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ppt" ContentType="application/vnd.ms-powerpoint"/>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38.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99"/>
  </p:notesMasterIdLst>
  <p:sldIdLst>
    <p:sldId id="325" r:id="rId2"/>
    <p:sldId id="428" r:id="rId3"/>
    <p:sldId id="394" r:id="rId4"/>
    <p:sldId id="395" r:id="rId5"/>
    <p:sldId id="396" r:id="rId6"/>
    <p:sldId id="425" r:id="rId7"/>
    <p:sldId id="427" r:id="rId8"/>
    <p:sldId id="451" r:id="rId9"/>
    <p:sldId id="503" r:id="rId10"/>
    <p:sldId id="271" r:id="rId11"/>
    <p:sldId id="273" r:id="rId12"/>
    <p:sldId id="274" r:id="rId13"/>
    <p:sldId id="275" r:id="rId14"/>
    <p:sldId id="277" r:id="rId15"/>
    <p:sldId id="286" r:id="rId16"/>
    <p:sldId id="288" r:id="rId17"/>
    <p:sldId id="289" r:id="rId18"/>
    <p:sldId id="452" r:id="rId19"/>
    <p:sldId id="433" r:id="rId20"/>
    <p:sldId id="504" r:id="rId21"/>
    <p:sldId id="441" r:id="rId22"/>
    <p:sldId id="505" r:id="rId23"/>
    <p:sldId id="506" r:id="rId24"/>
    <p:sldId id="507" r:id="rId25"/>
    <p:sldId id="434" r:id="rId26"/>
    <p:sldId id="453" r:id="rId27"/>
    <p:sldId id="454" r:id="rId28"/>
    <p:sldId id="455" r:id="rId29"/>
    <p:sldId id="456" r:id="rId30"/>
    <p:sldId id="443" r:id="rId31"/>
    <p:sldId id="465" r:id="rId32"/>
    <p:sldId id="448" r:id="rId33"/>
    <p:sldId id="449" r:id="rId34"/>
    <p:sldId id="304" r:id="rId35"/>
    <p:sldId id="458" r:id="rId36"/>
    <p:sldId id="468" r:id="rId37"/>
    <p:sldId id="459" r:id="rId38"/>
    <p:sldId id="464" r:id="rId39"/>
    <p:sldId id="466" r:id="rId40"/>
    <p:sldId id="338" r:id="rId41"/>
    <p:sldId id="475" r:id="rId42"/>
    <p:sldId id="472" r:id="rId43"/>
    <p:sldId id="474" r:id="rId44"/>
    <p:sldId id="480" r:id="rId45"/>
    <p:sldId id="481" r:id="rId46"/>
    <p:sldId id="399" r:id="rId47"/>
    <p:sldId id="476" r:id="rId48"/>
    <p:sldId id="508" r:id="rId49"/>
    <p:sldId id="509" r:id="rId50"/>
    <p:sldId id="510" r:id="rId51"/>
    <p:sldId id="511" r:id="rId52"/>
    <p:sldId id="512" r:id="rId53"/>
    <p:sldId id="513" r:id="rId54"/>
    <p:sldId id="514" r:id="rId55"/>
    <p:sldId id="515" r:id="rId56"/>
    <p:sldId id="516" r:id="rId57"/>
    <p:sldId id="517" r:id="rId58"/>
    <p:sldId id="518" r:id="rId59"/>
    <p:sldId id="519" r:id="rId60"/>
    <p:sldId id="483" r:id="rId61"/>
    <p:sldId id="485" r:id="rId62"/>
    <p:sldId id="500" r:id="rId63"/>
    <p:sldId id="497" r:id="rId64"/>
    <p:sldId id="496" r:id="rId65"/>
    <p:sldId id="492" r:id="rId66"/>
    <p:sldId id="493" r:id="rId67"/>
    <p:sldId id="487" r:id="rId68"/>
    <p:sldId id="489" r:id="rId69"/>
    <p:sldId id="482" r:id="rId70"/>
    <p:sldId id="501" r:id="rId71"/>
    <p:sldId id="498" r:id="rId72"/>
    <p:sldId id="499" r:id="rId73"/>
    <p:sldId id="414" r:id="rId74"/>
    <p:sldId id="372" r:id="rId75"/>
    <p:sldId id="373" r:id="rId76"/>
    <p:sldId id="374" r:id="rId77"/>
    <p:sldId id="375" r:id="rId78"/>
    <p:sldId id="376" r:id="rId79"/>
    <p:sldId id="377" r:id="rId80"/>
    <p:sldId id="378" r:id="rId81"/>
    <p:sldId id="379" r:id="rId82"/>
    <p:sldId id="380" r:id="rId83"/>
    <p:sldId id="529" r:id="rId84"/>
    <p:sldId id="530" r:id="rId85"/>
    <p:sldId id="521" r:id="rId86"/>
    <p:sldId id="522" r:id="rId87"/>
    <p:sldId id="520" r:id="rId88"/>
    <p:sldId id="535" r:id="rId89"/>
    <p:sldId id="532" r:id="rId90"/>
    <p:sldId id="533" r:id="rId91"/>
    <p:sldId id="534" r:id="rId92"/>
    <p:sldId id="531" r:id="rId93"/>
    <p:sldId id="525" r:id="rId94"/>
    <p:sldId id="526" r:id="rId95"/>
    <p:sldId id="527" r:id="rId96"/>
    <p:sldId id="528" r:id="rId97"/>
    <p:sldId id="524" r:id="rId9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86399"/>
    <a:srgbClr val="004AD5"/>
    <a:srgbClr val="003BAA"/>
    <a:srgbClr val="003599"/>
    <a:srgbClr val="002C7F"/>
    <a:srgbClr val="153DAD"/>
    <a:srgbClr val="660F09"/>
    <a:srgbClr val="FF0D3F"/>
    <a:srgbClr val="FFDE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50" d="100"/>
          <a:sy n="150" d="100"/>
        </p:scale>
        <p:origin x="-792" y="-4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288"/>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interSettings" Target="printerSettings/printerSettings1.bin"/><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xVal>
            <c:numRef>
              <c:f>Hoja1!$B$4:$B$64</c:f>
              <c:numCache>
                <c:formatCode>General</c:formatCode>
                <c:ptCount val="61"/>
                <c:pt idx="0">
                  <c:v>1.0</c:v>
                </c:pt>
                <c:pt idx="1">
                  <c:v>200.0</c:v>
                </c:pt>
                <c:pt idx="2">
                  <c:v>400.0</c:v>
                </c:pt>
                <c:pt idx="3">
                  <c:v>500.0</c:v>
                </c:pt>
                <c:pt idx="4">
                  <c:v>600.0</c:v>
                </c:pt>
                <c:pt idx="5">
                  <c:v>700.0</c:v>
                </c:pt>
                <c:pt idx="6">
                  <c:v>800.0</c:v>
                </c:pt>
                <c:pt idx="7">
                  <c:v>900.0</c:v>
                </c:pt>
                <c:pt idx="8">
                  <c:v>1000.0</c:v>
                </c:pt>
                <c:pt idx="9">
                  <c:v>1100.0</c:v>
                </c:pt>
                <c:pt idx="10">
                  <c:v>1200.0</c:v>
                </c:pt>
                <c:pt idx="11">
                  <c:v>1250.0</c:v>
                </c:pt>
                <c:pt idx="12">
                  <c:v>1300.0</c:v>
                </c:pt>
                <c:pt idx="13">
                  <c:v>1340.0</c:v>
                </c:pt>
                <c:pt idx="14">
                  <c:v>1400.0</c:v>
                </c:pt>
                <c:pt idx="15">
                  <c:v>1500.0</c:v>
                </c:pt>
                <c:pt idx="16">
                  <c:v>1600.0</c:v>
                </c:pt>
                <c:pt idx="17">
                  <c:v>1650.0</c:v>
                </c:pt>
                <c:pt idx="18">
                  <c:v>1700.0</c:v>
                </c:pt>
                <c:pt idx="19">
                  <c:v>1750.0</c:v>
                </c:pt>
                <c:pt idx="20">
                  <c:v>1800.0</c:v>
                </c:pt>
                <c:pt idx="21">
                  <c:v>1840.0</c:v>
                </c:pt>
                <c:pt idx="22">
                  <c:v>1850.0</c:v>
                </c:pt>
                <c:pt idx="23">
                  <c:v>1900.0</c:v>
                </c:pt>
                <c:pt idx="24">
                  <c:v>1910.0</c:v>
                </c:pt>
                <c:pt idx="25">
                  <c:v>1920.0</c:v>
                </c:pt>
                <c:pt idx="26">
                  <c:v>1930.0</c:v>
                </c:pt>
                <c:pt idx="27">
                  <c:v>1940.0</c:v>
                </c:pt>
                <c:pt idx="28">
                  <c:v>1950.0</c:v>
                </c:pt>
                <c:pt idx="29">
                  <c:v>1959.0</c:v>
                </c:pt>
                <c:pt idx="30">
                  <c:v>1960.0</c:v>
                </c:pt>
                <c:pt idx="31">
                  <c:v>1968.0</c:v>
                </c:pt>
                <c:pt idx="32">
                  <c:v>1974.0</c:v>
                </c:pt>
                <c:pt idx="33">
                  <c:v>1981.0</c:v>
                </c:pt>
                <c:pt idx="34">
                  <c:v>1987.0</c:v>
                </c:pt>
                <c:pt idx="35">
                  <c:v>1993.0</c:v>
                </c:pt>
                <c:pt idx="36">
                  <c:v>1999.0</c:v>
                </c:pt>
                <c:pt idx="37">
                  <c:v>2000.0</c:v>
                </c:pt>
                <c:pt idx="38">
                  <c:v>2001.0</c:v>
                </c:pt>
                <c:pt idx="39">
                  <c:v>2005.0</c:v>
                </c:pt>
                <c:pt idx="40">
                  <c:v>2006.0</c:v>
                </c:pt>
                <c:pt idx="41">
                  <c:v>2007.0</c:v>
                </c:pt>
                <c:pt idx="42">
                  <c:v>2009.0</c:v>
                </c:pt>
                <c:pt idx="43">
                  <c:v>2010.0</c:v>
                </c:pt>
                <c:pt idx="44">
                  <c:v>2011.0</c:v>
                </c:pt>
                <c:pt idx="45">
                  <c:v>2012.0</c:v>
                </c:pt>
                <c:pt idx="46">
                  <c:v>2013.0</c:v>
                </c:pt>
                <c:pt idx="47">
                  <c:v>2019.0</c:v>
                </c:pt>
                <c:pt idx="48">
                  <c:v>2020.0</c:v>
                </c:pt>
                <c:pt idx="49">
                  <c:v>2022.0</c:v>
                </c:pt>
                <c:pt idx="50">
                  <c:v>2027.0</c:v>
                </c:pt>
                <c:pt idx="51">
                  <c:v>2028.0</c:v>
                </c:pt>
                <c:pt idx="52">
                  <c:v>2029.0</c:v>
                </c:pt>
                <c:pt idx="53">
                  <c:v>2035.0</c:v>
                </c:pt>
                <c:pt idx="54">
                  <c:v>2036.0</c:v>
                </c:pt>
                <c:pt idx="55">
                  <c:v>2037.0</c:v>
                </c:pt>
                <c:pt idx="56">
                  <c:v>2039.0</c:v>
                </c:pt>
                <c:pt idx="57">
                  <c:v>2041.0</c:v>
                </c:pt>
                <c:pt idx="58">
                  <c:v>2043.0</c:v>
                </c:pt>
                <c:pt idx="59">
                  <c:v>2045.0</c:v>
                </c:pt>
                <c:pt idx="60">
                  <c:v>2046.0</c:v>
                </c:pt>
              </c:numCache>
            </c:numRef>
          </c:xVal>
          <c:yVal>
            <c:numRef>
              <c:f>Hoja1!$C$4:$C$64</c:f>
              <c:numCache>
                <c:formatCode>General</c:formatCode>
                <c:ptCount val="61"/>
                <c:pt idx="0">
                  <c:v>170.0</c:v>
                </c:pt>
                <c:pt idx="1">
                  <c:v>190.0</c:v>
                </c:pt>
                <c:pt idx="2">
                  <c:v>190.0</c:v>
                </c:pt>
                <c:pt idx="3">
                  <c:v>190.0</c:v>
                </c:pt>
                <c:pt idx="4">
                  <c:v>200.0</c:v>
                </c:pt>
                <c:pt idx="5">
                  <c:v>210.0</c:v>
                </c:pt>
                <c:pt idx="6">
                  <c:v>220.0</c:v>
                </c:pt>
                <c:pt idx="7">
                  <c:v>240.0</c:v>
                </c:pt>
                <c:pt idx="8">
                  <c:v>265.0</c:v>
                </c:pt>
                <c:pt idx="9">
                  <c:v>301.0</c:v>
                </c:pt>
                <c:pt idx="10">
                  <c:v>360.0</c:v>
                </c:pt>
                <c:pt idx="11">
                  <c:v>416.0</c:v>
                </c:pt>
                <c:pt idx="12">
                  <c:v>432.0</c:v>
                </c:pt>
                <c:pt idx="13">
                  <c:v>443.0</c:v>
                </c:pt>
                <c:pt idx="14">
                  <c:v>374.0</c:v>
                </c:pt>
                <c:pt idx="15">
                  <c:v>425.0</c:v>
                </c:pt>
                <c:pt idx="16">
                  <c:v>545.0</c:v>
                </c:pt>
                <c:pt idx="17">
                  <c:v>546.0</c:v>
                </c:pt>
                <c:pt idx="18">
                  <c:v>600.0</c:v>
                </c:pt>
                <c:pt idx="19">
                  <c:v>728.0</c:v>
                </c:pt>
                <c:pt idx="20">
                  <c:v>907.0</c:v>
                </c:pt>
                <c:pt idx="21">
                  <c:v>1000.0</c:v>
                </c:pt>
                <c:pt idx="22">
                  <c:v>1175.0</c:v>
                </c:pt>
                <c:pt idx="23">
                  <c:v>1610.0</c:v>
                </c:pt>
                <c:pt idx="24">
                  <c:v>1750.0</c:v>
                </c:pt>
                <c:pt idx="25">
                  <c:v>1820.0</c:v>
                </c:pt>
                <c:pt idx="26">
                  <c:v>2015.0</c:v>
                </c:pt>
                <c:pt idx="27">
                  <c:v>2249.0</c:v>
                </c:pt>
                <c:pt idx="28" formatCode="0">
                  <c:v>2556.517137</c:v>
                </c:pt>
                <c:pt idx="29" formatCode="0">
                  <c:v>2998.875935</c:v>
                </c:pt>
                <c:pt idx="30" formatCode="0">
                  <c:v>3040.966466</c:v>
                </c:pt>
                <c:pt idx="31" formatCode="0">
                  <c:v>3559.028982</c:v>
                </c:pt>
                <c:pt idx="32" formatCode="0">
                  <c:v>4013.474625</c:v>
                </c:pt>
                <c:pt idx="33" formatCode="0">
                  <c:v>4528.683571</c:v>
                </c:pt>
                <c:pt idx="34" formatCode="0">
                  <c:v>5021.24072</c:v>
                </c:pt>
                <c:pt idx="35" formatCode="0">
                  <c:v>5532.578015999999</c:v>
                </c:pt>
                <c:pt idx="36" formatCode="0">
                  <c:v>6006.163019</c:v>
                </c:pt>
                <c:pt idx="37" formatCode="0">
                  <c:v>6081.527896</c:v>
                </c:pt>
                <c:pt idx="38" formatCode="0">
                  <c:v>6155.942526</c:v>
                </c:pt>
                <c:pt idx="39" formatCode="0">
                  <c:v>6451.05879</c:v>
                </c:pt>
                <c:pt idx="40" formatCode="0">
                  <c:v>6525.486603</c:v>
                </c:pt>
                <c:pt idx="41" formatCode="0">
                  <c:v>6600.11581</c:v>
                </c:pt>
                <c:pt idx="42" formatCode="0">
                  <c:v>6750.284385</c:v>
                </c:pt>
                <c:pt idx="43" formatCode="0">
                  <c:v>6800.0</c:v>
                </c:pt>
                <c:pt idx="44" formatCode="0">
                  <c:v>6900.0</c:v>
                </c:pt>
                <c:pt idx="45" formatCode="0">
                  <c:v>6977.242285</c:v>
                </c:pt>
                <c:pt idx="46" formatCode="0">
                  <c:v>7052.858248</c:v>
                </c:pt>
                <c:pt idx="47" formatCode="0">
                  <c:v>7492.858409</c:v>
                </c:pt>
                <c:pt idx="48" formatCode="0">
                  <c:v>7563.094182</c:v>
                </c:pt>
                <c:pt idx="49" formatCode="0">
                  <c:v>7700.419366</c:v>
                </c:pt>
                <c:pt idx="50" formatCode="0">
                  <c:v>8024.221768</c:v>
                </c:pt>
                <c:pt idx="51" formatCode="0">
                  <c:v>8085.911076</c:v>
                </c:pt>
                <c:pt idx="52" formatCode="0">
                  <c:v>8146.657155</c:v>
                </c:pt>
                <c:pt idx="53" formatCode="0">
                  <c:v>8493.028127</c:v>
                </c:pt>
                <c:pt idx="54" formatCode="0">
                  <c:v>8547.874779</c:v>
                </c:pt>
                <c:pt idx="55" formatCode="0">
                  <c:v>8601.933412</c:v>
                </c:pt>
                <c:pt idx="56" formatCode="0">
                  <c:v>8707.597998999991</c:v>
                </c:pt>
                <c:pt idx="57" formatCode="0">
                  <c:v>8809.827412</c:v>
                </c:pt>
                <c:pt idx="58" formatCode="0">
                  <c:v>8908.632536</c:v>
                </c:pt>
                <c:pt idx="59" formatCode="0">
                  <c:v>9003.69333</c:v>
                </c:pt>
                <c:pt idx="60" formatCode="0">
                  <c:v>9049.767964999985</c:v>
                </c:pt>
              </c:numCache>
            </c:numRef>
          </c:yVal>
          <c:smooth val="0"/>
        </c:ser>
        <c:dLbls>
          <c:showLegendKey val="0"/>
          <c:showVal val="0"/>
          <c:showCatName val="0"/>
          <c:showSerName val="0"/>
          <c:showPercent val="0"/>
          <c:showBubbleSize val="0"/>
        </c:dLbls>
        <c:axId val="-1956610152"/>
        <c:axId val="-1955858392"/>
      </c:scatterChart>
      <c:valAx>
        <c:axId val="-1956610152"/>
        <c:scaling>
          <c:orientation val="minMax"/>
        </c:scaling>
        <c:delete val="0"/>
        <c:axPos val="b"/>
        <c:numFmt formatCode="General" sourceLinked="1"/>
        <c:majorTickMark val="out"/>
        <c:minorTickMark val="none"/>
        <c:tickLblPos val="nextTo"/>
        <c:crossAx val="-1955858392"/>
        <c:crosses val="autoZero"/>
        <c:crossBetween val="midCat"/>
      </c:valAx>
      <c:valAx>
        <c:axId val="-1955858392"/>
        <c:scaling>
          <c:orientation val="minMax"/>
        </c:scaling>
        <c:delete val="0"/>
        <c:axPos val="l"/>
        <c:majorGridlines/>
        <c:numFmt formatCode="General" sourceLinked="1"/>
        <c:majorTickMark val="out"/>
        <c:minorTickMark val="none"/>
        <c:tickLblPos val="nextTo"/>
        <c:crossAx val="-1956610152"/>
        <c:crosses val="autoZero"/>
        <c:crossBetween val="midCat"/>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1" Type="http://schemas.openxmlformats.org/officeDocument/2006/relationships/image" Target="../media/image16.wmf"/><Relationship Id="rId12" Type="http://schemas.openxmlformats.org/officeDocument/2006/relationships/image" Target="../media/image17.wmf"/><Relationship Id="rId1" Type="http://schemas.openxmlformats.org/officeDocument/2006/relationships/image" Target="../media/image6.wmf"/><Relationship Id="rId2" Type="http://schemas.openxmlformats.org/officeDocument/2006/relationships/image" Target="../media/image7.wmf"/><Relationship Id="rId3" Type="http://schemas.openxmlformats.org/officeDocument/2006/relationships/image" Target="../media/image8.wmf"/><Relationship Id="rId4" Type="http://schemas.openxmlformats.org/officeDocument/2006/relationships/image" Target="../media/image9.wmf"/><Relationship Id="rId5" Type="http://schemas.openxmlformats.org/officeDocument/2006/relationships/image" Target="../media/image10.wmf"/><Relationship Id="rId6" Type="http://schemas.openxmlformats.org/officeDocument/2006/relationships/image" Target="../media/image11.wmf"/><Relationship Id="rId7" Type="http://schemas.openxmlformats.org/officeDocument/2006/relationships/image" Target="../media/image12.wmf"/><Relationship Id="rId8" Type="http://schemas.openxmlformats.org/officeDocument/2006/relationships/image" Target="../media/image13.wmf"/><Relationship Id="rId9" Type="http://schemas.openxmlformats.org/officeDocument/2006/relationships/image" Target="../media/image14.wmf"/><Relationship Id="rId10"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image" Target="../media/image30.png"/><Relationship Id="rId2"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8.wmf"/><Relationship Id="rId2" Type="http://schemas.openxmlformats.org/officeDocument/2006/relationships/image" Target="../media/image89.wmf"/><Relationship Id="rId3" Type="http://schemas.openxmlformats.org/officeDocument/2006/relationships/image" Target="../media/image9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1.wmf"/><Relationship Id="rId2" Type="http://schemas.openxmlformats.org/officeDocument/2006/relationships/image" Target="../media/image90.wmf"/><Relationship Id="rId3" Type="http://schemas.openxmlformats.org/officeDocument/2006/relationships/image" Target="../media/image9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3.wmf"/><Relationship Id="rId2" Type="http://schemas.openxmlformats.org/officeDocument/2006/relationships/image" Target="../media/image9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s-E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s-E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s-E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B6065BE9-FFDA-764F-A9BC-6381DC9D10C9}" type="slidenum">
              <a:rPr lang="es-ES"/>
              <a:pPr>
                <a:defRPr/>
              </a:pPr>
              <a:t>‹Nr.›</a:t>
            </a:fld>
            <a:endParaRPr lang="es-ES"/>
          </a:p>
        </p:txBody>
      </p:sp>
    </p:spTree>
    <p:extLst>
      <p:ext uri="{BB962C8B-B14F-4D97-AF65-F5344CB8AC3E}">
        <p14:creationId xmlns:p14="http://schemas.microsoft.com/office/powerpoint/2010/main" val="5726829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36719B-41FA-D34D-B670-F90D41155F62}" type="slidenum">
              <a:rPr lang="es-ES"/>
              <a:pPr>
                <a:defRPr/>
              </a:pPr>
              <a:t>1</a:t>
            </a:fld>
            <a:endParaRPr lang="es-ES"/>
          </a:p>
        </p:txBody>
      </p:sp>
      <p:sp>
        <p:nvSpPr>
          <p:cNvPr id="497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7667" name="Rectangle 3"/>
          <p:cNvSpPr>
            <a:spLocks noGrp="1" noChangeArrowheads="1"/>
          </p:cNvSpPr>
          <p:nvPr>
            <p:ph type="body" idx="1"/>
          </p:nvPr>
        </p:nvSpPr>
        <p:spPr/>
        <p:txBody>
          <a:bodyPr/>
          <a:lstStyle/>
          <a:p>
            <a:pPr eaLnBrk="1" hangingPunct="1">
              <a:defRPr/>
            </a:pPr>
            <a:endParaRPr lang="es-E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847BEA-BF2B-4B4B-9299-F991FFA95458}" type="slidenum">
              <a:rPr lang="es-ES"/>
              <a:pPr>
                <a:defRPr/>
              </a:pPr>
              <a:t>28</a:t>
            </a:fld>
            <a:endParaRPr lang="es-ES"/>
          </a:p>
        </p:txBody>
      </p:sp>
      <p:sp>
        <p:nvSpPr>
          <p:cNvPr id="621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1571" name="Rectangle 3"/>
          <p:cNvSpPr>
            <a:spLocks noGrp="1" noChangeArrowheads="1"/>
          </p:cNvSpPr>
          <p:nvPr>
            <p:ph type="body" idx="1"/>
          </p:nvPr>
        </p:nvSpPr>
        <p:spPr>
          <a:xfrm>
            <a:off x="914400" y="4343400"/>
            <a:ext cx="5029200" cy="4114800"/>
          </a:xfrm>
        </p:spPr>
        <p:txBody>
          <a:bodyPr/>
          <a:lstStyle/>
          <a:p>
            <a:pPr>
              <a:defRPr/>
            </a:pPr>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8844827-98B6-744D-B4CD-1E6D86E3550E}" type="slidenum">
              <a:rPr lang="es-ES"/>
              <a:pPr>
                <a:defRPr/>
              </a:pPr>
              <a:t>29</a:t>
            </a:fld>
            <a:endParaRPr lang="es-ES"/>
          </a:p>
        </p:txBody>
      </p:sp>
      <p:sp>
        <p:nvSpPr>
          <p:cNvPr id="814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4083" name="Rectangle 3"/>
          <p:cNvSpPr>
            <a:spLocks noGrp="1" noChangeArrowheads="1"/>
          </p:cNvSpPr>
          <p:nvPr>
            <p:ph type="body" idx="1"/>
          </p:nvPr>
        </p:nvSpPr>
        <p:spPr/>
        <p:txBody>
          <a:bodyPr/>
          <a:lstStyle/>
          <a:p>
            <a:pPr>
              <a:defRPr/>
            </a:pPr>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ADA442-36DC-4848-B2DA-012D217AB306}" type="slidenum">
              <a:rPr lang="es-ES"/>
              <a:pPr>
                <a:defRPr/>
              </a:pPr>
              <a:t>31</a:t>
            </a:fld>
            <a:endParaRPr lang="es-ES"/>
          </a:p>
        </p:txBody>
      </p:sp>
      <p:sp>
        <p:nvSpPr>
          <p:cNvPr id="805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05891" name="Rectangle 3"/>
          <p:cNvSpPr>
            <a:spLocks noGrp="1" noChangeArrowheads="1"/>
          </p:cNvSpPr>
          <p:nvPr>
            <p:ph type="body" idx="1"/>
          </p:nvPr>
        </p:nvSpPr>
        <p:spPr>
          <a:xfrm>
            <a:off x="914400" y="4343400"/>
            <a:ext cx="5029200" cy="4114800"/>
          </a:xfrm>
        </p:spPr>
        <p:txBody>
          <a:bodyPr/>
          <a:lstStyle/>
          <a:p>
            <a:pPr eaLnBrk="1" hangingPunct="1">
              <a:defRPr/>
            </a:pPr>
            <a:endParaRPr lang="es-E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DBC23B6-42E3-F74F-93B6-658C6B1828FF}" type="slidenum">
              <a:rPr lang="es-ES"/>
              <a:pPr>
                <a:defRPr/>
              </a:pPr>
              <a:t>32</a:t>
            </a:fld>
            <a:endParaRPr lang="es-ES"/>
          </a:p>
        </p:txBody>
      </p:sp>
      <p:sp>
        <p:nvSpPr>
          <p:cNvPr id="801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01795" name="Rectangle 3"/>
          <p:cNvSpPr>
            <a:spLocks noGrp="1" noChangeArrowheads="1"/>
          </p:cNvSpPr>
          <p:nvPr>
            <p:ph type="body" idx="1"/>
          </p:nvPr>
        </p:nvSpPr>
        <p:spPr>
          <a:xfrm>
            <a:off x="914400" y="4343400"/>
            <a:ext cx="5029200" cy="4114800"/>
          </a:xfrm>
        </p:spPr>
        <p:txBody>
          <a:bodyPr/>
          <a:lstStyle/>
          <a:p>
            <a:pPr eaLnBrk="1" hangingPunct="1">
              <a:defRPr/>
            </a:pPr>
            <a:endParaRPr lang="es-E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7D5B1C1-6C12-114A-A3D8-048E6FDDF81B}" type="slidenum">
              <a:rPr lang="es-ES"/>
              <a:pPr>
                <a:defRPr/>
              </a:pPr>
              <a:t>33</a:t>
            </a:fld>
            <a:endParaRPr lang="es-ES"/>
          </a:p>
        </p:txBody>
      </p:sp>
      <p:sp>
        <p:nvSpPr>
          <p:cNvPr id="801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01795" name="Rectangle 3"/>
          <p:cNvSpPr>
            <a:spLocks noGrp="1" noChangeArrowheads="1"/>
          </p:cNvSpPr>
          <p:nvPr>
            <p:ph type="body" idx="1"/>
          </p:nvPr>
        </p:nvSpPr>
        <p:spPr>
          <a:xfrm>
            <a:off x="914400" y="4343400"/>
            <a:ext cx="5029200" cy="4114800"/>
          </a:xfrm>
        </p:spPr>
        <p:txBody>
          <a:bodyPr/>
          <a:lstStyle/>
          <a:p>
            <a:pPr eaLnBrk="1" hangingPunct="1">
              <a:defRPr/>
            </a:pPr>
            <a:endParaRPr lang="es-E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68E2B93-7A04-4647-AD76-F428090E3CBA}" type="slidenum">
              <a:rPr lang="es-ES"/>
              <a:pPr>
                <a:defRPr/>
              </a:pPr>
              <a:t>39</a:t>
            </a:fld>
            <a:endParaRPr lang="es-ES"/>
          </a:p>
        </p:txBody>
      </p:sp>
      <p:sp>
        <p:nvSpPr>
          <p:cNvPr id="812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2035" name="Rectangle 3"/>
          <p:cNvSpPr>
            <a:spLocks noGrp="1" noChangeArrowheads="1"/>
          </p:cNvSpPr>
          <p:nvPr>
            <p:ph type="body" idx="1"/>
          </p:nvPr>
        </p:nvSpPr>
        <p:spPr/>
        <p:txBody>
          <a:bodyPr/>
          <a:lstStyle/>
          <a:p>
            <a:pPr eaLnBrk="1" hangingPunct="1">
              <a:defRPr/>
            </a:pPr>
            <a:endParaRPr lang="es-E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8E32E7F2-53DE-B845-A375-EDBBEDAA2B4F}" type="slidenum">
              <a:rPr lang="es-ES" sz="1200"/>
              <a:pPr eaLnBrk="1" hangingPunct="1">
                <a:defRPr/>
              </a:pPr>
              <a:t>50</a:t>
            </a:fld>
            <a:endParaRPr lang="es-ES" sz="1200"/>
          </a:p>
        </p:txBody>
      </p:sp>
      <p:sp>
        <p:nvSpPr>
          <p:cNvPr id="29698" name="Rectangle 2"/>
          <p:cNvSpPr>
            <a:spLocks noGrp="1" noRot="1" noChangeAspect="1" noChangeArrowheads="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MX">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82367C26-F96B-BF4E-84EE-5150B651E297}" type="slidenum">
              <a:rPr lang="es-ES" sz="1200"/>
              <a:pPr eaLnBrk="1" hangingPunct="1">
                <a:defRPr/>
              </a:pPr>
              <a:t>60</a:t>
            </a:fld>
            <a:endParaRPr lang="es-ES" sz="1200"/>
          </a:p>
        </p:txBody>
      </p:sp>
      <p:sp>
        <p:nvSpPr>
          <p:cNvPr id="23554" name="Rectangle 2"/>
          <p:cNvSpPr>
            <a:spLocks noGrp="1" noRot="1" noChangeAspect="1" noChangeArrowheads="1" noTextEdit="1"/>
          </p:cNvSpPr>
          <p:nvPr>
            <p:ph type="sldImg"/>
          </p:nvPr>
        </p:nvSpPr>
        <p:spPr>
          <a:xfrm>
            <a:off x="1166813" y="679450"/>
            <a:ext cx="4532312" cy="3398838"/>
          </a:xfrm>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a:xfrm>
            <a:off x="895350" y="4381500"/>
            <a:ext cx="5073650" cy="40798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s-MX">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2FE3831-9B78-7147-8444-A9403975A5F2}" type="slidenum">
              <a:rPr lang="es-ES"/>
              <a:pPr>
                <a:defRPr/>
              </a:pPr>
              <a:t>2</a:t>
            </a:fld>
            <a:endParaRPr lang="es-ES"/>
          </a:p>
        </p:txBody>
      </p:sp>
      <p:sp>
        <p:nvSpPr>
          <p:cNvPr id="596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6995" name="Rectangle 3"/>
          <p:cNvSpPr>
            <a:spLocks noGrp="1" noChangeArrowheads="1"/>
          </p:cNvSpPr>
          <p:nvPr>
            <p:ph type="body" idx="1"/>
          </p:nvPr>
        </p:nvSpPr>
        <p:spPr>
          <a:xfrm>
            <a:off x="914400" y="4343400"/>
            <a:ext cx="5029200" cy="4114800"/>
          </a:xfrm>
        </p:spPr>
        <p:txBody>
          <a:bodyPr/>
          <a:lstStyle/>
          <a:p>
            <a:pPr eaLnBrk="1" hangingPunct="1">
              <a:defRPr/>
            </a:pPr>
            <a:endParaRPr lang="es-E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934B29-B5EE-CA40-BAB2-352D2743574E}" type="slidenum">
              <a:rPr lang="es-ES"/>
              <a:pPr>
                <a:defRPr/>
              </a:pPr>
              <a:t>9</a:t>
            </a:fld>
            <a:endParaRPr lang="es-ES"/>
          </a:p>
        </p:txBody>
      </p:sp>
      <p:sp>
        <p:nvSpPr>
          <p:cNvPr id="744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4451" name="Rectangle 3"/>
          <p:cNvSpPr>
            <a:spLocks noGrp="1" noChangeArrowheads="1"/>
          </p:cNvSpPr>
          <p:nvPr>
            <p:ph type="body" idx="1"/>
          </p:nvPr>
        </p:nvSpPr>
        <p:spPr/>
        <p:txBody>
          <a:bodyPr/>
          <a:lstStyle/>
          <a:p>
            <a:pPr eaLnBrk="1" hangingPunct="1">
              <a:defRPr/>
            </a:pPr>
            <a:endParaRPr lang="es-E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BDCB217-3F1F-3A43-83C7-A93A1041F29E}" type="slidenum">
              <a:rPr lang="es-ES"/>
              <a:pPr>
                <a:defRPr/>
              </a:pPr>
              <a:t>10</a:t>
            </a:fld>
            <a:endParaRPr lang="es-ES"/>
          </a:p>
        </p:txBody>
      </p:sp>
      <p:sp>
        <p:nvSpPr>
          <p:cNvPr id="500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0739" name="Rectangle 3"/>
          <p:cNvSpPr>
            <a:spLocks noGrp="1" noChangeArrowheads="1"/>
          </p:cNvSpPr>
          <p:nvPr>
            <p:ph type="body" idx="1"/>
          </p:nvPr>
        </p:nvSpPr>
        <p:spPr/>
        <p:txBody>
          <a:bodyPr/>
          <a:lstStyle/>
          <a:p>
            <a:pPr eaLnBrk="1" hangingPunct="1">
              <a:defRPr/>
            </a:pPr>
            <a:endParaRPr lang="es-E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478CD2-9C33-6F4C-92C2-ED622576EB01}" type="slidenum">
              <a:rPr lang="es-ES"/>
              <a:pPr>
                <a:defRPr/>
              </a:pPr>
              <a:t>11</a:t>
            </a:fld>
            <a:endParaRPr lang="es-ES"/>
          </a:p>
        </p:txBody>
      </p:sp>
      <p:sp>
        <p:nvSpPr>
          <p:cNvPr id="599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9043" name="Rectangle 3"/>
          <p:cNvSpPr>
            <a:spLocks noGrp="1" noChangeArrowheads="1"/>
          </p:cNvSpPr>
          <p:nvPr>
            <p:ph type="body" idx="1"/>
          </p:nvPr>
        </p:nvSpPr>
        <p:spPr>
          <a:xfrm>
            <a:off x="914400" y="4343400"/>
            <a:ext cx="5029200" cy="4114800"/>
          </a:xfrm>
        </p:spPr>
        <p:txBody>
          <a:bodyPr/>
          <a:lstStyle/>
          <a:p>
            <a:pPr eaLnBrk="1" hangingPunct="1">
              <a:defRPr/>
            </a:pPr>
            <a:endParaRPr lang="es-E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8B972C3-5541-744C-A612-B6521DF3B8B6}" type="slidenum">
              <a:rPr lang="es-ES"/>
              <a:pPr>
                <a:defRPr/>
              </a:pPr>
              <a:t>12</a:t>
            </a:fld>
            <a:endParaRPr lang="es-ES"/>
          </a:p>
        </p:txBody>
      </p:sp>
      <p:sp>
        <p:nvSpPr>
          <p:cNvPr id="601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1091" name="Rectangle 3"/>
          <p:cNvSpPr>
            <a:spLocks noGrp="1" noChangeArrowheads="1"/>
          </p:cNvSpPr>
          <p:nvPr>
            <p:ph type="body" idx="1"/>
          </p:nvPr>
        </p:nvSpPr>
        <p:spPr>
          <a:xfrm>
            <a:off x="914400" y="4343400"/>
            <a:ext cx="5029200" cy="4114800"/>
          </a:xfrm>
        </p:spPr>
        <p:txBody>
          <a:bodyPr/>
          <a:lstStyle/>
          <a:p>
            <a:pPr eaLnBrk="1" hangingPunct="1">
              <a:defRPr/>
            </a:pPr>
            <a:endParaRPr lang="es-E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333A8B-E5EB-8841-B308-F62CC6B25B5A}" type="slidenum">
              <a:rPr lang="es-ES"/>
              <a:pPr>
                <a:defRPr/>
              </a:pPr>
              <a:t>13</a:t>
            </a:fld>
            <a:endParaRPr lang="es-ES"/>
          </a:p>
        </p:txBody>
      </p:sp>
      <p:sp>
        <p:nvSpPr>
          <p:cNvPr id="603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3139" name="Rectangle 3"/>
          <p:cNvSpPr>
            <a:spLocks noGrp="1" noChangeArrowheads="1"/>
          </p:cNvSpPr>
          <p:nvPr>
            <p:ph type="body" idx="1"/>
          </p:nvPr>
        </p:nvSpPr>
        <p:spPr>
          <a:xfrm>
            <a:off x="914400" y="4343400"/>
            <a:ext cx="5029200" cy="4114800"/>
          </a:xfrm>
        </p:spPr>
        <p:txBody>
          <a:bodyPr/>
          <a:lstStyle/>
          <a:p>
            <a:pPr eaLnBrk="1" hangingPunct="1">
              <a:defRPr/>
            </a:pPr>
            <a:endParaRPr lang="es-E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F2D67E-9AA2-A14C-B6C7-CDB3F4BFB5E6}" type="slidenum">
              <a:rPr lang="es-ES"/>
              <a:pPr>
                <a:defRPr/>
              </a:pPr>
              <a:t>14</a:t>
            </a:fld>
            <a:endParaRPr lang="es-ES"/>
          </a:p>
        </p:txBody>
      </p:sp>
      <p:sp>
        <p:nvSpPr>
          <p:cNvPr id="605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5187" name="Rectangle 3"/>
          <p:cNvSpPr>
            <a:spLocks noGrp="1" noChangeArrowheads="1"/>
          </p:cNvSpPr>
          <p:nvPr>
            <p:ph type="body" idx="1"/>
          </p:nvPr>
        </p:nvSpPr>
        <p:spPr>
          <a:xfrm>
            <a:off x="914400" y="4343400"/>
            <a:ext cx="5029200" cy="4114800"/>
          </a:xfrm>
        </p:spPr>
        <p:txBody>
          <a:bodyPr/>
          <a:lstStyle/>
          <a:p>
            <a:pPr eaLnBrk="1" hangingPunct="1">
              <a:defRPr/>
            </a:pPr>
            <a:endParaRPr lang="es-E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E7F8197-1BC5-2745-BBF5-2CEE6557B58A}" type="slidenum">
              <a:rPr lang="es-ES"/>
              <a:pPr>
                <a:defRPr/>
              </a:pPr>
              <a:t>19</a:t>
            </a:fld>
            <a:endParaRPr lang="es-ES"/>
          </a:p>
        </p:txBody>
      </p:sp>
      <p:sp>
        <p:nvSpPr>
          <p:cNvPr id="611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1331" name="Rectangle 3"/>
          <p:cNvSpPr>
            <a:spLocks noGrp="1" noChangeArrowheads="1"/>
          </p:cNvSpPr>
          <p:nvPr>
            <p:ph type="body" idx="1"/>
          </p:nvPr>
        </p:nvSpPr>
        <p:spPr>
          <a:xfrm>
            <a:off x="914400" y="4343400"/>
            <a:ext cx="5029200" cy="4114800"/>
          </a:xfrm>
        </p:spPr>
        <p:txBody>
          <a:bodyPr/>
          <a:lstStyle/>
          <a:p>
            <a:pPr eaLnBrk="1" hangingPunct="1">
              <a:defRPr/>
            </a:pPr>
            <a:endParaRPr lang="es-E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gd name="T0" fmla="*/ 4805 w 6027"/>
                <a:gd name="T1" fmla="*/ 109 h 2296"/>
                <a:gd name="T2" fmla="*/ 0 w 6027"/>
                <a:gd name="T3" fmla="*/ 109 h 2296"/>
                <a:gd name="T4" fmla="*/ 0 w 6027"/>
                <a:gd name="T5" fmla="*/ 0 h 2296"/>
                <a:gd name="T6" fmla="*/ 4805 w 6027"/>
                <a:gd name="T7" fmla="*/ 0 h 2296"/>
                <a:gd name="T8" fmla="*/ 4805 w 6027"/>
                <a:gd name="T9" fmla="*/ 109 h 2296"/>
                <a:gd name="T10" fmla="*/ 4805 w 6027"/>
                <a:gd name="T11" fmla="*/ 109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6"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ES">
                <a:cs typeface="+mn-cs"/>
              </a:endParaRPr>
            </a:p>
          </p:txBody>
        </p:sp>
      </p:grpSp>
      <p:sp>
        <p:nvSpPr>
          <p:cNvPr id="7" name="Freeform 5"/>
          <p:cNvSpPr>
            <a:spLocks/>
          </p:cNvSpPr>
          <p:nvPr/>
        </p:nvSpPr>
        <p:spPr bwMode="hidden">
          <a:xfrm>
            <a:off x="6242050" y="626903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ES">
                <a:cs typeface="+mn-cs"/>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31 h 353"/>
                  <a:gd name="T4" fmla="*/ 24 w 186"/>
                  <a:gd name="T5" fmla="*/ 54 h 353"/>
                  <a:gd name="T6" fmla="*/ 18 w 186"/>
                  <a:gd name="T7" fmla="*/ 116 h 353"/>
                  <a:gd name="T8" fmla="*/ 42 w 186"/>
                  <a:gd name="T9" fmla="*/ 200 h 353"/>
                  <a:gd name="T10" fmla="*/ 48 w 186"/>
                  <a:gd name="T11" fmla="*/ 284 h 353"/>
                  <a:gd name="T12" fmla="*/ 0 w 186"/>
                  <a:gd name="T13" fmla="*/ 620 h 353"/>
                  <a:gd name="T14" fmla="*/ 54 w 186"/>
                  <a:gd name="T15" fmla="*/ 410 h 353"/>
                  <a:gd name="T16" fmla="*/ 84 w 186"/>
                  <a:gd name="T17" fmla="*/ 379 h 353"/>
                  <a:gd name="T18" fmla="*/ 126 w 186"/>
                  <a:gd name="T19" fmla="*/ 222 h 353"/>
                  <a:gd name="T20" fmla="*/ 144 w 186"/>
                  <a:gd name="T21" fmla="*/ 210 h 353"/>
                  <a:gd name="T22" fmla="*/ 144 w 186"/>
                  <a:gd name="T23" fmla="*/ 158 h 353"/>
                  <a:gd name="T24" fmla="*/ 186 w 186"/>
                  <a:gd name="T25" fmla="*/ 116 h 353"/>
                  <a:gd name="T26" fmla="*/ 162 w 186"/>
                  <a:gd name="T27" fmla="*/ 105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1 h 66"/>
                  <a:gd name="T8" fmla="*/ 6 w 155"/>
                  <a:gd name="T9" fmla="*/ 31 h 66"/>
                  <a:gd name="T10" fmla="*/ 0 w 155"/>
                  <a:gd name="T11" fmla="*/ 43 h 66"/>
                  <a:gd name="T12" fmla="*/ 78 w 155"/>
                  <a:gd name="T13" fmla="*/ 105 h 66"/>
                  <a:gd name="T14" fmla="*/ 96 w 155"/>
                  <a:gd name="T15" fmla="*/ 74 h 66"/>
                  <a:gd name="T16" fmla="*/ 155 w 155"/>
                  <a:gd name="T17" fmla="*/ 117 h 66"/>
                  <a:gd name="T18" fmla="*/ 126 w 155"/>
                  <a:gd name="T19" fmla="*/ 43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6" name="Freeform 13"/>
              <p:cNvSpPr>
                <a:spLocks/>
              </p:cNvSpPr>
              <p:nvPr userDrawn="1"/>
            </p:nvSpPr>
            <p:spPr bwMode="ltGray">
              <a:xfrm>
                <a:off x="2486" y="3859"/>
                <a:ext cx="42" cy="81"/>
              </a:xfrm>
              <a:custGeom>
                <a:avLst/>
                <a:gdLst>
                  <a:gd name="T0" fmla="*/ 6 w 42"/>
                  <a:gd name="T1" fmla="*/ 66 h 72"/>
                  <a:gd name="T2" fmla="*/ 0 w 42"/>
                  <a:gd name="T3" fmla="*/ 33 h 72"/>
                  <a:gd name="T4" fmla="*/ 12 w 42"/>
                  <a:gd name="T5" fmla="*/ 11 h 72"/>
                  <a:gd name="T6" fmla="*/ 0 w 42"/>
                  <a:gd name="T7" fmla="*/ 11 h 72"/>
                  <a:gd name="T8" fmla="*/ 12 w 42"/>
                  <a:gd name="T9" fmla="*/ 11 h 72"/>
                  <a:gd name="T10" fmla="*/ 24 w 42"/>
                  <a:gd name="T11" fmla="*/ 11 h 72"/>
                  <a:gd name="T12" fmla="*/ 36 w 42"/>
                  <a:gd name="T13" fmla="*/ 11 h 72"/>
                  <a:gd name="T14" fmla="*/ 42 w 42"/>
                  <a:gd name="T15" fmla="*/ 0 h 72"/>
                  <a:gd name="T16" fmla="*/ 30 w 42"/>
                  <a:gd name="T17" fmla="*/ 33 h 72"/>
                  <a:gd name="T18" fmla="*/ 42 w 42"/>
                  <a:gd name="T19" fmla="*/ 88 h 72"/>
                  <a:gd name="T20" fmla="*/ 12 w 42"/>
                  <a:gd name="T21" fmla="*/ 129 h 72"/>
                  <a:gd name="T22" fmla="*/ 6 w 42"/>
                  <a:gd name="T23" fmla="*/ 66 h 72"/>
                  <a:gd name="T24" fmla="*/ 6 w 42"/>
                  <a:gd name="T25" fmla="*/ 6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sp>
          <p:nvSpPr>
            <p:cNvPr id="11"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ES">
                <a:cs typeface="+mn-cs"/>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65 h 287"/>
                <a:gd name="T4" fmla="*/ 66 w 365"/>
                <a:gd name="T5" fmla="*/ 118 h 287"/>
                <a:gd name="T6" fmla="*/ 143 w 365"/>
                <a:gd name="T7" fmla="*/ 195 h 287"/>
                <a:gd name="T8" fmla="*/ 191 w 365"/>
                <a:gd name="T9" fmla="*/ 178 h 287"/>
                <a:gd name="T10" fmla="*/ 341 w 365"/>
                <a:gd name="T11" fmla="*/ 307 h 287"/>
                <a:gd name="T12" fmla="*/ 305 w 365"/>
                <a:gd name="T13" fmla="*/ 186 h 287"/>
                <a:gd name="T14" fmla="*/ 365 w 365"/>
                <a:gd name="T15" fmla="*/ 142 h 287"/>
                <a:gd name="T16" fmla="*/ 359 w 365"/>
                <a:gd name="T17" fmla="*/ 136 h 287"/>
                <a:gd name="T18" fmla="*/ 335 w 365"/>
                <a:gd name="T19" fmla="*/ 124 h 287"/>
                <a:gd name="T20" fmla="*/ 299 w 365"/>
                <a:gd name="T21" fmla="*/ 95 h 287"/>
                <a:gd name="T22" fmla="*/ 257 w 365"/>
                <a:gd name="T23" fmla="*/ 77 h 287"/>
                <a:gd name="T24" fmla="*/ 215 w 365"/>
                <a:gd name="T25" fmla="*/ 59 h 287"/>
                <a:gd name="T26" fmla="*/ 173 w 365"/>
                <a:gd name="T27" fmla="*/ 41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5 h 60"/>
                <a:gd name="T16" fmla="*/ 65 w 71"/>
                <a:gd name="T17" fmla="*/ 47 h 60"/>
                <a:gd name="T18" fmla="*/ 71 w 71"/>
                <a:gd name="T19" fmla="*/ 59 h 60"/>
                <a:gd name="T20" fmla="*/ 71 w 71"/>
                <a:gd name="T21" fmla="*/ 65 h 60"/>
                <a:gd name="T22" fmla="*/ 59 w 71"/>
                <a:gd name="T23" fmla="*/ 59 h 60"/>
                <a:gd name="T24" fmla="*/ 47 w 71"/>
                <a:gd name="T25" fmla="*/ 47 h 60"/>
                <a:gd name="T26" fmla="*/ 23 w 71"/>
                <a:gd name="T27" fmla="*/ 35 h 60"/>
                <a:gd name="T28" fmla="*/ 23 w 71"/>
                <a:gd name="T29" fmla="*/ 41 h 60"/>
                <a:gd name="T30" fmla="*/ 18 w 71"/>
                <a:gd name="T31" fmla="*/ 47 h 60"/>
                <a:gd name="T32" fmla="*/ 12 w 71"/>
                <a:gd name="T33" fmla="*/ 53 h 60"/>
                <a:gd name="T34" fmla="*/ 6 w 71"/>
                <a:gd name="T35" fmla="*/ 53 h 60"/>
                <a:gd name="T36" fmla="*/ 6 w 71"/>
                <a:gd name="T37" fmla="*/ 53 h 60"/>
                <a:gd name="T38" fmla="*/ 6 w 71"/>
                <a:gd name="T39" fmla="*/ 41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9 h 162"/>
                <a:gd name="T10" fmla="*/ 96 w 161"/>
                <a:gd name="T11" fmla="*/ 65 h 162"/>
                <a:gd name="T12" fmla="*/ 102 w 161"/>
                <a:gd name="T13" fmla="*/ 77 h 162"/>
                <a:gd name="T14" fmla="*/ 108 w 161"/>
                <a:gd name="T15" fmla="*/ 89 h 162"/>
                <a:gd name="T16" fmla="*/ 120 w 161"/>
                <a:gd name="T17" fmla="*/ 101 h 162"/>
                <a:gd name="T18" fmla="*/ 143 w 161"/>
                <a:gd name="T19" fmla="*/ 119 h 162"/>
                <a:gd name="T20" fmla="*/ 155 w 161"/>
                <a:gd name="T21" fmla="*/ 148 h 162"/>
                <a:gd name="T22" fmla="*/ 161 w 161"/>
                <a:gd name="T23" fmla="*/ 166 h 162"/>
                <a:gd name="T24" fmla="*/ 161 w 161"/>
                <a:gd name="T25" fmla="*/ 172 h 162"/>
                <a:gd name="T26" fmla="*/ 96 w 161"/>
                <a:gd name="T27" fmla="*/ 107 h 162"/>
                <a:gd name="T28" fmla="*/ 30 w 161"/>
                <a:gd name="T29" fmla="*/ 59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 name="Freeform 20"/>
            <p:cNvSpPr>
              <a:spLocks/>
            </p:cNvSpPr>
            <p:nvPr userDrawn="1"/>
          </p:nvSpPr>
          <p:spPr bwMode="auto">
            <a:xfrm>
              <a:off x="706" y="3854"/>
              <a:ext cx="59" cy="61"/>
            </a:xfrm>
            <a:custGeom>
              <a:avLst/>
              <a:gdLst>
                <a:gd name="T0" fmla="*/ 59 w 59"/>
                <a:gd name="T1" fmla="*/ 6 h 60"/>
                <a:gd name="T2" fmla="*/ 41 w 59"/>
                <a:gd name="T3" fmla="*/ 35 h 60"/>
                <a:gd name="T4" fmla="*/ 41 w 59"/>
                <a:gd name="T5" fmla="*/ 41 h 60"/>
                <a:gd name="T6" fmla="*/ 47 w 59"/>
                <a:gd name="T7" fmla="*/ 47 h 60"/>
                <a:gd name="T8" fmla="*/ 53 w 59"/>
                <a:gd name="T9" fmla="*/ 59 h 60"/>
                <a:gd name="T10" fmla="*/ 53 w 59"/>
                <a:gd name="T11" fmla="*/ 65 h 60"/>
                <a:gd name="T12" fmla="*/ 47 w 59"/>
                <a:gd name="T13" fmla="*/ 59 h 60"/>
                <a:gd name="T14" fmla="*/ 35 w 59"/>
                <a:gd name="T15" fmla="*/ 53 h 60"/>
                <a:gd name="T16" fmla="*/ 23 w 59"/>
                <a:gd name="T17" fmla="*/ 41 h 60"/>
                <a:gd name="T18" fmla="*/ 17 w 59"/>
                <a:gd name="T19" fmla="*/ 35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3" name="Freeform 21"/>
            <p:cNvSpPr>
              <a:spLocks/>
            </p:cNvSpPr>
            <p:nvPr userDrawn="1"/>
          </p:nvSpPr>
          <p:spPr bwMode="auto">
            <a:xfrm>
              <a:off x="395" y="3811"/>
              <a:ext cx="245" cy="207"/>
            </a:xfrm>
            <a:custGeom>
              <a:avLst/>
              <a:gdLst>
                <a:gd name="T0" fmla="*/ 233 w 245"/>
                <a:gd name="T1" fmla="*/ 41 h 204"/>
                <a:gd name="T2" fmla="*/ 245 w 245"/>
                <a:gd name="T3" fmla="*/ 47 h 204"/>
                <a:gd name="T4" fmla="*/ 209 w 245"/>
                <a:gd name="T5" fmla="*/ 89 h 204"/>
                <a:gd name="T6" fmla="*/ 143 w 245"/>
                <a:gd name="T7" fmla="*/ 142 h 204"/>
                <a:gd name="T8" fmla="*/ 167 w 245"/>
                <a:gd name="T9" fmla="*/ 166 h 204"/>
                <a:gd name="T10" fmla="*/ 179 w 245"/>
                <a:gd name="T11" fmla="*/ 219 h 204"/>
                <a:gd name="T12" fmla="*/ 77 w 245"/>
                <a:gd name="T13" fmla="*/ 142 h 204"/>
                <a:gd name="T14" fmla="*/ 47 w 245"/>
                <a:gd name="T15" fmla="*/ 89 h 204"/>
                <a:gd name="T16" fmla="*/ 89 w 245"/>
                <a:gd name="T17" fmla="*/ 71 h 204"/>
                <a:gd name="T18" fmla="*/ 59 w 245"/>
                <a:gd name="T19" fmla="*/ 41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1 h 204"/>
                <a:gd name="T50" fmla="*/ 233 w 245"/>
                <a:gd name="T51" fmla="*/ 41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sp>
        <p:nvSpPr>
          <p:cNvPr id="33814" name="Rectangle 22"/>
          <p:cNvSpPr>
            <a:spLocks noGrp="1" noChangeArrowheads="1"/>
          </p:cNvSpPr>
          <p:nvPr>
            <p:ph type="ctrTitle" sz="quarter"/>
          </p:nvPr>
        </p:nvSpPr>
        <p:spPr>
          <a:xfrm>
            <a:off x="457200" y="1447800"/>
            <a:ext cx="8229600" cy="1736725"/>
          </a:xfrm>
        </p:spPr>
        <p:txBody>
          <a:bodyPr/>
          <a:lstStyle>
            <a:lvl1pPr>
              <a:defRPr sz="5400"/>
            </a:lvl1pPr>
          </a:lstStyle>
          <a:p>
            <a:pPr lvl="0"/>
            <a:r>
              <a:rPr lang="es-ES" noProof="0" smtClean="0"/>
              <a:t>Haga clic para cambiar el estilo de título	</a:t>
            </a:r>
          </a:p>
        </p:txBody>
      </p:sp>
      <p:sp>
        <p:nvSpPr>
          <p:cNvPr id="33815"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pPr lvl="0"/>
            <a:r>
              <a:rPr lang="es-ES" noProof="0" smtClean="0"/>
              <a:t>Haga clic para modificar el estilo de subtítulo del patrón</a:t>
            </a:r>
          </a:p>
        </p:txBody>
      </p:sp>
      <p:sp>
        <p:nvSpPr>
          <p:cNvPr id="24" name="Rectangle 24"/>
          <p:cNvSpPr>
            <a:spLocks noGrp="1" noChangeArrowheads="1"/>
          </p:cNvSpPr>
          <p:nvPr>
            <p:ph type="dt" sz="quarter" idx="10"/>
          </p:nvPr>
        </p:nvSpPr>
        <p:spPr/>
        <p:txBody>
          <a:bodyPr/>
          <a:lstStyle>
            <a:lvl1pPr>
              <a:defRPr/>
            </a:lvl1pPr>
          </a:lstStyle>
          <a:p>
            <a:pPr>
              <a:defRPr/>
            </a:pPr>
            <a:endParaRPr lang="es-ES"/>
          </a:p>
        </p:txBody>
      </p:sp>
      <p:sp>
        <p:nvSpPr>
          <p:cNvPr id="25" name="Rectangle 25"/>
          <p:cNvSpPr>
            <a:spLocks noGrp="1" noChangeArrowheads="1"/>
          </p:cNvSpPr>
          <p:nvPr>
            <p:ph type="sldNum" sz="quarter" idx="11"/>
          </p:nvPr>
        </p:nvSpPr>
        <p:spPr/>
        <p:txBody>
          <a:bodyPr/>
          <a:lstStyle>
            <a:lvl1pPr>
              <a:defRPr/>
            </a:lvl1pPr>
          </a:lstStyle>
          <a:p>
            <a:pPr>
              <a:defRPr/>
            </a:pPr>
            <a:fld id="{FDC028D7-34D8-5844-A460-F888DF8C5A32}" type="slidenum">
              <a:rPr lang="es-ES"/>
              <a:pPr>
                <a:defRPr/>
              </a:pPr>
              <a:t>‹Nr.›</a:t>
            </a:fld>
            <a:endParaRPr lang="es-ES"/>
          </a:p>
        </p:txBody>
      </p:sp>
      <p:sp>
        <p:nvSpPr>
          <p:cNvPr id="26" name="Rectangle 26"/>
          <p:cNvSpPr>
            <a:spLocks noGrp="1" noChangeArrowheads="1"/>
          </p:cNvSpPr>
          <p:nvPr>
            <p:ph type="ftr" sz="quarter" idx="12"/>
          </p:nvPr>
        </p:nvSpPr>
        <p:spPr/>
        <p:txBody>
          <a:bodyPr/>
          <a:lstStyle>
            <a:lvl1pPr>
              <a:defRPr/>
            </a:lvl1pPr>
          </a:lstStyle>
          <a:p>
            <a:pPr>
              <a:defRPr/>
            </a:pPr>
            <a:endParaRPr lang="es-ES"/>
          </a:p>
        </p:txBody>
      </p:sp>
    </p:spTree>
    <p:extLst>
      <p:ext uri="{BB962C8B-B14F-4D97-AF65-F5344CB8AC3E}">
        <p14:creationId xmlns:p14="http://schemas.microsoft.com/office/powerpoint/2010/main" val="362981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24"/>
          <p:cNvSpPr>
            <a:spLocks noGrp="1" noChangeArrowheads="1"/>
          </p:cNvSpPr>
          <p:nvPr>
            <p:ph type="dt" sz="half" idx="10"/>
          </p:nvPr>
        </p:nvSpPr>
        <p:spPr>
          <a:ln/>
        </p:spPr>
        <p:txBody>
          <a:bodyPr/>
          <a:lstStyle>
            <a:lvl1pPr>
              <a:defRPr/>
            </a:lvl1pPr>
          </a:lstStyle>
          <a:p>
            <a:pPr>
              <a:defRPr/>
            </a:pPr>
            <a:endParaRPr lang="es-ES"/>
          </a:p>
        </p:txBody>
      </p:sp>
      <p:sp>
        <p:nvSpPr>
          <p:cNvPr id="5" name="Rectangle 25"/>
          <p:cNvSpPr>
            <a:spLocks noGrp="1" noChangeArrowheads="1"/>
          </p:cNvSpPr>
          <p:nvPr>
            <p:ph type="ftr" sz="quarter" idx="11"/>
          </p:nvPr>
        </p:nvSpPr>
        <p:spPr>
          <a:ln/>
        </p:spPr>
        <p:txBody>
          <a:bodyPr/>
          <a:lstStyle>
            <a:lvl1pPr>
              <a:defRPr/>
            </a:lvl1pPr>
          </a:lstStyle>
          <a:p>
            <a:pPr>
              <a:defRPr/>
            </a:pPr>
            <a:endParaRPr lang="es-ES"/>
          </a:p>
        </p:txBody>
      </p:sp>
      <p:sp>
        <p:nvSpPr>
          <p:cNvPr id="6" name="Rectangle 26"/>
          <p:cNvSpPr>
            <a:spLocks noGrp="1" noChangeArrowheads="1"/>
          </p:cNvSpPr>
          <p:nvPr>
            <p:ph type="sldNum" sz="quarter" idx="12"/>
          </p:nvPr>
        </p:nvSpPr>
        <p:spPr>
          <a:ln/>
        </p:spPr>
        <p:txBody>
          <a:bodyPr/>
          <a:lstStyle>
            <a:lvl1pPr>
              <a:defRPr/>
            </a:lvl1pPr>
          </a:lstStyle>
          <a:p>
            <a:pPr>
              <a:defRPr/>
            </a:pPr>
            <a:fld id="{C5FC7EEE-245B-334B-ABC3-07CBA58D8278}" type="slidenum">
              <a:rPr lang="es-ES"/>
              <a:pPr>
                <a:defRPr/>
              </a:pPr>
              <a:t>‹Nr.›</a:t>
            </a:fld>
            <a:endParaRPr lang="es-ES"/>
          </a:p>
        </p:txBody>
      </p:sp>
    </p:spTree>
    <p:extLst>
      <p:ext uri="{BB962C8B-B14F-4D97-AF65-F5344CB8AC3E}">
        <p14:creationId xmlns:p14="http://schemas.microsoft.com/office/powerpoint/2010/main" val="2355576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28600"/>
            <a:ext cx="2057400" cy="5867400"/>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28600"/>
            <a:ext cx="6019800" cy="58674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24"/>
          <p:cNvSpPr>
            <a:spLocks noGrp="1" noChangeArrowheads="1"/>
          </p:cNvSpPr>
          <p:nvPr>
            <p:ph type="dt" sz="half" idx="10"/>
          </p:nvPr>
        </p:nvSpPr>
        <p:spPr>
          <a:ln/>
        </p:spPr>
        <p:txBody>
          <a:bodyPr/>
          <a:lstStyle>
            <a:lvl1pPr>
              <a:defRPr/>
            </a:lvl1pPr>
          </a:lstStyle>
          <a:p>
            <a:pPr>
              <a:defRPr/>
            </a:pPr>
            <a:endParaRPr lang="es-ES"/>
          </a:p>
        </p:txBody>
      </p:sp>
      <p:sp>
        <p:nvSpPr>
          <p:cNvPr id="5" name="Rectangle 25"/>
          <p:cNvSpPr>
            <a:spLocks noGrp="1" noChangeArrowheads="1"/>
          </p:cNvSpPr>
          <p:nvPr>
            <p:ph type="ftr" sz="quarter" idx="11"/>
          </p:nvPr>
        </p:nvSpPr>
        <p:spPr>
          <a:ln/>
        </p:spPr>
        <p:txBody>
          <a:bodyPr/>
          <a:lstStyle>
            <a:lvl1pPr>
              <a:defRPr/>
            </a:lvl1pPr>
          </a:lstStyle>
          <a:p>
            <a:pPr>
              <a:defRPr/>
            </a:pPr>
            <a:endParaRPr lang="es-ES"/>
          </a:p>
        </p:txBody>
      </p:sp>
      <p:sp>
        <p:nvSpPr>
          <p:cNvPr id="6" name="Rectangle 26"/>
          <p:cNvSpPr>
            <a:spLocks noGrp="1" noChangeArrowheads="1"/>
          </p:cNvSpPr>
          <p:nvPr>
            <p:ph type="sldNum" sz="quarter" idx="12"/>
          </p:nvPr>
        </p:nvSpPr>
        <p:spPr>
          <a:ln/>
        </p:spPr>
        <p:txBody>
          <a:bodyPr/>
          <a:lstStyle>
            <a:lvl1pPr>
              <a:defRPr/>
            </a:lvl1pPr>
          </a:lstStyle>
          <a:p>
            <a:pPr>
              <a:defRPr/>
            </a:pPr>
            <a:fld id="{53D9B26A-3D94-C442-8E61-386B33B52E5C}" type="slidenum">
              <a:rPr lang="es-ES"/>
              <a:pPr>
                <a:defRPr/>
              </a:pPr>
              <a:t>‹Nr.›</a:t>
            </a:fld>
            <a:endParaRPr lang="es-ES"/>
          </a:p>
        </p:txBody>
      </p:sp>
    </p:spTree>
    <p:extLst>
      <p:ext uri="{BB962C8B-B14F-4D97-AF65-F5344CB8AC3E}">
        <p14:creationId xmlns:p14="http://schemas.microsoft.com/office/powerpoint/2010/main" val="3438115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ítulo, imágenes prediseñadas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5800" y="301625"/>
            <a:ext cx="7772400" cy="1462088"/>
          </a:xfrm>
        </p:spPr>
        <p:txBody>
          <a:bodyPr/>
          <a:lstStyle/>
          <a:p>
            <a:r>
              <a:rPr lang="es-ES_tradnl" smtClean="0"/>
              <a:t>Clic para editar título</a:t>
            </a:r>
            <a:endParaRPr lang="es-ES"/>
          </a:p>
        </p:txBody>
      </p:sp>
      <p:sp>
        <p:nvSpPr>
          <p:cNvPr id="3" name="Marcador de imágenes prediseñadas 2"/>
          <p:cNvSpPr>
            <a:spLocks noGrp="1"/>
          </p:cNvSpPr>
          <p:nvPr>
            <p:ph type="clipArt" sz="half" idx="1"/>
          </p:nvPr>
        </p:nvSpPr>
        <p:spPr>
          <a:xfrm>
            <a:off x="685800" y="1981200"/>
            <a:ext cx="3810000" cy="4114800"/>
          </a:xfrm>
        </p:spPr>
        <p:txBody>
          <a:bodyPr/>
          <a:lstStyle/>
          <a:p>
            <a:pPr lvl="0"/>
            <a:endParaRPr lang="es-ES" noProof="0"/>
          </a:p>
        </p:txBody>
      </p:sp>
      <p:sp>
        <p:nvSpPr>
          <p:cNvPr id="4" name="Marcador de texto 3"/>
          <p:cNvSpPr>
            <a:spLocks noGrp="1"/>
          </p:cNvSpPr>
          <p:nvPr>
            <p:ph type="body" sz="half" idx="2"/>
          </p:nvPr>
        </p:nvSpPr>
        <p:spPr>
          <a:xfrm>
            <a:off x="4648200" y="1981200"/>
            <a:ext cx="3810000" cy="41148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685800" y="6248400"/>
            <a:ext cx="1905000" cy="457200"/>
          </a:xfrm>
        </p:spPr>
        <p:txBody>
          <a:bodyPr/>
          <a:lstStyle>
            <a:lvl1pPr>
              <a:defRPr/>
            </a:lvl1pPr>
          </a:lstStyle>
          <a:p>
            <a:pPr>
              <a:defRPr/>
            </a:pPr>
            <a:endParaRPr lang="es-ES"/>
          </a:p>
        </p:txBody>
      </p:sp>
      <p:sp>
        <p:nvSpPr>
          <p:cNvPr id="6" name="Marcador de pie de página 5"/>
          <p:cNvSpPr>
            <a:spLocks noGrp="1"/>
          </p:cNvSpPr>
          <p:nvPr>
            <p:ph type="ftr" sz="quarter" idx="11"/>
          </p:nvPr>
        </p:nvSpPr>
        <p:spPr/>
        <p:txBody>
          <a:bodyPr/>
          <a:lstStyle>
            <a:lvl1pPr>
              <a:defRPr/>
            </a:lvl1pPr>
          </a:lstStyle>
          <a:p>
            <a:pPr>
              <a:defRPr/>
            </a:pPr>
            <a:endParaRPr lang="es-ES"/>
          </a:p>
        </p:txBody>
      </p:sp>
      <p:sp>
        <p:nvSpPr>
          <p:cNvPr id="7" name="Marcador de número de diapositiva 6"/>
          <p:cNvSpPr>
            <a:spLocks noGrp="1"/>
          </p:cNvSpPr>
          <p:nvPr>
            <p:ph type="sldNum" sz="quarter" idx="12"/>
          </p:nvPr>
        </p:nvSpPr>
        <p:spPr>
          <a:xfrm>
            <a:off x="6553200" y="6248400"/>
            <a:ext cx="1905000" cy="457200"/>
          </a:xfrm>
        </p:spPr>
        <p:txBody>
          <a:bodyPr/>
          <a:lstStyle>
            <a:lvl1pPr>
              <a:defRPr/>
            </a:lvl1pPr>
          </a:lstStyle>
          <a:p>
            <a:pPr>
              <a:defRPr/>
            </a:pPr>
            <a:fld id="{B3CC1233-98F1-3343-A994-54264FB68265}" type="slidenum">
              <a:rPr lang="es-ES"/>
              <a:pPr>
                <a:defRPr/>
              </a:pPr>
              <a:t>‹Nr.›</a:t>
            </a:fld>
            <a:endParaRPr lang="es-ES"/>
          </a:p>
        </p:txBody>
      </p:sp>
    </p:spTree>
    <p:extLst>
      <p:ext uri="{BB962C8B-B14F-4D97-AF65-F5344CB8AC3E}">
        <p14:creationId xmlns:p14="http://schemas.microsoft.com/office/powerpoint/2010/main" val="1431993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24"/>
          <p:cNvSpPr>
            <a:spLocks noGrp="1" noChangeArrowheads="1"/>
          </p:cNvSpPr>
          <p:nvPr>
            <p:ph type="dt" sz="half" idx="10"/>
          </p:nvPr>
        </p:nvSpPr>
        <p:spPr>
          <a:ln/>
        </p:spPr>
        <p:txBody>
          <a:bodyPr/>
          <a:lstStyle>
            <a:lvl1pPr>
              <a:defRPr/>
            </a:lvl1pPr>
          </a:lstStyle>
          <a:p>
            <a:pPr>
              <a:defRPr/>
            </a:pPr>
            <a:endParaRPr lang="es-ES"/>
          </a:p>
        </p:txBody>
      </p:sp>
      <p:sp>
        <p:nvSpPr>
          <p:cNvPr id="5" name="Rectangle 25"/>
          <p:cNvSpPr>
            <a:spLocks noGrp="1" noChangeArrowheads="1"/>
          </p:cNvSpPr>
          <p:nvPr>
            <p:ph type="ftr" sz="quarter" idx="11"/>
          </p:nvPr>
        </p:nvSpPr>
        <p:spPr>
          <a:ln/>
        </p:spPr>
        <p:txBody>
          <a:bodyPr/>
          <a:lstStyle>
            <a:lvl1pPr>
              <a:defRPr/>
            </a:lvl1pPr>
          </a:lstStyle>
          <a:p>
            <a:pPr>
              <a:defRPr/>
            </a:pPr>
            <a:endParaRPr lang="es-ES"/>
          </a:p>
        </p:txBody>
      </p:sp>
      <p:sp>
        <p:nvSpPr>
          <p:cNvPr id="6" name="Rectangle 26"/>
          <p:cNvSpPr>
            <a:spLocks noGrp="1" noChangeArrowheads="1"/>
          </p:cNvSpPr>
          <p:nvPr>
            <p:ph type="sldNum" sz="quarter" idx="12"/>
          </p:nvPr>
        </p:nvSpPr>
        <p:spPr>
          <a:ln/>
        </p:spPr>
        <p:txBody>
          <a:bodyPr/>
          <a:lstStyle>
            <a:lvl1pPr>
              <a:defRPr/>
            </a:lvl1pPr>
          </a:lstStyle>
          <a:p>
            <a:pPr>
              <a:defRPr/>
            </a:pPr>
            <a:fld id="{5BEC45D4-9E1D-884F-968F-4C6F02F91B86}" type="slidenum">
              <a:rPr lang="es-ES"/>
              <a:pPr>
                <a:defRPr/>
              </a:pPr>
              <a:t>‹Nr.›</a:t>
            </a:fld>
            <a:endParaRPr lang="es-ES"/>
          </a:p>
        </p:txBody>
      </p:sp>
    </p:spTree>
    <p:extLst>
      <p:ext uri="{BB962C8B-B14F-4D97-AF65-F5344CB8AC3E}">
        <p14:creationId xmlns:p14="http://schemas.microsoft.com/office/powerpoint/2010/main" val="831962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24"/>
          <p:cNvSpPr>
            <a:spLocks noGrp="1" noChangeArrowheads="1"/>
          </p:cNvSpPr>
          <p:nvPr>
            <p:ph type="dt" sz="half" idx="10"/>
          </p:nvPr>
        </p:nvSpPr>
        <p:spPr>
          <a:ln/>
        </p:spPr>
        <p:txBody>
          <a:bodyPr/>
          <a:lstStyle>
            <a:lvl1pPr>
              <a:defRPr/>
            </a:lvl1pPr>
          </a:lstStyle>
          <a:p>
            <a:pPr>
              <a:defRPr/>
            </a:pPr>
            <a:endParaRPr lang="es-ES"/>
          </a:p>
        </p:txBody>
      </p:sp>
      <p:sp>
        <p:nvSpPr>
          <p:cNvPr id="5" name="Rectangle 25"/>
          <p:cNvSpPr>
            <a:spLocks noGrp="1" noChangeArrowheads="1"/>
          </p:cNvSpPr>
          <p:nvPr>
            <p:ph type="ftr" sz="quarter" idx="11"/>
          </p:nvPr>
        </p:nvSpPr>
        <p:spPr>
          <a:ln/>
        </p:spPr>
        <p:txBody>
          <a:bodyPr/>
          <a:lstStyle>
            <a:lvl1pPr>
              <a:defRPr/>
            </a:lvl1pPr>
          </a:lstStyle>
          <a:p>
            <a:pPr>
              <a:defRPr/>
            </a:pPr>
            <a:endParaRPr lang="es-ES"/>
          </a:p>
        </p:txBody>
      </p:sp>
      <p:sp>
        <p:nvSpPr>
          <p:cNvPr id="6" name="Rectangle 26"/>
          <p:cNvSpPr>
            <a:spLocks noGrp="1" noChangeArrowheads="1"/>
          </p:cNvSpPr>
          <p:nvPr>
            <p:ph type="sldNum" sz="quarter" idx="12"/>
          </p:nvPr>
        </p:nvSpPr>
        <p:spPr>
          <a:ln/>
        </p:spPr>
        <p:txBody>
          <a:bodyPr/>
          <a:lstStyle>
            <a:lvl1pPr>
              <a:defRPr/>
            </a:lvl1pPr>
          </a:lstStyle>
          <a:p>
            <a:pPr>
              <a:defRPr/>
            </a:pPr>
            <a:fld id="{A8E45DD0-6544-1448-967A-1A03746E3862}" type="slidenum">
              <a:rPr lang="es-ES"/>
              <a:pPr>
                <a:defRPr/>
              </a:pPr>
              <a:t>‹Nr.›</a:t>
            </a:fld>
            <a:endParaRPr lang="es-ES"/>
          </a:p>
        </p:txBody>
      </p:sp>
    </p:spTree>
    <p:extLst>
      <p:ext uri="{BB962C8B-B14F-4D97-AF65-F5344CB8AC3E}">
        <p14:creationId xmlns:p14="http://schemas.microsoft.com/office/powerpoint/2010/main" val="37050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24"/>
          <p:cNvSpPr>
            <a:spLocks noGrp="1" noChangeArrowheads="1"/>
          </p:cNvSpPr>
          <p:nvPr>
            <p:ph type="dt" sz="half" idx="10"/>
          </p:nvPr>
        </p:nvSpPr>
        <p:spPr>
          <a:ln/>
        </p:spPr>
        <p:txBody>
          <a:bodyPr/>
          <a:lstStyle>
            <a:lvl1pPr>
              <a:defRPr/>
            </a:lvl1pPr>
          </a:lstStyle>
          <a:p>
            <a:pPr>
              <a:defRPr/>
            </a:pPr>
            <a:endParaRPr lang="es-ES"/>
          </a:p>
        </p:txBody>
      </p:sp>
      <p:sp>
        <p:nvSpPr>
          <p:cNvPr id="6" name="Rectangle 25"/>
          <p:cNvSpPr>
            <a:spLocks noGrp="1" noChangeArrowheads="1"/>
          </p:cNvSpPr>
          <p:nvPr>
            <p:ph type="ftr" sz="quarter" idx="11"/>
          </p:nvPr>
        </p:nvSpPr>
        <p:spPr>
          <a:ln/>
        </p:spPr>
        <p:txBody>
          <a:bodyPr/>
          <a:lstStyle>
            <a:lvl1pPr>
              <a:defRPr/>
            </a:lvl1pPr>
          </a:lstStyle>
          <a:p>
            <a:pPr>
              <a:defRPr/>
            </a:pPr>
            <a:endParaRPr lang="es-ES"/>
          </a:p>
        </p:txBody>
      </p:sp>
      <p:sp>
        <p:nvSpPr>
          <p:cNvPr id="7" name="Rectangle 26"/>
          <p:cNvSpPr>
            <a:spLocks noGrp="1" noChangeArrowheads="1"/>
          </p:cNvSpPr>
          <p:nvPr>
            <p:ph type="sldNum" sz="quarter" idx="12"/>
          </p:nvPr>
        </p:nvSpPr>
        <p:spPr>
          <a:ln/>
        </p:spPr>
        <p:txBody>
          <a:bodyPr/>
          <a:lstStyle>
            <a:lvl1pPr>
              <a:defRPr/>
            </a:lvl1pPr>
          </a:lstStyle>
          <a:p>
            <a:pPr>
              <a:defRPr/>
            </a:pPr>
            <a:fld id="{DED763CF-E10A-C447-B668-AE4D73ECA0C4}" type="slidenum">
              <a:rPr lang="es-ES"/>
              <a:pPr>
                <a:defRPr/>
              </a:pPr>
              <a:t>‹Nr.›</a:t>
            </a:fld>
            <a:endParaRPr lang="es-ES"/>
          </a:p>
        </p:txBody>
      </p:sp>
    </p:spTree>
    <p:extLst>
      <p:ext uri="{BB962C8B-B14F-4D97-AF65-F5344CB8AC3E}">
        <p14:creationId xmlns:p14="http://schemas.microsoft.com/office/powerpoint/2010/main" val="473178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Rectangle 24"/>
          <p:cNvSpPr>
            <a:spLocks noGrp="1" noChangeArrowheads="1"/>
          </p:cNvSpPr>
          <p:nvPr>
            <p:ph type="dt" sz="half" idx="10"/>
          </p:nvPr>
        </p:nvSpPr>
        <p:spPr>
          <a:ln/>
        </p:spPr>
        <p:txBody>
          <a:bodyPr/>
          <a:lstStyle>
            <a:lvl1pPr>
              <a:defRPr/>
            </a:lvl1pPr>
          </a:lstStyle>
          <a:p>
            <a:pPr>
              <a:defRPr/>
            </a:pPr>
            <a:endParaRPr lang="es-ES"/>
          </a:p>
        </p:txBody>
      </p:sp>
      <p:sp>
        <p:nvSpPr>
          <p:cNvPr id="8" name="Rectangle 25"/>
          <p:cNvSpPr>
            <a:spLocks noGrp="1" noChangeArrowheads="1"/>
          </p:cNvSpPr>
          <p:nvPr>
            <p:ph type="ftr" sz="quarter" idx="11"/>
          </p:nvPr>
        </p:nvSpPr>
        <p:spPr>
          <a:ln/>
        </p:spPr>
        <p:txBody>
          <a:bodyPr/>
          <a:lstStyle>
            <a:lvl1pPr>
              <a:defRPr/>
            </a:lvl1pPr>
          </a:lstStyle>
          <a:p>
            <a:pPr>
              <a:defRPr/>
            </a:pPr>
            <a:endParaRPr lang="es-ES"/>
          </a:p>
        </p:txBody>
      </p:sp>
      <p:sp>
        <p:nvSpPr>
          <p:cNvPr id="9" name="Rectangle 26"/>
          <p:cNvSpPr>
            <a:spLocks noGrp="1" noChangeArrowheads="1"/>
          </p:cNvSpPr>
          <p:nvPr>
            <p:ph type="sldNum" sz="quarter" idx="12"/>
          </p:nvPr>
        </p:nvSpPr>
        <p:spPr>
          <a:ln/>
        </p:spPr>
        <p:txBody>
          <a:bodyPr/>
          <a:lstStyle>
            <a:lvl1pPr>
              <a:defRPr/>
            </a:lvl1pPr>
          </a:lstStyle>
          <a:p>
            <a:pPr>
              <a:defRPr/>
            </a:pPr>
            <a:fld id="{50085B96-621D-F845-9E28-4BBFBC4C06EC}" type="slidenum">
              <a:rPr lang="es-ES"/>
              <a:pPr>
                <a:defRPr/>
              </a:pPr>
              <a:t>‹Nr.›</a:t>
            </a:fld>
            <a:endParaRPr lang="es-ES"/>
          </a:p>
        </p:txBody>
      </p:sp>
    </p:spTree>
    <p:extLst>
      <p:ext uri="{BB962C8B-B14F-4D97-AF65-F5344CB8AC3E}">
        <p14:creationId xmlns:p14="http://schemas.microsoft.com/office/powerpoint/2010/main" val="2326231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Rectangle 24"/>
          <p:cNvSpPr>
            <a:spLocks noGrp="1" noChangeArrowheads="1"/>
          </p:cNvSpPr>
          <p:nvPr>
            <p:ph type="dt" sz="half" idx="10"/>
          </p:nvPr>
        </p:nvSpPr>
        <p:spPr>
          <a:ln/>
        </p:spPr>
        <p:txBody>
          <a:bodyPr/>
          <a:lstStyle>
            <a:lvl1pPr>
              <a:defRPr/>
            </a:lvl1pPr>
          </a:lstStyle>
          <a:p>
            <a:pPr>
              <a:defRPr/>
            </a:pPr>
            <a:endParaRPr lang="es-ES"/>
          </a:p>
        </p:txBody>
      </p:sp>
      <p:sp>
        <p:nvSpPr>
          <p:cNvPr id="4" name="Rectangle 25"/>
          <p:cNvSpPr>
            <a:spLocks noGrp="1" noChangeArrowheads="1"/>
          </p:cNvSpPr>
          <p:nvPr>
            <p:ph type="ftr" sz="quarter" idx="11"/>
          </p:nvPr>
        </p:nvSpPr>
        <p:spPr>
          <a:ln/>
        </p:spPr>
        <p:txBody>
          <a:bodyPr/>
          <a:lstStyle>
            <a:lvl1pPr>
              <a:defRPr/>
            </a:lvl1pPr>
          </a:lstStyle>
          <a:p>
            <a:pPr>
              <a:defRPr/>
            </a:pPr>
            <a:endParaRPr lang="es-ES"/>
          </a:p>
        </p:txBody>
      </p:sp>
      <p:sp>
        <p:nvSpPr>
          <p:cNvPr id="5" name="Rectangle 26"/>
          <p:cNvSpPr>
            <a:spLocks noGrp="1" noChangeArrowheads="1"/>
          </p:cNvSpPr>
          <p:nvPr>
            <p:ph type="sldNum" sz="quarter" idx="12"/>
          </p:nvPr>
        </p:nvSpPr>
        <p:spPr>
          <a:ln/>
        </p:spPr>
        <p:txBody>
          <a:bodyPr/>
          <a:lstStyle>
            <a:lvl1pPr>
              <a:defRPr/>
            </a:lvl1pPr>
          </a:lstStyle>
          <a:p>
            <a:pPr>
              <a:defRPr/>
            </a:pPr>
            <a:fld id="{0FDDD413-C337-D048-9361-B94F5C17A1D6}" type="slidenum">
              <a:rPr lang="es-ES"/>
              <a:pPr>
                <a:defRPr/>
              </a:pPr>
              <a:t>‹Nr.›</a:t>
            </a:fld>
            <a:endParaRPr lang="es-ES"/>
          </a:p>
        </p:txBody>
      </p:sp>
    </p:spTree>
    <p:extLst>
      <p:ext uri="{BB962C8B-B14F-4D97-AF65-F5344CB8AC3E}">
        <p14:creationId xmlns:p14="http://schemas.microsoft.com/office/powerpoint/2010/main" val="2296744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s-ES"/>
          </a:p>
        </p:txBody>
      </p:sp>
      <p:sp>
        <p:nvSpPr>
          <p:cNvPr id="3" name="Rectangle 25"/>
          <p:cNvSpPr>
            <a:spLocks noGrp="1" noChangeArrowheads="1"/>
          </p:cNvSpPr>
          <p:nvPr>
            <p:ph type="ftr" sz="quarter" idx="11"/>
          </p:nvPr>
        </p:nvSpPr>
        <p:spPr>
          <a:ln/>
        </p:spPr>
        <p:txBody>
          <a:bodyPr/>
          <a:lstStyle>
            <a:lvl1pPr>
              <a:defRPr/>
            </a:lvl1pPr>
          </a:lstStyle>
          <a:p>
            <a:pPr>
              <a:defRPr/>
            </a:pPr>
            <a:endParaRPr lang="es-ES"/>
          </a:p>
        </p:txBody>
      </p:sp>
      <p:sp>
        <p:nvSpPr>
          <p:cNvPr id="4" name="Rectangle 26"/>
          <p:cNvSpPr>
            <a:spLocks noGrp="1" noChangeArrowheads="1"/>
          </p:cNvSpPr>
          <p:nvPr>
            <p:ph type="sldNum" sz="quarter" idx="12"/>
          </p:nvPr>
        </p:nvSpPr>
        <p:spPr>
          <a:ln/>
        </p:spPr>
        <p:txBody>
          <a:bodyPr/>
          <a:lstStyle>
            <a:lvl1pPr>
              <a:defRPr/>
            </a:lvl1pPr>
          </a:lstStyle>
          <a:p>
            <a:pPr>
              <a:defRPr/>
            </a:pPr>
            <a:fld id="{BE7087DC-6E49-5C4C-9220-F45EF2F7F260}" type="slidenum">
              <a:rPr lang="es-ES"/>
              <a:pPr>
                <a:defRPr/>
              </a:pPr>
              <a:t>‹Nr.›</a:t>
            </a:fld>
            <a:endParaRPr lang="es-ES"/>
          </a:p>
        </p:txBody>
      </p:sp>
    </p:spTree>
    <p:extLst>
      <p:ext uri="{BB962C8B-B14F-4D97-AF65-F5344CB8AC3E}">
        <p14:creationId xmlns:p14="http://schemas.microsoft.com/office/powerpoint/2010/main" val="992058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24"/>
          <p:cNvSpPr>
            <a:spLocks noGrp="1" noChangeArrowheads="1"/>
          </p:cNvSpPr>
          <p:nvPr>
            <p:ph type="dt" sz="half" idx="10"/>
          </p:nvPr>
        </p:nvSpPr>
        <p:spPr>
          <a:ln/>
        </p:spPr>
        <p:txBody>
          <a:bodyPr/>
          <a:lstStyle>
            <a:lvl1pPr>
              <a:defRPr/>
            </a:lvl1pPr>
          </a:lstStyle>
          <a:p>
            <a:pPr>
              <a:defRPr/>
            </a:pPr>
            <a:endParaRPr lang="es-ES"/>
          </a:p>
        </p:txBody>
      </p:sp>
      <p:sp>
        <p:nvSpPr>
          <p:cNvPr id="6" name="Rectangle 25"/>
          <p:cNvSpPr>
            <a:spLocks noGrp="1" noChangeArrowheads="1"/>
          </p:cNvSpPr>
          <p:nvPr>
            <p:ph type="ftr" sz="quarter" idx="11"/>
          </p:nvPr>
        </p:nvSpPr>
        <p:spPr>
          <a:ln/>
        </p:spPr>
        <p:txBody>
          <a:bodyPr/>
          <a:lstStyle>
            <a:lvl1pPr>
              <a:defRPr/>
            </a:lvl1pPr>
          </a:lstStyle>
          <a:p>
            <a:pPr>
              <a:defRPr/>
            </a:pPr>
            <a:endParaRPr lang="es-ES"/>
          </a:p>
        </p:txBody>
      </p:sp>
      <p:sp>
        <p:nvSpPr>
          <p:cNvPr id="7" name="Rectangle 26"/>
          <p:cNvSpPr>
            <a:spLocks noGrp="1" noChangeArrowheads="1"/>
          </p:cNvSpPr>
          <p:nvPr>
            <p:ph type="sldNum" sz="quarter" idx="12"/>
          </p:nvPr>
        </p:nvSpPr>
        <p:spPr>
          <a:ln/>
        </p:spPr>
        <p:txBody>
          <a:bodyPr/>
          <a:lstStyle>
            <a:lvl1pPr>
              <a:defRPr/>
            </a:lvl1pPr>
          </a:lstStyle>
          <a:p>
            <a:pPr>
              <a:defRPr/>
            </a:pPr>
            <a:fld id="{A8885616-AB04-5044-AE76-95493FE03C0F}" type="slidenum">
              <a:rPr lang="es-ES"/>
              <a:pPr>
                <a:defRPr/>
              </a:pPr>
              <a:t>‹Nr.›</a:t>
            </a:fld>
            <a:endParaRPr lang="es-ES"/>
          </a:p>
        </p:txBody>
      </p:sp>
    </p:spTree>
    <p:extLst>
      <p:ext uri="{BB962C8B-B14F-4D97-AF65-F5344CB8AC3E}">
        <p14:creationId xmlns:p14="http://schemas.microsoft.com/office/powerpoint/2010/main" val="1737113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24"/>
          <p:cNvSpPr>
            <a:spLocks noGrp="1" noChangeArrowheads="1"/>
          </p:cNvSpPr>
          <p:nvPr>
            <p:ph type="dt" sz="half" idx="10"/>
          </p:nvPr>
        </p:nvSpPr>
        <p:spPr>
          <a:ln/>
        </p:spPr>
        <p:txBody>
          <a:bodyPr/>
          <a:lstStyle>
            <a:lvl1pPr>
              <a:defRPr/>
            </a:lvl1pPr>
          </a:lstStyle>
          <a:p>
            <a:pPr>
              <a:defRPr/>
            </a:pPr>
            <a:endParaRPr lang="es-ES"/>
          </a:p>
        </p:txBody>
      </p:sp>
      <p:sp>
        <p:nvSpPr>
          <p:cNvPr id="6" name="Rectangle 25"/>
          <p:cNvSpPr>
            <a:spLocks noGrp="1" noChangeArrowheads="1"/>
          </p:cNvSpPr>
          <p:nvPr>
            <p:ph type="ftr" sz="quarter" idx="11"/>
          </p:nvPr>
        </p:nvSpPr>
        <p:spPr>
          <a:ln/>
        </p:spPr>
        <p:txBody>
          <a:bodyPr/>
          <a:lstStyle>
            <a:lvl1pPr>
              <a:defRPr/>
            </a:lvl1pPr>
          </a:lstStyle>
          <a:p>
            <a:pPr>
              <a:defRPr/>
            </a:pPr>
            <a:endParaRPr lang="es-ES"/>
          </a:p>
        </p:txBody>
      </p:sp>
      <p:sp>
        <p:nvSpPr>
          <p:cNvPr id="7" name="Rectangle 26"/>
          <p:cNvSpPr>
            <a:spLocks noGrp="1" noChangeArrowheads="1"/>
          </p:cNvSpPr>
          <p:nvPr>
            <p:ph type="sldNum" sz="quarter" idx="12"/>
          </p:nvPr>
        </p:nvSpPr>
        <p:spPr>
          <a:ln/>
        </p:spPr>
        <p:txBody>
          <a:bodyPr/>
          <a:lstStyle>
            <a:lvl1pPr>
              <a:defRPr/>
            </a:lvl1pPr>
          </a:lstStyle>
          <a:p>
            <a:pPr>
              <a:defRPr/>
            </a:pPr>
            <a:fld id="{07DDE3E9-446E-BD4D-BDF9-14CF55C74237}" type="slidenum">
              <a:rPr lang="es-ES"/>
              <a:pPr>
                <a:defRPr/>
              </a:pPr>
              <a:t>‹Nr.›</a:t>
            </a:fld>
            <a:endParaRPr lang="es-ES"/>
          </a:p>
        </p:txBody>
      </p:sp>
    </p:spTree>
    <p:extLst>
      <p:ext uri="{BB962C8B-B14F-4D97-AF65-F5344CB8AC3E}">
        <p14:creationId xmlns:p14="http://schemas.microsoft.com/office/powerpoint/2010/main" val="41852020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49" name="Freeform 3"/>
            <p:cNvSpPr>
              <a:spLocks/>
            </p:cNvSpPr>
            <p:nvPr/>
          </p:nvSpPr>
          <p:spPr bwMode="hidden">
            <a:xfrm>
              <a:off x="0" y="3072"/>
              <a:ext cx="5760" cy="1248"/>
            </a:xfrm>
            <a:custGeom>
              <a:avLst/>
              <a:gdLst>
                <a:gd name="T0" fmla="*/ 4805 w 6027"/>
                <a:gd name="T1" fmla="*/ 109 h 2296"/>
                <a:gd name="T2" fmla="*/ 0 w 6027"/>
                <a:gd name="T3" fmla="*/ 109 h 2296"/>
                <a:gd name="T4" fmla="*/ 0 w 6027"/>
                <a:gd name="T5" fmla="*/ 0 h 2296"/>
                <a:gd name="T6" fmla="*/ 4805 w 6027"/>
                <a:gd name="T7" fmla="*/ 0 h 2296"/>
                <a:gd name="T8" fmla="*/ 4805 w 6027"/>
                <a:gd name="T9" fmla="*/ 109 h 2296"/>
                <a:gd name="T10" fmla="*/ 4805 w 6027"/>
                <a:gd name="T11" fmla="*/ 109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32772"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ES">
                <a:cs typeface="+mn-cs"/>
              </a:endParaRPr>
            </a:p>
          </p:txBody>
        </p:sp>
      </p:grpSp>
      <p:sp>
        <p:nvSpPr>
          <p:cNvPr id="1027" name="Freeform 5"/>
          <p:cNvSpPr>
            <a:spLocks/>
          </p:cNvSpPr>
          <p:nvPr/>
        </p:nvSpPr>
        <p:spPr bwMode="hidden">
          <a:xfrm>
            <a:off x="6248400" y="626268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nvGrpSpPr>
          <p:cNvPr id="1028" name="Group 6"/>
          <p:cNvGrpSpPr>
            <a:grpSpLocks/>
          </p:cNvGrpSpPr>
          <p:nvPr/>
        </p:nvGrpSpPr>
        <p:grpSpPr bwMode="auto">
          <a:xfrm>
            <a:off x="0" y="6019800"/>
            <a:ext cx="7848600" cy="857250"/>
            <a:chOff x="0" y="3792"/>
            <a:chExt cx="4944" cy="540"/>
          </a:xfrm>
        </p:grpSpPr>
        <p:sp>
          <p:nvSpPr>
            <p:cNvPr id="32775"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ES">
                <a:cs typeface="+mn-cs"/>
              </a:endParaRPr>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31 h 353"/>
                  <a:gd name="T4" fmla="*/ 24 w 186"/>
                  <a:gd name="T5" fmla="*/ 54 h 353"/>
                  <a:gd name="T6" fmla="*/ 18 w 186"/>
                  <a:gd name="T7" fmla="*/ 116 h 353"/>
                  <a:gd name="T8" fmla="*/ 42 w 186"/>
                  <a:gd name="T9" fmla="*/ 200 h 353"/>
                  <a:gd name="T10" fmla="*/ 48 w 186"/>
                  <a:gd name="T11" fmla="*/ 284 h 353"/>
                  <a:gd name="T12" fmla="*/ 0 w 186"/>
                  <a:gd name="T13" fmla="*/ 620 h 353"/>
                  <a:gd name="T14" fmla="*/ 54 w 186"/>
                  <a:gd name="T15" fmla="*/ 410 h 353"/>
                  <a:gd name="T16" fmla="*/ 84 w 186"/>
                  <a:gd name="T17" fmla="*/ 379 h 353"/>
                  <a:gd name="T18" fmla="*/ 126 w 186"/>
                  <a:gd name="T19" fmla="*/ 222 h 353"/>
                  <a:gd name="T20" fmla="*/ 144 w 186"/>
                  <a:gd name="T21" fmla="*/ 210 h 353"/>
                  <a:gd name="T22" fmla="*/ 144 w 186"/>
                  <a:gd name="T23" fmla="*/ 158 h 353"/>
                  <a:gd name="T24" fmla="*/ 186 w 186"/>
                  <a:gd name="T25" fmla="*/ 116 h 353"/>
                  <a:gd name="T26" fmla="*/ 162 w 186"/>
                  <a:gd name="T27" fmla="*/ 105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1 h 66"/>
                  <a:gd name="T8" fmla="*/ 6 w 155"/>
                  <a:gd name="T9" fmla="*/ 31 h 66"/>
                  <a:gd name="T10" fmla="*/ 0 w 155"/>
                  <a:gd name="T11" fmla="*/ 43 h 66"/>
                  <a:gd name="T12" fmla="*/ 78 w 155"/>
                  <a:gd name="T13" fmla="*/ 105 h 66"/>
                  <a:gd name="T14" fmla="*/ 96 w 155"/>
                  <a:gd name="T15" fmla="*/ 74 h 66"/>
                  <a:gd name="T16" fmla="*/ 155 w 155"/>
                  <a:gd name="T17" fmla="*/ 117 h 66"/>
                  <a:gd name="T18" fmla="*/ 126 w 155"/>
                  <a:gd name="T19" fmla="*/ 43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048" name="Freeform 13"/>
              <p:cNvSpPr>
                <a:spLocks/>
              </p:cNvSpPr>
              <p:nvPr userDrawn="1"/>
            </p:nvSpPr>
            <p:spPr bwMode="ltGray">
              <a:xfrm>
                <a:off x="2486" y="3859"/>
                <a:ext cx="42" cy="81"/>
              </a:xfrm>
              <a:custGeom>
                <a:avLst/>
                <a:gdLst>
                  <a:gd name="T0" fmla="*/ 6 w 42"/>
                  <a:gd name="T1" fmla="*/ 66 h 72"/>
                  <a:gd name="T2" fmla="*/ 0 w 42"/>
                  <a:gd name="T3" fmla="*/ 33 h 72"/>
                  <a:gd name="T4" fmla="*/ 12 w 42"/>
                  <a:gd name="T5" fmla="*/ 11 h 72"/>
                  <a:gd name="T6" fmla="*/ 0 w 42"/>
                  <a:gd name="T7" fmla="*/ 11 h 72"/>
                  <a:gd name="T8" fmla="*/ 12 w 42"/>
                  <a:gd name="T9" fmla="*/ 11 h 72"/>
                  <a:gd name="T10" fmla="*/ 24 w 42"/>
                  <a:gd name="T11" fmla="*/ 11 h 72"/>
                  <a:gd name="T12" fmla="*/ 36 w 42"/>
                  <a:gd name="T13" fmla="*/ 11 h 72"/>
                  <a:gd name="T14" fmla="*/ 42 w 42"/>
                  <a:gd name="T15" fmla="*/ 0 h 72"/>
                  <a:gd name="T16" fmla="*/ 30 w 42"/>
                  <a:gd name="T17" fmla="*/ 33 h 72"/>
                  <a:gd name="T18" fmla="*/ 42 w 42"/>
                  <a:gd name="T19" fmla="*/ 88 h 72"/>
                  <a:gd name="T20" fmla="*/ 12 w 42"/>
                  <a:gd name="T21" fmla="*/ 129 h 72"/>
                  <a:gd name="T22" fmla="*/ 6 w 42"/>
                  <a:gd name="T23" fmla="*/ 66 h 72"/>
                  <a:gd name="T24" fmla="*/ 6 w 42"/>
                  <a:gd name="T25" fmla="*/ 6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sp>
          <p:nvSpPr>
            <p:cNvPr id="32782"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ES">
                <a:cs typeface="+mn-cs"/>
              </a:endParaRPr>
            </a:p>
          </p:txBody>
        </p:sp>
      </p:grpSp>
      <p:grpSp>
        <p:nvGrpSpPr>
          <p:cNvPr id="1029" name="Group 15"/>
          <p:cNvGrpSpPr>
            <a:grpSpLocks/>
          </p:cNvGrpSpPr>
          <p:nvPr/>
        </p:nvGrpSpPr>
        <p:grpSpPr bwMode="auto">
          <a:xfrm>
            <a:off x="627063" y="6021388"/>
            <a:ext cx="5684837" cy="849312"/>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65 h 287"/>
                <a:gd name="T4" fmla="*/ 66 w 365"/>
                <a:gd name="T5" fmla="*/ 118 h 287"/>
                <a:gd name="T6" fmla="*/ 143 w 365"/>
                <a:gd name="T7" fmla="*/ 195 h 287"/>
                <a:gd name="T8" fmla="*/ 191 w 365"/>
                <a:gd name="T9" fmla="*/ 178 h 287"/>
                <a:gd name="T10" fmla="*/ 341 w 365"/>
                <a:gd name="T11" fmla="*/ 307 h 287"/>
                <a:gd name="T12" fmla="*/ 305 w 365"/>
                <a:gd name="T13" fmla="*/ 186 h 287"/>
                <a:gd name="T14" fmla="*/ 365 w 365"/>
                <a:gd name="T15" fmla="*/ 142 h 287"/>
                <a:gd name="T16" fmla="*/ 359 w 365"/>
                <a:gd name="T17" fmla="*/ 136 h 287"/>
                <a:gd name="T18" fmla="*/ 335 w 365"/>
                <a:gd name="T19" fmla="*/ 124 h 287"/>
                <a:gd name="T20" fmla="*/ 299 w 365"/>
                <a:gd name="T21" fmla="*/ 95 h 287"/>
                <a:gd name="T22" fmla="*/ 257 w 365"/>
                <a:gd name="T23" fmla="*/ 77 h 287"/>
                <a:gd name="T24" fmla="*/ 215 w 365"/>
                <a:gd name="T25" fmla="*/ 59 h 287"/>
                <a:gd name="T26" fmla="*/ 173 w 365"/>
                <a:gd name="T27" fmla="*/ 41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03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5 h 60"/>
                <a:gd name="T16" fmla="*/ 65 w 71"/>
                <a:gd name="T17" fmla="*/ 47 h 60"/>
                <a:gd name="T18" fmla="*/ 71 w 71"/>
                <a:gd name="T19" fmla="*/ 59 h 60"/>
                <a:gd name="T20" fmla="*/ 71 w 71"/>
                <a:gd name="T21" fmla="*/ 65 h 60"/>
                <a:gd name="T22" fmla="*/ 59 w 71"/>
                <a:gd name="T23" fmla="*/ 59 h 60"/>
                <a:gd name="T24" fmla="*/ 47 w 71"/>
                <a:gd name="T25" fmla="*/ 47 h 60"/>
                <a:gd name="T26" fmla="*/ 23 w 71"/>
                <a:gd name="T27" fmla="*/ 35 h 60"/>
                <a:gd name="T28" fmla="*/ 23 w 71"/>
                <a:gd name="T29" fmla="*/ 41 h 60"/>
                <a:gd name="T30" fmla="*/ 18 w 71"/>
                <a:gd name="T31" fmla="*/ 47 h 60"/>
                <a:gd name="T32" fmla="*/ 12 w 71"/>
                <a:gd name="T33" fmla="*/ 53 h 60"/>
                <a:gd name="T34" fmla="*/ 6 w 71"/>
                <a:gd name="T35" fmla="*/ 53 h 60"/>
                <a:gd name="T36" fmla="*/ 6 w 71"/>
                <a:gd name="T37" fmla="*/ 53 h 60"/>
                <a:gd name="T38" fmla="*/ 6 w 71"/>
                <a:gd name="T39" fmla="*/ 41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9 h 162"/>
                <a:gd name="T10" fmla="*/ 96 w 161"/>
                <a:gd name="T11" fmla="*/ 65 h 162"/>
                <a:gd name="T12" fmla="*/ 102 w 161"/>
                <a:gd name="T13" fmla="*/ 77 h 162"/>
                <a:gd name="T14" fmla="*/ 108 w 161"/>
                <a:gd name="T15" fmla="*/ 89 h 162"/>
                <a:gd name="T16" fmla="*/ 120 w 161"/>
                <a:gd name="T17" fmla="*/ 101 h 162"/>
                <a:gd name="T18" fmla="*/ 143 w 161"/>
                <a:gd name="T19" fmla="*/ 119 h 162"/>
                <a:gd name="T20" fmla="*/ 155 w 161"/>
                <a:gd name="T21" fmla="*/ 148 h 162"/>
                <a:gd name="T22" fmla="*/ 161 w 161"/>
                <a:gd name="T23" fmla="*/ 166 h 162"/>
                <a:gd name="T24" fmla="*/ 161 w 161"/>
                <a:gd name="T25" fmla="*/ 172 h 162"/>
                <a:gd name="T26" fmla="*/ 96 w 161"/>
                <a:gd name="T27" fmla="*/ 107 h 162"/>
                <a:gd name="T28" fmla="*/ 30 w 161"/>
                <a:gd name="T29" fmla="*/ 59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039" name="Freeform 20"/>
            <p:cNvSpPr>
              <a:spLocks/>
            </p:cNvSpPr>
            <p:nvPr/>
          </p:nvSpPr>
          <p:spPr bwMode="auto">
            <a:xfrm>
              <a:off x="706" y="3854"/>
              <a:ext cx="59" cy="61"/>
            </a:xfrm>
            <a:custGeom>
              <a:avLst/>
              <a:gdLst>
                <a:gd name="T0" fmla="*/ 59 w 59"/>
                <a:gd name="T1" fmla="*/ 6 h 60"/>
                <a:gd name="T2" fmla="*/ 41 w 59"/>
                <a:gd name="T3" fmla="*/ 35 h 60"/>
                <a:gd name="T4" fmla="*/ 41 w 59"/>
                <a:gd name="T5" fmla="*/ 41 h 60"/>
                <a:gd name="T6" fmla="*/ 47 w 59"/>
                <a:gd name="T7" fmla="*/ 47 h 60"/>
                <a:gd name="T8" fmla="*/ 53 w 59"/>
                <a:gd name="T9" fmla="*/ 59 h 60"/>
                <a:gd name="T10" fmla="*/ 53 w 59"/>
                <a:gd name="T11" fmla="*/ 65 h 60"/>
                <a:gd name="T12" fmla="*/ 47 w 59"/>
                <a:gd name="T13" fmla="*/ 59 h 60"/>
                <a:gd name="T14" fmla="*/ 35 w 59"/>
                <a:gd name="T15" fmla="*/ 53 h 60"/>
                <a:gd name="T16" fmla="*/ 23 w 59"/>
                <a:gd name="T17" fmla="*/ 41 h 60"/>
                <a:gd name="T18" fmla="*/ 17 w 59"/>
                <a:gd name="T19" fmla="*/ 35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040" name="Freeform 21"/>
            <p:cNvSpPr>
              <a:spLocks/>
            </p:cNvSpPr>
            <p:nvPr/>
          </p:nvSpPr>
          <p:spPr bwMode="auto">
            <a:xfrm>
              <a:off x="395" y="3811"/>
              <a:ext cx="245" cy="207"/>
            </a:xfrm>
            <a:custGeom>
              <a:avLst/>
              <a:gdLst>
                <a:gd name="T0" fmla="*/ 233 w 245"/>
                <a:gd name="T1" fmla="*/ 41 h 204"/>
                <a:gd name="T2" fmla="*/ 245 w 245"/>
                <a:gd name="T3" fmla="*/ 47 h 204"/>
                <a:gd name="T4" fmla="*/ 209 w 245"/>
                <a:gd name="T5" fmla="*/ 89 h 204"/>
                <a:gd name="T6" fmla="*/ 143 w 245"/>
                <a:gd name="T7" fmla="*/ 142 h 204"/>
                <a:gd name="T8" fmla="*/ 167 w 245"/>
                <a:gd name="T9" fmla="*/ 166 h 204"/>
                <a:gd name="T10" fmla="*/ 179 w 245"/>
                <a:gd name="T11" fmla="*/ 219 h 204"/>
                <a:gd name="T12" fmla="*/ 77 w 245"/>
                <a:gd name="T13" fmla="*/ 142 h 204"/>
                <a:gd name="T14" fmla="*/ 47 w 245"/>
                <a:gd name="T15" fmla="*/ 89 h 204"/>
                <a:gd name="T16" fmla="*/ 89 w 245"/>
                <a:gd name="T17" fmla="*/ 71 h 204"/>
                <a:gd name="T18" fmla="*/ 59 w 245"/>
                <a:gd name="T19" fmla="*/ 41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1 h 204"/>
                <a:gd name="T50" fmla="*/ 233 w 245"/>
                <a:gd name="T51" fmla="*/ 41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sp>
        <p:nvSpPr>
          <p:cNvPr id="32790" name="Rectangle 22"/>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32791" name="Rectangle 23"/>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2792" name="Rectangle 24"/>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cs typeface="+mn-cs"/>
              </a:defRPr>
            </a:lvl1pPr>
          </a:lstStyle>
          <a:p>
            <a:pPr>
              <a:defRPr/>
            </a:pPr>
            <a:endParaRPr lang="es-ES"/>
          </a:p>
        </p:txBody>
      </p:sp>
      <p:sp>
        <p:nvSpPr>
          <p:cNvPr id="32793" name="Rectangle 2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cs typeface="+mn-cs"/>
              </a:defRPr>
            </a:lvl1pPr>
          </a:lstStyle>
          <a:p>
            <a:pPr>
              <a:defRPr/>
            </a:pPr>
            <a:endParaRPr lang="es-ES"/>
          </a:p>
        </p:txBody>
      </p:sp>
      <p:sp>
        <p:nvSpPr>
          <p:cNvPr id="32794" name="Rectangle 2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cs typeface="+mn-cs"/>
              </a:defRPr>
            </a:lvl1pPr>
          </a:lstStyle>
          <a:p>
            <a:pPr>
              <a:defRPr/>
            </a:pPr>
            <a:fld id="{A2BB8C27-A832-8547-8F2A-5F70E04E71C2}" type="slidenum">
              <a:rPr lang="es-ES"/>
              <a:pPr>
                <a:defRPr/>
              </a:pPr>
              <a:t>‹Nr.›</a:t>
            </a:fld>
            <a:endParaRPr lang="es-ES"/>
          </a:p>
        </p:txBody>
      </p:sp>
    </p:spTree>
  </p:cSld>
  <p:clrMap bg1="dk2" tx1="lt1" bg2="dk1" tx2="lt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4"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9" Type="http://schemas.openxmlformats.org/officeDocument/2006/relationships/oleObject" Target="../embeddings/oleObject35.bin"/><Relationship Id="rId20" Type="http://schemas.openxmlformats.org/officeDocument/2006/relationships/image" Target="../media/image41.png"/><Relationship Id="rId21" Type="http://schemas.openxmlformats.org/officeDocument/2006/relationships/image" Target="../media/image42.png"/><Relationship Id="rId10" Type="http://schemas.openxmlformats.org/officeDocument/2006/relationships/image" Target="../media/image33.png"/><Relationship Id="rId11" Type="http://schemas.openxmlformats.org/officeDocument/2006/relationships/image" Target="../media/image36.emf"/><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oleObject" Target="../embeddings/oleObject36.bin"/><Relationship Id="rId15" Type="http://schemas.openxmlformats.org/officeDocument/2006/relationships/image" Target="../media/image34.png"/><Relationship Id="rId16" Type="http://schemas.openxmlformats.org/officeDocument/2006/relationships/oleObject" Target="../embeddings/oleObject37.bin"/><Relationship Id="rId17" Type="http://schemas.openxmlformats.org/officeDocument/2006/relationships/image" Target="../media/image35.png"/><Relationship Id="rId18" Type="http://schemas.openxmlformats.org/officeDocument/2006/relationships/image" Target="../media/image39.jpeg"/><Relationship Id="rId19" Type="http://schemas.openxmlformats.org/officeDocument/2006/relationships/image" Target="../media/image40.jpeg"/><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oleObject" Target="../embeddings/oleObject32.bin"/><Relationship Id="rId4" Type="http://schemas.openxmlformats.org/officeDocument/2006/relationships/image" Target="../media/image30.png"/><Relationship Id="rId5" Type="http://schemas.openxmlformats.org/officeDocument/2006/relationships/oleObject" Target="../embeddings/oleObject33.bin"/><Relationship Id="rId6" Type="http://schemas.openxmlformats.org/officeDocument/2006/relationships/image" Target="../media/image31.png"/><Relationship Id="rId7" Type="http://schemas.openxmlformats.org/officeDocument/2006/relationships/oleObject" Target="../embeddings/oleObject34.bin"/><Relationship Id="rId8"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chart" Target="../charts/char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44.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8.bin"/><Relationship Id="rId4" Type="http://schemas.openxmlformats.org/officeDocument/2006/relationships/image" Target="../media/image45.w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6.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 Id="rId3" Type="http://schemas.openxmlformats.org/officeDocument/2006/relationships/image" Target="../media/image58.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0" Type="http://schemas.openxmlformats.org/officeDocument/2006/relationships/image" Target="../media/image12.wmf"/><Relationship Id="rId21" Type="http://schemas.openxmlformats.org/officeDocument/2006/relationships/oleObject" Target="../embeddings/oleObject12.bin"/><Relationship Id="rId22" Type="http://schemas.openxmlformats.org/officeDocument/2006/relationships/image" Target="../media/image13.wmf"/><Relationship Id="rId23" Type="http://schemas.openxmlformats.org/officeDocument/2006/relationships/oleObject" Target="../embeddings/oleObject13.bin"/><Relationship Id="rId24" Type="http://schemas.openxmlformats.org/officeDocument/2006/relationships/oleObject" Target="../embeddings/oleObject14.bin"/><Relationship Id="rId25" Type="http://schemas.openxmlformats.org/officeDocument/2006/relationships/oleObject" Target="../embeddings/oleObject15.bin"/><Relationship Id="rId26" Type="http://schemas.openxmlformats.org/officeDocument/2006/relationships/oleObject" Target="../embeddings/oleObject16.bin"/><Relationship Id="rId27" Type="http://schemas.openxmlformats.org/officeDocument/2006/relationships/oleObject" Target="../embeddings/oleObject17.bin"/><Relationship Id="rId28" Type="http://schemas.openxmlformats.org/officeDocument/2006/relationships/oleObject" Target="../embeddings/oleObject18.bin"/><Relationship Id="rId29" Type="http://schemas.openxmlformats.org/officeDocument/2006/relationships/oleObject" Target="../embeddings/oleObject19.bin"/><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oleObject" Target="../embeddings/oleObject1.bin"/><Relationship Id="rId4" Type="http://schemas.openxmlformats.org/officeDocument/2006/relationships/image" Target="../media/image6.wmf"/><Relationship Id="rId5" Type="http://schemas.openxmlformats.org/officeDocument/2006/relationships/oleObject" Target="../embeddings/oleObject2.bin"/><Relationship Id="rId30" Type="http://schemas.openxmlformats.org/officeDocument/2006/relationships/image" Target="../media/image14.wmf"/><Relationship Id="rId31" Type="http://schemas.openxmlformats.org/officeDocument/2006/relationships/oleObject" Target="../embeddings/oleObject20.bin"/><Relationship Id="rId32" Type="http://schemas.openxmlformats.org/officeDocument/2006/relationships/image" Target="../media/image15.wmf"/><Relationship Id="rId9" Type="http://schemas.openxmlformats.org/officeDocument/2006/relationships/oleObject" Target="../embeddings/oleObject4.bin"/><Relationship Id="rId6" Type="http://schemas.openxmlformats.org/officeDocument/2006/relationships/image" Target="../media/image7.wmf"/><Relationship Id="rId7" Type="http://schemas.openxmlformats.org/officeDocument/2006/relationships/oleObject" Target="../embeddings/oleObject3.bin"/><Relationship Id="rId8" Type="http://schemas.openxmlformats.org/officeDocument/2006/relationships/image" Target="../media/image8.wmf"/><Relationship Id="rId33" Type="http://schemas.openxmlformats.org/officeDocument/2006/relationships/oleObject" Target="../embeddings/oleObject21.bin"/><Relationship Id="rId34" Type="http://schemas.openxmlformats.org/officeDocument/2006/relationships/oleObject" Target="../embeddings/oleObject22.bin"/><Relationship Id="rId35" Type="http://schemas.openxmlformats.org/officeDocument/2006/relationships/oleObject" Target="../embeddings/oleObject23.bin"/><Relationship Id="rId36" Type="http://schemas.openxmlformats.org/officeDocument/2006/relationships/oleObject" Target="../embeddings/oleObject24.bin"/><Relationship Id="rId10" Type="http://schemas.openxmlformats.org/officeDocument/2006/relationships/image" Target="../media/image9.wmf"/><Relationship Id="rId11" Type="http://schemas.openxmlformats.org/officeDocument/2006/relationships/oleObject" Target="../embeddings/oleObject5.bin"/><Relationship Id="rId12" Type="http://schemas.openxmlformats.org/officeDocument/2006/relationships/image" Target="../media/image10.wmf"/><Relationship Id="rId13" Type="http://schemas.openxmlformats.org/officeDocument/2006/relationships/oleObject" Target="../embeddings/oleObject6.bin"/><Relationship Id="rId14" Type="http://schemas.openxmlformats.org/officeDocument/2006/relationships/image" Target="../media/image11.wmf"/><Relationship Id="rId15" Type="http://schemas.openxmlformats.org/officeDocument/2006/relationships/oleObject" Target="../embeddings/oleObject7.bin"/><Relationship Id="rId16" Type="http://schemas.openxmlformats.org/officeDocument/2006/relationships/oleObject" Target="../embeddings/oleObject8.bin"/><Relationship Id="rId17" Type="http://schemas.openxmlformats.org/officeDocument/2006/relationships/oleObject" Target="../embeddings/oleObject9.bin"/><Relationship Id="rId18" Type="http://schemas.openxmlformats.org/officeDocument/2006/relationships/oleObject" Target="../embeddings/oleObject10.bin"/><Relationship Id="rId19" Type="http://schemas.openxmlformats.org/officeDocument/2006/relationships/oleObject" Target="../embeddings/oleObject11.bin"/><Relationship Id="rId37" Type="http://schemas.openxmlformats.org/officeDocument/2006/relationships/oleObject" Target="../embeddings/oleObject25.bin"/><Relationship Id="rId38" Type="http://schemas.openxmlformats.org/officeDocument/2006/relationships/oleObject" Target="../embeddings/oleObject26.bin"/><Relationship Id="rId39" Type="http://schemas.openxmlformats.org/officeDocument/2006/relationships/oleObject" Target="../embeddings/oleObject27.bin"/><Relationship Id="rId40" Type="http://schemas.openxmlformats.org/officeDocument/2006/relationships/oleObject" Target="../embeddings/oleObject28.bin"/><Relationship Id="rId41" Type="http://schemas.openxmlformats.org/officeDocument/2006/relationships/image" Target="../media/image16.wmf"/><Relationship Id="rId42" Type="http://schemas.openxmlformats.org/officeDocument/2006/relationships/oleObject" Target="../embeddings/oleObject29.bin"/><Relationship Id="rId43" Type="http://schemas.openxmlformats.org/officeDocument/2006/relationships/image" Target="../media/image17.wmf"/><Relationship Id="rId44" Type="http://schemas.openxmlformats.org/officeDocument/2006/relationships/oleObject" Target="../embeddings/oleObject30.bin"/><Relationship Id="rId45" Type="http://schemas.openxmlformats.org/officeDocument/2006/relationships/oleObject" Target="../embeddings/oleObject31.bin"/></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 Id="rId3" Type="http://schemas.openxmlformats.org/officeDocument/2006/relationships/image" Target="../media/image6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emf"/></Relationships>
</file>

<file path=ppt/slides/_rels/slide7.xml.rels><?xml version="1.0" encoding="UTF-8" standalone="yes"?>
<Relationships xmlns="http://schemas.openxmlformats.org/package/2006/relationships"><Relationship Id="rId3" Type="http://schemas.openxmlformats.org/officeDocument/2006/relationships/oleObject" Target="../embeddings/Presentaci_n_de_Microsoft_PowerPoint_97_-_20031.ppt"/><Relationship Id="rId4" Type="http://schemas.openxmlformats.org/officeDocument/2006/relationships/image" Target="../media/image18.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69.emf"/><Relationship Id="rId5" Type="http://schemas.openxmlformats.org/officeDocument/2006/relationships/image" Target="../media/image70.emf"/><Relationship Id="rId6" Type="http://schemas.openxmlformats.org/officeDocument/2006/relationships/hyperlink" Target="http://www.aulaapicolazuqueca.com/foto_abeja_con_polen_rojo_g.htm" TargetMode="External"/><Relationship Id="rId7"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image" Target="../media/image67.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 Id="rId3" Type="http://schemas.openxmlformats.org/officeDocument/2006/relationships/image" Target="../media/image7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emf"/><Relationship Id="rId3" Type="http://schemas.openxmlformats.org/officeDocument/2006/relationships/image" Target="../media/image81.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Documento_de_Microsoft_Word_97_-_20042.doc"/><Relationship Id="rId5" Type="http://schemas.openxmlformats.org/officeDocument/2006/relationships/image" Target="../media/image19.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39.bin"/><Relationship Id="rId4" Type="http://schemas.openxmlformats.org/officeDocument/2006/relationships/image" Target="../media/image87.w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40.bin"/><Relationship Id="rId4" Type="http://schemas.openxmlformats.org/officeDocument/2006/relationships/image" Target="../media/image88.wmf"/><Relationship Id="rId5" Type="http://schemas.openxmlformats.org/officeDocument/2006/relationships/oleObject" Target="../embeddings/oleObject41.bin"/><Relationship Id="rId6" Type="http://schemas.openxmlformats.org/officeDocument/2006/relationships/oleObject" Target="../embeddings/oleObject42.bin"/><Relationship Id="rId7" Type="http://schemas.openxmlformats.org/officeDocument/2006/relationships/oleObject" Target="../embeddings/oleObject43.bin"/><Relationship Id="rId8" Type="http://schemas.openxmlformats.org/officeDocument/2006/relationships/image" Target="../media/image89.wmf"/><Relationship Id="rId9" Type="http://schemas.openxmlformats.org/officeDocument/2006/relationships/oleObject" Target="../embeddings/oleObject44.bin"/><Relationship Id="rId10" Type="http://schemas.openxmlformats.org/officeDocument/2006/relationships/image" Target="../media/image90.w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45.bin"/><Relationship Id="rId4" Type="http://schemas.openxmlformats.org/officeDocument/2006/relationships/image" Target="../media/image91.wmf"/><Relationship Id="rId5" Type="http://schemas.openxmlformats.org/officeDocument/2006/relationships/oleObject" Target="../embeddings/oleObject46.bin"/><Relationship Id="rId6" Type="http://schemas.openxmlformats.org/officeDocument/2006/relationships/image" Target="../media/image90.wmf"/><Relationship Id="rId7" Type="http://schemas.openxmlformats.org/officeDocument/2006/relationships/oleObject" Target="../embeddings/oleObject47.bin"/><Relationship Id="rId8" Type="http://schemas.openxmlformats.org/officeDocument/2006/relationships/image" Target="../media/image92.wmf"/><Relationship Id="rId9" Type="http://schemas.openxmlformats.org/officeDocument/2006/relationships/oleObject" Target="../embeddings/oleObject48.bin"/><Relationship Id="rId10" Type="http://schemas.openxmlformats.org/officeDocument/2006/relationships/oleObject" Target="../embeddings/oleObject49.bin"/><Relationship Id="rId11" Type="http://schemas.openxmlformats.org/officeDocument/2006/relationships/oleObject" Target="../embeddings/oleObject50.bin"/><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51.bin"/><Relationship Id="rId4" Type="http://schemas.openxmlformats.org/officeDocument/2006/relationships/image" Target="../media/image93.wmf"/><Relationship Id="rId5" Type="http://schemas.openxmlformats.org/officeDocument/2006/relationships/oleObject" Target="../embeddings/oleObject52.bin"/><Relationship Id="rId6" Type="http://schemas.openxmlformats.org/officeDocument/2006/relationships/oleObject" Target="../embeddings/oleObject53.bin"/><Relationship Id="rId7" Type="http://schemas.openxmlformats.org/officeDocument/2006/relationships/oleObject" Target="../embeddings/oleObject54.bin"/><Relationship Id="rId8" Type="http://schemas.openxmlformats.org/officeDocument/2006/relationships/image" Target="../media/image94.wmf"/><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Foto_Inicio_Presentació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20" name="Text Box 4"/>
          <p:cNvSpPr txBox="1">
            <a:spLocks noChangeArrowheads="1"/>
          </p:cNvSpPr>
          <p:nvPr/>
        </p:nvSpPr>
        <p:spPr bwMode="auto">
          <a:xfrm>
            <a:off x="1187624" y="4797152"/>
            <a:ext cx="7488237" cy="190821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txBody>
          <a:bodyPr>
            <a:spAutoFit/>
          </a:bodyPr>
          <a:lstStyle/>
          <a:p>
            <a:pPr algn="ctr" eaLnBrk="0" hangingPunct="0">
              <a:defRPr/>
            </a:pPr>
            <a:r>
              <a:rPr lang="es-ES_tradnl" sz="2800" b="1" dirty="0">
                <a:ln>
                  <a:solidFill>
                    <a:schemeClr val="bg1">
                      <a:alpha val="1000"/>
                    </a:schemeClr>
                  </a:solidFill>
                </a:ln>
                <a:solidFill>
                  <a:srgbClr val="F9FFDF"/>
                </a:solidFill>
                <a:latin typeface="PalmSprings" charset="0"/>
                <a:cs typeface="+mn-cs"/>
              </a:rPr>
              <a:t>Dra. Margarita Eugenia Gutiérrez Ruiz</a:t>
            </a:r>
          </a:p>
          <a:p>
            <a:pPr algn="ctr" eaLnBrk="0" hangingPunct="0">
              <a:defRPr/>
            </a:pPr>
            <a:r>
              <a:rPr lang="es-ES_tradnl" sz="2400" b="1" dirty="0">
                <a:ln>
                  <a:solidFill>
                    <a:schemeClr val="bg1">
                      <a:alpha val="1000"/>
                    </a:schemeClr>
                  </a:solidFill>
                </a:ln>
                <a:solidFill>
                  <a:srgbClr val="FFFFCC"/>
                </a:solidFill>
                <a:latin typeface="PalmSprings" charset="0"/>
                <a:cs typeface="+mn-cs"/>
              </a:rPr>
              <a:t>Laboratorio de Biogeoquímica Ambiental, Facultad de Química, UNAM</a:t>
            </a:r>
          </a:p>
          <a:p>
            <a:pPr algn="ctr" eaLnBrk="0" hangingPunct="0">
              <a:defRPr/>
            </a:pPr>
            <a:r>
              <a:rPr lang="es-ES_tradnl" b="1" dirty="0" err="1">
                <a:ln>
                  <a:solidFill>
                    <a:schemeClr val="bg1">
                      <a:alpha val="1000"/>
                    </a:schemeClr>
                  </a:solidFill>
                </a:ln>
                <a:solidFill>
                  <a:srgbClr val="FFFFCC"/>
                </a:solidFill>
                <a:latin typeface="PalmSprings" charset="0"/>
              </a:rPr>
              <a:t>ginny@unam.mx</a:t>
            </a:r>
            <a:r>
              <a:rPr lang="es-ES_tradnl" b="1" dirty="0">
                <a:ln>
                  <a:solidFill>
                    <a:schemeClr val="bg1">
                      <a:alpha val="1000"/>
                    </a:schemeClr>
                  </a:solidFill>
                </a:ln>
                <a:solidFill>
                  <a:srgbClr val="FFFFCC"/>
                </a:solidFill>
                <a:latin typeface="PalmSprings" charset="0"/>
              </a:rPr>
              <a:t> </a:t>
            </a:r>
            <a:endParaRPr lang="es-ES_tradnl" b="1" i="1" dirty="0">
              <a:ln>
                <a:solidFill>
                  <a:schemeClr val="bg1">
                    <a:alpha val="1000"/>
                  </a:schemeClr>
                </a:solidFill>
              </a:ln>
              <a:solidFill>
                <a:srgbClr val="FFFFCC"/>
              </a:solidFill>
              <a:latin typeface="PalmSprings" charset="0"/>
            </a:endParaRPr>
          </a:p>
          <a:p>
            <a:pPr algn="ctr" eaLnBrk="0" hangingPunct="0">
              <a:defRPr/>
            </a:pPr>
            <a:endParaRPr lang="es-ES_tradnl" sz="2400" b="1" dirty="0">
              <a:ln>
                <a:solidFill>
                  <a:schemeClr val="bg1">
                    <a:alpha val="1000"/>
                  </a:schemeClr>
                </a:solidFill>
              </a:ln>
              <a:solidFill>
                <a:srgbClr val="FFFFCC"/>
              </a:solidFill>
              <a:latin typeface="PalmSprings" charset="0"/>
              <a:cs typeface="+mn-cs"/>
            </a:endParaRPr>
          </a:p>
        </p:txBody>
      </p:sp>
      <p:sp>
        <p:nvSpPr>
          <p:cNvPr id="418821" name="Text Box 5"/>
          <p:cNvSpPr txBox="1">
            <a:spLocks noChangeArrowheads="1"/>
          </p:cNvSpPr>
          <p:nvPr/>
        </p:nvSpPr>
        <p:spPr bwMode="auto">
          <a:xfrm>
            <a:off x="2987675" y="531813"/>
            <a:ext cx="5761038"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s-ES_tradnl" sz="2800" b="1" dirty="0">
                <a:solidFill>
                  <a:srgbClr val="FF6600"/>
                </a:solidFill>
                <a:effectLst>
                  <a:outerShdw blurRad="38100" dist="38100" dir="2700000" algn="tl">
                    <a:srgbClr val="000001"/>
                  </a:outerShdw>
                </a:effectLst>
                <a:latin typeface="Tahoma" charset="0"/>
                <a:cs typeface="+mn-cs"/>
              </a:rPr>
              <a:t>CONTAMINACIÓN AMBIENTAL Y MECANISMOS DE ATENUACIÓN NATURAL </a:t>
            </a:r>
          </a:p>
        </p:txBody>
      </p:sp>
      <p:pic>
        <p:nvPicPr>
          <p:cNvPr id="16388" name="Picture 2" descr="http://telpochcalli.fquim.unam.mx/logo_unam_mx.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88" y="476250"/>
            <a:ext cx="149383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1752600" y="2576513"/>
            <a:ext cx="52578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MX" sz="4000" b="1" dirty="0">
                <a:effectLst>
                  <a:outerShdw blurRad="38100" dist="38100" dir="2700000" algn="tl">
                    <a:srgbClr val="FFFFFF"/>
                  </a:outerShdw>
                </a:effectLst>
                <a:cs typeface="+mn-cs"/>
              </a:rPr>
              <a:t>Contaminación</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Text Box 2"/>
          <p:cNvSpPr txBox="1">
            <a:spLocks noChangeArrowheads="1"/>
          </p:cNvSpPr>
          <p:nvPr/>
        </p:nvSpPr>
        <p:spPr bwMode="auto">
          <a:xfrm>
            <a:off x="762000" y="793750"/>
            <a:ext cx="7696200" cy="5435600"/>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30000"/>
              </a:lnSpc>
              <a:spcBef>
                <a:spcPct val="50000"/>
              </a:spcBef>
              <a:defRPr/>
            </a:pPr>
            <a:r>
              <a:rPr lang="es-ES_tradnl" sz="3200" b="1" dirty="0">
                <a:solidFill>
                  <a:schemeClr val="tx2"/>
                </a:solidFill>
                <a:effectLst>
                  <a:outerShdw blurRad="38100" dist="38100" dir="2700000" algn="tl">
                    <a:srgbClr val="000001"/>
                  </a:outerShdw>
                </a:effectLst>
                <a:cs typeface="Arial" charset="0"/>
              </a:rPr>
              <a:t>Dado que los procesos naturales son abiertos en energía, impactan al  </a:t>
            </a:r>
            <a:r>
              <a:rPr lang="es-ES_tradnl" sz="3200" b="1" dirty="0" smtClean="0">
                <a:solidFill>
                  <a:schemeClr val="tx2"/>
                </a:solidFill>
                <a:effectLst>
                  <a:outerShdw blurRad="38100" dist="38100" dir="2700000" algn="tl">
                    <a:srgbClr val="000001"/>
                  </a:outerShdw>
                </a:effectLst>
                <a:cs typeface="Arial" charset="0"/>
              </a:rPr>
              <a:t>ambiente.</a:t>
            </a:r>
            <a:endParaRPr lang="es-ES_tradnl" sz="3200" b="1" dirty="0">
              <a:solidFill>
                <a:schemeClr val="tx2"/>
              </a:solidFill>
              <a:effectLst>
                <a:outerShdw blurRad="38100" dist="38100" dir="2700000" algn="tl">
                  <a:srgbClr val="000001"/>
                </a:outerShdw>
              </a:effectLst>
              <a:cs typeface="Arial" charset="0"/>
            </a:endParaRPr>
          </a:p>
          <a:p>
            <a:pPr algn="ctr">
              <a:lnSpc>
                <a:spcPct val="130000"/>
              </a:lnSpc>
              <a:spcBef>
                <a:spcPct val="50000"/>
              </a:spcBef>
              <a:defRPr/>
            </a:pPr>
            <a:r>
              <a:rPr lang="es-ES_tradnl" sz="3200" b="1" dirty="0">
                <a:solidFill>
                  <a:schemeClr val="tx2"/>
                </a:solidFill>
                <a:effectLst>
                  <a:outerShdw blurRad="38100" dist="38100" dir="2700000" algn="tl">
                    <a:srgbClr val="000001"/>
                  </a:outerShdw>
                </a:effectLst>
                <a:latin typeface="Times New Roman" charset="0"/>
                <a:cs typeface="Arial" charset="0"/>
              </a:rPr>
              <a:t>En ocasiones, se generan movimientos de materia, cuyos ciclos de integración son muy lentos y se </a:t>
            </a:r>
            <a:r>
              <a:rPr lang="es-ES_tradnl" sz="3200" b="1" dirty="0" smtClean="0">
                <a:solidFill>
                  <a:schemeClr val="tx2"/>
                </a:solidFill>
                <a:effectLst>
                  <a:outerShdw blurRad="38100" dist="38100" dir="2700000" algn="tl">
                    <a:srgbClr val="000001"/>
                  </a:outerShdw>
                </a:effectLst>
                <a:latin typeface="Times New Roman" charset="0"/>
                <a:cs typeface="Arial" charset="0"/>
              </a:rPr>
              <a:t>producen daños considerables</a:t>
            </a:r>
            <a:r>
              <a:rPr lang="es-ES_tradnl" sz="3200" b="1" dirty="0">
                <a:solidFill>
                  <a:schemeClr val="tx2"/>
                </a:solidFill>
                <a:effectLst>
                  <a:outerShdw blurRad="38100" dist="38100" dir="2700000" algn="tl">
                    <a:srgbClr val="000001"/>
                  </a:outerShdw>
                </a:effectLst>
                <a:latin typeface="Times New Roman" charset="0"/>
                <a:cs typeface="Arial" charset="0"/>
              </a:rPr>
              <a:t>, por ejemplo en las erupciones de </a:t>
            </a:r>
            <a:r>
              <a:rPr lang="es-ES_tradnl" sz="3200" b="1" dirty="0" smtClean="0">
                <a:solidFill>
                  <a:schemeClr val="tx2"/>
                </a:solidFill>
                <a:effectLst>
                  <a:outerShdw blurRad="38100" dist="38100" dir="2700000" algn="tl">
                    <a:srgbClr val="000001"/>
                  </a:outerShdw>
                </a:effectLst>
                <a:latin typeface="Times New Roman" charset="0"/>
                <a:cs typeface="Arial" charset="0"/>
              </a:rPr>
              <a:t>volcanes.</a:t>
            </a:r>
            <a:endParaRPr lang="es-ES" sz="3200" b="1" dirty="0">
              <a:solidFill>
                <a:schemeClr val="tx2"/>
              </a:solidFill>
              <a:effectLst>
                <a:outerShdw blurRad="38100" dist="38100" dir="2700000" algn="tl">
                  <a:srgbClr val="000001"/>
                </a:outerShdw>
              </a:effectLst>
              <a:latin typeface="Times New Roman" charset="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7" name="Text Box 3"/>
          <p:cNvSpPr txBox="1">
            <a:spLocks noChangeArrowheads="1"/>
          </p:cNvSpPr>
          <p:nvPr/>
        </p:nvSpPr>
        <p:spPr bwMode="auto">
          <a:xfrm>
            <a:off x="838200" y="476250"/>
            <a:ext cx="7543800" cy="582612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lnSpc>
                <a:spcPct val="130000"/>
              </a:lnSpc>
              <a:spcBef>
                <a:spcPct val="50000"/>
              </a:spcBef>
              <a:defRPr/>
            </a:pPr>
            <a:r>
              <a:rPr lang="es-ES_tradnl" sz="3600" b="1" dirty="0">
                <a:solidFill>
                  <a:schemeClr val="tx2"/>
                </a:solidFill>
                <a:effectLst>
                  <a:outerShdw blurRad="38100" dist="38100" dir="2700000" algn="tl">
                    <a:srgbClr val="000001"/>
                  </a:outerShdw>
                </a:effectLst>
                <a:cs typeface="Arial" charset="0"/>
              </a:rPr>
              <a:t>Sin embargo, existe en la naturaleza un equilibrio dinámico que mantiene estas fuerzas destructivas en un nivel que no pone en peligro la vida futura (considerando lapsos con </a:t>
            </a:r>
            <a:r>
              <a:rPr lang="es-ES_tradnl" sz="3600" b="1" i="1" dirty="0">
                <a:solidFill>
                  <a:schemeClr val="tx2"/>
                </a:solidFill>
                <a:effectLst>
                  <a:outerShdw blurRad="38100" dist="38100" dir="2700000" algn="tl">
                    <a:srgbClr val="000001"/>
                  </a:outerShdw>
                </a:effectLst>
                <a:cs typeface="Arial" charset="0"/>
              </a:rPr>
              <a:t>sentido</a:t>
            </a:r>
            <a:r>
              <a:rPr lang="es-ES_tradnl" sz="3600" b="1" dirty="0">
                <a:solidFill>
                  <a:schemeClr val="tx2"/>
                </a:solidFill>
                <a:effectLst>
                  <a:outerShdw blurRad="38100" dist="38100" dir="2700000" algn="tl">
                    <a:srgbClr val="000001"/>
                  </a:outerShdw>
                </a:effectLst>
                <a:cs typeface="Arial" charset="0"/>
              </a:rPr>
              <a:t> para el hombre y el total del territorio </a:t>
            </a:r>
            <a:r>
              <a:rPr lang="es-ES_tradnl" sz="3600" b="1" dirty="0" smtClean="0">
                <a:solidFill>
                  <a:schemeClr val="tx2"/>
                </a:solidFill>
                <a:effectLst>
                  <a:outerShdw blurRad="38100" dist="38100" dir="2700000" algn="tl">
                    <a:srgbClr val="000001"/>
                  </a:outerShdw>
                </a:effectLst>
                <a:cs typeface="Arial" charset="0"/>
              </a:rPr>
              <a:t>posible de </a:t>
            </a:r>
            <a:r>
              <a:rPr lang="es-ES_tradnl" sz="3600" b="1" dirty="0">
                <a:solidFill>
                  <a:schemeClr val="tx2"/>
                </a:solidFill>
                <a:effectLst>
                  <a:outerShdw blurRad="38100" dist="38100" dir="2700000" algn="tl">
                    <a:srgbClr val="000001"/>
                  </a:outerShdw>
                </a:effectLst>
                <a:cs typeface="Arial" charset="0"/>
              </a:rPr>
              <a:t>habitar).</a:t>
            </a:r>
            <a:r>
              <a:rPr lang="es-ES_tradnl" sz="3600" b="1" dirty="0">
                <a:solidFill>
                  <a:schemeClr val="bg1"/>
                </a:solidFill>
                <a:effectLst>
                  <a:outerShdw blurRad="38100" dist="38100" dir="2700000" algn="tl">
                    <a:srgbClr val="000001"/>
                  </a:outerShdw>
                </a:effectLst>
                <a:cs typeface="Arial" charset="0"/>
              </a:rPr>
              <a:t> </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5" name="Rectangle 3"/>
          <p:cNvSpPr>
            <a:spLocks noGrp="1" noChangeArrowheads="1"/>
          </p:cNvSpPr>
          <p:nvPr>
            <p:ph type="body" idx="1"/>
          </p:nvPr>
        </p:nvSpPr>
        <p:spPr>
          <a:xfrm>
            <a:off x="685800" y="1219200"/>
            <a:ext cx="7772400" cy="4876800"/>
          </a:xfrm>
        </p:spPr>
        <p:txBody>
          <a:bodyPr/>
          <a:lstStyle/>
          <a:p>
            <a:pPr eaLnBrk="1" hangingPunct="1">
              <a:lnSpc>
                <a:spcPct val="130000"/>
              </a:lnSpc>
              <a:spcBef>
                <a:spcPct val="50000"/>
              </a:spcBef>
              <a:defRPr/>
            </a:pPr>
            <a:r>
              <a:rPr lang="es-ES_tradnl" b="1" dirty="0" smtClean="0">
                <a:solidFill>
                  <a:schemeClr val="tx2"/>
                </a:solidFill>
                <a:effectLst>
                  <a:outerShdw blurRad="50800" dist="50800" dir="5400000" algn="tl" rotWithShape="0">
                    <a:srgbClr val="000001">
                      <a:alpha val="0"/>
                    </a:srgbClr>
                  </a:outerShdw>
                </a:effectLst>
                <a:latin typeface="Arial" charset="0"/>
                <a:cs typeface="Arial" charset="0"/>
              </a:rPr>
              <a:t>Es más, en muchas ocasiones estas fuerzas funcionan como instrumentos naturales que determinan la supervivencia de las especies genéticamente más </a:t>
            </a:r>
            <a:r>
              <a:rPr lang="es-ES_tradnl" b="1" dirty="0" smtClean="0">
                <a:solidFill>
                  <a:schemeClr val="tx2"/>
                </a:solidFill>
                <a:effectLst>
                  <a:outerShdw blurRad="50800" dist="50800" dir="5400000" algn="tl" rotWithShape="0">
                    <a:srgbClr val="000001">
                      <a:alpha val="0"/>
                    </a:srgbClr>
                  </a:outerShdw>
                </a:effectLst>
                <a:latin typeface="Arial" charset="0"/>
                <a:cs typeface="Arial" charset="0"/>
              </a:rPr>
              <a:t>aptas.</a:t>
            </a:r>
            <a:r>
              <a:rPr lang="es-ES_tradnl" sz="2400" dirty="0" smtClean="0">
                <a:solidFill>
                  <a:schemeClr val="tx2"/>
                </a:solidFill>
                <a:effectLst>
                  <a:outerShdw blurRad="50800" dist="50800" dir="5400000" algn="tl" rotWithShape="0">
                    <a:srgbClr val="000001">
                      <a:alpha val="0"/>
                    </a:srgbClr>
                  </a:outerShdw>
                </a:effectLst>
                <a:latin typeface="Arial" charset="0"/>
                <a:cs typeface="Arial" charset="0"/>
              </a:rPr>
              <a:t> </a:t>
            </a:r>
            <a:endParaRPr lang="es-ES" sz="2000" dirty="0" smtClean="0">
              <a:solidFill>
                <a:schemeClr val="tx2"/>
              </a:solidFill>
              <a:effectLst>
                <a:outerShdw blurRad="50800" dist="50800" dir="5400000" algn="tl" rotWithShape="0">
                  <a:srgbClr val="000001">
                    <a:alpha val="0"/>
                  </a:srgbClr>
                </a:outerShdw>
              </a:effectLst>
              <a:cs typeface="+mn-cs"/>
            </a:endParaRPr>
          </a:p>
          <a:p>
            <a:pPr eaLnBrk="1" hangingPunct="1">
              <a:defRPr/>
            </a:pPr>
            <a:endParaRPr lang="es-ES" sz="2800" dirty="0" smtClean="0">
              <a:solidFill>
                <a:schemeClr val="tx2"/>
              </a:solidFill>
              <a:effectLst>
                <a:outerShdw blurRad="50800" dist="50800" dir="5400000" algn="tl" rotWithShape="0">
                  <a:srgbClr val="000001">
                    <a:alpha val="0"/>
                  </a:srgbClr>
                </a:outerShdw>
              </a:effectLst>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Text Box 2"/>
          <p:cNvSpPr txBox="1">
            <a:spLocks noChangeArrowheads="1"/>
          </p:cNvSpPr>
          <p:nvPr/>
        </p:nvSpPr>
        <p:spPr bwMode="auto">
          <a:xfrm>
            <a:off x="4921250" y="549275"/>
            <a:ext cx="4259263" cy="5355313"/>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30000"/>
              </a:lnSpc>
              <a:spcBef>
                <a:spcPct val="50000"/>
              </a:spcBef>
              <a:defRPr/>
            </a:pPr>
            <a:r>
              <a:rPr lang="es-ES_tradnl" sz="2400" b="1" dirty="0">
                <a:solidFill>
                  <a:schemeClr val="tx2"/>
                </a:solidFill>
                <a:effectLst>
                  <a:outerShdw blurRad="38100" dist="38100" dir="2700000" algn="tl">
                    <a:srgbClr val="000000"/>
                  </a:outerShdw>
                </a:effectLst>
                <a:cs typeface="Arial" charset="0"/>
              </a:rPr>
              <a:t>Este maravilloso equilibrio natural,  está en peligro por nuestras actividades, que si bien nos han ayudado para superar nuestras limitaciones frente a otras especies, </a:t>
            </a:r>
            <a:r>
              <a:rPr lang="es-ES_tradnl" sz="2400" b="1" dirty="0" smtClean="0">
                <a:solidFill>
                  <a:schemeClr val="tx2"/>
                </a:solidFill>
                <a:effectLst>
                  <a:outerShdw blurRad="38100" dist="38100" dir="2700000" algn="tl">
                    <a:srgbClr val="000000"/>
                  </a:outerShdw>
                </a:effectLst>
                <a:cs typeface="Arial" charset="0"/>
              </a:rPr>
              <a:t>y a dominar el planeta Tierra, están </a:t>
            </a:r>
            <a:r>
              <a:rPr lang="es-ES_tradnl" sz="2400" b="1" dirty="0">
                <a:solidFill>
                  <a:schemeClr val="tx2"/>
                </a:solidFill>
                <a:effectLst>
                  <a:outerShdw blurRad="38100" dist="38100" dir="2700000" algn="tl">
                    <a:srgbClr val="000000"/>
                  </a:outerShdw>
                </a:effectLst>
                <a:cs typeface="Arial" charset="0"/>
              </a:rPr>
              <a:t>siendo una fuente de daño al  ambiente, del cual </a:t>
            </a:r>
            <a:r>
              <a:rPr lang="es-ES_tradnl" sz="2400" b="1" dirty="0" smtClean="0">
                <a:solidFill>
                  <a:schemeClr val="tx2"/>
                </a:solidFill>
                <a:effectLst>
                  <a:outerShdw blurRad="38100" dist="38100" dir="2700000" algn="tl">
                    <a:srgbClr val="000000"/>
                  </a:outerShdw>
                </a:effectLst>
                <a:cs typeface="Arial" charset="0"/>
              </a:rPr>
              <a:t>depende nuestra </a:t>
            </a:r>
            <a:r>
              <a:rPr lang="es-ES_tradnl" sz="2400" b="1" dirty="0" smtClean="0">
                <a:solidFill>
                  <a:schemeClr val="tx2"/>
                </a:solidFill>
                <a:effectLst>
                  <a:outerShdw blurRad="38100" dist="38100" dir="2700000" algn="tl">
                    <a:srgbClr val="000000"/>
                  </a:outerShdw>
                </a:effectLst>
                <a:cs typeface="Arial" charset="0"/>
              </a:rPr>
              <a:t>supervivencia.</a:t>
            </a:r>
            <a:endParaRPr lang="es-ES_tradnl" sz="2400" b="1" dirty="0">
              <a:solidFill>
                <a:schemeClr val="tx2"/>
              </a:solidFill>
              <a:effectLst>
                <a:outerShdw blurRad="38100" dist="38100" dir="2700000" algn="tl">
                  <a:srgbClr val="000000"/>
                </a:outerShdw>
              </a:effectLst>
              <a:cs typeface="Arial" charset="0"/>
            </a:endParaRPr>
          </a:p>
        </p:txBody>
      </p:sp>
      <p:pic>
        <p:nvPicPr>
          <p:cNvPr id="32770"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04813"/>
            <a:ext cx="4489450"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 y="3789363"/>
            <a:ext cx="4484688"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25413"/>
            <a:ext cx="8229600" cy="1143000"/>
          </a:xfrm>
        </p:spPr>
        <p:txBody>
          <a:bodyPr/>
          <a:lstStyle/>
          <a:p>
            <a:pPr>
              <a:defRPr/>
            </a:pPr>
            <a:r>
              <a:rPr lang="es-ES" dirty="0" smtClean="0">
                <a:solidFill>
                  <a:srgbClr val="FF0000"/>
                </a:solidFill>
              </a:rPr>
              <a:t>Impacto de la caza y recolecta</a:t>
            </a:r>
            <a:endParaRPr lang="es-ES" dirty="0">
              <a:solidFill>
                <a:srgbClr val="FF0000"/>
              </a:solidFill>
            </a:endParaRPr>
          </a:p>
        </p:txBody>
      </p:sp>
      <p:sp>
        <p:nvSpPr>
          <p:cNvPr id="3" name="Marcador de contenido 2"/>
          <p:cNvSpPr>
            <a:spLocks noGrp="1"/>
          </p:cNvSpPr>
          <p:nvPr>
            <p:ph idx="1"/>
          </p:nvPr>
        </p:nvSpPr>
        <p:spPr>
          <a:xfrm>
            <a:off x="457200" y="1669504"/>
            <a:ext cx="8229600" cy="4495800"/>
          </a:xfrm>
        </p:spPr>
        <p:txBody>
          <a:bodyPr/>
          <a:lstStyle/>
          <a:p>
            <a:pPr>
              <a:defRPr/>
            </a:pPr>
            <a:r>
              <a:rPr lang="es-ES_tradnl" sz="2800" b="1" dirty="0">
                <a:solidFill>
                  <a:schemeClr val="tx2"/>
                </a:solidFill>
                <a:effectLst>
                  <a:outerShdw blurRad="38100" dist="38100" dir="2700000" algn="tl">
                    <a:srgbClr val="000000"/>
                  </a:outerShdw>
                </a:effectLst>
                <a:latin typeface="+mj-lt"/>
                <a:ea typeface="+mj-ea"/>
              </a:rPr>
              <a:t>A pesar de que los primeros humanos respetaban a la naturaleza impactaron por diversos medios, el principal daño se dio por la caza de animales, ya que se concentraban y se especializaban en ciertas especies. Mataban dirigiendo a las manadas a puntos sin salida como acantilados o utilizaban el fuego; a</a:t>
            </a:r>
            <a:r>
              <a:rPr lang="es-ES" sz="2800" b="1" dirty="0">
                <a:solidFill>
                  <a:schemeClr val="tx2"/>
                </a:solidFill>
                <a:effectLst>
                  <a:outerShdw blurRad="38100" dist="38100" dir="2700000" algn="tl">
                    <a:srgbClr val="000000"/>
                  </a:outerShdw>
                </a:effectLst>
                <a:latin typeface="+mj-lt"/>
                <a:ea typeface="+mj-ea"/>
              </a:rPr>
              <a:t>demás introducían especies depredadoras como la rata. </a:t>
            </a:r>
            <a:endParaRPr lang="es-ES_tradnl" sz="2800" b="1" dirty="0">
              <a:solidFill>
                <a:schemeClr val="tx2"/>
              </a:solidFill>
              <a:effectLst>
                <a:outerShdw blurRad="38100" dist="38100" dir="2700000" algn="tl">
                  <a:srgbClr val="000000"/>
                </a:outerShdw>
              </a:effectLst>
              <a:latin typeface="+mj-lt"/>
              <a:ea typeface="+mj-ea"/>
            </a:endParaRPr>
          </a:p>
          <a:p>
            <a:pPr>
              <a:defRPr/>
            </a:pPr>
            <a:r>
              <a:rPr lang="es-ES_tradnl" dirty="0">
                <a:solidFill>
                  <a:schemeClr val="tx2"/>
                </a:solidFill>
                <a:effectLst>
                  <a:outerShdw blurRad="38100" dist="38100" dir="2700000" algn="tl">
                    <a:srgbClr val="000000"/>
                  </a:outerShdw>
                </a:effectLst>
                <a:latin typeface="+mj-lt"/>
                <a:ea typeface="+mj-ea"/>
              </a:rPr>
              <a:t> </a:t>
            </a:r>
          </a:p>
          <a:p>
            <a:pPr>
              <a:defRPr/>
            </a:pPr>
            <a:endParaRPr lang="es-E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0825" y="4333875"/>
            <a:ext cx="9145588" cy="1687513"/>
          </a:xfrm>
        </p:spPr>
        <p:txBody>
          <a:bodyPr/>
          <a:lstStyle/>
          <a:p>
            <a:pPr eaLnBrk="1" hangingPunct="1">
              <a:defRPr/>
            </a:pPr>
            <a:r>
              <a:rPr lang="es-ES" dirty="0" smtClean="0">
                <a:cs typeface="+mn-cs"/>
              </a:rPr>
              <a:t>Los aborígenes llevaron ratas que atacaron a los pájaros y otras especies modificando para siempre la ecología de esta isla</a:t>
            </a:r>
          </a:p>
        </p:txBody>
      </p:sp>
      <p:pic>
        <p:nvPicPr>
          <p:cNvPr id="35842"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457200"/>
            <a:ext cx="5724525"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CuadroTexto 1"/>
          <p:cNvSpPr txBox="1">
            <a:spLocks noChangeArrowheads="1"/>
          </p:cNvSpPr>
          <p:nvPr/>
        </p:nvSpPr>
        <p:spPr bwMode="auto">
          <a:xfrm>
            <a:off x="468313" y="1939925"/>
            <a:ext cx="23749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3600"/>
              <a:t>NUEVA ZELANDA </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663" y="404813"/>
            <a:ext cx="53594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5038" y="2924175"/>
            <a:ext cx="4435475"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CuadroTexto 5"/>
          <p:cNvSpPr txBox="1">
            <a:spLocks noChangeArrowheads="1"/>
          </p:cNvSpPr>
          <p:nvPr/>
        </p:nvSpPr>
        <p:spPr bwMode="auto">
          <a:xfrm>
            <a:off x="6011863" y="1485900"/>
            <a:ext cx="31321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3600" b="1"/>
              <a:t>AUSTRALIA </a:t>
            </a:r>
          </a:p>
        </p:txBody>
      </p:sp>
      <p:sp>
        <p:nvSpPr>
          <p:cNvPr id="36868" name="CuadroTexto 6"/>
          <p:cNvSpPr txBox="1">
            <a:spLocks noChangeArrowheads="1"/>
          </p:cNvSpPr>
          <p:nvPr/>
        </p:nvSpPr>
        <p:spPr bwMode="auto">
          <a:xfrm>
            <a:off x="323850" y="4076700"/>
            <a:ext cx="41767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a:t>Fueron los humanos quienes por la quema intencional afectaron para siempre al entorno, o ¿fue el clima? O fueron ¿ambos? </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988"/>
            <a:ext cx="8229600" cy="1143001"/>
          </a:xfrm>
        </p:spPr>
        <p:txBody>
          <a:bodyPr/>
          <a:lstStyle/>
          <a:p>
            <a:pPr>
              <a:defRPr/>
            </a:pPr>
            <a:r>
              <a:rPr lang="es-ES" dirty="0" smtClean="0">
                <a:solidFill>
                  <a:srgbClr val="FF0000"/>
                </a:solidFill>
              </a:rPr>
              <a:t>Isla de Pascua </a:t>
            </a:r>
            <a:endParaRPr lang="es-ES" dirty="0">
              <a:solidFill>
                <a:srgbClr val="FF0000"/>
              </a:solidFill>
            </a:endParaRPr>
          </a:p>
        </p:txBody>
      </p:sp>
      <p:pic>
        <p:nvPicPr>
          <p:cNvPr id="4" name="Imagen 3"/>
          <p:cNvPicPr>
            <a:picLocks noChangeAspect="1"/>
          </p:cNvPicPr>
          <p:nvPr/>
        </p:nvPicPr>
        <p:blipFill rotWithShape="1">
          <a:blip r:embed="rId2"/>
          <a:srcRect l="5153"/>
          <a:stretch/>
        </p:blipFill>
        <p:spPr>
          <a:xfrm>
            <a:off x="3851920" y="3933136"/>
            <a:ext cx="5292080" cy="3024255"/>
          </a:xfrm>
          <a:prstGeom prst="rect">
            <a:avLst/>
          </a:prstGeom>
        </p:spPr>
      </p:pic>
      <p:sp>
        <p:nvSpPr>
          <p:cNvPr id="3" name="Marcador de contenido 2"/>
          <p:cNvSpPr>
            <a:spLocks noGrp="1"/>
          </p:cNvSpPr>
          <p:nvPr>
            <p:ph idx="1"/>
          </p:nvPr>
        </p:nvSpPr>
        <p:spPr>
          <a:xfrm>
            <a:off x="457200" y="908721"/>
            <a:ext cx="8435280" cy="2880320"/>
          </a:xfrm>
        </p:spPr>
        <p:txBody>
          <a:bodyPr/>
          <a:lstStyle/>
          <a:p>
            <a:pPr>
              <a:defRPr/>
            </a:pPr>
            <a:r>
              <a:rPr lang="es-ES_tradnl" sz="2800" b="1" dirty="0" smtClean="0">
                <a:solidFill>
                  <a:srgbClr val="FFFFFF"/>
                </a:solidFill>
              </a:rPr>
              <a:t>Los </a:t>
            </a:r>
            <a:r>
              <a:rPr lang="es-ES_tradnl" sz="2800" b="1" dirty="0" err="1">
                <a:solidFill>
                  <a:srgbClr val="FFFFFF"/>
                </a:solidFill>
              </a:rPr>
              <a:t>rapanuis</a:t>
            </a:r>
            <a:r>
              <a:rPr lang="es-ES_tradnl" sz="2800" b="1" dirty="0">
                <a:solidFill>
                  <a:srgbClr val="FFFFFF"/>
                </a:solidFill>
              </a:rPr>
              <a:t> </a:t>
            </a:r>
            <a:r>
              <a:rPr lang="es-ES_tradnl" sz="2800" b="1" dirty="0" smtClean="0">
                <a:solidFill>
                  <a:srgbClr val="FFFFFF"/>
                </a:solidFill>
              </a:rPr>
              <a:t>crearon una gran civilización pero deforestaron </a:t>
            </a:r>
            <a:r>
              <a:rPr lang="es-ES_tradnl" sz="2800" b="1" dirty="0">
                <a:solidFill>
                  <a:srgbClr val="FFFFFF"/>
                </a:solidFill>
              </a:rPr>
              <a:t>su isla y </a:t>
            </a:r>
            <a:r>
              <a:rPr lang="es-ES_tradnl" sz="2800" b="1" dirty="0" smtClean="0">
                <a:solidFill>
                  <a:srgbClr val="FFFFFF"/>
                </a:solidFill>
              </a:rPr>
              <a:t>gastaron sus recursos. Paulatinamente</a:t>
            </a:r>
            <a:r>
              <a:rPr lang="es-ES_tradnl" sz="2800" b="1" dirty="0">
                <a:solidFill>
                  <a:srgbClr val="FFFFFF"/>
                </a:solidFill>
              </a:rPr>
              <a:t>, </a:t>
            </a:r>
            <a:r>
              <a:rPr lang="es-ES_tradnl" sz="2800" b="1" dirty="0" smtClean="0">
                <a:solidFill>
                  <a:srgbClr val="FFFFFF"/>
                </a:solidFill>
              </a:rPr>
              <a:t>al no tener </a:t>
            </a:r>
            <a:r>
              <a:rPr lang="es-ES_tradnl" sz="2800" b="1" dirty="0" err="1" smtClean="0">
                <a:solidFill>
                  <a:srgbClr val="FFFFFF"/>
                </a:solidFill>
              </a:rPr>
              <a:t>materisa</a:t>
            </a:r>
            <a:r>
              <a:rPr lang="es-ES_tradnl" sz="2800" b="1" dirty="0" smtClean="0">
                <a:solidFill>
                  <a:srgbClr val="FFFFFF"/>
                </a:solidFill>
              </a:rPr>
              <a:t> primas y energía, apareció el </a:t>
            </a:r>
            <a:r>
              <a:rPr lang="es-ES_tradnl" sz="2800" b="1" dirty="0">
                <a:solidFill>
                  <a:srgbClr val="FFFFFF"/>
                </a:solidFill>
              </a:rPr>
              <a:t>hambre </a:t>
            </a:r>
            <a:r>
              <a:rPr lang="es-ES_tradnl" sz="2800" b="1" dirty="0" smtClean="0">
                <a:solidFill>
                  <a:srgbClr val="FFFFFF"/>
                </a:solidFill>
              </a:rPr>
              <a:t>que causó la pérdida de la gobernanza</a:t>
            </a:r>
            <a:r>
              <a:rPr lang="es-ES_tradnl" sz="2800" b="1" dirty="0">
                <a:solidFill>
                  <a:srgbClr val="FFFFFF"/>
                </a:solidFill>
              </a:rPr>
              <a:t>, guerras y, finalmente, </a:t>
            </a:r>
            <a:r>
              <a:rPr lang="es-ES_tradnl" sz="2800" b="1" dirty="0" smtClean="0">
                <a:solidFill>
                  <a:srgbClr val="FFFFFF"/>
                </a:solidFill>
              </a:rPr>
              <a:t>la </a:t>
            </a:r>
            <a:r>
              <a:rPr lang="es-ES_tradnl" sz="2800" b="1" dirty="0">
                <a:solidFill>
                  <a:srgbClr val="FFFFFF"/>
                </a:solidFill>
              </a:rPr>
              <a:t>desaparición de la sociedad. </a:t>
            </a:r>
            <a:endParaRPr lang="es-ES_tradnl" sz="2800" b="1" dirty="0" smtClean="0">
              <a:solidFill>
                <a:srgbClr val="FFFFFF"/>
              </a:solidFill>
            </a:endParaRPr>
          </a:p>
          <a:p>
            <a:pPr>
              <a:defRPr/>
            </a:pPr>
            <a:endParaRPr lang="es-ES_tradnl" sz="2800" b="1" dirty="0">
              <a:effectLst>
                <a:outerShdw blurRad="50800" dist="38100" dir="2700000" algn="tl" rotWithShape="0">
                  <a:srgbClr val="000000">
                    <a:alpha val="43000"/>
                  </a:srgbClr>
                </a:outerShdw>
              </a:effectLst>
            </a:endParaRPr>
          </a:p>
          <a:p>
            <a:pPr marL="0" indent="0">
              <a:buFontTx/>
              <a:buNone/>
              <a:defRPr/>
            </a:pPr>
            <a:endParaRPr lang="es-ES_tradnl" sz="2800" b="1" dirty="0">
              <a:effectLst>
                <a:outerShdw blurRad="50800" dist="38100" dir="2700000" algn="tl" rotWithShape="0">
                  <a:srgbClr val="000000">
                    <a:alpha val="43000"/>
                  </a:srgbClr>
                </a:outerShdw>
              </a:effectLst>
            </a:endParaRPr>
          </a:p>
          <a:p>
            <a:pPr>
              <a:defRPr/>
            </a:pPr>
            <a:endParaRPr lang="es-ES" b="1" dirty="0"/>
          </a:p>
        </p:txBody>
      </p:sp>
      <p:sp>
        <p:nvSpPr>
          <p:cNvPr id="5" name="CuadroTexto 4"/>
          <p:cNvSpPr txBox="1"/>
          <p:nvPr/>
        </p:nvSpPr>
        <p:spPr>
          <a:xfrm>
            <a:off x="323528" y="3777421"/>
            <a:ext cx="3816424" cy="3323987"/>
          </a:xfrm>
          <a:prstGeom prst="rect">
            <a:avLst/>
          </a:prstGeom>
          <a:noFill/>
        </p:spPr>
        <p:txBody>
          <a:bodyPr wrap="square" rtlCol="0">
            <a:spAutoFit/>
          </a:bodyPr>
          <a:lstStyle/>
          <a:p>
            <a:r>
              <a:rPr lang="es-ES_tradnl" sz="2400" b="1" dirty="0" smtClean="0"/>
              <a:t>Cuando Jacob </a:t>
            </a:r>
            <a:r>
              <a:rPr lang="es-ES_tradnl" sz="2400" b="1" dirty="0" err="1" smtClean="0"/>
              <a:t>Roggeveen</a:t>
            </a:r>
            <a:r>
              <a:rPr lang="es-ES_tradnl" sz="2400" b="1" dirty="0" smtClean="0"/>
              <a:t>  descubrió la Isla de Pascua (1722), encontró una población diezmada y desnutrida practicante del canibalismo para </a:t>
            </a:r>
            <a:r>
              <a:rPr lang="es-ES_tradnl" sz="2400" b="1" dirty="0" smtClean="0"/>
              <a:t>sobrevivir.</a:t>
            </a:r>
            <a:endParaRPr lang="es-ES_tradnl" sz="2400" b="1" dirty="0" smtClean="0"/>
          </a:p>
          <a:p>
            <a:endParaRPr lang="es-E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7" name="Rectangle 3"/>
          <p:cNvSpPr>
            <a:spLocks noGrp="1" noChangeArrowheads="1"/>
          </p:cNvSpPr>
          <p:nvPr>
            <p:ph type="body" idx="1"/>
          </p:nvPr>
        </p:nvSpPr>
        <p:spPr>
          <a:xfrm>
            <a:off x="685800" y="404664"/>
            <a:ext cx="7989888" cy="5400675"/>
          </a:xfrm>
        </p:spPr>
        <p:txBody>
          <a:bodyPr/>
          <a:lstStyle/>
          <a:p>
            <a:pPr algn="ctr" eaLnBrk="1" hangingPunct="1">
              <a:lnSpc>
                <a:spcPct val="130000"/>
              </a:lnSpc>
              <a:spcBef>
                <a:spcPct val="50000"/>
              </a:spcBef>
              <a:buFontTx/>
              <a:buNone/>
              <a:defRPr/>
            </a:pPr>
            <a:r>
              <a:rPr lang="es-ES_tradnl" sz="4400" b="1" dirty="0" smtClean="0">
                <a:solidFill>
                  <a:schemeClr val="tx2"/>
                </a:solidFill>
                <a:effectLst>
                  <a:outerShdw blurRad="38100" dist="38100" dir="2700000" algn="tl">
                    <a:srgbClr val="000001"/>
                  </a:outerShdw>
                </a:effectLst>
                <a:latin typeface="Arial" charset="0"/>
                <a:cs typeface="Arial" charset="0"/>
              </a:rPr>
              <a:t>Con el inicio de  la agricultura la magnitud del impacto aumentó: desertificación, desaparición de especies, contaminación del agua, etc.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2" name="Text Box 4"/>
          <p:cNvSpPr txBox="1">
            <a:spLocks noChangeArrowheads="1"/>
          </p:cNvSpPr>
          <p:nvPr/>
        </p:nvSpPr>
        <p:spPr bwMode="auto">
          <a:xfrm>
            <a:off x="1258888" y="687388"/>
            <a:ext cx="6913562" cy="554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s-ES_tradnl" sz="2400" b="1" dirty="0">
                <a:effectLst>
                  <a:outerShdw blurRad="38100" dist="38100" dir="2700000" algn="tl">
                    <a:srgbClr val="000001"/>
                  </a:outerShdw>
                </a:effectLst>
                <a:cs typeface="+mn-cs"/>
              </a:rPr>
              <a:t>El hombre moderno es la víctima de los instrumentos que más valora. Cada vez que gana poder, cada vez que domina a las fuerzas naturales, cada vez que la ciencia aumenta el acerbo de sus conocimientos, aumentan los  riesgos potenciales hacia su propia existencia, porque todos estos logros no han sido acompañados de iguales avances en el entendimiento de si mismo y del lugar que ocupa en el equilibrio natural, y también en su nivel de </a:t>
            </a:r>
            <a:r>
              <a:rPr lang="es-ES_tradnl" sz="2400" b="1" dirty="0" smtClean="0">
                <a:effectLst>
                  <a:outerShdw blurRad="38100" dist="38100" dir="2700000" algn="tl">
                    <a:srgbClr val="000001"/>
                  </a:outerShdw>
                </a:effectLst>
                <a:cs typeface="+mn-cs"/>
              </a:rPr>
              <a:t>autodisciplina. </a:t>
            </a:r>
            <a:endParaRPr lang="es-ES_tradnl" sz="2400" b="1" dirty="0">
              <a:effectLst>
                <a:outerShdw blurRad="38100" dist="38100" dir="2700000" algn="tl">
                  <a:srgbClr val="000001"/>
                </a:outerShdw>
              </a:effectLst>
              <a:cs typeface="+mn-cs"/>
            </a:endParaRPr>
          </a:p>
          <a:p>
            <a:pPr>
              <a:defRPr/>
            </a:pPr>
            <a:endParaRPr lang="es-ES_tradnl" sz="2000" b="1" dirty="0">
              <a:effectLst>
                <a:outerShdw blurRad="38100" dist="38100" dir="2700000" algn="tl">
                  <a:srgbClr val="AF273E"/>
                </a:outerShdw>
              </a:effectLst>
              <a:cs typeface="+mn-cs"/>
            </a:endParaRPr>
          </a:p>
          <a:p>
            <a:pPr lvl="4">
              <a:defRPr/>
            </a:pPr>
            <a:r>
              <a:rPr lang="es-ES_tradnl" sz="2000" b="1" i="1" dirty="0">
                <a:cs typeface="+mn-cs"/>
              </a:rPr>
              <a:t>Lewis </a:t>
            </a:r>
            <a:r>
              <a:rPr lang="es-ES_tradnl" sz="2000" b="1" i="1" dirty="0" err="1">
                <a:cs typeface="+mn-cs"/>
              </a:rPr>
              <a:t>Mumford</a:t>
            </a:r>
            <a:r>
              <a:rPr lang="es-ES_tradnl" sz="2000" b="1" i="1" dirty="0">
                <a:cs typeface="+mn-cs"/>
              </a:rPr>
              <a:t> (texto modificado)</a:t>
            </a:r>
            <a:endParaRPr lang="es-ES_tradnl" sz="2000" b="1" dirty="0">
              <a:cs typeface="+mn-cs"/>
            </a:endParaRPr>
          </a:p>
          <a:p>
            <a:pPr>
              <a:defRPr/>
            </a:pPr>
            <a:endParaRPr lang="es-ES" sz="2000" dirty="0">
              <a:solidFill>
                <a:schemeClr val="tx2"/>
              </a:solidFill>
              <a:cs typeface="+mn-cs"/>
            </a:endParaRPr>
          </a:p>
          <a:p>
            <a:pPr>
              <a:spcBef>
                <a:spcPct val="50000"/>
              </a:spcBef>
              <a:defRPr/>
            </a:pPr>
            <a:endParaRPr lang="es-ES" sz="2000" dirty="0">
              <a:solidFill>
                <a:schemeClr val="tx2"/>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898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1259632" y="3789040"/>
            <a:ext cx="6552728" cy="1815882"/>
          </a:xfrm>
          <a:prstGeom prst="rect">
            <a:avLst/>
          </a:prstGeom>
          <a:solidFill>
            <a:srgbClr val="F9FFDF"/>
          </a:solidFill>
        </p:spPr>
        <p:txBody>
          <a:bodyPr wrap="square" rtlCol="0">
            <a:spAutoFit/>
          </a:bodyPr>
          <a:lstStyle/>
          <a:p>
            <a:pPr algn="ctr"/>
            <a:r>
              <a:rPr lang="es-ES" sz="2800" dirty="0" smtClean="0">
                <a:solidFill>
                  <a:srgbClr val="000001"/>
                </a:solidFill>
              </a:rPr>
              <a:t>La disponibilidad del agua dulce es muy baja. El 70% del planeta Tierra es agua, pero el 97% es salina y del 3% restante solamente el 1% la podemos </a:t>
            </a:r>
            <a:r>
              <a:rPr lang="es-ES" sz="2800" dirty="0" smtClean="0">
                <a:solidFill>
                  <a:srgbClr val="000001"/>
                </a:solidFill>
              </a:rPr>
              <a:t>usar. </a:t>
            </a:r>
            <a:endParaRPr lang="es-ES" sz="2800" dirty="0">
              <a:solidFill>
                <a:srgbClr val="000001"/>
              </a:solidFill>
            </a:endParaRPr>
          </a:p>
        </p:txBody>
      </p:sp>
    </p:spTree>
    <p:extLst>
      <p:ext uri="{BB962C8B-B14F-4D97-AF65-F5344CB8AC3E}">
        <p14:creationId xmlns:p14="http://schemas.microsoft.com/office/powerpoint/2010/main" val="5190373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611188" y="620713"/>
            <a:ext cx="7777162" cy="1631950"/>
          </a:xfrm>
          <a:prstGeom prst="rect">
            <a:avLst/>
          </a:prstGeom>
          <a:solidFill>
            <a:schemeClr val="bg2">
              <a:lumMod val="50000"/>
              <a:lumOff val="50000"/>
            </a:schemeClr>
          </a:solidFill>
        </p:spPr>
        <p:txBody>
          <a:bodyPr>
            <a:spAutoFit/>
          </a:bodyPr>
          <a:lstStyle/>
          <a:p>
            <a:pPr algn="ctr">
              <a:defRPr/>
            </a:pPr>
            <a:r>
              <a:rPr lang="es-ES" sz="2000" b="1" dirty="0">
                <a:solidFill>
                  <a:srgbClr val="000001"/>
                </a:solidFill>
                <a:effectLst>
                  <a:outerShdw blurRad="50800" dist="38100" dir="2700000" algn="tl" rotWithShape="0">
                    <a:srgbClr val="000000">
                      <a:alpha val="43000"/>
                    </a:srgbClr>
                  </a:outerShdw>
                </a:effectLst>
              </a:rPr>
              <a:t>La agricultura, que algunos de los ecologistas ven como la panacea ambiental,  utiliza el 70% del agua disponible en el mundo, y contamina a través del uso  de fertilizante, plaguicidas, sembradíos en zonas con acuíferos limitados y muy profundos, etc. </a:t>
            </a:r>
            <a:endParaRPr lang="es-ES" sz="3200" dirty="0">
              <a:solidFill>
                <a:srgbClr val="000001"/>
              </a:solidFill>
            </a:endParaRPr>
          </a:p>
        </p:txBody>
      </p:sp>
      <p:sp>
        <p:nvSpPr>
          <p:cNvPr id="3" name="CuadroTexto 2"/>
          <p:cNvSpPr txBox="1"/>
          <p:nvPr/>
        </p:nvSpPr>
        <p:spPr>
          <a:xfrm>
            <a:off x="827088" y="4606925"/>
            <a:ext cx="7561262" cy="1846263"/>
          </a:xfrm>
          <a:prstGeom prst="rect">
            <a:avLst/>
          </a:prstGeom>
          <a:solidFill>
            <a:srgbClr val="CDA460"/>
          </a:solidFill>
        </p:spPr>
        <p:txBody>
          <a:bodyPr>
            <a:spAutoFit/>
          </a:bodyPr>
          <a:lstStyle/>
          <a:p>
            <a:pPr algn="ctr">
              <a:defRPr/>
            </a:pPr>
            <a:endParaRPr lang="es-ES" sz="2400" dirty="0"/>
          </a:p>
          <a:p>
            <a:pPr algn="ctr">
              <a:defRPr/>
            </a:pPr>
            <a:r>
              <a:rPr lang="es-ES" sz="2400" b="1" dirty="0">
                <a:solidFill>
                  <a:srgbClr val="000001"/>
                </a:solidFill>
                <a:effectLst>
                  <a:outerShdw blurRad="50800" dist="38100" dir="2700000" algn="tl" rotWithShape="0">
                    <a:srgbClr val="000000">
                      <a:alpha val="43000"/>
                    </a:srgbClr>
                  </a:outerShdw>
                </a:effectLst>
              </a:rPr>
              <a:t>Parte importante de los cultivos se dedica a la crianza de ganado que es la forma más ineficiente de producir  la comida que </a:t>
            </a:r>
            <a:r>
              <a:rPr lang="es-ES" sz="2400" b="1" dirty="0" smtClean="0">
                <a:solidFill>
                  <a:srgbClr val="000001"/>
                </a:solidFill>
                <a:effectLst>
                  <a:outerShdw blurRad="50800" dist="38100" dir="2700000" algn="tl" rotWithShape="0">
                    <a:srgbClr val="000000">
                      <a:alpha val="43000"/>
                    </a:srgbClr>
                  </a:outerShdw>
                </a:effectLst>
              </a:rPr>
              <a:t>necesitamos. </a:t>
            </a:r>
            <a:endParaRPr lang="es-ES" sz="2400" b="1" dirty="0">
              <a:solidFill>
                <a:srgbClr val="000001"/>
              </a:solidFill>
              <a:effectLst>
                <a:outerShdw blurRad="50800" dist="38100" dir="2700000" algn="tl" rotWithShape="0">
                  <a:srgbClr val="000000">
                    <a:alpha val="43000"/>
                  </a:srgbClr>
                </a:outerShdw>
              </a:effectLst>
            </a:endParaRPr>
          </a:p>
          <a:p>
            <a:pPr>
              <a:defRPr/>
            </a:pPr>
            <a:endParaRPr lang="es-E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85800" y="2338536"/>
            <a:ext cx="7772400" cy="4114800"/>
          </a:xfrm>
        </p:spPr>
        <p:txBody>
          <a:bodyPr/>
          <a:lstStyle/>
          <a:p>
            <a:pPr marL="0" indent="0" eaLnBrk="1" hangingPunct="1">
              <a:buFontTx/>
              <a:buNone/>
              <a:defRPr/>
            </a:pPr>
            <a:r>
              <a:rPr lang="es-ES_tradnl" b="1" dirty="0" smtClean="0">
                <a:solidFill>
                  <a:schemeClr val="tx2"/>
                </a:solidFill>
                <a:effectLst>
                  <a:outerShdw blurRad="38100" dist="38100" dir="2700000" algn="tl">
                    <a:srgbClr val="000001"/>
                  </a:outerShdw>
                </a:effectLst>
                <a:latin typeface="Arial" charset="0"/>
                <a:cs typeface="Arial" charset="0"/>
              </a:rPr>
              <a:t>En Egipto el limo (materia orgánica del Lago Victoria)  que cubría lo suelos durante las crecidas del Nilo, hasta el año 1958, cuando se construyó la presa de Asuán (Lago </a:t>
            </a:r>
            <a:r>
              <a:rPr lang="es-ES_tradnl" b="1" dirty="0" err="1" smtClean="0">
                <a:solidFill>
                  <a:schemeClr val="tx2"/>
                </a:solidFill>
                <a:effectLst>
                  <a:outerShdw blurRad="38100" dist="38100" dir="2700000" algn="tl">
                    <a:srgbClr val="000001"/>
                  </a:outerShdw>
                </a:effectLst>
                <a:latin typeface="Arial" charset="0"/>
                <a:cs typeface="Arial" charset="0"/>
              </a:rPr>
              <a:t>Nasser</a:t>
            </a:r>
            <a:r>
              <a:rPr lang="es-ES_tradnl" b="1" dirty="0" smtClean="0">
                <a:solidFill>
                  <a:schemeClr val="tx2"/>
                </a:solidFill>
                <a:effectLst>
                  <a:outerShdw blurRad="38100" dist="38100" dir="2700000" algn="tl">
                    <a:srgbClr val="000001"/>
                  </a:outerShdw>
                </a:effectLst>
                <a:latin typeface="Arial" charset="0"/>
                <a:cs typeface="Arial" charset="0"/>
              </a:rPr>
              <a:t>),   permitió una agricultura sustentable por 5,000 </a:t>
            </a:r>
            <a:r>
              <a:rPr lang="es-ES_tradnl" b="1" dirty="0" smtClean="0">
                <a:solidFill>
                  <a:schemeClr val="tx2"/>
                </a:solidFill>
                <a:effectLst>
                  <a:outerShdw blurRad="38100" dist="38100" dir="2700000" algn="tl">
                    <a:srgbClr val="000001"/>
                  </a:outerShdw>
                </a:effectLst>
                <a:latin typeface="Arial" charset="0"/>
                <a:cs typeface="Arial" charset="0"/>
              </a:rPr>
              <a:t>años.</a:t>
            </a:r>
            <a:endParaRPr lang="es-ES_tradnl" b="1" dirty="0" smtClean="0">
              <a:solidFill>
                <a:schemeClr val="tx2"/>
              </a:solidFill>
              <a:effectLst>
                <a:outerShdw blurRad="38100" dist="38100" dir="2700000" algn="tl">
                  <a:srgbClr val="000001"/>
                </a:outerShdw>
              </a:effectLst>
              <a:latin typeface="Arial" charset="0"/>
              <a:cs typeface="Arial" charset="0"/>
            </a:endParaRPr>
          </a:p>
        </p:txBody>
      </p:sp>
      <p:sp>
        <p:nvSpPr>
          <p:cNvPr id="2" name="CuadroTexto 1"/>
          <p:cNvSpPr txBox="1"/>
          <p:nvPr/>
        </p:nvSpPr>
        <p:spPr>
          <a:xfrm>
            <a:off x="1043608" y="332656"/>
            <a:ext cx="6552728" cy="1815882"/>
          </a:xfrm>
          <a:prstGeom prst="rect">
            <a:avLst/>
          </a:prstGeom>
          <a:noFill/>
        </p:spPr>
        <p:txBody>
          <a:bodyPr wrap="square" rtlCol="0">
            <a:spAutoFit/>
          </a:bodyPr>
          <a:lstStyle/>
          <a:p>
            <a:pPr algn="ctr"/>
            <a:r>
              <a:rPr lang="es-ES" sz="2800" dirty="0" smtClean="0"/>
              <a:t>Y ACTUALMENTE ESTAMOS ACABANDO CON LOS POCOS SISTEMAS AGRÍCOLAS </a:t>
            </a:r>
            <a:r>
              <a:rPr lang="es-ES" sz="2800" dirty="0" smtClean="0"/>
              <a:t>SUSTENTABLES. </a:t>
            </a:r>
            <a:endParaRPr lang="es-ES" sz="2800" dirty="0"/>
          </a:p>
        </p:txBody>
      </p:sp>
    </p:spTree>
    <p:extLst>
      <p:ext uri="{BB962C8B-B14F-4D97-AF65-F5344CB8AC3E}">
        <p14:creationId xmlns:p14="http://schemas.microsoft.com/office/powerpoint/2010/main" val="18278363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Imagen 3"/>
          <p:cNvPicPr>
            <a:picLocks noChangeAspect="1"/>
          </p:cNvPicPr>
          <p:nvPr/>
        </p:nvPicPr>
        <p:blipFill>
          <a:blip r:embed="rId2">
            <a:extLst>
              <a:ext uri="{28A0092B-C50C-407E-A947-70E740481C1C}">
                <a14:useLocalDpi xmlns:a14="http://schemas.microsoft.com/office/drawing/2010/main" val="0"/>
              </a:ext>
            </a:extLst>
          </a:blip>
          <a:srcRect r="1906"/>
          <a:stretch>
            <a:fillRect/>
          </a:stretch>
        </p:blipFill>
        <p:spPr bwMode="auto">
          <a:xfrm>
            <a:off x="-144463" y="-26988"/>
            <a:ext cx="9288463"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180975" y="4710113"/>
            <a:ext cx="9324975" cy="2247900"/>
          </a:xfrm>
          <a:prstGeom prst="rect">
            <a:avLst/>
          </a:prstGeom>
          <a:solidFill>
            <a:srgbClr val="3055A2"/>
          </a:solidFill>
        </p:spPr>
        <p:txBody>
          <a:bodyPr>
            <a:spAutoFit/>
          </a:bodyPr>
          <a:lstStyle/>
          <a:p>
            <a:pPr algn="ctr">
              <a:defRPr/>
            </a:pPr>
            <a:r>
              <a:rPr lang="es-ES_tradnl" sz="2800" b="1" dirty="0">
                <a:solidFill>
                  <a:schemeClr val="tx2"/>
                </a:solidFill>
                <a:effectLst>
                  <a:outerShdw blurRad="38100" dist="38100" dir="2700000" algn="tl">
                    <a:srgbClr val="000001"/>
                  </a:outerShdw>
                </a:effectLst>
                <a:cs typeface="Arial" charset="0"/>
              </a:rPr>
              <a:t>En Egipto el limo (materia orgánica del Lago Victoria)  que cubría lo suelos durante las crecidas del Nilo, permitió una agricultura sustentable por 5,000 años</a:t>
            </a:r>
          </a:p>
          <a:p>
            <a:pPr algn="ctr">
              <a:defRPr/>
            </a:pPr>
            <a:r>
              <a:rPr lang="es-ES_tradnl" sz="2800" b="1" dirty="0">
                <a:solidFill>
                  <a:schemeClr val="tx2"/>
                </a:solidFill>
                <a:effectLst>
                  <a:outerShdw blurRad="38100" dist="38100" dir="2700000" algn="tl">
                    <a:srgbClr val="000001"/>
                  </a:outerShdw>
                </a:effectLst>
                <a:cs typeface="Arial" charset="0"/>
              </a:rPr>
              <a:t>hasta el año 1958, -cuando se construyó la presa de Asuán (Lago </a:t>
            </a:r>
            <a:r>
              <a:rPr lang="es-ES_tradnl" sz="2800" b="1" dirty="0" err="1">
                <a:solidFill>
                  <a:schemeClr val="tx2"/>
                </a:solidFill>
                <a:effectLst>
                  <a:outerShdw blurRad="38100" dist="38100" dir="2700000" algn="tl">
                    <a:srgbClr val="000001"/>
                  </a:outerShdw>
                </a:effectLst>
                <a:cs typeface="Arial" charset="0"/>
              </a:rPr>
              <a:t>Nasser</a:t>
            </a:r>
            <a:r>
              <a:rPr lang="es-ES_tradnl" sz="2800" b="1" dirty="0">
                <a:solidFill>
                  <a:schemeClr val="tx2"/>
                </a:solidFill>
                <a:effectLst>
                  <a:outerShdw blurRad="38100" dist="38100" dir="2700000" algn="tl">
                    <a:srgbClr val="000001"/>
                  </a:outerShdw>
                </a:effectLst>
                <a:cs typeface="Arial" charset="0"/>
              </a:rPr>
              <a:t>)-</a:t>
            </a:r>
          </a:p>
        </p:txBody>
      </p:sp>
    </p:spTree>
    <p:extLst>
      <p:ext uri="{BB962C8B-B14F-4D97-AF65-F5344CB8AC3E}">
        <p14:creationId xmlns:p14="http://schemas.microsoft.com/office/powerpoint/2010/main" val="177959039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23850" y="549275"/>
            <a:ext cx="8640763" cy="4114800"/>
          </a:xfrm>
        </p:spPr>
        <p:txBody>
          <a:bodyPr/>
          <a:lstStyle/>
          <a:p>
            <a:pPr marL="0" indent="0" eaLnBrk="1" hangingPunct="1">
              <a:buFontTx/>
              <a:buNone/>
              <a:defRPr/>
            </a:pPr>
            <a:r>
              <a:rPr lang="es-ES_tradnl" sz="2800" b="1" dirty="0" smtClean="0">
                <a:solidFill>
                  <a:schemeClr val="tx2"/>
                </a:solidFill>
                <a:effectLst>
                  <a:outerShdw blurRad="38100" dist="38100" dir="2700000" algn="tl">
                    <a:srgbClr val="000001"/>
                  </a:outerShdw>
                </a:effectLst>
                <a:latin typeface="Arial" charset="0"/>
                <a:cs typeface="Arial" charset="0"/>
              </a:rPr>
              <a:t>La nueva presa generó problemas muy serios: </a:t>
            </a:r>
          </a:p>
          <a:p>
            <a:pPr marL="0" indent="0" eaLnBrk="1" hangingPunct="1">
              <a:buFontTx/>
              <a:buNone/>
              <a:defRPr/>
            </a:pPr>
            <a:endParaRPr lang="es-ES_tradnl" sz="2800" b="1" dirty="0" smtClean="0">
              <a:solidFill>
                <a:schemeClr val="tx2"/>
              </a:solidFill>
              <a:effectLst>
                <a:outerShdw blurRad="38100" dist="38100" dir="2700000" algn="tl">
                  <a:srgbClr val="000001"/>
                </a:outerShdw>
              </a:effectLst>
              <a:latin typeface="Arial" charset="0"/>
              <a:cs typeface="Arial" charset="0"/>
            </a:endParaRPr>
          </a:p>
          <a:p>
            <a:pPr eaLnBrk="1" hangingPunct="1">
              <a:buFont typeface="Wingdings" charset="2"/>
              <a:buChar char="u"/>
              <a:defRPr/>
            </a:pPr>
            <a:r>
              <a:rPr lang="es-ES_tradnl" sz="2800" b="1" dirty="0" smtClean="0">
                <a:solidFill>
                  <a:schemeClr val="tx2"/>
                </a:solidFill>
                <a:effectLst>
                  <a:outerShdw blurRad="38100" dist="38100" dir="2700000" algn="tl">
                    <a:srgbClr val="000001"/>
                  </a:outerShdw>
                </a:effectLst>
                <a:latin typeface="Arial" charset="0"/>
                <a:cs typeface="Arial" charset="0"/>
              </a:rPr>
              <a:t>Difusión de la </a:t>
            </a:r>
            <a:r>
              <a:rPr lang="es-ES_tradnl" sz="2800" b="1" dirty="0" err="1" smtClean="0">
                <a:solidFill>
                  <a:schemeClr val="tx2"/>
                </a:solidFill>
                <a:effectLst>
                  <a:outerShdw blurRad="38100" dist="38100" dir="2700000" algn="tl">
                    <a:srgbClr val="000001"/>
                  </a:outerShdw>
                </a:effectLst>
                <a:latin typeface="Arial" charset="0"/>
                <a:cs typeface="Arial" charset="0"/>
              </a:rPr>
              <a:t>esquistosomiasis</a:t>
            </a:r>
            <a:r>
              <a:rPr lang="es-ES_tradnl" sz="2800" b="1" dirty="0" smtClean="0">
                <a:solidFill>
                  <a:schemeClr val="tx2"/>
                </a:solidFill>
                <a:effectLst>
                  <a:outerShdw blurRad="38100" dist="38100" dir="2700000" algn="tl">
                    <a:srgbClr val="000001"/>
                  </a:outerShdw>
                </a:effectLst>
                <a:latin typeface="Arial" charset="0"/>
                <a:cs typeface="Arial" charset="0"/>
              </a:rPr>
              <a:t> ya que la crecida controlaba a los </a:t>
            </a:r>
            <a:r>
              <a:rPr lang="es-ES_tradnl" sz="2800" b="1" dirty="0" smtClean="0">
                <a:solidFill>
                  <a:schemeClr val="tx2"/>
                </a:solidFill>
                <a:effectLst>
                  <a:outerShdw blurRad="38100" dist="38100" dir="2700000" algn="tl">
                    <a:srgbClr val="000001"/>
                  </a:outerShdw>
                </a:effectLst>
                <a:latin typeface="Arial" charset="0"/>
                <a:cs typeface="Arial" charset="0"/>
              </a:rPr>
              <a:t>caracoles.</a:t>
            </a:r>
            <a:endParaRPr lang="es-ES_tradnl" sz="2800" b="1" dirty="0">
              <a:solidFill>
                <a:schemeClr val="tx2"/>
              </a:solidFill>
              <a:effectLst>
                <a:outerShdw blurRad="38100" dist="38100" dir="2700000" algn="tl">
                  <a:srgbClr val="000001"/>
                </a:outerShdw>
              </a:effectLst>
              <a:latin typeface="Arial" charset="0"/>
              <a:cs typeface="Arial" charset="0"/>
            </a:endParaRPr>
          </a:p>
          <a:p>
            <a:pPr eaLnBrk="1" hangingPunct="1">
              <a:buFont typeface="Wingdings" charset="2"/>
              <a:buChar char="u"/>
              <a:defRPr/>
            </a:pPr>
            <a:r>
              <a:rPr lang="es-ES_tradnl" sz="2800" b="1" dirty="0" smtClean="0">
                <a:solidFill>
                  <a:schemeClr val="tx2"/>
                </a:solidFill>
                <a:effectLst>
                  <a:outerShdw blurRad="38100" dist="38100" dir="2700000" algn="tl">
                    <a:srgbClr val="000001"/>
                  </a:outerShdw>
                </a:effectLst>
                <a:latin typeface="Arial" charset="0"/>
                <a:cs typeface="Arial" charset="0"/>
              </a:rPr>
              <a:t>La transmisión de la hepatitis C por jeringas mal hervidas para controlar la </a:t>
            </a:r>
            <a:r>
              <a:rPr lang="es-ES_tradnl" sz="2800" b="1" u="sng" dirty="0" err="1" smtClean="0">
                <a:solidFill>
                  <a:schemeClr val="tx2"/>
                </a:solidFill>
                <a:effectLst>
                  <a:outerShdw blurRad="38100" dist="38100" dir="2700000" algn="tl">
                    <a:srgbClr val="000001"/>
                  </a:outerShdw>
                </a:effectLst>
                <a:latin typeface="Arial" charset="0"/>
                <a:cs typeface="Arial" charset="0"/>
              </a:rPr>
              <a:t>esquistiomasis</a:t>
            </a:r>
            <a:r>
              <a:rPr lang="es-ES_tradnl" sz="2800" b="1" u="sng" dirty="0" smtClean="0">
                <a:solidFill>
                  <a:schemeClr val="tx2"/>
                </a:solidFill>
                <a:effectLst>
                  <a:outerShdw blurRad="38100" dist="38100" dir="2700000" algn="tl">
                    <a:srgbClr val="000001"/>
                  </a:outerShdw>
                </a:effectLst>
                <a:latin typeface="Arial" charset="0"/>
                <a:cs typeface="Arial" charset="0"/>
              </a:rPr>
              <a:t>.</a:t>
            </a:r>
            <a:endParaRPr lang="es-ES_tradnl" sz="2800" b="1" u="sng" dirty="0" smtClean="0">
              <a:solidFill>
                <a:schemeClr val="tx2"/>
              </a:solidFill>
              <a:effectLst>
                <a:outerShdw blurRad="38100" dist="38100" dir="2700000" algn="tl">
                  <a:srgbClr val="000001"/>
                </a:outerShdw>
              </a:effectLst>
              <a:latin typeface="Arial" charset="0"/>
              <a:cs typeface="Arial" charset="0"/>
            </a:endParaRPr>
          </a:p>
          <a:p>
            <a:pPr eaLnBrk="1" hangingPunct="1">
              <a:buFont typeface="Wingdings" charset="2"/>
              <a:buChar char="u"/>
              <a:defRPr/>
            </a:pPr>
            <a:r>
              <a:rPr lang="es-ES_tradnl" sz="2800" b="1" dirty="0" smtClean="0">
                <a:solidFill>
                  <a:schemeClr val="tx2"/>
                </a:solidFill>
                <a:effectLst>
                  <a:outerShdw blurRad="38100" dist="38100" dir="2700000" algn="tl">
                    <a:srgbClr val="000001"/>
                  </a:outerShdw>
                </a:effectLst>
                <a:latin typeface="Arial" charset="0"/>
                <a:cs typeface="Arial" charset="0"/>
              </a:rPr>
              <a:t>La salinización del delta del río Nilo por falta de agua dulce y disminución de la </a:t>
            </a:r>
            <a:r>
              <a:rPr lang="es-ES_tradnl" sz="2800" b="1" dirty="0" smtClean="0">
                <a:solidFill>
                  <a:schemeClr val="tx2"/>
                </a:solidFill>
                <a:effectLst>
                  <a:outerShdw blurRad="38100" dist="38100" dir="2700000" algn="tl">
                    <a:srgbClr val="000001"/>
                  </a:outerShdw>
                </a:effectLst>
                <a:latin typeface="Arial" charset="0"/>
                <a:cs typeface="Arial" charset="0"/>
              </a:rPr>
              <a:t>pesca.</a:t>
            </a:r>
            <a:endParaRPr lang="es-ES_tradnl" sz="2800" b="1" dirty="0" smtClean="0">
              <a:solidFill>
                <a:schemeClr val="tx2"/>
              </a:solidFill>
              <a:effectLst>
                <a:outerShdw blurRad="38100" dist="38100" dir="2700000" algn="tl">
                  <a:srgbClr val="000001"/>
                </a:outerShdw>
              </a:effectLst>
              <a:latin typeface="Arial" charset="0"/>
              <a:cs typeface="Arial" charset="0"/>
            </a:endParaRPr>
          </a:p>
          <a:p>
            <a:pPr eaLnBrk="1" hangingPunct="1">
              <a:buFont typeface="Wingdings" charset="2"/>
              <a:buChar char="u"/>
              <a:defRPr/>
            </a:pPr>
            <a:r>
              <a:rPr lang="es-ES_tradnl" sz="2800" b="1" dirty="0" smtClean="0">
                <a:solidFill>
                  <a:schemeClr val="tx2"/>
                </a:solidFill>
                <a:effectLst>
                  <a:outerShdw blurRad="38100" dist="38100" dir="2700000" algn="tl">
                    <a:srgbClr val="000001"/>
                  </a:outerShdw>
                </a:effectLst>
                <a:latin typeface="Arial" charset="0"/>
                <a:cs typeface="Arial" charset="0"/>
              </a:rPr>
              <a:t>Además, si por un accidente o una acción de guerra se rompe la presa, se afecta hasta las costas de </a:t>
            </a:r>
            <a:r>
              <a:rPr lang="es-ES_tradnl" sz="2800" b="1" dirty="0" smtClean="0">
                <a:solidFill>
                  <a:schemeClr val="tx2"/>
                </a:solidFill>
                <a:effectLst>
                  <a:outerShdw blurRad="38100" dist="38100" dir="2700000" algn="tl">
                    <a:srgbClr val="000001"/>
                  </a:outerShdw>
                </a:effectLst>
                <a:latin typeface="Arial" charset="0"/>
                <a:cs typeface="Arial" charset="0"/>
              </a:rPr>
              <a:t>Italia.   </a:t>
            </a:r>
            <a:endParaRPr lang="es-ES_tradnl" sz="2800" b="1" dirty="0" smtClean="0">
              <a:solidFill>
                <a:schemeClr val="tx2"/>
              </a:solidFill>
              <a:effectLst>
                <a:outerShdw blurRad="38100" dist="38100" dir="2700000" algn="tl">
                  <a:srgbClr val="000001"/>
                </a:outerShdw>
              </a:effectLst>
              <a:latin typeface="Arial" charset="0"/>
              <a:cs typeface="Arial" charset="0"/>
            </a:endParaRPr>
          </a:p>
          <a:p>
            <a:pPr marL="0" indent="0" eaLnBrk="1" hangingPunct="1">
              <a:buFontTx/>
              <a:buNone/>
              <a:defRPr/>
            </a:pPr>
            <a:endParaRPr lang="es-ES" dirty="0" smtClean="0">
              <a:cs typeface="+mn-cs"/>
            </a:endParaRPr>
          </a:p>
        </p:txBody>
      </p:sp>
    </p:spTree>
    <p:extLst>
      <p:ext uri="{BB962C8B-B14F-4D97-AF65-F5344CB8AC3E}">
        <p14:creationId xmlns:p14="http://schemas.microsoft.com/office/powerpoint/2010/main" val="275964886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211638" y="1600200"/>
            <a:ext cx="4643437" cy="4495800"/>
          </a:xfrm>
        </p:spPr>
        <p:txBody>
          <a:bodyPr/>
          <a:lstStyle/>
          <a:p>
            <a:pPr algn="r">
              <a:defRPr/>
            </a:pPr>
            <a:r>
              <a:rPr lang="es-ES" dirty="0" smtClean="0"/>
              <a:t>La disponibilidad de fuentes de energía como el vapor dispara los procesos industriales que producen bienes y estimulan la creatividad y el crecimiento de la </a:t>
            </a:r>
            <a:r>
              <a:rPr lang="es-ES" dirty="0" smtClean="0"/>
              <a:t>población. </a:t>
            </a:r>
            <a:endParaRPr lang="es-ES" dirty="0"/>
          </a:p>
          <a:p>
            <a:pPr>
              <a:defRPr/>
            </a:pPr>
            <a:endParaRPr lang="es-ES" dirty="0"/>
          </a:p>
        </p:txBody>
      </p:sp>
      <p:pic>
        <p:nvPicPr>
          <p:cNvPr id="41986"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541588"/>
            <a:ext cx="424497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ítulo 4"/>
          <p:cNvSpPr>
            <a:spLocks noGrp="1"/>
          </p:cNvSpPr>
          <p:nvPr>
            <p:ph type="title"/>
          </p:nvPr>
        </p:nvSpPr>
        <p:spPr/>
        <p:txBody>
          <a:bodyPr/>
          <a:lstStyle/>
          <a:p>
            <a:pPr>
              <a:defRPr/>
            </a:pPr>
            <a:r>
              <a:rPr lang="es-ES" dirty="0" smtClean="0"/>
              <a:t>En la industrial se agudiza el problema ambiental</a:t>
            </a:r>
            <a:endParaRPr lang="es-E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09" name="Object 59"/>
          <p:cNvGraphicFramePr>
            <a:graphicFrameLocks noChangeAspect="1"/>
          </p:cNvGraphicFramePr>
          <p:nvPr/>
        </p:nvGraphicFramePr>
        <p:xfrm>
          <a:off x="5321300" y="3838575"/>
          <a:ext cx="584200" cy="352425"/>
        </p:xfrm>
        <a:graphic>
          <a:graphicData uri="http://schemas.openxmlformats.org/presentationml/2006/ole">
            <mc:AlternateContent xmlns:mc="http://schemas.openxmlformats.org/markup-compatibility/2006">
              <mc:Choice xmlns:v="urn:schemas-microsoft-com:vml" Requires="v">
                <p:oleObj spid="_x0000_s43158" name="CorelPhotoPaint.Image.8" r:id="rId3" imgW="4571429" imgH="3200000" progId="CorelPhotoPaint.Image.8">
                  <p:embed/>
                </p:oleObj>
              </mc:Choice>
              <mc:Fallback>
                <p:oleObj name="CorelPhotoPaint.Image.8" r:id="rId3" imgW="4571429" imgH="3200000" progId="CorelPhotoPaint.Image.8">
                  <p:embed/>
                  <p:pic>
                    <p:nvPicPr>
                      <p:cNvPr id="0" name="Object 59"/>
                      <p:cNvPicPr>
                        <a:picLocks noChangeAspect="1" noChangeArrowheads="1"/>
                      </p:cNvPicPr>
                      <p:nvPr/>
                    </p:nvPicPr>
                    <p:blipFill>
                      <a:blip r:embed="rId4">
                        <a:extLst>
                          <a:ext uri="{28A0092B-C50C-407E-A947-70E740481C1C}">
                            <a14:useLocalDpi xmlns:a14="http://schemas.microsoft.com/office/drawing/2010/main" val="0"/>
                          </a:ext>
                        </a:extLst>
                      </a:blip>
                      <a:srcRect l="3142" t="10468" r="2618" b="8224"/>
                      <a:stretch>
                        <a:fillRect/>
                      </a:stretch>
                    </p:blipFill>
                    <p:spPr bwMode="auto">
                      <a:xfrm>
                        <a:off x="5321300" y="3838575"/>
                        <a:ext cx="5842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3010" name="Object 53"/>
          <p:cNvGraphicFramePr>
            <a:graphicFrameLocks noChangeAspect="1"/>
          </p:cNvGraphicFramePr>
          <p:nvPr/>
        </p:nvGraphicFramePr>
        <p:xfrm>
          <a:off x="3276600" y="3860800"/>
          <a:ext cx="563563" cy="376238"/>
        </p:xfrm>
        <a:graphic>
          <a:graphicData uri="http://schemas.openxmlformats.org/presentationml/2006/ole">
            <mc:AlternateContent xmlns:mc="http://schemas.openxmlformats.org/markup-compatibility/2006">
              <mc:Choice xmlns:v="urn:schemas-microsoft-com:vml" Requires="v">
                <p:oleObj spid="_x0000_s43159" name="CorelPhotoPaint.Image.8" r:id="rId5" imgW="1170335" imgH="780091" progId="CorelPhotoPaint.Image.8">
                  <p:embed/>
                </p:oleObj>
              </mc:Choice>
              <mc:Fallback>
                <p:oleObj name="CorelPhotoPaint.Image.8" r:id="rId5" imgW="1170335" imgH="780091" progId="CorelPhotoPaint.Image.8">
                  <p:embed/>
                  <p:pic>
                    <p:nvPicPr>
                      <p:cNvPr id="0" name="Object 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860800"/>
                        <a:ext cx="56356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1" name="Object 49"/>
          <p:cNvGraphicFramePr>
            <a:graphicFrameLocks noChangeAspect="1"/>
          </p:cNvGraphicFramePr>
          <p:nvPr/>
        </p:nvGraphicFramePr>
        <p:xfrm>
          <a:off x="6156325" y="5070475"/>
          <a:ext cx="498475" cy="411163"/>
        </p:xfrm>
        <a:graphic>
          <a:graphicData uri="http://schemas.openxmlformats.org/presentationml/2006/ole">
            <mc:AlternateContent xmlns:mc="http://schemas.openxmlformats.org/markup-compatibility/2006">
              <mc:Choice xmlns:v="urn:schemas-microsoft-com:vml" Requires="v">
                <p:oleObj spid="_x0000_s43160" name="CorelPhotoPaint.Image.8" r:id="rId7" imgW="1170335" imgH="780091" progId="CorelPhotoPaint.Image.8">
                  <p:embed/>
                </p:oleObj>
              </mc:Choice>
              <mc:Fallback>
                <p:oleObj name="CorelPhotoPaint.Image.8" r:id="rId7" imgW="1170335" imgH="780091" progId="CorelPhotoPaint.Image.8">
                  <p:embed/>
                  <p:pic>
                    <p:nvPicPr>
                      <p:cNvPr id="0" name="Object 49"/>
                      <p:cNvPicPr>
                        <a:picLocks noChangeAspect="1" noChangeArrowheads="1"/>
                      </p:cNvPicPr>
                      <p:nvPr/>
                    </p:nvPicPr>
                    <p:blipFill>
                      <a:blip r:embed="rId8">
                        <a:extLst>
                          <a:ext uri="{28A0092B-C50C-407E-A947-70E740481C1C}">
                            <a14:useLocalDpi xmlns:a14="http://schemas.microsoft.com/office/drawing/2010/main" val="0"/>
                          </a:ext>
                        </a:extLst>
                      </a:blip>
                      <a:srcRect l="20624" t="9776" r="19539" b="16293"/>
                      <a:stretch>
                        <a:fillRect/>
                      </a:stretch>
                    </p:blipFill>
                    <p:spPr bwMode="auto">
                      <a:xfrm>
                        <a:off x="6156325" y="5070475"/>
                        <a:ext cx="49847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Text Box 3"/>
          <p:cNvSpPr txBox="1">
            <a:spLocks noChangeArrowheads="1"/>
          </p:cNvSpPr>
          <p:nvPr/>
        </p:nvSpPr>
        <p:spPr bwMode="auto">
          <a:xfrm>
            <a:off x="2757488" y="333375"/>
            <a:ext cx="36147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s-ES_tradnl" sz="1600" b="1" dirty="0">
                <a:effectLst>
                  <a:outerShdw blurRad="38100" dist="38100" dir="2700000" algn="tl">
                    <a:srgbClr val="DDDDDD"/>
                  </a:outerShdw>
                </a:effectLst>
              </a:rPr>
              <a:t>AUMENTO DE LA POBLACIÓN Y/O </a:t>
            </a:r>
          </a:p>
          <a:p>
            <a:pPr algn="ctr">
              <a:defRPr/>
            </a:pPr>
            <a:r>
              <a:rPr lang="es-ES_tradnl" sz="1600" b="1" dirty="0">
                <a:effectLst>
                  <a:outerShdw blurRad="38100" dist="38100" dir="2700000" algn="tl">
                    <a:srgbClr val="DDDDDD"/>
                  </a:outerShdw>
                </a:effectLst>
              </a:rPr>
              <a:t>PATRONES DE ALTO CONSUMO</a:t>
            </a:r>
          </a:p>
        </p:txBody>
      </p:sp>
      <p:sp>
        <p:nvSpPr>
          <p:cNvPr id="29" name="Text Box 4"/>
          <p:cNvSpPr txBox="1">
            <a:spLocks noChangeArrowheads="1"/>
          </p:cNvSpPr>
          <p:nvPr/>
        </p:nvSpPr>
        <p:spPr bwMode="auto">
          <a:xfrm>
            <a:off x="6691313" y="4416425"/>
            <a:ext cx="19319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s-ES_tradnl" sz="1600" b="1">
                <a:effectLst>
                  <a:outerShdw blurRad="38100" dist="38100" dir="2700000" algn="tl">
                    <a:srgbClr val="DDDDDD"/>
                  </a:outerShdw>
                </a:effectLst>
              </a:rPr>
              <a:t>CONTAMINACIÓN</a:t>
            </a:r>
          </a:p>
        </p:txBody>
      </p:sp>
      <p:sp>
        <p:nvSpPr>
          <p:cNvPr id="30" name="Text Box 5"/>
          <p:cNvSpPr txBox="1">
            <a:spLocks noChangeArrowheads="1"/>
          </p:cNvSpPr>
          <p:nvPr/>
        </p:nvSpPr>
        <p:spPr bwMode="auto">
          <a:xfrm>
            <a:off x="233363" y="4294188"/>
            <a:ext cx="20462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s-ES_tradnl" sz="1600" b="1">
                <a:effectLst>
                  <a:outerShdw blurRad="38100" dist="38100" dir="2700000" algn="tl">
                    <a:srgbClr val="DDDDDD"/>
                  </a:outerShdw>
                </a:effectLst>
              </a:rPr>
              <a:t>AGOTAMIENTO DE</a:t>
            </a:r>
          </a:p>
          <a:p>
            <a:pPr algn="ctr">
              <a:defRPr/>
            </a:pPr>
            <a:r>
              <a:rPr lang="es-ES_tradnl" sz="1600" b="1">
                <a:effectLst>
                  <a:outerShdw blurRad="38100" dist="38100" dir="2700000" algn="tl">
                    <a:srgbClr val="DDDDDD"/>
                  </a:outerShdw>
                </a:effectLst>
              </a:rPr>
              <a:t>LOS RECURSOS</a:t>
            </a:r>
          </a:p>
        </p:txBody>
      </p:sp>
      <p:sp>
        <p:nvSpPr>
          <p:cNvPr id="31" name="AutoShape 6"/>
          <p:cNvSpPr>
            <a:spLocks noChangeArrowheads="1"/>
          </p:cNvSpPr>
          <p:nvPr/>
        </p:nvSpPr>
        <p:spPr bwMode="auto">
          <a:xfrm>
            <a:off x="1905000" y="1587500"/>
            <a:ext cx="5240338" cy="3998913"/>
          </a:xfrm>
          <a:prstGeom prst="triangle">
            <a:avLst>
              <a:gd name="adj" fmla="val 50000"/>
            </a:avLst>
          </a:prstGeom>
          <a:noFill/>
          <a:ln w="1905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_tradnl" sz="2000" b="1">
                <a:latin typeface="Abadi MT Condensed Light" charset="0"/>
              </a:rPr>
              <a:t>GENERACIÓN</a:t>
            </a:r>
          </a:p>
          <a:p>
            <a:pPr algn="ctr">
              <a:defRPr/>
            </a:pPr>
            <a:r>
              <a:rPr lang="es-ES_tradnl" sz="2000" b="1">
                <a:latin typeface="Abadi MT Condensed Light" charset="0"/>
              </a:rPr>
              <a:t>DE</a:t>
            </a:r>
          </a:p>
          <a:p>
            <a:pPr algn="ctr">
              <a:defRPr/>
            </a:pPr>
            <a:r>
              <a:rPr lang="es-ES_tradnl" sz="2000" b="1">
                <a:latin typeface="Abadi MT Condensed Light" charset="0"/>
              </a:rPr>
              <a:t>SATISFACTORES</a:t>
            </a:r>
          </a:p>
          <a:p>
            <a:pPr algn="ctr">
              <a:defRPr/>
            </a:pPr>
            <a:r>
              <a:rPr lang="es-ES_tradnl" sz="2000" b="1">
                <a:latin typeface="Abadi MT Condensed Light" charset="0"/>
              </a:rPr>
              <a:t>(Bienes y servicios</a:t>
            </a:r>
            <a:r>
              <a:rPr lang="es-ES_tradnl" sz="2000" b="1">
                <a:effectLst>
                  <a:outerShdw blurRad="38100" dist="38100" dir="2700000" algn="tl">
                    <a:srgbClr val="DDDDDD"/>
                  </a:outerShdw>
                </a:effectLst>
                <a:latin typeface="Abadi MT Condensed Light" charset="0"/>
              </a:rPr>
              <a:t>)</a:t>
            </a:r>
            <a:endParaRPr lang="es-ES_tradnl" sz="2000">
              <a:latin typeface="Abadi MT Condensed Light" charset="0"/>
            </a:endParaRPr>
          </a:p>
        </p:txBody>
      </p:sp>
      <p:sp>
        <p:nvSpPr>
          <p:cNvPr id="32" name="AutoShape 7"/>
          <p:cNvSpPr>
            <a:spLocks noChangeArrowheads="1"/>
          </p:cNvSpPr>
          <p:nvPr/>
        </p:nvSpPr>
        <p:spPr bwMode="auto">
          <a:xfrm>
            <a:off x="5646738" y="4441825"/>
            <a:ext cx="666750" cy="287338"/>
          </a:xfrm>
          <a:prstGeom prst="rightArrow">
            <a:avLst>
              <a:gd name="adj1" fmla="val 50000"/>
              <a:gd name="adj2" fmla="val 58011"/>
            </a:avLst>
          </a:prstGeom>
          <a:solidFill>
            <a:srgbClr val="CC0000"/>
          </a:solidFill>
          <a:ln w="9525">
            <a:solidFill>
              <a:schemeClr val="tx1"/>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s-ES"/>
          </a:p>
        </p:txBody>
      </p:sp>
      <p:sp>
        <p:nvSpPr>
          <p:cNvPr id="33" name="AutoShape 8"/>
          <p:cNvSpPr>
            <a:spLocks noChangeArrowheads="1"/>
          </p:cNvSpPr>
          <p:nvPr/>
        </p:nvSpPr>
        <p:spPr bwMode="auto">
          <a:xfrm>
            <a:off x="4403725" y="1908175"/>
            <a:ext cx="244475" cy="1270000"/>
          </a:xfrm>
          <a:prstGeom prst="upDownArrow">
            <a:avLst>
              <a:gd name="adj1" fmla="val 50000"/>
              <a:gd name="adj2" fmla="val 103896"/>
            </a:avLst>
          </a:prstGeom>
          <a:solidFill>
            <a:srgbClr val="CC0000"/>
          </a:solidFill>
          <a:ln w="9525">
            <a:solidFill>
              <a:schemeClr val="tx1"/>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s-ES"/>
          </a:p>
        </p:txBody>
      </p:sp>
      <p:sp>
        <p:nvSpPr>
          <p:cNvPr id="34" name="AutoShape 9"/>
          <p:cNvSpPr>
            <a:spLocks noChangeArrowheads="1"/>
          </p:cNvSpPr>
          <p:nvPr/>
        </p:nvSpPr>
        <p:spPr bwMode="auto">
          <a:xfrm flipH="1">
            <a:off x="2803525" y="4476750"/>
            <a:ext cx="666750" cy="242888"/>
          </a:xfrm>
          <a:prstGeom prst="rightArrow">
            <a:avLst>
              <a:gd name="adj1" fmla="val 50000"/>
              <a:gd name="adj2" fmla="val 68627"/>
            </a:avLst>
          </a:prstGeom>
          <a:solidFill>
            <a:srgbClr val="CC0000"/>
          </a:solidFill>
          <a:ln w="9525">
            <a:solidFill>
              <a:schemeClr val="tx1"/>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s-ES"/>
          </a:p>
        </p:txBody>
      </p:sp>
      <p:graphicFrame>
        <p:nvGraphicFramePr>
          <p:cNvPr id="43019" name="Object 11"/>
          <p:cNvGraphicFramePr>
            <a:graphicFrameLocks noChangeAspect="1"/>
          </p:cNvGraphicFramePr>
          <p:nvPr/>
        </p:nvGraphicFramePr>
        <p:xfrm>
          <a:off x="7353300" y="4910138"/>
          <a:ext cx="925513" cy="1249362"/>
        </p:xfrm>
        <a:graphic>
          <a:graphicData uri="http://schemas.openxmlformats.org/presentationml/2006/ole">
            <mc:AlternateContent xmlns:mc="http://schemas.openxmlformats.org/markup-compatibility/2006">
              <mc:Choice xmlns:v="urn:schemas-microsoft-com:vml" Requires="v">
                <p:oleObj spid="_x0000_s43161" name="Imagen" r:id="rId9" imgW="3238095" imgH="4838095" progId="MS_ClipArt_Gallery.2">
                  <p:embed/>
                </p:oleObj>
              </mc:Choice>
              <mc:Fallback>
                <p:oleObj name="Imagen" r:id="rId9" imgW="3238095" imgH="4838095" progId="MS_ClipArt_Gallery.2">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3300" y="4910138"/>
                        <a:ext cx="925513" cy="1249362"/>
                      </a:xfrm>
                      <a:prstGeom prst="rect">
                        <a:avLst/>
                      </a:prstGeom>
                      <a:noFill/>
                      <a:ln w="9525">
                        <a:solidFill>
                          <a:schemeClr val="tx1"/>
                        </a:solidFill>
                        <a:miter lim="800000"/>
                        <a:headEnd/>
                        <a:tailEnd/>
                      </a:ln>
                      <a:effectLst>
                        <a:outerShdw blurRad="63500" dist="17961"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pic>
        <p:nvPicPr>
          <p:cNvPr id="36" name="Picture 40"/>
          <p:cNvPicPr>
            <a:picLocks noChangeAspect="1" noChangeArrowheads="1"/>
          </p:cNvPicPr>
          <p:nvPr/>
        </p:nvPicPr>
        <p:blipFill>
          <a:blip r:embed="rId11">
            <a:extLst>
              <a:ext uri="{28A0092B-C50C-407E-A947-70E740481C1C}">
                <a14:useLocalDpi xmlns:a14="http://schemas.microsoft.com/office/drawing/2010/main" val="0"/>
              </a:ext>
            </a:extLst>
          </a:blip>
          <a:srcRect l="970" t="1440" r="1616" b="2400"/>
          <a:stretch>
            <a:fillRect/>
          </a:stretch>
        </p:blipFill>
        <p:spPr bwMode="auto">
          <a:xfrm>
            <a:off x="534988" y="3227388"/>
            <a:ext cx="1435100" cy="954087"/>
          </a:xfrm>
          <a:prstGeom prst="rect">
            <a:avLst/>
          </a:prstGeom>
          <a:noFill/>
          <a:ln w="9525">
            <a:solidFill>
              <a:schemeClr val="tx1"/>
            </a:solidFill>
            <a:miter lim="800000"/>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pic>
        <p:nvPicPr>
          <p:cNvPr id="37" name="Picture 42"/>
          <p:cNvPicPr>
            <a:picLocks noChangeAspect="1" noChangeArrowheads="1"/>
          </p:cNvPicPr>
          <p:nvPr/>
        </p:nvPicPr>
        <p:blipFill>
          <a:blip r:embed="rId12">
            <a:extLst>
              <a:ext uri="{28A0092B-C50C-407E-A947-70E740481C1C}">
                <a14:useLocalDpi xmlns:a14="http://schemas.microsoft.com/office/drawing/2010/main" val="0"/>
              </a:ext>
            </a:extLst>
          </a:blip>
          <a:srcRect b="5722"/>
          <a:stretch>
            <a:fillRect/>
          </a:stretch>
        </p:blipFill>
        <p:spPr bwMode="auto">
          <a:xfrm>
            <a:off x="6997700" y="3352800"/>
            <a:ext cx="1320800" cy="844550"/>
          </a:xfrm>
          <a:prstGeom prst="rect">
            <a:avLst/>
          </a:prstGeom>
          <a:noFill/>
          <a:ln w="9525">
            <a:solidFill>
              <a:schemeClr val="tx1"/>
            </a:solidFill>
            <a:miter lim="800000"/>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pic>
        <p:nvPicPr>
          <p:cNvPr id="38" name="Picture 43"/>
          <p:cNvPicPr>
            <a:picLocks noChangeAspect="1" noChangeArrowheads="1"/>
          </p:cNvPicPr>
          <p:nvPr/>
        </p:nvPicPr>
        <p:blipFill>
          <a:blip r:embed="rId13">
            <a:extLst>
              <a:ext uri="{28A0092B-C50C-407E-A947-70E740481C1C}">
                <a14:useLocalDpi xmlns:a14="http://schemas.microsoft.com/office/drawing/2010/main" val="0"/>
              </a:ext>
            </a:extLst>
          </a:blip>
          <a:srcRect b="9723"/>
          <a:stretch>
            <a:fillRect/>
          </a:stretch>
        </p:blipFill>
        <p:spPr bwMode="auto">
          <a:xfrm>
            <a:off x="215900" y="5016500"/>
            <a:ext cx="1524000" cy="1119188"/>
          </a:xfrm>
          <a:prstGeom prst="rect">
            <a:avLst/>
          </a:prstGeom>
          <a:noFill/>
          <a:ln w="9525">
            <a:solidFill>
              <a:schemeClr val="tx1"/>
            </a:solidFill>
            <a:miter lim="800000"/>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graphicFrame>
        <p:nvGraphicFramePr>
          <p:cNvPr id="43023" name="Object 45"/>
          <p:cNvGraphicFramePr>
            <a:graphicFrameLocks noChangeAspect="1"/>
          </p:cNvGraphicFramePr>
          <p:nvPr/>
        </p:nvGraphicFramePr>
        <p:xfrm>
          <a:off x="3095625" y="5272088"/>
          <a:ext cx="539750" cy="244475"/>
        </p:xfrm>
        <a:graphic>
          <a:graphicData uri="http://schemas.openxmlformats.org/presentationml/2006/ole">
            <mc:AlternateContent xmlns:mc="http://schemas.openxmlformats.org/markup-compatibility/2006">
              <mc:Choice xmlns:v="urn:schemas-microsoft-com:vml" Requires="v">
                <p:oleObj spid="_x0000_s43162" name="CorelPhotoPaint.Image.8" r:id="rId14" imgW="1170335" imgH="780091" progId="CorelPhotoPaint.Image.8">
                  <p:embed/>
                </p:oleObj>
              </mc:Choice>
              <mc:Fallback>
                <p:oleObj name="CorelPhotoPaint.Image.8" r:id="rId14" imgW="1170335" imgH="780091" progId="CorelPhotoPaint.Image.8">
                  <p:embed/>
                  <p:pic>
                    <p:nvPicPr>
                      <p:cNvPr id="0" name="Object 45"/>
                      <p:cNvPicPr>
                        <a:picLocks noChangeAspect="1" noChangeArrowheads="1"/>
                      </p:cNvPicPr>
                      <p:nvPr/>
                    </p:nvPicPr>
                    <p:blipFill>
                      <a:blip r:embed="rId15">
                        <a:extLst>
                          <a:ext uri="{28A0092B-C50C-407E-A947-70E740481C1C}">
                            <a14:useLocalDpi xmlns:a14="http://schemas.microsoft.com/office/drawing/2010/main" val="0"/>
                          </a:ext>
                        </a:extLst>
                      </a:blip>
                      <a:srcRect t="17113" b="14973"/>
                      <a:stretch>
                        <a:fillRect/>
                      </a:stretch>
                    </p:blipFill>
                    <p:spPr bwMode="auto">
                      <a:xfrm>
                        <a:off x="3095625" y="5272088"/>
                        <a:ext cx="539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4" name="Object 54"/>
          <p:cNvGraphicFramePr>
            <a:graphicFrameLocks noChangeAspect="1"/>
          </p:cNvGraphicFramePr>
          <p:nvPr/>
        </p:nvGraphicFramePr>
        <p:xfrm>
          <a:off x="2482850" y="4930775"/>
          <a:ext cx="279400" cy="512763"/>
        </p:xfrm>
        <a:graphic>
          <a:graphicData uri="http://schemas.openxmlformats.org/presentationml/2006/ole">
            <mc:AlternateContent xmlns:mc="http://schemas.openxmlformats.org/markup-compatibility/2006">
              <mc:Choice xmlns:v="urn:schemas-microsoft-com:vml" Requires="v">
                <p:oleObj spid="_x0000_s43163" name="CorelPhotoPaint.Image.8" r:id="rId16" imgW="645849" imgH="1185474" progId="CorelPhotoPaint.Image.8">
                  <p:embed/>
                </p:oleObj>
              </mc:Choice>
              <mc:Fallback>
                <p:oleObj name="CorelPhotoPaint.Image.8" r:id="rId16" imgW="645849" imgH="1185474" progId="CorelPhotoPaint.Image.8">
                  <p:embed/>
                  <p:pic>
                    <p:nvPicPr>
                      <p:cNvPr id="0" name="Object 5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82850" y="4930775"/>
                        <a:ext cx="27940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41" name="Picture 67" descr="C:\WINDOWS\Application Data\Microsoft\Media Catalog\Downloaded Clips\cl3a\j0145548.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31988" y="1441450"/>
            <a:ext cx="1560512" cy="1093788"/>
          </a:xfrm>
          <a:prstGeom prst="rect">
            <a:avLst/>
          </a:prstGeom>
          <a:noFill/>
          <a:ln w="9525">
            <a:solidFill>
              <a:schemeClr val="tx1"/>
            </a:solidFill>
            <a:miter lim="800000"/>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pic>
        <p:nvPicPr>
          <p:cNvPr id="42" name="Picture 68" descr="C:\WINDOWS\Application Data\Microsoft\Media Catalog\Downloaded Clips\cl1f\j0078604.jpg"/>
          <p:cNvPicPr>
            <a:picLocks noChangeAspect="1" noChangeArrowheads="1"/>
          </p:cNvPicPr>
          <p:nvPr/>
        </p:nvPicPr>
        <p:blipFill>
          <a:blip r:embed="rId19">
            <a:extLst>
              <a:ext uri="{28A0092B-C50C-407E-A947-70E740481C1C}">
                <a14:useLocalDpi xmlns:a14="http://schemas.microsoft.com/office/drawing/2010/main" val="0"/>
              </a:ext>
            </a:extLst>
          </a:blip>
          <a:srcRect l="9375" t="8569" r="4167" b="4674"/>
          <a:stretch>
            <a:fillRect/>
          </a:stretch>
        </p:blipFill>
        <p:spPr bwMode="auto">
          <a:xfrm>
            <a:off x="5524500" y="1452563"/>
            <a:ext cx="1600200" cy="1073150"/>
          </a:xfrm>
          <a:prstGeom prst="rect">
            <a:avLst/>
          </a:prstGeom>
          <a:noFill/>
          <a:ln w="9525">
            <a:solidFill>
              <a:schemeClr val="tx1"/>
            </a:solidFill>
            <a:miter lim="800000"/>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pic>
        <p:nvPicPr>
          <p:cNvPr id="43027" name="Imagen 42"/>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435600" y="5005388"/>
            <a:ext cx="474663"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8" name="Imagen 4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827338" y="4724400"/>
            <a:ext cx="615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Imagen 1"/>
          <p:cNvPicPr>
            <a:picLocks noChangeAspect="1"/>
          </p:cNvPicPr>
          <p:nvPr/>
        </p:nvPicPr>
        <p:blipFill>
          <a:blip r:embed="rId2">
            <a:extLst>
              <a:ext uri="{28A0092B-C50C-407E-A947-70E740481C1C}">
                <a14:useLocalDpi xmlns:a14="http://schemas.microsoft.com/office/drawing/2010/main" val="0"/>
              </a:ext>
            </a:extLst>
          </a:blip>
          <a:srcRect t="8363"/>
          <a:stretch>
            <a:fillRect/>
          </a:stretch>
        </p:blipFill>
        <p:spPr bwMode="auto">
          <a:xfrm>
            <a:off x="323850" y="4205288"/>
            <a:ext cx="3960813"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ángulo 2"/>
          <p:cNvSpPr>
            <a:spLocks noChangeArrowheads="1"/>
          </p:cNvSpPr>
          <p:nvPr/>
        </p:nvSpPr>
        <p:spPr bwMode="auto">
          <a:xfrm>
            <a:off x="539750" y="188913"/>
            <a:ext cx="63182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_tradnl" sz="3200"/>
              <a:t>Población mundial (millones)</a:t>
            </a:r>
          </a:p>
          <a:p>
            <a:endParaRPr lang="es-ES_tradnl" sz="4400"/>
          </a:p>
          <a:p>
            <a:r>
              <a:rPr lang="es-ES_tradnl" sz="2400"/>
              <a:t>Año 1800 = 1,000 </a:t>
            </a:r>
          </a:p>
          <a:p>
            <a:r>
              <a:rPr lang="es-ES_tradnl" sz="2400"/>
              <a:t>Año 1976 = 4,000 </a:t>
            </a:r>
          </a:p>
          <a:p>
            <a:r>
              <a:rPr lang="es-ES_tradnl" sz="2400"/>
              <a:t>Año 2015 = 7,000 </a:t>
            </a:r>
          </a:p>
          <a:p>
            <a:r>
              <a:rPr lang="es-ES_tradnl" sz="2400"/>
              <a:t>Año 2025 = 8,000</a:t>
            </a:r>
          </a:p>
          <a:p>
            <a:r>
              <a:rPr lang="es-ES_tradnl" sz="2400"/>
              <a:t>Año 2050 = 9,000</a:t>
            </a:r>
          </a:p>
          <a:p>
            <a:endParaRPr lang="es-ES"/>
          </a:p>
          <a:p>
            <a:endParaRPr lang="es-ES"/>
          </a:p>
        </p:txBody>
      </p:sp>
      <p:graphicFrame>
        <p:nvGraphicFramePr>
          <p:cNvPr id="5" name="Gráfico 4"/>
          <p:cNvGraphicFramePr>
            <a:graphicFrameLocks/>
          </p:cNvGraphicFramePr>
          <p:nvPr/>
        </p:nvGraphicFramePr>
        <p:xfrm>
          <a:off x="3779912" y="908720"/>
          <a:ext cx="5040560" cy="324725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p:cNvSpPr>
            <a:spLocks noChangeArrowheads="1"/>
          </p:cNvSpPr>
          <p:nvPr/>
        </p:nvSpPr>
        <p:spPr bwMode="auto">
          <a:xfrm>
            <a:off x="1023938" y="1843088"/>
            <a:ext cx="7086600" cy="4495800"/>
          </a:xfrm>
          <a:prstGeom prst="rect">
            <a:avLst/>
          </a:prstGeom>
          <a:solidFill>
            <a:srgbClr val="FFFFFF"/>
          </a:solidFill>
          <a:ln w="9525">
            <a:solidFill>
              <a:srgbClr val="000000"/>
            </a:solidFill>
            <a:miter lim="800000"/>
            <a:headEnd/>
            <a:tailEnd/>
          </a:ln>
        </p:spPr>
        <p:txBody>
          <a:bodyPr/>
          <a:lstStyle/>
          <a:p>
            <a:endParaRPr lang="es-ES"/>
          </a:p>
        </p:txBody>
      </p:sp>
      <p:grpSp>
        <p:nvGrpSpPr>
          <p:cNvPr id="45058" name="Group 4"/>
          <p:cNvGrpSpPr>
            <a:grpSpLocks/>
          </p:cNvGrpSpPr>
          <p:nvPr/>
        </p:nvGrpSpPr>
        <p:grpSpPr bwMode="auto">
          <a:xfrm>
            <a:off x="1709738" y="2438400"/>
            <a:ext cx="5724525" cy="3452813"/>
            <a:chOff x="1068" y="1368"/>
            <a:chExt cx="3606" cy="2175"/>
          </a:xfrm>
        </p:grpSpPr>
        <p:sp>
          <p:nvSpPr>
            <p:cNvPr id="45065" name="Freeform 5"/>
            <p:cNvSpPr>
              <a:spLocks/>
            </p:cNvSpPr>
            <p:nvPr/>
          </p:nvSpPr>
          <p:spPr bwMode="auto">
            <a:xfrm>
              <a:off x="1314" y="2637"/>
              <a:ext cx="2958" cy="728"/>
            </a:xfrm>
            <a:custGeom>
              <a:avLst/>
              <a:gdLst>
                <a:gd name="T0" fmla="*/ 0 w 2958"/>
                <a:gd name="T1" fmla="*/ 319 h 728"/>
                <a:gd name="T2" fmla="*/ 396 w 2958"/>
                <a:gd name="T3" fmla="*/ 0 h 728"/>
                <a:gd name="T4" fmla="*/ 2958 w 2958"/>
                <a:gd name="T5" fmla="*/ 355 h 728"/>
                <a:gd name="T6" fmla="*/ 2730 w 2958"/>
                <a:gd name="T7" fmla="*/ 728 h 728"/>
                <a:gd name="T8" fmla="*/ 0 w 2958"/>
                <a:gd name="T9" fmla="*/ 319 h 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58" h="728">
                  <a:moveTo>
                    <a:pt x="0" y="319"/>
                  </a:moveTo>
                  <a:lnTo>
                    <a:pt x="396" y="0"/>
                  </a:lnTo>
                  <a:lnTo>
                    <a:pt x="2958" y="355"/>
                  </a:lnTo>
                  <a:lnTo>
                    <a:pt x="2730" y="728"/>
                  </a:lnTo>
                  <a:lnTo>
                    <a:pt x="0" y="31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45066" name="Freeform 6"/>
            <p:cNvSpPr>
              <a:spLocks/>
            </p:cNvSpPr>
            <p:nvPr/>
          </p:nvSpPr>
          <p:spPr bwMode="auto">
            <a:xfrm>
              <a:off x="1254" y="1368"/>
              <a:ext cx="456" cy="1588"/>
            </a:xfrm>
            <a:custGeom>
              <a:avLst/>
              <a:gdLst>
                <a:gd name="T0" fmla="*/ 60 w 456"/>
                <a:gd name="T1" fmla="*/ 1588 h 1588"/>
                <a:gd name="T2" fmla="*/ 0 w 456"/>
                <a:gd name="T3" fmla="*/ 241 h 1588"/>
                <a:gd name="T4" fmla="*/ 414 w 456"/>
                <a:gd name="T5" fmla="*/ 0 h 1588"/>
                <a:gd name="T6" fmla="*/ 456 w 456"/>
                <a:gd name="T7" fmla="*/ 1269 h 1588"/>
                <a:gd name="T8" fmla="*/ 60 w 456"/>
                <a:gd name="T9" fmla="*/ 1588 h 1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 h="1588">
                  <a:moveTo>
                    <a:pt x="60" y="1588"/>
                  </a:moveTo>
                  <a:lnTo>
                    <a:pt x="0" y="241"/>
                  </a:lnTo>
                  <a:lnTo>
                    <a:pt x="414" y="0"/>
                  </a:lnTo>
                  <a:lnTo>
                    <a:pt x="456" y="1269"/>
                  </a:lnTo>
                  <a:lnTo>
                    <a:pt x="60" y="158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45067" name="Freeform 7"/>
            <p:cNvSpPr>
              <a:spLocks/>
            </p:cNvSpPr>
            <p:nvPr/>
          </p:nvSpPr>
          <p:spPr bwMode="auto">
            <a:xfrm>
              <a:off x="1668" y="1368"/>
              <a:ext cx="2670" cy="1624"/>
            </a:xfrm>
            <a:custGeom>
              <a:avLst/>
              <a:gdLst>
                <a:gd name="T0" fmla="*/ 42 w 2670"/>
                <a:gd name="T1" fmla="*/ 1269 h 1624"/>
                <a:gd name="T2" fmla="*/ 0 w 2670"/>
                <a:gd name="T3" fmla="*/ 0 h 1624"/>
                <a:gd name="T4" fmla="*/ 2670 w 2670"/>
                <a:gd name="T5" fmla="*/ 265 h 1624"/>
                <a:gd name="T6" fmla="*/ 2604 w 2670"/>
                <a:gd name="T7" fmla="*/ 1624 h 1624"/>
                <a:gd name="T8" fmla="*/ 42 w 2670"/>
                <a:gd name="T9" fmla="*/ 1269 h 16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0" h="1624">
                  <a:moveTo>
                    <a:pt x="42" y="1269"/>
                  </a:moveTo>
                  <a:lnTo>
                    <a:pt x="0" y="0"/>
                  </a:lnTo>
                  <a:lnTo>
                    <a:pt x="2670" y="265"/>
                  </a:lnTo>
                  <a:lnTo>
                    <a:pt x="2604" y="1624"/>
                  </a:lnTo>
                  <a:lnTo>
                    <a:pt x="42" y="1269"/>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45068" name="Freeform 8"/>
            <p:cNvSpPr>
              <a:spLocks/>
            </p:cNvSpPr>
            <p:nvPr/>
          </p:nvSpPr>
          <p:spPr bwMode="auto">
            <a:xfrm>
              <a:off x="1314" y="2637"/>
              <a:ext cx="2958" cy="355"/>
            </a:xfrm>
            <a:custGeom>
              <a:avLst/>
              <a:gdLst>
                <a:gd name="T0" fmla="*/ 0 w 493"/>
                <a:gd name="T1" fmla="*/ 11547 h 59"/>
                <a:gd name="T2" fmla="*/ 14256 w 493"/>
                <a:gd name="T3" fmla="*/ 0 h 59"/>
                <a:gd name="T4" fmla="*/ 106488 w 493"/>
                <a:gd name="T5" fmla="*/ 12852 h 59"/>
                <a:gd name="T6" fmla="*/ 0 60000 65536"/>
                <a:gd name="T7" fmla="*/ 0 60000 65536"/>
                <a:gd name="T8" fmla="*/ 0 60000 65536"/>
              </a:gdLst>
              <a:ahLst/>
              <a:cxnLst>
                <a:cxn ang="T6">
                  <a:pos x="T0" y="T1"/>
                </a:cxn>
                <a:cxn ang="T7">
                  <a:pos x="T2" y="T3"/>
                </a:cxn>
                <a:cxn ang="T8">
                  <a:pos x="T4" y="T5"/>
                </a:cxn>
              </a:cxnLst>
              <a:rect l="0" t="0" r="r" b="b"/>
              <a:pathLst>
                <a:path w="493" h="59">
                  <a:moveTo>
                    <a:pt x="0" y="53"/>
                  </a:moveTo>
                  <a:lnTo>
                    <a:pt x="66" y="0"/>
                  </a:lnTo>
                  <a:lnTo>
                    <a:pt x="493" y="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45069" name="Freeform 9"/>
            <p:cNvSpPr>
              <a:spLocks/>
            </p:cNvSpPr>
            <p:nvPr/>
          </p:nvSpPr>
          <p:spPr bwMode="auto">
            <a:xfrm>
              <a:off x="1308" y="2481"/>
              <a:ext cx="2976" cy="343"/>
            </a:xfrm>
            <a:custGeom>
              <a:avLst/>
              <a:gdLst>
                <a:gd name="T0" fmla="*/ 0 w 496"/>
                <a:gd name="T1" fmla="*/ 11331 h 57"/>
                <a:gd name="T2" fmla="*/ 14256 w 496"/>
                <a:gd name="T3" fmla="*/ 0 h 57"/>
                <a:gd name="T4" fmla="*/ 107136 w 496"/>
                <a:gd name="T5" fmla="*/ 12420 h 57"/>
                <a:gd name="T6" fmla="*/ 0 60000 65536"/>
                <a:gd name="T7" fmla="*/ 0 60000 65536"/>
                <a:gd name="T8" fmla="*/ 0 60000 65536"/>
              </a:gdLst>
              <a:ahLst/>
              <a:cxnLst>
                <a:cxn ang="T6">
                  <a:pos x="T0" y="T1"/>
                </a:cxn>
                <a:cxn ang="T7">
                  <a:pos x="T2" y="T3"/>
                </a:cxn>
                <a:cxn ang="T8">
                  <a:pos x="T4" y="T5"/>
                </a:cxn>
              </a:cxnLst>
              <a:rect l="0" t="0" r="r" b="b"/>
              <a:pathLst>
                <a:path w="496" h="57">
                  <a:moveTo>
                    <a:pt x="0" y="52"/>
                  </a:moveTo>
                  <a:lnTo>
                    <a:pt x="66" y="0"/>
                  </a:lnTo>
                  <a:lnTo>
                    <a:pt x="496" y="5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45070" name="Freeform 10"/>
            <p:cNvSpPr>
              <a:spLocks/>
            </p:cNvSpPr>
            <p:nvPr/>
          </p:nvSpPr>
          <p:spPr bwMode="auto">
            <a:xfrm>
              <a:off x="1302" y="2325"/>
              <a:ext cx="2988" cy="336"/>
            </a:xfrm>
            <a:custGeom>
              <a:avLst/>
              <a:gdLst>
                <a:gd name="T0" fmla="*/ 0 w 498"/>
                <a:gd name="T1" fmla="*/ 11016 h 56"/>
                <a:gd name="T2" fmla="*/ 14256 w 498"/>
                <a:gd name="T3" fmla="*/ 0 h 56"/>
                <a:gd name="T4" fmla="*/ 107568 w 498"/>
                <a:gd name="T5" fmla="*/ 12096 h 56"/>
                <a:gd name="T6" fmla="*/ 0 60000 65536"/>
                <a:gd name="T7" fmla="*/ 0 60000 65536"/>
                <a:gd name="T8" fmla="*/ 0 60000 65536"/>
              </a:gdLst>
              <a:ahLst/>
              <a:cxnLst>
                <a:cxn ang="T6">
                  <a:pos x="T0" y="T1"/>
                </a:cxn>
                <a:cxn ang="T7">
                  <a:pos x="T2" y="T3"/>
                </a:cxn>
                <a:cxn ang="T8">
                  <a:pos x="T4" y="T5"/>
                </a:cxn>
              </a:cxnLst>
              <a:rect l="0" t="0" r="r" b="b"/>
              <a:pathLst>
                <a:path w="498" h="56">
                  <a:moveTo>
                    <a:pt x="0" y="51"/>
                  </a:moveTo>
                  <a:lnTo>
                    <a:pt x="66" y="0"/>
                  </a:lnTo>
                  <a:lnTo>
                    <a:pt x="498" y="5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45071" name="Freeform 11"/>
            <p:cNvSpPr>
              <a:spLocks/>
            </p:cNvSpPr>
            <p:nvPr/>
          </p:nvSpPr>
          <p:spPr bwMode="auto">
            <a:xfrm>
              <a:off x="1296" y="2168"/>
              <a:ext cx="3000" cy="325"/>
            </a:xfrm>
            <a:custGeom>
              <a:avLst/>
              <a:gdLst>
                <a:gd name="T0" fmla="*/ 0 w 500"/>
                <a:gd name="T1" fmla="*/ 10683 h 54"/>
                <a:gd name="T2" fmla="*/ 14472 w 500"/>
                <a:gd name="T3" fmla="*/ 0 h 54"/>
                <a:gd name="T4" fmla="*/ 108000 w 500"/>
                <a:gd name="T5" fmla="*/ 11772 h 54"/>
                <a:gd name="T6" fmla="*/ 0 60000 65536"/>
                <a:gd name="T7" fmla="*/ 0 60000 65536"/>
                <a:gd name="T8" fmla="*/ 0 60000 65536"/>
              </a:gdLst>
              <a:ahLst/>
              <a:cxnLst>
                <a:cxn ang="T6">
                  <a:pos x="T0" y="T1"/>
                </a:cxn>
                <a:cxn ang="T7">
                  <a:pos x="T2" y="T3"/>
                </a:cxn>
                <a:cxn ang="T8">
                  <a:pos x="T4" y="T5"/>
                </a:cxn>
              </a:cxnLst>
              <a:rect l="0" t="0" r="r" b="b"/>
              <a:pathLst>
                <a:path w="500" h="54">
                  <a:moveTo>
                    <a:pt x="0" y="49"/>
                  </a:moveTo>
                  <a:lnTo>
                    <a:pt x="67" y="0"/>
                  </a:lnTo>
                  <a:lnTo>
                    <a:pt x="500" y="5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45072" name="Freeform 12"/>
            <p:cNvSpPr>
              <a:spLocks/>
            </p:cNvSpPr>
            <p:nvPr/>
          </p:nvSpPr>
          <p:spPr bwMode="auto">
            <a:xfrm>
              <a:off x="1284" y="2012"/>
              <a:ext cx="3018" cy="313"/>
            </a:xfrm>
            <a:custGeom>
              <a:avLst/>
              <a:gdLst>
                <a:gd name="T0" fmla="*/ 0 w 503"/>
                <a:gd name="T1" fmla="*/ 10473 h 52"/>
                <a:gd name="T2" fmla="*/ 14688 w 503"/>
                <a:gd name="T3" fmla="*/ 0 h 52"/>
                <a:gd name="T4" fmla="*/ 108648 w 503"/>
                <a:gd name="T5" fmla="*/ 11340 h 52"/>
                <a:gd name="T6" fmla="*/ 0 60000 65536"/>
                <a:gd name="T7" fmla="*/ 0 60000 65536"/>
                <a:gd name="T8" fmla="*/ 0 60000 65536"/>
              </a:gdLst>
              <a:ahLst/>
              <a:cxnLst>
                <a:cxn ang="T6">
                  <a:pos x="T0" y="T1"/>
                </a:cxn>
                <a:cxn ang="T7">
                  <a:pos x="T2" y="T3"/>
                </a:cxn>
                <a:cxn ang="T8">
                  <a:pos x="T4" y="T5"/>
                </a:cxn>
              </a:cxnLst>
              <a:rect l="0" t="0" r="r" b="b"/>
              <a:pathLst>
                <a:path w="503" h="52">
                  <a:moveTo>
                    <a:pt x="0" y="48"/>
                  </a:moveTo>
                  <a:lnTo>
                    <a:pt x="68" y="0"/>
                  </a:lnTo>
                  <a:lnTo>
                    <a:pt x="503"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45073" name="Freeform 13"/>
            <p:cNvSpPr>
              <a:spLocks/>
            </p:cNvSpPr>
            <p:nvPr/>
          </p:nvSpPr>
          <p:spPr bwMode="auto">
            <a:xfrm>
              <a:off x="1278" y="1855"/>
              <a:ext cx="3036" cy="301"/>
            </a:xfrm>
            <a:custGeom>
              <a:avLst/>
              <a:gdLst>
                <a:gd name="T0" fmla="*/ 0 w 506"/>
                <a:gd name="T1" fmla="*/ 10041 h 50"/>
                <a:gd name="T2" fmla="*/ 14688 w 506"/>
                <a:gd name="T3" fmla="*/ 0 h 50"/>
                <a:gd name="T4" fmla="*/ 109296 w 506"/>
                <a:gd name="T5" fmla="*/ 10908 h 50"/>
                <a:gd name="T6" fmla="*/ 0 60000 65536"/>
                <a:gd name="T7" fmla="*/ 0 60000 65536"/>
                <a:gd name="T8" fmla="*/ 0 60000 65536"/>
              </a:gdLst>
              <a:ahLst/>
              <a:cxnLst>
                <a:cxn ang="T6">
                  <a:pos x="T0" y="T1"/>
                </a:cxn>
                <a:cxn ang="T7">
                  <a:pos x="T2" y="T3"/>
                </a:cxn>
                <a:cxn ang="T8">
                  <a:pos x="T4" y="T5"/>
                </a:cxn>
              </a:cxnLst>
              <a:rect l="0" t="0" r="r" b="b"/>
              <a:pathLst>
                <a:path w="506" h="50">
                  <a:moveTo>
                    <a:pt x="0" y="46"/>
                  </a:moveTo>
                  <a:lnTo>
                    <a:pt x="68" y="0"/>
                  </a:lnTo>
                  <a:lnTo>
                    <a:pt x="506" y="5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45074" name="Freeform 14"/>
            <p:cNvSpPr>
              <a:spLocks/>
            </p:cNvSpPr>
            <p:nvPr/>
          </p:nvSpPr>
          <p:spPr bwMode="auto">
            <a:xfrm>
              <a:off x="1272" y="1693"/>
              <a:ext cx="3048" cy="295"/>
            </a:xfrm>
            <a:custGeom>
              <a:avLst/>
              <a:gdLst>
                <a:gd name="T0" fmla="*/ 0 w 508"/>
                <a:gd name="T1" fmla="*/ 9603 h 49"/>
                <a:gd name="T2" fmla="*/ 14688 w 508"/>
                <a:gd name="T3" fmla="*/ 0 h 49"/>
                <a:gd name="T4" fmla="*/ 109728 w 508"/>
                <a:gd name="T5" fmla="*/ 10692 h 49"/>
                <a:gd name="T6" fmla="*/ 0 60000 65536"/>
                <a:gd name="T7" fmla="*/ 0 60000 65536"/>
                <a:gd name="T8" fmla="*/ 0 60000 65536"/>
              </a:gdLst>
              <a:ahLst/>
              <a:cxnLst>
                <a:cxn ang="T6">
                  <a:pos x="T0" y="T1"/>
                </a:cxn>
                <a:cxn ang="T7">
                  <a:pos x="T2" y="T3"/>
                </a:cxn>
                <a:cxn ang="T8">
                  <a:pos x="T4" y="T5"/>
                </a:cxn>
              </a:cxnLst>
              <a:rect l="0" t="0" r="r" b="b"/>
              <a:pathLst>
                <a:path w="508" h="49">
                  <a:moveTo>
                    <a:pt x="0" y="44"/>
                  </a:moveTo>
                  <a:lnTo>
                    <a:pt x="68" y="0"/>
                  </a:lnTo>
                  <a:lnTo>
                    <a:pt x="508" y="4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45075" name="Freeform 15"/>
            <p:cNvSpPr>
              <a:spLocks/>
            </p:cNvSpPr>
            <p:nvPr/>
          </p:nvSpPr>
          <p:spPr bwMode="auto">
            <a:xfrm>
              <a:off x="1260" y="1531"/>
              <a:ext cx="3066" cy="282"/>
            </a:xfrm>
            <a:custGeom>
              <a:avLst/>
              <a:gdLst>
                <a:gd name="T0" fmla="*/ 0 w 511"/>
                <a:gd name="T1" fmla="*/ 9072 h 47"/>
                <a:gd name="T2" fmla="*/ 14904 w 511"/>
                <a:gd name="T3" fmla="*/ 0 h 47"/>
                <a:gd name="T4" fmla="*/ 110376 w 511"/>
                <a:gd name="T5" fmla="*/ 10152 h 47"/>
                <a:gd name="T6" fmla="*/ 0 60000 65536"/>
                <a:gd name="T7" fmla="*/ 0 60000 65536"/>
                <a:gd name="T8" fmla="*/ 0 60000 65536"/>
              </a:gdLst>
              <a:ahLst/>
              <a:cxnLst>
                <a:cxn ang="T6">
                  <a:pos x="T0" y="T1"/>
                </a:cxn>
                <a:cxn ang="T7">
                  <a:pos x="T2" y="T3"/>
                </a:cxn>
                <a:cxn ang="T8">
                  <a:pos x="T4" y="T5"/>
                </a:cxn>
              </a:cxnLst>
              <a:rect l="0" t="0" r="r" b="b"/>
              <a:pathLst>
                <a:path w="511" h="47">
                  <a:moveTo>
                    <a:pt x="0" y="42"/>
                  </a:moveTo>
                  <a:lnTo>
                    <a:pt x="69" y="0"/>
                  </a:lnTo>
                  <a:lnTo>
                    <a:pt x="511" y="4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45076" name="Freeform 16"/>
            <p:cNvSpPr>
              <a:spLocks/>
            </p:cNvSpPr>
            <p:nvPr/>
          </p:nvSpPr>
          <p:spPr bwMode="auto">
            <a:xfrm>
              <a:off x="1254" y="1368"/>
              <a:ext cx="3084" cy="265"/>
            </a:xfrm>
            <a:custGeom>
              <a:avLst/>
              <a:gdLst>
                <a:gd name="T0" fmla="*/ 0 w 514"/>
                <a:gd name="T1" fmla="*/ 8739 h 44"/>
                <a:gd name="T2" fmla="*/ 14904 w 514"/>
                <a:gd name="T3" fmla="*/ 0 h 44"/>
                <a:gd name="T4" fmla="*/ 111024 w 514"/>
                <a:gd name="T5" fmla="*/ 9612 h 44"/>
                <a:gd name="T6" fmla="*/ 0 60000 65536"/>
                <a:gd name="T7" fmla="*/ 0 60000 65536"/>
                <a:gd name="T8" fmla="*/ 0 60000 65536"/>
              </a:gdLst>
              <a:ahLst/>
              <a:cxnLst>
                <a:cxn ang="T6">
                  <a:pos x="T0" y="T1"/>
                </a:cxn>
                <a:cxn ang="T7">
                  <a:pos x="T2" y="T3"/>
                </a:cxn>
                <a:cxn ang="T8">
                  <a:pos x="T4" y="T5"/>
                </a:cxn>
              </a:cxnLst>
              <a:rect l="0" t="0" r="r" b="b"/>
              <a:pathLst>
                <a:path w="514" h="44">
                  <a:moveTo>
                    <a:pt x="0" y="40"/>
                  </a:moveTo>
                  <a:lnTo>
                    <a:pt x="69" y="0"/>
                  </a:lnTo>
                  <a:lnTo>
                    <a:pt x="514" y="4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45077" name="Freeform 17"/>
            <p:cNvSpPr>
              <a:spLocks/>
            </p:cNvSpPr>
            <p:nvPr/>
          </p:nvSpPr>
          <p:spPr bwMode="auto">
            <a:xfrm>
              <a:off x="1314" y="2637"/>
              <a:ext cx="2958" cy="728"/>
            </a:xfrm>
            <a:custGeom>
              <a:avLst/>
              <a:gdLst>
                <a:gd name="T0" fmla="*/ 2958 w 2958"/>
                <a:gd name="T1" fmla="*/ 355 h 728"/>
                <a:gd name="T2" fmla="*/ 2730 w 2958"/>
                <a:gd name="T3" fmla="*/ 728 h 728"/>
                <a:gd name="T4" fmla="*/ 0 w 2958"/>
                <a:gd name="T5" fmla="*/ 319 h 728"/>
                <a:gd name="T6" fmla="*/ 396 w 2958"/>
                <a:gd name="T7" fmla="*/ 0 h 728"/>
                <a:gd name="T8" fmla="*/ 2958 w 2958"/>
                <a:gd name="T9" fmla="*/ 355 h 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58" h="728">
                  <a:moveTo>
                    <a:pt x="2958" y="355"/>
                  </a:moveTo>
                  <a:lnTo>
                    <a:pt x="2730" y="728"/>
                  </a:lnTo>
                  <a:lnTo>
                    <a:pt x="0" y="319"/>
                  </a:lnTo>
                  <a:lnTo>
                    <a:pt x="396" y="0"/>
                  </a:lnTo>
                  <a:lnTo>
                    <a:pt x="2958" y="355"/>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45078" name="Freeform 18"/>
            <p:cNvSpPr>
              <a:spLocks/>
            </p:cNvSpPr>
            <p:nvPr/>
          </p:nvSpPr>
          <p:spPr bwMode="auto">
            <a:xfrm>
              <a:off x="1254" y="1368"/>
              <a:ext cx="456" cy="1588"/>
            </a:xfrm>
            <a:custGeom>
              <a:avLst/>
              <a:gdLst>
                <a:gd name="T0" fmla="*/ 60 w 456"/>
                <a:gd name="T1" fmla="*/ 1588 h 1588"/>
                <a:gd name="T2" fmla="*/ 0 w 456"/>
                <a:gd name="T3" fmla="*/ 241 h 1588"/>
                <a:gd name="T4" fmla="*/ 414 w 456"/>
                <a:gd name="T5" fmla="*/ 0 h 1588"/>
                <a:gd name="T6" fmla="*/ 456 w 456"/>
                <a:gd name="T7" fmla="*/ 1269 h 1588"/>
                <a:gd name="T8" fmla="*/ 60 w 456"/>
                <a:gd name="T9" fmla="*/ 1588 h 1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 h="1588">
                  <a:moveTo>
                    <a:pt x="60" y="1588"/>
                  </a:moveTo>
                  <a:lnTo>
                    <a:pt x="0" y="241"/>
                  </a:lnTo>
                  <a:lnTo>
                    <a:pt x="414" y="0"/>
                  </a:lnTo>
                  <a:lnTo>
                    <a:pt x="456" y="1269"/>
                  </a:lnTo>
                  <a:lnTo>
                    <a:pt x="60" y="1588"/>
                  </a:lnTo>
                  <a:close/>
                </a:path>
              </a:pathLst>
            </a:custGeom>
            <a:noFill/>
            <a:ln w="9525">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45079" name="Freeform 19"/>
            <p:cNvSpPr>
              <a:spLocks/>
            </p:cNvSpPr>
            <p:nvPr/>
          </p:nvSpPr>
          <p:spPr bwMode="auto">
            <a:xfrm>
              <a:off x="1668" y="1368"/>
              <a:ext cx="2670" cy="1624"/>
            </a:xfrm>
            <a:custGeom>
              <a:avLst/>
              <a:gdLst>
                <a:gd name="T0" fmla="*/ 42 w 2670"/>
                <a:gd name="T1" fmla="*/ 1269 h 1624"/>
                <a:gd name="T2" fmla="*/ 0 w 2670"/>
                <a:gd name="T3" fmla="*/ 0 h 1624"/>
                <a:gd name="T4" fmla="*/ 2670 w 2670"/>
                <a:gd name="T5" fmla="*/ 265 h 1624"/>
                <a:gd name="T6" fmla="*/ 2604 w 2670"/>
                <a:gd name="T7" fmla="*/ 1624 h 1624"/>
                <a:gd name="T8" fmla="*/ 42 w 2670"/>
                <a:gd name="T9" fmla="*/ 1269 h 16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0" h="1624">
                  <a:moveTo>
                    <a:pt x="42" y="1269"/>
                  </a:moveTo>
                  <a:lnTo>
                    <a:pt x="0" y="0"/>
                  </a:lnTo>
                  <a:lnTo>
                    <a:pt x="2670" y="265"/>
                  </a:lnTo>
                  <a:lnTo>
                    <a:pt x="2604" y="1624"/>
                  </a:lnTo>
                  <a:lnTo>
                    <a:pt x="42" y="1269"/>
                  </a:lnTo>
                  <a:close/>
                </a:path>
              </a:pathLst>
            </a:custGeom>
            <a:noFill/>
            <a:ln w="9525">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45080" name="Line 20"/>
            <p:cNvSpPr>
              <a:spLocks noChangeShapeType="1"/>
            </p:cNvSpPr>
            <p:nvPr/>
          </p:nvSpPr>
          <p:spPr bwMode="auto">
            <a:xfrm>
              <a:off x="1314" y="2956"/>
              <a:ext cx="2730" cy="40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081" name="Line 21"/>
            <p:cNvSpPr>
              <a:spLocks noChangeShapeType="1"/>
            </p:cNvSpPr>
            <p:nvPr/>
          </p:nvSpPr>
          <p:spPr bwMode="auto">
            <a:xfrm>
              <a:off x="1314" y="2956"/>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082" name="Line 22"/>
            <p:cNvSpPr>
              <a:spLocks noChangeShapeType="1"/>
            </p:cNvSpPr>
            <p:nvPr/>
          </p:nvSpPr>
          <p:spPr bwMode="auto">
            <a:xfrm>
              <a:off x="1740" y="3022"/>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083" name="Line 23"/>
            <p:cNvSpPr>
              <a:spLocks noChangeShapeType="1"/>
            </p:cNvSpPr>
            <p:nvPr/>
          </p:nvSpPr>
          <p:spPr bwMode="auto">
            <a:xfrm>
              <a:off x="2178" y="308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084" name="Line 24"/>
            <p:cNvSpPr>
              <a:spLocks noChangeShapeType="1"/>
            </p:cNvSpPr>
            <p:nvPr/>
          </p:nvSpPr>
          <p:spPr bwMode="auto">
            <a:xfrm>
              <a:off x="2622" y="3155"/>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085" name="Line 25"/>
            <p:cNvSpPr>
              <a:spLocks noChangeShapeType="1"/>
            </p:cNvSpPr>
            <p:nvPr/>
          </p:nvSpPr>
          <p:spPr bwMode="auto">
            <a:xfrm>
              <a:off x="3084" y="3221"/>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086" name="Line 26"/>
            <p:cNvSpPr>
              <a:spLocks noChangeShapeType="1"/>
            </p:cNvSpPr>
            <p:nvPr/>
          </p:nvSpPr>
          <p:spPr bwMode="auto">
            <a:xfrm>
              <a:off x="3558" y="3293"/>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087" name="Line 27"/>
            <p:cNvSpPr>
              <a:spLocks noChangeShapeType="1"/>
            </p:cNvSpPr>
            <p:nvPr/>
          </p:nvSpPr>
          <p:spPr bwMode="auto">
            <a:xfrm>
              <a:off x="4044" y="3365"/>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088" name="Rectangle 28"/>
            <p:cNvSpPr>
              <a:spLocks noChangeArrowheads="1"/>
            </p:cNvSpPr>
            <p:nvPr/>
          </p:nvSpPr>
          <p:spPr bwMode="auto">
            <a:xfrm>
              <a:off x="1218" y="3028"/>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a:solidFill>
                    <a:srgbClr val="000000"/>
                  </a:solidFill>
                </a:rPr>
                <a:t>1860</a:t>
              </a:r>
              <a:endParaRPr lang="es-ES_tradnl" sz="2400">
                <a:latin typeface="Times New Roman" charset="0"/>
              </a:endParaRPr>
            </a:p>
          </p:txBody>
        </p:sp>
        <p:sp>
          <p:nvSpPr>
            <p:cNvPr id="45089" name="Rectangle 29"/>
            <p:cNvSpPr>
              <a:spLocks noChangeArrowheads="1"/>
            </p:cNvSpPr>
            <p:nvPr/>
          </p:nvSpPr>
          <p:spPr bwMode="auto">
            <a:xfrm>
              <a:off x="1644" y="3094"/>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a:solidFill>
                    <a:srgbClr val="000000"/>
                  </a:solidFill>
                </a:rPr>
                <a:t>1880</a:t>
              </a:r>
              <a:endParaRPr lang="es-ES_tradnl" sz="2400">
                <a:latin typeface="Times New Roman" charset="0"/>
              </a:endParaRPr>
            </a:p>
          </p:txBody>
        </p:sp>
        <p:sp>
          <p:nvSpPr>
            <p:cNvPr id="45090" name="Rectangle 30"/>
            <p:cNvSpPr>
              <a:spLocks noChangeArrowheads="1"/>
            </p:cNvSpPr>
            <p:nvPr/>
          </p:nvSpPr>
          <p:spPr bwMode="auto">
            <a:xfrm>
              <a:off x="2082" y="3161"/>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a:solidFill>
                    <a:srgbClr val="000000"/>
                  </a:solidFill>
                </a:rPr>
                <a:t>1900</a:t>
              </a:r>
              <a:endParaRPr lang="es-ES_tradnl" sz="2400">
                <a:latin typeface="Times New Roman" charset="0"/>
              </a:endParaRPr>
            </a:p>
          </p:txBody>
        </p:sp>
        <p:sp>
          <p:nvSpPr>
            <p:cNvPr id="45091" name="Rectangle 31"/>
            <p:cNvSpPr>
              <a:spLocks noChangeArrowheads="1"/>
            </p:cNvSpPr>
            <p:nvPr/>
          </p:nvSpPr>
          <p:spPr bwMode="auto">
            <a:xfrm>
              <a:off x="2526" y="3227"/>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a:solidFill>
                    <a:srgbClr val="000000"/>
                  </a:solidFill>
                </a:rPr>
                <a:t>1940</a:t>
              </a:r>
              <a:endParaRPr lang="es-ES_tradnl" sz="2400">
                <a:latin typeface="Times New Roman" charset="0"/>
              </a:endParaRPr>
            </a:p>
          </p:txBody>
        </p:sp>
        <p:sp>
          <p:nvSpPr>
            <p:cNvPr id="45092" name="Rectangle 32"/>
            <p:cNvSpPr>
              <a:spLocks noChangeArrowheads="1"/>
            </p:cNvSpPr>
            <p:nvPr/>
          </p:nvSpPr>
          <p:spPr bwMode="auto">
            <a:xfrm>
              <a:off x="2988" y="3293"/>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a:solidFill>
                    <a:srgbClr val="000000"/>
                  </a:solidFill>
                </a:rPr>
                <a:t>1960</a:t>
              </a:r>
              <a:endParaRPr lang="es-ES_tradnl" sz="2400">
                <a:latin typeface="Times New Roman" charset="0"/>
              </a:endParaRPr>
            </a:p>
          </p:txBody>
        </p:sp>
        <p:sp>
          <p:nvSpPr>
            <p:cNvPr id="45093" name="Rectangle 33"/>
            <p:cNvSpPr>
              <a:spLocks noChangeArrowheads="1"/>
            </p:cNvSpPr>
            <p:nvPr/>
          </p:nvSpPr>
          <p:spPr bwMode="auto">
            <a:xfrm>
              <a:off x="3462" y="3365"/>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a:solidFill>
                    <a:srgbClr val="000000"/>
                  </a:solidFill>
                </a:rPr>
                <a:t>1980</a:t>
              </a:r>
              <a:endParaRPr lang="es-ES_tradnl" sz="2400">
                <a:latin typeface="Times New Roman" charset="0"/>
              </a:endParaRPr>
            </a:p>
          </p:txBody>
        </p:sp>
        <p:sp>
          <p:nvSpPr>
            <p:cNvPr id="45094" name="Rectangle 34"/>
            <p:cNvSpPr>
              <a:spLocks noChangeArrowheads="1"/>
            </p:cNvSpPr>
            <p:nvPr/>
          </p:nvSpPr>
          <p:spPr bwMode="auto">
            <a:xfrm>
              <a:off x="3948" y="3437"/>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a:solidFill>
                    <a:srgbClr val="000000"/>
                  </a:solidFill>
                </a:rPr>
                <a:t>2000</a:t>
              </a:r>
              <a:endParaRPr lang="es-ES_tradnl" sz="2400">
                <a:latin typeface="Times New Roman" charset="0"/>
              </a:endParaRPr>
            </a:p>
          </p:txBody>
        </p:sp>
        <p:sp>
          <p:nvSpPr>
            <p:cNvPr id="45095" name="Line 35"/>
            <p:cNvSpPr>
              <a:spLocks noChangeShapeType="1"/>
            </p:cNvSpPr>
            <p:nvPr/>
          </p:nvSpPr>
          <p:spPr bwMode="auto">
            <a:xfrm flipH="1">
              <a:off x="4044" y="2992"/>
              <a:ext cx="228" cy="37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096" name="Line 36"/>
            <p:cNvSpPr>
              <a:spLocks noChangeShapeType="1"/>
            </p:cNvSpPr>
            <p:nvPr/>
          </p:nvSpPr>
          <p:spPr bwMode="auto">
            <a:xfrm>
              <a:off x="4044" y="3365"/>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097" name="Line 37"/>
            <p:cNvSpPr>
              <a:spLocks noChangeShapeType="1"/>
            </p:cNvSpPr>
            <p:nvPr/>
          </p:nvSpPr>
          <p:spPr bwMode="auto">
            <a:xfrm>
              <a:off x="4164" y="3173"/>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098" name="Line 38"/>
            <p:cNvSpPr>
              <a:spLocks noChangeShapeType="1"/>
            </p:cNvSpPr>
            <p:nvPr/>
          </p:nvSpPr>
          <p:spPr bwMode="auto">
            <a:xfrm>
              <a:off x="4272" y="2992"/>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099" name="Rectangle 39"/>
            <p:cNvSpPr>
              <a:spLocks noChangeArrowheads="1"/>
            </p:cNvSpPr>
            <p:nvPr/>
          </p:nvSpPr>
          <p:spPr bwMode="auto">
            <a:xfrm>
              <a:off x="4188" y="3221"/>
              <a:ext cx="25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a:solidFill>
                    <a:srgbClr val="000000"/>
                  </a:solidFill>
                </a:rPr>
                <a:t>fósiles</a:t>
              </a:r>
              <a:endParaRPr lang="es-ES_tradnl" sz="2400">
                <a:latin typeface="Times New Roman" charset="0"/>
              </a:endParaRPr>
            </a:p>
          </p:txBody>
        </p:sp>
        <p:sp>
          <p:nvSpPr>
            <p:cNvPr id="45100" name="Rectangle 40"/>
            <p:cNvSpPr>
              <a:spLocks noChangeArrowheads="1"/>
            </p:cNvSpPr>
            <p:nvPr/>
          </p:nvSpPr>
          <p:spPr bwMode="auto">
            <a:xfrm>
              <a:off x="4302" y="3028"/>
              <a:ext cx="37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a:solidFill>
                    <a:srgbClr val="000000"/>
                  </a:solidFill>
                </a:rPr>
                <a:t>no fósiles</a:t>
              </a:r>
              <a:endParaRPr lang="es-ES_tradnl" sz="2400">
                <a:latin typeface="Times New Roman" charset="0"/>
              </a:endParaRPr>
            </a:p>
          </p:txBody>
        </p:sp>
        <p:sp>
          <p:nvSpPr>
            <p:cNvPr id="45101" name="Freeform 41"/>
            <p:cNvSpPr>
              <a:spLocks/>
            </p:cNvSpPr>
            <p:nvPr/>
          </p:nvSpPr>
          <p:spPr bwMode="auto">
            <a:xfrm>
              <a:off x="1578" y="2655"/>
              <a:ext cx="480" cy="97"/>
            </a:xfrm>
            <a:custGeom>
              <a:avLst/>
              <a:gdLst>
                <a:gd name="T0" fmla="*/ 0 w 480"/>
                <a:gd name="T1" fmla="*/ 66 h 97"/>
                <a:gd name="T2" fmla="*/ 78 w 480"/>
                <a:gd name="T3" fmla="*/ 0 h 97"/>
                <a:gd name="T4" fmla="*/ 480 w 480"/>
                <a:gd name="T5" fmla="*/ 36 h 97"/>
                <a:gd name="T6" fmla="*/ 408 w 480"/>
                <a:gd name="T7" fmla="*/ 97 h 97"/>
                <a:gd name="T8" fmla="*/ 0 w 480"/>
                <a:gd name="T9" fmla="*/ 6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0" h="97">
                  <a:moveTo>
                    <a:pt x="0" y="66"/>
                  </a:moveTo>
                  <a:lnTo>
                    <a:pt x="78" y="0"/>
                  </a:lnTo>
                  <a:lnTo>
                    <a:pt x="480" y="36"/>
                  </a:lnTo>
                  <a:lnTo>
                    <a:pt x="408" y="97"/>
                  </a:lnTo>
                  <a:lnTo>
                    <a:pt x="0" y="66"/>
                  </a:lnTo>
                  <a:close/>
                </a:path>
              </a:pathLst>
            </a:custGeom>
            <a:solidFill>
              <a:srgbClr val="73264D"/>
            </a:solidFill>
            <a:ln w="9525">
              <a:solidFill>
                <a:srgbClr val="000000"/>
              </a:solidFill>
              <a:prstDash val="solid"/>
              <a:round/>
              <a:headEnd/>
              <a:tailEnd/>
            </a:ln>
          </p:spPr>
          <p:txBody>
            <a:bodyPr/>
            <a:lstStyle/>
            <a:p>
              <a:endParaRPr lang="es-ES"/>
            </a:p>
          </p:txBody>
        </p:sp>
        <p:sp>
          <p:nvSpPr>
            <p:cNvPr id="45102" name="Freeform 42"/>
            <p:cNvSpPr>
              <a:spLocks/>
            </p:cNvSpPr>
            <p:nvPr/>
          </p:nvSpPr>
          <p:spPr bwMode="auto">
            <a:xfrm>
              <a:off x="1986" y="2637"/>
              <a:ext cx="486" cy="115"/>
            </a:xfrm>
            <a:custGeom>
              <a:avLst/>
              <a:gdLst>
                <a:gd name="T0" fmla="*/ 0 w 486"/>
                <a:gd name="T1" fmla="*/ 115 h 115"/>
                <a:gd name="T2" fmla="*/ 72 w 486"/>
                <a:gd name="T3" fmla="*/ 54 h 115"/>
                <a:gd name="T4" fmla="*/ 486 w 486"/>
                <a:gd name="T5" fmla="*/ 0 h 115"/>
                <a:gd name="T6" fmla="*/ 420 w 486"/>
                <a:gd name="T7" fmla="*/ 66 h 115"/>
                <a:gd name="T8" fmla="*/ 0 w 486"/>
                <a:gd name="T9" fmla="*/ 115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6" h="115">
                  <a:moveTo>
                    <a:pt x="0" y="115"/>
                  </a:moveTo>
                  <a:lnTo>
                    <a:pt x="72" y="54"/>
                  </a:lnTo>
                  <a:lnTo>
                    <a:pt x="486" y="0"/>
                  </a:lnTo>
                  <a:lnTo>
                    <a:pt x="420" y="66"/>
                  </a:lnTo>
                  <a:lnTo>
                    <a:pt x="0" y="115"/>
                  </a:lnTo>
                  <a:close/>
                </a:path>
              </a:pathLst>
            </a:custGeom>
            <a:solidFill>
              <a:srgbClr val="73264D"/>
            </a:solidFill>
            <a:ln w="9525">
              <a:solidFill>
                <a:srgbClr val="000000"/>
              </a:solidFill>
              <a:prstDash val="solid"/>
              <a:round/>
              <a:headEnd/>
              <a:tailEnd/>
            </a:ln>
          </p:spPr>
          <p:txBody>
            <a:bodyPr/>
            <a:lstStyle/>
            <a:p>
              <a:endParaRPr lang="es-ES"/>
            </a:p>
          </p:txBody>
        </p:sp>
        <p:sp>
          <p:nvSpPr>
            <p:cNvPr id="45103" name="Freeform 43"/>
            <p:cNvSpPr>
              <a:spLocks/>
            </p:cNvSpPr>
            <p:nvPr/>
          </p:nvSpPr>
          <p:spPr bwMode="auto">
            <a:xfrm>
              <a:off x="2406" y="2451"/>
              <a:ext cx="492" cy="252"/>
            </a:xfrm>
            <a:custGeom>
              <a:avLst/>
              <a:gdLst>
                <a:gd name="T0" fmla="*/ 0 w 492"/>
                <a:gd name="T1" fmla="*/ 252 h 252"/>
                <a:gd name="T2" fmla="*/ 66 w 492"/>
                <a:gd name="T3" fmla="*/ 186 h 252"/>
                <a:gd name="T4" fmla="*/ 492 w 492"/>
                <a:gd name="T5" fmla="*/ 0 h 252"/>
                <a:gd name="T6" fmla="*/ 432 w 492"/>
                <a:gd name="T7" fmla="*/ 66 h 252"/>
                <a:gd name="T8" fmla="*/ 0 w 492"/>
                <a:gd name="T9" fmla="*/ 252 h 2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2" h="252">
                  <a:moveTo>
                    <a:pt x="0" y="252"/>
                  </a:moveTo>
                  <a:lnTo>
                    <a:pt x="66" y="186"/>
                  </a:lnTo>
                  <a:lnTo>
                    <a:pt x="492" y="0"/>
                  </a:lnTo>
                  <a:lnTo>
                    <a:pt x="432" y="66"/>
                  </a:lnTo>
                  <a:lnTo>
                    <a:pt x="0" y="252"/>
                  </a:lnTo>
                  <a:close/>
                </a:path>
              </a:pathLst>
            </a:custGeom>
            <a:solidFill>
              <a:srgbClr val="73264D"/>
            </a:solidFill>
            <a:ln w="9525">
              <a:solidFill>
                <a:srgbClr val="000000"/>
              </a:solidFill>
              <a:prstDash val="solid"/>
              <a:round/>
              <a:headEnd/>
              <a:tailEnd/>
            </a:ln>
          </p:spPr>
          <p:txBody>
            <a:bodyPr/>
            <a:lstStyle/>
            <a:p>
              <a:endParaRPr lang="es-ES"/>
            </a:p>
          </p:txBody>
        </p:sp>
        <p:sp>
          <p:nvSpPr>
            <p:cNvPr id="45104" name="Freeform 44"/>
            <p:cNvSpPr>
              <a:spLocks/>
            </p:cNvSpPr>
            <p:nvPr/>
          </p:nvSpPr>
          <p:spPr bwMode="auto">
            <a:xfrm>
              <a:off x="2838" y="2343"/>
              <a:ext cx="504" cy="174"/>
            </a:xfrm>
            <a:custGeom>
              <a:avLst/>
              <a:gdLst>
                <a:gd name="T0" fmla="*/ 0 w 504"/>
                <a:gd name="T1" fmla="*/ 174 h 174"/>
                <a:gd name="T2" fmla="*/ 60 w 504"/>
                <a:gd name="T3" fmla="*/ 108 h 174"/>
                <a:gd name="T4" fmla="*/ 504 w 504"/>
                <a:gd name="T5" fmla="*/ 0 h 174"/>
                <a:gd name="T6" fmla="*/ 450 w 504"/>
                <a:gd name="T7" fmla="*/ 66 h 174"/>
                <a:gd name="T8" fmla="*/ 0 w 504"/>
                <a:gd name="T9" fmla="*/ 174 h 1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4" h="174">
                  <a:moveTo>
                    <a:pt x="0" y="174"/>
                  </a:moveTo>
                  <a:lnTo>
                    <a:pt x="60" y="108"/>
                  </a:lnTo>
                  <a:lnTo>
                    <a:pt x="504" y="0"/>
                  </a:lnTo>
                  <a:lnTo>
                    <a:pt x="450" y="66"/>
                  </a:lnTo>
                  <a:lnTo>
                    <a:pt x="0" y="174"/>
                  </a:lnTo>
                  <a:close/>
                </a:path>
              </a:pathLst>
            </a:custGeom>
            <a:solidFill>
              <a:srgbClr val="73264D"/>
            </a:solidFill>
            <a:ln w="9525">
              <a:solidFill>
                <a:srgbClr val="000000"/>
              </a:solidFill>
              <a:prstDash val="solid"/>
              <a:round/>
              <a:headEnd/>
              <a:tailEnd/>
            </a:ln>
          </p:spPr>
          <p:txBody>
            <a:bodyPr/>
            <a:lstStyle/>
            <a:p>
              <a:endParaRPr lang="es-ES"/>
            </a:p>
          </p:txBody>
        </p:sp>
        <p:sp>
          <p:nvSpPr>
            <p:cNvPr id="45105" name="Freeform 45"/>
            <p:cNvSpPr>
              <a:spLocks/>
            </p:cNvSpPr>
            <p:nvPr/>
          </p:nvSpPr>
          <p:spPr bwMode="auto">
            <a:xfrm>
              <a:off x="3288" y="1976"/>
              <a:ext cx="528" cy="433"/>
            </a:xfrm>
            <a:custGeom>
              <a:avLst/>
              <a:gdLst>
                <a:gd name="T0" fmla="*/ 0 w 528"/>
                <a:gd name="T1" fmla="*/ 433 h 433"/>
                <a:gd name="T2" fmla="*/ 54 w 528"/>
                <a:gd name="T3" fmla="*/ 367 h 433"/>
                <a:gd name="T4" fmla="*/ 528 w 528"/>
                <a:gd name="T5" fmla="*/ 0 h 433"/>
                <a:gd name="T6" fmla="*/ 474 w 528"/>
                <a:gd name="T7" fmla="*/ 60 h 433"/>
                <a:gd name="T8" fmla="*/ 0 w 528"/>
                <a:gd name="T9" fmla="*/ 433 h 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8" h="433">
                  <a:moveTo>
                    <a:pt x="0" y="433"/>
                  </a:moveTo>
                  <a:lnTo>
                    <a:pt x="54" y="367"/>
                  </a:lnTo>
                  <a:lnTo>
                    <a:pt x="528" y="0"/>
                  </a:lnTo>
                  <a:lnTo>
                    <a:pt x="474" y="60"/>
                  </a:lnTo>
                  <a:lnTo>
                    <a:pt x="0" y="433"/>
                  </a:lnTo>
                  <a:close/>
                </a:path>
              </a:pathLst>
            </a:custGeom>
            <a:solidFill>
              <a:srgbClr val="73264D"/>
            </a:solidFill>
            <a:ln w="9525">
              <a:solidFill>
                <a:srgbClr val="000000"/>
              </a:solidFill>
              <a:prstDash val="solid"/>
              <a:round/>
              <a:headEnd/>
              <a:tailEnd/>
            </a:ln>
          </p:spPr>
          <p:txBody>
            <a:bodyPr/>
            <a:lstStyle/>
            <a:p>
              <a:endParaRPr lang="es-ES"/>
            </a:p>
          </p:txBody>
        </p:sp>
        <p:sp>
          <p:nvSpPr>
            <p:cNvPr id="45106" name="Freeform 46"/>
            <p:cNvSpPr>
              <a:spLocks/>
            </p:cNvSpPr>
            <p:nvPr/>
          </p:nvSpPr>
          <p:spPr bwMode="auto">
            <a:xfrm>
              <a:off x="3762" y="1765"/>
              <a:ext cx="540" cy="271"/>
            </a:xfrm>
            <a:custGeom>
              <a:avLst/>
              <a:gdLst>
                <a:gd name="T0" fmla="*/ 0 w 540"/>
                <a:gd name="T1" fmla="*/ 271 h 271"/>
                <a:gd name="T2" fmla="*/ 54 w 540"/>
                <a:gd name="T3" fmla="*/ 211 h 271"/>
                <a:gd name="T4" fmla="*/ 540 w 540"/>
                <a:gd name="T5" fmla="*/ 0 h 271"/>
                <a:gd name="T6" fmla="*/ 492 w 540"/>
                <a:gd name="T7" fmla="*/ 54 h 271"/>
                <a:gd name="T8" fmla="*/ 0 w 540"/>
                <a:gd name="T9" fmla="*/ 271 h 2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0" h="271">
                  <a:moveTo>
                    <a:pt x="0" y="271"/>
                  </a:moveTo>
                  <a:lnTo>
                    <a:pt x="54" y="211"/>
                  </a:lnTo>
                  <a:lnTo>
                    <a:pt x="540" y="0"/>
                  </a:lnTo>
                  <a:lnTo>
                    <a:pt x="492" y="54"/>
                  </a:lnTo>
                  <a:lnTo>
                    <a:pt x="0" y="271"/>
                  </a:lnTo>
                  <a:close/>
                </a:path>
              </a:pathLst>
            </a:custGeom>
            <a:solidFill>
              <a:srgbClr val="73264D"/>
            </a:solidFill>
            <a:ln w="9525">
              <a:solidFill>
                <a:srgbClr val="000000"/>
              </a:solidFill>
              <a:prstDash val="solid"/>
              <a:round/>
              <a:headEnd/>
              <a:tailEnd/>
            </a:ln>
          </p:spPr>
          <p:txBody>
            <a:bodyPr/>
            <a:lstStyle/>
            <a:p>
              <a:endParaRPr lang="es-ES"/>
            </a:p>
          </p:txBody>
        </p:sp>
        <p:sp>
          <p:nvSpPr>
            <p:cNvPr id="45107" name="Freeform 47"/>
            <p:cNvSpPr>
              <a:spLocks/>
            </p:cNvSpPr>
            <p:nvPr/>
          </p:nvSpPr>
          <p:spPr bwMode="auto">
            <a:xfrm>
              <a:off x="4194" y="1765"/>
              <a:ext cx="108" cy="1347"/>
            </a:xfrm>
            <a:custGeom>
              <a:avLst/>
              <a:gdLst>
                <a:gd name="T0" fmla="*/ 60 w 108"/>
                <a:gd name="T1" fmla="*/ 54 h 1347"/>
                <a:gd name="T2" fmla="*/ 108 w 108"/>
                <a:gd name="T3" fmla="*/ 0 h 1347"/>
                <a:gd name="T4" fmla="*/ 48 w 108"/>
                <a:gd name="T5" fmla="*/ 1275 h 1347"/>
                <a:gd name="T6" fmla="*/ 0 w 108"/>
                <a:gd name="T7" fmla="*/ 1347 h 1347"/>
                <a:gd name="T8" fmla="*/ 60 w 108"/>
                <a:gd name="T9" fmla="*/ 54 h 13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 h="1347">
                  <a:moveTo>
                    <a:pt x="60" y="54"/>
                  </a:moveTo>
                  <a:lnTo>
                    <a:pt x="108" y="0"/>
                  </a:lnTo>
                  <a:lnTo>
                    <a:pt x="48" y="1275"/>
                  </a:lnTo>
                  <a:lnTo>
                    <a:pt x="0" y="1347"/>
                  </a:lnTo>
                  <a:lnTo>
                    <a:pt x="60" y="54"/>
                  </a:lnTo>
                  <a:close/>
                </a:path>
              </a:pathLst>
            </a:custGeom>
            <a:solidFill>
              <a:srgbClr val="4D1A33"/>
            </a:solidFill>
            <a:ln w="9525">
              <a:solidFill>
                <a:srgbClr val="000000"/>
              </a:solidFill>
              <a:prstDash val="solid"/>
              <a:round/>
              <a:headEnd/>
              <a:tailEnd/>
            </a:ln>
          </p:spPr>
          <p:txBody>
            <a:bodyPr/>
            <a:lstStyle/>
            <a:p>
              <a:endParaRPr lang="es-ES"/>
            </a:p>
          </p:txBody>
        </p:sp>
        <p:sp>
          <p:nvSpPr>
            <p:cNvPr id="45108" name="Freeform 48"/>
            <p:cNvSpPr>
              <a:spLocks/>
            </p:cNvSpPr>
            <p:nvPr/>
          </p:nvSpPr>
          <p:spPr bwMode="auto">
            <a:xfrm>
              <a:off x="1578" y="1819"/>
              <a:ext cx="2676" cy="1293"/>
            </a:xfrm>
            <a:custGeom>
              <a:avLst/>
              <a:gdLst>
                <a:gd name="T0" fmla="*/ 0 w 2676"/>
                <a:gd name="T1" fmla="*/ 927 h 1293"/>
                <a:gd name="T2" fmla="*/ 0 w 2676"/>
                <a:gd name="T3" fmla="*/ 902 h 1293"/>
                <a:gd name="T4" fmla="*/ 408 w 2676"/>
                <a:gd name="T5" fmla="*/ 933 h 1293"/>
                <a:gd name="T6" fmla="*/ 828 w 2676"/>
                <a:gd name="T7" fmla="*/ 884 h 1293"/>
                <a:gd name="T8" fmla="*/ 1260 w 2676"/>
                <a:gd name="T9" fmla="*/ 698 h 1293"/>
                <a:gd name="T10" fmla="*/ 1710 w 2676"/>
                <a:gd name="T11" fmla="*/ 590 h 1293"/>
                <a:gd name="T12" fmla="*/ 2184 w 2676"/>
                <a:gd name="T13" fmla="*/ 217 h 1293"/>
                <a:gd name="T14" fmla="*/ 2676 w 2676"/>
                <a:gd name="T15" fmla="*/ 0 h 1293"/>
                <a:gd name="T16" fmla="*/ 2616 w 2676"/>
                <a:gd name="T17" fmla="*/ 1293 h 1293"/>
                <a:gd name="T18" fmla="*/ 0 w 2676"/>
                <a:gd name="T19" fmla="*/ 927 h 12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76" h="1293">
                  <a:moveTo>
                    <a:pt x="0" y="927"/>
                  </a:moveTo>
                  <a:lnTo>
                    <a:pt x="0" y="902"/>
                  </a:lnTo>
                  <a:lnTo>
                    <a:pt x="408" y="933"/>
                  </a:lnTo>
                  <a:lnTo>
                    <a:pt x="828" y="884"/>
                  </a:lnTo>
                  <a:lnTo>
                    <a:pt x="1260" y="698"/>
                  </a:lnTo>
                  <a:lnTo>
                    <a:pt x="1710" y="590"/>
                  </a:lnTo>
                  <a:lnTo>
                    <a:pt x="2184" y="217"/>
                  </a:lnTo>
                  <a:lnTo>
                    <a:pt x="2676" y="0"/>
                  </a:lnTo>
                  <a:lnTo>
                    <a:pt x="2616" y="1293"/>
                  </a:lnTo>
                  <a:lnTo>
                    <a:pt x="0" y="927"/>
                  </a:lnTo>
                  <a:close/>
                </a:path>
              </a:pathLst>
            </a:custGeom>
            <a:solidFill>
              <a:srgbClr val="993366"/>
            </a:solidFill>
            <a:ln w="9525">
              <a:solidFill>
                <a:srgbClr val="000000"/>
              </a:solidFill>
              <a:prstDash val="solid"/>
              <a:round/>
              <a:headEnd/>
              <a:tailEnd/>
            </a:ln>
          </p:spPr>
          <p:txBody>
            <a:bodyPr/>
            <a:lstStyle/>
            <a:p>
              <a:endParaRPr lang="es-ES"/>
            </a:p>
          </p:txBody>
        </p:sp>
        <p:sp>
          <p:nvSpPr>
            <p:cNvPr id="45109" name="Freeform 49"/>
            <p:cNvSpPr>
              <a:spLocks/>
            </p:cNvSpPr>
            <p:nvPr/>
          </p:nvSpPr>
          <p:spPr bwMode="auto">
            <a:xfrm>
              <a:off x="1380" y="2830"/>
              <a:ext cx="498" cy="96"/>
            </a:xfrm>
            <a:custGeom>
              <a:avLst/>
              <a:gdLst>
                <a:gd name="T0" fmla="*/ 0 w 498"/>
                <a:gd name="T1" fmla="*/ 66 h 96"/>
                <a:gd name="T2" fmla="*/ 78 w 498"/>
                <a:gd name="T3" fmla="*/ 0 h 96"/>
                <a:gd name="T4" fmla="*/ 498 w 498"/>
                <a:gd name="T5" fmla="*/ 30 h 96"/>
                <a:gd name="T6" fmla="*/ 420 w 498"/>
                <a:gd name="T7" fmla="*/ 96 h 96"/>
                <a:gd name="T8" fmla="*/ 0 w 498"/>
                <a:gd name="T9" fmla="*/ 66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8" h="96">
                  <a:moveTo>
                    <a:pt x="0" y="66"/>
                  </a:moveTo>
                  <a:lnTo>
                    <a:pt x="78" y="0"/>
                  </a:lnTo>
                  <a:lnTo>
                    <a:pt x="498" y="30"/>
                  </a:lnTo>
                  <a:lnTo>
                    <a:pt x="420" y="96"/>
                  </a:lnTo>
                  <a:lnTo>
                    <a:pt x="0" y="66"/>
                  </a:lnTo>
                  <a:close/>
                </a:path>
              </a:pathLst>
            </a:custGeom>
            <a:solidFill>
              <a:srgbClr val="7373BF"/>
            </a:solidFill>
            <a:ln w="9525">
              <a:solidFill>
                <a:srgbClr val="000000"/>
              </a:solidFill>
              <a:prstDash val="solid"/>
              <a:round/>
              <a:headEnd/>
              <a:tailEnd/>
            </a:ln>
          </p:spPr>
          <p:txBody>
            <a:bodyPr/>
            <a:lstStyle/>
            <a:p>
              <a:endParaRPr lang="es-ES"/>
            </a:p>
          </p:txBody>
        </p:sp>
        <p:sp>
          <p:nvSpPr>
            <p:cNvPr id="45110" name="Freeform 50"/>
            <p:cNvSpPr>
              <a:spLocks/>
            </p:cNvSpPr>
            <p:nvPr/>
          </p:nvSpPr>
          <p:spPr bwMode="auto">
            <a:xfrm>
              <a:off x="1800" y="2860"/>
              <a:ext cx="504" cy="90"/>
            </a:xfrm>
            <a:custGeom>
              <a:avLst/>
              <a:gdLst>
                <a:gd name="T0" fmla="*/ 0 w 504"/>
                <a:gd name="T1" fmla="*/ 66 h 90"/>
                <a:gd name="T2" fmla="*/ 78 w 504"/>
                <a:gd name="T3" fmla="*/ 0 h 90"/>
                <a:gd name="T4" fmla="*/ 504 w 504"/>
                <a:gd name="T5" fmla="*/ 24 h 90"/>
                <a:gd name="T6" fmla="*/ 432 w 504"/>
                <a:gd name="T7" fmla="*/ 90 h 90"/>
                <a:gd name="T8" fmla="*/ 0 w 504"/>
                <a:gd name="T9" fmla="*/ 66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4" h="90">
                  <a:moveTo>
                    <a:pt x="0" y="66"/>
                  </a:moveTo>
                  <a:lnTo>
                    <a:pt x="78" y="0"/>
                  </a:lnTo>
                  <a:lnTo>
                    <a:pt x="504" y="24"/>
                  </a:lnTo>
                  <a:lnTo>
                    <a:pt x="432" y="90"/>
                  </a:lnTo>
                  <a:lnTo>
                    <a:pt x="0" y="66"/>
                  </a:lnTo>
                  <a:close/>
                </a:path>
              </a:pathLst>
            </a:custGeom>
            <a:solidFill>
              <a:srgbClr val="7373BF"/>
            </a:solidFill>
            <a:ln w="9525">
              <a:solidFill>
                <a:srgbClr val="000000"/>
              </a:solidFill>
              <a:prstDash val="solid"/>
              <a:round/>
              <a:headEnd/>
              <a:tailEnd/>
            </a:ln>
          </p:spPr>
          <p:txBody>
            <a:bodyPr/>
            <a:lstStyle/>
            <a:p>
              <a:endParaRPr lang="es-ES"/>
            </a:p>
          </p:txBody>
        </p:sp>
        <p:sp>
          <p:nvSpPr>
            <p:cNvPr id="45111" name="Freeform 51"/>
            <p:cNvSpPr>
              <a:spLocks/>
            </p:cNvSpPr>
            <p:nvPr/>
          </p:nvSpPr>
          <p:spPr bwMode="auto">
            <a:xfrm>
              <a:off x="2232" y="2836"/>
              <a:ext cx="510" cy="114"/>
            </a:xfrm>
            <a:custGeom>
              <a:avLst/>
              <a:gdLst>
                <a:gd name="T0" fmla="*/ 0 w 510"/>
                <a:gd name="T1" fmla="*/ 114 h 114"/>
                <a:gd name="T2" fmla="*/ 72 w 510"/>
                <a:gd name="T3" fmla="*/ 48 h 114"/>
                <a:gd name="T4" fmla="*/ 510 w 510"/>
                <a:gd name="T5" fmla="*/ 0 h 114"/>
                <a:gd name="T6" fmla="*/ 444 w 510"/>
                <a:gd name="T7" fmla="*/ 72 h 114"/>
                <a:gd name="T8" fmla="*/ 0 w 510"/>
                <a:gd name="T9" fmla="*/ 114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0" h="114">
                  <a:moveTo>
                    <a:pt x="0" y="114"/>
                  </a:moveTo>
                  <a:lnTo>
                    <a:pt x="72" y="48"/>
                  </a:lnTo>
                  <a:lnTo>
                    <a:pt x="510" y="0"/>
                  </a:lnTo>
                  <a:lnTo>
                    <a:pt x="444" y="72"/>
                  </a:lnTo>
                  <a:lnTo>
                    <a:pt x="0" y="114"/>
                  </a:lnTo>
                  <a:close/>
                </a:path>
              </a:pathLst>
            </a:custGeom>
            <a:solidFill>
              <a:srgbClr val="7373BF"/>
            </a:solidFill>
            <a:ln w="9525">
              <a:solidFill>
                <a:srgbClr val="000000"/>
              </a:solidFill>
              <a:prstDash val="solid"/>
              <a:round/>
              <a:headEnd/>
              <a:tailEnd/>
            </a:ln>
          </p:spPr>
          <p:txBody>
            <a:bodyPr/>
            <a:lstStyle/>
            <a:p>
              <a:endParaRPr lang="es-ES"/>
            </a:p>
          </p:txBody>
        </p:sp>
        <p:sp>
          <p:nvSpPr>
            <p:cNvPr id="45112" name="Freeform 52"/>
            <p:cNvSpPr>
              <a:spLocks/>
            </p:cNvSpPr>
            <p:nvPr/>
          </p:nvSpPr>
          <p:spPr bwMode="auto">
            <a:xfrm>
              <a:off x="2676" y="2758"/>
              <a:ext cx="522" cy="150"/>
            </a:xfrm>
            <a:custGeom>
              <a:avLst/>
              <a:gdLst>
                <a:gd name="T0" fmla="*/ 0 w 522"/>
                <a:gd name="T1" fmla="*/ 150 h 150"/>
                <a:gd name="T2" fmla="*/ 66 w 522"/>
                <a:gd name="T3" fmla="*/ 78 h 150"/>
                <a:gd name="T4" fmla="*/ 522 w 522"/>
                <a:gd name="T5" fmla="*/ 0 h 150"/>
                <a:gd name="T6" fmla="*/ 456 w 522"/>
                <a:gd name="T7" fmla="*/ 72 h 150"/>
                <a:gd name="T8" fmla="*/ 0 w 522"/>
                <a:gd name="T9" fmla="*/ 150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2" h="150">
                  <a:moveTo>
                    <a:pt x="0" y="150"/>
                  </a:moveTo>
                  <a:lnTo>
                    <a:pt x="66" y="78"/>
                  </a:lnTo>
                  <a:lnTo>
                    <a:pt x="522" y="0"/>
                  </a:lnTo>
                  <a:lnTo>
                    <a:pt x="456" y="72"/>
                  </a:lnTo>
                  <a:lnTo>
                    <a:pt x="0" y="150"/>
                  </a:lnTo>
                  <a:close/>
                </a:path>
              </a:pathLst>
            </a:custGeom>
            <a:solidFill>
              <a:srgbClr val="7373BF"/>
            </a:solidFill>
            <a:ln w="9525">
              <a:solidFill>
                <a:srgbClr val="000000"/>
              </a:solidFill>
              <a:prstDash val="solid"/>
              <a:round/>
              <a:headEnd/>
              <a:tailEnd/>
            </a:ln>
          </p:spPr>
          <p:txBody>
            <a:bodyPr/>
            <a:lstStyle/>
            <a:p>
              <a:endParaRPr lang="es-ES"/>
            </a:p>
          </p:txBody>
        </p:sp>
        <p:sp>
          <p:nvSpPr>
            <p:cNvPr id="45113" name="Freeform 53"/>
            <p:cNvSpPr>
              <a:spLocks/>
            </p:cNvSpPr>
            <p:nvPr/>
          </p:nvSpPr>
          <p:spPr bwMode="auto">
            <a:xfrm>
              <a:off x="3132" y="2475"/>
              <a:ext cx="540" cy="355"/>
            </a:xfrm>
            <a:custGeom>
              <a:avLst/>
              <a:gdLst>
                <a:gd name="T0" fmla="*/ 0 w 540"/>
                <a:gd name="T1" fmla="*/ 355 h 355"/>
                <a:gd name="T2" fmla="*/ 66 w 540"/>
                <a:gd name="T3" fmla="*/ 283 h 355"/>
                <a:gd name="T4" fmla="*/ 540 w 540"/>
                <a:gd name="T5" fmla="*/ 0 h 355"/>
                <a:gd name="T6" fmla="*/ 486 w 540"/>
                <a:gd name="T7" fmla="*/ 72 h 355"/>
                <a:gd name="T8" fmla="*/ 0 w 540"/>
                <a:gd name="T9" fmla="*/ 355 h 3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0" h="355">
                  <a:moveTo>
                    <a:pt x="0" y="355"/>
                  </a:moveTo>
                  <a:lnTo>
                    <a:pt x="66" y="283"/>
                  </a:lnTo>
                  <a:lnTo>
                    <a:pt x="540" y="0"/>
                  </a:lnTo>
                  <a:lnTo>
                    <a:pt x="486" y="72"/>
                  </a:lnTo>
                  <a:lnTo>
                    <a:pt x="0" y="355"/>
                  </a:lnTo>
                  <a:close/>
                </a:path>
              </a:pathLst>
            </a:custGeom>
            <a:solidFill>
              <a:srgbClr val="7373BF"/>
            </a:solidFill>
            <a:ln w="9525">
              <a:solidFill>
                <a:srgbClr val="000000"/>
              </a:solidFill>
              <a:prstDash val="solid"/>
              <a:round/>
              <a:headEnd/>
              <a:tailEnd/>
            </a:ln>
          </p:spPr>
          <p:txBody>
            <a:bodyPr/>
            <a:lstStyle/>
            <a:p>
              <a:endParaRPr lang="es-ES"/>
            </a:p>
          </p:txBody>
        </p:sp>
        <p:sp>
          <p:nvSpPr>
            <p:cNvPr id="45114" name="Freeform 54"/>
            <p:cNvSpPr>
              <a:spLocks/>
            </p:cNvSpPr>
            <p:nvPr/>
          </p:nvSpPr>
          <p:spPr bwMode="auto">
            <a:xfrm>
              <a:off x="3618" y="2361"/>
              <a:ext cx="546" cy="186"/>
            </a:xfrm>
            <a:custGeom>
              <a:avLst/>
              <a:gdLst>
                <a:gd name="T0" fmla="*/ 0 w 546"/>
                <a:gd name="T1" fmla="*/ 186 h 186"/>
                <a:gd name="T2" fmla="*/ 54 w 546"/>
                <a:gd name="T3" fmla="*/ 114 h 186"/>
                <a:gd name="T4" fmla="*/ 546 w 546"/>
                <a:gd name="T5" fmla="*/ 0 h 186"/>
                <a:gd name="T6" fmla="*/ 498 w 546"/>
                <a:gd name="T7" fmla="*/ 66 h 186"/>
                <a:gd name="T8" fmla="*/ 0 w 546"/>
                <a:gd name="T9" fmla="*/ 186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6" h="186">
                  <a:moveTo>
                    <a:pt x="0" y="186"/>
                  </a:moveTo>
                  <a:lnTo>
                    <a:pt x="54" y="114"/>
                  </a:lnTo>
                  <a:lnTo>
                    <a:pt x="546" y="0"/>
                  </a:lnTo>
                  <a:lnTo>
                    <a:pt x="498" y="66"/>
                  </a:lnTo>
                  <a:lnTo>
                    <a:pt x="0" y="186"/>
                  </a:lnTo>
                  <a:close/>
                </a:path>
              </a:pathLst>
            </a:custGeom>
            <a:solidFill>
              <a:srgbClr val="7373BF"/>
            </a:solidFill>
            <a:ln w="9525">
              <a:solidFill>
                <a:srgbClr val="000000"/>
              </a:solidFill>
              <a:prstDash val="solid"/>
              <a:round/>
              <a:headEnd/>
              <a:tailEnd/>
            </a:ln>
          </p:spPr>
          <p:txBody>
            <a:bodyPr/>
            <a:lstStyle/>
            <a:p>
              <a:endParaRPr lang="es-ES"/>
            </a:p>
          </p:txBody>
        </p:sp>
        <p:sp>
          <p:nvSpPr>
            <p:cNvPr id="45115" name="Freeform 55"/>
            <p:cNvSpPr>
              <a:spLocks/>
            </p:cNvSpPr>
            <p:nvPr/>
          </p:nvSpPr>
          <p:spPr bwMode="auto">
            <a:xfrm>
              <a:off x="4080" y="2361"/>
              <a:ext cx="84" cy="944"/>
            </a:xfrm>
            <a:custGeom>
              <a:avLst/>
              <a:gdLst>
                <a:gd name="T0" fmla="*/ 36 w 84"/>
                <a:gd name="T1" fmla="*/ 66 h 944"/>
                <a:gd name="T2" fmla="*/ 84 w 84"/>
                <a:gd name="T3" fmla="*/ 0 h 944"/>
                <a:gd name="T4" fmla="*/ 48 w 84"/>
                <a:gd name="T5" fmla="*/ 866 h 944"/>
                <a:gd name="T6" fmla="*/ 0 w 84"/>
                <a:gd name="T7" fmla="*/ 944 h 944"/>
                <a:gd name="T8" fmla="*/ 36 w 84"/>
                <a:gd name="T9" fmla="*/ 66 h 9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944">
                  <a:moveTo>
                    <a:pt x="36" y="66"/>
                  </a:moveTo>
                  <a:lnTo>
                    <a:pt x="84" y="0"/>
                  </a:lnTo>
                  <a:lnTo>
                    <a:pt x="48" y="866"/>
                  </a:lnTo>
                  <a:lnTo>
                    <a:pt x="0" y="944"/>
                  </a:lnTo>
                  <a:lnTo>
                    <a:pt x="36" y="66"/>
                  </a:lnTo>
                  <a:close/>
                </a:path>
              </a:pathLst>
            </a:custGeom>
            <a:solidFill>
              <a:srgbClr val="4D4D80"/>
            </a:solidFill>
            <a:ln w="9525">
              <a:solidFill>
                <a:srgbClr val="000000"/>
              </a:solidFill>
              <a:prstDash val="solid"/>
              <a:round/>
              <a:headEnd/>
              <a:tailEnd/>
            </a:ln>
          </p:spPr>
          <p:txBody>
            <a:bodyPr/>
            <a:lstStyle/>
            <a:p>
              <a:endParaRPr lang="es-ES"/>
            </a:p>
          </p:txBody>
        </p:sp>
        <p:sp>
          <p:nvSpPr>
            <p:cNvPr id="45116" name="Freeform 56"/>
            <p:cNvSpPr>
              <a:spLocks/>
            </p:cNvSpPr>
            <p:nvPr/>
          </p:nvSpPr>
          <p:spPr bwMode="auto">
            <a:xfrm>
              <a:off x="1380" y="2427"/>
              <a:ext cx="2736" cy="878"/>
            </a:xfrm>
            <a:custGeom>
              <a:avLst/>
              <a:gdLst>
                <a:gd name="T0" fmla="*/ 0 w 2736"/>
                <a:gd name="T1" fmla="*/ 481 h 878"/>
                <a:gd name="T2" fmla="*/ 0 w 2736"/>
                <a:gd name="T3" fmla="*/ 469 h 878"/>
                <a:gd name="T4" fmla="*/ 420 w 2736"/>
                <a:gd name="T5" fmla="*/ 499 h 878"/>
                <a:gd name="T6" fmla="*/ 852 w 2736"/>
                <a:gd name="T7" fmla="*/ 523 h 878"/>
                <a:gd name="T8" fmla="*/ 1296 w 2736"/>
                <a:gd name="T9" fmla="*/ 481 h 878"/>
                <a:gd name="T10" fmla="*/ 1752 w 2736"/>
                <a:gd name="T11" fmla="*/ 403 h 878"/>
                <a:gd name="T12" fmla="*/ 2238 w 2736"/>
                <a:gd name="T13" fmla="*/ 120 h 878"/>
                <a:gd name="T14" fmla="*/ 2736 w 2736"/>
                <a:gd name="T15" fmla="*/ 0 h 878"/>
                <a:gd name="T16" fmla="*/ 2700 w 2736"/>
                <a:gd name="T17" fmla="*/ 878 h 878"/>
                <a:gd name="T18" fmla="*/ 0 w 2736"/>
                <a:gd name="T19" fmla="*/ 481 h 8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36" h="878">
                  <a:moveTo>
                    <a:pt x="0" y="481"/>
                  </a:moveTo>
                  <a:lnTo>
                    <a:pt x="0" y="469"/>
                  </a:lnTo>
                  <a:lnTo>
                    <a:pt x="420" y="499"/>
                  </a:lnTo>
                  <a:lnTo>
                    <a:pt x="852" y="523"/>
                  </a:lnTo>
                  <a:lnTo>
                    <a:pt x="1296" y="481"/>
                  </a:lnTo>
                  <a:lnTo>
                    <a:pt x="1752" y="403"/>
                  </a:lnTo>
                  <a:lnTo>
                    <a:pt x="2238" y="120"/>
                  </a:lnTo>
                  <a:lnTo>
                    <a:pt x="2736" y="0"/>
                  </a:lnTo>
                  <a:lnTo>
                    <a:pt x="2700" y="878"/>
                  </a:lnTo>
                  <a:lnTo>
                    <a:pt x="0" y="481"/>
                  </a:lnTo>
                  <a:close/>
                </a:path>
              </a:pathLst>
            </a:custGeom>
            <a:solidFill>
              <a:srgbClr val="9999FF"/>
            </a:solidFill>
            <a:ln w="9525">
              <a:solidFill>
                <a:srgbClr val="000000"/>
              </a:solidFill>
              <a:prstDash val="solid"/>
              <a:round/>
              <a:headEnd/>
              <a:tailEnd/>
            </a:ln>
          </p:spPr>
          <p:txBody>
            <a:bodyPr/>
            <a:lstStyle/>
            <a:p>
              <a:endParaRPr lang="es-ES"/>
            </a:p>
          </p:txBody>
        </p:sp>
        <p:sp>
          <p:nvSpPr>
            <p:cNvPr id="45117" name="Line 57"/>
            <p:cNvSpPr>
              <a:spLocks noChangeShapeType="1"/>
            </p:cNvSpPr>
            <p:nvPr/>
          </p:nvSpPr>
          <p:spPr bwMode="auto">
            <a:xfrm flipH="1" flipV="1">
              <a:off x="1254" y="1609"/>
              <a:ext cx="60" cy="134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118" name="Line 58"/>
            <p:cNvSpPr>
              <a:spLocks noChangeShapeType="1"/>
            </p:cNvSpPr>
            <p:nvPr/>
          </p:nvSpPr>
          <p:spPr bwMode="auto">
            <a:xfrm flipH="1">
              <a:off x="1284" y="2956"/>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119" name="Line 59"/>
            <p:cNvSpPr>
              <a:spLocks noChangeShapeType="1"/>
            </p:cNvSpPr>
            <p:nvPr/>
          </p:nvSpPr>
          <p:spPr bwMode="auto">
            <a:xfrm flipH="1">
              <a:off x="1278" y="2794"/>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120" name="Line 60"/>
            <p:cNvSpPr>
              <a:spLocks noChangeShapeType="1"/>
            </p:cNvSpPr>
            <p:nvPr/>
          </p:nvSpPr>
          <p:spPr bwMode="auto">
            <a:xfrm flipH="1">
              <a:off x="1272" y="2631"/>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121" name="Line 61"/>
            <p:cNvSpPr>
              <a:spLocks noChangeShapeType="1"/>
            </p:cNvSpPr>
            <p:nvPr/>
          </p:nvSpPr>
          <p:spPr bwMode="auto">
            <a:xfrm flipH="1">
              <a:off x="1266" y="2463"/>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122" name="Line 62"/>
            <p:cNvSpPr>
              <a:spLocks noChangeShapeType="1"/>
            </p:cNvSpPr>
            <p:nvPr/>
          </p:nvSpPr>
          <p:spPr bwMode="auto">
            <a:xfrm flipH="1">
              <a:off x="1254" y="2300"/>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123" name="Line 63"/>
            <p:cNvSpPr>
              <a:spLocks noChangeShapeType="1"/>
            </p:cNvSpPr>
            <p:nvPr/>
          </p:nvSpPr>
          <p:spPr bwMode="auto">
            <a:xfrm flipH="1">
              <a:off x="1248" y="2132"/>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124" name="Line 64"/>
            <p:cNvSpPr>
              <a:spLocks noChangeShapeType="1"/>
            </p:cNvSpPr>
            <p:nvPr/>
          </p:nvSpPr>
          <p:spPr bwMode="auto">
            <a:xfrm flipH="1">
              <a:off x="1242" y="1958"/>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125" name="Line 65"/>
            <p:cNvSpPr>
              <a:spLocks noChangeShapeType="1"/>
            </p:cNvSpPr>
            <p:nvPr/>
          </p:nvSpPr>
          <p:spPr bwMode="auto">
            <a:xfrm flipH="1">
              <a:off x="1230" y="1783"/>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126" name="Line 66"/>
            <p:cNvSpPr>
              <a:spLocks noChangeShapeType="1"/>
            </p:cNvSpPr>
            <p:nvPr/>
          </p:nvSpPr>
          <p:spPr bwMode="auto">
            <a:xfrm flipH="1">
              <a:off x="1224" y="1609"/>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5127" name="Rectangle 67"/>
            <p:cNvSpPr>
              <a:spLocks noChangeArrowheads="1"/>
            </p:cNvSpPr>
            <p:nvPr/>
          </p:nvSpPr>
          <p:spPr bwMode="auto">
            <a:xfrm>
              <a:off x="1224" y="2908"/>
              <a:ext cx="4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a:solidFill>
                    <a:srgbClr val="000000"/>
                  </a:solidFill>
                </a:rPr>
                <a:t>0</a:t>
              </a:r>
              <a:endParaRPr lang="es-ES_tradnl" sz="2400">
                <a:latin typeface="Times New Roman" charset="0"/>
              </a:endParaRPr>
            </a:p>
          </p:txBody>
        </p:sp>
        <p:sp>
          <p:nvSpPr>
            <p:cNvPr id="45128" name="Rectangle 68"/>
            <p:cNvSpPr>
              <a:spLocks noChangeArrowheads="1"/>
            </p:cNvSpPr>
            <p:nvPr/>
          </p:nvSpPr>
          <p:spPr bwMode="auto">
            <a:xfrm>
              <a:off x="1170" y="2746"/>
              <a:ext cx="9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a:solidFill>
                    <a:srgbClr val="000000"/>
                  </a:solidFill>
                </a:rPr>
                <a:t>20</a:t>
              </a:r>
              <a:endParaRPr lang="es-ES_tradnl" sz="2400">
                <a:latin typeface="Times New Roman" charset="0"/>
              </a:endParaRPr>
            </a:p>
          </p:txBody>
        </p:sp>
        <p:sp>
          <p:nvSpPr>
            <p:cNvPr id="45129" name="Rectangle 69"/>
            <p:cNvSpPr>
              <a:spLocks noChangeArrowheads="1"/>
            </p:cNvSpPr>
            <p:nvPr/>
          </p:nvSpPr>
          <p:spPr bwMode="auto">
            <a:xfrm>
              <a:off x="1164" y="2583"/>
              <a:ext cx="9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a:solidFill>
                    <a:srgbClr val="000000"/>
                  </a:solidFill>
                </a:rPr>
                <a:t>40</a:t>
              </a:r>
              <a:endParaRPr lang="es-ES_tradnl" sz="2400">
                <a:latin typeface="Times New Roman" charset="0"/>
              </a:endParaRPr>
            </a:p>
          </p:txBody>
        </p:sp>
        <p:sp>
          <p:nvSpPr>
            <p:cNvPr id="45130" name="Rectangle 70"/>
            <p:cNvSpPr>
              <a:spLocks noChangeArrowheads="1"/>
            </p:cNvSpPr>
            <p:nvPr/>
          </p:nvSpPr>
          <p:spPr bwMode="auto">
            <a:xfrm>
              <a:off x="1158" y="2415"/>
              <a:ext cx="9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a:solidFill>
                    <a:srgbClr val="000000"/>
                  </a:solidFill>
                </a:rPr>
                <a:t>60</a:t>
              </a:r>
              <a:endParaRPr lang="es-ES_tradnl" sz="2400">
                <a:latin typeface="Times New Roman" charset="0"/>
              </a:endParaRPr>
            </a:p>
          </p:txBody>
        </p:sp>
        <p:sp>
          <p:nvSpPr>
            <p:cNvPr id="45131" name="Rectangle 71"/>
            <p:cNvSpPr>
              <a:spLocks noChangeArrowheads="1"/>
            </p:cNvSpPr>
            <p:nvPr/>
          </p:nvSpPr>
          <p:spPr bwMode="auto">
            <a:xfrm>
              <a:off x="1146" y="2252"/>
              <a:ext cx="9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a:solidFill>
                    <a:srgbClr val="000000"/>
                  </a:solidFill>
                </a:rPr>
                <a:t>80</a:t>
              </a:r>
              <a:endParaRPr lang="es-ES_tradnl" sz="2400">
                <a:latin typeface="Times New Roman" charset="0"/>
              </a:endParaRPr>
            </a:p>
          </p:txBody>
        </p:sp>
        <p:sp>
          <p:nvSpPr>
            <p:cNvPr id="45132" name="Rectangle 72"/>
            <p:cNvSpPr>
              <a:spLocks noChangeArrowheads="1"/>
            </p:cNvSpPr>
            <p:nvPr/>
          </p:nvSpPr>
          <p:spPr bwMode="auto">
            <a:xfrm>
              <a:off x="1092" y="2084"/>
              <a:ext cx="14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a:solidFill>
                    <a:srgbClr val="000000"/>
                  </a:solidFill>
                </a:rPr>
                <a:t>100</a:t>
              </a:r>
              <a:endParaRPr lang="es-ES_tradnl" sz="2400">
                <a:latin typeface="Times New Roman" charset="0"/>
              </a:endParaRPr>
            </a:p>
          </p:txBody>
        </p:sp>
        <p:sp>
          <p:nvSpPr>
            <p:cNvPr id="45133" name="Rectangle 73"/>
            <p:cNvSpPr>
              <a:spLocks noChangeArrowheads="1"/>
            </p:cNvSpPr>
            <p:nvPr/>
          </p:nvSpPr>
          <p:spPr bwMode="auto">
            <a:xfrm>
              <a:off x="1086" y="1910"/>
              <a:ext cx="14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a:solidFill>
                    <a:srgbClr val="000000"/>
                  </a:solidFill>
                </a:rPr>
                <a:t>120</a:t>
              </a:r>
              <a:endParaRPr lang="es-ES_tradnl" sz="2400">
                <a:latin typeface="Times New Roman" charset="0"/>
              </a:endParaRPr>
            </a:p>
          </p:txBody>
        </p:sp>
        <p:sp>
          <p:nvSpPr>
            <p:cNvPr id="45134" name="Rectangle 74"/>
            <p:cNvSpPr>
              <a:spLocks noChangeArrowheads="1"/>
            </p:cNvSpPr>
            <p:nvPr/>
          </p:nvSpPr>
          <p:spPr bwMode="auto">
            <a:xfrm>
              <a:off x="1074" y="1735"/>
              <a:ext cx="14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a:solidFill>
                    <a:srgbClr val="000000"/>
                  </a:solidFill>
                </a:rPr>
                <a:t>140</a:t>
              </a:r>
              <a:endParaRPr lang="es-ES_tradnl" sz="2400">
                <a:latin typeface="Times New Roman" charset="0"/>
              </a:endParaRPr>
            </a:p>
          </p:txBody>
        </p:sp>
        <p:sp>
          <p:nvSpPr>
            <p:cNvPr id="45135" name="Rectangle 75"/>
            <p:cNvSpPr>
              <a:spLocks noChangeArrowheads="1"/>
            </p:cNvSpPr>
            <p:nvPr/>
          </p:nvSpPr>
          <p:spPr bwMode="auto">
            <a:xfrm>
              <a:off x="1068" y="1561"/>
              <a:ext cx="14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a:solidFill>
                    <a:srgbClr val="000000"/>
                  </a:solidFill>
                </a:rPr>
                <a:t>160</a:t>
              </a:r>
              <a:endParaRPr lang="es-ES_tradnl" sz="2400">
                <a:latin typeface="Times New Roman" charset="0"/>
              </a:endParaRPr>
            </a:p>
          </p:txBody>
        </p:sp>
        <p:sp>
          <p:nvSpPr>
            <p:cNvPr id="45136" name="Rectangle 76"/>
            <p:cNvSpPr>
              <a:spLocks noChangeArrowheads="1"/>
            </p:cNvSpPr>
            <p:nvPr/>
          </p:nvSpPr>
          <p:spPr bwMode="auto">
            <a:xfrm>
              <a:off x="2298" y="3359"/>
              <a:ext cx="15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s-ES_tradnl" sz="1100" b="1">
                  <a:solidFill>
                    <a:srgbClr val="000000"/>
                  </a:solidFill>
                </a:rPr>
                <a:t>año</a:t>
              </a:r>
              <a:endParaRPr lang="es-ES_tradnl" sz="2400">
                <a:latin typeface="Times New Roman" charset="0"/>
              </a:endParaRPr>
            </a:p>
          </p:txBody>
        </p:sp>
      </p:grpSp>
      <p:grpSp>
        <p:nvGrpSpPr>
          <p:cNvPr id="45059" name="Group 77"/>
          <p:cNvGrpSpPr>
            <a:grpSpLocks/>
          </p:cNvGrpSpPr>
          <p:nvPr/>
        </p:nvGrpSpPr>
        <p:grpSpPr bwMode="auto">
          <a:xfrm>
            <a:off x="6575425" y="1976438"/>
            <a:ext cx="1314450" cy="625475"/>
            <a:chOff x="4848" y="1392"/>
            <a:chExt cx="828" cy="394"/>
          </a:xfrm>
        </p:grpSpPr>
        <p:sp>
          <p:nvSpPr>
            <p:cNvPr id="45061" name="Rectangle 78"/>
            <p:cNvSpPr>
              <a:spLocks noChangeArrowheads="1"/>
            </p:cNvSpPr>
            <p:nvPr/>
          </p:nvSpPr>
          <p:spPr bwMode="auto">
            <a:xfrm>
              <a:off x="4848" y="1392"/>
              <a:ext cx="240" cy="144"/>
            </a:xfrm>
            <a:prstGeom prst="rect">
              <a:avLst/>
            </a:prstGeom>
            <a:solidFill>
              <a:srgbClr val="9999FF"/>
            </a:solidFill>
            <a:ln w="9525">
              <a:solidFill>
                <a:srgbClr val="000000"/>
              </a:solidFill>
              <a:miter lim="800000"/>
              <a:headEnd/>
              <a:tailEnd/>
            </a:ln>
          </p:spPr>
          <p:txBody>
            <a:bodyPr/>
            <a:lstStyle/>
            <a:p>
              <a:endParaRPr lang="es-ES"/>
            </a:p>
          </p:txBody>
        </p:sp>
        <p:sp>
          <p:nvSpPr>
            <p:cNvPr id="620623" name="Rectangle 79"/>
            <p:cNvSpPr>
              <a:spLocks noChangeArrowheads="1"/>
            </p:cNvSpPr>
            <p:nvPr/>
          </p:nvSpPr>
          <p:spPr bwMode="auto">
            <a:xfrm>
              <a:off x="5136" y="1392"/>
              <a:ext cx="3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defRPr/>
              </a:pPr>
              <a:r>
                <a:rPr lang="es-ES_tradnl" sz="1600">
                  <a:effectLst>
                    <a:outerShdw blurRad="38100" dist="38100" dir="2700000" algn="tl">
                      <a:srgbClr val="FFFFFF"/>
                    </a:outerShdw>
                  </a:effectLst>
                </a:rPr>
                <a:t>fósiles</a:t>
              </a:r>
              <a:endParaRPr lang="es-ES_tradnl" sz="1600">
                <a:effectLst>
                  <a:outerShdw blurRad="38100" dist="38100" dir="2700000" algn="tl">
                    <a:srgbClr val="FFFFFF"/>
                  </a:outerShdw>
                </a:effectLst>
                <a:latin typeface="Times New Roman" charset="0"/>
              </a:endParaRPr>
            </a:p>
          </p:txBody>
        </p:sp>
        <p:sp>
          <p:nvSpPr>
            <p:cNvPr id="45063" name="Rectangle 80"/>
            <p:cNvSpPr>
              <a:spLocks noChangeArrowheads="1"/>
            </p:cNvSpPr>
            <p:nvPr/>
          </p:nvSpPr>
          <p:spPr bwMode="auto">
            <a:xfrm>
              <a:off x="4848" y="1632"/>
              <a:ext cx="240" cy="144"/>
            </a:xfrm>
            <a:prstGeom prst="rect">
              <a:avLst/>
            </a:prstGeom>
            <a:solidFill>
              <a:srgbClr val="993366"/>
            </a:solidFill>
            <a:ln w="9525">
              <a:solidFill>
                <a:srgbClr val="000000"/>
              </a:solidFill>
              <a:miter lim="800000"/>
              <a:headEnd/>
              <a:tailEnd/>
            </a:ln>
          </p:spPr>
          <p:txBody>
            <a:bodyPr/>
            <a:lstStyle/>
            <a:p>
              <a:endParaRPr lang="es-ES"/>
            </a:p>
          </p:txBody>
        </p:sp>
        <p:sp>
          <p:nvSpPr>
            <p:cNvPr id="620625" name="Rectangle 81"/>
            <p:cNvSpPr>
              <a:spLocks noChangeArrowheads="1"/>
            </p:cNvSpPr>
            <p:nvPr/>
          </p:nvSpPr>
          <p:spPr bwMode="auto">
            <a:xfrm>
              <a:off x="5136" y="1632"/>
              <a:ext cx="54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defRPr/>
              </a:pPr>
              <a:r>
                <a:rPr lang="es-ES_tradnl" sz="1600">
                  <a:effectLst>
                    <a:outerShdw blurRad="38100" dist="38100" dir="2700000" algn="tl">
                      <a:srgbClr val="FFFFFF"/>
                    </a:outerShdw>
                  </a:effectLst>
                </a:rPr>
                <a:t>no fósiles</a:t>
              </a:r>
              <a:endParaRPr lang="es-ES_tradnl" sz="1600">
                <a:effectLst>
                  <a:outerShdw blurRad="38100" dist="38100" dir="2700000" algn="tl">
                    <a:srgbClr val="FFFFFF"/>
                  </a:outerShdw>
                </a:effectLst>
                <a:latin typeface="Times New Roman" charset="0"/>
              </a:endParaRPr>
            </a:p>
          </p:txBody>
        </p:sp>
      </p:grpSp>
      <p:sp>
        <p:nvSpPr>
          <p:cNvPr id="620626" name="Text Box 82"/>
          <p:cNvSpPr txBox="1">
            <a:spLocks noChangeArrowheads="1"/>
          </p:cNvSpPr>
          <p:nvPr/>
        </p:nvSpPr>
        <p:spPr bwMode="auto">
          <a:xfrm>
            <a:off x="762000" y="731838"/>
            <a:ext cx="8159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s-ES_tradnl" sz="2800" b="1">
                <a:solidFill>
                  <a:schemeClr val="tx2"/>
                </a:solidFill>
                <a:effectLst>
                  <a:outerShdw blurRad="38100" dist="38100" dir="2700000" algn="tl">
                    <a:srgbClr val="AF273E"/>
                  </a:outerShdw>
                </a:effectLst>
              </a:rPr>
              <a:t>Consumo de combustibles de 1860 al año 2000</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a:xfrm>
            <a:off x="468313" y="476250"/>
            <a:ext cx="6911975" cy="1143000"/>
          </a:xfrm>
        </p:spPr>
        <p:txBody>
          <a:bodyPr/>
          <a:lstStyle/>
          <a:p>
            <a:pPr>
              <a:defRPr/>
            </a:pPr>
            <a:r>
              <a:rPr lang="es-ES_tradnl" sz="3200" b="1" dirty="0">
                <a:latin typeface="Tahoma" charset="0"/>
              </a:rPr>
              <a:t>La capacidad de generar desechos es uno de los índices más fiables del nivel de </a:t>
            </a:r>
            <a:r>
              <a:rPr lang="es-ES_tradnl" sz="3200" b="1" dirty="0" smtClean="0">
                <a:latin typeface="Tahoma" charset="0"/>
              </a:rPr>
              <a:t>vida.</a:t>
            </a:r>
            <a:endParaRPr lang="es-ES_tradnl" b="1" dirty="0">
              <a:latin typeface="Tahoma" charset="0"/>
            </a:endParaRPr>
          </a:p>
        </p:txBody>
      </p:sp>
      <p:sp>
        <p:nvSpPr>
          <p:cNvPr id="813059" name="Rectangle 3"/>
          <p:cNvSpPr>
            <a:spLocks noGrp="1" noChangeArrowheads="1"/>
          </p:cNvSpPr>
          <p:nvPr>
            <p:ph type="body" sz="half" idx="2"/>
          </p:nvPr>
        </p:nvSpPr>
        <p:spPr>
          <a:xfrm>
            <a:off x="6153150" y="2498725"/>
            <a:ext cx="2667000" cy="3810000"/>
          </a:xfrm>
        </p:spPr>
        <p:txBody>
          <a:bodyPr/>
          <a:lstStyle/>
          <a:p>
            <a:pPr marL="0" indent="0" algn="ctr">
              <a:buFontTx/>
              <a:buNone/>
              <a:defRPr/>
            </a:pPr>
            <a:r>
              <a:rPr lang="es-ES_tradnl" sz="2800" b="1" i="1" dirty="0" smtClean="0">
                <a:solidFill>
                  <a:schemeClr val="tx2"/>
                </a:solidFill>
                <a:effectLst>
                  <a:outerShdw blurRad="38100" dist="38100" dir="2700000" algn="tl">
                    <a:srgbClr val="AF273E"/>
                  </a:outerShdw>
                </a:effectLst>
                <a:latin typeface="Tahoma" charset="0"/>
              </a:rPr>
              <a:t>¿Qué </a:t>
            </a:r>
            <a:r>
              <a:rPr lang="es-ES_tradnl" sz="2800" b="1" i="1" dirty="0">
                <a:solidFill>
                  <a:schemeClr val="tx2"/>
                </a:solidFill>
                <a:effectLst>
                  <a:outerShdw blurRad="38100" dist="38100" dir="2700000" algn="tl">
                    <a:srgbClr val="AF273E"/>
                  </a:outerShdw>
                </a:effectLst>
                <a:latin typeface="Tahoma" charset="0"/>
              </a:rPr>
              <a:t>es el ser humano?</a:t>
            </a:r>
          </a:p>
          <a:p>
            <a:pPr marL="0" indent="0">
              <a:defRPr/>
            </a:pPr>
            <a:endParaRPr lang="es-ES_tradnl" b="1" dirty="0">
              <a:solidFill>
                <a:schemeClr val="tx2"/>
              </a:solidFill>
              <a:effectLst>
                <a:outerShdw blurRad="38100" dist="38100" dir="2700000" algn="tl">
                  <a:srgbClr val="AF273E"/>
                </a:outerShdw>
              </a:effectLst>
              <a:latin typeface="Tahoma" charset="0"/>
            </a:endParaRPr>
          </a:p>
          <a:p>
            <a:pPr marL="0" indent="0" algn="ctr">
              <a:buFontTx/>
              <a:buNone/>
              <a:defRPr/>
            </a:pPr>
            <a:r>
              <a:rPr lang="es-ES_tradnl" sz="2400" b="1" dirty="0">
                <a:solidFill>
                  <a:schemeClr val="folHlink"/>
                </a:solidFill>
                <a:effectLst>
                  <a:outerShdw blurRad="38100" dist="38100" dir="2700000" algn="tl">
                    <a:srgbClr val="FFFFFF"/>
                  </a:outerShdw>
                </a:effectLst>
                <a:latin typeface="Tahoma" charset="0"/>
              </a:rPr>
              <a:t>U N    E N T E     Q U E    T I R A   C O S A S …</a:t>
            </a:r>
          </a:p>
          <a:p>
            <a:pPr marL="0" indent="0" algn="r">
              <a:buFontTx/>
              <a:buNone/>
              <a:defRPr/>
            </a:pPr>
            <a:endParaRPr lang="es-ES_tradnl" sz="1800" b="1" i="1" dirty="0">
              <a:solidFill>
                <a:schemeClr val="tx2"/>
              </a:solidFill>
              <a:effectLst>
                <a:outerShdw blurRad="38100" dist="38100" dir="2700000" algn="tl">
                  <a:srgbClr val="AF273E"/>
                </a:outerShdw>
              </a:effectLst>
              <a:latin typeface="Tahoma" charset="0"/>
            </a:endParaRPr>
          </a:p>
          <a:p>
            <a:pPr marL="0" indent="0" algn="r">
              <a:buFontTx/>
              <a:buNone/>
              <a:defRPr/>
            </a:pPr>
            <a:r>
              <a:rPr lang="es-ES_tradnl" sz="2400" b="1" i="1" dirty="0">
                <a:solidFill>
                  <a:schemeClr val="tx2"/>
                </a:solidFill>
                <a:effectLst>
                  <a:outerShdw blurRad="38100" dist="38100" dir="2700000" algn="tl">
                    <a:srgbClr val="AF273E"/>
                  </a:outerShdw>
                </a:effectLst>
                <a:latin typeface="Tahoma" charset="0"/>
              </a:rPr>
              <a:t>Manuel </a:t>
            </a:r>
            <a:r>
              <a:rPr lang="es-ES_tradnl" sz="2400" b="1" i="1" dirty="0" err="1">
                <a:solidFill>
                  <a:schemeClr val="tx2"/>
                </a:solidFill>
                <a:effectLst>
                  <a:outerShdw blurRad="38100" dist="38100" dir="2700000" algn="tl">
                    <a:srgbClr val="AF273E"/>
                  </a:outerShdw>
                </a:effectLst>
                <a:latin typeface="Tahoma" charset="0"/>
              </a:rPr>
              <a:t>Vicent</a:t>
            </a:r>
            <a:endParaRPr lang="es-ES_tradnl" sz="2400" b="1" i="1" dirty="0">
              <a:solidFill>
                <a:schemeClr val="tx2"/>
              </a:solidFill>
              <a:effectLst>
                <a:outerShdw blurRad="38100" dist="38100" dir="2700000" algn="tl">
                  <a:srgbClr val="AF273E"/>
                </a:outerShdw>
              </a:effectLst>
              <a:latin typeface="Tahoma" charset="0"/>
            </a:endParaRPr>
          </a:p>
        </p:txBody>
      </p:sp>
      <p:sp>
        <p:nvSpPr>
          <p:cNvPr id="813060" name="Text Box 4"/>
          <p:cNvSpPr txBox="1">
            <a:spLocks noChangeArrowheads="1"/>
          </p:cNvSpPr>
          <p:nvPr/>
        </p:nvSpPr>
        <p:spPr bwMode="auto">
          <a:xfrm>
            <a:off x="1116013" y="6148388"/>
            <a:ext cx="3384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defRPr/>
            </a:pPr>
            <a:r>
              <a:rPr lang="es-ES_tradnl" sz="1400">
                <a:solidFill>
                  <a:srgbClr val="FFFFFF"/>
                </a:solidFill>
                <a:latin typeface="Times New Roman" charset="0"/>
              </a:rPr>
              <a:t>Fuente: Revista IMIQ junio 1994,  INE 1996</a:t>
            </a:r>
            <a:endParaRPr lang="en-US" sz="1400">
              <a:solidFill>
                <a:srgbClr val="FFFFFF"/>
              </a:solidFill>
              <a:latin typeface="Times New Roman" charset="0"/>
            </a:endParaRPr>
          </a:p>
        </p:txBody>
      </p:sp>
      <p:pic>
        <p:nvPicPr>
          <p:cNvPr id="813061" name="Picture 5"/>
          <p:cNvPicPr>
            <a:picLocks noChangeAspect="1" noChangeArrowheads="1"/>
          </p:cNvPicPr>
          <p:nvPr/>
        </p:nvPicPr>
        <p:blipFill>
          <a:blip r:embed="rId3">
            <a:extLst>
              <a:ext uri="{28A0092B-C50C-407E-A947-70E740481C1C}">
                <a14:useLocalDpi xmlns:a14="http://schemas.microsoft.com/office/drawing/2010/main" val="0"/>
              </a:ext>
            </a:extLst>
          </a:blip>
          <a:srcRect l="5521" r="5911" b="5009"/>
          <a:stretch>
            <a:fillRect/>
          </a:stretch>
        </p:blipFill>
        <p:spPr bwMode="auto">
          <a:xfrm>
            <a:off x="468313" y="2493963"/>
            <a:ext cx="5399087"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3062" name="Text Box 6"/>
          <p:cNvSpPr txBox="1">
            <a:spLocks noChangeArrowheads="1"/>
          </p:cNvSpPr>
          <p:nvPr/>
        </p:nvSpPr>
        <p:spPr bwMode="auto">
          <a:xfrm>
            <a:off x="1331913" y="3052763"/>
            <a:ext cx="3168650" cy="65087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s-ES_tradnl" b="1">
                <a:solidFill>
                  <a:schemeClr val="bg1"/>
                </a:solidFill>
                <a:effectLst>
                  <a:outerShdw blurRad="38100" dist="38100" dir="2700000" algn="tl">
                    <a:srgbClr val="FFFFFF"/>
                  </a:outerShdw>
                </a:effectLst>
              </a:rPr>
              <a:t>Generación de residuos peligrosos en México</a:t>
            </a:r>
            <a:r>
              <a:rPr lang="es-ES_tradnl" b="1">
                <a:effectLst>
                  <a:outerShdw blurRad="38100" dist="38100" dir="2700000" algn="tl">
                    <a:srgbClr val="FFFFFF"/>
                  </a:outerShdw>
                </a:effectLst>
              </a:rPr>
              <a:t> </a:t>
            </a:r>
            <a:endParaRPr lang="en-US" b="1">
              <a:effectLst>
                <a:outerShdw blurRad="38100" dist="38100" dir="2700000" algn="tl">
                  <a:srgbClr val="FFFFFF"/>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813060"/>
                                        </p:tgtEl>
                                        <p:attrNameLst>
                                          <p:attrName>style.visibility</p:attrName>
                                        </p:attrNameLst>
                                      </p:cBhvr>
                                      <p:to>
                                        <p:strVal val="visible"/>
                                      </p:to>
                                    </p:set>
                                    <p:anim calcmode="lin" valueType="num">
                                      <p:cBhvr>
                                        <p:cTn id="7" dur="500" fill="hold"/>
                                        <p:tgtEl>
                                          <p:spTgt spid="813060"/>
                                        </p:tgtEl>
                                        <p:attrNameLst>
                                          <p:attrName>ppt_x</p:attrName>
                                        </p:attrNameLst>
                                      </p:cBhvr>
                                      <p:tavLst>
                                        <p:tav tm="0">
                                          <p:val>
                                            <p:strVal val="#ppt_x"/>
                                          </p:val>
                                        </p:tav>
                                        <p:tav tm="100000">
                                          <p:val>
                                            <p:strVal val="#ppt_x"/>
                                          </p:val>
                                        </p:tav>
                                      </p:tavLst>
                                    </p:anim>
                                    <p:anim calcmode="lin" valueType="num">
                                      <p:cBhvr>
                                        <p:cTn id="8" dur="500" fill="hold"/>
                                        <p:tgtEl>
                                          <p:spTgt spid="813060"/>
                                        </p:tgtEl>
                                        <p:attrNameLst>
                                          <p:attrName>ppt_y</p:attrName>
                                        </p:attrNameLst>
                                      </p:cBhvr>
                                      <p:tavLst>
                                        <p:tav tm="0">
                                          <p:val>
                                            <p:strVal val="#ppt_y+#ppt_h/2"/>
                                          </p:val>
                                        </p:tav>
                                        <p:tav tm="100000">
                                          <p:val>
                                            <p:strVal val="#ppt_y"/>
                                          </p:val>
                                        </p:tav>
                                      </p:tavLst>
                                    </p:anim>
                                    <p:anim calcmode="lin" valueType="num">
                                      <p:cBhvr>
                                        <p:cTn id="9" dur="500" fill="hold"/>
                                        <p:tgtEl>
                                          <p:spTgt spid="813060"/>
                                        </p:tgtEl>
                                        <p:attrNameLst>
                                          <p:attrName>ppt_w</p:attrName>
                                        </p:attrNameLst>
                                      </p:cBhvr>
                                      <p:tavLst>
                                        <p:tav tm="0">
                                          <p:val>
                                            <p:strVal val="#ppt_w"/>
                                          </p:val>
                                        </p:tav>
                                        <p:tav tm="100000">
                                          <p:val>
                                            <p:strVal val="#ppt_w"/>
                                          </p:val>
                                        </p:tav>
                                      </p:tavLst>
                                    </p:anim>
                                    <p:anim calcmode="lin" valueType="num">
                                      <p:cBhvr>
                                        <p:cTn id="10" dur="500" fill="hold"/>
                                        <p:tgtEl>
                                          <p:spTgt spid="8130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060"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400"/>
            <a:ext cx="89916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76250" y="1035050"/>
            <a:ext cx="2093913" cy="514350"/>
          </a:xfrm>
          <a:prstGeom prst="rect">
            <a:avLst/>
          </a:prstGeom>
          <a:solidFill>
            <a:srgbClr val="000066"/>
          </a:solidFill>
          <a:ln w="38100">
            <a:solidFill>
              <a:srgbClr val="00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es-ES_tradnl" sz="1600" b="1">
                <a:solidFill>
                  <a:srgbClr val="FFFF00"/>
                </a:solidFill>
                <a:effectLst>
                  <a:outerShdw blurRad="38100" dist="38100" dir="2700000" algn="tl">
                    <a:srgbClr val="000000"/>
                  </a:outerShdw>
                </a:effectLst>
                <a:cs typeface="+mn-cs"/>
              </a:rPr>
              <a:t>MATERIAS PRIMAS</a:t>
            </a:r>
          </a:p>
        </p:txBody>
      </p:sp>
      <p:sp>
        <p:nvSpPr>
          <p:cNvPr id="3" name="Rectangle 3"/>
          <p:cNvSpPr>
            <a:spLocks noChangeArrowheads="1"/>
          </p:cNvSpPr>
          <p:nvPr/>
        </p:nvSpPr>
        <p:spPr bwMode="auto">
          <a:xfrm>
            <a:off x="388938" y="1828800"/>
            <a:ext cx="2257425" cy="752475"/>
          </a:xfrm>
          <a:prstGeom prst="rect">
            <a:avLst/>
          </a:prstGeom>
          <a:solidFill>
            <a:srgbClr val="000066"/>
          </a:solidFill>
          <a:ln w="38100">
            <a:solidFill>
              <a:srgbClr val="00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es-ES_tradnl" sz="1600" b="1" dirty="0">
                <a:solidFill>
                  <a:srgbClr val="FFFF00"/>
                </a:solidFill>
                <a:effectLst>
                  <a:outerShdw blurRad="38100" dist="38100" dir="2700000" algn="tl">
                    <a:srgbClr val="000000"/>
                  </a:outerShdw>
                </a:effectLst>
                <a:cs typeface="+mn-cs"/>
              </a:rPr>
              <a:t>PREPARACIÓN DE </a:t>
            </a:r>
          </a:p>
          <a:p>
            <a:pPr algn="ctr" eaLnBrk="0" hangingPunct="0">
              <a:defRPr/>
            </a:pPr>
            <a:r>
              <a:rPr lang="es-ES_tradnl" sz="1600" b="1" dirty="0">
                <a:solidFill>
                  <a:srgbClr val="FFFF00"/>
                </a:solidFill>
                <a:effectLst>
                  <a:outerShdw blurRad="38100" dist="38100" dir="2700000" algn="tl">
                    <a:srgbClr val="000000"/>
                  </a:outerShdw>
                </a:effectLst>
                <a:cs typeface="+mn-cs"/>
              </a:rPr>
              <a:t>MATERIAS PRIMAS</a:t>
            </a:r>
          </a:p>
        </p:txBody>
      </p:sp>
      <p:sp>
        <p:nvSpPr>
          <p:cNvPr id="4" name="Rectangle 4"/>
          <p:cNvSpPr>
            <a:spLocks noChangeArrowheads="1"/>
          </p:cNvSpPr>
          <p:nvPr/>
        </p:nvSpPr>
        <p:spPr bwMode="auto">
          <a:xfrm>
            <a:off x="3001963" y="1851025"/>
            <a:ext cx="1881187" cy="725488"/>
          </a:xfrm>
          <a:prstGeom prst="rect">
            <a:avLst/>
          </a:prstGeom>
          <a:solidFill>
            <a:srgbClr val="000066"/>
          </a:solidFill>
          <a:ln w="38100">
            <a:solidFill>
              <a:srgbClr val="00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es-ES_tradnl" sz="1600" b="1">
                <a:solidFill>
                  <a:srgbClr val="FFFF00"/>
                </a:solidFill>
                <a:effectLst>
                  <a:outerShdw blurRad="38100" dist="38100" dir="2700000" algn="tl">
                    <a:srgbClr val="000000"/>
                  </a:outerShdw>
                </a:effectLst>
                <a:cs typeface="+mn-cs"/>
              </a:rPr>
              <a:t>MANUFACTURA</a:t>
            </a:r>
          </a:p>
          <a:p>
            <a:pPr algn="ctr" eaLnBrk="0" hangingPunct="0">
              <a:defRPr/>
            </a:pPr>
            <a:r>
              <a:rPr lang="es-ES_tradnl" sz="1600" b="1">
                <a:solidFill>
                  <a:srgbClr val="FFFF00"/>
                </a:solidFill>
                <a:effectLst>
                  <a:outerShdw blurRad="38100" dist="38100" dir="2700000" algn="tl">
                    <a:srgbClr val="000000"/>
                  </a:outerShdw>
                </a:effectLst>
                <a:cs typeface="+mn-cs"/>
              </a:rPr>
              <a:t>PRIMARIA</a:t>
            </a:r>
          </a:p>
        </p:txBody>
      </p:sp>
      <p:sp>
        <p:nvSpPr>
          <p:cNvPr id="5" name="Rectangle 5"/>
          <p:cNvSpPr>
            <a:spLocks noChangeArrowheads="1"/>
          </p:cNvSpPr>
          <p:nvPr/>
        </p:nvSpPr>
        <p:spPr bwMode="auto">
          <a:xfrm>
            <a:off x="5302250" y="1946275"/>
            <a:ext cx="1730375" cy="565150"/>
          </a:xfrm>
          <a:prstGeom prst="rect">
            <a:avLst/>
          </a:prstGeom>
          <a:solidFill>
            <a:srgbClr val="000066"/>
          </a:solidFill>
          <a:ln w="38100">
            <a:solidFill>
              <a:srgbClr val="00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es-ES_tradnl" sz="1600" b="1">
                <a:solidFill>
                  <a:srgbClr val="FFFF00"/>
                </a:solidFill>
                <a:effectLst>
                  <a:outerShdw blurRad="38100" dist="38100" dir="2700000" algn="tl">
                    <a:srgbClr val="000000"/>
                  </a:outerShdw>
                </a:effectLst>
                <a:cs typeface="+mn-cs"/>
              </a:rPr>
              <a:t>PRODUCTOS</a:t>
            </a:r>
          </a:p>
        </p:txBody>
      </p:sp>
      <p:sp>
        <p:nvSpPr>
          <p:cNvPr id="6" name="Rectangle 6"/>
          <p:cNvSpPr>
            <a:spLocks noChangeArrowheads="1"/>
          </p:cNvSpPr>
          <p:nvPr/>
        </p:nvSpPr>
        <p:spPr bwMode="auto">
          <a:xfrm>
            <a:off x="7332663" y="1946275"/>
            <a:ext cx="1655762" cy="565150"/>
          </a:xfrm>
          <a:prstGeom prst="rect">
            <a:avLst/>
          </a:prstGeom>
          <a:solidFill>
            <a:srgbClr val="000066"/>
          </a:solidFill>
          <a:ln w="38100">
            <a:solidFill>
              <a:srgbClr val="00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es-ES_tradnl" sz="1600" b="1">
                <a:solidFill>
                  <a:srgbClr val="FFFF00"/>
                </a:solidFill>
                <a:effectLst>
                  <a:outerShdw blurRad="38100" dist="38100" dir="2700000" algn="tl">
                    <a:srgbClr val="000000"/>
                  </a:outerShdw>
                </a:effectLst>
                <a:cs typeface="+mn-cs"/>
              </a:rPr>
              <a:t>CONSUMIDOR</a:t>
            </a:r>
          </a:p>
        </p:txBody>
      </p:sp>
      <p:sp>
        <p:nvSpPr>
          <p:cNvPr id="7" name="Rectangle 7"/>
          <p:cNvSpPr>
            <a:spLocks noChangeArrowheads="1"/>
          </p:cNvSpPr>
          <p:nvPr/>
        </p:nvSpPr>
        <p:spPr bwMode="auto">
          <a:xfrm>
            <a:off x="628650" y="3836988"/>
            <a:ext cx="1504950" cy="565150"/>
          </a:xfrm>
          <a:prstGeom prst="rect">
            <a:avLst/>
          </a:prstGeom>
          <a:solidFill>
            <a:srgbClr val="000066"/>
          </a:solidFill>
          <a:ln w="38100">
            <a:solidFill>
              <a:srgbClr val="00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es-ES_tradnl" sz="1600" b="1">
                <a:solidFill>
                  <a:srgbClr val="FFFF00"/>
                </a:solidFill>
                <a:effectLst>
                  <a:outerShdw blurRad="38100" dist="38100" dir="2700000" algn="tl">
                    <a:srgbClr val="000000"/>
                  </a:outerShdw>
                </a:effectLst>
                <a:cs typeface="+mn-cs"/>
              </a:rPr>
              <a:t>DESECHOS</a:t>
            </a:r>
          </a:p>
        </p:txBody>
      </p:sp>
      <p:sp>
        <p:nvSpPr>
          <p:cNvPr id="8" name="Rectangle 8"/>
          <p:cNvSpPr>
            <a:spLocks noChangeArrowheads="1"/>
          </p:cNvSpPr>
          <p:nvPr/>
        </p:nvSpPr>
        <p:spPr bwMode="auto">
          <a:xfrm>
            <a:off x="4232275" y="2876550"/>
            <a:ext cx="1724025" cy="709613"/>
          </a:xfrm>
          <a:prstGeom prst="rect">
            <a:avLst/>
          </a:prstGeom>
          <a:solidFill>
            <a:srgbClr val="000066"/>
          </a:solidFill>
          <a:ln w="38100">
            <a:solidFill>
              <a:srgbClr val="00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es-ES_tradnl" sz="1600" b="1">
                <a:solidFill>
                  <a:srgbClr val="FFFF00"/>
                </a:solidFill>
                <a:effectLst>
                  <a:outerShdw blurRad="38100" dist="38100" dir="2700000" algn="tl">
                    <a:srgbClr val="000000"/>
                  </a:outerShdw>
                </a:effectLst>
                <a:cs typeface="+mn-cs"/>
              </a:rPr>
              <a:t>MANUFACTURA</a:t>
            </a:r>
          </a:p>
          <a:p>
            <a:pPr algn="ctr" eaLnBrk="0" hangingPunct="0">
              <a:defRPr/>
            </a:pPr>
            <a:r>
              <a:rPr lang="es-ES_tradnl" sz="1600" b="1">
                <a:solidFill>
                  <a:srgbClr val="FFFF00"/>
                </a:solidFill>
                <a:effectLst>
                  <a:outerShdw blurRad="38100" dist="38100" dir="2700000" algn="tl">
                    <a:srgbClr val="000000"/>
                  </a:outerShdw>
                </a:effectLst>
                <a:cs typeface="+mn-cs"/>
              </a:rPr>
              <a:t>SECUNDARIA</a:t>
            </a:r>
          </a:p>
        </p:txBody>
      </p:sp>
      <p:sp>
        <p:nvSpPr>
          <p:cNvPr id="9" name="Rectangle 9"/>
          <p:cNvSpPr>
            <a:spLocks noChangeArrowheads="1"/>
          </p:cNvSpPr>
          <p:nvPr/>
        </p:nvSpPr>
        <p:spPr bwMode="auto">
          <a:xfrm>
            <a:off x="2773363" y="3836988"/>
            <a:ext cx="1504950" cy="565150"/>
          </a:xfrm>
          <a:prstGeom prst="rect">
            <a:avLst/>
          </a:prstGeom>
          <a:solidFill>
            <a:srgbClr val="000066"/>
          </a:solidFill>
          <a:ln w="38100">
            <a:solidFill>
              <a:srgbClr val="00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es-ES_tradnl" sz="1600" b="1">
                <a:solidFill>
                  <a:srgbClr val="FFFF00"/>
                </a:solidFill>
                <a:effectLst>
                  <a:outerShdw blurRad="38100" dist="38100" dir="2700000" algn="tl">
                    <a:srgbClr val="000000"/>
                  </a:outerShdw>
                </a:effectLst>
                <a:cs typeface="+mn-cs"/>
              </a:rPr>
              <a:t>DESECHOS</a:t>
            </a:r>
          </a:p>
        </p:txBody>
      </p:sp>
      <p:sp>
        <p:nvSpPr>
          <p:cNvPr id="10" name="Rectangle 10"/>
          <p:cNvSpPr>
            <a:spLocks noChangeArrowheads="1"/>
          </p:cNvSpPr>
          <p:nvPr/>
        </p:nvSpPr>
        <p:spPr bwMode="auto">
          <a:xfrm>
            <a:off x="5033963" y="3846513"/>
            <a:ext cx="1504950" cy="565150"/>
          </a:xfrm>
          <a:prstGeom prst="rect">
            <a:avLst/>
          </a:prstGeom>
          <a:solidFill>
            <a:srgbClr val="000066"/>
          </a:solidFill>
          <a:ln w="38100">
            <a:solidFill>
              <a:srgbClr val="00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es-ES_tradnl" sz="1600" b="1">
                <a:solidFill>
                  <a:srgbClr val="FFFF00"/>
                </a:solidFill>
                <a:effectLst>
                  <a:outerShdw blurRad="38100" dist="38100" dir="2700000" algn="tl">
                    <a:srgbClr val="000000"/>
                  </a:outerShdw>
                </a:effectLst>
                <a:cs typeface="+mn-cs"/>
              </a:rPr>
              <a:t>DESECHOS</a:t>
            </a:r>
          </a:p>
        </p:txBody>
      </p:sp>
      <p:sp>
        <p:nvSpPr>
          <p:cNvPr id="11" name="Rectangle 11"/>
          <p:cNvSpPr>
            <a:spLocks noChangeArrowheads="1"/>
          </p:cNvSpPr>
          <p:nvPr/>
        </p:nvSpPr>
        <p:spPr bwMode="auto">
          <a:xfrm>
            <a:off x="7408863" y="3844925"/>
            <a:ext cx="1504950" cy="565150"/>
          </a:xfrm>
          <a:prstGeom prst="rect">
            <a:avLst/>
          </a:prstGeom>
          <a:solidFill>
            <a:srgbClr val="000066"/>
          </a:solidFill>
          <a:ln w="38100">
            <a:solidFill>
              <a:srgbClr val="00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es-ES_tradnl" sz="1600" b="1">
                <a:solidFill>
                  <a:srgbClr val="FFFF00"/>
                </a:solidFill>
                <a:effectLst>
                  <a:outerShdw blurRad="38100" dist="38100" dir="2700000" algn="tl">
                    <a:srgbClr val="000000"/>
                  </a:outerShdw>
                </a:effectLst>
                <a:cs typeface="+mn-cs"/>
              </a:rPr>
              <a:t>DESECHOS</a:t>
            </a:r>
          </a:p>
        </p:txBody>
      </p:sp>
      <p:cxnSp>
        <p:nvCxnSpPr>
          <p:cNvPr id="12" name="AutoShape 12"/>
          <p:cNvCxnSpPr>
            <a:cxnSpLocks noChangeShapeType="1"/>
            <a:stCxn id="3" idx="3"/>
            <a:endCxn id="4" idx="1"/>
          </p:cNvCxnSpPr>
          <p:nvPr/>
        </p:nvCxnSpPr>
        <p:spPr bwMode="auto">
          <a:xfrm>
            <a:off x="2665413" y="2205038"/>
            <a:ext cx="317500" cy="9525"/>
          </a:xfrm>
          <a:prstGeom prst="straightConnector1">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AutoShape 13"/>
          <p:cNvCxnSpPr>
            <a:cxnSpLocks noChangeShapeType="1"/>
            <a:stCxn id="4" idx="3"/>
            <a:endCxn id="5" idx="1"/>
          </p:cNvCxnSpPr>
          <p:nvPr/>
        </p:nvCxnSpPr>
        <p:spPr bwMode="auto">
          <a:xfrm>
            <a:off x="4902200" y="2214563"/>
            <a:ext cx="381000" cy="14287"/>
          </a:xfrm>
          <a:prstGeom prst="straightConnector1">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AutoShape 14"/>
          <p:cNvCxnSpPr>
            <a:cxnSpLocks noChangeShapeType="1"/>
            <a:stCxn id="5" idx="3"/>
            <a:endCxn id="6" idx="1"/>
          </p:cNvCxnSpPr>
          <p:nvPr/>
        </p:nvCxnSpPr>
        <p:spPr bwMode="auto">
          <a:xfrm>
            <a:off x="7051675" y="2228850"/>
            <a:ext cx="261938" cy="0"/>
          </a:xfrm>
          <a:prstGeom prst="straightConnector1">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AutoShape 15"/>
          <p:cNvCxnSpPr>
            <a:cxnSpLocks noChangeShapeType="1"/>
            <a:stCxn id="2" idx="2"/>
            <a:endCxn id="3" idx="0"/>
          </p:cNvCxnSpPr>
          <p:nvPr/>
        </p:nvCxnSpPr>
        <p:spPr bwMode="auto">
          <a:xfrm flipH="1">
            <a:off x="1517650" y="1568450"/>
            <a:ext cx="6350" cy="241300"/>
          </a:xfrm>
          <a:prstGeom prst="straightConnector1">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AutoShape 16"/>
          <p:cNvCxnSpPr>
            <a:cxnSpLocks noChangeShapeType="1"/>
            <a:stCxn id="4" idx="2"/>
            <a:endCxn id="8" idx="1"/>
          </p:cNvCxnSpPr>
          <p:nvPr/>
        </p:nvCxnSpPr>
        <p:spPr bwMode="auto">
          <a:xfrm rot="16200000" flipH="1">
            <a:off x="3759994" y="2778919"/>
            <a:ext cx="636587" cy="269875"/>
          </a:xfrm>
          <a:prstGeom prst="bentConnector2">
            <a:avLst/>
          </a:prstGeom>
          <a:noFill/>
          <a:ln w="38100">
            <a:solidFill>
              <a:schemeClr val="tx1"/>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AutoShape 17"/>
          <p:cNvCxnSpPr>
            <a:cxnSpLocks noChangeShapeType="1"/>
            <a:stCxn id="8" idx="3"/>
            <a:endCxn id="5" idx="2"/>
          </p:cNvCxnSpPr>
          <p:nvPr/>
        </p:nvCxnSpPr>
        <p:spPr bwMode="auto">
          <a:xfrm flipV="1">
            <a:off x="5975350" y="2530475"/>
            <a:ext cx="192088" cy="701675"/>
          </a:xfrm>
          <a:prstGeom prst="bentConnector2">
            <a:avLst/>
          </a:prstGeom>
          <a:noFill/>
          <a:ln w="38100">
            <a:solidFill>
              <a:schemeClr val="tx1"/>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Line 18"/>
          <p:cNvSpPr>
            <a:spLocks noChangeShapeType="1"/>
          </p:cNvSpPr>
          <p:nvPr/>
        </p:nvSpPr>
        <p:spPr bwMode="auto">
          <a:xfrm>
            <a:off x="1352550" y="4411663"/>
            <a:ext cx="1588" cy="2905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19" name="Line 19"/>
          <p:cNvSpPr>
            <a:spLocks noChangeShapeType="1"/>
          </p:cNvSpPr>
          <p:nvPr/>
        </p:nvSpPr>
        <p:spPr bwMode="auto">
          <a:xfrm>
            <a:off x="3525838" y="4405313"/>
            <a:ext cx="1587" cy="2905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20" name="Line 20"/>
          <p:cNvSpPr>
            <a:spLocks noChangeShapeType="1"/>
          </p:cNvSpPr>
          <p:nvPr/>
        </p:nvSpPr>
        <p:spPr bwMode="auto">
          <a:xfrm>
            <a:off x="5799138" y="4414838"/>
            <a:ext cx="1587" cy="2778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21" name="Line 21"/>
          <p:cNvSpPr>
            <a:spLocks noChangeShapeType="1"/>
          </p:cNvSpPr>
          <p:nvPr/>
        </p:nvSpPr>
        <p:spPr bwMode="auto">
          <a:xfrm flipH="1">
            <a:off x="8197850" y="4421188"/>
            <a:ext cx="6350" cy="2635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22" name="Line 22"/>
          <p:cNvSpPr>
            <a:spLocks noChangeShapeType="1"/>
          </p:cNvSpPr>
          <p:nvPr/>
        </p:nvSpPr>
        <p:spPr bwMode="auto">
          <a:xfrm>
            <a:off x="1352550" y="4673600"/>
            <a:ext cx="6784975" cy="15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cxnSp>
        <p:nvCxnSpPr>
          <p:cNvPr id="23" name="AutoShape 23"/>
          <p:cNvCxnSpPr>
            <a:cxnSpLocks noChangeShapeType="1"/>
            <a:stCxn id="8" idx="2"/>
            <a:endCxn id="10" idx="0"/>
          </p:cNvCxnSpPr>
          <p:nvPr/>
        </p:nvCxnSpPr>
        <p:spPr bwMode="auto">
          <a:xfrm rot="16200000" flipH="1">
            <a:off x="5329238" y="3370263"/>
            <a:ext cx="222250" cy="692150"/>
          </a:xfrm>
          <a:prstGeom prst="bentConnector3">
            <a:avLst>
              <a:gd name="adj1" fmla="val 50000"/>
            </a:avLst>
          </a:prstGeom>
          <a:noFill/>
          <a:ln w="38100">
            <a:solidFill>
              <a:schemeClr val="tx1"/>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Line 24"/>
          <p:cNvSpPr>
            <a:spLocks noChangeShapeType="1"/>
          </p:cNvSpPr>
          <p:nvPr/>
        </p:nvSpPr>
        <p:spPr bwMode="auto">
          <a:xfrm>
            <a:off x="3546475" y="2520950"/>
            <a:ext cx="1588" cy="1300163"/>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25" name="Line 25"/>
          <p:cNvSpPr>
            <a:spLocks noChangeShapeType="1"/>
          </p:cNvSpPr>
          <p:nvPr/>
        </p:nvSpPr>
        <p:spPr bwMode="auto">
          <a:xfrm>
            <a:off x="1331913" y="2544763"/>
            <a:ext cx="1587" cy="1300162"/>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cxnSp>
        <p:nvCxnSpPr>
          <p:cNvPr id="26" name="AutoShape 26"/>
          <p:cNvCxnSpPr>
            <a:cxnSpLocks noChangeShapeType="1"/>
            <a:stCxn id="6" idx="2"/>
            <a:endCxn id="11" idx="0"/>
          </p:cNvCxnSpPr>
          <p:nvPr/>
        </p:nvCxnSpPr>
        <p:spPr bwMode="auto">
          <a:xfrm>
            <a:off x="8161338" y="2530475"/>
            <a:ext cx="0" cy="1295400"/>
          </a:xfrm>
          <a:prstGeom prst="straightConnector1">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Text Box 27"/>
          <p:cNvSpPr txBox="1">
            <a:spLocks noChangeArrowheads="1"/>
          </p:cNvSpPr>
          <p:nvPr/>
        </p:nvSpPr>
        <p:spPr bwMode="auto">
          <a:xfrm>
            <a:off x="333375" y="257175"/>
            <a:ext cx="8637588" cy="579438"/>
          </a:xfrm>
          <a:prstGeom prst="rect">
            <a:avLst/>
          </a:prstGeom>
          <a:solidFill>
            <a:schemeClr val="bg1"/>
          </a:soli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s-ES_tradnl" sz="3200" b="1" dirty="0">
                <a:effectLst>
                  <a:outerShdw blurRad="38100" dist="38100" dir="2700000" algn="tl">
                    <a:srgbClr val="FFFFFF"/>
                  </a:outerShdw>
                </a:effectLst>
                <a:latin typeface="Times New Roman" charset="0"/>
                <a:cs typeface="+mn-cs"/>
              </a:rPr>
              <a:t> Proceso </a:t>
            </a:r>
            <a:r>
              <a:rPr lang="es-ES_tradnl" sz="3200" b="1" dirty="0" smtClean="0">
                <a:effectLst>
                  <a:outerShdw blurRad="38100" dist="38100" dir="2700000" algn="tl">
                    <a:srgbClr val="FFFFFF"/>
                  </a:outerShdw>
                </a:effectLst>
                <a:latin typeface="Times New Roman" charset="0"/>
                <a:cs typeface="+mn-cs"/>
              </a:rPr>
              <a:t>abierto (</a:t>
            </a:r>
            <a:r>
              <a:rPr lang="es-ES_tradnl" sz="3200" b="1" dirty="0" smtClean="0">
                <a:effectLst>
                  <a:outerShdw blurRad="38100" dist="38100" dir="2700000" algn="tl">
                    <a:srgbClr val="FFFFFF"/>
                  </a:outerShdw>
                </a:effectLst>
                <a:latin typeface="Times New Roman" charset="0"/>
                <a:cs typeface="+mn-cs"/>
              </a:rPr>
              <a:t>lineal) </a:t>
            </a:r>
            <a:endParaRPr lang="es-ES_tradnl" sz="3200" b="1" dirty="0">
              <a:effectLst>
                <a:outerShdw blurRad="38100" dist="38100" dir="2700000" algn="tl">
                  <a:srgbClr val="FFFFFF"/>
                </a:outerShdw>
              </a:effectLst>
              <a:latin typeface="Times New Roman" charset="0"/>
              <a:cs typeface="+mn-cs"/>
            </a:endParaRPr>
          </a:p>
        </p:txBody>
      </p:sp>
      <p:graphicFrame>
        <p:nvGraphicFramePr>
          <p:cNvPr id="50203" name="Object 28">
            <a:hlinkClick r:id="" action="ppaction://ole?verb=0"/>
          </p:cNvPr>
          <p:cNvGraphicFramePr>
            <a:graphicFrameLocks/>
          </p:cNvGraphicFramePr>
          <p:nvPr/>
        </p:nvGraphicFramePr>
        <p:xfrm>
          <a:off x="3048000" y="4953000"/>
          <a:ext cx="3352800" cy="1295400"/>
        </p:xfrm>
        <a:graphic>
          <a:graphicData uri="http://schemas.openxmlformats.org/presentationml/2006/ole">
            <mc:AlternateContent xmlns:mc="http://schemas.openxmlformats.org/markup-compatibility/2006">
              <mc:Choice xmlns:v="urn:schemas-microsoft-com:vml" Requires="v">
                <p:oleObj spid="_x0000_s50232" name="Microsoft ClipArt Gallery" r:id="rId3" imgW="6767871" imgH="4126271" progId="MS_ClipArt_Gallery">
                  <p:embed/>
                </p:oleObj>
              </mc:Choice>
              <mc:Fallback>
                <p:oleObj name="Microsoft ClipArt Gallery" r:id="rId3" imgW="6767871" imgH="4126271" progId="MS_ClipArt_Gallery">
                  <p:embed/>
                  <p:pic>
                    <p:nvPicPr>
                      <p:cNvPr id="0" name="Object 2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953000"/>
                        <a:ext cx="3352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9" name="Rectangle 29"/>
          <p:cNvSpPr>
            <a:spLocks noChangeArrowheads="1"/>
          </p:cNvSpPr>
          <p:nvPr/>
        </p:nvSpPr>
        <p:spPr bwMode="auto">
          <a:xfrm>
            <a:off x="360363" y="5457825"/>
            <a:ext cx="2384425"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b="1">
                <a:latin typeface="Times New Roman" charset="0"/>
                <a:cs typeface="+mn-cs"/>
              </a:rPr>
              <a:t>MATERIAS PRIMAS</a:t>
            </a:r>
          </a:p>
        </p:txBody>
      </p:sp>
      <p:sp>
        <p:nvSpPr>
          <p:cNvPr id="30" name="Rectangle 30"/>
          <p:cNvSpPr>
            <a:spLocks noChangeArrowheads="1"/>
          </p:cNvSpPr>
          <p:nvPr/>
        </p:nvSpPr>
        <p:spPr bwMode="auto">
          <a:xfrm>
            <a:off x="6380163" y="5457825"/>
            <a:ext cx="2171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2400">
                <a:latin typeface="Times New Roman" charset="0"/>
                <a:cs typeface="+mn-cs"/>
              </a:rPr>
              <a:t> </a:t>
            </a:r>
            <a:r>
              <a:rPr lang="es-ES_tradnl" sz="2400" b="1">
                <a:latin typeface="Times New Roman" charset="0"/>
                <a:cs typeface="+mn-cs"/>
              </a:rPr>
              <a:t>PRODUCTOS</a:t>
            </a:r>
          </a:p>
        </p:txBody>
      </p:sp>
      <p:sp>
        <p:nvSpPr>
          <p:cNvPr id="31" name="Rectangle 31"/>
          <p:cNvSpPr>
            <a:spLocks noChangeArrowheads="1"/>
          </p:cNvSpPr>
          <p:nvPr/>
        </p:nvSpPr>
        <p:spPr bwMode="auto">
          <a:xfrm>
            <a:off x="5846763" y="4848225"/>
            <a:ext cx="1495425"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b="1">
                <a:latin typeface="Times New Roman" charset="0"/>
                <a:cs typeface="+mn-cs"/>
              </a:rPr>
              <a:t>DESECHOS </a:t>
            </a:r>
          </a:p>
        </p:txBody>
      </p:sp>
      <p:sp>
        <p:nvSpPr>
          <p:cNvPr id="32" name="Rectangle 32"/>
          <p:cNvSpPr>
            <a:spLocks noChangeArrowheads="1"/>
          </p:cNvSpPr>
          <p:nvPr/>
        </p:nvSpPr>
        <p:spPr bwMode="auto">
          <a:xfrm>
            <a:off x="5999163" y="6143625"/>
            <a:ext cx="1438275"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b="1">
                <a:latin typeface="Times New Roman" charset="0"/>
                <a:cs typeface="+mn-cs"/>
              </a:rPr>
              <a:t>DESECHOS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Text Box 2"/>
          <p:cNvSpPr txBox="1">
            <a:spLocks noChangeArrowheads="1"/>
          </p:cNvSpPr>
          <p:nvPr/>
        </p:nvSpPr>
        <p:spPr bwMode="auto">
          <a:xfrm>
            <a:off x="304800" y="-242888"/>
            <a:ext cx="8534400" cy="7158882"/>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cs typeface="Arial" charset="0"/>
              </a:rPr>
              <a:t> </a:t>
            </a:r>
            <a:endParaRPr lang="en-US" dirty="0">
              <a:latin typeface="Tahoma" charset="0"/>
              <a:cs typeface="Tahoma" charset="0"/>
            </a:endParaRPr>
          </a:p>
          <a:p>
            <a:pPr algn="ctr" eaLnBrk="1" hangingPunct="1">
              <a:lnSpc>
                <a:spcPct val="130000"/>
              </a:lnSpc>
            </a:pPr>
            <a:r>
              <a:rPr lang="es-ES" sz="2800" b="1" dirty="0">
                <a:solidFill>
                  <a:schemeClr val="tx2"/>
                </a:solidFill>
                <a:cs typeface="Arial" charset="0"/>
              </a:rPr>
              <a:t>“Las  emisiones (</a:t>
            </a:r>
            <a:r>
              <a:rPr lang="es-ES" sz="2800" b="1" dirty="0" smtClean="0">
                <a:solidFill>
                  <a:schemeClr val="tx2"/>
                </a:solidFill>
                <a:cs typeface="Arial" charset="0"/>
              </a:rPr>
              <a:t>gaseosas, líquidas </a:t>
            </a:r>
            <a:r>
              <a:rPr lang="es-ES" sz="2800" b="1" dirty="0">
                <a:solidFill>
                  <a:schemeClr val="tx2"/>
                </a:solidFill>
                <a:cs typeface="Arial" charset="0"/>
              </a:rPr>
              <a:t>o sólidas</a:t>
            </a:r>
            <a:r>
              <a:rPr lang="es-ES" sz="2800" b="1" dirty="0" smtClean="0">
                <a:solidFill>
                  <a:schemeClr val="tx2"/>
                </a:solidFill>
                <a:cs typeface="Arial" charset="0"/>
              </a:rPr>
              <a:t>) de los procesos </a:t>
            </a:r>
            <a:r>
              <a:rPr lang="es-ES" sz="2800" b="1" dirty="0" err="1" smtClean="0">
                <a:solidFill>
                  <a:schemeClr val="tx2"/>
                </a:solidFill>
                <a:cs typeface="Arial" charset="0"/>
              </a:rPr>
              <a:t>antropogénicos</a:t>
            </a:r>
            <a:r>
              <a:rPr lang="es-ES" sz="2800" b="1" dirty="0" smtClean="0">
                <a:solidFill>
                  <a:schemeClr val="tx2"/>
                </a:solidFill>
                <a:cs typeface="Arial" charset="0"/>
              </a:rPr>
              <a:t> abiertos,  </a:t>
            </a:r>
            <a:r>
              <a:rPr lang="es-ES" sz="2800" b="1" dirty="0">
                <a:solidFill>
                  <a:schemeClr val="tx2"/>
                </a:solidFill>
                <a:cs typeface="Arial" charset="0"/>
              </a:rPr>
              <a:t>pueden alterar a los ciclos naturales por cambios en las cantidades o calidades de la materia o de la energía, con una magnitud </a:t>
            </a:r>
            <a:r>
              <a:rPr lang="es-ES" sz="2800" b="1" dirty="0" smtClean="0">
                <a:solidFill>
                  <a:schemeClr val="tx2"/>
                </a:solidFill>
                <a:cs typeface="Arial" charset="0"/>
              </a:rPr>
              <a:t>superior a capacidad </a:t>
            </a:r>
            <a:r>
              <a:rPr lang="es-ES" sz="2800" b="1" dirty="0">
                <a:solidFill>
                  <a:schemeClr val="tx2"/>
                </a:solidFill>
                <a:cs typeface="Arial" charset="0"/>
              </a:rPr>
              <a:t>de </a:t>
            </a:r>
            <a:r>
              <a:rPr lang="es-ES" sz="2800" b="1" dirty="0" smtClean="0">
                <a:solidFill>
                  <a:schemeClr val="tx2"/>
                </a:solidFill>
                <a:cs typeface="Arial" charset="0"/>
              </a:rPr>
              <a:t>amortiguamiento del sistema natural , </a:t>
            </a:r>
            <a:r>
              <a:rPr lang="es-ES" sz="2800" b="1" dirty="0">
                <a:solidFill>
                  <a:schemeClr val="tx2"/>
                </a:solidFill>
                <a:cs typeface="Arial" charset="0"/>
              </a:rPr>
              <a:t>reduciendo la capacidad de nuestro planeta Tierra para sostener la vida</a:t>
            </a:r>
            <a:r>
              <a:rPr lang="es-ES" sz="2800" b="1" dirty="0" smtClean="0">
                <a:solidFill>
                  <a:schemeClr val="tx2"/>
                </a:solidFill>
                <a:cs typeface="Arial" charset="0"/>
              </a:rPr>
              <a:t>”. </a:t>
            </a:r>
            <a:endParaRPr lang="es-ES" sz="2800" b="1" dirty="0">
              <a:solidFill>
                <a:schemeClr val="tx2"/>
              </a:solidFill>
              <a:cs typeface="Arial" charset="0"/>
            </a:endParaRPr>
          </a:p>
          <a:p>
            <a:pPr algn="ctr" eaLnBrk="1" hangingPunct="1"/>
            <a:endParaRPr lang="es-ES" sz="3600" b="1" dirty="0" smtClean="0">
              <a:solidFill>
                <a:srgbClr val="FF0000"/>
              </a:solidFill>
              <a:effectLst>
                <a:outerShdw blurRad="38100" dist="38100" dir="2700000" algn="tl">
                  <a:srgbClr val="000000"/>
                </a:outerShdw>
              </a:effectLst>
              <a:cs typeface="Arial" charset="0"/>
            </a:endParaRPr>
          </a:p>
          <a:p>
            <a:pPr algn="ctr" eaLnBrk="1" hangingPunct="1"/>
            <a:r>
              <a:rPr lang="es-ES" sz="3600" b="1" dirty="0" smtClean="0">
                <a:solidFill>
                  <a:srgbClr val="FF0000"/>
                </a:solidFill>
                <a:effectLst>
                  <a:outerShdw blurRad="38100" dist="38100" dir="2700000" algn="tl">
                    <a:srgbClr val="000000"/>
                  </a:outerShdw>
                </a:effectLst>
                <a:cs typeface="Arial" charset="0"/>
              </a:rPr>
              <a:t>A </a:t>
            </a:r>
            <a:r>
              <a:rPr lang="es-ES" sz="3600" b="1" dirty="0">
                <a:solidFill>
                  <a:srgbClr val="FF0000"/>
                </a:solidFill>
                <a:effectLst>
                  <a:outerShdw blurRad="38100" dist="38100" dir="2700000" algn="tl">
                    <a:srgbClr val="000000"/>
                  </a:outerShdw>
                </a:effectLst>
                <a:cs typeface="Arial" charset="0"/>
              </a:rPr>
              <a:t>este fenómeno se le conoce como </a:t>
            </a:r>
            <a:r>
              <a:rPr lang="es-ES" sz="3600" b="1" dirty="0" smtClean="0">
                <a:solidFill>
                  <a:srgbClr val="FF0000"/>
                </a:solidFill>
                <a:effectLst>
                  <a:outerShdw blurRad="38100" dist="38100" dir="2700000" algn="tl">
                    <a:srgbClr val="000000"/>
                  </a:outerShdw>
                </a:effectLst>
                <a:cs typeface="Arial" charset="0"/>
              </a:rPr>
              <a:t>contaminación.</a:t>
            </a:r>
            <a:r>
              <a:rPr lang="en-US" sz="3600" b="1" dirty="0">
                <a:solidFill>
                  <a:srgbClr val="FF0000"/>
                </a:solidFill>
                <a:effectLst>
                  <a:outerShdw blurRad="38100" dist="38100" dir="2700000" algn="tl">
                    <a:srgbClr val="000000"/>
                  </a:outerShdw>
                </a:effectLst>
                <a:cs typeface="Arial" charset="0"/>
              </a:rPr>
              <a:t> </a:t>
            </a:r>
            <a:r>
              <a:rPr lang="en-US" sz="3600" dirty="0">
                <a:solidFill>
                  <a:srgbClr val="FF0000"/>
                </a:solidFill>
                <a:effectLst>
                  <a:outerShdw blurRad="38100" dist="38100" dir="2700000" algn="tl">
                    <a:srgbClr val="000000"/>
                  </a:outerShdw>
                </a:effectLst>
                <a:cs typeface="Arial" charset="0"/>
              </a:rPr>
              <a:t> </a:t>
            </a:r>
            <a:endParaRPr lang="en-US" sz="3600" dirty="0">
              <a:solidFill>
                <a:srgbClr val="FF0000"/>
              </a:solidFill>
              <a:effectLst>
                <a:outerShdw blurRad="38100" dist="38100" dir="2700000" algn="tl">
                  <a:srgbClr val="000000"/>
                </a:outerShdw>
              </a:effectLst>
              <a:latin typeface="Tahoma" charset="0"/>
              <a:cs typeface="Tahoma" charset="0"/>
            </a:endParaRPr>
          </a:p>
          <a:p>
            <a:pPr eaLnBrk="1" hangingPunct="1">
              <a:spcBef>
                <a:spcPct val="50000"/>
              </a:spcBef>
            </a:pPr>
            <a:endParaRPr lang="es-ES" dirty="0">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Oval 2"/>
          <p:cNvSpPr>
            <a:spLocks noChangeArrowheads="1"/>
          </p:cNvSpPr>
          <p:nvPr/>
        </p:nvSpPr>
        <p:spPr bwMode="auto">
          <a:xfrm>
            <a:off x="2449513" y="1143000"/>
            <a:ext cx="3451225" cy="3508375"/>
          </a:xfrm>
          <a:prstGeom prst="ellipse">
            <a:avLst/>
          </a:prstGeom>
          <a:gradFill rotWithShape="0">
            <a:gsLst>
              <a:gs pos="0">
                <a:srgbClr val="618FFD"/>
              </a:gs>
              <a:gs pos="100000">
                <a:srgbClr val="618FFD">
                  <a:gamma/>
                  <a:shade val="30196"/>
                  <a:invGamma/>
                </a:srgbClr>
              </a:gs>
            </a:gsLst>
            <a:path path="shape">
              <a:fillToRect l="50000" t="50000" r="50000" b="50000"/>
            </a:path>
          </a:gradFill>
          <a:ln w="25400">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800771" name="AutoShape 3"/>
          <p:cNvSpPr>
            <a:spLocks noChangeArrowheads="1"/>
          </p:cNvSpPr>
          <p:nvPr/>
        </p:nvSpPr>
        <p:spPr bwMode="auto">
          <a:xfrm>
            <a:off x="2638425" y="1149350"/>
            <a:ext cx="3060700" cy="2551113"/>
          </a:xfrm>
          <a:prstGeom prst="triangle">
            <a:avLst>
              <a:gd name="adj" fmla="val 49995"/>
            </a:avLst>
          </a:prstGeom>
          <a:gradFill rotWithShape="0">
            <a:gsLst>
              <a:gs pos="0">
                <a:srgbClr val="FFCC00"/>
              </a:gs>
              <a:gs pos="100000">
                <a:srgbClr val="FFCC00">
                  <a:gamma/>
                  <a:shade val="29804"/>
                  <a:invGamma/>
                </a:srgbClr>
              </a:gs>
            </a:gsLst>
            <a:lin ang="5400000" scaled="1"/>
          </a:gra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800772" name="AutoShape 4"/>
          <p:cNvSpPr>
            <a:spLocks noChangeArrowheads="1"/>
          </p:cNvSpPr>
          <p:nvPr/>
        </p:nvSpPr>
        <p:spPr bwMode="auto">
          <a:xfrm rot="10800000" flipH="1">
            <a:off x="3421063" y="2379663"/>
            <a:ext cx="1498600" cy="1314450"/>
          </a:xfrm>
          <a:prstGeom prst="triangle">
            <a:avLst>
              <a:gd name="adj" fmla="val 49995"/>
            </a:avLst>
          </a:prstGeom>
          <a:gradFill rotWithShape="0">
            <a:gsLst>
              <a:gs pos="0">
                <a:srgbClr val="009900">
                  <a:gamma/>
                  <a:shade val="30196"/>
                  <a:invGamma/>
                </a:srgbClr>
              </a:gs>
              <a:gs pos="100000">
                <a:srgbClr val="0099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800773" name="Rectangle 5"/>
          <p:cNvSpPr>
            <a:spLocks noChangeArrowheads="1"/>
          </p:cNvSpPr>
          <p:nvPr/>
        </p:nvSpPr>
        <p:spPr bwMode="auto">
          <a:xfrm>
            <a:off x="3376613" y="307975"/>
            <a:ext cx="1687512"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2400" b="1">
                <a:effectLst>
                  <a:outerShdw blurRad="38100" dist="38100" dir="2700000" algn="tl">
                    <a:srgbClr val="FFFFFF"/>
                  </a:outerShdw>
                </a:effectLst>
                <a:latin typeface="Times New Roman" charset="0"/>
                <a:cs typeface="+mn-cs"/>
              </a:rPr>
              <a:t>     Aire</a:t>
            </a:r>
          </a:p>
          <a:p>
            <a:pPr defTabSz="762000" eaLnBrk="0" hangingPunct="0">
              <a:defRPr/>
            </a:pPr>
            <a:r>
              <a:rPr lang="es-ES_tradnl" sz="2400" b="1">
                <a:effectLst>
                  <a:outerShdw blurRad="38100" dist="38100" dir="2700000" algn="tl">
                    <a:srgbClr val="FFFFFF"/>
                  </a:outerShdw>
                </a:effectLst>
                <a:latin typeface="Times New Roman" charset="0"/>
                <a:cs typeface="+mn-cs"/>
              </a:rPr>
              <a:t>(atmósfera)</a:t>
            </a:r>
          </a:p>
        </p:txBody>
      </p:sp>
      <p:sp>
        <p:nvSpPr>
          <p:cNvPr id="800774" name="Rectangle 6"/>
          <p:cNvSpPr>
            <a:spLocks noChangeArrowheads="1"/>
          </p:cNvSpPr>
          <p:nvPr/>
        </p:nvSpPr>
        <p:spPr bwMode="auto">
          <a:xfrm>
            <a:off x="3592513" y="2324100"/>
            <a:ext cx="1219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defTabSz="762000" eaLnBrk="0" hangingPunct="0">
              <a:lnSpc>
                <a:spcPct val="90000"/>
              </a:lnSpc>
              <a:defRPr/>
            </a:pPr>
            <a:r>
              <a:rPr lang="es-ES_tradnl">
                <a:solidFill>
                  <a:schemeClr val="tx2"/>
                </a:solidFill>
                <a:effectLst>
                  <a:outerShdw blurRad="38100" dist="38100" dir="2700000" algn="tl">
                    <a:srgbClr val="AF273E"/>
                  </a:outerShdw>
                </a:effectLst>
                <a:latin typeface="Times New Roman" charset="0"/>
                <a:cs typeface="+mn-cs"/>
              </a:rPr>
              <a:t>Seres </a:t>
            </a:r>
          </a:p>
          <a:p>
            <a:pPr algn="ctr" defTabSz="762000" eaLnBrk="0" hangingPunct="0">
              <a:lnSpc>
                <a:spcPct val="90000"/>
              </a:lnSpc>
              <a:defRPr/>
            </a:pPr>
            <a:r>
              <a:rPr lang="es-ES_tradnl">
                <a:solidFill>
                  <a:schemeClr val="tx2"/>
                </a:solidFill>
                <a:effectLst>
                  <a:outerShdw blurRad="38100" dist="38100" dir="2700000" algn="tl">
                    <a:srgbClr val="AF273E"/>
                  </a:outerShdw>
                </a:effectLst>
                <a:latin typeface="Times New Roman" charset="0"/>
                <a:cs typeface="+mn-cs"/>
              </a:rPr>
              <a:t>vivos</a:t>
            </a:r>
            <a:endParaRPr lang="es-ES_tradnl" sz="1600">
              <a:solidFill>
                <a:schemeClr val="tx2"/>
              </a:solidFill>
              <a:effectLst>
                <a:outerShdw blurRad="38100" dist="38100" dir="2700000" algn="tl">
                  <a:srgbClr val="AF273E"/>
                </a:outerShdw>
              </a:effectLst>
              <a:latin typeface="Times New Roman" charset="0"/>
              <a:cs typeface="+mn-cs"/>
            </a:endParaRPr>
          </a:p>
        </p:txBody>
      </p:sp>
      <p:sp>
        <p:nvSpPr>
          <p:cNvPr id="800775" name="Rectangle 7"/>
          <p:cNvSpPr>
            <a:spLocks noChangeArrowheads="1"/>
          </p:cNvSpPr>
          <p:nvPr/>
        </p:nvSpPr>
        <p:spPr bwMode="auto">
          <a:xfrm>
            <a:off x="3049588" y="4835525"/>
            <a:ext cx="234473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defTabSz="762000" eaLnBrk="0" hangingPunct="0">
              <a:defRPr/>
            </a:pPr>
            <a:r>
              <a:rPr lang="es-ES_tradnl" sz="2000" dirty="0">
                <a:solidFill>
                  <a:schemeClr val="tx2"/>
                </a:solidFill>
                <a:effectLst>
                  <a:outerShdw blurRad="38100" dist="38100" dir="2700000" algn="tl">
                    <a:srgbClr val="AF273E"/>
                  </a:outerShdw>
                </a:effectLst>
                <a:latin typeface="Times New Roman" charset="0"/>
                <a:cs typeface="+mn-cs"/>
              </a:rPr>
              <a:t>Ambiente</a:t>
            </a:r>
          </a:p>
        </p:txBody>
      </p:sp>
      <p:sp>
        <p:nvSpPr>
          <p:cNvPr id="800776" name="Rectangle 8"/>
          <p:cNvSpPr>
            <a:spLocks noChangeArrowheads="1"/>
          </p:cNvSpPr>
          <p:nvPr/>
        </p:nvSpPr>
        <p:spPr bwMode="auto">
          <a:xfrm>
            <a:off x="5802313" y="3508375"/>
            <a:ext cx="2465387"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2400" b="1">
                <a:effectLst>
                  <a:outerShdw blurRad="38100" dist="38100" dir="2700000" algn="tl">
                    <a:srgbClr val="FFFFFF"/>
                  </a:outerShdw>
                </a:effectLst>
                <a:latin typeface="Times New Roman" charset="0"/>
                <a:cs typeface="+mn-cs"/>
              </a:rPr>
              <a:t>Mares, ríos, lagos</a:t>
            </a:r>
          </a:p>
          <a:p>
            <a:pPr defTabSz="762000" eaLnBrk="0" hangingPunct="0">
              <a:defRPr/>
            </a:pPr>
            <a:r>
              <a:rPr lang="es-ES_tradnl" sz="2400" b="1">
                <a:effectLst>
                  <a:outerShdw blurRad="38100" dist="38100" dir="2700000" algn="tl">
                    <a:srgbClr val="FFFFFF"/>
                  </a:outerShdw>
                </a:effectLst>
                <a:latin typeface="Times New Roman" charset="0"/>
                <a:cs typeface="+mn-cs"/>
              </a:rPr>
              <a:t>     (hidrosfera)</a:t>
            </a:r>
          </a:p>
        </p:txBody>
      </p:sp>
      <p:sp>
        <p:nvSpPr>
          <p:cNvPr id="800777" name="Rectangle 9"/>
          <p:cNvSpPr>
            <a:spLocks noChangeArrowheads="1"/>
          </p:cNvSpPr>
          <p:nvPr/>
        </p:nvSpPr>
        <p:spPr bwMode="auto">
          <a:xfrm>
            <a:off x="3208338" y="3330575"/>
            <a:ext cx="21240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b="1">
                <a:solidFill>
                  <a:schemeClr val="tx2"/>
                </a:solidFill>
                <a:latin typeface="Times New Roman" charset="0"/>
                <a:cs typeface="+mn-cs"/>
              </a:rPr>
              <a:t>Zona de interacción</a:t>
            </a:r>
          </a:p>
        </p:txBody>
      </p:sp>
      <p:sp>
        <p:nvSpPr>
          <p:cNvPr id="800778" name="Rectangle 10"/>
          <p:cNvSpPr>
            <a:spLocks noChangeArrowheads="1"/>
          </p:cNvSpPr>
          <p:nvPr/>
        </p:nvSpPr>
        <p:spPr bwMode="auto">
          <a:xfrm>
            <a:off x="6259513" y="1052513"/>
            <a:ext cx="2489200" cy="1567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defTabSz="762000" eaLnBrk="0" hangingPunct="0">
              <a:defRPr/>
            </a:pPr>
            <a:r>
              <a:rPr lang="es-ES_tradnl" sz="2400" b="1" dirty="0">
                <a:solidFill>
                  <a:srgbClr val="FF0000"/>
                </a:solidFill>
                <a:effectLst>
                  <a:outerShdw blurRad="38100" dist="38100" dir="2700000" algn="tl">
                    <a:srgbClr val="FFFFFF"/>
                  </a:outerShdw>
                </a:effectLst>
                <a:cs typeface="+mn-cs"/>
              </a:rPr>
              <a:t>Agente </a:t>
            </a:r>
            <a:r>
              <a:rPr lang="es-ES_tradnl" sz="2400" b="1" dirty="0" smtClean="0">
                <a:solidFill>
                  <a:srgbClr val="FF0000"/>
                </a:solidFill>
                <a:effectLst>
                  <a:outerShdw blurRad="38100" dist="38100" dir="2700000" algn="tl">
                    <a:srgbClr val="FFFFFF"/>
                  </a:outerShdw>
                </a:effectLst>
                <a:cs typeface="+mn-cs"/>
              </a:rPr>
              <a:t>peligroso </a:t>
            </a:r>
            <a:r>
              <a:rPr lang="es-ES_tradnl" sz="2400" b="1" dirty="0">
                <a:solidFill>
                  <a:srgbClr val="FF0000"/>
                </a:solidFill>
                <a:effectLst>
                  <a:outerShdw blurRad="38100" dist="38100" dir="2700000" algn="tl">
                    <a:srgbClr val="FFFFFF"/>
                  </a:outerShdw>
                </a:effectLst>
                <a:cs typeface="+mn-cs"/>
              </a:rPr>
              <a:t>(contaminante)</a:t>
            </a:r>
          </a:p>
          <a:p>
            <a:pPr algn="ctr" defTabSz="762000" eaLnBrk="0" hangingPunct="0">
              <a:defRPr/>
            </a:pPr>
            <a:endParaRPr lang="es-ES_tradnl" sz="2400" b="1" dirty="0">
              <a:effectLst>
                <a:outerShdw blurRad="38100" dist="38100" dir="2700000" algn="tl">
                  <a:srgbClr val="FFFFFF"/>
                </a:outerShdw>
              </a:effectLst>
              <a:cs typeface="+mn-cs"/>
            </a:endParaRPr>
          </a:p>
        </p:txBody>
      </p:sp>
      <p:sp>
        <p:nvSpPr>
          <p:cNvPr id="800780" name="Line 12"/>
          <p:cNvSpPr>
            <a:spLocks noChangeShapeType="1"/>
          </p:cNvSpPr>
          <p:nvPr/>
        </p:nvSpPr>
        <p:spPr bwMode="auto">
          <a:xfrm flipH="1">
            <a:off x="4921250" y="1806575"/>
            <a:ext cx="1477963" cy="1190625"/>
          </a:xfrm>
          <a:prstGeom prst="line">
            <a:avLst/>
          </a:prstGeom>
          <a:noFill/>
          <a:ln w="28575">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800784" name="Line 16"/>
          <p:cNvSpPr>
            <a:spLocks noChangeShapeType="1"/>
          </p:cNvSpPr>
          <p:nvPr/>
        </p:nvSpPr>
        <p:spPr bwMode="auto">
          <a:xfrm flipH="1">
            <a:off x="4306888" y="3200400"/>
            <a:ext cx="436562" cy="0"/>
          </a:xfrm>
          <a:prstGeom prst="line">
            <a:avLst/>
          </a:prstGeom>
          <a:noFill/>
          <a:ln w="38100">
            <a:solidFill>
              <a:srgbClr val="FF0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800785" name="Line 17"/>
          <p:cNvSpPr>
            <a:spLocks noChangeShapeType="1"/>
          </p:cNvSpPr>
          <p:nvPr/>
        </p:nvSpPr>
        <p:spPr bwMode="auto">
          <a:xfrm>
            <a:off x="4278313" y="3054350"/>
            <a:ext cx="411162" cy="0"/>
          </a:xfrm>
          <a:prstGeom prst="line">
            <a:avLst/>
          </a:prstGeom>
          <a:noFill/>
          <a:ln w="38100">
            <a:solidFill>
              <a:srgbClr val="FF0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sp>
        <p:nvSpPr>
          <p:cNvPr id="800786" name="Rectangle 18"/>
          <p:cNvSpPr>
            <a:spLocks noChangeArrowheads="1"/>
          </p:cNvSpPr>
          <p:nvPr/>
        </p:nvSpPr>
        <p:spPr bwMode="auto">
          <a:xfrm>
            <a:off x="468313" y="3505200"/>
            <a:ext cx="1738312"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2400" b="1">
                <a:effectLst>
                  <a:outerShdw blurRad="38100" dist="38100" dir="2700000" algn="tl">
                    <a:srgbClr val="FFFFFF"/>
                  </a:outerShdw>
                </a:effectLst>
                <a:latin typeface="Times New Roman" charset="0"/>
                <a:cs typeface="+mn-cs"/>
              </a:rPr>
              <a:t>Suelo, rocas</a:t>
            </a:r>
          </a:p>
          <a:p>
            <a:pPr defTabSz="762000" eaLnBrk="0" hangingPunct="0">
              <a:defRPr/>
            </a:pPr>
            <a:r>
              <a:rPr lang="es-ES_tradnl" sz="2400" b="1">
                <a:effectLst>
                  <a:outerShdw blurRad="38100" dist="38100" dir="2700000" algn="tl">
                    <a:srgbClr val="FFFFFF"/>
                  </a:outerShdw>
                </a:effectLst>
                <a:latin typeface="Times New Roman" charset="0"/>
                <a:cs typeface="+mn-cs"/>
              </a:rPr>
              <a:t>  (litosfera)</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2088" y="1238250"/>
            <a:ext cx="37846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echa curvada hacia arriba 4"/>
          <p:cNvSpPr/>
          <p:nvPr/>
        </p:nvSpPr>
        <p:spPr>
          <a:xfrm>
            <a:off x="3635375" y="3068638"/>
            <a:ext cx="1944688" cy="647700"/>
          </a:xfrm>
          <a:prstGeom prst="curved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tx1"/>
              </a:solidFill>
            </a:endParaRPr>
          </a:p>
        </p:txBody>
      </p:sp>
      <p:sp>
        <p:nvSpPr>
          <p:cNvPr id="20" name="Flecha curvada hacia arriba 19"/>
          <p:cNvSpPr/>
          <p:nvPr/>
        </p:nvSpPr>
        <p:spPr>
          <a:xfrm flipV="1">
            <a:off x="3635375" y="1557338"/>
            <a:ext cx="1944688" cy="935037"/>
          </a:xfrm>
          <a:prstGeom prst="curvedUpArrow">
            <a:avLst/>
          </a:prstGeom>
          <a:solidFill>
            <a:srgbClr val="FF0000"/>
          </a:solidFill>
          <a:ln>
            <a:solidFill>
              <a:srgbClr val="00CC9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tx1"/>
              </a:solidFill>
            </a:endParaRPr>
          </a:p>
        </p:txBody>
      </p:sp>
      <p:cxnSp>
        <p:nvCxnSpPr>
          <p:cNvPr id="7" name="Conector recto de flecha 6"/>
          <p:cNvCxnSpPr/>
          <p:nvPr/>
        </p:nvCxnSpPr>
        <p:spPr>
          <a:xfrm flipH="1" flipV="1">
            <a:off x="5867400" y="2852738"/>
            <a:ext cx="1584325" cy="1296987"/>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riángulo isósceles 1"/>
          <p:cNvSpPr/>
          <p:nvPr/>
        </p:nvSpPr>
        <p:spPr>
          <a:xfrm>
            <a:off x="0" y="-171400"/>
            <a:ext cx="9324528" cy="6912768"/>
          </a:xfrm>
          <a:prstGeom prst="triangle">
            <a:avLst>
              <a:gd name="adj" fmla="val 49587"/>
            </a:avLst>
          </a:prstGeom>
          <a:solidFill>
            <a:srgbClr val="FFDE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5303" name="CuadroTexto 10"/>
          <p:cNvSpPr txBox="1">
            <a:spLocks noChangeArrowheads="1"/>
          </p:cNvSpPr>
          <p:nvPr/>
        </p:nvSpPr>
        <p:spPr bwMode="auto">
          <a:xfrm>
            <a:off x="3419475" y="4221163"/>
            <a:ext cx="24479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a:t>Vía de ingreso: Inhalación</a:t>
            </a:r>
          </a:p>
          <a:p>
            <a:pPr algn="ctr" eaLnBrk="1" hangingPunct="1"/>
            <a:r>
              <a:rPr lang="es-ES"/>
              <a:t>Ingestión</a:t>
            </a:r>
          </a:p>
          <a:p>
            <a:pPr algn="ctr" eaLnBrk="1" hangingPunct="1"/>
            <a:r>
              <a:rPr lang="es-ES"/>
              <a:t>Absorción </a:t>
            </a:r>
          </a:p>
          <a:p>
            <a:pPr eaLnBrk="1" hangingPunct="1"/>
            <a:endParaRPr lang="es-ES"/>
          </a:p>
        </p:txBody>
      </p:sp>
      <p:sp>
        <p:nvSpPr>
          <p:cNvPr id="800772" name="AutoShape 4"/>
          <p:cNvSpPr>
            <a:spLocks noChangeArrowheads="1"/>
          </p:cNvSpPr>
          <p:nvPr/>
        </p:nvSpPr>
        <p:spPr bwMode="auto">
          <a:xfrm rot="10800000" flipH="1">
            <a:off x="0" y="692150"/>
            <a:ext cx="9144000" cy="6165850"/>
          </a:xfrm>
          <a:prstGeom prst="triangle">
            <a:avLst>
              <a:gd name="adj" fmla="val 50022"/>
            </a:avLst>
          </a:prstGeom>
          <a:gradFill rotWithShape="0">
            <a:gsLst>
              <a:gs pos="0">
                <a:srgbClr val="009900">
                  <a:gamma/>
                  <a:shade val="30196"/>
                  <a:invGamma/>
                </a:srgbClr>
              </a:gs>
              <a:gs pos="100000">
                <a:srgbClr val="0099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cs typeface="+mn-cs"/>
            </a:endParaRPr>
          </a:p>
        </p:txBody>
      </p:sp>
      <p:pic>
        <p:nvPicPr>
          <p:cNvPr id="10"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4488" y="1390650"/>
            <a:ext cx="37846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lecha curvada hacia arriba 10"/>
          <p:cNvSpPr/>
          <p:nvPr/>
        </p:nvSpPr>
        <p:spPr>
          <a:xfrm>
            <a:off x="3787775" y="3221038"/>
            <a:ext cx="1944688" cy="647700"/>
          </a:xfrm>
          <a:prstGeom prst="curved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tx1"/>
              </a:solidFill>
            </a:endParaRPr>
          </a:p>
        </p:txBody>
      </p:sp>
      <p:sp>
        <p:nvSpPr>
          <p:cNvPr id="12" name="Flecha curvada hacia arriba 11"/>
          <p:cNvSpPr/>
          <p:nvPr/>
        </p:nvSpPr>
        <p:spPr>
          <a:xfrm flipV="1">
            <a:off x="3787775" y="1709738"/>
            <a:ext cx="1944688" cy="935037"/>
          </a:xfrm>
          <a:prstGeom prst="curvedUpArrow">
            <a:avLst/>
          </a:prstGeom>
          <a:solidFill>
            <a:srgbClr val="FF0000"/>
          </a:solidFill>
          <a:ln>
            <a:solidFill>
              <a:srgbClr val="00CC9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solidFill>
                <a:schemeClr val="tx1"/>
              </a:solidFill>
            </a:endParaRPr>
          </a:p>
        </p:txBody>
      </p:sp>
      <p:cxnSp>
        <p:nvCxnSpPr>
          <p:cNvPr id="13" name="Conector recto de flecha 12"/>
          <p:cNvCxnSpPr/>
          <p:nvPr/>
        </p:nvCxnSpPr>
        <p:spPr>
          <a:xfrm flipH="1" flipV="1">
            <a:off x="6019801" y="3005139"/>
            <a:ext cx="1216495" cy="1864021"/>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CuadroTexto 8"/>
          <p:cNvSpPr txBox="1">
            <a:spLocks noChangeArrowheads="1"/>
          </p:cNvSpPr>
          <p:nvPr/>
        </p:nvSpPr>
        <p:spPr bwMode="auto">
          <a:xfrm>
            <a:off x="7452295" y="3212976"/>
            <a:ext cx="18002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dirty="0"/>
              <a:t>Transporte:</a:t>
            </a:r>
          </a:p>
          <a:p>
            <a:pPr algn="ctr" eaLnBrk="1" hangingPunct="1"/>
            <a:r>
              <a:rPr lang="es-ES" dirty="0"/>
              <a:t>Aire </a:t>
            </a:r>
          </a:p>
          <a:p>
            <a:pPr algn="ctr" eaLnBrk="1" hangingPunct="1"/>
            <a:r>
              <a:rPr lang="es-ES" dirty="0"/>
              <a:t>Agua</a:t>
            </a:r>
          </a:p>
          <a:p>
            <a:pPr algn="ctr" eaLnBrk="1" hangingPunct="1"/>
            <a:r>
              <a:rPr lang="es-ES" dirty="0"/>
              <a:t>Suelo</a:t>
            </a:r>
          </a:p>
          <a:p>
            <a:pPr algn="ctr" eaLnBrk="1" hangingPunct="1"/>
            <a:endParaRPr lang="es-ES" dirty="0"/>
          </a:p>
        </p:txBody>
      </p:sp>
      <p:sp>
        <p:nvSpPr>
          <p:cNvPr id="15" name="CuadroTexto 10"/>
          <p:cNvSpPr txBox="1">
            <a:spLocks noChangeArrowheads="1"/>
          </p:cNvSpPr>
          <p:nvPr/>
        </p:nvSpPr>
        <p:spPr bwMode="auto">
          <a:xfrm>
            <a:off x="3571875" y="4373563"/>
            <a:ext cx="24479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a:t>Vía de ingreso: Inhalación</a:t>
            </a:r>
          </a:p>
          <a:p>
            <a:pPr algn="ctr" eaLnBrk="1" hangingPunct="1"/>
            <a:r>
              <a:rPr lang="es-ES"/>
              <a:t>Ingestión</a:t>
            </a:r>
          </a:p>
          <a:p>
            <a:pPr algn="ctr" eaLnBrk="1" hangingPunct="1"/>
            <a:r>
              <a:rPr lang="es-ES"/>
              <a:t>Absorción </a:t>
            </a:r>
          </a:p>
          <a:p>
            <a:pPr eaLnBrk="1" hangingPunct="1"/>
            <a:endParaRPr lang="es-ES"/>
          </a:p>
        </p:txBody>
      </p:sp>
      <p:cxnSp>
        <p:nvCxnSpPr>
          <p:cNvPr id="6" name="Conector recto de flecha 5"/>
          <p:cNvCxnSpPr/>
          <p:nvPr/>
        </p:nvCxnSpPr>
        <p:spPr>
          <a:xfrm>
            <a:off x="5940152" y="3429000"/>
            <a:ext cx="1080120" cy="1512168"/>
          </a:xfrm>
          <a:prstGeom prst="straightConnector1">
            <a:avLst/>
          </a:prstGeom>
          <a:ln>
            <a:solidFill>
              <a:srgbClr val="FF0D3F"/>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692150"/>
            <a:ext cx="8229600" cy="4495800"/>
          </a:xfrm>
        </p:spPr>
        <p:txBody>
          <a:bodyPr/>
          <a:lstStyle/>
          <a:p>
            <a:pPr algn="ctr">
              <a:defRPr/>
            </a:pPr>
            <a:r>
              <a:rPr lang="es-ES" sz="3600" i="1" dirty="0" smtClean="0">
                <a:solidFill>
                  <a:srgbClr val="FF0D3F"/>
                </a:solidFill>
              </a:rPr>
              <a:t>Agentes peligrosos </a:t>
            </a:r>
          </a:p>
          <a:p>
            <a:pPr algn="ctr">
              <a:defRPr/>
            </a:pPr>
            <a:endParaRPr lang="es-ES" sz="3600" i="1" dirty="0" smtClean="0">
              <a:solidFill>
                <a:srgbClr val="FF0D3F"/>
              </a:solidFill>
            </a:endParaRPr>
          </a:p>
          <a:p>
            <a:pPr>
              <a:defRPr/>
            </a:pPr>
            <a:r>
              <a:rPr lang="es-ES" sz="2800" i="1" dirty="0" smtClean="0"/>
              <a:t>El </a:t>
            </a:r>
            <a:r>
              <a:rPr lang="es-ES" sz="2800" i="1" dirty="0"/>
              <a:t>desarrollo científico, </a:t>
            </a:r>
            <a:r>
              <a:rPr lang="es-ES" sz="2800" i="1" dirty="0" smtClean="0"/>
              <a:t>permitió </a:t>
            </a:r>
            <a:r>
              <a:rPr lang="es-ES" sz="2800" i="1" dirty="0"/>
              <a:t>sintetizar sustancias de composición diferente a la de los compuestos de la naturaleza. Muchas de ellos fueron de gran utilidad para mejorar el nivel de salud y comodidad de la población, </a:t>
            </a:r>
            <a:r>
              <a:rPr lang="es-ES" sz="2800" i="1" dirty="0" smtClean="0"/>
              <a:t>pero muchas son peligrosas, e inclusive  pueden no ser biodegradables, acumulándose en el </a:t>
            </a:r>
            <a:r>
              <a:rPr lang="es-ES" sz="2800" i="1" dirty="0" smtClean="0"/>
              <a:t>ambiente.</a:t>
            </a:r>
            <a:endParaRPr lang="es-ES" sz="2800"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44450"/>
            <a:ext cx="8362950" cy="4495800"/>
          </a:xfrm>
        </p:spPr>
        <p:txBody>
          <a:bodyPr/>
          <a:lstStyle/>
          <a:p>
            <a:pPr>
              <a:defRPr/>
            </a:pPr>
            <a:endParaRPr lang="es-ES" sz="2400" i="1" dirty="0" smtClean="0"/>
          </a:p>
          <a:p>
            <a:pPr>
              <a:defRPr/>
            </a:pPr>
            <a:r>
              <a:rPr lang="es-ES" sz="2400" i="1" dirty="0" smtClean="0"/>
              <a:t>Se han dado casos de su </a:t>
            </a:r>
            <a:r>
              <a:rPr lang="es-ES" sz="2400" i="1" dirty="0" err="1" smtClean="0"/>
              <a:t>biomagnificación</a:t>
            </a:r>
            <a:r>
              <a:rPr lang="es-ES" sz="2400" i="1" dirty="0" smtClean="0"/>
              <a:t> a través de la cadena trófica, como el caso del DDT (</a:t>
            </a:r>
            <a:r>
              <a:rPr lang="es-ES" sz="2400" i="1" dirty="0" err="1" smtClean="0"/>
              <a:t>dicloro</a:t>
            </a:r>
            <a:r>
              <a:rPr lang="es-ES" sz="2400" i="1" dirty="0" smtClean="0"/>
              <a:t> </a:t>
            </a:r>
            <a:r>
              <a:rPr lang="es-ES" sz="2400" i="1" dirty="0" err="1" smtClean="0"/>
              <a:t>difenil</a:t>
            </a:r>
            <a:r>
              <a:rPr lang="es-ES" sz="2400" i="1" dirty="0" smtClean="0"/>
              <a:t> </a:t>
            </a:r>
            <a:r>
              <a:rPr lang="es-ES" sz="2400" i="1" dirty="0" err="1" smtClean="0"/>
              <a:t>tricloroetano</a:t>
            </a:r>
            <a:r>
              <a:rPr lang="es-ES" sz="2400" i="1" dirty="0" smtClean="0"/>
              <a:t>).  </a:t>
            </a:r>
            <a:endParaRPr lang="es-ES" sz="2400" i="1" dirty="0" smtClean="0"/>
          </a:p>
          <a:p>
            <a:pPr>
              <a:defRPr/>
            </a:pPr>
            <a:endParaRPr lang="es-ES" i="1" dirty="0"/>
          </a:p>
        </p:txBody>
      </p:sp>
      <p:pic>
        <p:nvPicPr>
          <p:cNvPr id="60418"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96" y="2132856"/>
            <a:ext cx="7451725"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3"/>
          <a:stretch>
            <a:fillRect/>
          </a:stretch>
        </p:blipFill>
        <p:spPr>
          <a:xfrm>
            <a:off x="7539920" y="3212976"/>
            <a:ext cx="1604080" cy="106211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47796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71550" y="476250"/>
            <a:ext cx="7715250" cy="4495800"/>
          </a:xfrm>
        </p:spPr>
        <p:txBody>
          <a:bodyPr/>
          <a:lstStyle/>
          <a:p>
            <a:pPr marL="0" indent="0">
              <a:buFontTx/>
              <a:buNone/>
              <a:defRPr/>
            </a:pPr>
            <a:r>
              <a:rPr lang="es-ES" i="1" dirty="0" smtClean="0"/>
              <a:t>Los elementos químicos son tóxico, cuando:</a:t>
            </a:r>
          </a:p>
          <a:p>
            <a:pPr marL="0" indent="0">
              <a:buFontTx/>
              <a:buNone/>
              <a:defRPr/>
            </a:pPr>
            <a:endParaRPr lang="es-ES" i="1" dirty="0" smtClean="0"/>
          </a:p>
          <a:p>
            <a:pPr>
              <a:defRPr/>
            </a:pPr>
            <a:r>
              <a:rPr lang="es-ES" i="1" dirty="0" smtClean="0"/>
              <a:t>Sustituyen elementos </a:t>
            </a:r>
            <a:r>
              <a:rPr lang="es-ES" i="1" dirty="0"/>
              <a:t>centrales de las </a:t>
            </a:r>
            <a:r>
              <a:rPr lang="es-ES" i="1" dirty="0" err="1" smtClean="0"/>
              <a:t>biomoléculas</a:t>
            </a:r>
            <a:r>
              <a:rPr lang="es-ES" i="1" dirty="0" smtClean="0"/>
              <a:t>.</a:t>
            </a:r>
            <a:endParaRPr lang="es-ES" i="1" dirty="0" smtClean="0"/>
          </a:p>
          <a:p>
            <a:pPr>
              <a:defRPr/>
            </a:pPr>
            <a:endParaRPr lang="es-ES" sz="900" i="1" dirty="0" smtClean="0"/>
          </a:p>
          <a:p>
            <a:pPr>
              <a:defRPr/>
            </a:pPr>
            <a:r>
              <a:rPr lang="es-ES" i="1" dirty="0" smtClean="0"/>
              <a:t>Se coordinan como </a:t>
            </a:r>
            <a:r>
              <a:rPr lang="es-ES" i="1" dirty="0" err="1" smtClean="0"/>
              <a:t>ligantes</a:t>
            </a:r>
            <a:r>
              <a:rPr lang="es-ES" i="1" dirty="0" smtClean="0"/>
              <a:t> a </a:t>
            </a:r>
            <a:r>
              <a:rPr lang="es-ES" i="1" dirty="0"/>
              <a:t>los elementos inorgánicos </a:t>
            </a:r>
            <a:r>
              <a:rPr lang="es-ES" i="1" dirty="0" smtClean="0"/>
              <a:t> centrales de las </a:t>
            </a:r>
            <a:r>
              <a:rPr lang="es-ES" i="1" dirty="0" err="1" smtClean="0"/>
              <a:t>biomoléculas</a:t>
            </a:r>
            <a:r>
              <a:rPr lang="es-ES" i="1" dirty="0"/>
              <a:t>.</a:t>
            </a:r>
            <a:endParaRPr lang="es-ES" i="1" dirty="0" smtClean="0"/>
          </a:p>
          <a:p>
            <a:pPr>
              <a:defRPr/>
            </a:pPr>
            <a:endParaRPr lang="es-ES" sz="900" i="1" dirty="0" smtClean="0"/>
          </a:p>
          <a:p>
            <a:pPr>
              <a:defRPr/>
            </a:pPr>
            <a:r>
              <a:rPr lang="es-ES" i="1" dirty="0" smtClean="0"/>
              <a:t>Precipitan a elementos </a:t>
            </a:r>
            <a:r>
              <a:rPr lang="es-ES" i="1" dirty="0" smtClean="0"/>
              <a:t>esenciales. </a:t>
            </a:r>
            <a:endParaRPr lang="es-ES" i="1" dirty="0"/>
          </a:p>
          <a:p>
            <a:pPr>
              <a:defRPr/>
            </a:pPr>
            <a:endParaRPr lang="es-ES" i="1" dirty="0" smtClean="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a:defRPr/>
            </a:pPr>
            <a:r>
              <a:rPr lang="es-ES" i="1" dirty="0" smtClean="0"/>
              <a:t>Los síntomas por intoxicación pueden ser agudos o crónicos, y virtualmente se puede afectar cada célula del cuerpo, produciendo cáncer, mutaciones, alteraciones de los fetos y de los procesos reproductivos, fallas en los procesos mentales, etc. </a:t>
            </a:r>
            <a:endParaRPr lang="es-ES_tradnl" dirty="0" smtClean="0"/>
          </a:p>
          <a:p>
            <a:pPr>
              <a:defRPr/>
            </a:pPr>
            <a:endParaRPr lang="es-E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a:xfrm>
            <a:off x="457200" y="44450"/>
            <a:ext cx="8229600" cy="1143000"/>
          </a:xfrm>
        </p:spPr>
        <p:txBody>
          <a:bodyPr/>
          <a:lstStyle/>
          <a:p>
            <a:pPr eaLnBrk="1" hangingPunct="1">
              <a:defRPr/>
            </a:pPr>
            <a:r>
              <a:rPr lang="es-MX" sz="4000" dirty="0" smtClean="0">
                <a:cs typeface="+mj-cs"/>
              </a:rPr>
              <a:t/>
            </a:r>
            <a:br>
              <a:rPr lang="es-MX" sz="4000" dirty="0" smtClean="0">
                <a:cs typeface="+mj-cs"/>
              </a:rPr>
            </a:br>
            <a:r>
              <a:rPr lang="es-MX" sz="4000" dirty="0" smtClean="0">
                <a:cs typeface="+mj-cs"/>
              </a:rPr>
              <a:t>L</a:t>
            </a:r>
            <a:r>
              <a:rPr lang="es-MX" sz="3200" b="1" dirty="0" smtClean="0">
                <a:cs typeface="+mj-cs"/>
              </a:rPr>
              <a:t>os </a:t>
            </a:r>
            <a:r>
              <a:rPr lang="es-MX" sz="3200" b="1" dirty="0">
                <a:cs typeface="+mj-cs"/>
              </a:rPr>
              <a:t>siguientes factores que han retardado la crisis ambiental son:</a:t>
            </a:r>
            <a:endParaRPr lang="es-ES" sz="3200" b="1" dirty="0">
              <a:cs typeface="+mj-cs"/>
            </a:endParaRPr>
          </a:p>
        </p:txBody>
      </p:sp>
      <p:sp>
        <p:nvSpPr>
          <p:cNvPr id="811011" name="Rectangle 3"/>
          <p:cNvSpPr>
            <a:spLocks noGrp="1" noChangeArrowheads="1"/>
          </p:cNvSpPr>
          <p:nvPr>
            <p:ph type="body" idx="1"/>
          </p:nvPr>
        </p:nvSpPr>
        <p:spPr>
          <a:xfrm>
            <a:off x="467544" y="1835150"/>
            <a:ext cx="8459787" cy="4114800"/>
          </a:xfrm>
        </p:spPr>
        <p:txBody>
          <a:bodyPr/>
          <a:lstStyle/>
          <a:p>
            <a:pPr eaLnBrk="1" hangingPunct="1">
              <a:defRPr/>
            </a:pPr>
            <a:r>
              <a:rPr lang="es-MX" sz="2800" b="1" dirty="0" smtClean="0">
                <a:effectLst>
                  <a:outerShdw blurRad="50800" dist="38100" dir="2700000" algn="tl" rotWithShape="0">
                    <a:srgbClr val="000000">
                      <a:alpha val="43000"/>
                    </a:srgbClr>
                  </a:outerShdw>
                </a:effectLst>
                <a:latin typeface="Tahoma" charset="0"/>
                <a:cs typeface="+mn-cs"/>
              </a:rPr>
              <a:t>La relación espacio-</a:t>
            </a:r>
            <a:r>
              <a:rPr lang="es-MX" sz="2800" b="1" dirty="0" smtClean="0">
                <a:effectLst>
                  <a:outerShdw blurRad="50800" dist="38100" dir="2700000" algn="tl" rotWithShape="0">
                    <a:srgbClr val="000000">
                      <a:alpha val="43000"/>
                    </a:srgbClr>
                  </a:outerShdw>
                </a:effectLst>
                <a:latin typeface="Tahoma" charset="0"/>
                <a:cs typeface="+mn-cs"/>
              </a:rPr>
              <a:t>población. </a:t>
            </a:r>
            <a:endParaRPr lang="es-MX" sz="2800" b="1" dirty="0" smtClean="0">
              <a:effectLst>
                <a:outerShdw blurRad="50800" dist="38100" dir="2700000" algn="tl" rotWithShape="0">
                  <a:srgbClr val="000000">
                    <a:alpha val="43000"/>
                  </a:srgbClr>
                </a:outerShdw>
              </a:effectLst>
              <a:latin typeface="Tahoma" charset="0"/>
              <a:cs typeface="+mn-cs"/>
            </a:endParaRPr>
          </a:p>
          <a:p>
            <a:pPr eaLnBrk="1" hangingPunct="1">
              <a:defRPr/>
            </a:pPr>
            <a:r>
              <a:rPr lang="es-MX" sz="2800" b="1" dirty="0" smtClean="0">
                <a:effectLst>
                  <a:outerShdw blurRad="50800" dist="38100" dir="2700000" algn="tl" rotWithShape="0">
                    <a:srgbClr val="000000">
                      <a:alpha val="43000"/>
                    </a:srgbClr>
                  </a:outerShdw>
                </a:effectLst>
                <a:latin typeface="Tahoma" charset="0"/>
                <a:cs typeface="+mn-cs"/>
              </a:rPr>
              <a:t>Superviviencia de técnicas agrícolas y de pastoreo sostenibles por mucho tiempo (Egipto, México, etc.</a:t>
            </a:r>
            <a:r>
              <a:rPr lang="es-MX" sz="2800" b="1" dirty="0" smtClean="0">
                <a:effectLst>
                  <a:outerShdw blurRad="50800" dist="38100" dir="2700000" algn="tl" rotWithShape="0">
                    <a:srgbClr val="000000">
                      <a:alpha val="43000"/>
                    </a:srgbClr>
                  </a:outerShdw>
                </a:effectLst>
                <a:latin typeface="Tahoma" charset="0"/>
                <a:cs typeface="+mn-cs"/>
              </a:rPr>
              <a:t>).</a:t>
            </a:r>
            <a:endParaRPr lang="es-MX" sz="2800" b="1" dirty="0" smtClean="0">
              <a:effectLst>
                <a:outerShdw blurRad="50800" dist="38100" dir="2700000" algn="tl" rotWithShape="0">
                  <a:srgbClr val="000000">
                    <a:alpha val="43000"/>
                  </a:srgbClr>
                </a:outerShdw>
              </a:effectLst>
              <a:latin typeface="Tahoma" charset="0"/>
              <a:cs typeface="+mn-cs"/>
            </a:endParaRPr>
          </a:p>
          <a:p>
            <a:pPr eaLnBrk="1" hangingPunct="1">
              <a:defRPr/>
            </a:pPr>
            <a:r>
              <a:rPr lang="es-MX" sz="2800" b="1" dirty="0" smtClean="0">
                <a:effectLst>
                  <a:outerShdw blurRad="50800" dist="38100" dir="2700000" algn="tl" rotWithShape="0">
                    <a:srgbClr val="000000">
                      <a:alpha val="43000"/>
                    </a:srgbClr>
                  </a:outerShdw>
                </a:effectLst>
                <a:latin typeface="Tahoma" charset="0"/>
                <a:cs typeface="+mn-cs"/>
              </a:rPr>
              <a:t>Economías de bajo </a:t>
            </a:r>
            <a:r>
              <a:rPr lang="es-MX" sz="2800" b="1" dirty="0" smtClean="0">
                <a:effectLst>
                  <a:outerShdw blurRad="50800" dist="38100" dir="2700000" algn="tl" rotWithShape="0">
                    <a:srgbClr val="000000">
                      <a:alpha val="43000"/>
                    </a:srgbClr>
                  </a:outerShdw>
                </a:effectLst>
                <a:latin typeface="Tahoma" charset="0"/>
                <a:cs typeface="+mn-cs"/>
              </a:rPr>
              <a:t>consumo.</a:t>
            </a:r>
            <a:endParaRPr lang="es-MX" sz="2800" b="1" dirty="0" smtClean="0">
              <a:effectLst>
                <a:outerShdw blurRad="50800" dist="38100" dir="2700000" algn="tl" rotWithShape="0">
                  <a:srgbClr val="000000">
                    <a:alpha val="43000"/>
                  </a:srgbClr>
                </a:outerShdw>
              </a:effectLst>
              <a:latin typeface="Tahoma" charset="0"/>
              <a:cs typeface="+mn-cs"/>
            </a:endParaRPr>
          </a:p>
          <a:p>
            <a:pPr eaLnBrk="1" hangingPunct="1">
              <a:defRPr/>
            </a:pPr>
            <a:r>
              <a:rPr lang="es-MX" sz="2800" b="1" dirty="0">
                <a:effectLst>
                  <a:outerShdw blurRad="50800" dist="38100" dir="2700000" algn="tl" rotWithShape="0">
                    <a:srgbClr val="000000">
                      <a:alpha val="43000"/>
                    </a:srgbClr>
                  </a:outerShdw>
                </a:effectLst>
                <a:latin typeface="Tahoma" charset="0"/>
                <a:cs typeface="+mn-cs"/>
              </a:rPr>
              <a:t>R</a:t>
            </a:r>
            <a:r>
              <a:rPr lang="es-MX" sz="2800" b="1" dirty="0" smtClean="0">
                <a:effectLst>
                  <a:outerShdw blurRad="50800" dist="38100" dir="2700000" algn="tl" rotWithShape="0">
                    <a:srgbClr val="000000">
                      <a:alpha val="43000"/>
                    </a:srgbClr>
                  </a:outerShdw>
                </a:effectLst>
                <a:latin typeface="Tahoma" charset="0"/>
                <a:cs typeface="+mn-cs"/>
              </a:rPr>
              <a:t>eligiones y culturas que obligan a </a:t>
            </a:r>
            <a:r>
              <a:rPr lang="es-MX" sz="2800" b="1" dirty="0">
                <a:effectLst>
                  <a:outerShdw blurRad="50800" dist="38100" dir="2700000" algn="tl" rotWithShape="0">
                    <a:srgbClr val="000000">
                      <a:alpha val="43000"/>
                    </a:srgbClr>
                  </a:outerShdw>
                </a:effectLst>
                <a:latin typeface="Tahoma" charset="0"/>
              </a:rPr>
              <a:t>controles sanitarios y de respeto a los recursos </a:t>
            </a:r>
            <a:r>
              <a:rPr lang="es-MX" sz="2800" b="1" dirty="0" smtClean="0">
                <a:effectLst>
                  <a:outerShdw blurRad="50800" dist="38100" dir="2700000" algn="tl" rotWithShape="0">
                    <a:srgbClr val="000000">
                      <a:alpha val="43000"/>
                    </a:srgbClr>
                  </a:outerShdw>
                </a:effectLst>
                <a:latin typeface="Tahoma" charset="0"/>
              </a:rPr>
              <a:t>naturales.</a:t>
            </a:r>
            <a:endParaRPr lang="es-MX" sz="2800" b="1" dirty="0" smtClean="0">
              <a:effectLst>
                <a:outerShdw blurRad="50800" dist="38100" dir="2700000" algn="tl" rotWithShape="0">
                  <a:srgbClr val="000000">
                    <a:alpha val="43000"/>
                  </a:srgbClr>
                </a:outerShdw>
              </a:effectLst>
              <a:latin typeface="Tahoma" charset="0"/>
              <a:cs typeface="+mn-cs"/>
            </a:endParaRPr>
          </a:p>
          <a:p>
            <a:pPr eaLnBrk="1" hangingPunct="1">
              <a:defRPr/>
            </a:pPr>
            <a:r>
              <a:rPr lang="es-MX" b="1" dirty="0" smtClean="0">
                <a:solidFill>
                  <a:srgbClr val="FF0000"/>
                </a:solidFill>
                <a:effectLst>
                  <a:outerShdw blurRad="50800" dist="38100" dir="2700000" algn="tl" rotWithShape="0">
                    <a:srgbClr val="000000">
                      <a:alpha val="43000"/>
                    </a:srgbClr>
                  </a:outerShdw>
                </a:effectLst>
                <a:latin typeface="Tahoma" charset="0"/>
                <a:cs typeface="+mn-cs"/>
              </a:rPr>
              <a:t>Los mecanismos de atenuación </a:t>
            </a:r>
            <a:r>
              <a:rPr lang="es-MX" b="1" dirty="0" smtClean="0">
                <a:solidFill>
                  <a:srgbClr val="FF0000"/>
                </a:solidFill>
                <a:effectLst>
                  <a:outerShdw blurRad="50800" dist="38100" dir="2700000" algn="tl" rotWithShape="0">
                    <a:srgbClr val="000000">
                      <a:alpha val="43000"/>
                    </a:srgbClr>
                  </a:outerShdw>
                </a:effectLst>
                <a:latin typeface="Tahoma" charset="0"/>
                <a:cs typeface="+mn-cs"/>
              </a:rPr>
              <a:t>natural </a:t>
            </a:r>
            <a:endParaRPr lang="es-MX" b="1" dirty="0" smtClean="0">
              <a:solidFill>
                <a:srgbClr val="FF0000"/>
              </a:solidFill>
              <a:effectLst>
                <a:outerShdw blurRad="50800" dist="38100" dir="2700000" algn="tl" rotWithShape="0">
                  <a:srgbClr val="000000">
                    <a:alpha val="43000"/>
                  </a:srgbClr>
                </a:outerShdw>
              </a:effectLst>
              <a:latin typeface="Tahoma" charset="0"/>
              <a:cs typeface="+mn-cs"/>
            </a:endParaRPr>
          </a:p>
          <a:p>
            <a:pPr eaLnBrk="1" hangingPunct="1">
              <a:defRPr/>
            </a:pPr>
            <a:endParaRPr lang="es-ES" dirty="0" smtClean="0">
              <a:solidFill>
                <a:srgbClr val="FF0000"/>
              </a:solidFill>
              <a:latin typeface="Tahoma" charset="0"/>
              <a:cs typeface="+mn-cs"/>
            </a:endParaRPr>
          </a:p>
        </p:txBody>
      </p:sp>
    </p:spTree>
    <p:extLst>
      <p:ext uri="{BB962C8B-B14F-4D97-AF65-F5344CB8AC3E}">
        <p14:creationId xmlns:p14="http://schemas.microsoft.com/office/powerpoint/2010/main" val="7084213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descr="plantil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ítulo 2"/>
          <p:cNvSpPr>
            <a:spLocks noGrp="1"/>
          </p:cNvSpPr>
          <p:nvPr>
            <p:ph type="ctrTitle" sz="quarter"/>
          </p:nvPr>
        </p:nvSpPr>
        <p:spPr>
          <a:xfrm>
            <a:off x="457200" y="2556371"/>
            <a:ext cx="8229600" cy="1736725"/>
          </a:xfrm>
        </p:spPr>
        <p:txBody>
          <a:bodyPr/>
          <a:lstStyle/>
          <a:p>
            <a:r>
              <a:rPr lang="es-ES" dirty="0" smtClean="0"/>
              <a:t>Mecanismos de atenuación </a:t>
            </a:r>
            <a:endParaRPr lang="es-ES"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27384"/>
            <a:ext cx="90805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190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2372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5" name="Group 2"/>
          <p:cNvGrpSpPr>
            <a:grpSpLocks/>
          </p:cNvGrpSpPr>
          <p:nvPr/>
        </p:nvGrpSpPr>
        <p:grpSpPr bwMode="auto">
          <a:xfrm>
            <a:off x="323850" y="0"/>
            <a:ext cx="8485188" cy="5456238"/>
            <a:chOff x="60" y="883"/>
            <a:chExt cx="5345" cy="3437"/>
          </a:xfrm>
        </p:grpSpPr>
        <p:sp>
          <p:nvSpPr>
            <p:cNvPr id="610307" name="Rectangle 3"/>
            <p:cNvSpPr>
              <a:spLocks noChangeArrowheads="1"/>
            </p:cNvSpPr>
            <p:nvPr/>
          </p:nvSpPr>
          <p:spPr bwMode="auto">
            <a:xfrm>
              <a:off x="2208" y="2160"/>
              <a:ext cx="1296" cy="528"/>
            </a:xfrm>
            <a:prstGeom prst="rect">
              <a:avLst/>
            </a:prstGeom>
            <a:gradFill rotWithShape="0">
              <a:gsLst>
                <a:gs pos="0">
                  <a:schemeClr val="bg2">
                    <a:gamma/>
                    <a:shade val="46275"/>
                    <a:invGamma/>
                  </a:schemeClr>
                </a:gs>
                <a:gs pos="100000">
                  <a:schemeClr val="bg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lnSpc>
                  <a:spcPct val="150000"/>
                </a:lnSpc>
                <a:defRPr/>
              </a:pPr>
              <a:r>
                <a:rPr lang="es-ES_tradnl" sz="1600" b="1">
                  <a:effectLst>
                    <a:outerShdw blurRad="38100" dist="38100" dir="2700000" algn="tl">
                      <a:srgbClr val="000000"/>
                    </a:outerShdw>
                  </a:effectLst>
                </a:rPr>
                <a:t>ELEMENTO </a:t>
              </a:r>
            </a:p>
            <a:p>
              <a:pPr algn="ctr" eaLnBrk="0" hangingPunct="0">
                <a:lnSpc>
                  <a:spcPct val="150000"/>
                </a:lnSpc>
                <a:defRPr/>
              </a:pPr>
              <a:r>
                <a:rPr lang="es-ES_tradnl" sz="1600" b="1">
                  <a:effectLst>
                    <a:outerShdw blurRad="38100" dist="38100" dir="2700000" algn="tl">
                      <a:srgbClr val="000000"/>
                    </a:outerShdw>
                  </a:effectLst>
                </a:rPr>
                <a:t>INORGÁNICO</a:t>
              </a:r>
              <a:endParaRPr lang="es-ES_tradnl" sz="1400" b="1">
                <a:effectLst>
                  <a:outerShdw blurRad="38100" dist="38100" dir="2700000" algn="tl">
                    <a:srgbClr val="000000"/>
                  </a:outerShdw>
                </a:effectLst>
              </a:endParaRPr>
            </a:p>
          </p:txBody>
        </p:sp>
        <p:sp>
          <p:nvSpPr>
            <p:cNvPr id="610308" name="Text Box 4"/>
            <p:cNvSpPr txBox="1">
              <a:spLocks noChangeArrowheads="1"/>
            </p:cNvSpPr>
            <p:nvPr/>
          </p:nvSpPr>
          <p:spPr bwMode="auto">
            <a:xfrm>
              <a:off x="60" y="1363"/>
              <a:ext cx="216" cy="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m</a:t>
              </a:r>
            </a:p>
            <a:p>
              <a:pPr>
                <a:defRPr/>
              </a:pPr>
              <a:r>
                <a:rPr lang="es-ES_tradnl" sz="1400" b="1" smtClean="0">
                  <a:effectLst>
                    <a:outerShdw blurRad="38100" dist="38100" dir="2700000" algn="tl">
                      <a:srgbClr val="000000"/>
                    </a:outerShdw>
                  </a:effectLst>
                </a:rPr>
                <a:t>i</a:t>
              </a:r>
            </a:p>
            <a:p>
              <a:pPr>
                <a:defRPr/>
              </a:pPr>
              <a:r>
                <a:rPr lang="es-ES_tradnl" sz="1400" b="1" smtClean="0">
                  <a:effectLst>
                    <a:outerShdw blurRad="38100" dist="38100" dir="2700000" algn="tl">
                      <a:srgbClr val="000000"/>
                    </a:outerShdw>
                  </a:effectLst>
                </a:rPr>
                <a:t>c</a:t>
              </a:r>
            </a:p>
            <a:p>
              <a:pPr>
                <a:defRPr/>
              </a:pPr>
              <a:r>
                <a:rPr lang="es-ES_tradnl" sz="1400" b="1" smtClean="0">
                  <a:effectLst>
                    <a:outerShdw blurRad="38100" dist="38100" dir="2700000" algn="tl">
                      <a:srgbClr val="000000"/>
                    </a:outerShdw>
                  </a:effectLst>
                </a:rPr>
                <a:t>r</a:t>
              </a:r>
            </a:p>
            <a:p>
              <a:pPr>
                <a:defRPr/>
              </a:pPr>
              <a:r>
                <a:rPr lang="es-ES_tradnl" sz="1400" b="1" smtClean="0">
                  <a:effectLst>
                    <a:outerShdw blurRad="38100" dist="38100" dir="2700000" algn="tl">
                      <a:srgbClr val="000000"/>
                    </a:outerShdw>
                  </a:effectLst>
                </a:rPr>
                <a:t>o</a:t>
              </a:r>
            </a:p>
            <a:p>
              <a:pPr>
                <a:defRPr/>
              </a:pPr>
              <a:r>
                <a:rPr lang="es-ES_tradnl" sz="1400" b="1" smtClean="0">
                  <a:effectLst>
                    <a:outerShdw blurRad="38100" dist="38100" dir="2700000" algn="tl">
                      <a:srgbClr val="000000"/>
                    </a:outerShdw>
                  </a:effectLst>
                </a:rPr>
                <a:t>o</a:t>
              </a:r>
            </a:p>
            <a:p>
              <a:pPr>
                <a:defRPr/>
              </a:pPr>
              <a:r>
                <a:rPr lang="es-ES_tradnl" sz="1400" b="1" smtClean="0">
                  <a:effectLst>
                    <a:outerShdw blurRad="38100" dist="38100" dir="2700000" algn="tl">
                      <a:srgbClr val="000000"/>
                    </a:outerShdw>
                  </a:effectLst>
                </a:rPr>
                <a:t>r</a:t>
              </a:r>
            </a:p>
            <a:p>
              <a:pPr>
                <a:defRPr/>
              </a:pPr>
              <a:r>
                <a:rPr lang="es-ES_tradnl" sz="1400" b="1" smtClean="0">
                  <a:effectLst>
                    <a:outerShdw blurRad="38100" dist="38100" dir="2700000" algn="tl">
                      <a:srgbClr val="000000"/>
                    </a:outerShdw>
                  </a:effectLst>
                </a:rPr>
                <a:t>g</a:t>
              </a:r>
            </a:p>
            <a:p>
              <a:pPr>
                <a:defRPr/>
              </a:pPr>
              <a:r>
                <a:rPr lang="es-ES_tradnl" sz="1400" b="1" smtClean="0">
                  <a:effectLst>
                    <a:outerShdw blurRad="38100" dist="38100" dir="2700000" algn="tl">
                      <a:srgbClr val="000000"/>
                    </a:outerShdw>
                  </a:effectLst>
                </a:rPr>
                <a:t>a</a:t>
              </a:r>
            </a:p>
            <a:p>
              <a:pPr>
                <a:defRPr/>
              </a:pPr>
              <a:r>
                <a:rPr lang="es-ES_tradnl" sz="1400" b="1" smtClean="0">
                  <a:effectLst>
                    <a:outerShdw blurRad="38100" dist="38100" dir="2700000" algn="tl">
                      <a:srgbClr val="000000"/>
                    </a:outerShdw>
                  </a:effectLst>
                </a:rPr>
                <a:t>n</a:t>
              </a:r>
            </a:p>
            <a:p>
              <a:pPr>
                <a:defRPr/>
              </a:pPr>
              <a:r>
                <a:rPr lang="es-ES_tradnl" sz="1400" b="1" smtClean="0">
                  <a:effectLst>
                    <a:outerShdw blurRad="38100" dist="38100" dir="2700000" algn="tl">
                      <a:srgbClr val="000000"/>
                    </a:outerShdw>
                  </a:effectLst>
                </a:rPr>
                <a:t>i</a:t>
              </a:r>
            </a:p>
            <a:p>
              <a:pPr>
                <a:defRPr/>
              </a:pPr>
              <a:r>
                <a:rPr lang="es-ES_tradnl" sz="1400" b="1" smtClean="0">
                  <a:effectLst>
                    <a:outerShdw blurRad="38100" dist="38100" dir="2700000" algn="tl">
                      <a:srgbClr val="000000"/>
                    </a:outerShdw>
                  </a:effectLst>
                </a:rPr>
                <a:t>s</a:t>
              </a:r>
            </a:p>
            <a:p>
              <a:pPr>
                <a:defRPr/>
              </a:pPr>
              <a:r>
                <a:rPr lang="es-ES_tradnl" sz="1400" b="1" smtClean="0">
                  <a:effectLst>
                    <a:outerShdw blurRad="38100" dist="38100" dir="2700000" algn="tl">
                      <a:srgbClr val="000000"/>
                    </a:outerShdw>
                  </a:effectLst>
                </a:rPr>
                <a:t>m</a:t>
              </a:r>
            </a:p>
            <a:p>
              <a:pPr>
                <a:defRPr/>
              </a:pPr>
              <a:r>
                <a:rPr lang="es-ES_tradnl" sz="1400" b="1" smtClean="0">
                  <a:effectLst>
                    <a:outerShdw blurRad="38100" dist="38100" dir="2700000" algn="tl">
                      <a:srgbClr val="000000"/>
                    </a:outerShdw>
                  </a:effectLst>
                </a:rPr>
                <a:t>o</a:t>
              </a:r>
            </a:p>
            <a:p>
              <a:pPr>
                <a:defRPr/>
              </a:pPr>
              <a:r>
                <a:rPr lang="es-ES_tradnl" sz="1400" b="1" smtClean="0">
                  <a:effectLst>
                    <a:outerShdw blurRad="38100" dist="38100" dir="2700000" algn="tl">
                      <a:srgbClr val="000000"/>
                    </a:outerShdw>
                  </a:effectLst>
                </a:rPr>
                <a:t>s</a:t>
              </a:r>
            </a:p>
          </p:txBody>
        </p:sp>
        <p:sp>
          <p:nvSpPr>
            <p:cNvPr id="610309" name="Text Box 5"/>
            <p:cNvSpPr txBox="1">
              <a:spLocks noChangeArrowheads="1"/>
            </p:cNvSpPr>
            <p:nvPr/>
          </p:nvSpPr>
          <p:spPr bwMode="auto">
            <a:xfrm>
              <a:off x="474" y="3409"/>
              <a:ext cx="632" cy="198"/>
            </a:xfrm>
            <a:prstGeom prst="rect">
              <a:avLst/>
            </a:prstGeom>
            <a:gradFill rotWithShape="0">
              <a:gsLst>
                <a:gs pos="0">
                  <a:srgbClr val="663300"/>
                </a:gs>
                <a:gs pos="100000">
                  <a:srgbClr val="663300">
                    <a:gamma/>
                    <a:shade val="98039"/>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SUELO </a:t>
              </a:r>
              <a:r>
                <a:rPr lang="es-ES_tradnl" sz="1400" b="1" smtClean="0">
                  <a:effectLst>
                    <a:outerShdw blurRad="38100" dist="38100" dir="2700000" algn="tl">
                      <a:srgbClr val="000000"/>
                    </a:outerShdw>
                  </a:effectLst>
                  <a:sym typeface="CommonBullets" charset="0"/>
                </a:rPr>
                <a:t></a:t>
              </a:r>
              <a:r>
                <a:rPr lang="es-ES_tradnl" sz="1400" b="1" smtClean="0">
                  <a:solidFill>
                    <a:srgbClr val="FF9933"/>
                  </a:solidFill>
                  <a:effectLst>
                    <a:outerShdw blurRad="38100" dist="38100" dir="2700000" algn="tl">
                      <a:srgbClr val="000000"/>
                    </a:outerShdw>
                  </a:effectLst>
                  <a:sym typeface="CommonBullets" charset="0"/>
                </a:rPr>
                <a:t> </a:t>
              </a:r>
            </a:p>
          </p:txBody>
        </p:sp>
        <p:sp>
          <p:nvSpPr>
            <p:cNvPr id="610310" name="Text Box 6"/>
            <p:cNvSpPr txBox="1">
              <a:spLocks noChangeArrowheads="1"/>
            </p:cNvSpPr>
            <p:nvPr/>
          </p:nvSpPr>
          <p:spPr bwMode="auto">
            <a:xfrm>
              <a:off x="526" y="1282"/>
              <a:ext cx="857" cy="192"/>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VEGETACIÓN</a:t>
              </a:r>
            </a:p>
          </p:txBody>
        </p:sp>
        <p:sp>
          <p:nvSpPr>
            <p:cNvPr id="610311" name="Text Box 7"/>
            <p:cNvSpPr txBox="1">
              <a:spLocks noChangeArrowheads="1"/>
            </p:cNvSpPr>
            <p:nvPr/>
          </p:nvSpPr>
          <p:spPr bwMode="auto">
            <a:xfrm>
              <a:off x="4591" y="3397"/>
              <a:ext cx="570" cy="19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es-ES_tradnl" sz="1400" b="1">
                  <a:effectLst>
                    <a:outerShdw blurRad="38100" dist="38100" dir="2700000" algn="tl">
                      <a:srgbClr val="000000"/>
                    </a:outerShdw>
                  </a:effectLst>
                  <a:ea typeface="+mn-ea"/>
                </a:rPr>
                <a:t>AGUA </a:t>
              </a:r>
              <a:r>
                <a:rPr lang="es-ES_tradnl" sz="1400" b="1">
                  <a:effectLst>
                    <a:outerShdw blurRad="38100" dist="38100" dir="2700000" algn="tl">
                      <a:srgbClr val="000000"/>
                    </a:outerShdw>
                  </a:effectLst>
                  <a:ea typeface="+mn-ea"/>
                  <a:sym typeface="CommonBullets" pitchFamily="34" charset="2"/>
                </a:rPr>
                <a:t></a:t>
              </a:r>
              <a:r>
                <a:rPr lang="es-ES_tradnl" sz="1400" b="1">
                  <a:solidFill>
                    <a:srgbClr val="FF9933"/>
                  </a:solidFill>
                  <a:effectLst>
                    <a:outerShdw blurRad="38100" dist="38100" dir="2700000" algn="tl">
                      <a:srgbClr val="000000"/>
                    </a:outerShdw>
                  </a:effectLst>
                  <a:ea typeface="+mn-ea"/>
                  <a:sym typeface="CommonBullets" pitchFamily="34" charset="2"/>
                </a:rPr>
                <a:t> </a:t>
              </a:r>
              <a:endParaRPr lang="es-ES_tradnl" sz="1400" b="1">
                <a:solidFill>
                  <a:schemeClr val="bg1"/>
                </a:solidFill>
                <a:effectLst>
                  <a:outerShdw blurRad="38100" dist="38100" dir="2700000" algn="tl">
                    <a:srgbClr val="000000"/>
                  </a:outerShdw>
                </a:effectLst>
                <a:ea typeface="+mn-ea"/>
              </a:endParaRPr>
            </a:p>
          </p:txBody>
        </p:sp>
        <p:sp>
          <p:nvSpPr>
            <p:cNvPr id="610312" name="Text Box 8"/>
            <p:cNvSpPr txBox="1">
              <a:spLocks noChangeArrowheads="1"/>
            </p:cNvSpPr>
            <p:nvPr/>
          </p:nvSpPr>
          <p:spPr bwMode="auto">
            <a:xfrm>
              <a:off x="4496" y="1221"/>
              <a:ext cx="801" cy="326"/>
            </a:xfrm>
            <a:prstGeom prst="rect">
              <a:avLst/>
            </a:prstGeom>
            <a:solidFill>
              <a:srgbClr val="66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lgn="ctr">
                <a:defRPr/>
              </a:pPr>
              <a:r>
                <a:rPr lang="es-ES_tradnl" sz="1400" b="1" smtClean="0">
                  <a:effectLst>
                    <a:outerShdw blurRad="38100" dist="38100" dir="2700000" algn="tl">
                      <a:srgbClr val="000000"/>
                    </a:outerShdw>
                  </a:effectLst>
                </a:rPr>
                <a:t>HUMANOS Y</a:t>
              </a:r>
            </a:p>
            <a:p>
              <a:pPr algn="ctr">
                <a:defRPr/>
              </a:pPr>
              <a:r>
                <a:rPr lang="es-ES_tradnl" sz="1400" b="1" smtClean="0">
                  <a:effectLst>
                    <a:outerShdw blurRad="38100" dist="38100" dir="2700000" algn="tl">
                      <a:srgbClr val="000000"/>
                    </a:outerShdw>
                  </a:effectLst>
                </a:rPr>
                <a:t>ANIMALES</a:t>
              </a:r>
            </a:p>
          </p:txBody>
        </p:sp>
        <p:sp>
          <p:nvSpPr>
            <p:cNvPr id="610313" name="Text Box 9"/>
            <p:cNvSpPr txBox="1">
              <a:spLocks noChangeArrowheads="1"/>
            </p:cNvSpPr>
            <p:nvPr/>
          </p:nvSpPr>
          <p:spPr bwMode="auto">
            <a:xfrm>
              <a:off x="2560" y="883"/>
              <a:ext cx="61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consumo</a:t>
              </a:r>
            </a:p>
          </p:txBody>
        </p:sp>
        <p:sp>
          <p:nvSpPr>
            <p:cNvPr id="610314" name="Text Box 10"/>
            <p:cNvSpPr txBox="1">
              <a:spLocks noChangeArrowheads="1"/>
            </p:cNvSpPr>
            <p:nvPr/>
          </p:nvSpPr>
          <p:spPr bwMode="auto">
            <a:xfrm>
              <a:off x="1471" y="1101"/>
              <a:ext cx="9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absorción foliar</a:t>
              </a:r>
            </a:p>
          </p:txBody>
        </p:sp>
        <p:sp>
          <p:nvSpPr>
            <p:cNvPr id="610315" name="Text Box 11"/>
            <p:cNvSpPr txBox="1">
              <a:spLocks noChangeArrowheads="1"/>
            </p:cNvSpPr>
            <p:nvPr/>
          </p:nvSpPr>
          <p:spPr bwMode="auto">
            <a:xfrm>
              <a:off x="2460" y="1282"/>
              <a:ext cx="831" cy="198"/>
            </a:xfrm>
            <a:prstGeom prst="rect">
              <a:avLst/>
            </a:prstGeom>
            <a:solidFill>
              <a:srgbClr val="33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ATMÓSFERA</a:t>
              </a:r>
            </a:p>
          </p:txBody>
        </p:sp>
        <p:sp>
          <p:nvSpPr>
            <p:cNvPr id="610316" name="Text Box 12"/>
            <p:cNvSpPr txBox="1">
              <a:spLocks noChangeArrowheads="1"/>
            </p:cNvSpPr>
            <p:nvPr/>
          </p:nvSpPr>
          <p:spPr bwMode="auto">
            <a:xfrm>
              <a:off x="4346" y="4128"/>
              <a:ext cx="105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es-ES_tradnl" sz="1400" b="1">
                  <a:effectLst>
                    <a:outerShdw blurRad="38100" dist="38100" dir="2700000" algn="tl">
                      <a:srgbClr val="000000"/>
                    </a:outerShdw>
                  </a:effectLst>
                  <a:ea typeface="+mn-ea"/>
                </a:rPr>
                <a:t>Sedimentos </a:t>
              </a:r>
              <a:r>
                <a:rPr lang="es-ES_tradnl" sz="1400" b="1">
                  <a:solidFill>
                    <a:srgbClr val="FF9933"/>
                  </a:solidFill>
                  <a:effectLst>
                    <a:outerShdw blurRad="38100" dist="38100" dir="2700000" algn="tl">
                      <a:srgbClr val="000000"/>
                    </a:outerShdw>
                  </a:effectLst>
                  <a:ea typeface="+mn-ea"/>
                  <a:sym typeface="CommonBullets" pitchFamily="34" charset="2"/>
                </a:rPr>
                <a:t>   </a:t>
              </a:r>
              <a:endParaRPr lang="es-ES_tradnl" sz="1400" b="1">
                <a:solidFill>
                  <a:schemeClr val="bg1"/>
                </a:solidFill>
                <a:effectLst>
                  <a:outerShdw blurRad="38100" dist="38100" dir="2700000" algn="tl">
                    <a:srgbClr val="000000"/>
                  </a:outerShdw>
                </a:effectLst>
                <a:ea typeface="+mn-ea"/>
                <a:sym typeface="CommonBullets" pitchFamily="34" charset="2"/>
              </a:endParaRPr>
            </a:p>
          </p:txBody>
        </p:sp>
        <p:sp>
          <p:nvSpPr>
            <p:cNvPr id="35856" name="Line 13"/>
            <p:cNvSpPr>
              <a:spLocks noChangeShapeType="1"/>
            </p:cNvSpPr>
            <p:nvPr/>
          </p:nvSpPr>
          <p:spPr bwMode="auto">
            <a:xfrm flipV="1">
              <a:off x="2880" y="1583"/>
              <a:ext cx="0" cy="419"/>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35857" name="Line 14"/>
            <p:cNvSpPr>
              <a:spLocks noChangeShapeType="1"/>
            </p:cNvSpPr>
            <p:nvPr/>
          </p:nvSpPr>
          <p:spPr bwMode="auto">
            <a:xfrm>
              <a:off x="3570" y="2711"/>
              <a:ext cx="1021" cy="661"/>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35858" name="Line 15"/>
            <p:cNvSpPr>
              <a:spLocks noChangeShapeType="1"/>
            </p:cNvSpPr>
            <p:nvPr/>
          </p:nvSpPr>
          <p:spPr bwMode="auto">
            <a:xfrm flipH="1">
              <a:off x="1099" y="2716"/>
              <a:ext cx="1045" cy="673"/>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35859" name="Line 16"/>
            <p:cNvSpPr>
              <a:spLocks noChangeShapeType="1"/>
            </p:cNvSpPr>
            <p:nvPr/>
          </p:nvSpPr>
          <p:spPr bwMode="auto">
            <a:xfrm flipH="1">
              <a:off x="1176" y="3456"/>
              <a:ext cx="3300" cy="0"/>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35860" name="Line 17"/>
            <p:cNvSpPr>
              <a:spLocks noChangeShapeType="1"/>
            </p:cNvSpPr>
            <p:nvPr/>
          </p:nvSpPr>
          <p:spPr bwMode="auto">
            <a:xfrm>
              <a:off x="1187" y="3563"/>
              <a:ext cx="3301" cy="0"/>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610322" name="Text Box 18"/>
            <p:cNvSpPr txBox="1">
              <a:spLocks noChangeArrowheads="1"/>
            </p:cNvSpPr>
            <p:nvPr/>
          </p:nvSpPr>
          <p:spPr bwMode="auto">
            <a:xfrm>
              <a:off x="2560" y="3481"/>
              <a:ext cx="655"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lixiviación</a:t>
              </a:r>
            </a:p>
          </p:txBody>
        </p:sp>
        <p:sp>
          <p:nvSpPr>
            <p:cNvPr id="610323" name="Text Box 19"/>
            <p:cNvSpPr txBox="1">
              <a:spLocks noChangeArrowheads="1"/>
            </p:cNvSpPr>
            <p:nvPr/>
          </p:nvSpPr>
          <p:spPr bwMode="auto">
            <a:xfrm>
              <a:off x="2687" y="3356"/>
              <a:ext cx="389"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riego</a:t>
              </a:r>
            </a:p>
          </p:txBody>
        </p:sp>
        <p:sp>
          <p:nvSpPr>
            <p:cNvPr id="35863" name="Line 20"/>
            <p:cNvSpPr>
              <a:spLocks noChangeShapeType="1"/>
            </p:cNvSpPr>
            <p:nvPr/>
          </p:nvSpPr>
          <p:spPr bwMode="auto">
            <a:xfrm>
              <a:off x="4860" y="3624"/>
              <a:ext cx="0" cy="516"/>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cxnSp>
          <p:nvCxnSpPr>
            <p:cNvPr id="35864" name="AutoShape 21"/>
            <p:cNvCxnSpPr>
              <a:cxnSpLocks noChangeShapeType="1"/>
              <a:stCxn id="610316" idx="1"/>
              <a:endCxn id="610309" idx="1"/>
            </p:cNvCxnSpPr>
            <p:nvPr/>
          </p:nvCxnSpPr>
          <p:spPr bwMode="auto">
            <a:xfrm rot="10800000">
              <a:off x="474" y="3508"/>
              <a:ext cx="3872" cy="716"/>
            </a:xfrm>
            <a:prstGeom prst="bentConnector3">
              <a:avLst>
                <a:gd name="adj1" fmla="val 103718"/>
              </a:avLst>
            </a:prstGeom>
            <a:noFill/>
            <a:ln w="19050">
              <a:solidFill>
                <a:schemeClr val="tx1"/>
              </a:solidFill>
              <a:prstDash val="sysDot"/>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10326" name="Text Box 22"/>
            <p:cNvSpPr txBox="1">
              <a:spLocks noChangeArrowheads="1"/>
            </p:cNvSpPr>
            <p:nvPr/>
          </p:nvSpPr>
          <p:spPr bwMode="auto">
            <a:xfrm>
              <a:off x="2606" y="4128"/>
              <a:ext cx="556"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dragado</a:t>
              </a:r>
            </a:p>
          </p:txBody>
        </p:sp>
        <p:cxnSp>
          <p:nvCxnSpPr>
            <p:cNvPr id="35866" name="AutoShape 23"/>
            <p:cNvCxnSpPr>
              <a:cxnSpLocks noChangeShapeType="1"/>
              <a:stCxn id="610312" idx="3"/>
            </p:cNvCxnSpPr>
            <p:nvPr/>
          </p:nvCxnSpPr>
          <p:spPr bwMode="auto">
            <a:xfrm flipH="1">
              <a:off x="940" y="1384"/>
              <a:ext cx="4357" cy="2576"/>
            </a:xfrm>
            <a:prstGeom prst="bentConnector3">
              <a:avLst>
                <a:gd name="adj1" fmla="val -3306"/>
              </a:avLst>
            </a:prstGeom>
            <a:noFill/>
            <a:ln w="19050">
              <a:solidFill>
                <a:schemeClr val="tx1"/>
              </a:solidFill>
              <a:prstDash val="sysDot"/>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10328" name="Text Box 24"/>
            <p:cNvSpPr txBox="1">
              <a:spLocks noChangeArrowheads="1"/>
            </p:cNvSpPr>
            <p:nvPr/>
          </p:nvSpPr>
          <p:spPr bwMode="auto">
            <a:xfrm>
              <a:off x="2305" y="3866"/>
              <a:ext cx="1176"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erosión (transporte)</a:t>
              </a:r>
            </a:p>
          </p:txBody>
        </p:sp>
        <p:sp>
          <p:nvSpPr>
            <p:cNvPr id="610329" name="Text Box 25"/>
            <p:cNvSpPr txBox="1">
              <a:spLocks noChangeArrowheads="1"/>
            </p:cNvSpPr>
            <p:nvPr/>
          </p:nvSpPr>
          <p:spPr bwMode="auto">
            <a:xfrm>
              <a:off x="2042" y="3748"/>
              <a:ext cx="16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descomposición de residuos</a:t>
              </a:r>
            </a:p>
          </p:txBody>
        </p:sp>
        <p:sp>
          <p:nvSpPr>
            <p:cNvPr id="35869" name="Line 26"/>
            <p:cNvSpPr>
              <a:spLocks noChangeShapeType="1"/>
            </p:cNvSpPr>
            <p:nvPr/>
          </p:nvSpPr>
          <p:spPr bwMode="auto">
            <a:xfrm flipV="1">
              <a:off x="948" y="3600"/>
              <a:ext cx="0" cy="360"/>
            </a:xfrm>
            <a:prstGeom prst="line">
              <a:avLst/>
            </a:prstGeom>
            <a:noFill/>
            <a:ln w="19050">
              <a:solidFill>
                <a:schemeClr val="tx1"/>
              </a:solidFill>
              <a:prstDash val="sysDot"/>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cxnSp>
          <p:nvCxnSpPr>
            <p:cNvPr id="35870" name="AutoShape 27"/>
            <p:cNvCxnSpPr>
              <a:cxnSpLocks noChangeShapeType="1"/>
              <a:stCxn id="610309" idx="2"/>
              <a:endCxn id="610316" idx="0"/>
            </p:cNvCxnSpPr>
            <p:nvPr/>
          </p:nvCxnSpPr>
          <p:spPr bwMode="auto">
            <a:xfrm rot="16200000" flipH="1">
              <a:off x="2559" y="1832"/>
              <a:ext cx="521" cy="4072"/>
            </a:xfrm>
            <a:prstGeom prst="bentConnector3">
              <a:avLst>
                <a:gd name="adj1" fmla="val 98079"/>
              </a:avLst>
            </a:prstGeom>
            <a:noFill/>
            <a:ln w="19050">
              <a:solidFill>
                <a:schemeClr val="tx1"/>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10332" name="Text Box 28"/>
            <p:cNvSpPr txBox="1">
              <a:spLocks noChangeArrowheads="1"/>
            </p:cNvSpPr>
            <p:nvPr/>
          </p:nvSpPr>
          <p:spPr bwMode="auto">
            <a:xfrm>
              <a:off x="2497" y="1721"/>
              <a:ext cx="773"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incineración</a:t>
              </a:r>
            </a:p>
          </p:txBody>
        </p:sp>
        <p:sp>
          <p:nvSpPr>
            <p:cNvPr id="35872" name="Line 29"/>
            <p:cNvSpPr>
              <a:spLocks noChangeShapeType="1"/>
            </p:cNvSpPr>
            <p:nvPr/>
          </p:nvSpPr>
          <p:spPr bwMode="auto">
            <a:xfrm flipH="1" flipV="1">
              <a:off x="1404" y="1308"/>
              <a:ext cx="1020" cy="0"/>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35873" name="Line 30"/>
            <p:cNvSpPr>
              <a:spLocks noChangeShapeType="1"/>
            </p:cNvSpPr>
            <p:nvPr/>
          </p:nvSpPr>
          <p:spPr bwMode="auto">
            <a:xfrm flipV="1">
              <a:off x="816" y="1488"/>
              <a:ext cx="0" cy="1824"/>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35874" name="Line 31"/>
            <p:cNvSpPr>
              <a:spLocks noChangeShapeType="1"/>
            </p:cNvSpPr>
            <p:nvPr/>
          </p:nvSpPr>
          <p:spPr bwMode="auto">
            <a:xfrm flipV="1">
              <a:off x="3336" y="1368"/>
              <a:ext cx="1128" cy="0"/>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35875" name="Line 32"/>
            <p:cNvSpPr>
              <a:spLocks noChangeShapeType="1"/>
            </p:cNvSpPr>
            <p:nvPr/>
          </p:nvSpPr>
          <p:spPr bwMode="auto">
            <a:xfrm flipV="1">
              <a:off x="276" y="1392"/>
              <a:ext cx="204" cy="24"/>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35876" name="Line 33"/>
            <p:cNvSpPr>
              <a:spLocks noChangeShapeType="1"/>
            </p:cNvSpPr>
            <p:nvPr/>
          </p:nvSpPr>
          <p:spPr bwMode="auto">
            <a:xfrm>
              <a:off x="216" y="3396"/>
              <a:ext cx="204" cy="24"/>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610338" name="Text Box 34"/>
            <p:cNvSpPr txBox="1">
              <a:spLocks noChangeArrowheads="1"/>
            </p:cNvSpPr>
            <p:nvPr/>
          </p:nvSpPr>
          <p:spPr bwMode="auto">
            <a:xfrm>
              <a:off x="494" y="1771"/>
              <a:ext cx="184" cy="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h</a:t>
              </a:r>
            </a:p>
            <a:p>
              <a:pPr>
                <a:defRPr/>
              </a:pPr>
              <a:r>
                <a:rPr lang="es-ES_tradnl" sz="1400" b="1" smtClean="0">
                  <a:effectLst>
                    <a:outerShdw blurRad="38100" dist="38100" dir="2700000" algn="tl">
                      <a:srgbClr val="000000"/>
                    </a:outerShdw>
                  </a:effectLst>
                </a:rPr>
                <a:t>o</a:t>
              </a:r>
            </a:p>
            <a:p>
              <a:pPr>
                <a:defRPr/>
              </a:pPr>
              <a:r>
                <a:rPr lang="es-ES_tradnl" sz="1400" b="1" smtClean="0">
                  <a:effectLst>
                    <a:outerShdw blurRad="38100" dist="38100" dir="2700000" algn="tl">
                      <a:srgbClr val="000000"/>
                    </a:outerShdw>
                  </a:effectLst>
                </a:rPr>
                <a:t>j</a:t>
              </a:r>
            </a:p>
            <a:p>
              <a:pPr>
                <a:defRPr/>
              </a:pPr>
              <a:r>
                <a:rPr lang="es-ES_tradnl" sz="1400" b="1" smtClean="0">
                  <a:effectLst>
                    <a:outerShdw blurRad="38100" dist="38100" dir="2700000" algn="tl">
                      <a:srgbClr val="000000"/>
                    </a:outerShdw>
                  </a:effectLst>
                </a:rPr>
                <a:t>a</a:t>
              </a:r>
            </a:p>
            <a:p>
              <a:pPr>
                <a:defRPr/>
              </a:pPr>
              <a:r>
                <a:rPr lang="es-ES_tradnl" sz="1400" b="1" smtClean="0">
                  <a:effectLst>
                    <a:outerShdw blurRad="38100" dist="38100" dir="2700000" algn="tl">
                      <a:srgbClr val="000000"/>
                    </a:outerShdw>
                  </a:effectLst>
                </a:rPr>
                <a:t>r</a:t>
              </a:r>
            </a:p>
            <a:p>
              <a:pPr>
                <a:defRPr/>
              </a:pPr>
              <a:r>
                <a:rPr lang="es-ES_tradnl" sz="1400" b="1" smtClean="0">
                  <a:effectLst>
                    <a:outerShdw blurRad="38100" dist="38100" dir="2700000" algn="tl">
                      <a:srgbClr val="000000"/>
                    </a:outerShdw>
                  </a:effectLst>
                </a:rPr>
                <a:t>a</a:t>
              </a:r>
            </a:p>
            <a:p>
              <a:pPr>
                <a:defRPr/>
              </a:pPr>
              <a:r>
                <a:rPr lang="es-ES_tradnl" sz="1400" b="1" smtClean="0">
                  <a:effectLst>
                    <a:outerShdw blurRad="38100" dist="38100" dir="2700000" algn="tl">
                      <a:srgbClr val="000000"/>
                    </a:outerShdw>
                  </a:effectLst>
                </a:rPr>
                <a:t>s</a:t>
              </a:r>
            </a:p>
            <a:p>
              <a:pPr>
                <a:defRPr/>
              </a:pPr>
              <a:r>
                <a:rPr lang="es-ES_tradnl" sz="1400" b="1" smtClean="0">
                  <a:effectLst>
                    <a:outerShdw blurRad="38100" dist="38100" dir="2700000" algn="tl">
                      <a:srgbClr val="000000"/>
                    </a:outerShdw>
                  </a:effectLst>
                </a:rPr>
                <a:t>c</a:t>
              </a:r>
            </a:p>
            <a:p>
              <a:pPr>
                <a:defRPr/>
              </a:pPr>
              <a:r>
                <a:rPr lang="es-ES_tradnl" sz="1400" b="1" smtClean="0">
                  <a:effectLst>
                    <a:outerShdw blurRad="38100" dist="38100" dir="2700000" algn="tl">
                      <a:srgbClr val="000000"/>
                    </a:outerShdw>
                  </a:effectLst>
                </a:rPr>
                <a:t>a</a:t>
              </a:r>
            </a:p>
          </p:txBody>
        </p:sp>
        <p:sp>
          <p:nvSpPr>
            <p:cNvPr id="35878" name="Line 35"/>
            <p:cNvSpPr>
              <a:spLocks noChangeShapeType="1"/>
            </p:cNvSpPr>
            <p:nvPr/>
          </p:nvSpPr>
          <p:spPr bwMode="auto">
            <a:xfrm>
              <a:off x="672" y="1512"/>
              <a:ext cx="0" cy="1836"/>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610340" name="Text Box 36"/>
            <p:cNvSpPr txBox="1">
              <a:spLocks noChangeArrowheads="1"/>
            </p:cNvSpPr>
            <p:nvPr/>
          </p:nvSpPr>
          <p:spPr bwMode="auto">
            <a:xfrm>
              <a:off x="818" y="1819"/>
              <a:ext cx="184" cy="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a</a:t>
              </a:r>
            </a:p>
            <a:p>
              <a:pPr>
                <a:defRPr/>
              </a:pPr>
              <a:r>
                <a:rPr lang="es-ES_tradnl" sz="1400" b="1" smtClean="0">
                  <a:effectLst>
                    <a:outerShdw blurRad="38100" dist="38100" dir="2700000" algn="tl">
                      <a:srgbClr val="000000"/>
                    </a:outerShdw>
                  </a:effectLst>
                </a:rPr>
                <a:t>d</a:t>
              </a:r>
            </a:p>
            <a:p>
              <a:pPr>
                <a:defRPr/>
              </a:pPr>
              <a:r>
                <a:rPr lang="es-ES_tradnl" sz="1400" b="1" smtClean="0">
                  <a:effectLst>
                    <a:outerShdw blurRad="38100" dist="38100" dir="2700000" algn="tl">
                      <a:srgbClr val="000000"/>
                    </a:outerShdw>
                  </a:effectLst>
                </a:rPr>
                <a:t>s</a:t>
              </a:r>
            </a:p>
            <a:p>
              <a:pPr>
                <a:defRPr/>
              </a:pPr>
              <a:r>
                <a:rPr lang="es-ES_tradnl" sz="1400" b="1" smtClean="0">
                  <a:effectLst>
                    <a:outerShdw blurRad="38100" dist="38100" dir="2700000" algn="tl">
                      <a:srgbClr val="000000"/>
                    </a:outerShdw>
                  </a:effectLst>
                </a:rPr>
                <a:t>o</a:t>
              </a:r>
            </a:p>
            <a:p>
              <a:pPr>
                <a:defRPr/>
              </a:pPr>
              <a:r>
                <a:rPr lang="es-ES_tradnl" sz="1400" b="1" smtClean="0">
                  <a:effectLst>
                    <a:outerShdw blurRad="38100" dist="38100" dir="2700000" algn="tl">
                      <a:srgbClr val="000000"/>
                    </a:outerShdw>
                  </a:effectLst>
                </a:rPr>
                <a:t>r</a:t>
              </a:r>
            </a:p>
            <a:p>
              <a:pPr>
                <a:defRPr/>
              </a:pPr>
              <a:r>
                <a:rPr lang="es-ES_tradnl" sz="1400" b="1" smtClean="0">
                  <a:effectLst>
                    <a:outerShdw blurRad="38100" dist="38100" dir="2700000" algn="tl">
                      <a:srgbClr val="000000"/>
                    </a:outerShdw>
                  </a:effectLst>
                </a:rPr>
                <a:t>c</a:t>
              </a:r>
            </a:p>
            <a:p>
              <a:pPr>
                <a:defRPr/>
              </a:pPr>
              <a:r>
                <a:rPr lang="es-ES_tradnl" sz="1400" b="1" smtClean="0">
                  <a:effectLst>
                    <a:outerShdw blurRad="38100" dist="38100" dir="2700000" algn="tl">
                      <a:srgbClr val="000000"/>
                    </a:outerShdw>
                  </a:effectLst>
                </a:rPr>
                <a:t>i</a:t>
              </a:r>
            </a:p>
            <a:p>
              <a:pPr>
                <a:defRPr/>
              </a:pPr>
              <a:r>
                <a:rPr lang="es-ES_tradnl" sz="1400" b="1" smtClean="0">
                  <a:effectLst>
                    <a:outerShdw blurRad="38100" dist="38100" dir="2700000" algn="tl">
                      <a:srgbClr val="000000"/>
                    </a:outerShdw>
                  </a:effectLst>
                </a:rPr>
                <a:t>ó</a:t>
              </a:r>
            </a:p>
            <a:p>
              <a:pPr>
                <a:defRPr/>
              </a:pPr>
              <a:r>
                <a:rPr lang="es-ES_tradnl" sz="1400" b="1" smtClean="0">
                  <a:effectLst>
                    <a:outerShdw blurRad="38100" dist="38100" dir="2700000" algn="tl">
                      <a:srgbClr val="000000"/>
                    </a:outerShdw>
                  </a:effectLst>
                </a:rPr>
                <a:t>n</a:t>
              </a:r>
            </a:p>
          </p:txBody>
        </p:sp>
        <p:sp>
          <p:nvSpPr>
            <p:cNvPr id="35880" name="Line 37"/>
            <p:cNvSpPr>
              <a:spLocks noChangeShapeType="1"/>
            </p:cNvSpPr>
            <p:nvPr/>
          </p:nvSpPr>
          <p:spPr bwMode="auto">
            <a:xfrm flipH="1" flipV="1">
              <a:off x="1404" y="1416"/>
              <a:ext cx="1020" cy="0"/>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610342" name="Text Box 38"/>
            <p:cNvSpPr txBox="1">
              <a:spLocks noChangeArrowheads="1"/>
            </p:cNvSpPr>
            <p:nvPr/>
          </p:nvSpPr>
          <p:spPr bwMode="auto">
            <a:xfrm>
              <a:off x="1538" y="1411"/>
              <a:ext cx="80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depositación</a:t>
              </a:r>
            </a:p>
          </p:txBody>
        </p:sp>
        <p:sp>
          <p:nvSpPr>
            <p:cNvPr id="35882" name="Line 39"/>
            <p:cNvSpPr>
              <a:spLocks noChangeShapeType="1"/>
            </p:cNvSpPr>
            <p:nvPr/>
          </p:nvSpPr>
          <p:spPr bwMode="auto">
            <a:xfrm flipV="1">
              <a:off x="888" y="1536"/>
              <a:ext cx="1584" cy="1788"/>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35883" name="Line 40"/>
            <p:cNvSpPr>
              <a:spLocks noChangeShapeType="1"/>
            </p:cNvSpPr>
            <p:nvPr/>
          </p:nvSpPr>
          <p:spPr bwMode="auto">
            <a:xfrm flipH="1" flipV="1">
              <a:off x="3204" y="1524"/>
              <a:ext cx="1584" cy="1788"/>
            </a:xfrm>
            <a:prstGeom prst="line">
              <a:avLst/>
            </a:prstGeom>
            <a:noFill/>
            <a:ln w="1905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610345" name="Text Box 41"/>
            <p:cNvSpPr txBox="1">
              <a:spLocks noChangeArrowheads="1"/>
            </p:cNvSpPr>
            <p:nvPr/>
          </p:nvSpPr>
          <p:spPr bwMode="auto">
            <a:xfrm>
              <a:off x="1548" y="2930"/>
              <a:ext cx="803"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depositación</a:t>
              </a:r>
            </a:p>
          </p:txBody>
        </p:sp>
        <p:sp>
          <p:nvSpPr>
            <p:cNvPr id="610346" name="Text Box 42"/>
            <p:cNvSpPr txBox="1">
              <a:spLocks noChangeArrowheads="1"/>
            </p:cNvSpPr>
            <p:nvPr/>
          </p:nvSpPr>
          <p:spPr bwMode="auto">
            <a:xfrm>
              <a:off x="3540" y="2945"/>
              <a:ext cx="668"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descargas</a:t>
              </a:r>
            </a:p>
          </p:txBody>
        </p:sp>
        <p:sp>
          <p:nvSpPr>
            <p:cNvPr id="35886" name="Line 43"/>
            <p:cNvSpPr>
              <a:spLocks noChangeShapeType="1"/>
            </p:cNvSpPr>
            <p:nvPr/>
          </p:nvSpPr>
          <p:spPr bwMode="auto">
            <a:xfrm flipV="1">
              <a:off x="4848" y="1572"/>
              <a:ext cx="0" cy="1776"/>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610348" name="Text Box 44"/>
            <p:cNvSpPr txBox="1">
              <a:spLocks noChangeArrowheads="1"/>
            </p:cNvSpPr>
            <p:nvPr/>
          </p:nvSpPr>
          <p:spPr bwMode="auto">
            <a:xfrm>
              <a:off x="4850" y="2016"/>
              <a:ext cx="216" cy="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c</a:t>
              </a:r>
            </a:p>
            <a:p>
              <a:pPr>
                <a:defRPr/>
              </a:pPr>
              <a:r>
                <a:rPr lang="es-ES_tradnl" sz="1400" b="1" smtClean="0">
                  <a:effectLst>
                    <a:outerShdw blurRad="38100" dist="38100" dir="2700000" algn="tl">
                      <a:srgbClr val="000000"/>
                    </a:outerShdw>
                  </a:effectLst>
                </a:rPr>
                <a:t>o</a:t>
              </a:r>
            </a:p>
            <a:p>
              <a:pPr>
                <a:defRPr/>
              </a:pPr>
              <a:r>
                <a:rPr lang="es-ES_tradnl" sz="1400" b="1" smtClean="0">
                  <a:effectLst>
                    <a:outerShdw blurRad="38100" dist="38100" dir="2700000" algn="tl">
                      <a:srgbClr val="000000"/>
                    </a:outerShdw>
                  </a:effectLst>
                </a:rPr>
                <a:t>n</a:t>
              </a:r>
            </a:p>
            <a:p>
              <a:pPr>
                <a:defRPr/>
              </a:pPr>
              <a:r>
                <a:rPr lang="es-ES_tradnl" sz="1400" b="1" smtClean="0">
                  <a:effectLst>
                    <a:outerShdw blurRad="38100" dist="38100" dir="2700000" algn="tl">
                      <a:srgbClr val="000000"/>
                    </a:outerShdw>
                  </a:effectLst>
                </a:rPr>
                <a:t>s</a:t>
              </a:r>
            </a:p>
            <a:p>
              <a:pPr>
                <a:defRPr/>
              </a:pPr>
              <a:r>
                <a:rPr lang="es-ES_tradnl" sz="1400" b="1" smtClean="0">
                  <a:effectLst>
                    <a:outerShdw blurRad="38100" dist="38100" dir="2700000" algn="tl">
                      <a:srgbClr val="000000"/>
                    </a:outerShdw>
                  </a:effectLst>
                </a:rPr>
                <a:t>u</a:t>
              </a:r>
            </a:p>
            <a:p>
              <a:pPr>
                <a:defRPr/>
              </a:pPr>
              <a:r>
                <a:rPr lang="es-ES_tradnl" sz="1400" b="1" smtClean="0">
                  <a:effectLst>
                    <a:outerShdw blurRad="38100" dist="38100" dir="2700000" algn="tl">
                      <a:srgbClr val="000000"/>
                    </a:outerShdw>
                  </a:effectLst>
                </a:rPr>
                <a:t>m</a:t>
              </a:r>
            </a:p>
            <a:p>
              <a:pPr>
                <a:defRPr/>
              </a:pPr>
              <a:r>
                <a:rPr lang="es-ES_tradnl" sz="1400" b="1" smtClean="0">
                  <a:effectLst>
                    <a:outerShdw blurRad="38100" dist="38100" dir="2700000" algn="tl">
                      <a:srgbClr val="000000"/>
                    </a:outerShdw>
                  </a:effectLst>
                </a:rPr>
                <a:t>o</a:t>
              </a:r>
            </a:p>
          </p:txBody>
        </p:sp>
        <p:sp>
          <p:nvSpPr>
            <p:cNvPr id="610349" name="Text Box 45"/>
            <p:cNvSpPr txBox="1">
              <a:spLocks noChangeArrowheads="1"/>
            </p:cNvSpPr>
            <p:nvPr/>
          </p:nvSpPr>
          <p:spPr bwMode="auto">
            <a:xfrm>
              <a:off x="3494" y="1171"/>
              <a:ext cx="71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respiración</a:t>
              </a:r>
            </a:p>
          </p:txBody>
        </p:sp>
        <p:cxnSp>
          <p:nvCxnSpPr>
            <p:cNvPr id="35889" name="AutoShape 46"/>
            <p:cNvCxnSpPr>
              <a:cxnSpLocks noChangeShapeType="1"/>
              <a:stCxn id="610310" idx="0"/>
              <a:endCxn id="610312" idx="0"/>
            </p:cNvCxnSpPr>
            <p:nvPr/>
          </p:nvCxnSpPr>
          <p:spPr bwMode="auto">
            <a:xfrm rot="-5400000">
              <a:off x="2896" y="-720"/>
              <a:ext cx="61" cy="3942"/>
            </a:xfrm>
            <a:prstGeom prst="bentConnector3">
              <a:avLst>
                <a:gd name="adj1" fmla="val 336065"/>
              </a:avLst>
            </a:prstGeom>
            <a:noFill/>
            <a:ln w="19050">
              <a:solidFill>
                <a:schemeClr val="tx1"/>
              </a:solidFill>
              <a:prstDash val="sysDot"/>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10351" name="Text Box 47"/>
            <p:cNvSpPr txBox="1">
              <a:spLocks noChangeArrowheads="1"/>
            </p:cNvSpPr>
            <p:nvPr/>
          </p:nvSpPr>
          <p:spPr bwMode="auto">
            <a:xfrm>
              <a:off x="3902" y="2419"/>
              <a:ext cx="401" cy="192"/>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lluvia</a:t>
              </a:r>
            </a:p>
          </p:txBody>
        </p:sp>
        <p:sp>
          <p:nvSpPr>
            <p:cNvPr id="35891" name="Line 48"/>
            <p:cNvSpPr>
              <a:spLocks noChangeShapeType="1"/>
            </p:cNvSpPr>
            <p:nvPr/>
          </p:nvSpPr>
          <p:spPr bwMode="auto">
            <a:xfrm flipH="1">
              <a:off x="996" y="1560"/>
              <a:ext cx="1596" cy="1776"/>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610353" name="Text Box 49"/>
            <p:cNvSpPr txBox="1">
              <a:spLocks noChangeArrowheads="1"/>
            </p:cNvSpPr>
            <p:nvPr/>
          </p:nvSpPr>
          <p:spPr bwMode="auto">
            <a:xfrm>
              <a:off x="1478" y="2419"/>
              <a:ext cx="401" cy="192"/>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400" b="1" smtClean="0">
                  <a:effectLst>
                    <a:outerShdw blurRad="38100" dist="38100" dir="2700000" algn="tl">
                      <a:srgbClr val="000000"/>
                    </a:outerShdw>
                  </a:effectLst>
                </a:rPr>
                <a:t>lluvia</a:t>
              </a:r>
            </a:p>
          </p:txBody>
        </p:sp>
      </p:grpSp>
      <p:sp>
        <p:nvSpPr>
          <p:cNvPr id="610355" name="Text Box 51"/>
          <p:cNvSpPr txBox="1">
            <a:spLocks noChangeArrowheads="1"/>
          </p:cNvSpPr>
          <p:nvPr/>
        </p:nvSpPr>
        <p:spPr bwMode="auto">
          <a:xfrm>
            <a:off x="5694363" y="6453188"/>
            <a:ext cx="28384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defRPr/>
            </a:pPr>
            <a:r>
              <a:rPr lang="es-ES_tradnl" sz="1000" b="1" smtClean="0">
                <a:effectLst>
                  <a:outerShdw blurRad="38100" dist="38100" dir="2700000" algn="tl">
                    <a:srgbClr val="000000"/>
                  </a:outerShdw>
                </a:effectLst>
              </a:rPr>
              <a:t>© Elaborado por Gutiérrez R. M. y Ortiz H. L.</a:t>
            </a:r>
          </a:p>
        </p:txBody>
      </p:sp>
      <p:sp>
        <p:nvSpPr>
          <p:cNvPr id="35844" name="AutoShape 52"/>
          <p:cNvSpPr>
            <a:spLocks noChangeArrowheads="1"/>
          </p:cNvSpPr>
          <p:nvPr/>
        </p:nvSpPr>
        <p:spPr bwMode="auto">
          <a:xfrm rot="-3088071">
            <a:off x="34925" y="4621213"/>
            <a:ext cx="1116013" cy="503237"/>
          </a:xfrm>
          <a:prstGeom prst="rightArrow">
            <a:avLst>
              <a:gd name="adj1" fmla="val 50000"/>
              <a:gd name="adj2" fmla="val 55442"/>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35845" name="Text Box 53"/>
          <p:cNvSpPr txBox="1">
            <a:spLocks noChangeArrowheads="1"/>
          </p:cNvSpPr>
          <p:nvPr/>
        </p:nvSpPr>
        <p:spPr bwMode="auto">
          <a:xfrm>
            <a:off x="250825" y="5780088"/>
            <a:ext cx="8675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spcBef>
                <a:spcPct val="50000"/>
              </a:spcBef>
              <a:defRPr/>
            </a:pPr>
            <a:r>
              <a:rPr lang="es-MX" sz="2400" b="1" smtClean="0"/>
              <a:t>El suelo es el sumidero más importante de contaminantes </a:t>
            </a:r>
            <a:endParaRPr lang="es-ES" sz="2400" b="1" smtClean="0"/>
          </a:p>
        </p:txBody>
      </p:sp>
    </p:spTree>
    <p:extLst>
      <p:ext uri="{BB962C8B-B14F-4D97-AF65-F5344CB8AC3E}">
        <p14:creationId xmlns:p14="http://schemas.microsoft.com/office/powerpoint/2010/main" val="267784831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sz="quarter" idx="1"/>
          </p:nvPr>
        </p:nvSpPr>
        <p:spPr>
          <a:xfrm>
            <a:off x="323850" y="333375"/>
            <a:ext cx="4064000" cy="3121025"/>
          </a:xfrm>
        </p:spPr>
        <p:txBody>
          <a:bodyPr/>
          <a:lstStyle/>
          <a:p>
            <a:pPr eaLnBrk="1" hangingPunct="1">
              <a:defRPr/>
            </a:pPr>
            <a:r>
              <a:rPr lang="en-US" b="1" dirty="0">
                <a:latin typeface="Arial" charset="0"/>
                <a:cs typeface="+mn-cs"/>
              </a:rPr>
              <a:t>El </a:t>
            </a:r>
            <a:r>
              <a:rPr lang="en-US" b="1" dirty="0" err="1">
                <a:latin typeface="Arial" charset="0"/>
                <a:cs typeface="+mn-cs"/>
              </a:rPr>
              <a:t>suelo</a:t>
            </a:r>
            <a:r>
              <a:rPr lang="en-US" b="1" dirty="0">
                <a:latin typeface="Arial" charset="0"/>
                <a:cs typeface="+mn-cs"/>
              </a:rPr>
              <a:t> </a:t>
            </a:r>
            <a:r>
              <a:rPr lang="en-US" b="1" dirty="0" err="1">
                <a:latin typeface="Arial" charset="0"/>
                <a:cs typeface="+mn-cs"/>
              </a:rPr>
              <a:t>es</a:t>
            </a:r>
            <a:r>
              <a:rPr lang="en-US" b="1" dirty="0">
                <a:latin typeface="Arial" charset="0"/>
                <a:cs typeface="+mn-cs"/>
              </a:rPr>
              <a:t> un </a:t>
            </a:r>
            <a:r>
              <a:rPr lang="en-US" b="1" dirty="0" err="1">
                <a:latin typeface="Arial" charset="0"/>
                <a:cs typeface="+mn-cs"/>
              </a:rPr>
              <a:t>medio</a:t>
            </a:r>
            <a:r>
              <a:rPr lang="en-US" b="1" dirty="0">
                <a:latin typeface="Arial" charset="0"/>
                <a:cs typeface="+mn-cs"/>
              </a:rPr>
              <a:t> </a:t>
            </a:r>
            <a:r>
              <a:rPr lang="en-US" b="1" dirty="0" err="1">
                <a:latin typeface="Arial" charset="0"/>
                <a:cs typeface="+mn-cs"/>
              </a:rPr>
              <a:t>poroso</a:t>
            </a:r>
            <a:r>
              <a:rPr lang="en-US" b="1" dirty="0">
                <a:latin typeface="Arial" charset="0"/>
                <a:cs typeface="+mn-cs"/>
              </a:rPr>
              <a:t> </a:t>
            </a:r>
            <a:r>
              <a:rPr lang="en-US" b="1" dirty="0" err="1">
                <a:latin typeface="Arial" charset="0"/>
                <a:cs typeface="+mn-cs"/>
              </a:rPr>
              <a:t>que</a:t>
            </a:r>
            <a:r>
              <a:rPr lang="en-US" b="1" dirty="0">
                <a:latin typeface="Arial" charset="0"/>
                <a:cs typeface="+mn-cs"/>
              </a:rPr>
              <a:t> se </a:t>
            </a:r>
            <a:r>
              <a:rPr lang="en-US" b="1" dirty="0" err="1">
                <a:latin typeface="Arial" charset="0"/>
                <a:cs typeface="+mn-cs"/>
              </a:rPr>
              <a:t>formó</a:t>
            </a:r>
            <a:r>
              <a:rPr lang="en-US" b="1" dirty="0">
                <a:latin typeface="Arial" charset="0"/>
                <a:cs typeface="+mn-cs"/>
              </a:rPr>
              <a:t> en la </a:t>
            </a:r>
            <a:r>
              <a:rPr lang="en-US" b="1" dirty="0" err="1">
                <a:latin typeface="Arial" charset="0"/>
                <a:cs typeface="+mn-cs"/>
              </a:rPr>
              <a:t>superficie</a:t>
            </a:r>
            <a:r>
              <a:rPr lang="en-US" b="1" dirty="0">
                <a:latin typeface="Arial" charset="0"/>
                <a:cs typeface="+mn-cs"/>
              </a:rPr>
              <a:t> de la Tierra a </a:t>
            </a:r>
            <a:r>
              <a:rPr lang="en-US" b="1" dirty="0" err="1">
                <a:latin typeface="Arial" charset="0"/>
                <a:cs typeface="+mn-cs"/>
              </a:rPr>
              <a:t>través</a:t>
            </a:r>
            <a:r>
              <a:rPr lang="en-US" b="1" dirty="0">
                <a:latin typeface="Arial" charset="0"/>
                <a:cs typeface="+mn-cs"/>
              </a:rPr>
              <a:t> de </a:t>
            </a:r>
            <a:r>
              <a:rPr lang="en-US" b="1" dirty="0" err="1">
                <a:latin typeface="Arial" charset="0"/>
                <a:cs typeface="+mn-cs"/>
              </a:rPr>
              <a:t>procesos</a:t>
            </a:r>
            <a:r>
              <a:rPr lang="en-US" b="1" dirty="0">
                <a:latin typeface="Arial" charset="0"/>
                <a:cs typeface="+mn-cs"/>
              </a:rPr>
              <a:t> de </a:t>
            </a:r>
            <a:r>
              <a:rPr lang="en-US" b="1" dirty="0" err="1">
                <a:latin typeface="Arial" charset="0"/>
                <a:cs typeface="+mn-cs"/>
              </a:rPr>
              <a:t>intemperismo</a:t>
            </a:r>
            <a:r>
              <a:rPr lang="en-US" b="1" dirty="0">
                <a:latin typeface="Arial" charset="0"/>
                <a:cs typeface="+mn-cs"/>
              </a:rPr>
              <a:t> </a:t>
            </a:r>
            <a:r>
              <a:rPr lang="en-US" b="1" dirty="0" err="1">
                <a:latin typeface="Arial" charset="0"/>
                <a:cs typeface="+mn-cs"/>
              </a:rPr>
              <a:t>físico</a:t>
            </a:r>
            <a:r>
              <a:rPr lang="en-US" b="1" dirty="0">
                <a:latin typeface="Arial" charset="0"/>
                <a:cs typeface="+mn-cs"/>
              </a:rPr>
              <a:t>, </a:t>
            </a:r>
            <a:r>
              <a:rPr lang="en-US" b="1" dirty="0" err="1">
                <a:latin typeface="Arial" charset="0"/>
                <a:cs typeface="+mn-cs"/>
              </a:rPr>
              <a:t>químico</a:t>
            </a:r>
            <a:r>
              <a:rPr lang="en-US" b="1" dirty="0">
                <a:latin typeface="Arial" charset="0"/>
                <a:cs typeface="+mn-cs"/>
              </a:rPr>
              <a:t> y </a:t>
            </a:r>
            <a:r>
              <a:rPr lang="en-US" b="1" dirty="0" err="1" smtClean="0">
                <a:latin typeface="Arial" charset="0"/>
                <a:cs typeface="+mn-cs"/>
              </a:rPr>
              <a:t>biológico</a:t>
            </a:r>
            <a:endParaRPr lang="en-US" b="1" dirty="0">
              <a:latin typeface="Arial" charset="0"/>
              <a:cs typeface="+mn-cs"/>
            </a:endParaRPr>
          </a:p>
        </p:txBody>
      </p:sp>
      <p:pic>
        <p:nvPicPr>
          <p:cNvPr id="100354" name="Picture 4" descr="suelo"/>
          <p:cNvPicPr>
            <a:picLocks noChangeAspect="1" noChangeArrowheads="1"/>
          </p:cNvPicPr>
          <p:nvPr/>
        </p:nvPicPr>
        <p:blipFill>
          <a:blip r:embed="rId2">
            <a:extLst>
              <a:ext uri="{28A0092B-C50C-407E-A947-70E740481C1C}">
                <a14:useLocalDpi xmlns:a14="http://schemas.microsoft.com/office/drawing/2010/main" val="0"/>
              </a:ext>
            </a:extLst>
          </a:blip>
          <a:srcRect l="2817"/>
          <a:stretch>
            <a:fillRect/>
          </a:stretch>
        </p:blipFill>
        <p:spPr bwMode="auto">
          <a:xfrm>
            <a:off x="5148263" y="1196975"/>
            <a:ext cx="3708400"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250825" y="5084763"/>
            <a:ext cx="8497888" cy="1816100"/>
          </a:xfrm>
          <a:prstGeom prst="rect">
            <a:avLst/>
          </a:prstGeom>
          <a:noFill/>
        </p:spPr>
        <p:txBody>
          <a:bodyPr>
            <a:spAutoFit/>
          </a:bodyPr>
          <a:lstStyle/>
          <a:p>
            <a:pPr algn="ctr">
              <a:defRPr/>
            </a:pPr>
            <a:r>
              <a:rPr lang="en-US" sz="2800" b="1" dirty="0" err="1">
                <a:effectLst>
                  <a:outerShdw blurRad="38100" dist="38100" dir="2700000" algn="tl">
                    <a:srgbClr val="000000"/>
                  </a:outerShdw>
                </a:effectLst>
                <a:cs typeface="+mn-cs"/>
              </a:rPr>
              <a:t>Es</a:t>
            </a:r>
            <a:r>
              <a:rPr lang="en-US" sz="2800" b="1" dirty="0">
                <a:effectLst>
                  <a:outerShdw blurRad="38100" dist="38100" dir="2700000" algn="tl">
                    <a:srgbClr val="000000"/>
                  </a:outerShdw>
                </a:effectLst>
                <a:cs typeface="+mn-cs"/>
              </a:rPr>
              <a:t>  un reactor </a:t>
            </a:r>
            <a:r>
              <a:rPr lang="en-US" sz="2800" b="1" dirty="0" err="1">
                <a:effectLst>
                  <a:outerShdw blurRad="38100" dist="38100" dir="2700000" algn="tl">
                    <a:srgbClr val="000000"/>
                  </a:outerShdw>
                </a:effectLst>
                <a:cs typeface="+mn-cs"/>
              </a:rPr>
              <a:t>biogeoquímico</a:t>
            </a:r>
            <a:r>
              <a:rPr lang="en-US" sz="2800" b="1" dirty="0">
                <a:effectLst>
                  <a:outerShdw blurRad="38100" dist="38100" dir="2700000" algn="tl">
                    <a:srgbClr val="000000"/>
                  </a:outerShdw>
                </a:effectLst>
                <a:cs typeface="+mn-cs"/>
              </a:rPr>
              <a:t> en </a:t>
            </a:r>
            <a:r>
              <a:rPr lang="en-US" sz="2800" b="1" dirty="0" err="1">
                <a:effectLst>
                  <a:outerShdw blurRad="38100" dist="38100" dir="2700000" algn="tl">
                    <a:srgbClr val="000000"/>
                  </a:outerShdw>
                </a:effectLst>
                <a:cs typeface="+mn-cs"/>
              </a:rPr>
              <a:t>que</a:t>
            </a:r>
            <a:r>
              <a:rPr lang="en-US" sz="2800" b="1" dirty="0">
                <a:effectLst>
                  <a:outerShdw blurRad="38100" dist="38100" dir="2700000" algn="tl">
                    <a:srgbClr val="000000"/>
                  </a:outerShdw>
                </a:effectLst>
                <a:cs typeface="+mn-cs"/>
              </a:rPr>
              <a:t> </a:t>
            </a:r>
            <a:r>
              <a:rPr lang="en-US" sz="2800" b="1" dirty="0" err="1">
                <a:effectLst>
                  <a:outerShdw blurRad="38100" dist="38100" dir="2700000" algn="tl">
                    <a:srgbClr val="000000"/>
                  </a:outerShdw>
                </a:effectLst>
                <a:cs typeface="+mn-cs"/>
              </a:rPr>
              <a:t>ocurren</a:t>
            </a:r>
            <a:r>
              <a:rPr lang="en-US" sz="2800" b="1" dirty="0">
                <a:effectLst>
                  <a:outerShdw blurRad="38100" dist="38100" dir="2700000" algn="tl">
                    <a:srgbClr val="000000"/>
                  </a:outerShdw>
                </a:effectLst>
                <a:cs typeface="+mn-cs"/>
              </a:rPr>
              <a:t> </a:t>
            </a:r>
            <a:r>
              <a:rPr lang="en-US" sz="2800" b="1" dirty="0" err="1">
                <a:effectLst>
                  <a:outerShdw blurRad="38100" dist="38100" dir="2700000" algn="tl">
                    <a:srgbClr val="000000"/>
                  </a:outerShdw>
                </a:effectLst>
                <a:cs typeface="+mn-cs"/>
              </a:rPr>
              <a:t>múltiples</a:t>
            </a:r>
            <a:r>
              <a:rPr lang="en-US" sz="2800" b="1" dirty="0">
                <a:effectLst>
                  <a:outerShdw blurRad="38100" dist="38100" dir="2700000" algn="tl">
                    <a:srgbClr val="000000"/>
                  </a:outerShdw>
                </a:effectLst>
                <a:cs typeface="+mn-cs"/>
              </a:rPr>
              <a:t> </a:t>
            </a:r>
            <a:r>
              <a:rPr lang="en-US" sz="2800" b="1" dirty="0" err="1">
                <a:effectLst>
                  <a:outerShdw blurRad="38100" dist="38100" dir="2700000" algn="tl">
                    <a:srgbClr val="000000"/>
                  </a:outerShdw>
                </a:effectLst>
                <a:cs typeface="+mn-cs"/>
              </a:rPr>
              <a:t>procesos</a:t>
            </a:r>
            <a:r>
              <a:rPr lang="en-US" sz="2800" b="1" dirty="0">
                <a:effectLst>
                  <a:outerShdw blurRad="38100" dist="38100" dir="2700000" algn="tl">
                    <a:srgbClr val="000000"/>
                  </a:outerShdw>
                </a:effectLst>
                <a:cs typeface="+mn-cs"/>
              </a:rPr>
              <a:t>  </a:t>
            </a:r>
            <a:r>
              <a:rPr lang="en-US" sz="2800" b="1" dirty="0" err="1">
                <a:effectLst>
                  <a:outerShdw blurRad="38100" dist="38100" dir="2700000" algn="tl">
                    <a:srgbClr val="000000"/>
                  </a:outerShdw>
                </a:effectLst>
                <a:cs typeface="+mn-cs"/>
              </a:rPr>
              <a:t>vitales</a:t>
            </a:r>
            <a:r>
              <a:rPr lang="en-US" sz="2800" b="1" dirty="0">
                <a:effectLst>
                  <a:outerShdw blurRad="38100" dist="38100" dir="2700000" algn="tl">
                    <a:srgbClr val="000000"/>
                  </a:outerShdw>
                </a:effectLst>
                <a:cs typeface="+mn-cs"/>
              </a:rPr>
              <a:t> </a:t>
            </a:r>
            <a:r>
              <a:rPr lang="en-US" sz="2800" b="1" dirty="0" err="1">
                <a:effectLst>
                  <a:outerShdw blurRad="38100" dist="38100" dir="2700000" algn="tl">
                    <a:srgbClr val="000000"/>
                  </a:outerShdw>
                </a:effectLst>
                <a:cs typeface="+mn-cs"/>
              </a:rPr>
              <a:t>abiertos</a:t>
            </a:r>
            <a:r>
              <a:rPr lang="en-US" sz="2800" b="1" dirty="0">
                <a:effectLst>
                  <a:outerShdw blurRad="38100" dist="38100" dir="2700000" algn="tl">
                    <a:srgbClr val="000000"/>
                  </a:outerShdw>
                </a:effectLst>
                <a:cs typeface="+mn-cs"/>
              </a:rPr>
              <a:t> en </a:t>
            </a:r>
            <a:r>
              <a:rPr lang="en-US" sz="2800" b="1" dirty="0" err="1">
                <a:effectLst>
                  <a:outerShdw blurRad="38100" dist="38100" dir="2700000" algn="tl">
                    <a:srgbClr val="000000"/>
                  </a:outerShdw>
                </a:effectLst>
                <a:cs typeface="+mn-cs"/>
              </a:rPr>
              <a:t>energía</a:t>
            </a:r>
            <a:r>
              <a:rPr lang="en-US" sz="2800" b="1" dirty="0">
                <a:effectLst>
                  <a:outerShdw blurRad="38100" dist="38100" dir="2700000" algn="tl">
                    <a:srgbClr val="000000"/>
                  </a:outerShdw>
                </a:effectLst>
                <a:cs typeface="+mn-cs"/>
              </a:rPr>
              <a:t> y </a:t>
            </a:r>
            <a:r>
              <a:rPr lang="en-US" sz="2800" b="1" dirty="0" err="1" smtClean="0">
                <a:effectLst>
                  <a:outerShdw blurRad="38100" dist="38100" dir="2700000" algn="tl">
                    <a:srgbClr val="000000"/>
                  </a:outerShdw>
                </a:effectLst>
                <a:cs typeface="+mn-cs"/>
              </a:rPr>
              <a:t>materia</a:t>
            </a:r>
            <a:r>
              <a:rPr lang="en-US" sz="2800" b="1" dirty="0" smtClean="0">
                <a:effectLst>
                  <a:outerShdw blurRad="38100" dist="38100" dir="2700000" algn="tl">
                    <a:srgbClr val="000000"/>
                  </a:outerShdw>
                </a:effectLst>
                <a:cs typeface="+mn-cs"/>
              </a:rPr>
              <a:t>.</a:t>
            </a:r>
            <a:r>
              <a:rPr lang="en-US" sz="2800" b="1" dirty="0" smtClean="0"/>
              <a:t> </a:t>
            </a:r>
            <a:endParaRPr lang="en-US" sz="2800" b="1" dirty="0"/>
          </a:p>
          <a:p>
            <a:pPr algn="ctr">
              <a:defRPr/>
            </a:pPr>
            <a:endParaRPr lang="es-ES" sz="2800" dirty="0"/>
          </a:p>
        </p:txBody>
      </p:sp>
    </p:spTree>
    <p:extLst>
      <p:ext uri="{BB962C8B-B14F-4D97-AF65-F5344CB8AC3E}">
        <p14:creationId xmlns:p14="http://schemas.microsoft.com/office/powerpoint/2010/main" val="272627334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1046484" y="2060848"/>
            <a:ext cx="7773988" cy="4259628"/>
          </a:xfrm>
          <a:prstGeom prst="rect">
            <a:avLst/>
          </a:prstGeom>
          <a:noFill/>
          <a:ln w="12700">
            <a:noFill/>
            <a:miter lim="800000"/>
            <a:headEnd type="none" w="sm" len="sm"/>
            <a:tailEnd type="none" w="sm" len="sm"/>
          </a:ln>
          <a:effectLst>
            <a:outerShdw dist="35921" dir="2700000" algn="ctr" rotWithShape="0">
              <a:schemeClr val="bg1"/>
            </a:outerShdw>
          </a:effectLst>
        </p:spPr>
        <p:txBody>
          <a:bodyPr>
            <a:spAutoFit/>
          </a:bodyPr>
          <a:lstStyle/>
          <a:p>
            <a:pPr eaLnBrk="0" hangingPunct="0">
              <a:lnSpc>
                <a:spcPct val="110000"/>
              </a:lnSpc>
              <a:spcBef>
                <a:spcPct val="50000"/>
              </a:spcBef>
              <a:buClr>
                <a:srgbClr val="FF9933"/>
              </a:buClr>
              <a:buFont typeface="Wingdings" charset="0"/>
              <a:buChar char="q"/>
              <a:defRPr/>
            </a:pPr>
            <a:r>
              <a:rPr lang="es-ES_tradnl" sz="2000" b="1" dirty="0">
                <a:effectLst>
                  <a:outerShdw blurRad="38100" dist="38100" dir="2700000" algn="tl">
                    <a:srgbClr val="000000"/>
                  </a:outerShdw>
                </a:effectLst>
                <a:cs typeface="+mn-cs"/>
              </a:rPr>
              <a:t> </a:t>
            </a:r>
            <a:r>
              <a:rPr lang="es-ES_tradnl" sz="2400" b="1" dirty="0">
                <a:cs typeface="+mn-cs"/>
              </a:rPr>
              <a:t>Retiene y aporta  nutrimentos  a </a:t>
            </a:r>
            <a:r>
              <a:rPr lang="es-ES_tradnl" sz="2400" b="1" dirty="0" smtClean="0">
                <a:cs typeface="+mn-cs"/>
              </a:rPr>
              <a:t>plantas. </a:t>
            </a:r>
            <a:endParaRPr lang="es-ES_tradnl" sz="2400" b="1" dirty="0">
              <a:cs typeface="+mn-cs"/>
            </a:endParaRPr>
          </a:p>
          <a:p>
            <a:pPr eaLnBrk="0" hangingPunct="0">
              <a:lnSpc>
                <a:spcPct val="110000"/>
              </a:lnSpc>
              <a:spcBef>
                <a:spcPct val="50000"/>
              </a:spcBef>
              <a:buClr>
                <a:srgbClr val="FF9933"/>
              </a:buClr>
              <a:buFont typeface="Wingdings" charset="0"/>
              <a:buChar char="q"/>
              <a:defRPr/>
            </a:pPr>
            <a:r>
              <a:rPr lang="es-ES_tradnl" sz="2400" b="1" dirty="0">
                <a:cs typeface="+mn-cs"/>
              </a:rPr>
              <a:t> Transporta diferentes sustancias a la litosfera, hidrosfera y </a:t>
            </a:r>
            <a:r>
              <a:rPr lang="es-ES_tradnl" sz="2400" b="1" dirty="0" smtClean="0">
                <a:cs typeface="+mn-cs"/>
              </a:rPr>
              <a:t>atmósfera.</a:t>
            </a:r>
            <a:endParaRPr lang="es-ES_tradnl" sz="2400" b="1" dirty="0">
              <a:cs typeface="+mn-cs"/>
            </a:endParaRPr>
          </a:p>
          <a:p>
            <a:pPr eaLnBrk="0" hangingPunct="0">
              <a:lnSpc>
                <a:spcPct val="110000"/>
              </a:lnSpc>
              <a:spcBef>
                <a:spcPct val="50000"/>
              </a:spcBef>
              <a:buClr>
                <a:srgbClr val="FF9933"/>
              </a:buClr>
              <a:buFont typeface="Wingdings" charset="0"/>
              <a:buChar char="q"/>
              <a:defRPr/>
            </a:pPr>
            <a:r>
              <a:rPr lang="es-ES_tradnl" sz="2400" b="1" dirty="0">
                <a:cs typeface="+mn-cs"/>
              </a:rPr>
              <a:t> </a:t>
            </a:r>
            <a:r>
              <a:rPr lang="es-ES_tradnl" sz="2400" b="1" dirty="0" err="1">
                <a:cs typeface="+mn-cs"/>
              </a:rPr>
              <a:t>Habitat</a:t>
            </a:r>
            <a:r>
              <a:rPr lang="es-ES_tradnl" sz="2400" b="1" dirty="0">
                <a:cs typeface="+mn-cs"/>
              </a:rPr>
              <a:t> de diferentes </a:t>
            </a:r>
            <a:r>
              <a:rPr lang="es-ES_tradnl" sz="2400" b="1" dirty="0" smtClean="0">
                <a:cs typeface="+mn-cs"/>
              </a:rPr>
              <a:t>especies. </a:t>
            </a:r>
            <a:endParaRPr lang="es-ES_tradnl" sz="2400" b="1" dirty="0">
              <a:cs typeface="+mn-cs"/>
            </a:endParaRPr>
          </a:p>
          <a:p>
            <a:pPr eaLnBrk="0" hangingPunct="0">
              <a:lnSpc>
                <a:spcPct val="110000"/>
              </a:lnSpc>
              <a:spcBef>
                <a:spcPct val="50000"/>
              </a:spcBef>
              <a:buClr>
                <a:srgbClr val="FF9933"/>
              </a:buClr>
              <a:buFont typeface="Wingdings" charset="0"/>
              <a:buChar char="q"/>
              <a:defRPr/>
            </a:pPr>
            <a:r>
              <a:rPr lang="es-ES_tradnl" sz="2400" b="1" dirty="0">
                <a:cs typeface="+mn-cs"/>
              </a:rPr>
              <a:t> Controla el clima, ya que regula  la cantidad  de energía solar absorbida y la </a:t>
            </a:r>
            <a:r>
              <a:rPr lang="es-ES_tradnl" sz="2400" b="1" dirty="0" smtClean="0">
                <a:cs typeface="+mn-cs"/>
              </a:rPr>
              <a:t>reflejada.</a:t>
            </a:r>
            <a:endParaRPr lang="es-ES_tradnl" sz="2400" b="1" dirty="0">
              <a:cs typeface="+mn-cs"/>
            </a:endParaRPr>
          </a:p>
          <a:p>
            <a:pPr eaLnBrk="0" hangingPunct="0">
              <a:lnSpc>
                <a:spcPct val="110000"/>
              </a:lnSpc>
              <a:spcBef>
                <a:spcPct val="50000"/>
              </a:spcBef>
              <a:buClr>
                <a:srgbClr val="FF9933"/>
              </a:buClr>
              <a:buFont typeface="Wingdings" charset="0"/>
              <a:buChar char="q"/>
              <a:defRPr/>
            </a:pPr>
            <a:r>
              <a:rPr lang="es-ES_tradnl" sz="2400" b="1" dirty="0">
                <a:cs typeface="+mn-cs"/>
              </a:rPr>
              <a:t> Retiene y purifica el </a:t>
            </a:r>
            <a:r>
              <a:rPr lang="es-ES_tradnl" sz="2400" b="1" dirty="0" smtClean="0">
                <a:cs typeface="+mn-cs"/>
              </a:rPr>
              <a:t>agua.</a:t>
            </a:r>
            <a:endParaRPr lang="es-ES_tradnl" sz="2400" b="1" dirty="0">
              <a:cs typeface="+mn-cs"/>
            </a:endParaRPr>
          </a:p>
          <a:p>
            <a:pPr eaLnBrk="0" hangingPunct="0">
              <a:lnSpc>
                <a:spcPct val="110000"/>
              </a:lnSpc>
              <a:spcBef>
                <a:spcPct val="50000"/>
              </a:spcBef>
              <a:buClr>
                <a:srgbClr val="FF9933"/>
              </a:buClr>
              <a:buFont typeface="Wingdings" charset="0"/>
              <a:buChar char="q"/>
              <a:defRPr/>
            </a:pPr>
            <a:r>
              <a:rPr lang="es-ES_tradnl" sz="2400" b="1" dirty="0">
                <a:cs typeface="+mn-cs"/>
              </a:rPr>
              <a:t> Protege al </a:t>
            </a:r>
            <a:r>
              <a:rPr lang="es-ES_tradnl" sz="2400" b="1" dirty="0" smtClean="0">
                <a:cs typeface="+mn-cs"/>
              </a:rPr>
              <a:t>subsuelo.</a:t>
            </a:r>
            <a:endParaRPr lang="es-ES_tradnl" sz="2400" b="1" dirty="0">
              <a:cs typeface="+mn-cs"/>
            </a:endParaRPr>
          </a:p>
        </p:txBody>
      </p:sp>
      <p:sp>
        <p:nvSpPr>
          <p:cNvPr id="16387" name="Text Box 4"/>
          <p:cNvSpPr txBox="1">
            <a:spLocks noChangeArrowheads="1"/>
          </p:cNvSpPr>
          <p:nvPr/>
        </p:nvSpPr>
        <p:spPr bwMode="auto">
          <a:xfrm>
            <a:off x="179388" y="115888"/>
            <a:ext cx="86407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s-MX" sz="2800" b="1" dirty="0" smtClean="0">
                <a:solidFill>
                  <a:srgbClr val="FA2F06"/>
                </a:solidFill>
                <a:effectLst>
                  <a:outerShdw blurRad="38100" dist="38100" dir="2700000" algn="tl">
                    <a:srgbClr val="000000">
                      <a:alpha val="43137"/>
                    </a:srgbClr>
                  </a:outerShdw>
                </a:effectLst>
                <a:ea typeface="+mn-ea"/>
                <a:cs typeface="+mn-cs"/>
              </a:rPr>
              <a:t>Los suelos no tienen una composición determinada,  pues se forman a partir de la roca madre y bajo condiciones ambientales diferentes pero realizan las mismas funciones</a:t>
            </a:r>
            <a:endParaRPr lang="es-ES" sz="2800" b="1" dirty="0" smtClean="0">
              <a:solidFill>
                <a:srgbClr val="FA2F06"/>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45813806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sue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33375"/>
            <a:ext cx="3887788"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3"/>
          <a:stretch>
            <a:fillRect/>
          </a:stretch>
        </p:blipFill>
        <p:spPr>
          <a:xfrm>
            <a:off x="3418188" y="3743672"/>
            <a:ext cx="5042244" cy="3114328"/>
          </a:xfrm>
          <a:prstGeom prst="rect">
            <a:avLst/>
          </a:prstGeom>
        </p:spPr>
      </p:pic>
      <p:cxnSp>
        <p:nvCxnSpPr>
          <p:cNvPr id="79874" name="Conector recto de flecha 79873"/>
          <p:cNvCxnSpPr/>
          <p:nvPr/>
        </p:nvCxnSpPr>
        <p:spPr>
          <a:xfrm>
            <a:off x="2915816" y="1700808"/>
            <a:ext cx="1152128" cy="20882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9876" name="Imagen 79875"/>
          <p:cNvPicPr>
            <a:picLocks noChangeAspect="1"/>
          </p:cNvPicPr>
          <p:nvPr/>
        </p:nvPicPr>
        <p:blipFill>
          <a:blip r:embed="rId4"/>
          <a:stretch>
            <a:fillRect/>
          </a:stretch>
        </p:blipFill>
        <p:spPr>
          <a:xfrm>
            <a:off x="5364088" y="764704"/>
            <a:ext cx="3459061" cy="2314161"/>
          </a:xfrm>
          <a:prstGeom prst="rect">
            <a:avLst/>
          </a:prstGeom>
        </p:spPr>
      </p:pic>
      <p:sp>
        <p:nvSpPr>
          <p:cNvPr id="79878" name="CuadroTexto 79877"/>
          <p:cNvSpPr txBox="1"/>
          <p:nvPr/>
        </p:nvSpPr>
        <p:spPr>
          <a:xfrm>
            <a:off x="35496" y="4133398"/>
            <a:ext cx="2952328" cy="1538883"/>
          </a:xfrm>
          <a:prstGeom prst="rect">
            <a:avLst/>
          </a:prstGeom>
          <a:noFill/>
        </p:spPr>
        <p:txBody>
          <a:bodyPr wrap="square" rtlCol="0">
            <a:spAutoFit/>
          </a:bodyPr>
          <a:lstStyle/>
          <a:p>
            <a:pPr algn="ctr"/>
            <a:r>
              <a:rPr lang="es-ES" sz="2800" b="1" dirty="0" smtClean="0">
                <a:effectLst>
                  <a:outerShdw blurRad="50800" dist="38100" dir="2700000" algn="tl" rotWithShape="0">
                    <a:srgbClr val="000000">
                      <a:alpha val="43000"/>
                    </a:srgbClr>
                  </a:outerShdw>
                </a:effectLst>
              </a:rPr>
              <a:t>EL SUELO</a:t>
            </a:r>
          </a:p>
          <a:p>
            <a:pPr algn="ctr"/>
            <a:endParaRPr lang="es-ES" sz="1000" b="1" dirty="0">
              <a:effectLst>
                <a:outerShdw blurRad="50800" dist="38100" dir="2700000" algn="tl" rotWithShape="0">
                  <a:srgbClr val="000000">
                    <a:alpha val="43000"/>
                  </a:srgbClr>
                </a:outerShdw>
              </a:effectLst>
            </a:endParaRPr>
          </a:p>
          <a:p>
            <a:pPr algn="ctr"/>
            <a:r>
              <a:rPr lang="es-ES" sz="2800" b="1" dirty="0" smtClean="0">
                <a:effectLst>
                  <a:outerShdw blurRad="50800" dist="38100" dir="2700000" algn="tl" rotWithShape="0">
                    <a:srgbClr val="000000">
                      <a:alpha val="43000"/>
                    </a:srgbClr>
                  </a:outerShdw>
                </a:effectLst>
              </a:rPr>
              <a:t> UN MICROMUNDO </a:t>
            </a:r>
            <a:endParaRPr lang="es-ES" sz="2800" b="1" dirty="0">
              <a:effectLst>
                <a:outerShdw blurRad="50800" dist="38100" dir="2700000" algn="tl" rotWithShape="0">
                  <a:srgbClr val="000000">
                    <a:alpha val="43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ChangeArrowheads="1"/>
          </p:cNvSpPr>
          <p:nvPr/>
        </p:nvSpPr>
        <p:spPr bwMode="auto">
          <a:xfrm>
            <a:off x="2874963" y="2997200"/>
            <a:ext cx="3062287" cy="406400"/>
          </a:xfrm>
          <a:prstGeom prst="rect">
            <a:avLst/>
          </a:prstGeom>
          <a:solidFill>
            <a:srgbClr val="618FFD"/>
          </a:solidFill>
          <a:ln w="12700">
            <a:solidFill>
              <a:srgbClr val="7144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defTabSz="762000" eaLnBrk="0" hangingPunct="0">
              <a:defRPr/>
            </a:pPr>
            <a:r>
              <a:rPr lang="es-ES_tradnl" sz="2000" b="1">
                <a:solidFill>
                  <a:srgbClr val="FFFFFF"/>
                </a:solidFill>
                <a:effectLst>
                  <a:outerShdw blurRad="38100" dist="38100" dir="2700000" algn="tl">
                    <a:srgbClr val="000000"/>
                  </a:outerShdw>
                </a:effectLst>
                <a:latin typeface="Times New Roman" charset="0"/>
              </a:rPr>
              <a:t>SOLUCIÓN DEL SUELO</a:t>
            </a:r>
          </a:p>
        </p:txBody>
      </p:sp>
      <p:sp>
        <p:nvSpPr>
          <p:cNvPr id="36867" name="Rectangle 3"/>
          <p:cNvSpPr>
            <a:spLocks noChangeArrowheads="1"/>
          </p:cNvSpPr>
          <p:nvPr/>
        </p:nvSpPr>
        <p:spPr bwMode="auto">
          <a:xfrm>
            <a:off x="3108325" y="1423988"/>
            <a:ext cx="253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36868" name="Rectangle 4"/>
          <p:cNvSpPr>
            <a:spLocks noChangeArrowheads="1"/>
          </p:cNvSpPr>
          <p:nvPr/>
        </p:nvSpPr>
        <p:spPr bwMode="auto">
          <a:xfrm>
            <a:off x="3565525" y="738188"/>
            <a:ext cx="1289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585733" name="Rectangle 5"/>
          <p:cNvSpPr>
            <a:spLocks noChangeArrowheads="1"/>
          </p:cNvSpPr>
          <p:nvPr/>
        </p:nvSpPr>
        <p:spPr bwMode="auto">
          <a:xfrm>
            <a:off x="3255963" y="5076825"/>
            <a:ext cx="2581275" cy="376238"/>
          </a:xfrm>
          <a:prstGeom prst="rect">
            <a:avLst/>
          </a:prstGeom>
          <a:solidFill>
            <a:srgbClr val="FF0000"/>
          </a:solidFill>
          <a:ln w="12700">
            <a:solidFill>
              <a:schemeClr val="tx2"/>
            </a:solidFill>
            <a:miter lim="800000"/>
            <a:headEnd/>
            <a:tailEnd/>
          </a:ln>
          <a:effectLst/>
          <a:extLst/>
        </p:spPr>
        <p:txBody>
          <a:bodyPr wrap="none" lIns="90488" tIns="44450" rIns="90488" bIns="44450">
            <a:spAutoFit/>
          </a:bodyPr>
          <a:lstStyle/>
          <a:p>
            <a:pPr defTabSz="762000" eaLnBrk="0" hangingPunct="0">
              <a:defRPr/>
            </a:pPr>
            <a:r>
              <a:rPr lang="es-ES_tradnl" b="1">
                <a:solidFill>
                  <a:srgbClr val="FFFF00"/>
                </a:solidFill>
                <a:effectLst>
                  <a:outerShdw blurRad="38100" dist="38100" dir="2700000" algn="tl">
                    <a:srgbClr val="000000"/>
                  </a:outerShdw>
                </a:effectLst>
              </a:rPr>
              <a:t>MINERALES Y SALES</a:t>
            </a:r>
          </a:p>
        </p:txBody>
      </p:sp>
      <p:sp>
        <p:nvSpPr>
          <p:cNvPr id="36870" name="Rectangle 6"/>
          <p:cNvSpPr>
            <a:spLocks noChangeArrowheads="1"/>
          </p:cNvSpPr>
          <p:nvPr/>
        </p:nvSpPr>
        <p:spPr bwMode="auto">
          <a:xfrm>
            <a:off x="6781800" y="2667000"/>
            <a:ext cx="2286000" cy="925513"/>
          </a:xfrm>
          <a:prstGeom prst="rect">
            <a:avLst/>
          </a:prstGeom>
          <a:solidFill>
            <a:srgbClr val="C8230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defTabSz="762000" eaLnBrk="0" hangingPunct="0">
              <a:defRPr/>
            </a:pPr>
            <a:r>
              <a:rPr lang="es-ES_tradnl" b="1">
                <a:solidFill>
                  <a:srgbClr val="FFFF00"/>
                </a:solidFill>
                <a:latin typeface="Times New Roman" charset="0"/>
              </a:rPr>
              <a:t>Arcillas y oxohidróxidos (sorción)</a:t>
            </a:r>
          </a:p>
        </p:txBody>
      </p:sp>
      <p:sp>
        <p:nvSpPr>
          <p:cNvPr id="585735" name="Rectangle 7"/>
          <p:cNvSpPr>
            <a:spLocks noChangeArrowheads="1"/>
          </p:cNvSpPr>
          <p:nvPr/>
        </p:nvSpPr>
        <p:spPr bwMode="auto">
          <a:xfrm>
            <a:off x="619597" y="2959447"/>
            <a:ext cx="1432123" cy="397545"/>
          </a:xfrm>
          <a:prstGeom prst="rect">
            <a:avLst/>
          </a:prstGeom>
          <a:solidFill>
            <a:srgbClr val="FF0000"/>
          </a:solidFill>
          <a:ln w="12700">
            <a:solidFill>
              <a:schemeClr val="tx2"/>
            </a:solidFill>
            <a:miter lim="800000"/>
            <a:headEnd/>
            <a:tailEnd/>
          </a:ln>
          <a:effectLst/>
          <a:extLst/>
        </p:spPr>
        <p:txBody>
          <a:bodyPr wrap="square" lIns="90488" tIns="44450" rIns="90488" bIns="44450">
            <a:spAutoFit/>
          </a:bodyPr>
          <a:lstStyle/>
          <a:p>
            <a:pPr algn="ctr" defTabSz="762000" eaLnBrk="0" hangingPunct="0">
              <a:defRPr/>
            </a:pPr>
            <a:r>
              <a:rPr lang="es-ES_tradnl" sz="2000" b="1" dirty="0">
                <a:solidFill>
                  <a:srgbClr val="FFFF00"/>
                </a:solidFill>
                <a:effectLst>
                  <a:outerShdw blurRad="38100" dist="38100" dir="2700000" algn="tl">
                    <a:srgbClr val="000000"/>
                  </a:outerShdw>
                </a:effectLst>
                <a:latin typeface="Times New Roman" charset="0"/>
              </a:rPr>
              <a:t>Humus</a:t>
            </a:r>
          </a:p>
        </p:txBody>
      </p:sp>
      <p:sp>
        <p:nvSpPr>
          <p:cNvPr id="585736" name="Rectangle 8"/>
          <p:cNvSpPr>
            <a:spLocks noChangeArrowheads="1"/>
          </p:cNvSpPr>
          <p:nvPr/>
        </p:nvSpPr>
        <p:spPr bwMode="auto">
          <a:xfrm>
            <a:off x="1046163" y="1647825"/>
            <a:ext cx="1882775" cy="376238"/>
          </a:xfrm>
          <a:prstGeom prst="rect">
            <a:avLst/>
          </a:prstGeom>
          <a:solidFill>
            <a:srgbClr val="33CC33"/>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defTabSz="762000" eaLnBrk="0" hangingPunct="0">
              <a:defRPr/>
            </a:pPr>
            <a:r>
              <a:rPr lang="es-ES_tradnl" b="1">
                <a:solidFill>
                  <a:srgbClr val="FFFFFF"/>
                </a:solidFill>
                <a:effectLst>
                  <a:outerShdw blurRad="38100" dist="38100" dir="2700000" algn="tl">
                    <a:srgbClr val="000000"/>
                  </a:outerShdw>
                </a:effectLst>
                <a:latin typeface="Times New Roman" charset="0"/>
              </a:rPr>
              <a:t>microorganismos</a:t>
            </a:r>
          </a:p>
        </p:txBody>
      </p:sp>
      <p:sp>
        <p:nvSpPr>
          <p:cNvPr id="585737" name="Rectangle 9"/>
          <p:cNvSpPr>
            <a:spLocks noChangeArrowheads="1"/>
          </p:cNvSpPr>
          <p:nvPr/>
        </p:nvSpPr>
        <p:spPr bwMode="auto">
          <a:xfrm>
            <a:off x="6380163" y="1571625"/>
            <a:ext cx="904875" cy="376238"/>
          </a:xfrm>
          <a:prstGeom prst="rect">
            <a:avLst/>
          </a:prstGeom>
          <a:solidFill>
            <a:srgbClr val="33CC33"/>
          </a:solidFill>
          <a:ln w="12700">
            <a:solidFill>
              <a:srgbClr val="33CC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defTabSz="762000" eaLnBrk="0" hangingPunct="0">
              <a:defRPr/>
            </a:pPr>
            <a:r>
              <a:rPr lang="es-ES_tradnl" b="1">
                <a:solidFill>
                  <a:srgbClr val="FFFFFF"/>
                </a:solidFill>
                <a:effectLst>
                  <a:outerShdw blurRad="38100" dist="38100" dir="2700000" algn="tl">
                    <a:srgbClr val="000000"/>
                  </a:outerShdw>
                </a:effectLst>
                <a:latin typeface="Times New Roman" charset="0"/>
              </a:rPr>
              <a:t>plantas</a:t>
            </a:r>
          </a:p>
        </p:txBody>
      </p:sp>
      <p:sp>
        <p:nvSpPr>
          <p:cNvPr id="585738" name="Rectangle 10"/>
          <p:cNvSpPr>
            <a:spLocks noChangeArrowheads="1"/>
          </p:cNvSpPr>
          <p:nvPr/>
        </p:nvSpPr>
        <p:spPr bwMode="auto">
          <a:xfrm>
            <a:off x="2646363" y="635000"/>
            <a:ext cx="4181475" cy="406400"/>
          </a:xfrm>
          <a:prstGeom prst="rect">
            <a:avLst/>
          </a:prstGeom>
          <a:solidFill>
            <a:schemeClr val="bg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defTabSz="762000" eaLnBrk="0" hangingPunct="0">
              <a:defRPr/>
            </a:pPr>
            <a:r>
              <a:rPr lang="es-ES_tradnl" sz="2000" b="1">
                <a:solidFill>
                  <a:srgbClr val="FFFFFF"/>
                </a:solidFill>
                <a:effectLst>
                  <a:outerShdw blurRad="38100" dist="38100" dir="2700000" algn="tl">
                    <a:srgbClr val="000000"/>
                  </a:outerShdw>
                </a:effectLst>
                <a:latin typeface="Times New Roman" charset="0"/>
              </a:rPr>
              <a:t>ROCAS (MATERIAL PARENTAL)</a:t>
            </a:r>
          </a:p>
        </p:txBody>
      </p:sp>
      <p:sp>
        <p:nvSpPr>
          <p:cNvPr id="36875" name="Line 11"/>
          <p:cNvSpPr>
            <a:spLocks noChangeShapeType="1"/>
          </p:cNvSpPr>
          <p:nvPr/>
        </p:nvSpPr>
        <p:spPr bwMode="auto">
          <a:xfrm>
            <a:off x="4533900" y="1301750"/>
            <a:ext cx="0" cy="1282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36876" name="Line 12"/>
          <p:cNvSpPr>
            <a:spLocks noChangeShapeType="1"/>
          </p:cNvSpPr>
          <p:nvPr/>
        </p:nvSpPr>
        <p:spPr bwMode="auto">
          <a:xfrm>
            <a:off x="4419600" y="3587750"/>
            <a:ext cx="0" cy="1282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36877" name="Line 13"/>
          <p:cNvSpPr>
            <a:spLocks noChangeShapeType="1"/>
          </p:cNvSpPr>
          <p:nvPr/>
        </p:nvSpPr>
        <p:spPr bwMode="auto">
          <a:xfrm>
            <a:off x="4572000" y="3663950"/>
            <a:ext cx="0" cy="128270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36878" name="Line 14"/>
          <p:cNvSpPr>
            <a:spLocks noChangeShapeType="1"/>
          </p:cNvSpPr>
          <p:nvPr/>
        </p:nvSpPr>
        <p:spPr bwMode="auto">
          <a:xfrm>
            <a:off x="2139950" y="3124200"/>
            <a:ext cx="5207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36879" name="Line 15"/>
          <p:cNvSpPr>
            <a:spLocks noChangeShapeType="1"/>
          </p:cNvSpPr>
          <p:nvPr/>
        </p:nvSpPr>
        <p:spPr bwMode="auto">
          <a:xfrm>
            <a:off x="2139950" y="3276600"/>
            <a:ext cx="59690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36880" name="Line 16"/>
          <p:cNvSpPr>
            <a:spLocks noChangeShapeType="1"/>
          </p:cNvSpPr>
          <p:nvPr/>
        </p:nvSpPr>
        <p:spPr bwMode="auto">
          <a:xfrm>
            <a:off x="6051550" y="3124200"/>
            <a:ext cx="5207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36881" name="Line 17"/>
          <p:cNvSpPr>
            <a:spLocks noChangeShapeType="1"/>
          </p:cNvSpPr>
          <p:nvPr/>
        </p:nvSpPr>
        <p:spPr bwMode="auto">
          <a:xfrm>
            <a:off x="6013450" y="3276600"/>
            <a:ext cx="596900" cy="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36882" name="Line 18"/>
          <p:cNvSpPr>
            <a:spLocks noChangeShapeType="1"/>
          </p:cNvSpPr>
          <p:nvPr/>
        </p:nvSpPr>
        <p:spPr bwMode="auto">
          <a:xfrm flipV="1">
            <a:off x="5416550" y="1822450"/>
            <a:ext cx="825500" cy="85090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36883" name="Line 19"/>
          <p:cNvSpPr>
            <a:spLocks noChangeShapeType="1"/>
          </p:cNvSpPr>
          <p:nvPr/>
        </p:nvSpPr>
        <p:spPr bwMode="auto">
          <a:xfrm>
            <a:off x="3130550" y="1835150"/>
            <a:ext cx="901700" cy="90170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36884" name="Text Box 20"/>
          <p:cNvSpPr txBox="1">
            <a:spLocks noChangeArrowheads="1"/>
          </p:cNvSpPr>
          <p:nvPr/>
        </p:nvSpPr>
        <p:spPr bwMode="auto">
          <a:xfrm>
            <a:off x="0" y="5876925"/>
            <a:ext cx="91455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lgn="ctr" eaLnBrk="1" hangingPunct="1">
              <a:spcBef>
                <a:spcPct val="50000"/>
              </a:spcBef>
              <a:defRPr/>
            </a:pPr>
            <a:r>
              <a:rPr lang="es-ES" sz="2400" dirty="0" smtClean="0">
                <a:latin typeface="Arial Black" charset="0"/>
              </a:rPr>
              <a:t>Mecanismos de remoción  de contaminantes que se sorben, precipitan o forman </a:t>
            </a:r>
            <a:r>
              <a:rPr lang="es-ES" sz="2400" dirty="0" smtClean="0">
                <a:latin typeface="Arial Black" charset="0"/>
              </a:rPr>
              <a:t>complejos.</a:t>
            </a:r>
            <a:endParaRPr lang="es-ES" sz="2400" dirty="0" smtClean="0">
              <a:latin typeface="Arial Black" charset="0"/>
            </a:endParaRPr>
          </a:p>
        </p:txBody>
      </p:sp>
      <p:sp>
        <p:nvSpPr>
          <p:cNvPr id="36885" name="AutoShape 24"/>
          <p:cNvSpPr>
            <a:spLocks noChangeArrowheads="1"/>
          </p:cNvSpPr>
          <p:nvPr/>
        </p:nvSpPr>
        <p:spPr bwMode="auto">
          <a:xfrm rot="2777258">
            <a:off x="604838" y="3363912"/>
            <a:ext cx="158750" cy="720725"/>
          </a:xfrm>
          <a:prstGeom prst="upArrow">
            <a:avLst>
              <a:gd name="adj1" fmla="val 50000"/>
              <a:gd name="adj2" fmla="val 113500"/>
            </a:avLst>
          </a:prstGeom>
          <a:solidFill>
            <a:srgbClr val="FF0000"/>
          </a:solidFill>
          <a:ln w="9525">
            <a:solidFill>
              <a:srgbClr val="FF0000"/>
            </a:solidFill>
            <a:miter lim="800000"/>
            <a:headEnd/>
            <a:tailEnd/>
          </a:ln>
          <a:effectLst/>
          <a:extLst/>
        </p:spPr>
        <p:txBody>
          <a:bodyPr wrap="none" anchor="ctr"/>
          <a:lstStyle/>
          <a:p>
            <a:pPr>
              <a:defRPr/>
            </a:pPr>
            <a:endParaRPr lang="es-MX"/>
          </a:p>
        </p:txBody>
      </p:sp>
      <p:sp>
        <p:nvSpPr>
          <p:cNvPr id="36886" name="AutoShape 25"/>
          <p:cNvSpPr>
            <a:spLocks noChangeArrowheads="1"/>
          </p:cNvSpPr>
          <p:nvPr/>
        </p:nvSpPr>
        <p:spPr bwMode="auto">
          <a:xfrm rot="5400000">
            <a:off x="1584326" y="4616450"/>
            <a:ext cx="647700" cy="1152525"/>
          </a:xfrm>
          <a:prstGeom prst="upArrow">
            <a:avLst>
              <a:gd name="adj1" fmla="val 50000"/>
              <a:gd name="adj2" fmla="val 4448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36887" name="AutoShape 26"/>
          <p:cNvSpPr>
            <a:spLocks noChangeArrowheads="1"/>
          </p:cNvSpPr>
          <p:nvPr/>
        </p:nvSpPr>
        <p:spPr bwMode="auto">
          <a:xfrm rot="2777258">
            <a:off x="7445376" y="3579812"/>
            <a:ext cx="158750" cy="720725"/>
          </a:xfrm>
          <a:prstGeom prst="upArrow">
            <a:avLst>
              <a:gd name="adj1" fmla="val 50000"/>
              <a:gd name="adj2" fmla="val 1135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Tree>
    <p:extLst>
      <p:ext uri="{BB962C8B-B14F-4D97-AF65-F5344CB8AC3E}">
        <p14:creationId xmlns:p14="http://schemas.microsoft.com/office/powerpoint/2010/main" val="19706839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698500"/>
            <a:ext cx="7772400" cy="1362075"/>
          </a:xfrm>
        </p:spPr>
        <p:txBody>
          <a:bodyPr/>
          <a:lstStyle/>
          <a:p>
            <a:pPr algn="ctr">
              <a:defRPr/>
            </a:pPr>
            <a:r>
              <a:rPr lang="es-MX" sz="3600" cap="none" dirty="0" smtClean="0">
                <a:latin typeface="Arial" charset="0"/>
                <a:cs typeface="+mj-cs"/>
              </a:rPr>
              <a:t>Los suelos contienen naturalmente elementos potencialmente tóxicos, que provienen de fenómenos naturales Su concentración es variable en el tiempo: </a:t>
            </a:r>
            <a:br>
              <a:rPr lang="es-MX" sz="3600" cap="none" dirty="0" smtClean="0">
                <a:latin typeface="Arial" charset="0"/>
                <a:cs typeface="+mj-cs"/>
              </a:rPr>
            </a:br>
            <a:r>
              <a:rPr lang="es-MX" sz="3600" cap="none" dirty="0" smtClean="0">
                <a:latin typeface="Arial" charset="0"/>
                <a:cs typeface="+mj-cs"/>
              </a:rPr>
              <a:t> </a:t>
            </a:r>
            <a:br>
              <a:rPr lang="es-MX" sz="3600" cap="none" dirty="0" smtClean="0">
                <a:latin typeface="Arial" charset="0"/>
                <a:cs typeface="+mj-cs"/>
              </a:rPr>
            </a:br>
            <a:r>
              <a:rPr lang="es-MX" sz="2800" cap="none" dirty="0" smtClean="0">
                <a:solidFill>
                  <a:srgbClr val="FF0000"/>
                </a:solidFill>
                <a:latin typeface="Arial" charset="0"/>
                <a:cs typeface="+mj-cs"/>
              </a:rPr>
              <a:t>FACTOR  </a:t>
            </a:r>
            <a:r>
              <a:rPr lang="es-MX" sz="2800" cap="none" dirty="0">
                <a:solidFill>
                  <a:srgbClr val="FF0000"/>
                </a:solidFill>
                <a:latin typeface="Arial" charset="0"/>
                <a:cs typeface="+mj-cs"/>
              </a:rPr>
              <a:t>DE ENRIQUECIMIENTO </a:t>
            </a:r>
            <a:r>
              <a:rPr lang="es-MX" sz="2800" cap="none" dirty="0" smtClean="0">
                <a:solidFill>
                  <a:srgbClr val="FF0000"/>
                </a:solidFill>
                <a:latin typeface="Arial" charset="0"/>
                <a:cs typeface="+mj-cs"/>
              </a:rPr>
              <a:t>= CONTENIDO </a:t>
            </a:r>
            <a:r>
              <a:rPr lang="es-MX" sz="2800" cap="none" dirty="0">
                <a:solidFill>
                  <a:srgbClr val="FF0000"/>
                </a:solidFill>
                <a:latin typeface="Arial" charset="0"/>
                <a:cs typeface="+mj-cs"/>
              </a:rPr>
              <a:t>EN SUELOS/ CONTENIDO EN LA CORTEZA TERRESTRE </a:t>
            </a:r>
            <a:r>
              <a:rPr lang="es-ES" sz="2800" cap="none" dirty="0">
                <a:latin typeface="Arial" charset="0"/>
                <a:cs typeface="+mj-cs"/>
              </a:rPr>
              <a:t/>
            </a:r>
            <a:br>
              <a:rPr lang="es-ES" sz="2800" cap="none" dirty="0">
                <a:latin typeface="Arial" charset="0"/>
                <a:cs typeface="+mj-cs"/>
              </a:rPr>
            </a:br>
            <a:endParaRPr lang="es-MX" sz="2800" cap="none" dirty="0">
              <a:latin typeface="Arial" charset="0"/>
              <a:cs typeface="+mj-cs"/>
            </a:endParaRPr>
          </a:p>
        </p:txBody>
      </p:sp>
    </p:spTree>
    <p:extLst>
      <p:ext uri="{BB962C8B-B14F-4D97-AF65-F5344CB8AC3E}">
        <p14:creationId xmlns:p14="http://schemas.microsoft.com/office/powerpoint/2010/main" val="69693456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663575" y="981075"/>
            <a:ext cx="8229600" cy="4495800"/>
          </a:xfrm>
        </p:spPr>
        <p:txBody>
          <a:bodyPr/>
          <a:lstStyle/>
          <a:p>
            <a:pPr marL="0" indent="0">
              <a:buFontTx/>
              <a:buNone/>
              <a:defRPr/>
            </a:pPr>
            <a:r>
              <a:rPr lang="es-ES" b="1" dirty="0">
                <a:solidFill>
                  <a:srgbClr val="FF0000"/>
                </a:solidFill>
                <a:effectLst>
                  <a:outerShdw blurRad="38100" dist="38100" dir="2700000" algn="tl">
                    <a:srgbClr val="000000"/>
                  </a:outerShdw>
                </a:effectLst>
                <a:latin typeface="Arial" charset="0"/>
                <a:cs typeface="+mn-cs"/>
              </a:rPr>
              <a:t>El factor de enriquecimiento (EF) </a:t>
            </a:r>
          </a:p>
          <a:p>
            <a:pPr marL="0" indent="0">
              <a:defRPr/>
            </a:pPr>
            <a:endParaRPr lang="es-ES" b="1" dirty="0">
              <a:effectLst>
                <a:outerShdw blurRad="38100" dist="38100" dir="2700000" algn="tl">
                  <a:srgbClr val="000000"/>
                </a:outerShdw>
              </a:effectLst>
              <a:latin typeface="Arial" charset="0"/>
              <a:cs typeface="+mn-cs"/>
            </a:endParaRPr>
          </a:p>
          <a:p>
            <a:pPr marL="0" indent="0">
              <a:defRPr/>
            </a:pPr>
            <a:r>
              <a:rPr lang="es-ES" b="1" dirty="0">
                <a:effectLst>
                  <a:outerShdw blurRad="38100" dist="38100" dir="2700000" algn="tl">
                    <a:srgbClr val="000000"/>
                  </a:outerShdw>
                </a:effectLst>
                <a:latin typeface="Arial" charset="0"/>
                <a:cs typeface="+mn-cs"/>
              </a:rPr>
              <a:t>Valores menores a 0.5 indican </a:t>
            </a:r>
            <a:r>
              <a:rPr lang="es-ES" b="1" dirty="0" smtClean="0">
                <a:effectLst>
                  <a:outerShdw blurRad="38100" dist="38100" dir="2700000" algn="tl">
                    <a:srgbClr val="000000"/>
                  </a:outerShdw>
                </a:effectLst>
                <a:latin typeface="Arial" charset="0"/>
                <a:cs typeface="+mn-cs"/>
              </a:rPr>
              <a:t>pérdidas (Ni</a:t>
            </a:r>
            <a:r>
              <a:rPr lang="es-ES" b="1" dirty="0" smtClean="0">
                <a:effectLst>
                  <a:outerShdw blurRad="38100" dist="38100" dir="2700000" algn="tl">
                    <a:srgbClr val="000000"/>
                  </a:outerShdw>
                </a:effectLst>
                <a:latin typeface="Arial" charset="0"/>
                <a:cs typeface="+mn-cs"/>
              </a:rPr>
              <a:t>). </a:t>
            </a:r>
            <a:endParaRPr lang="es-ES" b="1" dirty="0">
              <a:effectLst>
                <a:outerShdw blurRad="38100" dist="38100" dir="2700000" algn="tl">
                  <a:srgbClr val="000000"/>
                </a:outerShdw>
              </a:effectLst>
              <a:latin typeface="Arial" charset="0"/>
              <a:cs typeface="+mn-cs"/>
            </a:endParaRPr>
          </a:p>
          <a:p>
            <a:pPr marL="0" indent="0">
              <a:defRPr/>
            </a:pPr>
            <a:r>
              <a:rPr lang="es-ES" b="1" dirty="0">
                <a:effectLst>
                  <a:outerShdw blurRad="38100" dist="38100" dir="2700000" algn="tl">
                    <a:srgbClr val="000000"/>
                  </a:outerShdw>
                </a:effectLst>
                <a:latin typeface="Arial" charset="0"/>
                <a:cs typeface="+mn-cs"/>
              </a:rPr>
              <a:t>Valores entre 2 y 10 indican </a:t>
            </a:r>
            <a:r>
              <a:rPr lang="es-ES" b="1" dirty="0" smtClean="0">
                <a:effectLst>
                  <a:outerShdw blurRad="38100" dist="38100" dir="2700000" algn="tl">
                    <a:srgbClr val="000000"/>
                  </a:outerShdw>
                </a:effectLst>
                <a:latin typeface="Arial" charset="0"/>
                <a:cs typeface="+mn-cs"/>
              </a:rPr>
              <a:t>enriquecimiento (As, Se</a:t>
            </a:r>
            <a:r>
              <a:rPr lang="es-ES" b="1" dirty="0" smtClean="0">
                <a:effectLst>
                  <a:outerShdw blurRad="38100" dist="38100" dir="2700000" algn="tl">
                    <a:srgbClr val="000000"/>
                  </a:outerShdw>
                </a:effectLst>
                <a:latin typeface="Arial" charset="0"/>
                <a:cs typeface="+mn-cs"/>
              </a:rPr>
              <a:t>).</a:t>
            </a:r>
            <a:endParaRPr lang="es-ES" b="1" dirty="0">
              <a:effectLst>
                <a:outerShdw blurRad="38100" dist="38100" dir="2700000" algn="tl">
                  <a:srgbClr val="000000"/>
                </a:outerShdw>
              </a:effectLst>
              <a:latin typeface="Arial" charset="0"/>
              <a:cs typeface="+mn-cs"/>
            </a:endParaRPr>
          </a:p>
          <a:p>
            <a:pPr marL="0" indent="0">
              <a:defRPr/>
            </a:pPr>
            <a:r>
              <a:rPr lang="es-ES" b="1" dirty="0">
                <a:effectLst>
                  <a:outerShdw blurRad="38100" dist="38100" dir="2700000" algn="tl">
                    <a:srgbClr val="000000"/>
                  </a:outerShdw>
                </a:effectLst>
                <a:latin typeface="Arial" charset="0"/>
                <a:cs typeface="+mn-cs"/>
              </a:rPr>
              <a:t>Valores mayores a 10 indican un  fuerte enriquecimiento  (C y N</a:t>
            </a:r>
            <a:r>
              <a:rPr lang="es-ES" b="1" dirty="0" smtClean="0">
                <a:effectLst>
                  <a:outerShdw blurRad="38100" dist="38100" dir="2700000" algn="tl">
                    <a:srgbClr val="000000"/>
                  </a:outerShdw>
                </a:effectLst>
                <a:latin typeface="Arial" charset="0"/>
                <a:cs typeface="+mn-cs"/>
              </a:rPr>
              <a:t>). </a:t>
            </a:r>
            <a:endParaRPr lang="es-ES" b="1" dirty="0">
              <a:effectLst>
                <a:outerShdw blurRad="38100" dist="38100" dir="2700000" algn="tl">
                  <a:srgbClr val="000000"/>
                </a:outerShdw>
              </a:effectLst>
              <a:latin typeface="Arial" charset="0"/>
              <a:cs typeface="+mn-cs"/>
            </a:endParaRPr>
          </a:p>
        </p:txBody>
      </p:sp>
    </p:spTree>
    <p:extLst>
      <p:ext uri="{BB962C8B-B14F-4D97-AF65-F5344CB8AC3E}">
        <p14:creationId xmlns:p14="http://schemas.microsoft.com/office/powerpoint/2010/main" val="5937988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25400"/>
            <a:ext cx="90678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6 CuadroTexto"/>
          <p:cNvSpPr txBox="1">
            <a:spLocks noChangeArrowheads="1"/>
          </p:cNvSpPr>
          <p:nvPr/>
        </p:nvSpPr>
        <p:spPr bwMode="auto">
          <a:xfrm>
            <a:off x="468313" y="6021388"/>
            <a:ext cx="806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MX" sz="1800" b="1"/>
              <a:t>(*)  Valores de fondo en suelos de México, Gutiérrez et al. 2009</a:t>
            </a:r>
          </a:p>
        </p:txBody>
      </p:sp>
      <p:pic>
        <p:nvPicPr>
          <p:cNvPr id="3993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404813"/>
            <a:ext cx="9051925"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7219" name="TextBox 1"/>
          <p:cNvSpPr txBox="1">
            <a:spLocks noChangeArrowheads="1"/>
          </p:cNvSpPr>
          <p:nvPr/>
        </p:nvSpPr>
        <p:spPr bwMode="auto">
          <a:xfrm>
            <a:off x="5651500" y="611188"/>
            <a:ext cx="273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MX" sz="1800" b="1"/>
              <a:t>Valores de fondo (*)</a:t>
            </a:r>
          </a:p>
        </p:txBody>
      </p:sp>
    </p:spTree>
    <p:extLst>
      <p:ext uri="{BB962C8B-B14F-4D97-AF65-F5344CB8AC3E}">
        <p14:creationId xmlns:p14="http://schemas.microsoft.com/office/powerpoint/2010/main" val="290272228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2"/>
          <p:cNvSpPr txBox="1">
            <a:spLocks noChangeArrowheads="1"/>
          </p:cNvSpPr>
          <p:nvPr/>
        </p:nvSpPr>
        <p:spPr bwMode="auto">
          <a:xfrm>
            <a:off x="900113" y="2912715"/>
            <a:ext cx="76327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balanced" dir="t">
                <a:rot lat="0" lon="0" rev="2100000"/>
              </a:lightRig>
            </a:scene3d>
            <a:sp3d extrusionH="57150" prstMaterial="metal">
              <a:bevelT w="38100" h="25400"/>
              <a:contourClr>
                <a:schemeClr val="bg2"/>
              </a:contourClr>
            </a:sp3d>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s-MX" sz="2800" b="1" dirty="0" smtClean="0">
                <a:ln w="50800"/>
                <a:solidFill>
                  <a:srgbClr val="FF0000"/>
                </a:solidFill>
              </a:rPr>
              <a:t>Factor de movilización antropogénica (AMF) = masa extraída anualmente por la minería y la producción de combustibles fósiles / masa del elemento  en el suelo de origen natural (intemperismo rocas y vulcanismo</a:t>
            </a:r>
            <a:r>
              <a:rPr lang="es-MX" sz="2800" b="1" dirty="0" smtClean="0">
                <a:ln w="50800"/>
                <a:solidFill>
                  <a:srgbClr val="FF0000"/>
                </a:solidFill>
              </a:rPr>
              <a:t>). </a:t>
            </a:r>
            <a:endParaRPr lang="es-MX" sz="2800" b="1" dirty="0" smtClean="0">
              <a:ln w="50800"/>
              <a:solidFill>
                <a:srgbClr val="FF0000"/>
              </a:solidFill>
            </a:endParaRPr>
          </a:p>
        </p:txBody>
      </p:sp>
      <p:sp>
        <p:nvSpPr>
          <p:cNvPr id="139266" name="TextBox 3"/>
          <p:cNvSpPr txBox="1">
            <a:spLocks noChangeArrowheads="1"/>
          </p:cNvSpPr>
          <p:nvPr/>
        </p:nvSpPr>
        <p:spPr bwMode="auto">
          <a:xfrm>
            <a:off x="1116013" y="1109663"/>
            <a:ext cx="7416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MX" sz="2800" b="1"/>
              <a:t>LA ACTIVIDAD HUMANA ESTÁ CAMBIANDO LA COMPOSICIÓN ELEMENTAL NATURAL DE LOS SUELOS</a:t>
            </a:r>
          </a:p>
          <a:p>
            <a:pPr algn="ctr" eaLnBrk="1" hangingPunct="1"/>
            <a:endParaRPr lang="es-MX" sz="2800" b="1"/>
          </a:p>
          <a:p>
            <a:pPr algn="ctr" eaLnBrk="1" hangingPunct="1"/>
            <a:endParaRPr lang="es-MX" sz="2800" b="1"/>
          </a:p>
        </p:txBody>
      </p:sp>
    </p:spTree>
    <p:extLst>
      <p:ext uri="{BB962C8B-B14F-4D97-AF65-F5344CB8AC3E}">
        <p14:creationId xmlns:p14="http://schemas.microsoft.com/office/powerpoint/2010/main" val="394973046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
          <p:cNvSpPr>
            <a:spLocks noChangeArrowheads="1"/>
          </p:cNvSpPr>
          <p:nvPr/>
        </p:nvSpPr>
        <p:spPr bwMode="auto">
          <a:xfrm>
            <a:off x="2286000" y="1700213"/>
            <a:ext cx="45720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MX" sz="3200" b="1" dirty="0"/>
              <a:t>Si el AMF es mayor de 10 se considera que hay una alteración importante del ciclo </a:t>
            </a:r>
            <a:r>
              <a:rPr lang="es-MX" sz="3200" b="1" dirty="0" smtClean="0"/>
              <a:t>biogeoquímico. </a:t>
            </a:r>
            <a:endParaRPr lang="es-ES" sz="3200" b="1" dirty="0"/>
          </a:p>
        </p:txBody>
      </p:sp>
    </p:spTree>
    <p:extLst>
      <p:ext uri="{BB962C8B-B14F-4D97-AF65-F5344CB8AC3E}">
        <p14:creationId xmlns:p14="http://schemas.microsoft.com/office/powerpoint/2010/main" val="224775216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7"/>
          <p:cNvPicPr>
            <a:picLocks noChangeAspect="1" noChangeArrowheads="1"/>
          </p:cNvPicPr>
          <p:nvPr/>
        </p:nvPicPr>
        <p:blipFill>
          <a:blip r:embed="rId2">
            <a:extLst>
              <a:ext uri="{28A0092B-C50C-407E-A947-70E740481C1C}">
                <a14:useLocalDpi xmlns:a14="http://schemas.microsoft.com/office/drawing/2010/main" val="0"/>
              </a:ext>
            </a:extLst>
          </a:blip>
          <a:srcRect r="50000"/>
          <a:stretch>
            <a:fillRect/>
          </a:stretch>
        </p:blipFill>
        <p:spPr bwMode="auto">
          <a:xfrm>
            <a:off x="1042988" y="836613"/>
            <a:ext cx="68675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flipH="1">
            <a:off x="7623175" y="3789363"/>
            <a:ext cx="719138" cy="287337"/>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550150" y="4076700"/>
            <a:ext cx="720725" cy="2889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550150" y="4365625"/>
            <a:ext cx="720725" cy="28733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550150" y="4724400"/>
            <a:ext cx="720725" cy="28892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550150" y="5373688"/>
            <a:ext cx="720725" cy="2873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19528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7"/>
          <p:cNvPicPr>
            <a:picLocks noChangeAspect="1" noChangeArrowheads="1"/>
          </p:cNvPicPr>
          <p:nvPr/>
        </p:nvPicPr>
        <p:blipFill>
          <a:blip r:embed="rId2">
            <a:extLst>
              <a:ext uri="{28A0092B-C50C-407E-A947-70E740481C1C}">
                <a14:useLocalDpi xmlns:a14="http://schemas.microsoft.com/office/drawing/2010/main" val="0"/>
              </a:ext>
            </a:extLst>
          </a:blip>
          <a:srcRect l="49899"/>
          <a:stretch>
            <a:fillRect/>
          </a:stretch>
        </p:blipFill>
        <p:spPr bwMode="auto">
          <a:xfrm>
            <a:off x="971550" y="115888"/>
            <a:ext cx="73167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5516563"/>
            <a:ext cx="87915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H="1">
            <a:off x="8027988" y="476250"/>
            <a:ext cx="576262" cy="1444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8027988" y="765175"/>
            <a:ext cx="576262" cy="1428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8027988" y="2420938"/>
            <a:ext cx="576262" cy="1444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956550" y="2708275"/>
            <a:ext cx="576263" cy="1444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8027988" y="4365625"/>
            <a:ext cx="576262" cy="1428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8027988" y="4724400"/>
            <a:ext cx="576262" cy="1444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8027988" y="1125538"/>
            <a:ext cx="504825" cy="14287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108950" y="3789363"/>
            <a:ext cx="503238" cy="14446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956550" y="5013325"/>
            <a:ext cx="503238" cy="14446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885113" y="3068638"/>
            <a:ext cx="503237" cy="1444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8037513" y="2133600"/>
            <a:ext cx="503237" cy="1428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7885113" y="3429000"/>
            <a:ext cx="503237" cy="1444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71529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CuadroTexto 1"/>
          <p:cNvSpPr txBox="1">
            <a:spLocks noChangeArrowheads="1"/>
          </p:cNvSpPr>
          <p:nvPr/>
        </p:nvSpPr>
        <p:spPr bwMode="auto">
          <a:xfrm>
            <a:off x="539750" y="1611313"/>
            <a:ext cx="8208963"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s-ES" sz="2800" dirty="0"/>
              <a:t>La toxicidad se puede predecir conociendo el potencial iónico del ión (especie química del elemento potencialmente tóxico</a:t>
            </a:r>
            <a:r>
              <a:rPr lang="es-ES" sz="2800" dirty="0" smtClean="0"/>
              <a:t>).</a:t>
            </a:r>
            <a:endParaRPr lang="es-ES" sz="2800" dirty="0"/>
          </a:p>
        </p:txBody>
      </p:sp>
    </p:spTree>
    <p:extLst>
      <p:ext uri="{BB962C8B-B14F-4D97-AF65-F5344CB8AC3E}">
        <p14:creationId xmlns:p14="http://schemas.microsoft.com/office/powerpoint/2010/main" val="350564473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CuadroTexto 3"/>
          <p:cNvSpPr txBox="1">
            <a:spLocks noChangeArrowheads="1"/>
          </p:cNvSpPr>
          <p:nvPr/>
        </p:nvSpPr>
        <p:spPr bwMode="auto">
          <a:xfrm>
            <a:off x="755650" y="1052513"/>
            <a:ext cx="79200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2800" b="1">
                <a:solidFill>
                  <a:srgbClr val="FF0000"/>
                </a:solidFill>
              </a:rPr>
              <a:t>POTENCIAL IÓNICO</a:t>
            </a:r>
            <a:r>
              <a:rPr lang="es-ES" sz="2800">
                <a:solidFill>
                  <a:srgbClr val="FF0000"/>
                </a:solidFill>
              </a:rPr>
              <a:t>= carga del ión/radio del ión (tamaño)</a:t>
            </a:r>
          </a:p>
          <a:p>
            <a:pPr eaLnBrk="1" hangingPunct="1"/>
            <a:endParaRPr lang="es-ES" sz="1800"/>
          </a:p>
          <a:p>
            <a:pPr eaLnBrk="1" hangingPunct="1"/>
            <a:r>
              <a:rPr lang="es-ES" sz="2800"/>
              <a:t>Altos potenciales iónicos (alta carga/pequeño tamaño) y que contienen orbitales d (metales pesados)  indican alta polarizabilidad y capacidad de hidrolizarse. En general en la naturaleza se encuentran formando especies insolubles. </a:t>
            </a:r>
          </a:p>
        </p:txBody>
      </p:sp>
    </p:spTree>
    <p:extLst>
      <p:ext uri="{BB962C8B-B14F-4D97-AF65-F5344CB8AC3E}">
        <p14:creationId xmlns:p14="http://schemas.microsoft.com/office/powerpoint/2010/main" val="389869583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CuadroTexto 4"/>
          <p:cNvSpPr txBox="1">
            <a:spLocks noChangeArrowheads="1"/>
          </p:cNvSpPr>
          <p:nvPr/>
        </p:nvSpPr>
        <p:spPr bwMode="auto">
          <a:xfrm>
            <a:off x="971550" y="1773238"/>
            <a:ext cx="76327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s-ES" sz="2800" dirty="0" smtClean="0"/>
              <a:t>Un catión metálico del tipo A: </a:t>
            </a:r>
          </a:p>
          <a:p>
            <a:pPr eaLnBrk="1" hangingPunct="1">
              <a:defRPr/>
            </a:pPr>
            <a:endParaRPr lang="es-ES" sz="2800" dirty="0" smtClean="0"/>
          </a:p>
          <a:p>
            <a:pPr marL="457200" indent="-457200" eaLnBrk="1" hangingPunct="1">
              <a:buFont typeface="Wingdings" charset="2"/>
              <a:buChar char="Ø"/>
              <a:defRPr/>
            </a:pPr>
            <a:r>
              <a:rPr lang="es-ES" sz="2800" dirty="0" smtClean="0"/>
              <a:t>Baja </a:t>
            </a:r>
            <a:r>
              <a:rPr lang="es-ES" sz="2800" dirty="0" err="1" smtClean="0"/>
              <a:t>polarizabilidad</a:t>
            </a:r>
            <a:r>
              <a:rPr lang="es-ES" sz="2800" dirty="0" smtClean="0"/>
              <a:t> (compartición desigual de la carga que produce dipolos</a:t>
            </a:r>
            <a:r>
              <a:rPr lang="es-ES" sz="2800" dirty="0" smtClean="0"/>
              <a:t>).</a:t>
            </a:r>
            <a:r>
              <a:rPr lang="es-MX" sz="2800" dirty="0" smtClean="0"/>
              <a:t> </a:t>
            </a:r>
            <a:endParaRPr lang="es-MX" sz="2800" dirty="0" smtClean="0"/>
          </a:p>
          <a:p>
            <a:pPr marL="457200" indent="-457200" eaLnBrk="1" hangingPunct="1">
              <a:buFont typeface="Wingdings" charset="2"/>
              <a:buChar char="Ø"/>
              <a:defRPr/>
            </a:pPr>
            <a:r>
              <a:rPr lang="es-MX" sz="2800" dirty="0" smtClean="0"/>
              <a:t>Forma complejos fuertes con agua y otros complejos duros (hidrofílicos</a:t>
            </a:r>
            <a:r>
              <a:rPr lang="es-MX" sz="2800" dirty="0" smtClean="0"/>
              <a:t>).</a:t>
            </a:r>
            <a:endParaRPr lang="es-ES" sz="2800" dirty="0" smtClean="0"/>
          </a:p>
          <a:p>
            <a:pPr marL="457200" indent="-457200" eaLnBrk="1" hangingPunct="1">
              <a:buFont typeface="Wingdings" charset="2"/>
              <a:buChar char="Ø"/>
              <a:defRPr/>
            </a:pPr>
            <a:r>
              <a:rPr lang="es-ES" sz="2800" dirty="0" smtClean="0"/>
              <a:t>Preferentemente se encuentra en la solución  </a:t>
            </a:r>
            <a:r>
              <a:rPr lang="es-ES" sz="2800" dirty="0" smtClean="0"/>
              <a:t>hidratado. </a:t>
            </a:r>
            <a:endParaRPr lang="es-ES" sz="2800" dirty="0" smtClean="0"/>
          </a:p>
          <a:p>
            <a:pPr marL="457200" indent="-457200" eaLnBrk="1" hangingPunct="1">
              <a:buFont typeface="Wingdings" charset="2"/>
              <a:buChar char="Ø"/>
              <a:defRPr/>
            </a:pPr>
            <a:r>
              <a:rPr lang="es-ES" sz="2800" dirty="0" smtClean="0"/>
              <a:t>Se intercambia con los H</a:t>
            </a:r>
            <a:r>
              <a:rPr lang="es-ES" sz="2800" baseline="30000" dirty="0" smtClean="0"/>
              <a:t>+</a:t>
            </a:r>
            <a:r>
              <a:rPr lang="es-ES" sz="2800" dirty="0" smtClean="0"/>
              <a:t> de los  grupos orgánicos –COOH, -OH, SH-, -</a:t>
            </a:r>
            <a:r>
              <a:rPr lang="es-ES" sz="2800" dirty="0" smtClean="0"/>
              <a:t>NH. </a:t>
            </a:r>
            <a:endParaRPr lang="es-ES" sz="2800" dirty="0" smtClean="0"/>
          </a:p>
          <a:p>
            <a:pPr eaLnBrk="1" hangingPunct="1">
              <a:defRPr/>
            </a:pPr>
            <a:endParaRPr lang="es-ES" sz="2800" dirty="0" smtClean="0"/>
          </a:p>
          <a:p>
            <a:pPr eaLnBrk="1" hangingPunct="1">
              <a:defRPr/>
            </a:pPr>
            <a:endParaRPr lang="es-ES" sz="2800" dirty="0" smtClean="0"/>
          </a:p>
        </p:txBody>
      </p:sp>
      <p:sp>
        <p:nvSpPr>
          <p:cNvPr id="145410" name="CuadroTexto 5"/>
          <p:cNvSpPr txBox="1">
            <a:spLocks noChangeArrowheads="1"/>
          </p:cNvSpPr>
          <p:nvPr/>
        </p:nvSpPr>
        <p:spPr bwMode="auto">
          <a:xfrm>
            <a:off x="0" y="428625"/>
            <a:ext cx="9036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b="1">
                <a:solidFill>
                  <a:srgbClr val="FF0000"/>
                </a:solidFill>
              </a:rPr>
              <a:t>Con base en su polarizabilidad  los iones de elementos potencialmente tóxicos, se  pueden clasificar  en dos tipos: A y B</a:t>
            </a:r>
          </a:p>
        </p:txBody>
      </p:sp>
    </p:spTree>
    <p:extLst>
      <p:ext uri="{BB962C8B-B14F-4D97-AF65-F5344CB8AC3E}">
        <p14:creationId xmlns:p14="http://schemas.microsoft.com/office/powerpoint/2010/main" val="37667356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ext Box 2"/>
          <p:cNvSpPr txBox="1">
            <a:spLocks noChangeArrowheads="1"/>
          </p:cNvSpPr>
          <p:nvPr/>
        </p:nvSpPr>
        <p:spPr bwMode="auto">
          <a:xfrm>
            <a:off x="754063" y="881063"/>
            <a:ext cx="7921625"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MX" dirty="0">
                <a:solidFill>
                  <a:srgbClr val="FF0000"/>
                </a:solidFill>
              </a:rPr>
              <a:t>Clase B</a:t>
            </a:r>
            <a:r>
              <a:rPr lang="es-MX" dirty="0"/>
              <a:t>:  son  cationes con un comportamiento opuesto al grupo A. que se consideran blandos, por lo que tienden a unirse con aniones blandos (fácilmente polarizables por su fuerte carga y gran tamaño</a:t>
            </a:r>
            <a:r>
              <a:rPr lang="es-MX" dirty="0" smtClean="0"/>
              <a:t>). </a:t>
            </a:r>
            <a:endParaRPr lang="es-MX" dirty="0"/>
          </a:p>
          <a:p>
            <a:pPr eaLnBrk="1" hangingPunct="1">
              <a:spcBef>
                <a:spcPct val="50000"/>
              </a:spcBef>
            </a:pPr>
            <a:r>
              <a:rPr lang="es-MX" dirty="0"/>
              <a:t>Generalmente son metales transicionales de alto peso molecular como Hg, Cd, Pb  (Hidrofóbicos </a:t>
            </a:r>
            <a:r>
              <a:rPr lang="es-MX" dirty="0" smtClean="0"/>
              <a:t>). </a:t>
            </a:r>
            <a:endParaRPr lang="es-MX" dirty="0"/>
          </a:p>
          <a:p>
            <a:pPr eaLnBrk="1" hangingPunct="1">
              <a:spcBef>
                <a:spcPct val="50000"/>
              </a:spcBef>
            </a:pPr>
            <a:r>
              <a:rPr lang="es-ES" dirty="0"/>
              <a:t>Tienden a formar precipitados con elementos esenciales, hidrolizarse y afectan el pH, entre </a:t>
            </a:r>
            <a:r>
              <a:rPr lang="es-ES" dirty="0" smtClean="0"/>
              <a:t>otros.</a:t>
            </a:r>
            <a:endParaRPr lang="es-MX" dirty="0"/>
          </a:p>
          <a:p>
            <a:pPr eaLnBrk="1" hangingPunct="1">
              <a:spcBef>
                <a:spcPct val="50000"/>
              </a:spcBef>
            </a:pPr>
            <a:r>
              <a:rPr lang="es-MX" b="1" dirty="0">
                <a:solidFill>
                  <a:srgbClr val="FF0000"/>
                </a:solidFill>
              </a:rPr>
              <a:t>Elementos de frontera, </a:t>
            </a:r>
            <a:r>
              <a:rPr lang="es-MX" dirty="0"/>
              <a:t>su P.I y polarizabilidad es intermedia entre los que presentan los grupos A y </a:t>
            </a:r>
            <a:r>
              <a:rPr lang="es-MX" dirty="0" smtClean="0"/>
              <a:t>B.</a:t>
            </a:r>
            <a:endParaRPr lang="es-ES" dirty="0"/>
          </a:p>
        </p:txBody>
      </p:sp>
    </p:spTree>
    <p:extLst>
      <p:ext uri="{BB962C8B-B14F-4D97-AF65-F5344CB8AC3E}">
        <p14:creationId xmlns:p14="http://schemas.microsoft.com/office/powerpoint/2010/main" val="108692808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611188" y="836613"/>
            <a:ext cx="1873250" cy="100806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47458" name="CuadroTexto 4"/>
          <p:cNvSpPr txBox="1">
            <a:spLocks noChangeArrowheads="1"/>
          </p:cNvSpPr>
          <p:nvPr/>
        </p:nvSpPr>
        <p:spPr bwMode="auto">
          <a:xfrm>
            <a:off x="684213" y="1116013"/>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1800"/>
              <a:t>PI ≤ 30 nm</a:t>
            </a:r>
            <a:r>
              <a:rPr lang="es-ES" sz="1800" baseline="30000"/>
              <a:t>-1</a:t>
            </a:r>
            <a:r>
              <a:rPr lang="es-ES" sz="1800"/>
              <a:t> </a:t>
            </a:r>
          </a:p>
        </p:txBody>
      </p:sp>
      <p:sp>
        <p:nvSpPr>
          <p:cNvPr id="6" name="Elipse 5"/>
          <p:cNvSpPr/>
          <p:nvPr/>
        </p:nvSpPr>
        <p:spPr>
          <a:xfrm>
            <a:off x="490538" y="3500438"/>
            <a:ext cx="2120900" cy="9366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47460" name="CuadroTexto 6"/>
          <p:cNvSpPr txBox="1">
            <a:spLocks noChangeArrowheads="1"/>
          </p:cNvSpPr>
          <p:nvPr/>
        </p:nvSpPr>
        <p:spPr bwMode="auto">
          <a:xfrm>
            <a:off x="987425" y="3779838"/>
            <a:ext cx="1223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1800"/>
              <a:t>Clase A </a:t>
            </a:r>
          </a:p>
        </p:txBody>
      </p:sp>
      <p:sp>
        <p:nvSpPr>
          <p:cNvPr id="147461" name="CuadroTexto 8"/>
          <p:cNvSpPr txBox="1">
            <a:spLocks noChangeArrowheads="1"/>
          </p:cNvSpPr>
          <p:nvPr/>
        </p:nvSpPr>
        <p:spPr bwMode="auto">
          <a:xfrm>
            <a:off x="1547813" y="2411413"/>
            <a:ext cx="576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1800"/>
              <a:t>Si </a:t>
            </a:r>
          </a:p>
        </p:txBody>
      </p:sp>
      <p:cxnSp>
        <p:nvCxnSpPr>
          <p:cNvPr id="15" name="Conector recto de flecha 14"/>
          <p:cNvCxnSpPr>
            <a:endCxn id="6" idx="0"/>
          </p:cNvCxnSpPr>
          <p:nvPr/>
        </p:nvCxnSpPr>
        <p:spPr>
          <a:xfrm>
            <a:off x="1547813" y="1844675"/>
            <a:ext cx="3175" cy="16557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Conector recto de flecha 15"/>
          <p:cNvCxnSpPr/>
          <p:nvPr/>
        </p:nvCxnSpPr>
        <p:spPr>
          <a:xfrm>
            <a:off x="1547813" y="4508500"/>
            <a:ext cx="0" cy="7921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7464" name="CuadroTexto 16"/>
          <p:cNvSpPr txBox="1">
            <a:spLocks noChangeArrowheads="1"/>
          </p:cNvSpPr>
          <p:nvPr/>
        </p:nvSpPr>
        <p:spPr bwMode="auto">
          <a:xfrm>
            <a:off x="755650" y="5291138"/>
            <a:ext cx="1584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1800" b="1">
                <a:solidFill>
                  <a:srgbClr val="4FFF70"/>
                </a:solidFill>
              </a:rPr>
              <a:t>NO TÓXICO</a:t>
            </a:r>
          </a:p>
        </p:txBody>
      </p:sp>
      <p:cxnSp>
        <p:nvCxnSpPr>
          <p:cNvPr id="21" name="Conector recto de flecha 20"/>
          <p:cNvCxnSpPr/>
          <p:nvPr/>
        </p:nvCxnSpPr>
        <p:spPr>
          <a:xfrm>
            <a:off x="2627313" y="1341438"/>
            <a:ext cx="122396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Elipse 21"/>
          <p:cNvSpPr/>
          <p:nvPr/>
        </p:nvSpPr>
        <p:spPr>
          <a:xfrm>
            <a:off x="4067175" y="836613"/>
            <a:ext cx="2089150" cy="100806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47467" name="CuadroTexto 22"/>
          <p:cNvSpPr txBox="1">
            <a:spLocks noChangeArrowheads="1"/>
          </p:cNvSpPr>
          <p:nvPr/>
        </p:nvSpPr>
        <p:spPr bwMode="auto">
          <a:xfrm>
            <a:off x="4140200" y="1125538"/>
            <a:ext cx="1944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1800"/>
              <a:t>PI ≥ 100 nm</a:t>
            </a:r>
            <a:r>
              <a:rPr lang="es-ES" sz="1800" baseline="30000"/>
              <a:t>-1</a:t>
            </a:r>
            <a:r>
              <a:rPr lang="es-ES" sz="1800"/>
              <a:t> </a:t>
            </a:r>
          </a:p>
        </p:txBody>
      </p:sp>
      <p:cxnSp>
        <p:nvCxnSpPr>
          <p:cNvPr id="27" name="Conector recto de flecha 26"/>
          <p:cNvCxnSpPr>
            <a:stCxn id="22" idx="4"/>
          </p:cNvCxnSpPr>
          <p:nvPr/>
        </p:nvCxnSpPr>
        <p:spPr>
          <a:xfrm flipH="1">
            <a:off x="3851275" y="1844675"/>
            <a:ext cx="1260475" cy="5048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7469" name="CuadroTexto 27"/>
          <p:cNvSpPr txBox="1">
            <a:spLocks noChangeArrowheads="1"/>
          </p:cNvSpPr>
          <p:nvPr/>
        </p:nvSpPr>
        <p:spPr bwMode="auto">
          <a:xfrm>
            <a:off x="2843213" y="2420938"/>
            <a:ext cx="1728787" cy="646112"/>
          </a:xfrm>
          <a:prstGeom prst="rect">
            <a:avLst/>
          </a:prstGeom>
          <a:solidFill>
            <a:srgbClr val="3C98DE"/>
          </a:solidFill>
          <a:ln w="9525">
            <a:solidFill>
              <a:srgbClr val="00005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1800" b="1">
                <a:solidFill>
                  <a:srgbClr val="FFFE44"/>
                </a:solidFill>
              </a:rPr>
              <a:t>Posiblemente tóxico </a:t>
            </a:r>
          </a:p>
        </p:txBody>
      </p:sp>
      <p:sp>
        <p:nvSpPr>
          <p:cNvPr id="147470" name="CuadroTexto 28"/>
          <p:cNvSpPr txBox="1">
            <a:spLocks noChangeArrowheads="1"/>
          </p:cNvSpPr>
          <p:nvPr/>
        </p:nvSpPr>
        <p:spPr bwMode="auto">
          <a:xfrm>
            <a:off x="3924300" y="1773238"/>
            <a:ext cx="57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1800"/>
              <a:t>Si </a:t>
            </a:r>
          </a:p>
        </p:txBody>
      </p:sp>
      <p:cxnSp>
        <p:nvCxnSpPr>
          <p:cNvPr id="33" name="Conector recto de flecha 32"/>
          <p:cNvCxnSpPr>
            <a:endCxn id="147472" idx="0"/>
          </p:cNvCxnSpPr>
          <p:nvPr/>
        </p:nvCxnSpPr>
        <p:spPr>
          <a:xfrm>
            <a:off x="6300788" y="1412875"/>
            <a:ext cx="2016125" cy="10080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7472" name="CuadroTexto 33"/>
          <p:cNvSpPr txBox="1">
            <a:spLocks noChangeArrowheads="1"/>
          </p:cNvSpPr>
          <p:nvPr/>
        </p:nvSpPr>
        <p:spPr bwMode="auto">
          <a:xfrm>
            <a:off x="7740650" y="2420938"/>
            <a:ext cx="115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2000" b="1">
                <a:solidFill>
                  <a:srgbClr val="FF0000"/>
                </a:solidFill>
              </a:rPr>
              <a:t>TÓXICO </a:t>
            </a:r>
          </a:p>
        </p:txBody>
      </p:sp>
      <p:sp>
        <p:nvSpPr>
          <p:cNvPr id="147473" name="CuadroTexto 34"/>
          <p:cNvSpPr txBox="1">
            <a:spLocks noChangeArrowheads="1"/>
          </p:cNvSpPr>
          <p:nvPr/>
        </p:nvSpPr>
        <p:spPr bwMode="auto">
          <a:xfrm>
            <a:off x="6804025" y="1474788"/>
            <a:ext cx="576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1800"/>
              <a:t>No </a:t>
            </a:r>
          </a:p>
        </p:txBody>
      </p:sp>
      <p:sp>
        <p:nvSpPr>
          <p:cNvPr id="37" name="Elipse 36"/>
          <p:cNvSpPr/>
          <p:nvPr/>
        </p:nvSpPr>
        <p:spPr>
          <a:xfrm>
            <a:off x="4114800" y="3500438"/>
            <a:ext cx="2544763" cy="9366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cxnSp>
        <p:nvCxnSpPr>
          <p:cNvPr id="41" name="Conector recto de flecha 40"/>
          <p:cNvCxnSpPr/>
          <p:nvPr/>
        </p:nvCxnSpPr>
        <p:spPr>
          <a:xfrm flipH="1" flipV="1">
            <a:off x="3779838" y="3138488"/>
            <a:ext cx="1223962" cy="3619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Conector recto de flecha 42"/>
          <p:cNvCxnSpPr>
            <a:endCxn id="147472" idx="2"/>
          </p:cNvCxnSpPr>
          <p:nvPr/>
        </p:nvCxnSpPr>
        <p:spPr>
          <a:xfrm flipV="1">
            <a:off x="6659563" y="2820988"/>
            <a:ext cx="1657350" cy="10398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Conector recto de flecha 47"/>
          <p:cNvCxnSpPr/>
          <p:nvPr/>
        </p:nvCxnSpPr>
        <p:spPr>
          <a:xfrm>
            <a:off x="2700338" y="4005263"/>
            <a:ext cx="122396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7478" name="CuadroTexto 48"/>
          <p:cNvSpPr txBox="1">
            <a:spLocks noChangeArrowheads="1"/>
          </p:cNvSpPr>
          <p:nvPr/>
        </p:nvSpPr>
        <p:spPr bwMode="auto">
          <a:xfrm>
            <a:off x="1628775" y="4716463"/>
            <a:ext cx="574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1800"/>
              <a:t>Si </a:t>
            </a:r>
          </a:p>
        </p:txBody>
      </p:sp>
      <p:sp>
        <p:nvSpPr>
          <p:cNvPr id="147479" name="CuadroTexto 50"/>
          <p:cNvSpPr txBox="1">
            <a:spLocks noChangeArrowheads="1"/>
          </p:cNvSpPr>
          <p:nvPr/>
        </p:nvSpPr>
        <p:spPr bwMode="auto">
          <a:xfrm>
            <a:off x="2916238" y="3563938"/>
            <a:ext cx="576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1800"/>
              <a:t>No</a:t>
            </a:r>
          </a:p>
        </p:txBody>
      </p:sp>
      <p:sp>
        <p:nvSpPr>
          <p:cNvPr id="147480" name="CuadroTexto 51"/>
          <p:cNvSpPr txBox="1">
            <a:spLocks noChangeArrowheads="1"/>
          </p:cNvSpPr>
          <p:nvPr/>
        </p:nvSpPr>
        <p:spPr bwMode="auto">
          <a:xfrm>
            <a:off x="4427538" y="3789363"/>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1800"/>
              <a:t>Clase B </a:t>
            </a:r>
          </a:p>
        </p:txBody>
      </p:sp>
      <p:sp>
        <p:nvSpPr>
          <p:cNvPr id="147481" name="CuadroTexto 52"/>
          <p:cNvSpPr txBox="1">
            <a:spLocks noChangeArrowheads="1"/>
          </p:cNvSpPr>
          <p:nvPr/>
        </p:nvSpPr>
        <p:spPr bwMode="auto">
          <a:xfrm>
            <a:off x="7092950" y="3348038"/>
            <a:ext cx="574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1800"/>
              <a:t>Si </a:t>
            </a:r>
          </a:p>
        </p:txBody>
      </p:sp>
      <p:sp>
        <p:nvSpPr>
          <p:cNvPr id="147482" name="CuadroTexto 53"/>
          <p:cNvSpPr txBox="1">
            <a:spLocks noChangeArrowheads="1"/>
          </p:cNvSpPr>
          <p:nvPr/>
        </p:nvSpPr>
        <p:spPr bwMode="auto">
          <a:xfrm>
            <a:off x="4500563" y="2987675"/>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1800"/>
              <a:t>No</a:t>
            </a:r>
          </a:p>
        </p:txBody>
      </p:sp>
      <p:cxnSp>
        <p:nvCxnSpPr>
          <p:cNvPr id="70" name="Conector recto de flecha 69"/>
          <p:cNvCxnSpPr/>
          <p:nvPr/>
        </p:nvCxnSpPr>
        <p:spPr>
          <a:xfrm>
            <a:off x="4572000" y="2708275"/>
            <a:ext cx="50482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4" name="Conector recto de flecha 73"/>
          <p:cNvCxnSpPr/>
          <p:nvPr/>
        </p:nvCxnSpPr>
        <p:spPr>
          <a:xfrm>
            <a:off x="6227763" y="2668588"/>
            <a:ext cx="50482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5" name="Rombo 74"/>
          <p:cNvSpPr/>
          <p:nvPr/>
        </p:nvSpPr>
        <p:spPr>
          <a:xfrm>
            <a:off x="5219700" y="2133600"/>
            <a:ext cx="2089150" cy="1079500"/>
          </a:xfrm>
          <a:prstGeom prst="diamond">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47486" name="CuadroTexto 64"/>
          <p:cNvSpPr txBox="1">
            <a:spLocks noChangeArrowheads="1"/>
          </p:cNvSpPr>
          <p:nvPr/>
        </p:nvSpPr>
        <p:spPr bwMode="auto">
          <a:xfrm>
            <a:off x="5580063" y="2276475"/>
            <a:ext cx="13684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1400"/>
              <a:t>¿Es un elemento del grupo d?</a:t>
            </a:r>
          </a:p>
        </p:txBody>
      </p:sp>
      <p:cxnSp>
        <p:nvCxnSpPr>
          <p:cNvPr id="76" name="Conector recto de flecha 75"/>
          <p:cNvCxnSpPr/>
          <p:nvPr/>
        </p:nvCxnSpPr>
        <p:spPr>
          <a:xfrm>
            <a:off x="7308850" y="2676525"/>
            <a:ext cx="503238"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14158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2"/>
          <p:cNvGrpSpPr>
            <a:grpSpLocks/>
          </p:cNvGrpSpPr>
          <p:nvPr/>
        </p:nvGrpSpPr>
        <p:grpSpPr bwMode="auto">
          <a:xfrm>
            <a:off x="0" y="41275"/>
            <a:ext cx="9540875" cy="6816725"/>
            <a:chOff x="0" y="26"/>
            <a:chExt cx="6072" cy="4201"/>
          </a:xfrm>
        </p:grpSpPr>
        <p:sp>
          <p:nvSpPr>
            <p:cNvPr id="609" name="Rectangle 3"/>
            <p:cNvSpPr>
              <a:spLocks noChangeArrowheads="1"/>
            </p:cNvSpPr>
            <p:nvPr/>
          </p:nvSpPr>
          <p:spPr bwMode="auto">
            <a:xfrm>
              <a:off x="446" y="26"/>
              <a:ext cx="5110" cy="474"/>
            </a:xfrm>
            <a:prstGeom prst="rect">
              <a:avLst/>
            </a:prstGeom>
            <a:solidFill>
              <a:srgbClr val="000066"/>
            </a:solidFill>
            <a:ln w="25400">
              <a:solidFill>
                <a:schemeClr val="tx1"/>
              </a:solidFill>
              <a:miter lim="800000"/>
              <a:headEnd/>
              <a:tailEnd type="none" w="sm"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pSp>
          <p:nvGrpSpPr>
            <p:cNvPr id="21507" name="Group 4"/>
            <p:cNvGrpSpPr>
              <a:grpSpLocks/>
            </p:cNvGrpSpPr>
            <p:nvPr/>
          </p:nvGrpSpPr>
          <p:grpSpPr bwMode="auto">
            <a:xfrm rot="-1255107" flipH="1" flipV="1">
              <a:off x="3095" y="1557"/>
              <a:ext cx="337" cy="328"/>
              <a:chOff x="3478" y="1444"/>
              <a:chExt cx="541" cy="580"/>
            </a:xfrm>
          </p:grpSpPr>
          <p:sp>
            <p:nvSpPr>
              <p:cNvPr id="22086" name="Freeform 5"/>
              <p:cNvSpPr>
                <a:spLocks/>
              </p:cNvSpPr>
              <p:nvPr/>
            </p:nvSpPr>
            <p:spPr bwMode="auto">
              <a:xfrm>
                <a:off x="3478" y="1444"/>
                <a:ext cx="541" cy="580"/>
              </a:xfrm>
              <a:custGeom>
                <a:avLst/>
                <a:gdLst>
                  <a:gd name="T0" fmla="*/ 148 w 1082"/>
                  <a:gd name="T1" fmla="*/ 228 h 1162"/>
                  <a:gd name="T2" fmla="*/ 84 w 1082"/>
                  <a:gd name="T3" fmla="*/ 174 h 1162"/>
                  <a:gd name="T4" fmla="*/ 14 w 1082"/>
                  <a:gd name="T5" fmla="*/ 109 h 1162"/>
                  <a:gd name="T6" fmla="*/ 21 w 1082"/>
                  <a:gd name="T7" fmla="*/ 67 h 1162"/>
                  <a:gd name="T8" fmla="*/ 97 w 1082"/>
                  <a:gd name="T9" fmla="*/ 90 h 1162"/>
                  <a:gd name="T10" fmla="*/ 163 w 1082"/>
                  <a:gd name="T11" fmla="*/ 136 h 1162"/>
                  <a:gd name="T12" fmla="*/ 135 w 1082"/>
                  <a:gd name="T13" fmla="*/ 87 h 1162"/>
                  <a:gd name="T14" fmla="*/ 93 w 1082"/>
                  <a:gd name="T15" fmla="*/ 8 h 1162"/>
                  <a:gd name="T16" fmla="*/ 181 w 1082"/>
                  <a:gd name="T17" fmla="*/ 32 h 1162"/>
                  <a:gd name="T18" fmla="*/ 290 w 1082"/>
                  <a:gd name="T19" fmla="*/ 141 h 1162"/>
                  <a:gd name="T20" fmla="*/ 315 w 1082"/>
                  <a:gd name="T21" fmla="*/ 202 h 1162"/>
                  <a:gd name="T22" fmla="*/ 288 w 1082"/>
                  <a:gd name="T23" fmla="*/ 228 h 1162"/>
                  <a:gd name="T24" fmla="*/ 301 w 1082"/>
                  <a:gd name="T25" fmla="*/ 230 h 1162"/>
                  <a:gd name="T26" fmla="*/ 320 w 1082"/>
                  <a:gd name="T27" fmla="*/ 221 h 1162"/>
                  <a:gd name="T28" fmla="*/ 338 w 1082"/>
                  <a:gd name="T29" fmla="*/ 212 h 1162"/>
                  <a:gd name="T30" fmla="*/ 356 w 1082"/>
                  <a:gd name="T31" fmla="*/ 202 h 1162"/>
                  <a:gd name="T32" fmla="*/ 375 w 1082"/>
                  <a:gd name="T33" fmla="*/ 192 h 1162"/>
                  <a:gd name="T34" fmla="*/ 396 w 1082"/>
                  <a:gd name="T35" fmla="*/ 181 h 1162"/>
                  <a:gd name="T36" fmla="*/ 415 w 1082"/>
                  <a:gd name="T37" fmla="*/ 170 h 1162"/>
                  <a:gd name="T38" fmla="*/ 438 w 1082"/>
                  <a:gd name="T39" fmla="*/ 156 h 1162"/>
                  <a:gd name="T40" fmla="*/ 453 w 1082"/>
                  <a:gd name="T41" fmla="*/ 147 h 1162"/>
                  <a:gd name="T42" fmla="*/ 469 w 1082"/>
                  <a:gd name="T43" fmla="*/ 137 h 1162"/>
                  <a:gd name="T44" fmla="*/ 494 w 1082"/>
                  <a:gd name="T45" fmla="*/ 119 h 1162"/>
                  <a:gd name="T46" fmla="*/ 520 w 1082"/>
                  <a:gd name="T47" fmla="*/ 110 h 1162"/>
                  <a:gd name="T48" fmla="*/ 532 w 1082"/>
                  <a:gd name="T49" fmla="*/ 109 h 1162"/>
                  <a:gd name="T50" fmla="*/ 536 w 1082"/>
                  <a:gd name="T51" fmla="*/ 115 h 1162"/>
                  <a:gd name="T52" fmla="*/ 519 w 1082"/>
                  <a:gd name="T53" fmla="*/ 129 h 1162"/>
                  <a:gd name="T54" fmla="*/ 491 w 1082"/>
                  <a:gd name="T55" fmla="*/ 145 h 1162"/>
                  <a:gd name="T56" fmla="*/ 470 w 1082"/>
                  <a:gd name="T57" fmla="*/ 159 h 1162"/>
                  <a:gd name="T58" fmla="*/ 446 w 1082"/>
                  <a:gd name="T59" fmla="*/ 170 h 1162"/>
                  <a:gd name="T60" fmla="*/ 423 w 1082"/>
                  <a:gd name="T61" fmla="*/ 182 h 1162"/>
                  <a:gd name="T62" fmla="*/ 403 w 1082"/>
                  <a:gd name="T63" fmla="*/ 193 h 1162"/>
                  <a:gd name="T64" fmla="*/ 382 w 1082"/>
                  <a:gd name="T65" fmla="*/ 204 h 1162"/>
                  <a:gd name="T66" fmla="*/ 364 w 1082"/>
                  <a:gd name="T67" fmla="*/ 215 h 1162"/>
                  <a:gd name="T68" fmla="*/ 347 w 1082"/>
                  <a:gd name="T69" fmla="*/ 224 h 1162"/>
                  <a:gd name="T70" fmla="*/ 328 w 1082"/>
                  <a:gd name="T71" fmla="*/ 235 h 1162"/>
                  <a:gd name="T72" fmla="*/ 307 w 1082"/>
                  <a:gd name="T73" fmla="*/ 249 h 1162"/>
                  <a:gd name="T74" fmla="*/ 319 w 1082"/>
                  <a:gd name="T75" fmla="*/ 254 h 1162"/>
                  <a:gd name="T76" fmla="*/ 346 w 1082"/>
                  <a:gd name="T77" fmla="*/ 240 h 1162"/>
                  <a:gd name="T78" fmla="*/ 378 w 1082"/>
                  <a:gd name="T79" fmla="*/ 297 h 1162"/>
                  <a:gd name="T80" fmla="*/ 415 w 1082"/>
                  <a:gd name="T81" fmla="*/ 450 h 1162"/>
                  <a:gd name="T82" fmla="*/ 401 w 1082"/>
                  <a:gd name="T83" fmla="*/ 537 h 1162"/>
                  <a:gd name="T84" fmla="*/ 349 w 1082"/>
                  <a:gd name="T85" fmla="*/ 467 h 1162"/>
                  <a:gd name="T86" fmla="*/ 308 w 1082"/>
                  <a:gd name="T87" fmla="*/ 372 h 1162"/>
                  <a:gd name="T88" fmla="*/ 327 w 1082"/>
                  <a:gd name="T89" fmla="*/ 464 h 1162"/>
                  <a:gd name="T90" fmla="*/ 311 w 1082"/>
                  <a:gd name="T91" fmla="*/ 557 h 1162"/>
                  <a:gd name="T92" fmla="*/ 264 w 1082"/>
                  <a:gd name="T93" fmla="*/ 553 h 1162"/>
                  <a:gd name="T94" fmla="*/ 246 w 1082"/>
                  <a:gd name="T95" fmla="*/ 426 h 1162"/>
                  <a:gd name="T96" fmla="*/ 217 w 1082"/>
                  <a:gd name="T97" fmla="*/ 306 h 1162"/>
                  <a:gd name="T98" fmla="*/ 207 w 1082"/>
                  <a:gd name="T99" fmla="*/ 324 h 1162"/>
                  <a:gd name="T100" fmla="*/ 188 w 1082"/>
                  <a:gd name="T101" fmla="*/ 330 h 1162"/>
                  <a:gd name="T102" fmla="*/ 174 w 1082"/>
                  <a:gd name="T103" fmla="*/ 332 h 1162"/>
                  <a:gd name="T104" fmla="*/ 165 w 1082"/>
                  <a:gd name="T105" fmla="*/ 308 h 1162"/>
                  <a:gd name="T106" fmla="*/ 167 w 1082"/>
                  <a:gd name="T107" fmla="*/ 297 h 1162"/>
                  <a:gd name="T108" fmla="*/ 189 w 1082"/>
                  <a:gd name="T109" fmla="*/ 286 h 1162"/>
                  <a:gd name="T110" fmla="*/ 204 w 1082"/>
                  <a:gd name="T111" fmla="*/ 272 h 11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82" h="1162">
                    <a:moveTo>
                      <a:pt x="413" y="537"/>
                    </a:moveTo>
                    <a:lnTo>
                      <a:pt x="394" y="525"/>
                    </a:lnTo>
                    <a:lnTo>
                      <a:pt x="376" y="513"/>
                    </a:lnTo>
                    <a:lnTo>
                      <a:pt x="356" y="500"/>
                    </a:lnTo>
                    <a:lnTo>
                      <a:pt x="335" y="485"/>
                    </a:lnTo>
                    <a:lnTo>
                      <a:pt x="316" y="471"/>
                    </a:lnTo>
                    <a:lnTo>
                      <a:pt x="295" y="456"/>
                    </a:lnTo>
                    <a:lnTo>
                      <a:pt x="274" y="440"/>
                    </a:lnTo>
                    <a:lnTo>
                      <a:pt x="255" y="425"/>
                    </a:lnTo>
                    <a:lnTo>
                      <a:pt x="235" y="409"/>
                    </a:lnTo>
                    <a:lnTo>
                      <a:pt x="217" y="393"/>
                    </a:lnTo>
                    <a:lnTo>
                      <a:pt x="200" y="378"/>
                    </a:lnTo>
                    <a:lnTo>
                      <a:pt x="183" y="363"/>
                    </a:lnTo>
                    <a:lnTo>
                      <a:pt x="168" y="348"/>
                    </a:lnTo>
                    <a:lnTo>
                      <a:pt x="156" y="333"/>
                    </a:lnTo>
                    <a:lnTo>
                      <a:pt x="144" y="319"/>
                    </a:lnTo>
                    <a:lnTo>
                      <a:pt x="135" y="306"/>
                    </a:lnTo>
                    <a:lnTo>
                      <a:pt x="104" y="289"/>
                    </a:lnTo>
                    <a:lnTo>
                      <a:pt x="75" y="267"/>
                    </a:lnTo>
                    <a:lnTo>
                      <a:pt x="49" y="243"/>
                    </a:lnTo>
                    <a:lnTo>
                      <a:pt x="28" y="218"/>
                    </a:lnTo>
                    <a:lnTo>
                      <a:pt x="12" y="194"/>
                    </a:lnTo>
                    <a:lnTo>
                      <a:pt x="2" y="172"/>
                    </a:lnTo>
                    <a:lnTo>
                      <a:pt x="0" y="153"/>
                    </a:lnTo>
                    <a:lnTo>
                      <a:pt x="7" y="141"/>
                    </a:lnTo>
                    <a:lnTo>
                      <a:pt x="15" y="137"/>
                    </a:lnTo>
                    <a:lnTo>
                      <a:pt x="26" y="135"/>
                    </a:lnTo>
                    <a:lnTo>
                      <a:pt x="41" y="135"/>
                    </a:lnTo>
                    <a:lnTo>
                      <a:pt x="57" y="136"/>
                    </a:lnTo>
                    <a:lnTo>
                      <a:pt x="76" y="140"/>
                    </a:lnTo>
                    <a:lnTo>
                      <a:pt x="97" y="144"/>
                    </a:lnTo>
                    <a:lnTo>
                      <a:pt x="119" y="150"/>
                    </a:lnTo>
                    <a:lnTo>
                      <a:pt x="143" y="159"/>
                    </a:lnTo>
                    <a:lnTo>
                      <a:pt x="168" y="169"/>
                    </a:lnTo>
                    <a:lnTo>
                      <a:pt x="194" y="181"/>
                    </a:lnTo>
                    <a:lnTo>
                      <a:pt x="219" y="195"/>
                    </a:lnTo>
                    <a:lnTo>
                      <a:pt x="244" y="211"/>
                    </a:lnTo>
                    <a:lnTo>
                      <a:pt x="271" y="228"/>
                    </a:lnTo>
                    <a:lnTo>
                      <a:pt x="295" y="248"/>
                    </a:lnTo>
                    <a:lnTo>
                      <a:pt x="319" y="270"/>
                    </a:lnTo>
                    <a:lnTo>
                      <a:pt x="341" y="293"/>
                    </a:lnTo>
                    <a:lnTo>
                      <a:pt x="326" y="272"/>
                    </a:lnTo>
                    <a:lnTo>
                      <a:pt x="312" y="253"/>
                    </a:lnTo>
                    <a:lnTo>
                      <a:pt x="302" y="237"/>
                    </a:lnTo>
                    <a:lnTo>
                      <a:pt x="293" y="222"/>
                    </a:lnTo>
                    <a:lnTo>
                      <a:pt x="285" y="209"/>
                    </a:lnTo>
                    <a:lnTo>
                      <a:pt x="278" y="196"/>
                    </a:lnTo>
                    <a:lnTo>
                      <a:pt x="273" y="186"/>
                    </a:lnTo>
                    <a:lnTo>
                      <a:pt x="269" y="175"/>
                    </a:lnTo>
                    <a:lnTo>
                      <a:pt x="248" y="157"/>
                    </a:lnTo>
                    <a:lnTo>
                      <a:pt x="229" y="134"/>
                    </a:lnTo>
                    <a:lnTo>
                      <a:pt x="212" y="107"/>
                    </a:lnTo>
                    <a:lnTo>
                      <a:pt x="198" y="81"/>
                    </a:lnTo>
                    <a:lnTo>
                      <a:pt x="188" y="55"/>
                    </a:lnTo>
                    <a:lnTo>
                      <a:pt x="183" y="34"/>
                    </a:lnTo>
                    <a:lnTo>
                      <a:pt x="185" y="16"/>
                    </a:lnTo>
                    <a:lnTo>
                      <a:pt x="193" y="6"/>
                    </a:lnTo>
                    <a:lnTo>
                      <a:pt x="214" y="0"/>
                    </a:lnTo>
                    <a:lnTo>
                      <a:pt x="240" y="1"/>
                    </a:lnTo>
                    <a:lnTo>
                      <a:pt x="267" y="9"/>
                    </a:lnTo>
                    <a:lnTo>
                      <a:pt x="297" y="23"/>
                    </a:lnTo>
                    <a:lnTo>
                      <a:pt x="329" y="42"/>
                    </a:lnTo>
                    <a:lnTo>
                      <a:pt x="361" y="65"/>
                    </a:lnTo>
                    <a:lnTo>
                      <a:pt x="394" y="91"/>
                    </a:lnTo>
                    <a:lnTo>
                      <a:pt x="428" y="121"/>
                    </a:lnTo>
                    <a:lnTo>
                      <a:pt x="460" y="152"/>
                    </a:lnTo>
                    <a:lnTo>
                      <a:pt x="492" y="184"/>
                    </a:lnTo>
                    <a:lnTo>
                      <a:pt x="523" y="218"/>
                    </a:lnTo>
                    <a:lnTo>
                      <a:pt x="552" y="251"/>
                    </a:lnTo>
                    <a:lnTo>
                      <a:pt x="580" y="283"/>
                    </a:lnTo>
                    <a:lnTo>
                      <a:pt x="603" y="313"/>
                    </a:lnTo>
                    <a:lnTo>
                      <a:pt x="623" y="341"/>
                    </a:lnTo>
                    <a:lnTo>
                      <a:pt x="641" y="365"/>
                    </a:lnTo>
                    <a:lnTo>
                      <a:pt x="648" y="379"/>
                    </a:lnTo>
                    <a:lnTo>
                      <a:pt x="648" y="389"/>
                    </a:lnTo>
                    <a:lnTo>
                      <a:pt x="642" y="397"/>
                    </a:lnTo>
                    <a:lnTo>
                      <a:pt x="630" y="404"/>
                    </a:lnTo>
                    <a:lnTo>
                      <a:pt x="622" y="408"/>
                    </a:lnTo>
                    <a:lnTo>
                      <a:pt x="614" y="412"/>
                    </a:lnTo>
                    <a:lnTo>
                      <a:pt x="604" y="418"/>
                    </a:lnTo>
                    <a:lnTo>
                      <a:pt x="595" y="425"/>
                    </a:lnTo>
                    <a:lnTo>
                      <a:pt x="587" y="433"/>
                    </a:lnTo>
                    <a:lnTo>
                      <a:pt x="580" y="443"/>
                    </a:lnTo>
                    <a:lnTo>
                      <a:pt x="576" y="456"/>
                    </a:lnTo>
                    <a:lnTo>
                      <a:pt x="576" y="470"/>
                    </a:lnTo>
                    <a:lnTo>
                      <a:pt x="580" y="469"/>
                    </a:lnTo>
                    <a:lnTo>
                      <a:pt x="584" y="468"/>
                    </a:lnTo>
                    <a:lnTo>
                      <a:pt x="589" y="465"/>
                    </a:lnTo>
                    <a:lnTo>
                      <a:pt x="592" y="464"/>
                    </a:lnTo>
                    <a:lnTo>
                      <a:pt x="597" y="462"/>
                    </a:lnTo>
                    <a:lnTo>
                      <a:pt x="602" y="461"/>
                    </a:lnTo>
                    <a:lnTo>
                      <a:pt x="607" y="458"/>
                    </a:lnTo>
                    <a:lnTo>
                      <a:pt x="612" y="456"/>
                    </a:lnTo>
                    <a:lnTo>
                      <a:pt x="618" y="454"/>
                    </a:lnTo>
                    <a:lnTo>
                      <a:pt x="623" y="450"/>
                    </a:lnTo>
                    <a:lnTo>
                      <a:pt x="629" y="448"/>
                    </a:lnTo>
                    <a:lnTo>
                      <a:pt x="635" y="445"/>
                    </a:lnTo>
                    <a:lnTo>
                      <a:pt x="640" y="442"/>
                    </a:lnTo>
                    <a:lnTo>
                      <a:pt x="644" y="440"/>
                    </a:lnTo>
                    <a:lnTo>
                      <a:pt x="650" y="438"/>
                    </a:lnTo>
                    <a:lnTo>
                      <a:pt x="655" y="435"/>
                    </a:lnTo>
                    <a:lnTo>
                      <a:pt x="660" y="433"/>
                    </a:lnTo>
                    <a:lnTo>
                      <a:pt x="665" y="430"/>
                    </a:lnTo>
                    <a:lnTo>
                      <a:pt x="671" y="427"/>
                    </a:lnTo>
                    <a:lnTo>
                      <a:pt x="675" y="425"/>
                    </a:lnTo>
                    <a:lnTo>
                      <a:pt x="681" y="423"/>
                    </a:lnTo>
                    <a:lnTo>
                      <a:pt x="686" y="419"/>
                    </a:lnTo>
                    <a:lnTo>
                      <a:pt x="691" y="417"/>
                    </a:lnTo>
                    <a:lnTo>
                      <a:pt x="696" y="414"/>
                    </a:lnTo>
                    <a:lnTo>
                      <a:pt x="702" y="411"/>
                    </a:lnTo>
                    <a:lnTo>
                      <a:pt x="706" y="408"/>
                    </a:lnTo>
                    <a:lnTo>
                      <a:pt x="712" y="405"/>
                    </a:lnTo>
                    <a:lnTo>
                      <a:pt x="718" y="402"/>
                    </a:lnTo>
                    <a:lnTo>
                      <a:pt x="723" y="400"/>
                    </a:lnTo>
                    <a:lnTo>
                      <a:pt x="728" y="396"/>
                    </a:lnTo>
                    <a:lnTo>
                      <a:pt x="733" y="394"/>
                    </a:lnTo>
                    <a:lnTo>
                      <a:pt x="739" y="390"/>
                    </a:lnTo>
                    <a:lnTo>
                      <a:pt x="744" y="388"/>
                    </a:lnTo>
                    <a:lnTo>
                      <a:pt x="750" y="385"/>
                    </a:lnTo>
                    <a:lnTo>
                      <a:pt x="755" y="381"/>
                    </a:lnTo>
                    <a:lnTo>
                      <a:pt x="761" y="379"/>
                    </a:lnTo>
                    <a:lnTo>
                      <a:pt x="766" y="376"/>
                    </a:lnTo>
                    <a:lnTo>
                      <a:pt x="772" y="372"/>
                    </a:lnTo>
                    <a:lnTo>
                      <a:pt x="779" y="369"/>
                    </a:lnTo>
                    <a:lnTo>
                      <a:pt x="785" y="365"/>
                    </a:lnTo>
                    <a:lnTo>
                      <a:pt x="791" y="362"/>
                    </a:lnTo>
                    <a:lnTo>
                      <a:pt x="796" y="358"/>
                    </a:lnTo>
                    <a:lnTo>
                      <a:pt x="802" y="356"/>
                    </a:lnTo>
                    <a:lnTo>
                      <a:pt x="808" y="352"/>
                    </a:lnTo>
                    <a:lnTo>
                      <a:pt x="814" y="349"/>
                    </a:lnTo>
                    <a:lnTo>
                      <a:pt x="819" y="346"/>
                    </a:lnTo>
                    <a:lnTo>
                      <a:pt x="824" y="342"/>
                    </a:lnTo>
                    <a:lnTo>
                      <a:pt x="830" y="340"/>
                    </a:lnTo>
                    <a:lnTo>
                      <a:pt x="838" y="335"/>
                    </a:lnTo>
                    <a:lnTo>
                      <a:pt x="845" y="332"/>
                    </a:lnTo>
                    <a:lnTo>
                      <a:pt x="852" y="327"/>
                    </a:lnTo>
                    <a:lnTo>
                      <a:pt x="858" y="323"/>
                    </a:lnTo>
                    <a:lnTo>
                      <a:pt x="864" y="319"/>
                    </a:lnTo>
                    <a:lnTo>
                      <a:pt x="870" y="316"/>
                    </a:lnTo>
                    <a:lnTo>
                      <a:pt x="876" y="312"/>
                    </a:lnTo>
                    <a:lnTo>
                      <a:pt x="882" y="309"/>
                    </a:lnTo>
                    <a:lnTo>
                      <a:pt x="886" y="306"/>
                    </a:lnTo>
                    <a:lnTo>
                      <a:pt x="891" y="303"/>
                    </a:lnTo>
                    <a:lnTo>
                      <a:pt x="895" y="301"/>
                    </a:lnTo>
                    <a:lnTo>
                      <a:pt x="899" y="298"/>
                    </a:lnTo>
                    <a:lnTo>
                      <a:pt x="902" y="296"/>
                    </a:lnTo>
                    <a:lnTo>
                      <a:pt x="906" y="294"/>
                    </a:lnTo>
                    <a:lnTo>
                      <a:pt x="908" y="293"/>
                    </a:lnTo>
                    <a:lnTo>
                      <a:pt x="910" y="291"/>
                    </a:lnTo>
                    <a:lnTo>
                      <a:pt x="916" y="287"/>
                    </a:lnTo>
                    <a:lnTo>
                      <a:pt x="922" y="283"/>
                    </a:lnTo>
                    <a:lnTo>
                      <a:pt x="926" y="280"/>
                    </a:lnTo>
                    <a:lnTo>
                      <a:pt x="932" y="278"/>
                    </a:lnTo>
                    <a:lnTo>
                      <a:pt x="937" y="275"/>
                    </a:lnTo>
                    <a:lnTo>
                      <a:pt x="943" y="273"/>
                    </a:lnTo>
                    <a:lnTo>
                      <a:pt x="947" y="272"/>
                    </a:lnTo>
                    <a:lnTo>
                      <a:pt x="952" y="272"/>
                    </a:lnTo>
                    <a:lnTo>
                      <a:pt x="960" y="262"/>
                    </a:lnTo>
                    <a:lnTo>
                      <a:pt x="969" y="252"/>
                    </a:lnTo>
                    <a:lnTo>
                      <a:pt x="978" y="244"/>
                    </a:lnTo>
                    <a:lnTo>
                      <a:pt x="988" y="239"/>
                    </a:lnTo>
                    <a:lnTo>
                      <a:pt x="997" y="233"/>
                    </a:lnTo>
                    <a:lnTo>
                      <a:pt x="1006" y="229"/>
                    </a:lnTo>
                    <a:lnTo>
                      <a:pt x="1014" y="227"/>
                    </a:lnTo>
                    <a:lnTo>
                      <a:pt x="1021" y="225"/>
                    </a:lnTo>
                    <a:lnTo>
                      <a:pt x="1027" y="224"/>
                    </a:lnTo>
                    <a:lnTo>
                      <a:pt x="1034" y="222"/>
                    </a:lnTo>
                    <a:lnTo>
                      <a:pt x="1039" y="220"/>
                    </a:lnTo>
                    <a:lnTo>
                      <a:pt x="1045" y="219"/>
                    </a:lnTo>
                    <a:lnTo>
                      <a:pt x="1051" y="218"/>
                    </a:lnTo>
                    <a:lnTo>
                      <a:pt x="1057" y="214"/>
                    </a:lnTo>
                    <a:lnTo>
                      <a:pt x="1061" y="212"/>
                    </a:lnTo>
                    <a:lnTo>
                      <a:pt x="1065" y="207"/>
                    </a:lnTo>
                    <a:lnTo>
                      <a:pt x="1066" y="213"/>
                    </a:lnTo>
                    <a:lnTo>
                      <a:pt x="1064" y="219"/>
                    </a:lnTo>
                    <a:lnTo>
                      <a:pt x="1060" y="224"/>
                    </a:lnTo>
                    <a:lnTo>
                      <a:pt x="1056" y="228"/>
                    </a:lnTo>
                    <a:lnTo>
                      <a:pt x="1064" y="227"/>
                    </a:lnTo>
                    <a:lnTo>
                      <a:pt x="1069" y="226"/>
                    </a:lnTo>
                    <a:lnTo>
                      <a:pt x="1075" y="226"/>
                    </a:lnTo>
                    <a:lnTo>
                      <a:pt x="1082" y="228"/>
                    </a:lnTo>
                    <a:lnTo>
                      <a:pt x="1072" y="230"/>
                    </a:lnTo>
                    <a:lnTo>
                      <a:pt x="1064" y="234"/>
                    </a:lnTo>
                    <a:lnTo>
                      <a:pt x="1057" y="239"/>
                    </a:lnTo>
                    <a:lnTo>
                      <a:pt x="1052" y="242"/>
                    </a:lnTo>
                    <a:lnTo>
                      <a:pt x="1049" y="247"/>
                    </a:lnTo>
                    <a:lnTo>
                      <a:pt x="1045" y="251"/>
                    </a:lnTo>
                    <a:lnTo>
                      <a:pt x="1042" y="255"/>
                    </a:lnTo>
                    <a:lnTo>
                      <a:pt x="1038" y="258"/>
                    </a:lnTo>
                    <a:lnTo>
                      <a:pt x="1032" y="263"/>
                    </a:lnTo>
                    <a:lnTo>
                      <a:pt x="1026" y="268"/>
                    </a:lnTo>
                    <a:lnTo>
                      <a:pt x="1017" y="274"/>
                    </a:lnTo>
                    <a:lnTo>
                      <a:pt x="1009" y="279"/>
                    </a:lnTo>
                    <a:lnTo>
                      <a:pt x="1000" y="285"/>
                    </a:lnTo>
                    <a:lnTo>
                      <a:pt x="991" y="288"/>
                    </a:lnTo>
                    <a:lnTo>
                      <a:pt x="981" y="291"/>
                    </a:lnTo>
                    <a:lnTo>
                      <a:pt x="970" y="294"/>
                    </a:lnTo>
                    <a:lnTo>
                      <a:pt x="968" y="298"/>
                    </a:lnTo>
                    <a:lnTo>
                      <a:pt x="964" y="303"/>
                    </a:lnTo>
                    <a:lnTo>
                      <a:pt x="959" y="308"/>
                    </a:lnTo>
                    <a:lnTo>
                      <a:pt x="953" y="311"/>
                    </a:lnTo>
                    <a:lnTo>
                      <a:pt x="946" y="315"/>
                    </a:lnTo>
                    <a:lnTo>
                      <a:pt x="939" y="318"/>
                    </a:lnTo>
                    <a:lnTo>
                      <a:pt x="932" y="321"/>
                    </a:lnTo>
                    <a:lnTo>
                      <a:pt x="924" y="325"/>
                    </a:lnTo>
                    <a:lnTo>
                      <a:pt x="921" y="326"/>
                    </a:lnTo>
                    <a:lnTo>
                      <a:pt x="915" y="329"/>
                    </a:lnTo>
                    <a:lnTo>
                      <a:pt x="907" y="333"/>
                    </a:lnTo>
                    <a:lnTo>
                      <a:pt x="897" y="339"/>
                    </a:lnTo>
                    <a:lnTo>
                      <a:pt x="891" y="341"/>
                    </a:lnTo>
                    <a:lnTo>
                      <a:pt x="885" y="344"/>
                    </a:lnTo>
                    <a:lnTo>
                      <a:pt x="879" y="348"/>
                    </a:lnTo>
                    <a:lnTo>
                      <a:pt x="873" y="350"/>
                    </a:lnTo>
                    <a:lnTo>
                      <a:pt x="867" y="354"/>
                    </a:lnTo>
                    <a:lnTo>
                      <a:pt x="860" y="357"/>
                    </a:lnTo>
                    <a:lnTo>
                      <a:pt x="853" y="362"/>
                    </a:lnTo>
                    <a:lnTo>
                      <a:pt x="846" y="365"/>
                    </a:lnTo>
                    <a:lnTo>
                      <a:pt x="840" y="367"/>
                    </a:lnTo>
                    <a:lnTo>
                      <a:pt x="835" y="371"/>
                    </a:lnTo>
                    <a:lnTo>
                      <a:pt x="830" y="373"/>
                    </a:lnTo>
                    <a:lnTo>
                      <a:pt x="824" y="377"/>
                    </a:lnTo>
                    <a:lnTo>
                      <a:pt x="818" y="380"/>
                    </a:lnTo>
                    <a:lnTo>
                      <a:pt x="811" y="382"/>
                    </a:lnTo>
                    <a:lnTo>
                      <a:pt x="806" y="386"/>
                    </a:lnTo>
                    <a:lnTo>
                      <a:pt x="799" y="389"/>
                    </a:lnTo>
                    <a:lnTo>
                      <a:pt x="793" y="393"/>
                    </a:lnTo>
                    <a:lnTo>
                      <a:pt x="786" y="396"/>
                    </a:lnTo>
                    <a:lnTo>
                      <a:pt x="780" y="400"/>
                    </a:lnTo>
                    <a:lnTo>
                      <a:pt x="773" y="403"/>
                    </a:lnTo>
                    <a:lnTo>
                      <a:pt x="769" y="405"/>
                    </a:lnTo>
                    <a:lnTo>
                      <a:pt x="764" y="408"/>
                    </a:lnTo>
                    <a:lnTo>
                      <a:pt x="759" y="411"/>
                    </a:lnTo>
                    <a:lnTo>
                      <a:pt x="755" y="414"/>
                    </a:lnTo>
                    <a:lnTo>
                      <a:pt x="749" y="417"/>
                    </a:lnTo>
                    <a:lnTo>
                      <a:pt x="743" y="420"/>
                    </a:lnTo>
                    <a:lnTo>
                      <a:pt x="738" y="424"/>
                    </a:lnTo>
                    <a:lnTo>
                      <a:pt x="733" y="426"/>
                    </a:lnTo>
                    <a:lnTo>
                      <a:pt x="727" y="430"/>
                    </a:lnTo>
                    <a:lnTo>
                      <a:pt x="721" y="433"/>
                    </a:lnTo>
                    <a:lnTo>
                      <a:pt x="717" y="435"/>
                    </a:lnTo>
                    <a:lnTo>
                      <a:pt x="711" y="439"/>
                    </a:lnTo>
                    <a:lnTo>
                      <a:pt x="706" y="441"/>
                    </a:lnTo>
                    <a:lnTo>
                      <a:pt x="702" y="443"/>
                    </a:lnTo>
                    <a:lnTo>
                      <a:pt x="697" y="446"/>
                    </a:lnTo>
                    <a:lnTo>
                      <a:pt x="693" y="448"/>
                    </a:lnTo>
                    <a:lnTo>
                      <a:pt x="687" y="452"/>
                    </a:lnTo>
                    <a:lnTo>
                      <a:pt x="681" y="455"/>
                    </a:lnTo>
                    <a:lnTo>
                      <a:pt x="676" y="458"/>
                    </a:lnTo>
                    <a:lnTo>
                      <a:pt x="671" y="462"/>
                    </a:lnTo>
                    <a:lnTo>
                      <a:pt x="666" y="465"/>
                    </a:lnTo>
                    <a:lnTo>
                      <a:pt x="660" y="468"/>
                    </a:lnTo>
                    <a:lnTo>
                      <a:pt x="656" y="471"/>
                    </a:lnTo>
                    <a:lnTo>
                      <a:pt x="651" y="473"/>
                    </a:lnTo>
                    <a:lnTo>
                      <a:pt x="647" y="477"/>
                    </a:lnTo>
                    <a:lnTo>
                      <a:pt x="641" y="480"/>
                    </a:lnTo>
                    <a:lnTo>
                      <a:pt x="636" y="484"/>
                    </a:lnTo>
                    <a:lnTo>
                      <a:pt x="632" y="486"/>
                    </a:lnTo>
                    <a:lnTo>
                      <a:pt x="622" y="492"/>
                    </a:lnTo>
                    <a:lnTo>
                      <a:pt x="614" y="498"/>
                    </a:lnTo>
                    <a:lnTo>
                      <a:pt x="608" y="502"/>
                    </a:lnTo>
                    <a:lnTo>
                      <a:pt x="604" y="506"/>
                    </a:lnTo>
                    <a:lnTo>
                      <a:pt x="608" y="510"/>
                    </a:lnTo>
                    <a:lnTo>
                      <a:pt x="614" y="513"/>
                    </a:lnTo>
                    <a:lnTo>
                      <a:pt x="621" y="513"/>
                    </a:lnTo>
                    <a:lnTo>
                      <a:pt x="629" y="511"/>
                    </a:lnTo>
                    <a:lnTo>
                      <a:pt x="637" y="508"/>
                    </a:lnTo>
                    <a:lnTo>
                      <a:pt x="645" y="504"/>
                    </a:lnTo>
                    <a:lnTo>
                      <a:pt x="652" y="500"/>
                    </a:lnTo>
                    <a:lnTo>
                      <a:pt x="658" y="495"/>
                    </a:lnTo>
                    <a:lnTo>
                      <a:pt x="664" y="491"/>
                    </a:lnTo>
                    <a:lnTo>
                      <a:pt x="672" y="486"/>
                    </a:lnTo>
                    <a:lnTo>
                      <a:pt x="681" y="483"/>
                    </a:lnTo>
                    <a:lnTo>
                      <a:pt x="691" y="480"/>
                    </a:lnTo>
                    <a:lnTo>
                      <a:pt x="701" y="479"/>
                    </a:lnTo>
                    <a:lnTo>
                      <a:pt x="710" y="481"/>
                    </a:lnTo>
                    <a:lnTo>
                      <a:pt x="717" y="487"/>
                    </a:lnTo>
                    <a:lnTo>
                      <a:pt x="721" y="496"/>
                    </a:lnTo>
                    <a:lnTo>
                      <a:pt x="728" y="516"/>
                    </a:lnTo>
                    <a:lnTo>
                      <a:pt x="740" y="551"/>
                    </a:lnTo>
                    <a:lnTo>
                      <a:pt x="755" y="595"/>
                    </a:lnTo>
                    <a:lnTo>
                      <a:pt x="772" y="645"/>
                    </a:lnTo>
                    <a:lnTo>
                      <a:pt x="788" y="697"/>
                    </a:lnTo>
                    <a:lnTo>
                      <a:pt x="802" y="746"/>
                    </a:lnTo>
                    <a:lnTo>
                      <a:pt x="811" y="789"/>
                    </a:lnTo>
                    <a:lnTo>
                      <a:pt x="815" y="820"/>
                    </a:lnTo>
                    <a:lnTo>
                      <a:pt x="823" y="860"/>
                    </a:lnTo>
                    <a:lnTo>
                      <a:pt x="829" y="902"/>
                    </a:lnTo>
                    <a:lnTo>
                      <a:pt x="833" y="943"/>
                    </a:lnTo>
                    <a:lnTo>
                      <a:pt x="835" y="982"/>
                    </a:lnTo>
                    <a:lnTo>
                      <a:pt x="835" y="1018"/>
                    </a:lnTo>
                    <a:lnTo>
                      <a:pt x="832" y="1046"/>
                    </a:lnTo>
                    <a:lnTo>
                      <a:pt x="825" y="1066"/>
                    </a:lnTo>
                    <a:lnTo>
                      <a:pt x="815" y="1076"/>
                    </a:lnTo>
                    <a:lnTo>
                      <a:pt x="801" y="1076"/>
                    </a:lnTo>
                    <a:lnTo>
                      <a:pt x="786" y="1069"/>
                    </a:lnTo>
                    <a:lnTo>
                      <a:pt x="771" y="1057"/>
                    </a:lnTo>
                    <a:lnTo>
                      <a:pt x="756" y="1039"/>
                    </a:lnTo>
                    <a:lnTo>
                      <a:pt x="742" y="1018"/>
                    </a:lnTo>
                    <a:lnTo>
                      <a:pt x="727" y="993"/>
                    </a:lnTo>
                    <a:lnTo>
                      <a:pt x="713" y="965"/>
                    </a:lnTo>
                    <a:lnTo>
                      <a:pt x="698" y="935"/>
                    </a:lnTo>
                    <a:lnTo>
                      <a:pt x="685" y="905"/>
                    </a:lnTo>
                    <a:lnTo>
                      <a:pt x="672" y="874"/>
                    </a:lnTo>
                    <a:lnTo>
                      <a:pt x="659" y="844"/>
                    </a:lnTo>
                    <a:lnTo>
                      <a:pt x="647" y="815"/>
                    </a:lnTo>
                    <a:lnTo>
                      <a:pt x="636" y="789"/>
                    </a:lnTo>
                    <a:lnTo>
                      <a:pt x="625" y="765"/>
                    </a:lnTo>
                    <a:lnTo>
                      <a:pt x="615" y="745"/>
                    </a:lnTo>
                    <a:lnTo>
                      <a:pt x="606" y="730"/>
                    </a:lnTo>
                    <a:lnTo>
                      <a:pt x="618" y="770"/>
                    </a:lnTo>
                    <a:lnTo>
                      <a:pt x="628" y="807"/>
                    </a:lnTo>
                    <a:lnTo>
                      <a:pt x="638" y="842"/>
                    </a:lnTo>
                    <a:lnTo>
                      <a:pt x="645" y="874"/>
                    </a:lnTo>
                    <a:lnTo>
                      <a:pt x="651" y="903"/>
                    </a:lnTo>
                    <a:lnTo>
                      <a:pt x="653" y="929"/>
                    </a:lnTo>
                    <a:lnTo>
                      <a:pt x="655" y="953"/>
                    </a:lnTo>
                    <a:lnTo>
                      <a:pt x="651" y="974"/>
                    </a:lnTo>
                    <a:lnTo>
                      <a:pt x="647" y="997"/>
                    </a:lnTo>
                    <a:lnTo>
                      <a:pt x="642" y="1025"/>
                    </a:lnTo>
                    <a:lnTo>
                      <a:pt x="636" y="1056"/>
                    </a:lnTo>
                    <a:lnTo>
                      <a:pt x="630" y="1087"/>
                    </a:lnTo>
                    <a:lnTo>
                      <a:pt x="622" y="1116"/>
                    </a:lnTo>
                    <a:lnTo>
                      <a:pt x="611" y="1140"/>
                    </a:lnTo>
                    <a:lnTo>
                      <a:pt x="597" y="1156"/>
                    </a:lnTo>
                    <a:lnTo>
                      <a:pt x="580" y="1162"/>
                    </a:lnTo>
                    <a:lnTo>
                      <a:pt x="562" y="1157"/>
                    </a:lnTo>
                    <a:lnTo>
                      <a:pt x="549" y="1146"/>
                    </a:lnTo>
                    <a:lnTo>
                      <a:pt x="537" y="1128"/>
                    </a:lnTo>
                    <a:lnTo>
                      <a:pt x="528" y="1107"/>
                    </a:lnTo>
                    <a:lnTo>
                      <a:pt x="521" y="1081"/>
                    </a:lnTo>
                    <a:lnTo>
                      <a:pt x="517" y="1054"/>
                    </a:lnTo>
                    <a:lnTo>
                      <a:pt x="515" y="1025"/>
                    </a:lnTo>
                    <a:lnTo>
                      <a:pt x="514" y="996"/>
                    </a:lnTo>
                    <a:lnTo>
                      <a:pt x="511" y="936"/>
                    </a:lnTo>
                    <a:lnTo>
                      <a:pt x="503" y="891"/>
                    </a:lnTo>
                    <a:lnTo>
                      <a:pt x="492" y="854"/>
                    </a:lnTo>
                    <a:lnTo>
                      <a:pt x="484" y="818"/>
                    </a:lnTo>
                    <a:lnTo>
                      <a:pt x="476" y="769"/>
                    </a:lnTo>
                    <a:lnTo>
                      <a:pt x="466" y="711"/>
                    </a:lnTo>
                    <a:lnTo>
                      <a:pt x="456" y="654"/>
                    </a:lnTo>
                    <a:lnTo>
                      <a:pt x="452" y="612"/>
                    </a:lnTo>
                    <a:lnTo>
                      <a:pt x="443" y="613"/>
                    </a:lnTo>
                    <a:lnTo>
                      <a:pt x="433" y="613"/>
                    </a:lnTo>
                    <a:lnTo>
                      <a:pt x="426" y="612"/>
                    </a:lnTo>
                    <a:lnTo>
                      <a:pt x="418" y="609"/>
                    </a:lnTo>
                    <a:lnTo>
                      <a:pt x="416" y="618"/>
                    </a:lnTo>
                    <a:lnTo>
                      <a:pt x="415" y="628"/>
                    </a:lnTo>
                    <a:lnTo>
                      <a:pt x="414" y="636"/>
                    </a:lnTo>
                    <a:lnTo>
                      <a:pt x="413" y="643"/>
                    </a:lnTo>
                    <a:lnTo>
                      <a:pt x="413" y="650"/>
                    </a:lnTo>
                    <a:lnTo>
                      <a:pt x="411" y="656"/>
                    </a:lnTo>
                    <a:lnTo>
                      <a:pt x="408" y="661"/>
                    </a:lnTo>
                    <a:lnTo>
                      <a:pt x="402" y="664"/>
                    </a:lnTo>
                    <a:lnTo>
                      <a:pt x="397" y="667"/>
                    </a:lnTo>
                    <a:lnTo>
                      <a:pt x="388" y="668"/>
                    </a:lnTo>
                    <a:lnTo>
                      <a:pt x="382" y="666"/>
                    </a:lnTo>
                    <a:lnTo>
                      <a:pt x="375" y="662"/>
                    </a:lnTo>
                    <a:lnTo>
                      <a:pt x="372" y="663"/>
                    </a:lnTo>
                    <a:lnTo>
                      <a:pt x="370" y="663"/>
                    </a:lnTo>
                    <a:lnTo>
                      <a:pt x="367" y="664"/>
                    </a:lnTo>
                    <a:lnTo>
                      <a:pt x="364" y="666"/>
                    </a:lnTo>
                    <a:lnTo>
                      <a:pt x="358" y="667"/>
                    </a:lnTo>
                    <a:lnTo>
                      <a:pt x="353" y="667"/>
                    </a:lnTo>
                    <a:lnTo>
                      <a:pt x="348" y="666"/>
                    </a:lnTo>
                    <a:lnTo>
                      <a:pt x="342" y="662"/>
                    </a:lnTo>
                    <a:lnTo>
                      <a:pt x="334" y="654"/>
                    </a:lnTo>
                    <a:lnTo>
                      <a:pt x="327" y="644"/>
                    </a:lnTo>
                    <a:lnTo>
                      <a:pt x="323" y="633"/>
                    </a:lnTo>
                    <a:lnTo>
                      <a:pt x="325" y="623"/>
                    </a:lnTo>
                    <a:lnTo>
                      <a:pt x="327" y="620"/>
                    </a:lnTo>
                    <a:lnTo>
                      <a:pt x="329" y="617"/>
                    </a:lnTo>
                    <a:lnTo>
                      <a:pt x="331" y="616"/>
                    </a:lnTo>
                    <a:lnTo>
                      <a:pt x="332" y="614"/>
                    </a:lnTo>
                    <a:lnTo>
                      <a:pt x="333" y="613"/>
                    </a:lnTo>
                    <a:lnTo>
                      <a:pt x="335" y="612"/>
                    </a:lnTo>
                    <a:lnTo>
                      <a:pt x="337" y="610"/>
                    </a:lnTo>
                    <a:lnTo>
                      <a:pt x="338" y="609"/>
                    </a:lnTo>
                    <a:lnTo>
                      <a:pt x="333" y="595"/>
                    </a:lnTo>
                    <a:lnTo>
                      <a:pt x="334" y="585"/>
                    </a:lnTo>
                    <a:lnTo>
                      <a:pt x="340" y="577"/>
                    </a:lnTo>
                    <a:lnTo>
                      <a:pt x="347" y="572"/>
                    </a:lnTo>
                    <a:lnTo>
                      <a:pt x="353" y="569"/>
                    </a:lnTo>
                    <a:lnTo>
                      <a:pt x="360" y="568"/>
                    </a:lnTo>
                    <a:lnTo>
                      <a:pt x="368" y="569"/>
                    </a:lnTo>
                    <a:lnTo>
                      <a:pt x="377" y="572"/>
                    </a:lnTo>
                    <a:lnTo>
                      <a:pt x="383" y="575"/>
                    </a:lnTo>
                    <a:lnTo>
                      <a:pt x="388" y="576"/>
                    </a:lnTo>
                    <a:lnTo>
                      <a:pt x="393" y="576"/>
                    </a:lnTo>
                    <a:lnTo>
                      <a:pt x="395" y="576"/>
                    </a:lnTo>
                    <a:lnTo>
                      <a:pt x="399" y="563"/>
                    </a:lnTo>
                    <a:lnTo>
                      <a:pt x="403" y="553"/>
                    </a:lnTo>
                    <a:lnTo>
                      <a:pt x="408" y="544"/>
                    </a:lnTo>
                    <a:lnTo>
                      <a:pt x="413" y="5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87" name="Freeform 6"/>
              <p:cNvSpPr>
                <a:spLocks/>
              </p:cNvSpPr>
              <p:nvPr/>
            </p:nvSpPr>
            <p:spPr bwMode="auto">
              <a:xfrm>
                <a:off x="3645" y="1727"/>
                <a:ext cx="24" cy="25"/>
              </a:xfrm>
              <a:custGeom>
                <a:avLst/>
                <a:gdLst>
                  <a:gd name="T0" fmla="*/ 21 w 50"/>
                  <a:gd name="T1" fmla="*/ 2 h 49"/>
                  <a:gd name="T2" fmla="*/ 17 w 50"/>
                  <a:gd name="T3" fmla="*/ 1 h 49"/>
                  <a:gd name="T4" fmla="*/ 13 w 50"/>
                  <a:gd name="T5" fmla="*/ 0 h 49"/>
                  <a:gd name="T6" fmla="*/ 10 w 50"/>
                  <a:gd name="T7" fmla="*/ 1 h 49"/>
                  <a:gd name="T8" fmla="*/ 7 w 50"/>
                  <a:gd name="T9" fmla="*/ 2 h 49"/>
                  <a:gd name="T10" fmla="*/ 3 w 50"/>
                  <a:gd name="T11" fmla="*/ 5 h 49"/>
                  <a:gd name="T12" fmla="*/ 0 w 50"/>
                  <a:gd name="T13" fmla="*/ 9 h 49"/>
                  <a:gd name="T14" fmla="*/ 0 w 50"/>
                  <a:gd name="T15" fmla="*/ 14 h 49"/>
                  <a:gd name="T16" fmla="*/ 2 w 50"/>
                  <a:gd name="T17" fmla="*/ 21 h 49"/>
                  <a:gd name="T18" fmla="*/ 5 w 50"/>
                  <a:gd name="T19" fmla="*/ 23 h 49"/>
                  <a:gd name="T20" fmla="*/ 7 w 50"/>
                  <a:gd name="T21" fmla="*/ 24 h 49"/>
                  <a:gd name="T22" fmla="*/ 10 w 50"/>
                  <a:gd name="T23" fmla="*/ 24 h 49"/>
                  <a:gd name="T24" fmla="*/ 13 w 50"/>
                  <a:gd name="T25" fmla="*/ 25 h 49"/>
                  <a:gd name="T26" fmla="*/ 15 w 50"/>
                  <a:gd name="T27" fmla="*/ 24 h 49"/>
                  <a:gd name="T28" fmla="*/ 17 w 50"/>
                  <a:gd name="T29" fmla="*/ 24 h 49"/>
                  <a:gd name="T30" fmla="*/ 19 w 50"/>
                  <a:gd name="T31" fmla="*/ 23 h 49"/>
                  <a:gd name="T32" fmla="*/ 20 w 50"/>
                  <a:gd name="T33" fmla="*/ 23 h 49"/>
                  <a:gd name="T34" fmla="*/ 22 w 50"/>
                  <a:gd name="T35" fmla="*/ 19 h 49"/>
                  <a:gd name="T36" fmla="*/ 24 w 50"/>
                  <a:gd name="T37" fmla="*/ 14 h 49"/>
                  <a:gd name="T38" fmla="*/ 24 w 50"/>
                  <a:gd name="T39" fmla="*/ 8 h 49"/>
                  <a:gd name="T40" fmla="*/ 21 w 50"/>
                  <a:gd name="T41" fmla="*/ 2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0" h="49">
                    <a:moveTo>
                      <a:pt x="44" y="4"/>
                    </a:moveTo>
                    <a:lnTo>
                      <a:pt x="35" y="1"/>
                    </a:lnTo>
                    <a:lnTo>
                      <a:pt x="27" y="0"/>
                    </a:lnTo>
                    <a:lnTo>
                      <a:pt x="20" y="1"/>
                    </a:lnTo>
                    <a:lnTo>
                      <a:pt x="14" y="4"/>
                    </a:lnTo>
                    <a:lnTo>
                      <a:pt x="7" y="9"/>
                    </a:lnTo>
                    <a:lnTo>
                      <a:pt x="1" y="17"/>
                    </a:lnTo>
                    <a:lnTo>
                      <a:pt x="0" y="27"/>
                    </a:lnTo>
                    <a:lnTo>
                      <a:pt x="5" y="41"/>
                    </a:lnTo>
                    <a:lnTo>
                      <a:pt x="11" y="45"/>
                    </a:lnTo>
                    <a:lnTo>
                      <a:pt x="15" y="47"/>
                    </a:lnTo>
                    <a:lnTo>
                      <a:pt x="21" y="48"/>
                    </a:lnTo>
                    <a:lnTo>
                      <a:pt x="27" y="49"/>
                    </a:lnTo>
                    <a:lnTo>
                      <a:pt x="31" y="48"/>
                    </a:lnTo>
                    <a:lnTo>
                      <a:pt x="36" y="48"/>
                    </a:lnTo>
                    <a:lnTo>
                      <a:pt x="39" y="46"/>
                    </a:lnTo>
                    <a:lnTo>
                      <a:pt x="42" y="45"/>
                    </a:lnTo>
                    <a:lnTo>
                      <a:pt x="46" y="38"/>
                    </a:lnTo>
                    <a:lnTo>
                      <a:pt x="50" y="27"/>
                    </a:lnTo>
                    <a:lnTo>
                      <a:pt x="50" y="16"/>
                    </a:lnTo>
                    <a:lnTo>
                      <a:pt x="4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88" name="Freeform 7"/>
              <p:cNvSpPr>
                <a:spLocks/>
              </p:cNvSpPr>
              <p:nvPr/>
            </p:nvSpPr>
            <p:spPr bwMode="auto">
              <a:xfrm>
                <a:off x="3663" y="1754"/>
                <a:ext cx="21" cy="23"/>
              </a:xfrm>
              <a:custGeom>
                <a:avLst/>
                <a:gdLst>
                  <a:gd name="T0" fmla="*/ 21 w 43"/>
                  <a:gd name="T1" fmla="*/ 11 h 47"/>
                  <a:gd name="T2" fmla="*/ 21 w 43"/>
                  <a:gd name="T3" fmla="*/ 14 h 47"/>
                  <a:gd name="T4" fmla="*/ 20 w 43"/>
                  <a:gd name="T5" fmla="*/ 17 h 47"/>
                  <a:gd name="T6" fmla="*/ 19 w 43"/>
                  <a:gd name="T7" fmla="*/ 20 h 47"/>
                  <a:gd name="T8" fmla="*/ 16 w 43"/>
                  <a:gd name="T9" fmla="*/ 21 h 47"/>
                  <a:gd name="T10" fmla="*/ 13 w 43"/>
                  <a:gd name="T11" fmla="*/ 23 h 47"/>
                  <a:gd name="T12" fmla="*/ 9 w 43"/>
                  <a:gd name="T13" fmla="*/ 23 h 47"/>
                  <a:gd name="T14" fmla="*/ 6 w 43"/>
                  <a:gd name="T15" fmla="*/ 22 h 47"/>
                  <a:gd name="T16" fmla="*/ 2 w 43"/>
                  <a:gd name="T17" fmla="*/ 20 h 47"/>
                  <a:gd name="T18" fmla="*/ 0 w 43"/>
                  <a:gd name="T19" fmla="*/ 16 h 47"/>
                  <a:gd name="T20" fmla="*/ 0 w 43"/>
                  <a:gd name="T21" fmla="*/ 9 h 47"/>
                  <a:gd name="T22" fmla="*/ 2 w 43"/>
                  <a:gd name="T23" fmla="*/ 4 h 47"/>
                  <a:gd name="T24" fmla="*/ 6 w 43"/>
                  <a:gd name="T25" fmla="*/ 0 h 47"/>
                  <a:gd name="T26" fmla="*/ 10 w 43"/>
                  <a:gd name="T27" fmla="*/ 0 h 47"/>
                  <a:gd name="T28" fmla="*/ 15 w 43"/>
                  <a:gd name="T29" fmla="*/ 1 h 47"/>
                  <a:gd name="T30" fmla="*/ 19 w 43"/>
                  <a:gd name="T31" fmla="*/ 5 h 47"/>
                  <a:gd name="T32" fmla="*/ 21 w 43"/>
                  <a:gd name="T33" fmla="*/ 11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7">
                    <a:moveTo>
                      <a:pt x="43" y="22"/>
                    </a:moveTo>
                    <a:lnTo>
                      <a:pt x="43" y="29"/>
                    </a:lnTo>
                    <a:lnTo>
                      <a:pt x="41" y="35"/>
                    </a:lnTo>
                    <a:lnTo>
                      <a:pt x="38" y="40"/>
                    </a:lnTo>
                    <a:lnTo>
                      <a:pt x="32" y="43"/>
                    </a:lnTo>
                    <a:lnTo>
                      <a:pt x="27" y="46"/>
                    </a:lnTo>
                    <a:lnTo>
                      <a:pt x="18" y="47"/>
                    </a:lnTo>
                    <a:lnTo>
                      <a:pt x="12" y="45"/>
                    </a:lnTo>
                    <a:lnTo>
                      <a:pt x="5" y="41"/>
                    </a:lnTo>
                    <a:lnTo>
                      <a:pt x="0" y="32"/>
                    </a:lnTo>
                    <a:lnTo>
                      <a:pt x="0" y="19"/>
                    </a:lnTo>
                    <a:lnTo>
                      <a:pt x="5" y="8"/>
                    </a:lnTo>
                    <a:lnTo>
                      <a:pt x="12" y="1"/>
                    </a:lnTo>
                    <a:lnTo>
                      <a:pt x="21" y="0"/>
                    </a:lnTo>
                    <a:lnTo>
                      <a:pt x="30" y="2"/>
                    </a:lnTo>
                    <a:lnTo>
                      <a:pt x="38" y="10"/>
                    </a:lnTo>
                    <a:lnTo>
                      <a:pt x="43"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89" name="Freeform 8"/>
              <p:cNvSpPr>
                <a:spLocks/>
              </p:cNvSpPr>
              <p:nvPr/>
            </p:nvSpPr>
            <p:spPr bwMode="auto">
              <a:xfrm>
                <a:off x="3488" y="1517"/>
                <a:ext cx="229" cy="186"/>
              </a:xfrm>
              <a:custGeom>
                <a:avLst/>
                <a:gdLst>
                  <a:gd name="T0" fmla="*/ 0 w 457"/>
                  <a:gd name="T1" fmla="*/ 0 h 373"/>
                  <a:gd name="T2" fmla="*/ 8 w 457"/>
                  <a:gd name="T3" fmla="*/ 0 h 373"/>
                  <a:gd name="T4" fmla="*/ 17 w 457"/>
                  <a:gd name="T5" fmla="*/ 1 h 373"/>
                  <a:gd name="T6" fmla="*/ 26 w 457"/>
                  <a:gd name="T7" fmla="*/ 3 h 373"/>
                  <a:gd name="T8" fmla="*/ 35 w 457"/>
                  <a:gd name="T9" fmla="*/ 5 h 373"/>
                  <a:gd name="T10" fmla="*/ 44 w 457"/>
                  <a:gd name="T11" fmla="*/ 8 h 373"/>
                  <a:gd name="T12" fmla="*/ 53 w 457"/>
                  <a:gd name="T13" fmla="*/ 11 h 373"/>
                  <a:gd name="T14" fmla="*/ 61 w 457"/>
                  <a:gd name="T15" fmla="*/ 14 h 373"/>
                  <a:gd name="T16" fmla="*/ 68 w 457"/>
                  <a:gd name="T17" fmla="*/ 17 h 373"/>
                  <a:gd name="T18" fmla="*/ 70 w 457"/>
                  <a:gd name="T19" fmla="*/ 26 h 373"/>
                  <a:gd name="T20" fmla="*/ 73 w 457"/>
                  <a:gd name="T21" fmla="*/ 34 h 373"/>
                  <a:gd name="T22" fmla="*/ 77 w 457"/>
                  <a:gd name="T23" fmla="*/ 42 h 373"/>
                  <a:gd name="T24" fmla="*/ 82 w 457"/>
                  <a:gd name="T25" fmla="*/ 49 h 373"/>
                  <a:gd name="T26" fmla="*/ 89 w 457"/>
                  <a:gd name="T27" fmla="*/ 56 h 373"/>
                  <a:gd name="T28" fmla="*/ 99 w 457"/>
                  <a:gd name="T29" fmla="*/ 65 h 373"/>
                  <a:gd name="T30" fmla="*/ 112 w 457"/>
                  <a:gd name="T31" fmla="*/ 75 h 373"/>
                  <a:gd name="T32" fmla="*/ 129 w 457"/>
                  <a:gd name="T33" fmla="*/ 87 h 373"/>
                  <a:gd name="T34" fmla="*/ 136 w 457"/>
                  <a:gd name="T35" fmla="*/ 92 h 373"/>
                  <a:gd name="T36" fmla="*/ 142 w 457"/>
                  <a:gd name="T37" fmla="*/ 97 h 373"/>
                  <a:gd name="T38" fmla="*/ 149 w 457"/>
                  <a:gd name="T39" fmla="*/ 103 h 373"/>
                  <a:gd name="T40" fmla="*/ 156 w 457"/>
                  <a:gd name="T41" fmla="*/ 109 h 373"/>
                  <a:gd name="T42" fmla="*/ 162 w 457"/>
                  <a:gd name="T43" fmla="*/ 115 h 373"/>
                  <a:gd name="T44" fmla="*/ 167 w 457"/>
                  <a:gd name="T45" fmla="*/ 120 h 373"/>
                  <a:gd name="T46" fmla="*/ 172 w 457"/>
                  <a:gd name="T47" fmla="*/ 125 h 373"/>
                  <a:gd name="T48" fmla="*/ 177 w 457"/>
                  <a:gd name="T49" fmla="*/ 131 h 373"/>
                  <a:gd name="T50" fmla="*/ 182 w 457"/>
                  <a:gd name="T51" fmla="*/ 136 h 373"/>
                  <a:gd name="T52" fmla="*/ 189 w 457"/>
                  <a:gd name="T53" fmla="*/ 143 h 373"/>
                  <a:gd name="T54" fmla="*/ 195 w 457"/>
                  <a:gd name="T55" fmla="*/ 150 h 373"/>
                  <a:gd name="T56" fmla="*/ 203 w 457"/>
                  <a:gd name="T57" fmla="*/ 157 h 373"/>
                  <a:gd name="T58" fmla="*/ 211 w 457"/>
                  <a:gd name="T59" fmla="*/ 163 h 373"/>
                  <a:gd name="T60" fmla="*/ 218 w 457"/>
                  <a:gd name="T61" fmla="*/ 170 h 373"/>
                  <a:gd name="T62" fmla="*/ 224 w 457"/>
                  <a:gd name="T63" fmla="*/ 175 h 373"/>
                  <a:gd name="T64" fmla="*/ 229 w 457"/>
                  <a:gd name="T65" fmla="*/ 178 h 373"/>
                  <a:gd name="T66" fmla="*/ 220 w 457"/>
                  <a:gd name="T67" fmla="*/ 186 h 373"/>
                  <a:gd name="T68" fmla="*/ 214 w 457"/>
                  <a:gd name="T69" fmla="*/ 182 h 373"/>
                  <a:gd name="T70" fmla="*/ 209 w 457"/>
                  <a:gd name="T71" fmla="*/ 177 h 373"/>
                  <a:gd name="T72" fmla="*/ 201 w 457"/>
                  <a:gd name="T73" fmla="*/ 171 h 373"/>
                  <a:gd name="T74" fmla="*/ 193 w 457"/>
                  <a:gd name="T75" fmla="*/ 164 h 373"/>
                  <a:gd name="T76" fmla="*/ 184 w 457"/>
                  <a:gd name="T77" fmla="*/ 156 h 373"/>
                  <a:gd name="T78" fmla="*/ 175 w 457"/>
                  <a:gd name="T79" fmla="*/ 148 h 373"/>
                  <a:gd name="T80" fmla="*/ 165 w 457"/>
                  <a:gd name="T81" fmla="*/ 139 h 373"/>
                  <a:gd name="T82" fmla="*/ 155 w 457"/>
                  <a:gd name="T83" fmla="*/ 130 h 373"/>
                  <a:gd name="T84" fmla="*/ 145 w 457"/>
                  <a:gd name="T85" fmla="*/ 121 h 373"/>
                  <a:gd name="T86" fmla="*/ 134 w 457"/>
                  <a:gd name="T87" fmla="*/ 112 h 373"/>
                  <a:gd name="T88" fmla="*/ 125 w 457"/>
                  <a:gd name="T89" fmla="*/ 104 h 373"/>
                  <a:gd name="T90" fmla="*/ 115 w 457"/>
                  <a:gd name="T91" fmla="*/ 95 h 373"/>
                  <a:gd name="T92" fmla="*/ 107 w 457"/>
                  <a:gd name="T93" fmla="*/ 87 h 373"/>
                  <a:gd name="T94" fmla="*/ 99 w 457"/>
                  <a:gd name="T95" fmla="*/ 80 h 373"/>
                  <a:gd name="T96" fmla="*/ 93 w 457"/>
                  <a:gd name="T97" fmla="*/ 73 h 373"/>
                  <a:gd name="T98" fmla="*/ 87 w 457"/>
                  <a:gd name="T99" fmla="*/ 67 h 373"/>
                  <a:gd name="T100" fmla="*/ 75 w 457"/>
                  <a:gd name="T101" fmla="*/ 62 h 373"/>
                  <a:gd name="T102" fmla="*/ 61 w 457"/>
                  <a:gd name="T103" fmla="*/ 53 h 373"/>
                  <a:gd name="T104" fmla="*/ 48 w 457"/>
                  <a:gd name="T105" fmla="*/ 45 h 373"/>
                  <a:gd name="T106" fmla="*/ 35 w 457"/>
                  <a:gd name="T107" fmla="*/ 35 h 373"/>
                  <a:gd name="T108" fmla="*/ 23 w 457"/>
                  <a:gd name="T109" fmla="*/ 25 h 373"/>
                  <a:gd name="T110" fmla="*/ 12 w 457"/>
                  <a:gd name="T111" fmla="*/ 16 h 373"/>
                  <a:gd name="T112" fmla="*/ 5 w 457"/>
                  <a:gd name="T113" fmla="*/ 7 h 373"/>
                  <a:gd name="T114" fmla="*/ 0 w 457"/>
                  <a:gd name="T115" fmla="*/ 0 h 3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57" h="373">
                    <a:moveTo>
                      <a:pt x="0" y="0"/>
                    </a:moveTo>
                    <a:lnTo>
                      <a:pt x="16" y="0"/>
                    </a:lnTo>
                    <a:lnTo>
                      <a:pt x="33" y="3"/>
                    </a:lnTo>
                    <a:lnTo>
                      <a:pt x="52" y="6"/>
                    </a:lnTo>
                    <a:lnTo>
                      <a:pt x="70" y="11"/>
                    </a:lnTo>
                    <a:lnTo>
                      <a:pt x="88" y="17"/>
                    </a:lnTo>
                    <a:lnTo>
                      <a:pt x="106" y="23"/>
                    </a:lnTo>
                    <a:lnTo>
                      <a:pt x="121" y="29"/>
                    </a:lnTo>
                    <a:lnTo>
                      <a:pt x="135" y="35"/>
                    </a:lnTo>
                    <a:lnTo>
                      <a:pt x="139" y="53"/>
                    </a:lnTo>
                    <a:lnTo>
                      <a:pt x="145" y="69"/>
                    </a:lnTo>
                    <a:lnTo>
                      <a:pt x="153" y="84"/>
                    </a:lnTo>
                    <a:lnTo>
                      <a:pt x="163" y="98"/>
                    </a:lnTo>
                    <a:lnTo>
                      <a:pt x="177" y="113"/>
                    </a:lnTo>
                    <a:lnTo>
                      <a:pt x="197" y="131"/>
                    </a:lnTo>
                    <a:lnTo>
                      <a:pt x="223" y="150"/>
                    </a:lnTo>
                    <a:lnTo>
                      <a:pt x="257" y="174"/>
                    </a:lnTo>
                    <a:lnTo>
                      <a:pt x="271" y="185"/>
                    </a:lnTo>
                    <a:lnTo>
                      <a:pt x="284" y="195"/>
                    </a:lnTo>
                    <a:lnTo>
                      <a:pt x="298" y="206"/>
                    </a:lnTo>
                    <a:lnTo>
                      <a:pt x="311" y="218"/>
                    </a:lnTo>
                    <a:lnTo>
                      <a:pt x="324" y="230"/>
                    </a:lnTo>
                    <a:lnTo>
                      <a:pt x="334" y="241"/>
                    </a:lnTo>
                    <a:lnTo>
                      <a:pt x="344" y="251"/>
                    </a:lnTo>
                    <a:lnTo>
                      <a:pt x="353" y="262"/>
                    </a:lnTo>
                    <a:lnTo>
                      <a:pt x="364" y="273"/>
                    </a:lnTo>
                    <a:lnTo>
                      <a:pt x="377" y="286"/>
                    </a:lnTo>
                    <a:lnTo>
                      <a:pt x="390" y="300"/>
                    </a:lnTo>
                    <a:lnTo>
                      <a:pt x="405" y="314"/>
                    </a:lnTo>
                    <a:lnTo>
                      <a:pt x="421" y="327"/>
                    </a:lnTo>
                    <a:lnTo>
                      <a:pt x="435" y="340"/>
                    </a:lnTo>
                    <a:lnTo>
                      <a:pt x="448" y="350"/>
                    </a:lnTo>
                    <a:lnTo>
                      <a:pt x="457" y="357"/>
                    </a:lnTo>
                    <a:lnTo>
                      <a:pt x="439" y="373"/>
                    </a:lnTo>
                    <a:lnTo>
                      <a:pt x="428" y="365"/>
                    </a:lnTo>
                    <a:lnTo>
                      <a:pt x="417" y="355"/>
                    </a:lnTo>
                    <a:lnTo>
                      <a:pt x="402" y="342"/>
                    </a:lnTo>
                    <a:lnTo>
                      <a:pt x="386" y="329"/>
                    </a:lnTo>
                    <a:lnTo>
                      <a:pt x="367" y="312"/>
                    </a:lnTo>
                    <a:lnTo>
                      <a:pt x="349" y="296"/>
                    </a:lnTo>
                    <a:lnTo>
                      <a:pt x="329" y="279"/>
                    </a:lnTo>
                    <a:lnTo>
                      <a:pt x="309" y="261"/>
                    </a:lnTo>
                    <a:lnTo>
                      <a:pt x="289" y="243"/>
                    </a:lnTo>
                    <a:lnTo>
                      <a:pt x="268" y="225"/>
                    </a:lnTo>
                    <a:lnTo>
                      <a:pt x="249" y="208"/>
                    </a:lnTo>
                    <a:lnTo>
                      <a:pt x="230" y="190"/>
                    </a:lnTo>
                    <a:lnTo>
                      <a:pt x="214" y="174"/>
                    </a:lnTo>
                    <a:lnTo>
                      <a:pt x="198" y="160"/>
                    </a:lnTo>
                    <a:lnTo>
                      <a:pt x="185" y="147"/>
                    </a:lnTo>
                    <a:lnTo>
                      <a:pt x="174" y="135"/>
                    </a:lnTo>
                    <a:lnTo>
                      <a:pt x="150" y="124"/>
                    </a:lnTo>
                    <a:lnTo>
                      <a:pt x="122" y="107"/>
                    </a:lnTo>
                    <a:lnTo>
                      <a:pt x="95" y="90"/>
                    </a:lnTo>
                    <a:lnTo>
                      <a:pt x="69" y="71"/>
                    </a:lnTo>
                    <a:lnTo>
                      <a:pt x="45" y="51"/>
                    </a:lnTo>
                    <a:lnTo>
                      <a:pt x="24" y="32"/>
                    </a:lnTo>
                    <a:lnTo>
                      <a:pt x="9" y="14"/>
                    </a:lnTo>
                    <a:lnTo>
                      <a:pt x="0" y="0"/>
                    </a:lnTo>
                    <a:close/>
                  </a:path>
                </a:pathLst>
              </a:custGeom>
              <a:solidFill>
                <a:srgbClr val="B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90" name="Freeform 9"/>
              <p:cNvSpPr>
                <a:spLocks/>
              </p:cNvSpPr>
              <p:nvPr/>
            </p:nvSpPr>
            <p:spPr bwMode="auto">
              <a:xfrm>
                <a:off x="3719" y="1735"/>
                <a:ext cx="79" cy="283"/>
              </a:xfrm>
              <a:custGeom>
                <a:avLst/>
                <a:gdLst>
                  <a:gd name="T0" fmla="*/ 0 w 158"/>
                  <a:gd name="T1" fmla="*/ 3 h 564"/>
                  <a:gd name="T2" fmla="*/ 5 w 158"/>
                  <a:gd name="T3" fmla="*/ 0 h 564"/>
                  <a:gd name="T4" fmla="*/ 12 w 158"/>
                  <a:gd name="T5" fmla="*/ 17 h 564"/>
                  <a:gd name="T6" fmla="*/ 20 w 158"/>
                  <a:gd name="T7" fmla="*/ 41 h 564"/>
                  <a:gd name="T8" fmla="*/ 28 w 158"/>
                  <a:gd name="T9" fmla="*/ 68 h 564"/>
                  <a:gd name="T10" fmla="*/ 38 w 158"/>
                  <a:gd name="T11" fmla="*/ 96 h 564"/>
                  <a:gd name="T12" fmla="*/ 46 w 158"/>
                  <a:gd name="T13" fmla="*/ 124 h 564"/>
                  <a:gd name="T14" fmla="*/ 54 w 158"/>
                  <a:gd name="T15" fmla="*/ 147 h 564"/>
                  <a:gd name="T16" fmla="*/ 60 w 158"/>
                  <a:gd name="T17" fmla="*/ 165 h 564"/>
                  <a:gd name="T18" fmla="*/ 62 w 158"/>
                  <a:gd name="T19" fmla="*/ 173 h 564"/>
                  <a:gd name="T20" fmla="*/ 66 w 158"/>
                  <a:gd name="T21" fmla="*/ 178 h 564"/>
                  <a:gd name="T22" fmla="*/ 72 w 158"/>
                  <a:gd name="T23" fmla="*/ 182 h 564"/>
                  <a:gd name="T24" fmla="*/ 77 w 158"/>
                  <a:gd name="T25" fmla="*/ 185 h 564"/>
                  <a:gd name="T26" fmla="*/ 79 w 158"/>
                  <a:gd name="T27" fmla="*/ 187 h 564"/>
                  <a:gd name="T28" fmla="*/ 76 w 158"/>
                  <a:gd name="T29" fmla="*/ 203 h 564"/>
                  <a:gd name="T30" fmla="*/ 73 w 158"/>
                  <a:gd name="T31" fmla="*/ 219 h 564"/>
                  <a:gd name="T32" fmla="*/ 70 w 158"/>
                  <a:gd name="T33" fmla="*/ 233 h 564"/>
                  <a:gd name="T34" fmla="*/ 68 w 158"/>
                  <a:gd name="T35" fmla="*/ 247 h 564"/>
                  <a:gd name="T36" fmla="*/ 65 w 158"/>
                  <a:gd name="T37" fmla="*/ 259 h 564"/>
                  <a:gd name="T38" fmla="*/ 62 w 158"/>
                  <a:gd name="T39" fmla="*/ 269 h 564"/>
                  <a:gd name="T40" fmla="*/ 57 w 158"/>
                  <a:gd name="T41" fmla="*/ 277 h 564"/>
                  <a:gd name="T42" fmla="*/ 51 w 158"/>
                  <a:gd name="T43" fmla="*/ 283 h 564"/>
                  <a:gd name="T44" fmla="*/ 50 w 158"/>
                  <a:gd name="T45" fmla="*/ 254 h 564"/>
                  <a:gd name="T46" fmla="*/ 47 w 158"/>
                  <a:gd name="T47" fmla="*/ 222 h 564"/>
                  <a:gd name="T48" fmla="*/ 43 w 158"/>
                  <a:gd name="T49" fmla="*/ 186 h 564"/>
                  <a:gd name="T50" fmla="*/ 37 w 158"/>
                  <a:gd name="T51" fmla="*/ 149 h 564"/>
                  <a:gd name="T52" fmla="*/ 30 w 158"/>
                  <a:gd name="T53" fmla="*/ 110 h 564"/>
                  <a:gd name="T54" fmla="*/ 21 w 158"/>
                  <a:gd name="T55" fmla="*/ 73 h 564"/>
                  <a:gd name="T56" fmla="*/ 11 w 158"/>
                  <a:gd name="T57" fmla="*/ 36 h 564"/>
                  <a:gd name="T58" fmla="*/ 0 w 158"/>
                  <a:gd name="T59" fmla="*/ 3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 h="564">
                    <a:moveTo>
                      <a:pt x="0" y="6"/>
                    </a:moveTo>
                    <a:lnTo>
                      <a:pt x="10" y="0"/>
                    </a:lnTo>
                    <a:lnTo>
                      <a:pt x="23" y="34"/>
                    </a:lnTo>
                    <a:lnTo>
                      <a:pt x="39" y="82"/>
                    </a:lnTo>
                    <a:lnTo>
                      <a:pt x="56" y="136"/>
                    </a:lnTo>
                    <a:lnTo>
                      <a:pt x="75" y="192"/>
                    </a:lnTo>
                    <a:lnTo>
                      <a:pt x="92" y="247"/>
                    </a:lnTo>
                    <a:lnTo>
                      <a:pt x="107" y="293"/>
                    </a:lnTo>
                    <a:lnTo>
                      <a:pt x="119" y="328"/>
                    </a:lnTo>
                    <a:lnTo>
                      <a:pt x="124" y="344"/>
                    </a:lnTo>
                    <a:lnTo>
                      <a:pt x="132" y="354"/>
                    </a:lnTo>
                    <a:lnTo>
                      <a:pt x="143" y="363"/>
                    </a:lnTo>
                    <a:lnTo>
                      <a:pt x="153" y="369"/>
                    </a:lnTo>
                    <a:lnTo>
                      <a:pt x="158" y="372"/>
                    </a:lnTo>
                    <a:lnTo>
                      <a:pt x="151" y="405"/>
                    </a:lnTo>
                    <a:lnTo>
                      <a:pt x="145" y="436"/>
                    </a:lnTo>
                    <a:lnTo>
                      <a:pt x="140" y="465"/>
                    </a:lnTo>
                    <a:lnTo>
                      <a:pt x="136" y="492"/>
                    </a:lnTo>
                    <a:lnTo>
                      <a:pt x="130" y="516"/>
                    </a:lnTo>
                    <a:lnTo>
                      <a:pt x="123" y="536"/>
                    </a:lnTo>
                    <a:lnTo>
                      <a:pt x="114" y="553"/>
                    </a:lnTo>
                    <a:lnTo>
                      <a:pt x="101" y="564"/>
                    </a:lnTo>
                    <a:lnTo>
                      <a:pt x="99" y="506"/>
                    </a:lnTo>
                    <a:lnTo>
                      <a:pt x="94" y="442"/>
                    </a:lnTo>
                    <a:lnTo>
                      <a:pt x="85" y="371"/>
                    </a:lnTo>
                    <a:lnTo>
                      <a:pt x="74" y="296"/>
                    </a:lnTo>
                    <a:lnTo>
                      <a:pt x="59" y="220"/>
                    </a:lnTo>
                    <a:lnTo>
                      <a:pt x="41" y="145"/>
                    </a:lnTo>
                    <a:lnTo>
                      <a:pt x="22" y="72"/>
                    </a:lnTo>
                    <a:lnTo>
                      <a:pt x="0" y="6"/>
                    </a:lnTo>
                    <a:close/>
                  </a:path>
                </a:pathLst>
              </a:custGeom>
              <a:solidFill>
                <a:srgbClr val="B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91" name="Freeform 10"/>
              <p:cNvSpPr>
                <a:spLocks/>
              </p:cNvSpPr>
              <p:nvPr/>
            </p:nvSpPr>
            <p:spPr bwMode="auto">
              <a:xfrm>
                <a:off x="3575" y="1452"/>
                <a:ext cx="170" cy="234"/>
              </a:xfrm>
              <a:custGeom>
                <a:avLst/>
                <a:gdLst>
                  <a:gd name="T0" fmla="*/ 0 w 341"/>
                  <a:gd name="T1" fmla="*/ 0 h 469"/>
                  <a:gd name="T2" fmla="*/ 1 w 341"/>
                  <a:gd name="T3" fmla="*/ 11 h 469"/>
                  <a:gd name="T4" fmla="*/ 4 w 341"/>
                  <a:gd name="T5" fmla="*/ 22 h 469"/>
                  <a:gd name="T6" fmla="*/ 9 w 341"/>
                  <a:gd name="T7" fmla="*/ 33 h 469"/>
                  <a:gd name="T8" fmla="*/ 16 w 341"/>
                  <a:gd name="T9" fmla="*/ 45 h 469"/>
                  <a:gd name="T10" fmla="*/ 23 w 341"/>
                  <a:gd name="T11" fmla="*/ 55 h 469"/>
                  <a:gd name="T12" fmla="*/ 31 w 341"/>
                  <a:gd name="T13" fmla="*/ 65 h 469"/>
                  <a:gd name="T14" fmla="*/ 39 w 341"/>
                  <a:gd name="T15" fmla="*/ 74 h 469"/>
                  <a:gd name="T16" fmla="*/ 46 w 341"/>
                  <a:gd name="T17" fmla="*/ 80 h 469"/>
                  <a:gd name="T18" fmla="*/ 50 w 341"/>
                  <a:gd name="T19" fmla="*/ 89 h 469"/>
                  <a:gd name="T20" fmla="*/ 56 w 341"/>
                  <a:gd name="T21" fmla="*/ 98 h 469"/>
                  <a:gd name="T22" fmla="*/ 62 w 341"/>
                  <a:gd name="T23" fmla="*/ 109 h 469"/>
                  <a:gd name="T24" fmla="*/ 69 w 341"/>
                  <a:gd name="T25" fmla="*/ 119 h 469"/>
                  <a:gd name="T26" fmla="*/ 77 w 341"/>
                  <a:gd name="T27" fmla="*/ 130 h 469"/>
                  <a:gd name="T28" fmla="*/ 85 w 341"/>
                  <a:gd name="T29" fmla="*/ 141 h 469"/>
                  <a:gd name="T30" fmla="*/ 93 w 341"/>
                  <a:gd name="T31" fmla="*/ 152 h 469"/>
                  <a:gd name="T32" fmla="*/ 101 w 341"/>
                  <a:gd name="T33" fmla="*/ 163 h 469"/>
                  <a:gd name="T34" fmla="*/ 110 w 341"/>
                  <a:gd name="T35" fmla="*/ 174 h 469"/>
                  <a:gd name="T36" fmla="*/ 118 w 341"/>
                  <a:gd name="T37" fmla="*/ 185 h 469"/>
                  <a:gd name="T38" fmla="*/ 126 w 341"/>
                  <a:gd name="T39" fmla="*/ 194 h 469"/>
                  <a:gd name="T40" fmla="*/ 135 w 341"/>
                  <a:gd name="T41" fmla="*/ 204 h 469"/>
                  <a:gd name="T42" fmla="*/ 143 w 341"/>
                  <a:gd name="T43" fmla="*/ 213 h 469"/>
                  <a:gd name="T44" fmla="*/ 151 w 341"/>
                  <a:gd name="T45" fmla="*/ 221 h 469"/>
                  <a:gd name="T46" fmla="*/ 157 w 341"/>
                  <a:gd name="T47" fmla="*/ 228 h 469"/>
                  <a:gd name="T48" fmla="*/ 164 w 341"/>
                  <a:gd name="T49" fmla="*/ 234 h 469"/>
                  <a:gd name="T50" fmla="*/ 170 w 341"/>
                  <a:gd name="T51" fmla="*/ 233 h 469"/>
                  <a:gd name="T52" fmla="*/ 160 w 341"/>
                  <a:gd name="T53" fmla="*/ 219 h 469"/>
                  <a:gd name="T54" fmla="*/ 149 w 341"/>
                  <a:gd name="T55" fmla="*/ 204 h 469"/>
                  <a:gd name="T56" fmla="*/ 138 w 341"/>
                  <a:gd name="T57" fmla="*/ 189 h 469"/>
                  <a:gd name="T58" fmla="*/ 128 w 341"/>
                  <a:gd name="T59" fmla="*/ 173 h 469"/>
                  <a:gd name="T60" fmla="*/ 117 w 341"/>
                  <a:gd name="T61" fmla="*/ 159 h 469"/>
                  <a:gd name="T62" fmla="*/ 107 w 341"/>
                  <a:gd name="T63" fmla="*/ 146 h 469"/>
                  <a:gd name="T64" fmla="*/ 99 w 341"/>
                  <a:gd name="T65" fmla="*/ 133 h 469"/>
                  <a:gd name="T66" fmla="*/ 92 w 341"/>
                  <a:gd name="T67" fmla="*/ 123 h 469"/>
                  <a:gd name="T68" fmla="*/ 87 w 341"/>
                  <a:gd name="T69" fmla="*/ 115 h 469"/>
                  <a:gd name="T70" fmla="*/ 81 w 341"/>
                  <a:gd name="T71" fmla="*/ 107 h 469"/>
                  <a:gd name="T72" fmla="*/ 75 w 341"/>
                  <a:gd name="T73" fmla="*/ 98 h 469"/>
                  <a:gd name="T74" fmla="*/ 69 w 341"/>
                  <a:gd name="T75" fmla="*/ 89 h 469"/>
                  <a:gd name="T76" fmla="*/ 61 w 341"/>
                  <a:gd name="T77" fmla="*/ 80 h 469"/>
                  <a:gd name="T78" fmla="*/ 54 w 341"/>
                  <a:gd name="T79" fmla="*/ 71 h 469"/>
                  <a:gd name="T80" fmla="*/ 47 w 341"/>
                  <a:gd name="T81" fmla="*/ 62 h 469"/>
                  <a:gd name="T82" fmla="*/ 40 w 341"/>
                  <a:gd name="T83" fmla="*/ 52 h 469"/>
                  <a:gd name="T84" fmla="*/ 32 w 341"/>
                  <a:gd name="T85" fmla="*/ 44 h 469"/>
                  <a:gd name="T86" fmla="*/ 26 w 341"/>
                  <a:gd name="T87" fmla="*/ 36 h 469"/>
                  <a:gd name="T88" fmla="*/ 20 w 341"/>
                  <a:gd name="T89" fmla="*/ 28 h 469"/>
                  <a:gd name="T90" fmla="*/ 14 w 341"/>
                  <a:gd name="T91" fmla="*/ 20 h 469"/>
                  <a:gd name="T92" fmla="*/ 9 w 341"/>
                  <a:gd name="T93" fmla="*/ 14 h 469"/>
                  <a:gd name="T94" fmla="*/ 5 w 341"/>
                  <a:gd name="T95" fmla="*/ 8 h 469"/>
                  <a:gd name="T96" fmla="*/ 2 w 341"/>
                  <a:gd name="T97" fmla="*/ 3 h 469"/>
                  <a:gd name="T98" fmla="*/ 0 w 341"/>
                  <a:gd name="T99" fmla="*/ 0 h 4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41" h="469">
                    <a:moveTo>
                      <a:pt x="0" y="0"/>
                    </a:moveTo>
                    <a:lnTo>
                      <a:pt x="2" y="22"/>
                    </a:lnTo>
                    <a:lnTo>
                      <a:pt x="9" y="44"/>
                    </a:lnTo>
                    <a:lnTo>
                      <a:pt x="19" y="67"/>
                    </a:lnTo>
                    <a:lnTo>
                      <a:pt x="32" y="90"/>
                    </a:lnTo>
                    <a:lnTo>
                      <a:pt x="47" y="111"/>
                    </a:lnTo>
                    <a:lnTo>
                      <a:pt x="63" y="130"/>
                    </a:lnTo>
                    <a:lnTo>
                      <a:pt x="78" y="148"/>
                    </a:lnTo>
                    <a:lnTo>
                      <a:pt x="92" y="160"/>
                    </a:lnTo>
                    <a:lnTo>
                      <a:pt x="101" y="178"/>
                    </a:lnTo>
                    <a:lnTo>
                      <a:pt x="113" y="197"/>
                    </a:lnTo>
                    <a:lnTo>
                      <a:pt x="125" y="218"/>
                    </a:lnTo>
                    <a:lnTo>
                      <a:pt x="139" y="239"/>
                    </a:lnTo>
                    <a:lnTo>
                      <a:pt x="154" y="261"/>
                    </a:lnTo>
                    <a:lnTo>
                      <a:pt x="170" y="282"/>
                    </a:lnTo>
                    <a:lnTo>
                      <a:pt x="186" y="304"/>
                    </a:lnTo>
                    <a:lnTo>
                      <a:pt x="203" y="326"/>
                    </a:lnTo>
                    <a:lnTo>
                      <a:pt x="220" y="348"/>
                    </a:lnTo>
                    <a:lnTo>
                      <a:pt x="237" y="370"/>
                    </a:lnTo>
                    <a:lnTo>
                      <a:pt x="253" y="389"/>
                    </a:lnTo>
                    <a:lnTo>
                      <a:pt x="270" y="409"/>
                    </a:lnTo>
                    <a:lnTo>
                      <a:pt x="287" y="426"/>
                    </a:lnTo>
                    <a:lnTo>
                      <a:pt x="302" y="442"/>
                    </a:lnTo>
                    <a:lnTo>
                      <a:pt x="315" y="456"/>
                    </a:lnTo>
                    <a:lnTo>
                      <a:pt x="329" y="469"/>
                    </a:lnTo>
                    <a:lnTo>
                      <a:pt x="341" y="467"/>
                    </a:lnTo>
                    <a:lnTo>
                      <a:pt x="321" y="438"/>
                    </a:lnTo>
                    <a:lnTo>
                      <a:pt x="299" y="408"/>
                    </a:lnTo>
                    <a:lnTo>
                      <a:pt x="277" y="378"/>
                    </a:lnTo>
                    <a:lnTo>
                      <a:pt x="256" y="347"/>
                    </a:lnTo>
                    <a:lnTo>
                      <a:pt x="235" y="318"/>
                    </a:lnTo>
                    <a:lnTo>
                      <a:pt x="215" y="292"/>
                    </a:lnTo>
                    <a:lnTo>
                      <a:pt x="199" y="267"/>
                    </a:lnTo>
                    <a:lnTo>
                      <a:pt x="185" y="247"/>
                    </a:lnTo>
                    <a:lnTo>
                      <a:pt x="175" y="231"/>
                    </a:lnTo>
                    <a:lnTo>
                      <a:pt x="163" y="214"/>
                    </a:lnTo>
                    <a:lnTo>
                      <a:pt x="151" y="197"/>
                    </a:lnTo>
                    <a:lnTo>
                      <a:pt x="138" y="179"/>
                    </a:lnTo>
                    <a:lnTo>
                      <a:pt x="123" y="160"/>
                    </a:lnTo>
                    <a:lnTo>
                      <a:pt x="109" y="142"/>
                    </a:lnTo>
                    <a:lnTo>
                      <a:pt x="94" y="124"/>
                    </a:lnTo>
                    <a:lnTo>
                      <a:pt x="80" y="105"/>
                    </a:lnTo>
                    <a:lnTo>
                      <a:pt x="65" y="88"/>
                    </a:lnTo>
                    <a:lnTo>
                      <a:pt x="53" y="72"/>
                    </a:lnTo>
                    <a:lnTo>
                      <a:pt x="40" y="56"/>
                    </a:lnTo>
                    <a:lnTo>
                      <a:pt x="29" y="41"/>
                    </a:lnTo>
                    <a:lnTo>
                      <a:pt x="18" y="28"/>
                    </a:lnTo>
                    <a:lnTo>
                      <a:pt x="10" y="16"/>
                    </a:lnTo>
                    <a:lnTo>
                      <a:pt x="4" y="7"/>
                    </a:lnTo>
                    <a:lnTo>
                      <a:pt x="0" y="0"/>
                    </a:lnTo>
                    <a:close/>
                  </a:path>
                </a:pathLst>
              </a:custGeom>
              <a:solidFill>
                <a:srgbClr val="B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92" name="Freeform 11"/>
              <p:cNvSpPr>
                <a:spLocks/>
              </p:cNvSpPr>
              <p:nvPr/>
            </p:nvSpPr>
            <p:spPr bwMode="auto">
              <a:xfrm>
                <a:off x="3754" y="1719"/>
                <a:ext cx="133" cy="254"/>
              </a:xfrm>
              <a:custGeom>
                <a:avLst/>
                <a:gdLst>
                  <a:gd name="T0" fmla="*/ 0 w 266"/>
                  <a:gd name="T1" fmla="*/ 3 h 508"/>
                  <a:gd name="T2" fmla="*/ 6 w 266"/>
                  <a:gd name="T3" fmla="*/ 0 h 508"/>
                  <a:gd name="T4" fmla="*/ 13 w 266"/>
                  <a:gd name="T5" fmla="*/ 13 h 508"/>
                  <a:gd name="T6" fmla="*/ 20 w 266"/>
                  <a:gd name="T7" fmla="*/ 28 h 508"/>
                  <a:gd name="T8" fmla="*/ 28 w 266"/>
                  <a:gd name="T9" fmla="*/ 44 h 508"/>
                  <a:gd name="T10" fmla="*/ 37 w 266"/>
                  <a:gd name="T11" fmla="*/ 62 h 508"/>
                  <a:gd name="T12" fmla="*/ 46 w 266"/>
                  <a:gd name="T13" fmla="*/ 79 h 508"/>
                  <a:gd name="T14" fmla="*/ 55 w 266"/>
                  <a:gd name="T15" fmla="*/ 98 h 508"/>
                  <a:gd name="T16" fmla="*/ 65 w 266"/>
                  <a:gd name="T17" fmla="*/ 116 h 508"/>
                  <a:gd name="T18" fmla="*/ 74 w 266"/>
                  <a:gd name="T19" fmla="*/ 134 h 508"/>
                  <a:gd name="T20" fmla="*/ 83 w 266"/>
                  <a:gd name="T21" fmla="*/ 152 h 508"/>
                  <a:gd name="T22" fmla="*/ 92 w 266"/>
                  <a:gd name="T23" fmla="*/ 169 h 508"/>
                  <a:gd name="T24" fmla="*/ 101 w 266"/>
                  <a:gd name="T25" fmla="*/ 185 h 508"/>
                  <a:gd name="T26" fmla="*/ 109 w 266"/>
                  <a:gd name="T27" fmla="*/ 199 h 508"/>
                  <a:gd name="T28" fmla="*/ 116 w 266"/>
                  <a:gd name="T29" fmla="*/ 212 h 508"/>
                  <a:gd name="T30" fmla="*/ 123 w 266"/>
                  <a:gd name="T31" fmla="*/ 223 h 508"/>
                  <a:gd name="T32" fmla="*/ 129 w 266"/>
                  <a:gd name="T33" fmla="*/ 231 h 508"/>
                  <a:gd name="T34" fmla="*/ 133 w 266"/>
                  <a:gd name="T35" fmla="*/ 238 h 508"/>
                  <a:gd name="T36" fmla="*/ 132 w 266"/>
                  <a:gd name="T37" fmla="*/ 246 h 508"/>
                  <a:gd name="T38" fmla="*/ 130 w 266"/>
                  <a:gd name="T39" fmla="*/ 252 h 508"/>
                  <a:gd name="T40" fmla="*/ 126 w 266"/>
                  <a:gd name="T41" fmla="*/ 254 h 508"/>
                  <a:gd name="T42" fmla="*/ 120 w 266"/>
                  <a:gd name="T43" fmla="*/ 252 h 508"/>
                  <a:gd name="T44" fmla="*/ 115 w 266"/>
                  <a:gd name="T45" fmla="*/ 248 h 508"/>
                  <a:gd name="T46" fmla="*/ 109 w 266"/>
                  <a:gd name="T47" fmla="*/ 241 h 508"/>
                  <a:gd name="T48" fmla="*/ 103 w 266"/>
                  <a:gd name="T49" fmla="*/ 232 h 508"/>
                  <a:gd name="T50" fmla="*/ 95 w 266"/>
                  <a:gd name="T51" fmla="*/ 220 h 508"/>
                  <a:gd name="T52" fmla="*/ 88 w 266"/>
                  <a:gd name="T53" fmla="*/ 208 h 508"/>
                  <a:gd name="T54" fmla="*/ 80 w 266"/>
                  <a:gd name="T55" fmla="*/ 193 h 508"/>
                  <a:gd name="T56" fmla="*/ 73 w 266"/>
                  <a:gd name="T57" fmla="*/ 177 h 508"/>
                  <a:gd name="T58" fmla="*/ 66 w 266"/>
                  <a:gd name="T59" fmla="*/ 159 h 508"/>
                  <a:gd name="T60" fmla="*/ 58 w 266"/>
                  <a:gd name="T61" fmla="*/ 139 h 508"/>
                  <a:gd name="T62" fmla="*/ 49 w 266"/>
                  <a:gd name="T63" fmla="*/ 117 h 508"/>
                  <a:gd name="T64" fmla="*/ 38 w 266"/>
                  <a:gd name="T65" fmla="*/ 95 h 508"/>
                  <a:gd name="T66" fmla="*/ 28 w 266"/>
                  <a:gd name="T67" fmla="*/ 73 h 508"/>
                  <a:gd name="T68" fmla="*/ 18 w 266"/>
                  <a:gd name="T69" fmla="*/ 51 h 508"/>
                  <a:gd name="T70" fmla="*/ 9 w 266"/>
                  <a:gd name="T71" fmla="*/ 32 h 508"/>
                  <a:gd name="T72" fmla="*/ 4 w 266"/>
                  <a:gd name="T73" fmla="*/ 16 h 508"/>
                  <a:gd name="T74" fmla="*/ 0 w 266"/>
                  <a:gd name="T75" fmla="*/ 3 h 5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66" h="508">
                    <a:moveTo>
                      <a:pt x="0" y="6"/>
                    </a:moveTo>
                    <a:lnTo>
                      <a:pt x="12" y="0"/>
                    </a:lnTo>
                    <a:lnTo>
                      <a:pt x="25" y="26"/>
                    </a:lnTo>
                    <a:lnTo>
                      <a:pt x="40" y="56"/>
                    </a:lnTo>
                    <a:lnTo>
                      <a:pt x="56" y="88"/>
                    </a:lnTo>
                    <a:lnTo>
                      <a:pt x="74" y="123"/>
                    </a:lnTo>
                    <a:lnTo>
                      <a:pt x="91" y="158"/>
                    </a:lnTo>
                    <a:lnTo>
                      <a:pt x="109" y="195"/>
                    </a:lnTo>
                    <a:lnTo>
                      <a:pt x="129" y="232"/>
                    </a:lnTo>
                    <a:lnTo>
                      <a:pt x="148" y="268"/>
                    </a:lnTo>
                    <a:lnTo>
                      <a:pt x="166" y="303"/>
                    </a:lnTo>
                    <a:lnTo>
                      <a:pt x="184" y="337"/>
                    </a:lnTo>
                    <a:lnTo>
                      <a:pt x="202" y="369"/>
                    </a:lnTo>
                    <a:lnTo>
                      <a:pt x="218" y="398"/>
                    </a:lnTo>
                    <a:lnTo>
                      <a:pt x="232" y="423"/>
                    </a:lnTo>
                    <a:lnTo>
                      <a:pt x="245" y="445"/>
                    </a:lnTo>
                    <a:lnTo>
                      <a:pt x="257" y="462"/>
                    </a:lnTo>
                    <a:lnTo>
                      <a:pt x="266" y="475"/>
                    </a:lnTo>
                    <a:lnTo>
                      <a:pt x="264" y="492"/>
                    </a:lnTo>
                    <a:lnTo>
                      <a:pt x="260" y="504"/>
                    </a:lnTo>
                    <a:lnTo>
                      <a:pt x="252" y="508"/>
                    </a:lnTo>
                    <a:lnTo>
                      <a:pt x="239" y="503"/>
                    </a:lnTo>
                    <a:lnTo>
                      <a:pt x="229" y="495"/>
                    </a:lnTo>
                    <a:lnTo>
                      <a:pt x="218" y="481"/>
                    </a:lnTo>
                    <a:lnTo>
                      <a:pt x="205" y="463"/>
                    </a:lnTo>
                    <a:lnTo>
                      <a:pt x="190" y="440"/>
                    </a:lnTo>
                    <a:lnTo>
                      <a:pt x="175" y="415"/>
                    </a:lnTo>
                    <a:lnTo>
                      <a:pt x="160" y="385"/>
                    </a:lnTo>
                    <a:lnTo>
                      <a:pt x="145" y="353"/>
                    </a:lnTo>
                    <a:lnTo>
                      <a:pt x="131" y="317"/>
                    </a:lnTo>
                    <a:lnTo>
                      <a:pt x="115" y="278"/>
                    </a:lnTo>
                    <a:lnTo>
                      <a:pt x="97" y="234"/>
                    </a:lnTo>
                    <a:lnTo>
                      <a:pt x="76" y="189"/>
                    </a:lnTo>
                    <a:lnTo>
                      <a:pt x="55" y="145"/>
                    </a:lnTo>
                    <a:lnTo>
                      <a:pt x="36" y="102"/>
                    </a:lnTo>
                    <a:lnTo>
                      <a:pt x="18" y="64"/>
                    </a:lnTo>
                    <a:lnTo>
                      <a:pt x="7" y="32"/>
                    </a:lnTo>
                    <a:lnTo>
                      <a:pt x="0" y="6"/>
                    </a:lnTo>
                    <a:close/>
                  </a:path>
                </a:pathLst>
              </a:custGeom>
              <a:solidFill>
                <a:srgbClr val="B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93" name="Freeform 12"/>
              <p:cNvSpPr>
                <a:spLocks/>
              </p:cNvSpPr>
              <p:nvPr/>
            </p:nvSpPr>
            <p:spPr bwMode="auto">
              <a:xfrm>
                <a:off x="3569" y="1540"/>
                <a:ext cx="157" cy="153"/>
              </a:xfrm>
              <a:custGeom>
                <a:avLst/>
                <a:gdLst>
                  <a:gd name="T0" fmla="*/ 0 w 316"/>
                  <a:gd name="T1" fmla="*/ 0 h 305"/>
                  <a:gd name="T2" fmla="*/ 11 w 316"/>
                  <a:gd name="T3" fmla="*/ 5 h 305"/>
                  <a:gd name="T4" fmla="*/ 22 w 316"/>
                  <a:gd name="T5" fmla="*/ 11 h 305"/>
                  <a:gd name="T6" fmla="*/ 34 w 316"/>
                  <a:gd name="T7" fmla="*/ 19 h 305"/>
                  <a:gd name="T8" fmla="*/ 46 w 316"/>
                  <a:gd name="T9" fmla="*/ 28 h 305"/>
                  <a:gd name="T10" fmla="*/ 58 w 316"/>
                  <a:gd name="T11" fmla="*/ 39 h 305"/>
                  <a:gd name="T12" fmla="*/ 71 w 316"/>
                  <a:gd name="T13" fmla="*/ 49 h 305"/>
                  <a:gd name="T14" fmla="*/ 82 w 316"/>
                  <a:gd name="T15" fmla="*/ 61 h 305"/>
                  <a:gd name="T16" fmla="*/ 94 w 316"/>
                  <a:gd name="T17" fmla="*/ 73 h 305"/>
                  <a:gd name="T18" fmla="*/ 105 w 316"/>
                  <a:gd name="T19" fmla="*/ 84 h 305"/>
                  <a:gd name="T20" fmla="*/ 116 w 316"/>
                  <a:gd name="T21" fmla="*/ 96 h 305"/>
                  <a:gd name="T22" fmla="*/ 125 w 316"/>
                  <a:gd name="T23" fmla="*/ 107 h 305"/>
                  <a:gd name="T24" fmla="*/ 134 w 316"/>
                  <a:gd name="T25" fmla="*/ 117 h 305"/>
                  <a:gd name="T26" fmla="*/ 142 w 316"/>
                  <a:gd name="T27" fmla="*/ 127 h 305"/>
                  <a:gd name="T28" fmla="*/ 148 w 316"/>
                  <a:gd name="T29" fmla="*/ 136 h 305"/>
                  <a:gd name="T30" fmla="*/ 154 w 316"/>
                  <a:gd name="T31" fmla="*/ 143 h 305"/>
                  <a:gd name="T32" fmla="*/ 157 w 316"/>
                  <a:gd name="T33" fmla="*/ 149 h 305"/>
                  <a:gd name="T34" fmla="*/ 153 w 316"/>
                  <a:gd name="T35" fmla="*/ 153 h 305"/>
                  <a:gd name="T36" fmla="*/ 145 w 316"/>
                  <a:gd name="T37" fmla="*/ 145 h 305"/>
                  <a:gd name="T38" fmla="*/ 137 w 316"/>
                  <a:gd name="T39" fmla="*/ 138 h 305"/>
                  <a:gd name="T40" fmla="*/ 130 w 316"/>
                  <a:gd name="T41" fmla="*/ 131 h 305"/>
                  <a:gd name="T42" fmla="*/ 123 w 316"/>
                  <a:gd name="T43" fmla="*/ 125 h 305"/>
                  <a:gd name="T44" fmla="*/ 116 w 316"/>
                  <a:gd name="T45" fmla="*/ 120 h 305"/>
                  <a:gd name="T46" fmla="*/ 109 w 316"/>
                  <a:gd name="T47" fmla="*/ 114 h 305"/>
                  <a:gd name="T48" fmla="*/ 104 w 316"/>
                  <a:gd name="T49" fmla="*/ 108 h 305"/>
                  <a:gd name="T50" fmla="*/ 98 w 316"/>
                  <a:gd name="T51" fmla="*/ 101 h 305"/>
                  <a:gd name="T52" fmla="*/ 92 w 316"/>
                  <a:gd name="T53" fmla="*/ 94 h 305"/>
                  <a:gd name="T54" fmla="*/ 86 w 316"/>
                  <a:gd name="T55" fmla="*/ 88 h 305"/>
                  <a:gd name="T56" fmla="*/ 79 w 316"/>
                  <a:gd name="T57" fmla="*/ 81 h 305"/>
                  <a:gd name="T58" fmla="*/ 72 w 316"/>
                  <a:gd name="T59" fmla="*/ 75 h 305"/>
                  <a:gd name="T60" fmla="*/ 65 w 316"/>
                  <a:gd name="T61" fmla="*/ 69 h 305"/>
                  <a:gd name="T62" fmla="*/ 59 w 316"/>
                  <a:gd name="T63" fmla="*/ 63 h 305"/>
                  <a:gd name="T64" fmla="*/ 52 w 316"/>
                  <a:gd name="T65" fmla="*/ 59 h 305"/>
                  <a:gd name="T66" fmla="*/ 46 w 316"/>
                  <a:gd name="T67" fmla="*/ 54 h 305"/>
                  <a:gd name="T68" fmla="*/ 40 w 316"/>
                  <a:gd name="T69" fmla="*/ 50 h 305"/>
                  <a:gd name="T70" fmla="*/ 31 w 316"/>
                  <a:gd name="T71" fmla="*/ 44 h 305"/>
                  <a:gd name="T72" fmla="*/ 23 w 316"/>
                  <a:gd name="T73" fmla="*/ 38 h 305"/>
                  <a:gd name="T74" fmla="*/ 15 w 316"/>
                  <a:gd name="T75" fmla="*/ 31 h 305"/>
                  <a:gd name="T76" fmla="*/ 7 w 316"/>
                  <a:gd name="T77" fmla="*/ 24 h 305"/>
                  <a:gd name="T78" fmla="*/ 2 w 316"/>
                  <a:gd name="T79" fmla="*/ 16 h 305"/>
                  <a:gd name="T80" fmla="*/ 0 w 316"/>
                  <a:gd name="T81" fmla="*/ 8 h 305"/>
                  <a:gd name="T82" fmla="*/ 0 w 316"/>
                  <a:gd name="T83" fmla="*/ 0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16" h="305">
                    <a:moveTo>
                      <a:pt x="1" y="0"/>
                    </a:moveTo>
                    <a:lnTo>
                      <a:pt x="22" y="9"/>
                    </a:lnTo>
                    <a:lnTo>
                      <a:pt x="45" y="21"/>
                    </a:lnTo>
                    <a:lnTo>
                      <a:pt x="68" y="38"/>
                    </a:lnTo>
                    <a:lnTo>
                      <a:pt x="92" y="56"/>
                    </a:lnTo>
                    <a:lnTo>
                      <a:pt x="116" y="77"/>
                    </a:lnTo>
                    <a:lnTo>
                      <a:pt x="142" y="97"/>
                    </a:lnTo>
                    <a:lnTo>
                      <a:pt x="165" y="121"/>
                    </a:lnTo>
                    <a:lnTo>
                      <a:pt x="189" y="145"/>
                    </a:lnTo>
                    <a:lnTo>
                      <a:pt x="211" y="168"/>
                    </a:lnTo>
                    <a:lnTo>
                      <a:pt x="233" y="192"/>
                    </a:lnTo>
                    <a:lnTo>
                      <a:pt x="252" y="214"/>
                    </a:lnTo>
                    <a:lnTo>
                      <a:pt x="270" y="234"/>
                    </a:lnTo>
                    <a:lnTo>
                      <a:pt x="286" y="254"/>
                    </a:lnTo>
                    <a:lnTo>
                      <a:pt x="298" y="271"/>
                    </a:lnTo>
                    <a:lnTo>
                      <a:pt x="309" y="286"/>
                    </a:lnTo>
                    <a:lnTo>
                      <a:pt x="316" y="298"/>
                    </a:lnTo>
                    <a:lnTo>
                      <a:pt x="307" y="305"/>
                    </a:lnTo>
                    <a:lnTo>
                      <a:pt x="292" y="289"/>
                    </a:lnTo>
                    <a:lnTo>
                      <a:pt x="275" y="275"/>
                    </a:lnTo>
                    <a:lnTo>
                      <a:pt x="262" y="262"/>
                    </a:lnTo>
                    <a:lnTo>
                      <a:pt x="247" y="249"/>
                    </a:lnTo>
                    <a:lnTo>
                      <a:pt x="234" y="239"/>
                    </a:lnTo>
                    <a:lnTo>
                      <a:pt x="220" y="228"/>
                    </a:lnTo>
                    <a:lnTo>
                      <a:pt x="209" y="215"/>
                    </a:lnTo>
                    <a:lnTo>
                      <a:pt x="197" y="202"/>
                    </a:lnTo>
                    <a:lnTo>
                      <a:pt x="186" y="188"/>
                    </a:lnTo>
                    <a:lnTo>
                      <a:pt x="173" y="175"/>
                    </a:lnTo>
                    <a:lnTo>
                      <a:pt x="159" y="162"/>
                    </a:lnTo>
                    <a:lnTo>
                      <a:pt x="145" y="149"/>
                    </a:lnTo>
                    <a:lnTo>
                      <a:pt x="131" y="138"/>
                    </a:lnTo>
                    <a:lnTo>
                      <a:pt x="118" y="126"/>
                    </a:lnTo>
                    <a:lnTo>
                      <a:pt x="104" y="117"/>
                    </a:lnTo>
                    <a:lnTo>
                      <a:pt x="92" y="108"/>
                    </a:lnTo>
                    <a:lnTo>
                      <a:pt x="80" y="99"/>
                    </a:lnTo>
                    <a:lnTo>
                      <a:pt x="63" y="88"/>
                    </a:lnTo>
                    <a:lnTo>
                      <a:pt x="46" y="76"/>
                    </a:lnTo>
                    <a:lnTo>
                      <a:pt x="30" y="62"/>
                    </a:lnTo>
                    <a:lnTo>
                      <a:pt x="15" y="47"/>
                    </a:lnTo>
                    <a:lnTo>
                      <a:pt x="5" y="31"/>
                    </a:lnTo>
                    <a:lnTo>
                      <a:pt x="0" y="16"/>
                    </a:lnTo>
                    <a:lnTo>
                      <a:pt x="1" y="0"/>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94" name="Freeform 13"/>
              <p:cNvSpPr>
                <a:spLocks/>
              </p:cNvSpPr>
              <p:nvPr/>
            </p:nvSpPr>
            <p:spPr bwMode="auto">
              <a:xfrm>
                <a:off x="3730" y="1725"/>
                <a:ext cx="69" cy="191"/>
              </a:xfrm>
              <a:custGeom>
                <a:avLst/>
                <a:gdLst>
                  <a:gd name="T0" fmla="*/ 0 w 138"/>
                  <a:gd name="T1" fmla="*/ 8 h 381"/>
                  <a:gd name="T2" fmla="*/ 16 w 138"/>
                  <a:gd name="T3" fmla="*/ 0 h 381"/>
                  <a:gd name="T4" fmla="*/ 25 w 138"/>
                  <a:gd name="T5" fmla="*/ 21 h 381"/>
                  <a:gd name="T6" fmla="*/ 34 w 138"/>
                  <a:gd name="T7" fmla="*/ 45 h 381"/>
                  <a:gd name="T8" fmla="*/ 43 w 138"/>
                  <a:gd name="T9" fmla="*/ 71 h 381"/>
                  <a:gd name="T10" fmla="*/ 50 w 138"/>
                  <a:gd name="T11" fmla="*/ 96 h 381"/>
                  <a:gd name="T12" fmla="*/ 57 w 138"/>
                  <a:gd name="T13" fmla="*/ 123 h 381"/>
                  <a:gd name="T14" fmla="*/ 62 w 138"/>
                  <a:gd name="T15" fmla="*/ 148 h 381"/>
                  <a:gd name="T16" fmla="*/ 66 w 138"/>
                  <a:gd name="T17" fmla="*/ 171 h 381"/>
                  <a:gd name="T18" fmla="*/ 69 w 138"/>
                  <a:gd name="T19" fmla="*/ 191 h 381"/>
                  <a:gd name="T20" fmla="*/ 65 w 138"/>
                  <a:gd name="T21" fmla="*/ 189 h 381"/>
                  <a:gd name="T22" fmla="*/ 62 w 138"/>
                  <a:gd name="T23" fmla="*/ 186 h 381"/>
                  <a:gd name="T24" fmla="*/ 59 w 138"/>
                  <a:gd name="T25" fmla="*/ 183 h 381"/>
                  <a:gd name="T26" fmla="*/ 56 w 138"/>
                  <a:gd name="T27" fmla="*/ 179 h 381"/>
                  <a:gd name="T28" fmla="*/ 53 w 138"/>
                  <a:gd name="T29" fmla="*/ 173 h 381"/>
                  <a:gd name="T30" fmla="*/ 50 w 138"/>
                  <a:gd name="T31" fmla="*/ 166 h 381"/>
                  <a:gd name="T32" fmla="*/ 47 w 138"/>
                  <a:gd name="T33" fmla="*/ 156 h 381"/>
                  <a:gd name="T34" fmla="*/ 44 w 138"/>
                  <a:gd name="T35" fmla="*/ 144 h 381"/>
                  <a:gd name="T36" fmla="*/ 40 w 138"/>
                  <a:gd name="T37" fmla="*/ 129 h 381"/>
                  <a:gd name="T38" fmla="*/ 34 w 138"/>
                  <a:gd name="T39" fmla="*/ 111 h 381"/>
                  <a:gd name="T40" fmla="*/ 28 w 138"/>
                  <a:gd name="T41" fmla="*/ 91 h 381"/>
                  <a:gd name="T42" fmla="*/ 21 w 138"/>
                  <a:gd name="T43" fmla="*/ 71 h 381"/>
                  <a:gd name="T44" fmla="*/ 15 w 138"/>
                  <a:gd name="T45" fmla="*/ 51 h 381"/>
                  <a:gd name="T46" fmla="*/ 9 w 138"/>
                  <a:gd name="T47" fmla="*/ 33 h 381"/>
                  <a:gd name="T48" fmla="*/ 4 w 138"/>
                  <a:gd name="T49" fmla="*/ 18 h 381"/>
                  <a:gd name="T50" fmla="*/ 0 w 138"/>
                  <a:gd name="T51" fmla="*/ 8 h 3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 h="381">
                    <a:moveTo>
                      <a:pt x="0" y="16"/>
                    </a:moveTo>
                    <a:lnTo>
                      <a:pt x="31" y="0"/>
                    </a:lnTo>
                    <a:lnTo>
                      <a:pt x="50" y="42"/>
                    </a:lnTo>
                    <a:lnTo>
                      <a:pt x="68" y="89"/>
                    </a:lnTo>
                    <a:lnTo>
                      <a:pt x="85" y="141"/>
                    </a:lnTo>
                    <a:lnTo>
                      <a:pt x="100" y="192"/>
                    </a:lnTo>
                    <a:lnTo>
                      <a:pt x="113" y="245"/>
                    </a:lnTo>
                    <a:lnTo>
                      <a:pt x="123" y="296"/>
                    </a:lnTo>
                    <a:lnTo>
                      <a:pt x="132" y="342"/>
                    </a:lnTo>
                    <a:lnTo>
                      <a:pt x="138" y="381"/>
                    </a:lnTo>
                    <a:lnTo>
                      <a:pt x="130" y="377"/>
                    </a:lnTo>
                    <a:lnTo>
                      <a:pt x="124" y="372"/>
                    </a:lnTo>
                    <a:lnTo>
                      <a:pt x="117" y="366"/>
                    </a:lnTo>
                    <a:lnTo>
                      <a:pt x="111" y="357"/>
                    </a:lnTo>
                    <a:lnTo>
                      <a:pt x="106" y="346"/>
                    </a:lnTo>
                    <a:lnTo>
                      <a:pt x="100" y="331"/>
                    </a:lnTo>
                    <a:lnTo>
                      <a:pt x="94" y="311"/>
                    </a:lnTo>
                    <a:lnTo>
                      <a:pt x="87" y="287"/>
                    </a:lnTo>
                    <a:lnTo>
                      <a:pt x="79" y="258"/>
                    </a:lnTo>
                    <a:lnTo>
                      <a:pt x="68" y="222"/>
                    </a:lnTo>
                    <a:lnTo>
                      <a:pt x="55" y="182"/>
                    </a:lnTo>
                    <a:lnTo>
                      <a:pt x="42" y="141"/>
                    </a:lnTo>
                    <a:lnTo>
                      <a:pt x="30" y="101"/>
                    </a:lnTo>
                    <a:lnTo>
                      <a:pt x="17" y="65"/>
                    </a:lnTo>
                    <a:lnTo>
                      <a:pt x="7" y="36"/>
                    </a:lnTo>
                    <a:lnTo>
                      <a:pt x="0" y="16"/>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95" name="Freeform 14"/>
              <p:cNvSpPr>
                <a:spLocks/>
              </p:cNvSpPr>
              <p:nvPr/>
            </p:nvSpPr>
            <p:spPr bwMode="auto">
              <a:xfrm>
                <a:off x="3579" y="1449"/>
                <a:ext cx="183" cy="233"/>
              </a:xfrm>
              <a:custGeom>
                <a:avLst/>
                <a:gdLst>
                  <a:gd name="T0" fmla="*/ 0 w 364"/>
                  <a:gd name="T1" fmla="*/ 0 h 466"/>
                  <a:gd name="T2" fmla="*/ 7 w 364"/>
                  <a:gd name="T3" fmla="*/ 1 h 466"/>
                  <a:gd name="T4" fmla="*/ 15 w 364"/>
                  <a:gd name="T5" fmla="*/ 1 h 466"/>
                  <a:gd name="T6" fmla="*/ 22 w 364"/>
                  <a:gd name="T7" fmla="*/ 2 h 466"/>
                  <a:gd name="T8" fmla="*/ 29 w 364"/>
                  <a:gd name="T9" fmla="*/ 5 h 466"/>
                  <a:gd name="T10" fmla="*/ 37 w 364"/>
                  <a:gd name="T11" fmla="*/ 8 h 466"/>
                  <a:gd name="T12" fmla="*/ 44 w 364"/>
                  <a:gd name="T13" fmla="*/ 12 h 466"/>
                  <a:gd name="T14" fmla="*/ 52 w 364"/>
                  <a:gd name="T15" fmla="*/ 16 h 466"/>
                  <a:gd name="T16" fmla="*/ 60 w 364"/>
                  <a:gd name="T17" fmla="*/ 22 h 466"/>
                  <a:gd name="T18" fmla="*/ 62 w 364"/>
                  <a:gd name="T19" fmla="*/ 36 h 466"/>
                  <a:gd name="T20" fmla="*/ 68 w 364"/>
                  <a:gd name="T21" fmla="*/ 49 h 466"/>
                  <a:gd name="T22" fmla="*/ 75 w 364"/>
                  <a:gd name="T23" fmla="*/ 62 h 466"/>
                  <a:gd name="T24" fmla="*/ 83 w 364"/>
                  <a:gd name="T25" fmla="*/ 74 h 466"/>
                  <a:gd name="T26" fmla="*/ 93 w 364"/>
                  <a:gd name="T27" fmla="*/ 85 h 466"/>
                  <a:gd name="T28" fmla="*/ 102 w 364"/>
                  <a:gd name="T29" fmla="*/ 96 h 466"/>
                  <a:gd name="T30" fmla="*/ 110 w 364"/>
                  <a:gd name="T31" fmla="*/ 107 h 466"/>
                  <a:gd name="T32" fmla="*/ 117 w 364"/>
                  <a:gd name="T33" fmla="*/ 116 h 466"/>
                  <a:gd name="T34" fmla="*/ 124 w 364"/>
                  <a:gd name="T35" fmla="*/ 127 h 466"/>
                  <a:gd name="T36" fmla="*/ 133 w 364"/>
                  <a:gd name="T37" fmla="*/ 142 h 466"/>
                  <a:gd name="T38" fmla="*/ 143 w 364"/>
                  <a:gd name="T39" fmla="*/ 158 h 466"/>
                  <a:gd name="T40" fmla="*/ 153 w 364"/>
                  <a:gd name="T41" fmla="*/ 176 h 466"/>
                  <a:gd name="T42" fmla="*/ 163 w 364"/>
                  <a:gd name="T43" fmla="*/ 193 h 466"/>
                  <a:gd name="T44" fmla="*/ 171 w 364"/>
                  <a:gd name="T45" fmla="*/ 207 h 466"/>
                  <a:gd name="T46" fmla="*/ 178 w 364"/>
                  <a:gd name="T47" fmla="*/ 218 h 466"/>
                  <a:gd name="T48" fmla="*/ 182 w 364"/>
                  <a:gd name="T49" fmla="*/ 225 h 466"/>
                  <a:gd name="T50" fmla="*/ 183 w 364"/>
                  <a:gd name="T51" fmla="*/ 233 h 466"/>
                  <a:gd name="T52" fmla="*/ 175 w 364"/>
                  <a:gd name="T53" fmla="*/ 233 h 466"/>
                  <a:gd name="T54" fmla="*/ 167 w 364"/>
                  <a:gd name="T55" fmla="*/ 222 h 466"/>
                  <a:gd name="T56" fmla="*/ 158 w 364"/>
                  <a:gd name="T57" fmla="*/ 211 h 466"/>
                  <a:gd name="T58" fmla="*/ 149 w 364"/>
                  <a:gd name="T59" fmla="*/ 199 h 466"/>
                  <a:gd name="T60" fmla="*/ 140 w 364"/>
                  <a:gd name="T61" fmla="*/ 187 h 466"/>
                  <a:gd name="T62" fmla="*/ 130 w 364"/>
                  <a:gd name="T63" fmla="*/ 175 h 466"/>
                  <a:gd name="T64" fmla="*/ 122 w 364"/>
                  <a:gd name="T65" fmla="*/ 164 h 466"/>
                  <a:gd name="T66" fmla="*/ 115 w 364"/>
                  <a:gd name="T67" fmla="*/ 153 h 466"/>
                  <a:gd name="T68" fmla="*/ 109 w 364"/>
                  <a:gd name="T69" fmla="*/ 144 h 466"/>
                  <a:gd name="T70" fmla="*/ 103 w 364"/>
                  <a:gd name="T71" fmla="*/ 135 h 466"/>
                  <a:gd name="T72" fmla="*/ 97 w 364"/>
                  <a:gd name="T73" fmla="*/ 124 h 466"/>
                  <a:gd name="T74" fmla="*/ 89 w 364"/>
                  <a:gd name="T75" fmla="*/ 114 h 466"/>
                  <a:gd name="T76" fmla="*/ 81 w 364"/>
                  <a:gd name="T77" fmla="*/ 103 h 466"/>
                  <a:gd name="T78" fmla="*/ 72 w 364"/>
                  <a:gd name="T79" fmla="*/ 92 h 466"/>
                  <a:gd name="T80" fmla="*/ 64 w 364"/>
                  <a:gd name="T81" fmla="*/ 81 h 466"/>
                  <a:gd name="T82" fmla="*/ 54 w 364"/>
                  <a:gd name="T83" fmla="*/ 70 h 466"/>
                  <a:gd name="T84" fmla="*/ 46 w 364"/>
                  <a:gd name="T85" fmla="*/ 59 h 466"/>
                  <a:gd name="T86" fmla="*/ 37 w 364"/>
                  <a:gd name="T87" fmla="*/ 48 h 466"/>
                  <a:gd name="T88" fmla="*/ 29 w 364"/>
                  <a:gd name="T89" fmla="*/ 39 h 466"/>
                  <a:gd name="T90" fmla="*/ 22 w 364"/>
                  <a:gd name="T91" fmla="*/ 29 h 466"/>
                  <a:gd name="T92" fmla="*/ 15 w 364"/>
                  <a:gd name="T93" fmla="*/ 21 h 466"/>
                  <a:gd name="T94" fmla="*/ 9 w 364"/>
                  <a:gd name="T95" fmla="*/ 14 h 466"/>
                  <a:gd name="T96" fmla="*/ 5 w 364"/>
                  <a:gd name="T97" fmla="*/ 8 h 466"/>
                  <a:gd name="T98" fmla="*/ 2 w 364"/>
                  <a:gd name="T99" fmla="*/ 3 h 466"/>
                  <a:gd name="T100" fmla="*/ 0 w 364"/>
                  <a:gd name="T101" fmla="*/ 0 h 4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4" h="466">
                    <a:moveTo>
                      <a:pt x="0" y="0"/>
                    </a:moveTo>
                    <a:lnTo>
                      <a:pt x="14" y="1"/>
                    </a:lnTo>
                    <a:lnTo>
                      <a:pt x="29" y="2"/>
                    </a:lnTo>
                    <a:lnTo>
                      <a:pt x="43" y="4"/>
                    </a:lnTo>
                    <a:lnTo>
                      <a:pt x="58" y="9"/>
                    </a:lnTo>
                    <a:lnTo>
                      <a:pt x="73" y="15"/>
                    </a:lnTo>
                    <a:lnTo>
                      <a:pt x="88" y="23"/>
                    </a:lnTo>
                    <a:lnTo>
                      <a:pt x="104" y="32"/>
                    </a:lnTo>
                    <a:lnTo>
                      <a:pt x="119" y="44"/>
                    </a:lnTo>
                    <a:lnTo>
                      <a:pt x="124" y="71"/>
                    </a:lnTo>
                    <a:lnTo>
                      <a:pt x="135" y="97"/>
                    </a:lnTo>
                    <a:lnTo>
                      <a:pt x="150" y="123"/>
                    </a:lnTo>
                    <a:lnTo>
                      <a:pt x="166" y="147"/>
                    </a:lnTo>
                    <a:lnTo>
                      <a:pt x="184" y="170"/>
                    </a:lnTo>
                    <a:lnTo>
                      <a:pt x="203" y="192"/>
                    </a:lnTo>
                    <a:lnTo>
                      <a:pt x="219" y="213"/>
                    </a:lnTo>
                    <a:lnTo>
                      <a:pt x="233" y="231"/>
                    </a:lnTo>
                    <a:lnTo>
                      <a:pt x="247" y="254"/>
                    </a:lnTo>
                    <a:lnTo>
                      <a:pt x="264" y="283"/>
                    </a:lnTo>
                    <a:lnTo>
                      <a:pt x="285" y="316"/>
                    </a:lnTo>
                    <a:lnTo>
                      <a:pt x="304" y="352"/>
                    </a:lnTo>
                    <a:lnTo>
                      <a:pt x="324" y="385"/>
                    </a:lnTo>
                    <a:lnTo>
                      <a:pt x="341" y="414"/>
                    </a:lnTo>
                    <a:lnTo>
                      <a:pt x="354" y="436"/>
                    </a:lnTo>
                    <a:lnTo>
                      <a:pt x="362" y="449"/>
                    </a:lnTo>
                    <a:lnTo>
                      <a:pt x="364" y="465"/>
                    </a:lnTo>
                    <a:lnTo>
                      <a:pt x="349" y="466"/>
                    </a:lnTo>
                    <a:lnTo>
                      <a:pt x="333" y="444"/>
                    </a:lnTo>
                    <a:lnTo>
                      <a:pt x="314" y="422"/>
                    </a:lnTo>
                    <a:lnTo>
                      <a:pt x="296" y="398"/>
                    </a:lnTo>
                    <a:lnTo>
                      <a:pt x="278" y="374"/>
                    </a:lnTo>
                    <a:lnTo>
                      <a:pt x="259" y="350"/>
                    </a:lnTo>
                    <a:lnTo>
                      <a:pt x="242" y="327"/>
                    </a:lnTo>
                    <a:lnTo>
                      <a:pt x="228" y="306"/>
                    </a:lnTo>
                    <a:lnTo>
                      <a:pt x="217" y="287"/>
                    </a:lnTo>
                    <a:lnTo>
                      <a:pt x="205" y="269"/>
                    </a:lnTo>
                    <a:lnTo>
                      <a:pt x="192" y="248"/>
                    </a:lnTo>
                    <a:lnTo>
                      <a:pt x="177" y="228"/>
                    </a:lnTo>
                    <a:lnTo>
                      <a:pt x="161" y="206"/>
                    </a:lnTo>
                    <a:lnTo>
                      <a:pt x="144" y="183"/>
                    </a:lnTo>
                    <a:lnTo>
                      <a:pt x="127" y="161"/>
                    </a:lnTo>
                    <a:lnTo>
                      <a:pt x="108" y="139"/>
                    </a:lnTo>
                    <a:lnTo>
                      <a:pt x="91" y="117"/>
                    </a:lnTo>
                    <a:lnTo>
                      <a:pt x="74" y="96"/>
                    </a:lnTo>
                    <a:lnTo>
                      <a:pt x="58" y="77"/>
                    </a:lnTo>
                    <a:lnTo>
                      <a:pt x="43" y="58"/>
                    </a:lnTo>
                    <a:lnTo>
                      <a:pt x="30" y="42"/>
                    </a:lnTo>
                    <a:lnTo>
                      <a:pt x="18" y="27"/>
                    </a:lnTo>
                    <a:lnTo>
                      <a:pt x="9" y="16"/>
                    </a:lnTo>
                    <a:lnTo>
                      <a:pt x="3" y="6"/>
                    </a:lnTo>
                    <a:lnTo>
                      <a:pt x="0" y="0"/>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96" name="Freeform 15"/>
              <p:cNvSpPr>
                <a:spLocks/>
              </p:cNvSpPr>
              <p:nvPr/>
            </p:nvSpPr>
            <p:spPr bwMode="auto">
              <a:xfrm>
                <a:off x="3767" y="1712"/>
                <a:ext cx="122" cy="235"/>
              </a:xfrm>
              <a:custGeom>
                <a:avLst/>
                <a:gdLst>
                  <a:gd name="T0" fmla="*/ 0 w 244"/>
                  <a:gd name="T1" fmla="*/ 2 h 471"/>
                  <a:gd name="T2" fmla="*/ 2 w 244"/>
                  <a:gd name="T3" fmla="*/ 0 h 471"/>
                  <a:gd name="T4" fmla="*/ 12 w 244"/>
                  <a:gd name="T5" fmla="*/ 12 h 471"/>
                  <a:gd name="T6" fmla="*/ 23 w 244"/>
                  <a:gd name="T7" fmla="*/ 29 h 471"/>
                  <a:gd name="T8" fmla="*/ 35 w 244"/>
                  <a:gd name="T9" fmla="*/ 48 h 471"/>
                  <a:gd name="T10" fmla="*/ 47 w 244"/>
                  <a:gd name="T11" fmla="*/ 68 h 471"/>
                  <a:gd name="T12" fmla="*/ 59 w 244"/>
                  <a:gd name="T13" fmla="*/ 87 h 471"/>
                  <a:gd name="T14" fmla="*/ 69 w 244"/>
                  <a:gd name="T15" fmla="*/ 103 h 471"/>
                  <a:gd name="T16" fmla="*/ 78 w 244"/>
                  <a:gd name="T17" fmla="*/ 116 h 471"/>
                  <a:gd name="T18" fmla="*/ 83 w 244"/>
                  <a:gd name="T19" fmla="*/ 125 h 471"/>
                  <a:gd name="T20" fmla="*/ 87 w 244"/>
                  <a:gd name="T21" fmla="*/ 129 h 471"/>
                  <a:gd name="T22" fmla="*/ 92 w 244"/>
                  <a:gd name="T23" fmla="*/ 133 h 471"/>
                  <a:gd name="T24" fmla="*/ 96 w 244"/>
                  <a:gd name="T25" fmla="*/ 137 h 471"/>
                  <a:gd name="T26" fmla="*/ 101 w 244"/>
                  <a:gd name="T27" fmla="*/ 141 h 471"/>
                  <a:gd name="T28" fmla="*/ 105 w 244"/>
                  <a:gd name="T29" fmla="*/ 145 h 471"/>
                  <a:gd name="T30" fmla="*/ 108 w 244"/>
                  <a:gd name="T31" fmla="*/ 147 h 471"/>
                  <a:gd name="T32" fmla="*/ 111 w 244"/>
                  <a:gd name="T33" fmla="*/ 149 h 471"/>
                  <a:gd name="T34" fmla="*/ 112 w 244"/>
                  <a:gd name="T35" fmla="*/ 149 h 471"/>
                  <a:gd name="T36" fmla="*/ 118 w 244"/>
                  <a:gd name="T37" fmla="*/ 175 h 471"/>
                  <a:gd name="T38" fmla="*/ 121 w 244"/>
                  <a:gd name="T39" fmla="*/ 200 h 471"/>
                  <a:gd name="T40" fmla="*/ 122 w 244"/>
                  <a:gd name="T41" fmla="*/ 221 h 471"/>
                  <a:gd name="T42" fmla="*/ 120 w 244"/>
                  <a:gd name="T43" fmla="*/ 235 h 471"/>
                  <a:gd name="T44" fmla="*/ 114 w 244"/>
                  <a:gd name="T45" fmla="*/ 225 h 471"/>
                  <a:gd name="T46" fmla="*/ 107 w 244"/>
                  <a:gd name="T47" fmla="*/ 213 h 471"/>
                  <a:gd name="T48" fmla="*/ 99 w 244"/>
                  <a:gd name="T49" fmla="*/ 199 h 471"/>
                  <a:gd name="T50" fmla="*/ 91 w 244"/>
                  <a:gd name="T51" fmla="*/ 184 h 471"/>
                  <a:gd name="T52" fmla="*/ 82 w 244"/>
                  <a:gd name="T53" fmla="*/ 168 h 471"/>
                  <a:gd name="T54" fmla="*/ 73 w 244"/>
                  <a:gd name="T55" fmla="*/ 151 h 471"/>
                  <a:gd name="T56" fmla="*/ 63 w 244"/>
                  <a:gd name="T57" fmla="*/ 134 h 471"/>
                  <a:gd name="T58" fmla="*/ 54 w 244"/>
                  <a:gd name="T59" fmla="*/ 116 h 471"/>
                  <a:gd name="T60" fmla="*/ 45 w 244"/>
                  <a:gd name="T61" fmla="*/ 99 h 471"/>
                  <a:gd name="T62" fmla="*/ 36 w 244"/>
                  <a:gd name="T63" fmla="*/ 82 h 471"/>
                  <a:gd name="T64" fmla="*/ 28 w 244"/>
                  <a:gd name="T65" fmla="*/ 65 h 471"/>
                  <a:gd name="T66" fmla="*/ 20 w 244"/>
                  <a:gd name="T67" fmla="*/ 50 h 471"/>
                  <a:gd name="T68" fmla="*/ 13 w 244"/>
                  <a:gd name="T69" fmla="*/ 35 h 471"/>
                  <a:gd name="T70" fmla="*/ 8 w 244"/>
                  <a:gd name="T71" fmla="*/ 22 h 471"/>
                  <a:gd name="T72" fmla="*/ 3 w 244"/>
                  <a:gd name="T73" fmla="*/ 11 h 471"/>
                  <a:gd name="T74" fmla="*/ 0 w 244"/>
                  <a:gd name="T75" fmla="*/ 2 h 4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4" h="471">
                    <a:moveTo>
                      <a:pt x="0" y="4"/>
                    </a:moveTo>
                    <a:lnTo>
                      <a:pt x="4" y="0"/>
                    </a:lnTo>
                    <a:lnTo>
                      <a:pt x="24" y="25"/>
                    </a:lnTo>
                    <a:lnTo>
                      <a:pt x="46" y="58"/>
                    </a:lnTo>
                    <a:lnTo>
                      <a:pt x="70" y="96"/>
                    </a:lnTo>
                    <a:lnTo>
                      <a:pt x="94" y="136"/>
                    </a:lnTo>
                    <a:lnTo>
                      <a:pt x="118" y="174"/>
                    </a:lnTo>
                    <a:lnTo>
                      <a:pt x="138" y="207"/>
                    </a:lnTo>
                    <a:lnTo>
                      <a:pt x="155" y="233"/>
                    </a:lnTo>
                    <a:lnTo>
                      <a:pt x="165" y="250"/>
                    </a:lnTo>
                    <a:lnTo>
                      <a:pt x="174" y="259"/>
                    </a:lnTo>
                    <a:lnTo>
                      <a:pt x="183" y="267"/>
                    </a:lnTo>
                    <a:lnTo>
                      <a:pt x="192" y="275"/>
                    </a:lnTo>
                    <a:lnTo>
                      <a:pt x="201" y="283"/>
                    </a:lnTo>
                    <a:lnTo>
                      <a:pt x="209" y="290"/>
                    </a:lnTo>
                    <a:lnTo>
                      <a:pt x="216" y="294"/>
                    </a:lnTo>
                    <a:lnTo>
                      <a:pt x="222" y="298"/>
                    </a:lnTo>
                    <a:lnTo>
                      <a:pt x="223" y="299"/>
                    </a:lnTo>
                    <a:lnTo>
                      <a:pt x="235" y="351"/>
                    </a:lnTo>
                    <a:lnTo>
                      <a:pt x="241" y="400"/>
                    </a:lnTo>
                    <a:lnTo>
                      <a:pt x="244" y="442"/>
                    </a:lnTo>
                    <a:lnTo>
                      <a:pt x="240" y="471"/>
                    </a:lnTo>
                    <a:lnTo>
                      <a:pt x="228" y="450"/>
                    </a:lnTo>
                    <a:lnTo>
                      <a:pt x="214" y="427"/>
                    </a:lnTo>
                    <a:lnTo>
                      <a:pt x="198" y="399"/>
                    </a:lnTo>
                    <a:lnTo>
                      <a:pt x="182" y="369"/>
                    </a:lnTo>
                    <a:lnTo>
                      <a:pt x="163" y="337"/>
                    </a:lnTo>
                    <a:lnTo>
                      <a:pt x="145" y="302"/>
                    </a:lnTo>
                    <a:lnTo>
                      <a:pt x="126" y="268"/>
                    </a:lnTo>
                    <a:lnTo>
                      <a:pt x="108" y="233"/>
                    </a:lnTo>
                    <a:lnTo>
                      <a:pt x="89" y="198"/>
                    </a:lnTo>
                    <a:lnTo>
                      <a:pt x="72" y="164"/>
                    </a:lnTo>
                    <a:lnTo>
                      <a:pt x="55" y="131"/>
                    </a:lnTo>
                    <a:lnTo>
                      <a:pt x="40" y="100"/>
                    </a:lnTo>
                    <a:lnTo>
                      <a:pt x="26" y="71"/>
                    </a:lnTo>
                    <a:lnTo>
                      <a:pt x="15" y="45"/>
                    </a:lnTo>
                    <a:lnTo>
                      <a:pt x="6" y="23"/>
                    </a:lnTo>
                    <a:lnTo>
                      <a:pt x="0" y="4"/>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97" name="Freeform 16"/>
              <p:cNvSpPr>
                <a:spLocks/>
              </p:cNvSpPr>
              <p:nvPr/>
            </p:nvSpPr>
            <p:spPr bwMode="auto">
              <a:xfrm>
                <a:off x="3656" y="1741"/>
                <a:ext cx="8" cy="7"/>
              </a:xfrm>
              <a:custGeom>
                <a:avLst/>
                <a:gdLst>
                  <a:gd name="T0" fmla="*/ 4 w 15"/>
                  <a:gd name="T1" fmla="*/ 7 h 15"/>
                  <a:gd name="T2" fmla="*/ 6 w 15"/>
                  <a:gd name="T3" fmla="*/ 7 h 15"/>
                  <a:gd name="T4" fmla="*/ 7 w 15"/>
                  <a:gd name="T5" fmla="*/ 6 h 15"/>
                  <a:gd name="T6" fmla="*/ 7 w 15"/>
                  <a:gd name="T7" fmla="*/ 5 h 15"/>
                  <a:gd name="T8" fmla="*/ 8 w 15"/>
                  <a:gd name="T9" fmla="*/ 4 h 15"/>
                  <a:gd name="T10" fmla="*/ 7 w 15"/>
                  <a:gd name="T11" fmla="*/ 2 h 15"/>
                  <a:gd name="T12" fmla="*/ 7 w 15"/>
                  <a:gd name="T13" fmla="*/ 1 h 15"/>
                  <a:gd name="T14" fmla="*/ 6 w 15"/>
                  <a:gd name="T15" fmla="*/ 0 h 15"/>
                  <a:gd name="T16" fmla="*/ 4 w 15"/>
                  <a:gd name="T17" fmla="*/ 0 h 15"/>
                  <a:gd name="T18" fmla="*/ 3 w 15"/>
                  <a:gd name="T19" fmla="*/ 0 h 15"/>
                  <a:gd name="T20" fmla="*/ 1 w 15"/>
                  <a:gd name="T21" fmla="*/ 1 h 15"/>
                  <a:gd name="T22" fmla="*/ 1 w 15"/>
                  <a:gd name="T23" fmla="*/ 2 h 15"/>
                  <a:gd name="T24" fmla="*/ 0 w 15"/>
                  <a:gd name="T25" fmla="*/ 4 h 15"/>
                  <a:gd name="T26" fmla="*/ 1 w 15"/>
                  <a:gd name="T27" fmla="*/ 5 h 15"/>
                  <a:gd name="T28" fmla="*/ 1 w 15"/>
                  <a:gd name="T29" fmla="*/ 6 h 15"/>
                  <a:gd name="T30" fmla="*/ 3 w 15"/>
                  <a:gd name="T31" fmla="*/ 7 h 15"/>
                  <a:gd name="T32" fmla="*/ 4 w 15"/>
                  <a:gd name="T33" fmla="*/ 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15">
                    <a:moveTo>
                      <a:pt x="7" y="15"/>
                    </a:moveTo>
                    <a:lnTo>
                      <a:pt x="11" y="14"/>
                    </a:lnTo>
                    <a:lnTo>
                      <a:pt x="13" y="13"/>
                    </a:lnTo>
                    <a:lnTo>
                      <a:pt x="14" y="11"/>
                    </a:lnTo>
                    <a:lnTo>
                      <a:pt x="15" y="8"/>
                    </a:lnTo>
                    <a:lnTo>
                      <a:pt x="14" y="5"/>
                    </a:lnTo>
                    <a:lnTo>
                      <a:pt x="13" y="3"/>
                    </a:lnTo>
                    <a:lnTo>
                      <a:pt x="11" y="1"/>
                    </a:lnTo>
                    <a:lnTo>
                      <a:pt x="7" y="0"/>
                    </a:lnTo>
                    <a:lnTo>
                      <a:pt x="5" y="1"/>
                    </a:lnTo>
                    <a:lnTo>
                      <a:pt x="2" y="3"/>
                    </a:lnTo>
                    <a:lnTo>
                      <a:pt x="1" y="5"/>
                    </a:lnTo>
                    <a:lnTo>
                      <a:pt x="0" y="8"/>
                    </a:lnTo>
                    <a:lnTo>
                      <a:pt x="1" y="11"/>
                    </a:lnTo>
                    <a:lnTo>
                      <a:pt x="2" y="13"/>
                    </a:lnTo>
                    <a:lnTo>
                      <a:pt x="5" y="14"/>
                    </a:lnTo>
                    <a:lnTo>
                      <a:pt x="7" y="15"/>
                    </a:lnTo>
                    <a:close/>
                  </a:path>
                </a:pathLst>
              </a:custGeom>
              <a:solidFill>
                <a:srgbClr val="AFC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98" name="Freeform 17"/>
              <p:cNvSpPr>
                <a:spLocks/>
              </p:cNvSpPr>
              <p:nvPr/>
            </p:nvSpPr>
            <p:spPr bwMode="auto">
              <a:xfrm>
                <a:off x="3671" y="1767"/>
                <a:ext cx="8" cy="7"/>
              </a:xfrm>
              <a:custGeom>
                <a:avLst/>
                <a:gdLst>
                  <a:gd name="T0" fmla="*/ 4 w 15"/>
                  <a:gd name="T1" fmla="*/ 7 h 15"/>
                  <a:gd name="T2" fmla="*/ 6 w 15"/>
                  <a:gd name="T3" fmla="*/ 7 h 15"/>
                  <a:gd name="T4" fmla="*/ 7 w 15"/>
                  <a:gd name="T5" fmla="*/ 6 h 15"/>
                  <a:gd name="T6" fmla="*/ 7 w 15"/>
                  <a:gd name="T7" fmla="*/ 5 h 15"/>
                  <a:gd name="T8" fmla="*/ 8 w 15"/>
                  <a:gd name="T9" fmla="*/ 4 h 15"/>
                  <a:gd name="T10" fmla="*/ 7 w 15"/>
                  <a:gd name="T11" fmla="*/ 2 h 15"/>
                  <a:gd name="T12" fmla="*/ 7 w 15"/>
                  <a:gd name="T13" fmla="*/ 1 h 15"/>
                  <a:gd name="T14" fmla="*/ 6 w 15"/>
                  <a:gd name="T15" fmla="*/ 0 h 15"/>
                  <a:gd name="T16" fmla="*/ 4 w 15"/>
                  <a:gd name="T17" fmla="*/ 0 h 15"/>
                  <a:gd name="T18" fmla="*/ 3 w 15"/>
                  <a:gd name="T19" fmla="*/ 0 h 15"/>
                  <a:gd name="T20" fmla="*/ 1 w 15"/>
                  <a:gd name="T21" fmla="*/ 1 h 15"/>
                  <a:gd name="T22" fmla="*/ 1 w 15"/>
                  <a:gd name="T23" fmla="*/ 2 h 15"/>
                  <a:gd name="T24" fmla="*/ 0 w 15"/>
                  <a:gd name="T25" fmla="*/ 4 h 15"/>
                  <a:gd name="T26" fmla="*/ 1 w 15"/>
                  <a:gd name="T27" fmla="*/ 5 h 15"/>
                  <a:gd name="T28" fmla="*/ 1 w 15"/>
                  <a:gd name="T29" fmla="*/ 6 h 15"/>
                  <a:gd name="T30" fmla="*/ 3 w 15"/>
                  <a:gd name="T31" fmla="*/ 7 h 15"/>
                  <a:gd name="T32" fmla="*/ 4 w 15"/>
                  <a:gd name="T33" fmla="*/ 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15">
                    <a:moveTo>
                      <a:pt x="8" y="15"/>
                    </a:moveTo>
                    <a:lnTo>
                      <a:pt x="11" y="14"/>
                    </a:lnTo>
                    <a:lnTo>
                      <a:pt x="13" y="13"/>
                    </a:lnTo>
                    <a:lnTo>
                      <a:pt x="14" y="10"/>
                    </a:lnTo>
                    <a:lnTo>
                      <a:pt x="15" y="8"/>
                    </a:lnTo>
                    <a:lnTo>
                      <a:pt x="14" y="5"/>
                    </a:lnTo>
                    <a:lnTo>
                      <a:pt x="13" y="2"/>
                    </a:lnTo>
                    <a:lnTo>
                      <a:pt x="11" y="1"/>
                    </a:lnTo>
                    <a:lnTo>
                      <a:pt x="8" y="0"/>
                    </a:lnTo>
                    <a:lnTo>
                      <a:pt x="5" y="1"/>
                    </a:lnTo>
                    <a:lnTo>
                      <a:pt x="2" y="2"/>
                    </a:lnTo>
                    <a:lnTo>
                      <a:pt x="1" y="5"/>
                    </a:lnTo>
                    <a:lnTo>
                      <a:pt x="0" y="8"/>
                    </a:lnTo>
                    <a:lnTo>
                      <a:pt x="1" y="10"/>
                    </a:lnTo>
                    <a:lnTo>
                      <a:pt x="2" y="13"/>
                    </a:lnTo>
                    <a:lnTo>
                      <a:pt x="5" y="14"/>
                    </a:lnTo>
                    <a:lnTo>
                      <a:pt x="8" y="15"/>
                    </a:lnTo>
                    <a:close/>
                  </a:path>
                </a:pathLst>
              </a:custGeom>
              <a:solidFill>
                <a:srgbClr val="AFC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99" name="Freeform 18"/>
              <p:cNvSpPr>
                <a:spLocks/>
              </p:cNvSpPr>
              <p:nvPr/>
            </p:nvSpPr>
            <p:spPr bwMode="auto">
              <a:xfrm>
                <a:off x="3484" y="1523"/>
                <a:ext cx="215" cy="188"/>
              </a:xfrm>
              <a:custGeom>
                <a:avLst/>
                <a:gdLst>
                  <a:gd name="T0" fmla="*/ 0 w 430"/>
                  <a:gd name="T1" fmla="*/ 0 h 375"/>
                  <a:gd name="T2" fmla="*/ 4 w 430"/>
                  <a:gd name="T3" fmla="*/ 11 h 375"/>
                  <a:gd name="T4" fmla="*/ 11 w 430"/>
                  <a:gd name="T5" fmla="*/ 21 h 375"/>
                  <a:gd name="T6" fmla="*/ 18 w 430"/>
                  <a:gd name="T7" fmla="*/ 31 h 375"/>
                  <a:gd name="T8" fmla="*/ 27 w 430"/>
                  <a:gd name="T9" fmla="*/ 41 h 375"/>
                  <a:gd name="T10" fmla="*/ 36 w 430"/>
                  <a:gd name="T11" fmla="*/ 49 h 375"/>
                  <a:gd name="T12" fmla="*/ 46 w 430"/>
                  <a:gd name="T13" fmla="*/ 57 h 375"/>
                  <a:gd name="T14" fmla="*/ 55 w 430"/>
                  <a:gd name="T15" fmla="*/ 63 h 375"/>
                  <a:gd name="T16" fmla="*/ 65 w 430"/>
                  <a:gd name="T17" fmla="*/ 68 h 375"/>
                  <a:gd name="T18" fmla="*/ 71 w 430"/>
                  <a:gd name="T19" fmla="*/ 76 h 375"/>
                  <a:gd name="T20" fmla="*/ 78 w 430"/>
                  <a:gd name="T21" fmla="*/ 83 h 375"/>
                  <a:gd name="T22" fmla="*/ 86 w 430"/>
                  <a:gd name="T23" fmla="*/ 92 h 375"/>
                  <a:gd name="T24" fmla="*/ 95 w 430"/>
                  <a:gd name="T25" fmla="*/ 100 h 375"/>
                  <a:gd name="T26" fmla="*/ 105 w 430"/>
                  <a:gd name="T27" fmla="*/ 110 h 375"/>
                  <a:gd name="T28" fmla="*/ 115 w 430"/>
                  <a:gd name="T29" fmla="*/ 119 h 375"/>
                  <a:gd name="T30" fmla="*/ 126 w 430"/>
                  <a:gd name="T31" fmla="*/ 128 h 375"/>
                  <a:gd name="T32" fmla="*/ 137 w 430"/>
                  <a:gd name="T33" fmla="*/ 137 h 375"/>
                  <a:gd name="T34" fmla="*/ 148 w 430"/>
                  <a:gd name="T35" fmla="*/ 145 h 375"/>
                  <a:gd name="T36" fmla="*/ 159 w 430"/>
                  <a:gd name="T37" fmla="*/ 154 h 375"/>
                  <a:gd name="T38" fmla="*/ 169 w 430"/>
                  <a:gd name="T39" fmla="*/ 161 h 375"/>
                  <a:gd name="T40" fmla="*/ 179 w 430"/>
                  <a:gd name="T41" fmla="*/ 168 h 375"/>
                  <a:gd name="T42" fmla="*/ 187 w 430"/>
                  <a:gd name="T43" fmla="*/ 175 h 375"/>
                  <a:gd name="T44" fmla="*/ 195 w 430"/>
                  <a:gd name="T45" fmla="*/ 180 h 375"/>
                  <a:gd name="T46" fmla="*/ 202 w 430"/>
                  <a:gd name="T47" fmla="*/ 184 h 375"/>
                  <a:gd name="T48" fmla="*/ 207 w 430"/>
                  <a:gd name="T49" fmla="*/ 188 h 375"/>
                  <a:gd name="T50" fmla="*/ 215 w 430"/>
                  <a:gd name="T51" fmla="*/ 184 h 375"/>
                  <a:gd name="T52" fmla="*/ 208 w 430"/>
                  <a:gd name="T53" fmla="*/ 177 h 375"/>
                  <a:gd name="T54" fmla="*/ 199 w 430"/>
                  <a:gd name="T55" fmla="*/ 170 h 375"/>
                  <a:gd name="T56" fmla="*/ 191 w 430"/>
                  <a:gd name="T57" fmla="*/ 161 h 375"/>
                  <a:gd name="T58" fmla="*/ 182 w 430"/>
                  <a:gd name="T59" fmla="*/ 153 h 375"/>
                  <a:gd name="T60" fmla="*/ 172 w 430"/>
                  <a:gd name="T61" fmla="*/ 145 h 375"/>
                  <a:gd name="T62" fmla="*/ 162 w 430"/>
                  <a:gd name="T63" fmla="*/ 136 h 375"/>
                  <a:gd name="T64" fmla="*/ 152 w 430"/>
                  <a:gd name="T65" fmla="*/ 128 h 375"/>
                  <a:gd name="T66" fmla="*/ 142 w 430"/>
                  <a:gd name="T67" fmla="*/ 119 h 375"/>
                  <a:gd name="T68" fmla="*/ 133 w 430"/>
                  <a:gd name="T69" fmla="*/ 111 h 375"/>
                  <a:gd name="T70" fmla="*/ 124 w 430"/>
                  <a:gd name="T71" fmla="*/ 103 h 375"/>
                  <a:gd name="T72" fmla="*/ 115 w 430"/>
                  <a:gd name="T73" fmla="*/ 95 h 375"/>
                  <a:gd name="T74" fmla="*/ 107 w 430"/>
                  <a:gd name="T75" fmla="*/ 88 h 375"/>
                  <a:gd name="T76" fmla="*/ 100 w 430"/>
                  <a:gd name="T77" fmla="*/ 81 h 375"/>
                  <a:gd name="T78" fmla="*/ 95 w 430"/>
                  <a:gd name="T79" fmla="*/ 75 h 375"/>
                  <a:gd name="T80" fmla="*/ 89 w 430"/>
                  <a:gd name="T81" fmla="*/ 70 h 375"/>
                  <a:gd name="T82" fmla="*/ 86 w 430"/>
                  <a:gd name="T83" fmla="*/ 65 h 375"/>
                  <a:gd name="T84" fmla="*/ 74 w 430"/>
                  <a:gd name="T85" fmla="*/ 60 h 375"/>
                  <a:gd name="T86" fmla="*/ 61 w 430"/>
                  <a:gd name="T87" fmla="*/ 53 h 375"/>
                  <a:gd name="T88" fmla="*/ 48 w 430"/>
                  <a:gd name="T89" fmla="*/ 44 h 375"/>
                  <a:gd name="T90" fmla="*/ 35 w 430"/>
                  <a:gd name="T91" fmla="*/ 34 h 375"/>
                  <a:gd name="T92" fmla="*/ 23 w 430"/>
                  <a:gd name="T93" fmla="*/ 24 h 375"/>
                  <a:gd name="T94" fmla="*/ 13 w 430"/>
                  <a:gd name="T95" fmla="*/ 15 h 375"/>
                  <a:gd name="T96" fmla="*/ 5 w 430"/>
                  <a:gd name="T97" fmla="*/ 7 h 375"/>
                  <a:gd name="T98" fmla="*/ 0 w 430"/>
                  <a:gd name="T99" fmla="*/ 0 h 3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30" h="375">
                    <a:moveTo>
                      <a:pt x="0" y="0"/>
                    </a:moveTo>
                    <a:lnTo>
                      <a:pt x="8" y="21"/>
                    </a:lnTo>
                    <a:lnTo>
                      <a:pt x="21" y="42"/>
                    </a:lnTo>
                    <a:lnTo>
                      <a:pt x="36" y="62"/>
                    </a:lnTo>
                    <a:lnTo>
                      <a:pt x="53" y="81"/>
                    </a:lnTo>
                    <a:lnTo>
                      <a:pt x="71" y="98"/>
                    </a:lnTo>
                    <a:lnTo>
                      <a:pt x="91" y="113"/>
                    </a:lnTo>
                    <a:lnTo>
                      <a:pt x="110" y="126"/>
                    </a:lnTo>
                    <a:lnTo>
                      <a:pt x="130" y="136"/>
                    </a:lnTo>
                    <a:lnTo>
                      <a:pt x="142" y="151"/>
                    </a:lnTo>
                    <a:lnTo>
                      <a:pt x="155" y="166"/>
                    </a:lnTo>
                    <a:lnTo>
                      <a:pt x="172" y="183"/>
                    </a:lnTo>
                    <a:lnTo>
                      <a:pt x="190" y="200"/>
                    </a:lnTo>
                    <a:lnTo>
                      <a:pt x="210" y="219"/>
                    </a:lnTo>
                    <a:lnTo>
                      <a:pt x="230" y="237"/>
                    </a:lnTo>
                    <a:lnTo>
                      <a:pt x="252" y="255"/>
                    </a:lnTo>
                    <a:lnTo>
                      <a:pt x="274" y="273"/>
                    </a:lnTo>
                    <a:lnTo>
                      <a:pt x="296" y="290"/>
                    </a:lnTo>
                    <a:lnTo>
                      <a:pt x="317" y="307"/>
                    </a:lnTo>
                    <a:lnTo>
                      <a:pt x="337" y="322"/>
                    </a:lnTo>
                    <a:lnTo>
                      <a:pt x="357" y="336"/>
                    </a:lnTo>
                    <a:lnTo>
                      <a:pt x="374" y="349"/>
                    </a:lnTo>
                    <a:lnTo>
                      <a:pt x="390" y="360"/>
                    </a:lnTo>
                    <a:lnTo>
                      <a:pt x="403" y="368"/>
                    </a:lnTo>
                    <a:lnTo>
                      <a:pt x="413" y="375"/>
                    </a:lnTo>
                    <a:lnTo>
                      <a:pt x="430" y="367"/>
                    </a:lnTo>
                    <a:lnTo>
                      <a:pt x="415" y="354"/>
                    </a:lnTo>
                    <a:lnTo>
                      <a:pt x="398" y="339"/>
                    </a:lnTo>
                    <a:lnTo>
                      <a:pt x="381" y="322"/>
                    </a:lnTo>
                    <a:lnTo>
                      <a:pt x="363" y="306"/>
                    </a:lnTo>
                    <a:lnTo>
                      <a:pt x="343" y="289"/>
                    </a:lnTo>
                    <a:lnTo>
                      <a:pt x="324" y="272"/>
                    </a:lnTo>
                    <a:lnTo>
                      <a:pt x="304" y="255"/>
                    </a:lnTo>
                    <a:lnTo>
                      <a:pt x="284" y="238"/>
                    </a:lnTo>
                    <a:lnTo>
                      <a:pt x="266" y="221"/>
                    </a:lnTo>
                    <a:lnTo>
                      <a:pt x="248" y="205"/>
                    </a:lnTo>
                    <a:lnTo>
                      <a:pt x="230" y="190"/>
                    </a:lnTo>
                    <a:lnTo>
                      <a:pt x="214" y="175"/>
                    </a:lnTo>
                    <a:lnTo>
                      <a:pt x="200" y="161"/>
                    </a:lnTo>
                    <a:lnTo>
                      <a:pt x="189" y="150"/>
                    </a:lnTo>
                    <a:lnTo>
                      <a:pt x="178" y="139"/>
                    </a:lnTo>
                    <a:lnTo>
                      <a:pt x="172" y="130"/>
                    </a:lnTo>
                    <a:lnTo>
                      <a:pt x="148" y="120"/>
                    </a:lnTo>
                    <a:lnTo>
                      <a:pt x="122" y="105"/>
                    </a:lnTo>
                    <a:lnTo>
                      <a:pt x="95" y="88"/>
                    </a:lnTo>
                    <a:lnTo>
                      <a:pt x="70" y="68"/>
                    </a:lnTo>
                    <a:lnTo>
                      <a:pt x="46" y="48"/>
                    </a:lnTo>
                    <a:lnTo>
                      <a:pt x="25" y="30"/>
                    </a:lnTo>
                    <a:lnTo>
                      <a:pt x="9" y="14"/>
                    </a:lnTo>
                    <a:lnTo>
                      <a:pt x="0" y="0"/>
                    </a:lnTo>
                    <a:close/>
                  </a:path>
                </a:pathLst>
              </a:custGeom>
              <a:solidFill>
                <a:srgbClr val="AFC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100" name="Freeform 19"/>
              <p:cNvSpPr>
                <a:spLocks/>
              </p:cNvSpPr>
              <p:nvPr/>
            </p:nvSpPr>
            <p:spPr bwMode="auto">
              <a:xfrm>
                <a:off x="3713" y="1742"/>
                <a:ext cx="53" cy="276"/>
              </a:xfrm>
              <a:custGeom>
                <a:avLst/>
                <a:gdLst>
                  <a:gd name="T0" fmla="*/ 0 w 105"/>
                  <a:gd name="T1" fmla="*/ 0 h 550"/>
                  <a:gd name="T2" fmla="*/ 2 w 105"/>
                  <a:gd name="T3" fmla="*/ 25 h 550"/>
                  <a:gd name="T4" fmla="*/ 5 w 105"/>
                  <a:gd name="T5" fmla="*/ 50 h 550"/>
                  <a:gd name="T6" fmla="*/ 9 w 105"/>
                  <a:gd name="T7" fmla="*/ 77 h 550"/>
                  <a:gd name="T8" fmla="*/ 14 w 105"/>
                  <a:gd name="T9" fmla="*/ 102 h 550"/>
                  <a:gd name="T10" fmla="*/ 19 w 105"/>
                  <a:gd name="T11" fmla="*/ 126 h 550"/>
                  <a:gd name="T12" fmla="*/ 23 w 105"/>
                  <a:gd name="T13" fmla="*/ 148 h 550"/>
                  <a:gd name="T14" fmla="*/ 26 w 105"/>
                  <a:gd name="T15" fmla="*/ 166 h 550"/>
                  <a:gd name="T16" fmla="*/ 27 w 105"/>
                  <a:gd name="T17" fmla="*/ 180 h 550"/>
                  <a:gd name="T18" fmla="*/ 28 w 105"/>
                  <a:gd name="T19" fmla="*/ 193 h 550"/>
                  <a:gd name="T20" fmla="*/ 29 w 105"/>
                  <a:gd name="T21" fmla="*/ 207 h 550"/>
                  <a:gd name="T22" fmla="*/ 31 w 105"/>
                  <a:gd name="T23" fmla="*/ 221 h 550"/>
                  <a:gd name="T24" fmla="*/ 33 w 105"/>
                  <a:gd name="T25" fmla="*/ 235 h 550"/>
                  <a:gd name="T26" fmla="*/ 36 w 105"/>
                  <a:gd name="T27" fmla="*/ 248 h 550"/>
                  <a:gd name="T28" fmla="*/ 41 w 105"/>
                  <a:gd name="T29" fmla="*/ 259 h 550"/>
                  <a:gd name="T30" fmla="*/ 46 w 105"/>
                  <a:gd name="T31" fmla="*/ 269 h 550"/>
                  <a:gd name="T32" fmla="*/ 53 w 105"/>
                  <a:gd name="T33" fmla="*/ 276 h 550"/>
                  <a:gd name="T34" fmla="*/ 50 w 105"/>
                  <a:gd name="T35" fmla="*/ 251 h 550"/>
                  <a:gd name="T36" fmla="*/ 46 w 105"/>
                  <a:gd name="T37" fmla="*/ 218 h 550"/>
                  <a:gd name="T38" fmla="*/ 42 w 105"/>
                  <a:gd name="T39" fmla="*/ 179 h 550"/>
                  <a:gd name="T40" fmla="*/ 36 w 105"/>
                  <a:gd name="T41" fmla="*/ 137 h 550"/>
                  <a:gd name="T42" fmla="*/ 29 w 105"/>
                  <a:gd name="T43" fmla="*/ 95 h 550"/>
                  <a:gd name="T44" fmla="*/ 21 w 105"/>
                  <a:gd name="T45" fmla="*/ 57 h 550"/>
                  <a:gd name="T46" fmla="*/ 11 w 105"/>
                  <a:gd name="T47" fmla="*/ 24 h 550"/>
                  <a:gd name="T48" fmla="*/ 0 w 105"/>
                  <a:gd name="T49" fmla="*/ 0 h 5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5" h="550">
                    <a:moveTo>
                      <a:pt x="0" y="0"/>
                    </a:moveTo>
                    <a:lnTo>
                      <a:pt x="4" y="49"/>
                    </a:lnTo>
                    <a:lnTo>
                      <a:pt x="9" y="100"/>
                    </a:lnTo>
                    <a:lnTo>
                      <a:pt x="18" y="153"/>
                    </a:lnTo>
                    <a:lnTo>
                      <a:pt x="28" y="203"/>
                    </a:lnTo>
                    <a:lnTo>
                      <a:pt x="37" y="251"/>
                    </a:lnTo>
                    <a:lnTo>
                      <a:pt x="46" y="294"/>
                    </a:lnTo>
                    <a:lnTo>
                      <a:pt x="52" y="330"/>
                    </a:lnTo>
                    <a:lnTo>
                      <a:pt x="54" y="359"/>
                    </a:lnTo>
                    <a:lnTo>
                      <a:pt x="56" y="384"/>
                    </a:lnTo>
                    <a:lnTo>
                      <a:pt x="58" y="412"/>
                    </a:lnTo>
                    <a:lnTo>
                      <a:pt x="61" y="441"/>
                    </a:lnTo>
                    <a:lnTo>
                      <a:pt x="66" y="468"/>
                    </a:lnTo>
                    <a:lnTo>
                      <a:pt x="72" y="494"/>
                    </a:lnTo>
                    <a:lnTo>
                      <a:pt x="81" y="517"/>
                    </a:lnTo>
                    <a:lnTo>
                      <a:pt x="91" y="536"/>
                    </a:lnTo>
                    <a:lnTo>
                      <a:pt x="105" y="550"/>
                    </a:lnTo>
                    <a:lnTo>
                      <a:pt x="100" y="501"/>
                    </a:lnTo>
                    <a:lnTo>
                      <a:pt x="92" y="435"/>
                    </a:lnTo>
                    <a:lnTo>
                      <a:pt x="83" y="357"/>
                    </a:lnTo>
                    <a:lnTo>
                      <a:pt x="72" y="273"/>
                    </a:lnTo>
                    <a:lnTo>
                      <a:pt x="58" y="190"/>
                    </a:lnTo>
                    <a:lnTo>
                      <a:pt x="41" y="113"/>
                    </a:lnTo>
                    <a:lnTo>
                      <a:pt x="22" y="47"/>
                    </a:lnTo>
                    <a:lnTo>
                      <a:pt x="0" y="0"/>
                    </a:lnTo>
                    <a:close/>
                  </a:path>
                </a:pathLst>
              </a:custGeom>
              <a:solidFill>
                <a:srgbClr val="AFC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101" name="Freeform 20"/>
              <p:cNvSpPr>
                <a:spLocks/>
              </p:cNvSpPr>
              <p:nvPr/>
            </p:nvSpPr>
            <p:spPr bwMode="auto">
              <a:xfrm>
                <a:off x="3646" y="1475"/>
                <a:ext cx="147" cy="192"/>
              </a:xfrm>
              <a:custGeom>
                <a:avLst/>
                <a:gdLst>
                  <a:gd name="T0" fmla="*/ 0 w 292"/>
                  <a:gd name="T1" fmla="*/ 0 h 383"/>
                  <a:gd name="T2" fmla="*/ 13 w 292"/>
                  <a:gd name="T3" fmla="*/ 9 h 383"/>
                  <a:gd name="T4" fmla="*/ 25 w 292"/>
                  <a:gd name="T5" fmla="*/ 19 h 383"/>
                  <a:gd name="T6" fmla="*/ 36 w 292"/>
                  <a:gd name="T7" fmla="*/ 29 h 383"/>
                  <a:gd name="T8" fmla="*/ 47 w 292"/>
                  <a:gd name="T9" fmla="*/ 39 h 383"/>
                  <a:gd name="T10" fmla="*/ 58 w 292"/>
                  <a:gd name="T11" fmla="*/ 49 h 383"/>
                  <a:gd name="T12" fmla="*/ 68 w 292"/>
                  <a:gd name="T13" fmla="*/ 59 h 383"/>
                  <a:gd name="T14" fmla="*/ 78 w 292"/>
                  <a:gd name="T15" fmla="*/ 69 h 383"/>
                  <a:gd name="T16" fmla="*/ 87 w 292"/>
                  <a:gd name="T17" fmla="*/ 79 h 383"/>
                  <a:gd name="T18" fmla="*/ 96 w 292"/>
                  <a:gd name="T19" fmla="*/ 89 h 383"/>
                  <a:gd name="T20" fmla="*/ 104 w 292"/>
                  <a:gd name="T21" fmla="*/ 98 h 383"/>
                  <a:gd name="T22" fmla="*/ 112 w 292"/>
                  <a:gd name="T23" fmla="*/ 108 h 383"/>
                  <a:gd name="T24" fmla="*/ 119 w 292"/>
                  <a:gd name="T25" fmla="*/ 118 h 383"/>
                  <a:gd name="T26" fmla="*/ 126 w 292"/>
                  <a:gd name="T27" fmla="*/ 127 h 383"/>
                  <a:gd name="T28" fmla="*/ 132 w 292"/>
                  <a:gd name="T29" fmla="*/ 136 h 383"/>
                  <a:gd name="T30" fmla="*/ 138 w 292"/>
                  <a:gd name="T31" fmla="*/ 144 h 383"/>
                  <a:gd name="T32" fmla="*/ 144 w 292"/>
                  <a:gd name="T33" fmla="*/ 153 h 383"/>
                  <a:gd name="T34" fmla="*/ 147 w 292"/>
                  <a:gd name="T35" fmla="*/ 159 h 383"/>
                  <a:gd name="T36" fmla="*/ 146 w 292"/>
                  <a:gd name="T37" fmla="*/ 163 h 383"/>
                  <a:gd name="T38" fmla="*/ 142 w 292"/>
                  <a:gd name="T39" fmla="*/ 166 h 383"/>
                  <a:gd name="T40" fmla="*/ 136 w 292"/>
                  <a:gd name="T41" fmla="*/ 169 h 383"/>
                  <a:gd name="T42" fmla="*/ 131 w 292"/>
                  <a:gd name="T43" fmla="*/ 172 h 383"/>
                  <a:gd name="T44" fmla="*/ 124 w 292"/>
                  <a:gd name="T45" fmla="*/ 177 h 383"/>
                  <a:gd name="T46" fmla="*/ 119 w 292"/>
                  <a:gd name="T47" fmla="*/ 183 h 383"/>
                  <a:gd name="T48" fmla="*/ 116 w 292"/>
                  <a:gd name="T49" fmla="*/ 192 h 383"/>
                  <a:gd name="T50" fmla="*/ 109 w 292"/>
                  <a:gd name="T51" fmla="*/ 177 h 383"/>
                  <a:gd name="T52" fmla="*/ 101 w 292"/>
                  <a:gd name="T53" fmla="*/ 161 h 383"/>
                  <a:gd name="T54" fmla="*/ 93 w 292"/>
                  <a:gd name="T55" fmla="*/ 146 h 383"/>
                  <a:gd name="T56" fmla="*/ 84 w 292"/>
                  <a:gd name="T57" fmla="*/ 131 h 383"/>
                  <a:gd name="T58" fmla="*/ 75 w 292"/>
                  <a:gd name="T59" fmla="*/ 116 h 383"/>
                  <a:gd name="T60" fmla="*/ 66 w 292"/>
                  <a:gd name="T61" fmla="*/ 102 h 383"/>
                  <a:gd name="T62" fmla="*/ 58 w 292"/>
                  <a:gd name="T63" fmla="*/ 89 h 383"/>
                  <a:gd name="T64" fmla="*/ 50 w 292"/>
                  <a:gd name="T65" fmla="*/ 78 h 383"/>
                  <a:gd name="T66" fmla="*/ 44 w 292"/>
                  <a:gd name="T67" fmla="*/ 70 h 383"/>
                  <a:gd name="T68" fmla="*/ 36 w 292"/>
                  <a:gd name="T69" fmla="*/ 62 h 383"/>
                  <a:gd name="T70" fmla="*/ 29 w 292"/>
                  <a:gd name="T71" fmla="*/ 52 h 383"/>
                  <a:gd name="T72" fmla="*/ 21 w 292"/>
                  <a:gd name="T73" fmla="*/ 41 h 383"/>
                  <a:gd name="T74" fmla="*/ 14 w 292"/>
                  <a:gd name="T75" fmla="*/ 31 h 383"/>
                  <a:gd name="T76" fmla="*/ 8 w 292"/>
                  <a:gd name="T77" fmla="*/ 20 h 383"/>
                  <a:gd name="T78" fmla="*/ 3 w 292"/>
                  <a:gd name="T79" fmla="*/ 10 h 383"/>
                  <a:gd name="T80" fmla="*/ 0 w 292"/>
                  <a:gd name="T81" fmla="*/ 0 h 3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2" h="383">
                    <a:moveTo>
                      <a:pt x="0" y="0"/>
                    </a:moveTo>
                    <a:lnTo>
                      <a:pt x="25" y="18"/>
                    </a:lnTo>
                    <a:lnTo>
                      <a:pt x="49" y="38"/>
                    </a:lnTo>
                    <a:lnTo>
                      <a:pt x="72" y="57"/>
                    </a:lnTo>
                    <a:lnTo>
                      <a:pt x="94" y="78"/>
                    </a:lnTo>
                    <a:lnTo>
                      <a:pt x="116" y="97"/>
                    </a:lnTo>
                    <a:lnTo>
                      <a:pt x="136" y="117"/>
                    </a:lnTo>
                    <a:lnTo>
                      <a:pt x="155" y="138"/>
                    </a:lnTo>
                    <a:lnTo>
                      <a:pt x="172" y="157"/>
                    </a:lnTo>
                    <a:lnTo>
                      <a:pt x="190" y="177"/>
                    </a:lnTo>
                    <a:lnTo>
                      <a:pt x="206" y="196"/>
                    </a:lnTo>
                    <a:lnTo>
                      <a:pt x="222" y="216"/>
                    </a:lnTo>
                    <a:lnTo>
                      <a:pt x="236" y="236"/>
                    </a:lnTo>
                    <a:lnTo>
                      <a:pt x="250" y="254"/>
                    </a:lnTo>
                    <a:lnTo>
                      <a:pt x="263" y="271"/>
                    </a:lnTo>
                    <a:lnTo>
                      <a:pt x="275" y="288"/>
                    </a:lnTo>
                    <a:lnTo>
                      <a:pt x="286" y="306"/>
                    </a:lnTo>
                    <a:lnTo>
                      <a:pt x="292" y="317"/>
                    </a:lnTo>
                    <a:lnTo>
                      <a:pt x="290" y="326"/>
                    </a:lnTo>
                    <a:lnTo>
                      <a:pt x="283" y="332"/>
                    </a:lnTo>
                    <a:lnTo>
                      <a:pt x="271" y="338"/>
                    </a:lnTo>
                    <a:lnTo>
                      <a:pt x="260" y="344"/>
                    </a:lnTo>
                    <a:lnTo>
                      <a:pt x="247" y="353"/>
                    </a:lnTo>
                    <a:lnTo>
                      <a:pt x="237" y="366"/>
                    </a:lnTo>
                    <a:lnTo>
                      <a:pt x="231" y="383"/>
                    </a:lnTo>
                    <a:lnTo>
                      <a:pt x="216" y="353"/>
                    </a:lnTo>
                    <a:lnTo>
                      <a:pt x="200" y="322"/>
                    </a:lnTo>
                    <a:lnTo>
                      <a:pt x="184" y="291"/>
                    </a:lnTo>
                    <a:lnTo>
                      <a:pt x="167" y="261"/>
                    </a:lnTo>
                    <a:lnTo>
                      <a:pt x="148" y="231"/>
                    </a:lnTo>
                    <a:lnTo>
                      <a:pt x="131" y="203"/>
                    </a:lnTo>
                    <a:lnTo>
                      <a:pt x="115" y="178"/>
                    </a:lnTo>
                    <a:lnTo>
                      <a:pt x="99" y="156"/>
                    </a:lnTo>
                    <a:lnTo>
                      <a:pt x="87" y="140"/>
                    </a:lnTo>
                    <a:lnTo>
                      <a:pt x="72" y="123"/>
                    </a:lnTo>
                    <a:lnTo>
                      <a:pt x="57" y="103"/>
                    </a:lnTo>
                    <a:lnTo>
                      <a:pt x="42" y="81"/>
                    </a:lnTo>
                    <a:lnTo>
                      <a:pt x="27" y="61"/>
                    </a:lnTo>
                    <a:lnTo>
                      <a:pt x="15" y="39"/>
                    </a:lnTo>
                    <a:lnTo>
                      <a:pt x="5" y="19"/>
                    </a:lnTo>
                    <a:lnTo>
                      <a:pt x="0" y="0"/>
                    </a:lnTo>
                    <a:close/>
                  </a:path>
                </a:pathLst>
              </a:custGeom>
              <a:solidFill>
                <a:srgbClr val="AFC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102" name="Freeform 21"/>
              <p:cNvSpPr>
                <a:spLocks/>
              </p:cNvSpPr>
              <p:nvPr/>
            </p:nvSpPr>
            <p:spPr bwMode="auto">
              <a:xfrm>
                <a:off x="3772" y="1691"/>
                <a:ext cx="107" cy="162"/>
              </a:xfrm>
              <a:custGeom>
                <a:avLst/>
                <a:gdLst>
                  <a:gd name="T0" fmla="*/ 4 w 213"/>
                  <a:gd name="T1" fmla="*/ 11 h 325"/>
                  <a:gd name="T2" fmla="*/ 9 w 213"/>
                  <a:gd name="T3" fmla="*/ 14 h 325"/>
                  <a:gd name="T4" fmla="*/ 13 w 213"/>
                  <a:gd name="T5" fmla="*/ 15 h 325"/>
                  <a:gd name="T6" fmla="*/ 19 w 213"/>
                  <a:gd name="T7" fmla="*/ 15 h 325"/>
                  <a:gd name="T8" fmla="*/ 24 w 213"/>
                  <a:gd name="T9" fmla="*/ 14 h 325"/>
                  <a:gd name="T10" fmla="*/ 28 w 213"/>
                  <a:gd name="T11" fmla="*/ 12 h 325"/>
                  <a:gd name="T12" fmla="*/ 33 w 213"/>
                  <a:gd name="T13" fmla="*/ 10 h 325"/>
                  <a:gd name="T14" fmla="*/ 36 w 213"/>
                  <a:gd name="T15" fmla="*/ 8 h 325"/>
                  <a:gd name="T16" fmla="*/ 39 w 213"/>
                  <a:gd name="T17" fmla="*/ 6 h 325"/>
                  <a:gd name="T18" fmla="*/ 42 w 213"/>
                  <a:gd name="T19" fmla="*/ 3 h 325"/>
                  <a:gd name="T20" fmla="*/ 45 w 213"/>
                  <a:gd name="T21" fmla="*/ 2 h 325"/>
                  <a:gd name="T22" fmla="*/ 47 w 213"/>
                  <a:gd name="T23" fmla="*/ 0 h 325"/>
                  <a:gd name="T24" fmla="*/ 50 w 213"/>
                  <a:gd name="T25" fmla="*/ 0 h 325"/>
                  <a:gd name="T26" fmla="*/ 53 w 213"/>
                  <a:gd name="T27" fmla="*/ 1 h 325"/>
                  <a:gd name="T28" fmla="*/ 56 w 213"/>
                  <a:gd name="T29" fmla="*/ 3 h 325"/>
                  <a:gd name="T30" fmla="*/ 58 w 213"/>
                  <a:gd name="T31" fmla="*/ 7 h 325"/>
                  <a:gd name="T32" fmla="*/ 61 w 213"/>
                  <a:gd name="T33" fmla="*/ 13 h 325"/>
                  <a:gd name="T34" fmla="*/ 65 w 213"/>
                  <a:gd name="T35" fmla="*/ 23 h 325"/>
                  <a:gd name="T36" fmla="*/ 70 w 213"/>
                  <a:gd name="T37" fmla="*/ 37 h 325"/>
                  <a:gd name="T38" fmla="*/ 77 w 213"/>
                  <a:gd name="T39" fmla="*/ 56 h 325"/>
                  <a:gd name="T40" fmla="*/ 84 w 213"/>
                  <a:gd name="T41" fmla="*/ 76 h 325"/>
                  <a:gd name="T42" fmla="*/ 91 w 213"/>
                  <a:gd name="T43" fmla="*/ 98 h 325"/>
                  <a:gd name="T44" fmla="*/ 98 w 213"/>
                  <a:gd name="T45" fmla="*/ 121 h 325"/>
                  <a:gd name="T46" fmla="*/ 103 w 213"/>
                  <a:gd name="T47" fmla="*/ 143 h 325"/>
                  <a:gd name="T48" fmla="*/ 107 w 213"/>
                  <a:gd name="T49" fmla="*/ 162 h 325"/>
                  <a:gd name="T50" fmla="*/ 103 w 213"/>
                  <a:gd name="T51" fmla="*/ 159 h 325"/>
                  <a:gd name="T52" fmla="*/ 99 w 213"/>
                  <a:gd name="T53" fmla="*/ 156 h 325"/>
                  <a:gd name="T54" fmla="*/ 95 w 213"/>
                  <a:gd name="T55" fmla="*/ 154 h 325"/>
                  <a:gd name="T56" fmla="*/ 92 w 213"/>
                  <a:gd name="T57" fmla="*/ 151 h 325"/>
                  <a:gd name="T58" fmla="*/ 88 w 213"/>
                  <a:gd name="T59" fmla="*/ 148 h 325"/>
                  <a:gd name="T60" fmla="*/ 85 w 213"/>
                  <a:gd name="T61" fmla="*/ 145 h 325"/>
                  <a:gd name="T62" fmla="*/ 81 w 213"/>
                  <a:gd name="T63" fmla="*/ 140 h 325"/>
                  <a:gd name="T64" fmla="*/ 78 w 213"/>
                  <a:gd name="T65" fmla="*/ 135 h 325"/>
                  <a:gd name="T66" fmla="*/ 73 w 213"/>
                  <a:gd name="T67" fmla="*/ 126 h 325"/>
                  <a:gd name="T68" fmla="*/ 65 w 213"/>
                  <a:gd name="T69" fmla="*/ 113 h 325"/>
                  <a:gd name="T70" fmla="*/ 56 w 213"/>
                  <a:gd name="T71" fmla="*/ 97 h 325"/>
                  <a:gd name="T72" fmla="*/ 44 w 213"/>
                  <a:gd name="T73" fmla="*/ 79 h 325"/>
                  <a:gd name="T74" fmla="*/ 32 w 213"/>
                  <a:gd name="T75" fmla="*/ 60 h 325"/>
                  <a:gd name="T76" fmla="*/ 20 w 213"/>
                  <a:gd name="T77" fmla="*/ 43 h 325"/>
                  <a:gd name="T78" fmla="*/ 9 w 213"/>
                  <a:gd name="T79" fmla="*/ 27 h 325"/>
                  <a:gd name="T80" fmla="*/ 0 w 213"/>
                  <a:gd name="T81" fmla="*/ 15 h 325"/>
                  <a:gd name="T82" fmla="*/ 4 w 213"/>
                  <a:gd name="T83" fmla="*/ 11 h 3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3" h="325">
                    <a:moveTo>
                      <a:pt x="7" y="23"/>
                    </a:moveTo>
                    <a:lnTo>
                      <a:pt x="17" y="29"/>
                    </a:lnTo>
                    <a:lnTo>
                      <a:pt x="26" y="31"/>
                    </a:lnTo>
                    <a:lnTo>
                      <a:pt x="37" y="31"/>
                    </a:lnTo>
                    <a:lnTo>
                      <a:pt x="47" y="29"/>
                    </a:lnTo>
                    <a:lnTo>
                      <a:pt x="56" y="25"/>
                    </a:lnTo>
                    <a:lnTo>
                      <a:pt x="66" y="21"/>
                    </a:lnTo>
                    <a:lnTo>
                      <a:pt x="72" y="16"/>
                    </a:lnTo>
                    <a:lnTo>
                      <a:pt x="78" y="12"/>
                    </a:lnTo>
                    <a:lnTo>
                      <a:pt x="83" y="7"/>
                    </a:lnTo>
                    <a:lnTo>
                      <a:pt x="89" y="4"/>
                    </a:lnTo>
                    <a:lnTo>
                      <a:pt x="93" y="1"/>
                    </a:lnTo>
                    <a:lnTo>
                      <a:pt x="99" y="0"/>
                    </a:lnTo>
                    <a:lnTo>
                      <a:pt x="105" y="2"/>
                    </a:lnTo>
                    <a:lnTo>
                      <a:pt x="111" y="7"/>
                    </a:lnTo>
                    <a:lnTo>
                      <a:pt x="116" y="15"/>
                    </a:lnTo>
                    <a:lnTo>
                      <a:pt x="122" y="27"/>
                    </a:lnTo>
                    <a:lnTo>
                      <a:pt x="129" y="46"/>
                    </a:lnTo>
                    <a:lnTo>
                      <a:pt x="140" y="75"/>
                    </a:lnTo>
                    <a:lnTo>
                      <a:pt x="153" y="112"/>
                    </a:lnTo>
                    <a:lnTo>
                      <a:pt x="168" y="153"/>
                    </a:lnTo>
                    <a:lnTo>
                      <a:pt x="182" y="197"/>
                    </a:lnTo>
                    <a:lnTo>
                      <a:pt x="195" y="242"/>
                    </a:lnTo>
                    <a:lnTo>
                      <a:pt x="206" y="286"/>
                    </a:lnTo>
                    <a:lnTo>
                      <a:pt x="213" y="325"/>
                    </a:lnTo>
                    <a:lnTo>
                      <a:pt x="205" y="319"/>
                    </a:lnTo>
                    <a:lnTo>
                      <a:pt x="198" y="313"/>
                    </a:lnTo>
                    <a:lnTo>
                      <a:pt x="190" y="309"/>
                    </a:lnTo>
                    <a:lnTo>
                      <a:pt x="183" y="303"/>
                    </a:lnTo>
                    <a:lnTo>
                      <a:pt x="176" y="297"/>
                    </a:lnTo>
                    <a:lnTo>
                      <a:pt x="169" y="290"/>
                    </a:lnTo>
                    <a:lnTo>
                      <a:pt x="162" y="281"/>
                    </a:lnTo>
                    <a:lnTo>
                      <a:pt x="155" y="270"/>
                    </a:lnTo>
                    <a:lnTo>
                      <a:pt x="145" y="252"/>
                    </a:lnTo>
                    <a:lnTo>
                      <a:pt x="130" y="226"/>
                    </a:lnTo>
                    <a:lnTo>
                      <a:pt x="111" y="194"/>
                    </a:lnTo>
                    <a:lnTo>
                      <a:pt x="87" y="158"/>
                    </a:lnTo>
                    <a:lnTo>
                      <a:pt x="63" y="121"/>
                    </a:lnTo>
                    <a:lnTo>
                      <a:pt x="40" y="86"/>
                    </a:lnTo>
                    <a:lnTo>
                      <a:pt x="18" y="55"/>
                    </a:lnTo>
                    <a:lnTo>
                      <a:pt x="0" y="31"/>
                    </a:lnTo>
                    <a:lnTo>
                      <a:pt x="7" y="23"/>
                    </a:lnTo>
                    <a:close/>
                  </a:path>
                </a:pathLst>
              </a:custGeom>
              <a:solidFill>
                <a:srgbClr val="AFC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103" name="Freeform 22"/>
              <p:cNvSpPr>
                <a:spLocks/>
              </p:cNvSpPr>
              <p:nvPr/>
            </p:nvSpPr>
            <p:spPr bwMode="auto">
              <a:xfrm>
                <a:off x="3644" y="1730"/>
                <a:ext cx="43" cy="46"/>
              </a:xfrm>
              <a:custGeom>
                <a:avLst/>
                <a:gdLst>
                  <a:gd name="T0" fmla="*/ 43 w 86"/>
                  <a:gd name="T1" fmla="*/ 18 h 94"/>
                  <a:gd name="T2" fmla="*/ 42 w 86"/>
                  <a:gd name="T3" fmla="*/ 23 h 94"/>
                  <a:gd name="T4" fmla="*/ 42 w 86"/>
                  <a:gd name="T5" fmla="*/ 27 h 94"/>
                  <a:gd name="T6" fmla="*/ 41 w 86"/>
                  <a:gd name="T7" fmla="*/ 31 h 94"/>
                  <a:gd name="T8" fmla="*/ 41 w 86"/>
                  <a:gd name="T9" fmla="*/ 35 h 94"/>
                  <a:gd name="T10" fmla="*/ 38 w 86"/>
                  <a:gd name="T11" fmla="*/ 29 h 94"/>
                  <a:gd name="T12" fmla="*/ 34 w 86"/>
                  <a:gd name="T13" fmla="*/ 25 h 94"/>
                  <a:gd name="T14" fmla="*/ 30 w 86"/>
                  <a:gd name="T15" fmla="*/ 24 h 94"/>
                  <a:gd name="T16" fmla="*/ 25 w 86"/>
                  <a:gd name="T17" fmla="*/ 24 h 94"/>
                  <a:gd name="T18" fmla="*/ 22 w 86"/>
                  <a:gd name="T19" fmla="*/ 28 h 94"/>
                  <a:gd name="T20" fmla="*/ 19 w 86"/>
                  <a:gd name="T21" fmla="*/ 33 h 94"/>
                  <a:gd name="T22" fmla="*/ 19 w 86"/>
                  <a:gd name="T23" fmla="*/ 40 h 94"/>
                  <a:gd name="T24" fmla="*/ 22 w 86"/>
                  <a:gd name="T25" fmla="*/ 44 h 94"/>
                  <a:gd name="T26" fmla="*/ 20 w 86"/>
                  <a:gd name="T27" fmla="*/ 45 h 94"/>
                  <a:gd name="T28" fmla="*/ 19 w 86"/>
                  <a:gd name="T29" fmla="*/ 45 h 94"/>
                  <a:gd name="T30" fmla="*/ 18 w 86"/>
                  <a:gd name="T31" fmla="*/ 45 h 94"/>
                  <a:gd name="T32" fmla="*/ 16 w 86"/>
                  <a:gd name="T33" fmla="*/ 46 h 94"/>
                  <a:gd name="T34" fmla="*/ 15 w 86"/>
                  <a:gd name="T35" fmla="*/ 28 h 94"/>
                  <a:gd name="T36" fmla="*/ 0 w 86"/>
                  <a:gd name="T37" fmla="*/ 21 h 94"/>
                  <a:gd name="T38" fmla="*/ 1 w 86"/>
                  <a:gd name="T39" fmla="*/ 20 h 94"/>
                  <a:gd name="T40" fmla="*/ 2 w 86"/>
                  <a:gd name="T41" fmla="*/ 20 h 94"/>
                  <a:gd name="T42" fmla="*/ 3 w 86"/>
                  <a:gd name="T43" fmla="*/ 19 h 94"/>
                  <a:gd name="T44" fmla="*/ 3 w 86"/>
                  <a:gd name="T45" fmla="*/ 18 h 94"/>
                  <a:gd name="T46" fmla="*/ 6 w 86"/>
                  <a:gd name="T47" fmla="*/ 20 h 94"/>
                  <a:gd name="T48" fmla="*/ 8 w 86"/>
                  <a:gd name="T49" fmla="*/ 21 h 94"/>
                  <a:gd name="T50" fmla="*/ 11 w 86"/>
                  <a:gd name="T51" fmla="*/ 22 h 94"/>
                  <a:gd name="T52" fmla="*/ 14 w 86"/>
                  <a:gd name="T53" fmla="*/ 22 h 94"/>
                  <a:gd name="T54" fmla="*/ 16 w 86"/>
                  <a:gd name="T55" fmla="*/ 22 h 94"/>
                  <a:gd name="T56" fmla="*/ 19 w 86"/>
                  <a:gd name="T57" fmla="*/ 22 h 94"/>
                  <a:gd name="T58" fmla="*/ 20 w 86"/>
                  <a:gd name="T59" fmla="*/ 21 h 94"/>
                  <a:gd name="T60" fmla="*/ 22 w 86"/>
                  <a:gd name="T61" fmla="*/ 20 h 94"/>
                  <a:gd name="T62" fmla="*/ 24 w 86"/>
                  <a:gd name="T63" fmla="*/ 17 h 94"/>
                  <a:gd name="T64" fmla="*/ 26 w 86"/>
                  <a:gd name="T65" fmla="*/ 11 h 94"/>
                  <a:gd name="T66" fmla="*/ 26 w 86"/>
                  <a:gd name="T67" fmla="*/ 6 h 94"/>
                  <a:gd name="T68" fmla="*/ 23 w 86"/>
                  <a:gd name="T69" fmla="*/ 0 h 94"/>
                  <a:gd name="T70" fmla="*/ 26 w 86"/>
                  <a:gd name="T71" fmla="*/ 1 h 94"/>
                  <a:gd name="T72" fmla="*/ 28 w 86"/>
                  <a:gd name="T73" fmla="*/ 2 h 94"/>
                  <a:gd name="T74" fmla="*/ 31 w 86"/>
                  <a:gd name="T75" fmla="*/ 2 h 94"/>
                  <a:gd name="T76" fmla="*/ 32 w 86"/>
                  <a:gd name="T77" fmla="*/ 2 h 94"/>
                  <a:gd name="T78" fmla="*/ 33 w 86"/>
                  <a:gd name="T79" fmla="*/ 6 h 94"/>
                  <a:gd name="T80" fmla="*/ 35 w 86"/>
                  <a:gd name="T81" fmla="*/ 11 h 94"/>
                  <a:gd name="T82" fmla="*/ 38 w 86"/>
                  <a:gd name="T83" fmla="*/ 15 h 94"/>
                  <a:gd name="T84" fmla="*/ 43 w 86"/>
                  <a:gd name="T85" fmla="*/ 18 h 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 h="94">
                    <a:moveTo>
                      <a:pt x="86" y="37"/>
                    </a:moveTo>
                    <a:lnTo>
                      <a:pt x="84" y="46"/>
                    </a:lnTo>
                    <a:lnTo>
                      <a:pt x="83" y="56"/>
                    </a:lnTo>
                    <a:lnTo>
                      <a:pt x="82" y="64"/>
                    </a:lnTo>
                    <a:lnTo>
                      <a:pt x="81" y="71"/>
                    </a:lnTo>
                    <a:lnTo>
                      <a:pt x="76" y="59"/>
                    </a:lnTo>
                    <a:lnTo>
                      <a:pt x="68" y="51"/>
                    </a:lnTo>
                    <a:lnTo>
                      <a:pt x="59" y="49"/>
                    </a:lnTo>
                    <a:lnTo>
                      <a:pt x="50" y="50"/>
                    </a:lnTo>
                    <a:lnTo>
                      <a:pt x="43" y="57"/>
                    </a:lnTo>
                    <a:lnTo>
                      <a:pt x="38" y="68"/>
                    </a:lnTo>
                    <a:lnTo>
                      <a:pt x="38" y="81"/>
                    </a:lnTo>
                    <a:lnTo>
                      <a:pt x="43" y="90"/>
                    </a:lnTo>
                    <a:lnTo>
                      <a:pt x="40" y="91"/>
                    </a:lnTo>
                    <a:lnTo>
                      <a:pt x="38" y="91"/>
                    </a:lnTo>
                    <a:lnTo>
                      <a:pt x="35" y="92"/>
                    </a:lnTo>
                    <a:lnTo>
                      <a:pt x="32" y="94"/>
                    </a:lnTo>
                    <a:lnTo>
                      <a:pt x="30" y="57"/>
                    </a:lnTo>
                    <a:lnTo>
                      <a:pt x="0" y="42"/>
                    </a:lnTo>
                    <a:lnTo>
                      <a:pt x="1" y="41"/>
                    </a:lnTo>
                    <a:lnTo>
                      <a:pt x="3" y="40"/>
                    </a:lnTo>
                    <a:lnTo>
                      <a:pt x="5" y="38"/>
                    </a:lnTo>
                    <a:lnTo>
                      <a:pt x="6" y="37"/>
                    </a:lnTo>
                    <a:lnTo>
                      <a:pt x="12" y="41"/>
                    </a:lnTo>
                    <a:lnTo>
                      <a:pt x="16" y="43"/>
                    </a:lnTo>
                    <a:lnTo>
                      <a:pt x="22" y="44"/>
                    </a:lnTo>
                    <a:lnTo>
                      <a:pt x="28" y="45"/>
                    </a:lnTo>
                    <a:lnTo>
                      <a:pt x="32" y="44"/>
                    </a:lnTo>
                    <a:lnTo>
                      <a:pt x="37" y="44"/>
                    </a:lnTo>
                    <a:lnTo>
                      <a:pt x="40" y="42"/>
                    </a:lnTo>
                    <a:lnTo>
                      <a:pt x="43" y="41"/>
                    </a:lnTo>
                    <a:lnTo>
                      <a:pt x="47" y="34"/>
                    </a:lnTo>
                    <a:lnTo>
                      <a:pt x="51" y="23"/>
                    </a:lnTo>
                    <a:lnTo>
                      <a:pt x="51" y="12"/>
                    </a:lnTo>
                    <a:lnTo>
                      <a:pt x="45" y="0"/>
                    </a:lnTo>
                    <a:lnTo>
                      <a:pt x="51" y="3"/>
                    </a:lnTo>
                    <a:lnTo>
                      <a:pt x="56" y="4"/>
                    </a:lnTo>
                    <a:lnTo>
                      <a:pt x="61" y="4"/>
                    </a:lnTo>
                    <a:lnTo>
                      <a:pt x="63" y="4"/>
                    </a:lnTo>
                    <a:lnTo>
                      <a:pt x="65" y="13"/>
                    </a:lnTo>
                    <a:lnTo>
                      <a:pt x="69" y="22"/>
                    </a:lnTo>
                    <a:lnTo>
                      <a:pt x="76" y="30"/>
                    </a:lnTo>
                    <a:lnTo>
                      <a:pt x="86"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104" name="Freeform 23"/>
              <p:cNvSpPr>
                <a:spLocks/>
              </p:cNvSpPr>
              <p:nvPr/>
            </p:nvSpPr>
            <p:spPr bwMode="auto">
              <a:xfrm>
                <a:off x="3944" y="1579"/>
                <a:ext cx="19" cy="20"/>
              </a:xfrm>
              <a:custGeom>
                <a:avLst/>
                <a:gdLst>
                  <a:gd name="T0" fmla="*/ 19 w 38"/>
                  <a:gd name="T1" fmla="*/ 11 h 39"/>
                  <a:gd name="T2" fmla="*/ 18 w 38"/>
                  <a:gd name="T3" fmla="*/ 13 h 39"/>
                  <a:gd name="T4" fmla="*/ 16 w 38"/>
                  <a:gd name="T5" fmla="*/ 16 h 39"/>
                  <a:gd name="T6" fmla="*/ 14 w 38"/>
                  <a:gd name="T7" fmla="*/ 18 h 39"/>
                  <a:gd name="T8" fmla="*/ 11 w 38"/>
                  <a:gd name="T9" fmla="*/ 20 h 39"/>
                  <a:gd name="T10" fmla="*/ 8 w 38"/>
                  <a:gd name="T11" fmla="*/ 17 h 39"/>
                  <a:gd name="T12" fmla="*/ 5 w 38"/>
                  <a:gd name="T13" fmla="*/ 13 h 39"/>
                  <a:gd name="T14" fmla="*/ 3 w 38"/>
                  <a:gd name="T15" fmla="*/ 8 h 39"/>
                  <a:gd name="T16" fmla="*/ 0 w 38"/>
                  <a:gd name="T17" fmla="*/ 3 h 39"/>
                  <a:gd name="T18" fmla="*/ 3 w 38"/>
                  <a:gd name="T19" fmla="*/ 2 h 39"/>
                  <a:gd name="T20" fmla="*/ 6 w 38"/>
                  <a:gd name="T21" fmla="*/ 1 h 39"/>
                  <a:gd name="T22" fmla="*/ 8 w 38"/>
                  <a:gd name="T23" fmla="*/ 0 h 39"/>
                  <a:gd name="T24" fmla="*/ 10 w 38"/>
                  <a:gd name="T25" fmla="*/ 0 h 39"/>
                  <a:gd name="T26" fmla="*/ 11 w 38"/>
                  <a:gd name="T27" fmla="*/ 4 h 39"/>
                  <a:gd name="T28" fmla="*/ 13 w 38"/>
                  <a:gd name="T29" fmla="*/ 7 h 39"/>
                  <a:gd name="T30" fmla="*/ 15 w 38"/>
                  <a:gd name="T31" fmla="*/ 9 h 39"/>
                  <a:gd name="T32" fmla="*/ 19 w 38"/>
                  <a:gd name="T33" fmla="*/ 1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 h="39">
                    <a:moveTo>
                      <a:pt x="38" y="22"/>
                    </a:moveTo>
                    <a:lnTo>
                      <a:pt x="36" y="26"/>
                    </a:lnTo>
                    <a:lnTo>
                      <a:pt x="32" y="31"/>
                    </a:lnTo>
                    <a:lnTo>
                      <a:pt x="27" y="36"/>
                    </a:lnTo>
                    <a:lnTo>
                      <a:pt x="21" y="39"/>
                    </a:lnTo>
                    <a:lnTo>
                      <a:pt x="15" y="33"/>
                    </a:lnTo>
                    <a:lnTo>
                      <a:pt x="9" y="25"/>
                    </a:lnTo>
                    <a:lnTo>
                      <a:pt x="5" y="16"/>
                    </a:lnTo>
                    <a:lnTo>
                      <a:pt x="0" y="6"/>
                    </a:lnTo>
                    <a:lnTo>
                      <a:pt x="5" y="3"/>
                    </a:lnTo>
                    <a:lnTo>
                      <a:pt x="11" y="1"/>
                    </a:lnTo>
                    <a:lnTo>
                      <a:pt x="15" y="0"/>
                    </a:lnTo>
                    <a:lnTo>
                      <a:pt x="20" y="0"/>
                    </a:lnTo>
                    <a:lnTo>
                      <a:pt x="22" y="7"/>
                    </a:lnTo>
                    <a:lnTo>
                      <a:pt x="26" y="14"/>
                    </a:lnTo>
                    <a:lnTo>
                      <a:pt x="30" y="18"/>
                    </a:lnTo>
                    <a:lnTo>
                      <a:pt x="38"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105" name="Freeform 24"/>
              <p:cNvSpPr>
                <a:spLocks/>
              </p:cNvSpPr>
              <p:nvPr/>
            </p:nvSpPr>
            <p:spPr bwMode="auto">
              <a:xfrm>
                <a:off x="3919" y="1593"/>
                <a:ext cx="21" cy="20"/>
              </a:xfrm>
              <a:custGeom>
                <a:avLst/>
                <a:gdLst>
                  <a:gd name="T0" fmla="*/ 21 w 42"/>
                  <a:gd name="T1" fmla="*/ 13 h 41"/>
                  <a:gd name="T2" fmla="*/ 20 w 42"/>
                  <a:gd name="T3" fmla="*/ 14 h 41"/>
                  <a:gd name="T4" fmla="*/ 17 w 42"/>
                  <a:gd name="T5" fmla="*/ 15 h 41"/>
                  <a:gd name="T6" fmla="*/ 13 w 42"/>
                  <a:gd name="T7" fmla="*/ 17 h 41"/>
                  <a:gd name="T8" fmla="*/ 8 w 42"/>
                  <a:gd name="T9" fmla="*/ 20 h 41"/>
                  <a:gd name="T10" fmla="*/ 8 w 42"/>
                  <a:gd name="T11" fmla="*/ 15 h 41"/>
                  <a:gd name="T12" fmla="*/ 6 w 42"/>
                  <a:gd name="T13" fmla="*/ 11 h 41"/>
                  <a:gd name="T14" fmla="*/ 4 w 42"/>
                  <a:gd name="T15" fmla="*/ 7 h 41"/>
                  <a:gd name="T16" fmla="*/ 0 w 42"/>
                  <a:gd name="T17" fmla="*/ 5 h 41"/>
                  <a:gd name="T18" fmla="*/ 2 w 42"/>
                  <a:gd name="T19" fmla="*/ 4 h 41"/>
                  <a:gd name="T20" fmla="*/ 5 w 42"/>
                  <a:gd name="T21" fmla="*/ 2 h 41"/>
                  <a:gd name="T22" fmla="*/ 7 w 42"/>
                  <a:gd name="T23" fmla="*/ 1 h 41"/>
                  <a:gd name="T24" fmla="*/ 9 w 42"/>
                  <a:gd name="T25" fmla="*/ 0 h 41"/>
                  <a:gd name="T26" fmla="*/ 9 w 42"/>
                  <a:gd name="T27" fmla="*/ 5 h 41"/>
                  <a:gd name="T28" fmla="*/ 12 w 42"/>
                  <a:gd name="T29" fmla="*/ 10 h 41"/>
                  <a:gd name="T30" fmla="*/ 16 w 42"/>
                  <a:gd name="T31" fmla="*/ 13 h 41"/>
                  <a:gd name="T32" fmla="*/ 21 w 42"/>
                  <a:gd name="T33" fmla="*/ 13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41">
                    <a:moveTo>
                      <a:pt x="42" y="27"/>
                    </a:moveTo>
                    <a:lnTo>
                      <a:pt x="39" y="28"/>
                    </a:lnTo>
                    <a:lnTo>
                      <a:pt x="33" y="31"/>
                    </a:lnTo>
                    <a:lnTo>
                      <a:pt x="25" y="35"/>
                    </a:lnTo>
                    <a:lnTo>
                      <a:pt x="15" y="41"/>
                    </a:lnTo>
                    <a:lnTo>
                      <a:pt x="16" y="31"/>
                    </a:lnTo>
                    <a:lnTo>
                      <a:pt x="12" y="22"/>
                    </a:lnTo>
                    <a:lnTo>
                      <a:pt x="8" y="15"/>
                    </a:lnTo>
                    <a:lnTo>
                      <a:pt x="0" y="11"/>
                    </a:lnTo>
                    <a:lnTo>
                      <a:pt x="4" y="8"/>
                    </a:lnTo>
                    <a:lnTo>
                      <a:pt x="9" y="5"/>
                    </a:lnTo>
                    <a:lnTo>
                      <a:pt x="13" y="3"/>
                    </a:lnTo>
                    <a:lnTo>
                      <a:pt x="17" y="0"/>
                    </a:lnTo>
                    <a:lnTo>
                      <a:pt x="18" y="11"/>
                    </a:lnTo>
                    <a:lnTo>
                      <a:pt x="24" y="20"/>
                    </a:lnTo>
                    <a:lnTo>
                      <a:pt x="32" y="27"/>
                    </a:lnTo>
                    <a:lnTo>
                      <a:pt x="42"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106" name="Freeform 25"/>
              <p:cNvSpPr>
                <a:spLocks/>
              </p:cNvSpPr>
              <p:nvPr/>
            </p:nvSpPr>
            <p:spPr bwMode="auto">
              <a:xfrm>
                <a:off x="3882" y="1613"/>
                <a:ext cx="19" cy="19"/>
              </a:xfrm>
              <a:custGeom>
                <a:avLst/>
                <a:gdLst>
                  <a:gd name="T0" fmla="*/ 19 w 38"/>
                  <a:gd name="T1" fmla="*/ 13 h 37"/>
                  <a:gd name="T2" fmla="*/ 16 w 38"/>
                  <a:gd name="T3" fmla="*/ 14 h 37"/>
                  <a:gd name="T4" fmla="*/ 14 w 38"/>
                  <a:gd name="T5" fmla="*/ 16 h 37"/>
                  <a:gd name="T6" fmla="*/ 11 w 38"/>
                  <a:gd name="T7" fmla="*/ 17 h 37"/>
                  <a:gd name="T8" fmla="*/ 8 w 38"/>
                  <a:gd name="T9" fmla="*/ 19 h 37"/>
                  <a:gd name="T10" fmla="*/ 8 w 38"/>
                  <a:gd name="T11" fmla="*/ 15 h 37"/>
                  <a:gd name="T12" fmla="*/ 6 w 38"/>
                  <a:gd name="T13" fmla="*/ 12 h 37"/>
                  <a:gd name="T14" fmla="*/ 3 w 38"/>
                  <a:gd name="T15" fmla="*/ 9 h 37"/>
                  <a:gd name="T16" fmla="*/ 0 w 38"/>
                  <a:gd name="T17" fmla="*/ 6 h 37"/>
                  <a:gd name="T18" fmla="*/ 3 w 38"/>
                  <a:gd name="T19" fmla="*/ 5 h 37"/>
                  <a:gd name="T20" fmla="*/ 6 w 38"/>
                  <a:gd name="T21" fmla="*/ 3 h 37"/>
                  <a:gd name="T22" fmla="*/ 8 w 38"/>
                  <a:gd name="T23" fmla="*/ 1 h 37"/>
                  <a:gd name="T24" fmla="*/ 11 w 38"/>
                  <a:gd name="T25" fmla="*/ 0 h 37"/>
                  <a:gd name="T26" fmla="*/ 11 w 38"/>
                  <a:gd name="T27" fmla="*/ 4 h 37"/>
                  <a:gd name="T28" fmla="*/ 12 w 38"/>
                  <a:gd name="T29" fmla="*/ 8 h 37"/>
                  <a:gd name="T30" fmla="*/ 15 w 38"/>
                  <a:gd name="T31" fmla="*/ 11 h 37"/>
                  <a:gd name="T32" fmla="*/ 19 w 38"/>
                  <a:gd name="T33" fmla="*/ 13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 h="37">
                    <a:moveTo>
                      <a:pt x="38" y="25"/>
                    </a:moveTo>
                    <a:lnTo>
                      <a:pt x="32" y="27"/>
                    </a:lnTo>
                    <a:lnTo>
                      <a:pt x="27" y="31"/>
                    </a:lnTo>
                    <a:lnTo>
                      <a:pt x="22" y="33"/>
                    </a:lnTo>
                    <a:lnTo>
                      <a:pt x="16" y="37"/>
                    </a:lnTo>
                    <a:lnTo>
                      <a:pt x="15" y="30"/>
                    </a:lnTo>
                    <a:lnTo>
                      <a:pt x="11" y="23"/>
                    </a:lnTo>
                    <a:lnTo>
                      <a:pt x="6" y="17"/>
                    </a:lnTo>
                    <a:lnTo>
                      <a:pt x="0" y="12"/>
                    </a:lnTo>
                    <a:lnTo>
                      <a:pt x="6" y="9"/>
                    </a:lnTo>
                    <a:lnTo>
                      <a:pt x="11" y="6"/>
                    </a:lnTo>
                    <a:lnTo>
                      <a:pt x="16" y="2"/>
                    </a:lnTo>
                    <a:lnTo>
                      <a:pt x="22" y="0"/>
                    </a:lnTo>
                    <a:lnTo>
                      <a:pt x="22" y="8"/>
                    </a:lnTo>
                    <a:lnTo>
                      <a:pt x="24" y="16"/>
                    </a:lnTo>
                    <a:lnTo>
                      <a:pt x="30" y="22"/>
                    </a:lnTo>
                    <a:lnTo>
                      <a:pt x="38"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107" name="Freeform 26"/>
              <p:cNvSpPr>
                <a:spLocks/>
              </p:cNvSpPr>
              <p:nvPr/>
            </p:nvSpPr>
            <p:spPr bwMode="auto">
              <a:xfrm>
                <a:off x="3847" y="1633"/>
                <a:ext cx="18" cy="17"/>
              </a:xfrm>
              <a:custGeom>
                <a:avLst/>
                <a:gdLst>
                  <a:gd name="T0" fmla="*/ 18 w 34"/>
                  <a:gd name="T1" fmla="*/ 12 h 35"/>
                  <a:gd name="T2" fmla="*/ 16 w 34"/>
                  <a:gd name="T3" fmla="*/ 13 h 35"/>
                  <a:gd name="T4" fmla="*/ 13 w 34"/>
                  <a:gd name="T5" fmla="*/ 14 h 35"/>
                  <a:gd name="T6" fmla="*/ 11 w 34"/>
                  <a:gd name="T7" fmla="*/ 16 h 35"/>
                  <a:gd name="T8" fmla="*/ 8 w 34"/>
                  <a:gd name="T9" fmla="*/ 17 h 35"/>
                  <a:gd name="T10" fmla="*/ 5 w 34"/>
                  <a:gd name="T11" fmla="*/ 15 h 35"/>
                  <a:gd name="T12" fmla="*/ 4 w 34"/>
                  <a:gd name="T13" fmla="*/ 13 h 35"/>
                  <a:gd name="T14" fmla="*/ 1 w 34"/>
                  <a:gd name="T15" fmla="*/ 10 h 35"/>
                  <a:gd name="T16" fmla="*/ 0 w 34"/>
                  <a:gd name="T17" fmla="*/ 5 h 35"/>
                  <a:gd name="T18" fmla="*/ 3 w 34"/>
                  <a:gd name="T19" fmla="*/ 4 h 35"/>
                  <a:gd name="T20" fmla="*/ 6 w 34"/>
                  <a:gd name="T21" fmla="*/ 3 h 35"/>
                  <a:gd name="T22" fmla="*/ 8 w 34"/>
                  <a:gd name="T23" fmla="*/ 1 h 35"/>
                  <a:gd name="T24" fmla="*/ 12 w 34"/>
                  <a:gd name="T25" fmla="*/ 0 h 35"/>
                  <a:gd name="T26" fmla="*/ 12 w 34"/>
                  <a:gd name="T27" fmla="*/ 3 h 35"/>
                  <a:gd name="T28" fmla="*/ 13 w 34"/>
                  <a:gd name="T29" fmla="*/ 7 h 35"/>
                  <a:gd name="T30" fmla="*/ 16 w 34"/>
                  <a:gd name="T31" fmla="*/ 10 h 35"/>
                  <a:gd name="T32" fmla="*/ 18 w 34"/>
                  <a:gd name="T33" fmla="*/ 12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5">
                    <a:moveTo>
                      <a:pt x="34" y="24"/>
                    </a:moveTo>
                    <a:lnTo>
                      <a:pt x="30" y="26"/>
                    </a:lnTo>
                    <a:lnTo>
                      <a:pt x="25" y="29"/>
                    </a:lnTo>
                    <a:lnTo>
                      <a:pt x="20" y="32"/>
                    </a:lnTo>
                    <a:lnTo>
                      <a:pt x="16" y="35"/>
                    </a:lnTo>
                    <a:lnTo>
                      <a:pt x="10" y="31"/>
                    </a:lnTo>
                    <a:lnTo>
                      <a:pt x="7" y="26"/>
                    </a:lnTo>
                    <a:lnTo>
                      <a:pt x="2" y="20"/>
                    </a:lnTo>
                    <a:lnTo>
                      <a:pt x="0" y="11"/>
                    </a:lnTo>
                    <a:lnTo>
                      <a:pt x="5" y="9"/>
                    </a:lnTo>
                    <a:lnTo>
                      <a:pt x="11" y="6"/>
                    </a:lnTo>
                    <a:lnTo>
                      <a:pt x="16" y="2"/>
                    </a:lnTo>
                    <a:lnTo>
                      <a:pt x="22" y="0"/>
                    </a:lnTo>
                    <a:lnTo>
                      <a:pt x="22" y="7"/>
                    </a:lnTo>
                    <a:lnTo>
                      <a:pt x="25" y="14"/>
                    </a:lnTo>
                    <a:lnTo>
                      <a:pt x="30" y="21"/>
                    </a:lnTo>
                    <a:lnTo>
                      <a:pt x="34"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108" name="Freeform 27"/>
              <p:cNvSpPr>
                <a:spLocks/>
              </p:cNvSpPr>
              <p:nvPr/>
            </p:nvSpPr>
            <p:spPr bwMode="auto">
              <a:xfrm>
                <a:off x="3816" y="1650"/>
                <a:ext cx="18" cy="18"/>
              </a:xfrm>
              <a:custGeom>
                <a:avLst/>
                <a:gdLst>
                  <a:gd name="T0" fmla="*/ 18 w 36"/>
                  <a:gd name="T1" fmla="*/ 13 h 34"/>
                  <a:gd name="T2" fmla="*/ 16 w 36"/>
                  <a:gd name="T3" fmla="*/ 14 h 34"/>
                  <a:gd name="T4" fmla="*/ 14 w 36"/>
                  <a:gd name="T5" fmla="*/ 15 h 34"/>
                  <a:gd name="T6" fmla="*/ 11 w 36"/>
                  <a:gd name="T7" fmla="*/ 17 h 34"/>
                  <a:gd name="T8" fmla="*/ 9 w 36"/>
                  <a:gd name="T9" fmla="*/ 18 h 34"/>
                  <a:gd name="T10" fmla="*/ 8 w 36"/>
                  <a:gd name="T11" fmla="*/ 14 h 34"/>
                  <a:gd name="T12" fmla="*/ 7 w 36"/>
                  <a:gd name="T13" fmla="*/ 11 h 34"/>
                  <a:gd name="T14" fmla="*/ 4 w 36"/>
                  <a:gd name="T15" fmla="*/ 8 h 34"/>
                  <a:gd name="T16" fmla="*/ 0 w 36"/>
                  <a:gd name="T17" fmla="*/ 6 h 34"/>
                  <a:gd name="T18" fmla="*/ 3 w 36"/>
                  <a:gd name="T19" fmla="*/ 5 h 34"/>
                  <a:gd name="T20" fmla="*/ 6 w 36"/>
                  <a:gd name="T21" fmla="*/ 3 h 34"/>
                  <a:gd name="T22" fmla="*/ 8 w 36"/>
                  <a:gd name="T23" fmla="*/ 2 h 34"/>
                  <a:gd name="T24" fmla="*/ 11 w 36"/>
                  <a:gd name="T25" fmla="*/ 0 h 34"/>
                  <a:gd name="T26" fmla="*/ 11 w 36"/>
                  <a:gd name="T27" fmla="*/ 4 h 34"/>
                  <a:gd name="T28" fmla="*/ 13 w 36"/>
                  <a:gd name="T29" fmla="*/ 8 h 34"/>
                  <a:gd name="T30" fmla="*/ 15 w 36"/>
                  <a:gd name="T31" fmla="*/ 11 h 34"/>
                  <a:gd name="T32" fmla="*/ 18 w 36"/>
                  <a:gd name="T33" fmla="*/ 13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34">
                    <a:moveTo>
                      <a:pt x="36" y="25"/>
                    </a:moveTo>
                    <a:lnTo>
                      <a:pt x="31" y="27"/>
                    </a:lnTo>
                    <a:lnTo>
                      <a:pt x="27" y="29"/>
                    </a:lnTo>
                    <a:lnTo>
                      <a:pt x="22" y="32"/>
                    </a:lnTo>
                    <a:lnTo>
                      <a:pt x="18" y="34"/>
                    </a:lnTo>
                    <a:lnTo>
                      <a:pt x="16" y="27"/>
                    </a:lnTo>
                    <a:lnTo>
                      <a:pt x="14" y="20"/>
                    </a:lnTo>
                    <a:lnTo>
                      <a:pt x="8" y="16"/>
                    </a:lnTo>
                    <a:lnTo>
                      <a:pt x="0" y="11"/>
                    </a:lnTo>
                    <a:lnTo>
                      <a:pt x="6" y="9"/>
                    </a:lnTo>
                    <a:lnTo>
                      <a:pt x="11" y="5"/>
                    </a:lnTo>
                    <a:lnTo>
                      <a:pt x="16" y="3"/>
                    </a:lnTo>
                    <a:lnTo>
                      <a:pt x="21" y="0"/>
                    </a:lnTo>
                    <a:lnTo>
                      <a:pt x="22" y="8"/>
                    </a:lnTo>
                    <a:lnTo>
                      <a:pt x="26" y="16"/>
                    </a:lnTo>
                    <a:lnTo>
                      <a:pt x="30" y="21"/>
                    </a:lnTo>
                    <a:lnTo>
                      <a:pt x="36"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109" name="Freeform 28"/>
              <p:cNvSpPr>
                <a:spLocks/>
              </p:cNvSpPr>
              <p:nvPr/>
            </p:nvSpPr>
            <p:spPr bwMode="auto">
              <a:xfrm>
                <a:off x="3784" y="1666"/>
                <a:ext cx="20" cy="21"/>
              </a:xfrm>
              <a:custGeom>
                <a:avLst/>
                <a:gdLst>
                  <a:gd name="T0" fmla="*/ 20 w 39"/>
                  <a:gd name="T1" fmla="*/ 14 h 41"/>
                  <a:gd name="T2" fmla="*/ 18 w 39"/>
                  <a:gd name="T3" fmla="*/ 16 h 41"/>
                  <a:gd name="T4" fmla="*/ 15 w 39"/>
                  <a:gd name="T5" fmla="*/ 18 h 41"/>
                  <a:gd name="T6" fmla="*/ 12 w 39"/>
                  <a:gd name="T7" fmla="*/ 20 h 41"/>
                  <a:gd name="T8" fmla="*/ 10 w 39"/>
                  <a:gd name="T9" fmla="*/ 21 h 41"/>
                  <a:gd name="T10" fmla="*/ 10 w 39"/>
                  <a:gd name="T11" fmla="*/ 16 h 41"/>
                  <a:gd name="T12" fmla="*/ 8 w 39"/>
                  <a:gd name="T13" fmla="*/ 12 h 41"/>
                  <a:gd name="T14" fmla="*/ 5 w 39"/>
                  <a:gd name="T15" fmla="*/ 8 h 41"/>
                  <a:gd name="T16" fmla="*/ 0 w 39"/>
                  <a:gd name="T17" fmla="*/ 6 h 41"/>
                  <a:gd name="T18" fmla="*/ 3 w 39"/>
                  <a:gd name="T19" fmla="*/ 5 h 41"/>
                  <a:gd name="T20" fmla="*/ 6 w 39"/>
                  <a:gd name="T21" fmla="*/ 3 h 41"/>
                  <a:gd name="T22" fmla="*/ 9 w 39"/>
                  <a:gd name="T23" fmla="*/ 2 h 41"/>
                  <a:gd name="T24" fmla="*/ 12 w 39"/>
                  <a:gd name="T25" fmla="*/ 0 h 41"/>
                  <a:gd name="T26" fmla="*/ 15 w 39"/>
                  <a:gd name="T27" fmla="*/ 4 h 41"/>
                  <a:gd name="T28" fmla="*/ 17 w 39"/>
                  <a:gd name="T29" fmla="*/ 8 h 41"/>
                  <a:gd name="T30" fmla="*/ 19 w 39"/>
                  <a:gd name="T31" fmla="*/ 12 h 41"/>
                  <a:gd name="T32" fmla="*/ 20 w 39"/>
                  <a:gd name="T33" fmla="*/ 14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41">
                    <a:moveTo>
                      <a:pt x="39" y="28"/>
                    </a:moveTo>
                    <a:lnTo>
                      <a:pt x="35" y="32"/>
                    </a:lnTo>
                    <a:lnTo>
                      <a:pt x="29" y="35"/>
                    </a:lnTo>
                    <a:lnTo>
                      <a:pt x="24" y="39"/>
                    </a:lnTo>
                    <a:lnTo>
                      <a:pt x="20" y="41"/>
                    </a:lnTo>
                    <a:lnTo>
                      <a:pt x="20" y="32"/>
                    </a:lnTo>
                    <a:lnTo>
                      <a:pt x="16" y="23"/>
                    </a:lnTo>
                    <a:lnTo>
                      <a:pt x="9" y="16"/>
                    </a:lnTo>
                    <a:lnTo>
                      <a:pt x="0" y="11"/>
                    </a:lnTo>
                    <a:lnTo>
                      <a:pt x="6" y="9"/>
                    </a:lnTo>
                    <a:lnTo>
                      <a:pt x="11" y="5"/>
                    </a:lnTo>
                    <a:lnTo>
                      <a:pt x="17" y="3"/>
                    </a:lnTo>
                    <a:lnTo>
                      <a:pt x="23" y="0"/>
                    </a:lnTo>
                    <a:lnTo>
                      <a:pt x="29" y="7"/>
                    </a:lnTo>
                    <a:lnTo>
                      <a:pt x="33" y="15"/>
                    </a:lnTo>
                    <a:lnTo>
                      <a:pt x="37" y="23"/>
                    </a:lnTo>
                    <a:lnTo>
                      <a:pt x="39"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sp>
          <p:nvSpPr>
            <p:cNvPr id="611" name="AutoShape 29"/>
            <p:cNvSpPr>
              <a:spLocks noChangeAspect="1" noChangeArrowheads="1"/>
            </p:cNvSpPr>
            <p:nvPr/>
          </p:nvSpPr>
          <p:spPr bwMode="auto">
            <a:xfrm>
              <a:off x="1810" y="2128"/>
              <a:ext cx="4262" cy="2099"/>
            </a:xfrm>
            <a:prstGeom prst="cube">
              <a:avLst>
                <a:gd name="adj" fmla="val 25000"/>
              </a:avLst>
            </a:prstGeom>
            <a:gradFill rotWithShape="0">
              <a:gsLst>
                <a:gs pos="0">
                  <a:srgbClr val="6699FF"/>
                </a:gs>
                <a:gs pos="100000">
                  <a:srgbClr val="6699FF">
                    <a:gamma/>
                    <a:shade val="46275"/>
                    <a:invGamma/>
                  </a:srgbClr>
                </a:gs>
              </a:gsLst>
              <a:lin ang="5400000" scaled="1"/>
            </a:gradFill>
            <a:ln>
              <a:noFill/>
            </a:ln>
            <a:effectLst/>
            <a:extLst>
              <a:ext uri="{91240B29-F687-4f45-9708-019B960494DF}">
                <a14:hiddenLine xmlns:a14="http://schemas.microsoft.com/office/drawing/2010/main" w="25400">
                  <a:solidFill>
                    <a:schemeClr val="tx1"/>
                  </a:solidFill>
                  <a:miter lim="800000"/>
                  <a:headEnd/>
                  <a:tailEnd type="none" w="sm"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612" name="Rectangle 30"/>
            <p:cNvSpPr>
              <a:spLocks noChangeAspect="1" noChangeArrowheads="1"/>
            </p:cNvSpPr>
            <p:nvPr/>
          </p:nvSpPr>
          <p:spPr bwMode="auto">
            <a:xfrm>
              <a:off x="5373" y="2087"/>
              <a:ext cx="694" cy="2140"/>
            </a:xfrm>
            <a:prstGeom prst="rect">
              <a:avLst/>
            </a:prstGeom>
            <a:solidFill>
              <a:schemeClr val="bg1"/>
            </a:solidFill>
            <a:ln w="25400">
              <a:solidFill>
                <a:schemeClr val="bg1"/>
              </a:solidFill>
              <a:miter lim="800000"/>
              <a:headEnd/>
              <a:tailEnd type="none" w="sm"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613" name="Freeform 31"/>
            <p:cNvSpPr>
              <a:spLocks noChangeAspect="1"/>
            </p:cNvSpPr>
            <p:nvPr/>
          </p:nvSpPr>
          <p:spPr bwMode="auto">
            <a:xfrm>
              <a:off x="267" y="2091"/>
              <a:ext cx="5106" cy="816"/>
            </a:xfrm>
            <a:custGeom>
              <a:avLst/>
              <a:gdLst>
                <a:gd name="T0" fmla="*/ 2052 w 5301"/>
                <a:gd name="T1" fmla="*/ 672 h 1068"/>
                <a:gd name="T2" fmla="*/ 2076 w 5301"/>
                <a:gd name="T3" fmla="*/ 636 h 1068"/>
                <a:gd name="T4" fmla="*/ 2124 w 5301"/>
                <a:gd name="T5" fmla="*/ 624 h 1068"/>
                <a:gd name="T6" fmla="*/ 2232 w 5301"/>
                <a:gd name="T7" fmla="*/ 576 h 1068"/>
                <a:gd name="T8" fmla="*/ 2352 w 5301"/>
                <a:gd name="T9" fmla="*/ 468 h 1068"/>
                <a:gd name="T10" fmla="*/ 2424 w 5301"/>
                <a:gd name="T11" fmla="*/ 396 h 1068"/>
                <a:gd name="T12" fmla="*/ 2604 w 5301"/>
                <a:gd name="T13" fmla="*/ 336 h 1068"/>
                <a:gd name="T14" fmla="*/ 2796 w 5301"/>
                <a:gd name="T15" fmla="*/ 264 h 1068"/>
                <a:gd name="T16" fmla="*/ 3348 w 5301"/>
                <a:gd name="T17" fmla="*/ 276 h 1068"/>
                <a:gd name="T18" fmla="*/ 3936 w 5301"/>
                <a:gd name="T19" fmla="*/ 180 h 1068"/>
                <a:gd name="T20" fmla="*/ 3972 w 5301"/>
                <a:gd name="T21" fmla="*/ 156 h 1068"/>
                <a:gd name="T22" fmla="*/ 4620 w 5301"/>
                <a:gd name="T23" fmla="*/ 156 h 1068"/>
                <a:gd name="T24" fmla="*/ 5136 w 5301"/>
                <a:gd name="T25" fmla="*/ 120 h 1068"/>
                <a:gd name="T26" fmla="*/ 5268 w 5301"/>
                <a:gd name="T27" fmla="*/ 84 h 1068"/>
                <a:gd name="T28" fmla="*/ 5292 w 5301"/>
                <a:gd name="T29" fmla="*/ 0 h 1068"/>
                <a:gd name="T30" fmla="*/ 0 w 5301"/>
                <a:gd name="T31" fmla="*/ 0 h 1068"/>
                <a:gd name="T32" fmla="*/ 0 w 5301"/>
                <a:gd name="T33" fmla="*/ 684 h 1068"/>
                <a:gd name="T34" fmla="*/ 276 w 5301"/>
                <a:gd name="T35" fmla="*/ 732 h 1068"/>
                <a:gd name="T36" fmla="*/ 480 w 5301"/>
                <a:gd name="T37" fmla="*/ 792 h 1068"/>
                <a:gd name="T38" fmla="*/ 588 w 5301"/>
                <a:gd name="T39" fmla="*/ 816 h 1068"/>
                <a:gd name="T40" fmla="*/ 684 w 5301"/>
                <a:gd name="T41" fmla="*/ 864 h 1068"/>
                <a:gd name="T42" fmla="*/ 864 w 5301"/>
                <a:gd name="T43" fmla="*/ 876 h 1068"/>
                <a:gd name="T44" fmla="*/ 1116 w 5301"/>
                <a:gd name="T45" fmla="*/ 996 h 1068"/>
                <a:gd name="T46" fmla="*/ 1356 w 5301"/>
                <a:gd name="T47" fmla="*/ 1008 h 1068"/>
                <a:gd name="T48" fmla="*/ 1464 w 5301"/>
                <a:gd name="T49" fmla="*/ 1056 h 1068"/>
                <a:gd name="T50" fmla="*/ 1728 w 5301"/>
                <a:gd name="T51" fmla="*/ 1068 h 1068"/>
                <a:gd name="T52" fmla="*/ 1812 w 5301"/>
                <a:gd name="T53" fmla="*/ 924 h 1068"/>
                <a:gd name="T54" fmla="*/ 1836 w 5301"/>
                <a:gd name="T55" fmla="*/ 888 h 1068"/>
                <a:gd name="T56" fmla="*/ 1932 w 5301"/>
                <a:gd name="T57" fmla="*/ 840 h 1068"/>
                <a:gd name="T58" fmla="*/ 2016 w 5301"/>
                <a:gd name="T59" fmla="*/ 69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01" h="1068">
                  <a:moveTo>
                    <a:pt x="2052" y="672"/>
                  </a:moveTo>
                  <a:cubicBezTo>
                    <a:pt x="2060" y="660"/>
                    <a:pt x="2064" y="644"/>
                    <a:pt x="2076" y="636"/>
                  </a:cubicBezTo>
                  <a:cubicBezTo>
                    <a:pt x="2090" y="627"/>
                    <a:pt x="2108" y="629"/>
                    <a:pt x="2124" y="624"/>
                  </a:cubicBezTo>
                  <a:cubicBezTo>
                    <a:pt x="2202" y="601"/>
                    <a:pt x="2179" y="611"/>
                    <a:pt x="2232" y="576"/>
                  </a:cubicBezTo>
                  <a:cubicBezTo>
                    <a:pt x="2249" y="525"/>
                    <a:pt x="2301" y="485"/>
                    <a:pt x="2352" y="468"/>
                  </a:cubicBezTo>
                  <a:cubicBezTo>
                    <a:pt x="2376" y="444"/>
                    <a:pt x="2392" y="407"/>
                    <a:pt x="2424" y="396"/>
                  </a:cubicBezTo>
                  <a:cubicBezTo>
                    <a:pt x="2484" y="376"/>
                    <a:pt x="2543" y="351"/>
                    <a:pt x="2604" y="336"/>
                  </a:cubicBezTo>
                  <a:cubicBezTo>
                    <a:pt x="2666" y="289"/>
                    <a:pt x="2721" y="283"/>
                    <a:pt x="2796" y="264"/>
                  </a:cubicBezTo>
                  <a:cubicBezTo>
                    <a:pt x="2991" y="272"/>
                    <a:pt x="3157" y="290"/>
                    <a:pt x="3348" y="276"/>
                  </a:cubicBezTo>
                  <a:cubicBezTo>
                    <a:pt x="3488" y="136"/>
                    <a:pt x="3772" y="185"/>
                    <a:pt x="3936" y="180"/>
                  </a:cubicBezTo>
                  <a:cubicBezTo>
                    <a:pt x="3948" y="172"/>
                    <a:pt x="3958" y="157"/>
                    <a:pt x="3972" y="156"/>
                  </a:cubicBezTo>
                  <a:cubicBezTo>
                    <a:pt x="4188" y="148"/>
                    <a:pt x="4404" y="163"/>
                    <a:pt x="4620" y="156"/>
                  </a:cubicBezTo>
                  <a:cubicBezTo>
                    <a:pt x="4792" y="139"/>
                    <a:pt x="4964" y="138"/>
                    <a:pt x="5136" y="120"/>
                  </a:cubicBezTo>
                  <a:cubicBezTo>
                    <a:pt x="5181" y="115"/>
                    <a:pt x="5223" y="93"/>
                    <a:pt x="5268" y="84"/>
                  </a:cubicBezTo>
                  <a:cubicBezTo>
                    <a:pt x="5301" y="35"/>
                    <a:pt x="5292" y="62"/>
                    <a:pt x="5292" y="0"/>
                  </a:cubicBezTo>
                  <a:lnTo>
                    <a:pt x="0" y="0"/>
                  </a:lnTo>
                  <a:lnTo>
                    <a:pt x="0" y="684"/>
                  </a:lnTo>
                  <a:cubicBezTo>
                    <a:pt x="98" y="717"/>
                    <a:pt x="169" y="723"/>
                    <a:pt x="276" y="732"/>
                  </a:cubicBezTo>
                  <a:cubicBezTo>
                    <a:pt x="404" y="796"/>
                    <a:pt x="336" y="776"/>
                    <a:pt x="480" y="792"/>
                  </a:cubicBezTo>
                  <a:cubicBezTo>
                    <a:pt x="515" y="804"/>
                    <a:pt x="554" y="802"/>
                    <a:pt x="588" y="816"/>
                  </a:cubicBezTo>
                  <a:cubicBezTo>
                    <a:pt x="682" y="853"/>
                    <a:pt x="590" y="854"/>
                    <a:pt x="684" y="864"/>
                  </a:cubicBezTo>
                  <a:cubicBezTo>
                    <a:pt x="744" y="870"/>
                    <a:pt x="804" y="872"/>
                    <a:pt x="864" y="876"/>
                  </a:cubicBezTo>
                  <a:cubicBezTo>
                    <a:pt x="954" y="906"/>
                    <a:pt x="1017" y="988"/>
                    <a:pt x="1116" y="996"/>
                  </a:cubicBezTo>
                  <a:cubicBezTo>
                    <a:pt x="1196" y="1003"/>
                    <a:pt x="1276" y="1004"/>
                    <a:pt x="1356" y="1008"/>
                  </a:cubicBezTo>
                  <a:cubicBezTo>
                    <a:pt x="1392" y="1020"/>
                    <a:pt x="1426" y="1053"/>
                    <a:pt x="1464" y="1056"/>
                  </a:cubicBezTo>
                  <a:cubicBezTo>
                    <a:pt x="1552" y="1063"/>
                    <a:pt x="1640" y="1064"/>
                    <a:pt x="1728" y="1068"/>
                  </a:cubicBezTo>
                  <a:cubicBezTo>
                    <a:pt x="1745" y="912"/>
                    <a:pt x="1717" y="987"/>
                    <a:pt x="1812" y="924"/>
                  </a:cubicBezTo>
                  <a:cubicBezTo>
                    <a:pt x="1820" y="912"/>
                    <a:pt x="1824" y="896"/>
                    <a:pt x="1836" y="888"/>
                  </a:cubicBezTo>
                  <a:cubicBezTo>
                    <a:pt x="1865" y="867"/>
                    <a:pt x="1932" y="840"/>
                    <a:pt x="1932" y="840"/>
                  </a:cubicBezTo>
                  <a:cubicBezTo>
                    <a:pt x="1957" y="790"/>
                    <a:pt x="1991" y="746"/>
                    <a:pt x="2016" y="696"/>
                  </a:cubicBezTo>
                </a:path>
              </a:pathLst>
            </a:custGeom>
            <a:gradFill rotWithShape="0">
              <a:gsLst>
                <a:gs pos="0">
                  <a:srgbClr val="33CC33">
                    <a:gamma/>
                    <a:shade val="66275"/>
                    <a:invGamma/>
                  </a:srgbClr>
                </a:gs>
                <a:gs pos="100000">
                  <a:srgbClr val="33CC33"/>
                </a:gs>
              </a:gsLst>
              <a:lin ang="5400000" scaled="1"/>
            </a:gradFill>
            <a:ln w="25400" cap="flat" cmpd="sng">
              <a:solidFill>
                <a:schemeClr val="tx1"/>
              </a:solidFill>
              <a:prstDash val="solid"/>
              <a:round/>
              <a:headEnd type="none" w="med" len="med"/>
              <a:tailEnd type="none" w="sm"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pSp>
          <p:nvGrpSpPr>
            <p:cNvPr id="21511" name="Group 32"/>
            <p:cNvGrpSpPr>
              <a:grpSpLocks/>
            </p:cNvGrpSpPr>
            <p:nvPr/>
          </p:nvGrpSpPr>
          <p:grpSpPr bwMode="auto">
            <a:xfrm rot="4207678" flipH="1">
              <a:off x="2364" y="2940"/>
              <a:ext cx="363" cy="179"/>
              <a:chOff x="799" y="2089"/>
              <a:chExt cx="720" cy="309"/>
            </a:xfrm>
          </p:grpSpPr>
          <p:sp>
            <p:nvSpPr>
              <p:cNvPr id="22077" name="Freeform 33"/>
              <p:cNvSpPr>
                <a:spLocks/>
              </p:cNvSpPr>
              <p:nvPr/>
            </p:nvSpPr>
            <p:spPr bwMode="auto">
              <a:xfrm>
                <a:off x="799" y="2089"/>
                <a:ext cx="720" cy="309"/>
              </a:xfrm>
              <a:custGeom>
                <a:avLst/>
                <a:gdLst>
                  <a:gd name="T0" fmla="*/ 610 w 1440"/>
                  <a:gd name="T1" fmla="*/ 198 h 619"/>
                  <a:gd name="T2" fmla="*/ 654 w 1440"/>
                  <a:gd name="T3" fmla="*/ 184 h 619"/>
                  <a:gd name="T4" fmla="*/ 693 w 1440"/>
                  <a:gd name="T5" fmla="*/ 164 h 619"/>
                  <a:gd name="T6" fmla="*/ 714 w 1440"/>
                  <a:gd name="T7" fmla="*/ 153 h 619"/>
                  <a:gd name="T8" fmla="*/ 719 w 1440"/>
                  <a:gd name="T9" fmla="*/ 136 h 619"/>
                  <a:gd name="T10" fmla="*/ 700 w 1440"/>
                  <a:gd name="T11" fmla="*/ 136 h 619"/>
                  <a:gd name="T12" fmla="*/ 686 w 1440"/>
                  <a:gd name="T13" fmla="*/ 159 h 619"/>
                  <a:gd name="T14" fmla="*/ 646 w 1440"/>
                  <a:gd name="T15" fmla="*/ 174 h 619"/>
                  <a:gd name="T16" fmla="*/ 602 w 1440"/>
                  <a:gd name="T17" fmla="*/ 182 h 619"/>
                  <a:gd name="T18" fmla="*/ 576 w 1440"/>
                  <a:gd name="T19" fmla="*/ 180 h 619"/>
                  <a:gd name="T20" fmla="*/ 562 w 1440"/>
                  <a:gd name="T21" fmla="*/ 163 h 619"/>
                  <a:gd name="T22" fmla="*/ 582 w 1440"/>
                  <a:gd name="T23" fmla="*/ 115 h 619"/>
                  <a:gd name="T24" fmla="*/ 620 w 1440"/>
                  <a:gd name="T25" fmla="*/ 23 h 619"/>
                  <a:gd name="T26" fmla="*/ 612 w 1440"/>
                  <a:gd name="T27" fmla="*/ 0 h 619"/>
                  <a:gd name="T28" fmla="*/ 605 w 1440"/>
                  <a:gd name="T29" fmla="*/ 17 h 619"/>
                  <a:gd name="T30" fmla="*/ 590 w 1440"/>
                  <a:gd name="T31" fmla="*/ 76 h 619"/>
                  <a:gd name="T32" fmla="*/ 529 w 1440"/>
                  <a:gd name="T33" fmla="*/ 162 h 619"/>
                  <a:gd name="T34" fmla="*/ 491 w 1440"/>
                  <a:gd name="T35" fmla="*/ 175 h 619"/>
                  <a:gd name="T36" fmla="*/ 450 w 1440"/>
                  <a:gd name="T37" fmla="*/ 178 h 619"/>
                  <a:gd name="T38" fmla="*/ 395 w 1440"/>
                  <a:gd name="T39" fmla="*/ 168 h 619"/>
                  <a:gd name="T40" fmla="*/ 342 w 1440"/>
                  <a:gd name="T41" fmla="*/ 171 h 619"/>
                  <a:gd name="T42" fmla="*/ 303 w 1440"/>
                  <a:gd name="T43" fmla="*/ 182 h 619"/>
                  <a:gd name="T44" fmla="*/ 260 w 1440"/>
                  <a:gd name="T45" fmla="*/ 187 h 619"/>
                  <a:gd name="T46" fmla="*/ 212 w 1440"/>
                  <a:gd name="T47" fmla="*/ 189 h 619"/>
                  <a:gd name="T48" fmla="*/ 168 w 1440"/>
                  <a:gd name="T49" fmla="*/ 209 h 619"/>
                  <a:gd name="T50" fmla="*/ 136 w 1440"/>
                  <a:gd name="T51" fmla="*/ 221 h 619"/>
                  <a:gd name="T52" fmla="*/ 101 w 1440"/>
                  <a:gd name="T53" fmla="*/ 220 h 619"/>
                  <a:gd name="T54" fmla="*/ 77 w 1440"/>
                  <a:gd name="T55" fmla="*/ 239 h 619"/>
                  <a:gd name="T56" fmla="*/ 65 w 1440"/>
                  <a:gd name="T57" fmla="*/ 255 h 619"/>
                  <a:gd name="T58" fmla="*/ 52 w 1440"/>
                  <a:gd name="T59" fmla="*/ 258 h 619"/>
                  <a:gd name="T60" fmla="*/ 39 w 1440"/>
                  <a:gd name="T61" fmla="*/ 265 h 619"/>
                  <a:gd name="T62" fmla="*/ 24 w 1440"/>
                  <a:gd name="T63" fmla="*/ 284 h 619"/>
                  <a:gd name="T64" fmla="*/ 0 w 1440"/>
                  <a:gd name="T65" fmla="*/ 279 h 619"/>
                  <a:gd name="T66" fmla="*/ 38 w 1440"/>
                  <a:gd name="T67" fmla="*/ 309 h 619"/>
                  <a:gd name="T68" fmla="*/ 77 w 1440"/>
                  <a:gd name="T69" fmla="*/ 300 h 619"/>
                  <a:gd name="T70" fmla="*/ 101 w 1440"/>
                  <a:gd name="T71" fmla="*/ 301 h 619"/>
                  <a:gd name="T72" fmla="*/ 132 w 1440"/>
                  <a:gd name="T73" fmla="*/ 304 h 619"/>
                  <a:gd name="T74" fmla="*/ 174 w 1440"/>
                  <a:gd name="T75" fmla="*/ 289 h 619"/>
                  <a:gd name="T76" fmla="*/ 201 w 1440"/>
                  <a:gd name="T77" fmla="*/ 279 h 619"/>
                  <a:gd name="T78" fmla="*/ 232 w 1440"/>
                  <a:gd name="T79" fmla="*/ 276 h 619"/>
                  <a:gd name="T80" fmla="*/ 269 w 1440"/>
                  <a:gd name="T81" fmla="*/ 288 h 619"/>
                  <a:gd name="T82" fmla="*/ 312 w 1440"/>
                  <a:gd name="T83" fmla="*/ 300 h 619"/>
                  <a:gd name="T84" fmla="*/ 354 w 1440"/>
                  <a:gd name="T85" fmla="*/ 299 h 619"/>
                  <a:gd name="T86" fmla="*/ 386 w 1440"/>
                  <a:gd name="T87" fmla="*/ 291 h 619"/>
                  <a:gd name="T88" fmla="*/ 416 w 1440"/>
                  <a:gd name="T89" fmla="*/ 286 h 619"/>
                  <a:gd name="T90" fmla="*/ 438 w 1440"/>
                  <a:gd name="T91" fmla="*/ 291 h 619"/>
                  <a:gd name="T92" fmla="*/ 477 w 1440"/>
                  <a:gd name="T93" fmla="*/ 291 h 619"/>
                  <a:gd name="T94" fmla="*/ 528 w 1440"/>
                  <a:gd name="T95" fmla="*/ 273 h 619"/>
                  <a:gd name="T96" fmla="*/ 554 w 1440"/>
                  <a:gd name="T97" fmla="*/ 243 h 619"/>
                  <a:gd name="T98" fmla="*/ 575 w 1440"/>
                  <a:gd name="T99" fmla="*/ 240 h 619"/>
                  <a:gd name="T100" fmla="*/ 591 w 1440"/>
                  <a:gd name="T101" fmla="*/ 252 h 619"/>
                  <a:gd name="T102" fmla="*/ 605 w 1440"/>
                  <a:gd name="T103" fmla="*/ 249 h 619"/>
                  <a:gd name="T104" fmla="*/ 603 w 1440"/>
                  <a:gd name="T105" fmla="*/ 234 h 619"/>
                  <a:gd name="T106" fmla="*/ 582 w 1440"/>
                  <a:gd name="T107" fmla="*/ 231 h 619"/>
                  <a:gd name="T108" fmla="*/ 575 w 1440"/>
                  <a:gd name="T109" fmla="*/ 212 h 61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40" h="619">
                    <a:moveTo>
                      <a:pt x="1156" y="404"/>
                    </a:moveTo>
                    <a:lnTo>
                      <a:pt x="1171" y="404"/>
                    </a:lnTo>
                    <a:lnTo>
                      <a:pt x="1187" y="402"/>
                    </a:lnTo>
                    <a:lnTo>
                      <a:pt x="1204" y="400"/>
                    </a:lnTo>
                    <a:lnTo>
                      <a:pt x="1220" y="396"/>
                    </a:lnTo>
                    <a:lnTo>
                      <a:pt x="1238" y="393"/>
                    </a:lnTo>
                    <a:lnTo>
                      <a:pt x="1256" y="387"/>
                    </a:lnTo>
                    <a:lnTo>
                      <a:pt x="1273" y="382"/>
                    </a:lnTo>
                    <a:lnTo>
                      <a:pt x="1291" y="375"/>
                    </a:lnTo>
                    <a:lnTo>
                      <a:pt x="1308" y="369"/>
                    </a:lnTo>
                    <a:lnTo>
                      <a:pt x="1324" y="362"/>
                    </a:lnTo>
                    <a:lnTo>
                      <a:pt x="1341" y="354"/>
                    </a:lnTo>
                    <a:lnTo>
                      <a:pt x="1356" y="345"/>
                    </a:lnTo>
                    <a:lnTo>
                      <a:pt x="1371" y="337"/>
                    </a:lnTo>
                    <a:lnTo>
                      <a:pt x="1385" y="328"/>
                    </a:lnTo>
                    <a:lnTo>
                      <a:pt x="1399" y="319"/>
                    </a:lnTo>
                    <a:lnTo>
                      <a:pt x="1411" y="310"/>
                    </a:lnTo>
                    <a:lnTo>
                      <a:pt x="1415" y="311"/>
                    </a:lnTo>
                    <a:lnTo>
                      <a:pt x="1422" y="311"/>
                    </a:lnTo>
                    <a:lnTo>
                      <a:pt x="1428" y="307"/>
                    </a:lnTo>
                    <a:lnTo>
                      <a:pt x="1434" y="303"/>
                    </a:lnTo>
                    <a:lnTo>
                      <a:pt x="1438" y="296"/>
                    </a:lnTo>
                    <a:lnTo>
                      <a:pt x="1440" y="289"/>
                    </a:lnTo>
                    <a:lnTo>
                      <a:pt x="1440" y="281"/>
                    </a:lnTo>
                    <a:lnTo>
                      <a:pt x="1437" y="273"/>
                    </a:lnTo>
                    <a:lnTo>
                      <a:pt x="1430" y="266"/>
                    </a:lnTo>
                    <a:lnTo>
                      <a:pt x="1422" y="263"/>
                    </a:lnTo>
                    <a:lnTo>
                      <a:pt x="1414" y="263"/>
                    </a:lnTo>
                    <a:lnTo>
                      <a:pt x="1406" y="266"/>
                    </a:lnTo>
                    <a:lnTo>
                      <a:pt x="1400" y="272"/>
                    </a:lnTo>
                    <a:lnTo>
                      <a:pt x="1396" y="280"/>
                    </a:lnTo>
                    <a:lnTo>
                      <a:pt x="1394" y="290"/>
                    </a:lnTo>
                    <a:lnTo>
                      <a:pt x="1396" y="302"/>
                    </a:lnTo>
                    <a:lnTo>
                      <a:pt x="1385" y="310"/>
                    </a:lnTo>
                    <a:lnTo>
                      <a:pt x="1372" y="318"/>
                    </a:lnTo>
                    <a:lnTo>
                      <a:pt x="1359" y="325"/>
                    </a:lnTo>
                    <a:lnTo>
                      <a:pt x="1343" y="332"/>
                    </a:lnTo>
                    <a:lnTo>
                      <a:pt x="1326" y="337"/>
                    </a:lnTo>
                    <a:lnTo>
                      <a:pt x="1309" y="343"/>
                    </a:lnTo>
                    <a:lnTo>
                      <a:pt x="1291" y="348"/>
                    </a:lnTo>
                    <a:lnTo>
                      <a:pt x="1272" y="352"/>
                    </a:lnTo>
                    <a:lnTo>
                      <a:pt x="1255" y="356"/>
                    </a:lnTo>
                    <a:lnTo>
                      <a:pt x="1237" y="359"/>
                    </a:lnTo>
                    <a:lnTo>
                      <a:pt x="1219" y="362"/>
                    </a:lnTo>
                    <a:lnTo>
                      <a:pt x="1203" y="364"/>
                    </a:lnTo>
                    <a:lnTo>
                      <a:pt x="1188" y="365"/>
                    </a:lnTo>
                    <a:lnTo>
                      <a:pt x="1174" y="367"/>
                    </a:lnTo>
                    <a:lnTo>
                      <a:pt x="1163" y="367"/>
                    </a:lnTo>
                    <a:lnTo>
                      <a:pt x="1152" y="369"/>
                    </a:lnTo>
                    <a:lnTo>
                      <a:pt x="1151" y="360"/>
                    </a:lnTo>
                    <a:lnTo>
                      <a:pt x="1149" y="354"/>
                    </a:lnTo>
                    <a:lnTo>
                      <a:pt x="1144" y="345"/>
                    </a:lnTo>
                    <a:lnTo>
                      <a:pt x="1139" y="339"/>
                    </a:lnTo>
                    <a:lnTo>
                      <a:pt x="1132" y="333"/>
                    </a:lnTo>
                    <a:lnTo>
                      <a:pt x="1124" y="327"/>
                    </a:lnTo>
                    <a:lnTo>
                      <a:pt x="1117" y="324"/>
                    </a:lnTo>
                    <a:lnTo>
                      <a:pt x="1110" y="321"/>
                    </a:lnTo>
                    <a:lnTo>
                      <a:pt x="1127" y="296"/>
                    </a:lnTo>
                    <a:lnTo>
                      <a:pt x="1144" y="266"/>
                    </a:lnTo>
                    <a:lnTo>
                      <a:pt x="1163" y="231"/>
                    </a:lnTo>
                    <a:lnTo>
                      <a:pt x="1180" y="196"/>
                    </a:lnTo>
                    <a:lnTo>
                      <a:pt x="1197" y="158"/>
                    </a:lnTo>
                    <a:lnTo>
                      <a:pt x="1213" y="118"/>
                    </a:lnTo>
                    <a:lnTo>
                      <a:pt x="1227" y="82"/>
                    </a:lnTo>
                    <a:lnTo>
                      <a:pt x="1240" y="46"/>
                    </a:lnTo>
                    <a:lnTo>
                      <a:pt x="1250" y="39"/>
                    </a:lnTo>
                    <a:lnTo>
                      <a:pt x="1254" y="25"/>
                    </a:lnTo>
                    <a:lnTo>
                      <a:pt x="1249" y="10"/>
                    </a:lnTo>
                    <a:lnTo>
                      <a:pt x="1234" y="1"/>
                    </a:lnTo>
                    <a:lnTo>
                      <a:pt x="1224" y="0"/>
                    </a:lnTo>
                    <a:lnTo>
                      <a:pt x="1216" y="3"/>
                    </a:lnTo>
                    <a:lnTo>
                      <a:pt x="1210" y="9"/>
                    </a:lnTo>
                    <a:lnTo>
                      <a:pt x="1207" y="16"/>
                    </a:lnTo>
                    <a:lnTo>
                      <a:pt x="1207" y="25"/>
                    </a:lnTo>
                    <a:lnTo>
                      <a:pt x="1209" y="34"/>
                    </a:lnTo>
                    <a:lnTo>
                      <a:pt x="1215" y="42"/>
                    </a:lnTo>
                    <a:lnTo>
                      <a:pt x="1224" y="50"/>
                    </a:lnTo>
                    <a:lnTo>
                      <a:pt x="1217" y="79"/>
                    </a:lnTo>
                    <a:lnTo>
                      <a:pt x="1201" y="114"/>
                    </a:lnTo>
                    <a:lnTo>
                      <a:pt x="1179" y="152"/>
                    </a:lnTo>
                    <a:lnTo>
                      <a:pt x="1152" y="192"/>
                    </a:lnTo>
                    <a:lnTo>
                      <a:pt x="1125" y="230"/>
                    </a:lnTo>
                    <a:lnTo>
                      <a:pt x="1098" y="267"/>
                    </a:lnTo>
                    <a:lnTo>
                      <a:pt x="1075" y="298"/>
                    </a:lnTo>
                    <a:lnTo>
                      <a:pt x="1058" y="324"/>
                    </a:lnTo>
                    <a:lnTo>
                      <a:pt x="1046" y="327"/>
                    </a:lnTo>
                    <a:lnTo>
                      <a:pt x="1033" y="332"/>
                    </a:lnTo>
                    <a:lnTo>
                      <a:pt x="1016" y="337"/>
                    </a:lnTo>
                    <a:lnTo>
                      <a:pt x="999" y="343"/>
                    </a:lnTo>
                    <a:lnTo>
                      <a:pt x="982" y="351"/>
                    </a:lnTo>
                    <a:lnTo>
                      <a:pt x="966" y="358"/>
                    </a:lnTo>
                    <a:lnTo>
                      <a:pt x="951" y="366"/>
                    </a:lnTo>
                    <a:lnTo>
                      <a:pt x="937" y="373"/>
                    </a:lnTo>
                    <a:lnTo>
                      <a:pt x="918" y="364"/>
                    </a:lnTo>
                    <a:lnTo>
                      <a:pt x="900" y="356"/>
                    </a:lnTo>
                    <a:lnTo>
                      <a:pt x="879" y="350"/>
                    </a:lnTo>
                    <a:lnTo>
                      <a:pt x="857" y="345"/>
                    </a:lnTo>
                    <a:lnTo>
                      <a:pt x="835" y="341"/>
                    </a:lnTo>
                    <a:lnTo>
                      <a:pt x="812" y="339"/>
                    </a:lnTo>
                    <a:lnTo>
                      <a:pt x="789" y="337"/>
                    </a:lnTo>
                    <a:lnTo>
                      <a:pt x="767" y="336"/>
                    </a:lnTo>
                    <a:lnTo>
                      <a:pt x="744" y="337"/>
                    </a:lnTo>
                    <a:lnTo>
                      <a:pt x="724" y="339"/>
                    </a:lnTo>
                    <a:lnTo>
                      <a:pt x="703" y="340"/>
                    </a:lnTo>
                    <a:lnTo>
                      <a:pt x="683" y="342"/>
                    </a:lnTo>
                    <a:lnTo>
                      <a:pt x="666" y="345"/>
                    </a:lnTo>
                    <a:lnTo>
                      <a:pt x="650" y="349"/>
                    </a:lnTo>
                    <a:lnTo>
                      <a:pt x="636" y="352"/>
                    </a:lnTo>
                    <a:lnTo>
                      <a:pt x="625" y="357"/>
                    </a:lnTo>
                    <a:lnTo>
                      <a:pt x="605" y="365"/>
                    </a:lnTo>
                    <a:lnTo>
                      <a:pt x="588" y="370"/>
                    </a:lnTo>
                    <a:lnTo>
                      <a:pt x="569" y="373"/>
                    </a:lnTo>
                    <a:lnTo>
                      <a:pt x="553" y="375"/>
                    </a:lnTo>
                    <a:lnTo>
                      <a:pt x="536" y="375"/>
                    </a:lnTo>
                    <a:lnTo>
                      <a:pt x="519" y="375"/>
                    </a:lnTo>
                    <a:lnTo>
                      <a:pt x="500" y="374"/>
                    </a:lnTo>
                    <a:lnTo>
                      <a:pt x="482" y="372"/>
                    </a:lnTo>
                    <a:lnTo>
                      <a:pt x="462" y="371"/>
                    </a:lnTo>
                    <a:lnTo>
                      <a:pt x="443" y="373"/>
                    </a:lnTo>
                    <a:lnTo>
                      <a:pt x="423" y="378"/>
                    </a:lnTo>
                    <a:lnTo>
                      <a:pt x="403" y="385"/>
                    </a:lnTo>
                    <a:lnTo>
                      <a:pt x="385" y="393"/>
                    </a:lnTo>
                    <a:lnTo>
                      <a:pt x="366" y="401"/>
                    </a:lnTo>
                    <a:lnTo>
                      <a:pt x="350" y="410"/>
                    </a:lnTo>
                    <a:lnTo>
                      <a:pt x="335" y="419"/>
                    </a:lnTo>
                    <a:lnTo>
                      <a:pt x="322" y="427"/>
                    </a:lnTo>
                    <a:lnTo>
                      <a:pt x="309" y="433"/>
                    </a:lnTo>
                    <a:lnTo>
                      <a:pt x="296" y="438"/>
                    </a:lnTo>
                    <a:lnTo>
                      <a:pt x="285" y="440"/>
                    </a:lnTo>
                    <a:lnTo>
                      <a:pt x="271" y="442"/>
                    </a:lnTo>
                    <a:lnTo>
                      <a:pt x="258" y="442"/>
                    </a:lnTo>
                    <a:lnTo>
                      <a:pt x="244" y="441"/>
                    </a:lnTo>
                    <a:lnTo>
                      <a:pt x="229" y="440"/>
                    </a:lnTo>
                    <a:lnTo>
                      <a:pt x="214" y="440"/>
                    </a:lnTo>
                    <a:lnTo>
                      <a:pt x="201" y="441"/>
                    </a:lnTo>
                    <a:lnTo>
                      <a:pt x="189" y="446"/>
                    </a:lnTo>
                    <a:lnTo>
                      <a:pt x="177" y="453"/>
                    </a:lnTo>
                    <a:lnTo>
                      <a:pt x="168" y="461"/>
                    </a:lnTo>
                    <a:lnTo>
                      <a:pt x="161" y="469"/>
                    </a:lnTo>
                    <a:lnTo>
                      <a:pt x="154" y="478"/>
                    </a:lnTo>
                    <a:lnTo>
                      <a:pt x="150" y="486"/>
                    </a:lnTo>
                    <a:lnTo>
                      <a:pt x="145" y="493"/>
                    </a:lnTo>
                    <a:lnTo>
                      <a:pt x="141" y="500"/>
                    </a:lnTo>
                    <a:lnTo>
                      <a:pt x="135" y="506"/>
                    </a:lnTo>
                    <a:lnTo>
                      <a:pt x="129" y="510"/>
                    </a:lnTo>
                    <a:lnTo>
                      <a:pt x="123" y="514"/>
                    </a:lnTo>
                    <a:lnTo>
                      <a:pt x="118" y="516"/>
                    </a:lnTo>
                    <a:lnTo>
                      <a:pt x="113" y="517"/>
                    </a:lnTo>
                    <a:lnTo>
                      <a:pt x="108" y="517"/>
                    </a:lnTo>
                    <a:lnTo>
                      <a:pt x="104" y="517"/>
                    </a:lnTo>
                    <a:lnTo>
                      <a:pt x="99" y="517"/>
                    </a:lnTo>
                    <a:lnTo>
                      <a:pt x="93" y="518"/>
                    </a:lnTo>
                    <a:lnTo>
                      <a:pt x="88" y="521"/>
                    </a:lnTo>
                    <a:lnTo>
                      <a:pt x="82" y="525"/>
                    </a:lnTo>
                    <a:lnTo>
                      <a:pt x="77" y="531"/>
                    </a:lnTo>
                    <a:lnTo>
                      <a:pt x="73" y="538"/>
                    </a:lnTo>
                    <a:lnTo>
                      <a:pt x="68" y="548"/>
                    </a:lnTo>
                    <a:lnTo>
                      <a:pt x="63" y="559"/>
                    </a:lnTo>
                    <a:lnTo>
                      <a:pt x="55" y="566"/>
                    </a:lnTo>
                    <a:lnTo>
                      <a:pt x="47" y="569"/>
                    </a:lnTo>
                    <a:lnTo>
                      <a:pt x="37" y="571"/>
                    </a:lnTo>
                    <a:lnTo>
                      <a:pt x="27" y="571"/>
                    </a:lnTo>
                    <a:lnTo>
                      <a:pt x="17" y="569"/>
                    </a:lnTo>
                    <a:lnTo>
                      <a:pt x="8" y="564"/>
                    </a:lnTo>
                    <a:lnTo>
                      <a:pt x="0" y="558"/>
                    </a:lnTo>
                    <a:lnTo>
                      <a:pt x="5" y="582"/>
                    </a:lnTo>
                    <a:lnTo>
                      <a:pt x="16" y="599"/>
                    </a:lnTo>
                    <a:lnTo>
                      <a:pt x="32" y="611"/>
                    </a:lnTo>
                    <a:lnTo>
                      <a:pt x="53" y="617"/>
                    </a:lnTo>
                    <a:lnTo>
                      <a:pt x="75" y="619"/>
                    </a:lnTo>
                    <a:lnTo>
                      <a:pt x="97" y="617"/>
                    </a:lnTo>
                    <a:lnTo>
                      <a:pt x="115" y="614"/>
                    </a:lnTo>
                    <a:lnTo>
                      <a:pt x="131" y="608"/>
                    </a:lnTo>
                    <a:lnTo>
                      <a:pt x="143" y="604"/>
                    </a:lnTo>
                    <a:lnTo>
                      <a:pt x="154" y="600"/>
                    </a:lnTo>
                    <a:lnTo>
                      <a:pt x="165" y="599"/>
                    </a:lnTo>
                    <a:lnTo>
                      <a:pt x="174" y="599"/>
                    </a:lnTo>
                    <a:lnTo>
                      <a:pt x="183" y="599"/>
                    </a:lnTo>
                    <a:lnTo>
                      <a:pt x="192" y="601"/>
                    </a:lnTo>
                    <a:lnTo>
                      <a:pt x="201" y="602"/>
                    </a:lnTo>
                    <a:lnTo>
                      <a:pt x="210" y="605"/>
                    </a:lnTo>
                    <a:lnTo>
                      <a:pt x="220" y="607"/>
                    </a:lnTo>
                    <a:lnTo>
                      <a:pt x="233" y="608"/>
                    </a:lnTo>
                    <a:lnTo>
                      <a:pt x="247" y="609"/>
                    </a:lnTo>
                    <a:lnTo>
                      <a:pt x="263" y="608"/>
                    </a:lnTo>
                    <a:lnTo>
                      <a:pt x="280" y="607"/>
                    </a:lnTo>
                    <a:lnTo>
                      <a:pt x="297" y="602"/>
                    </a:lnTo>
                    <a:lnTo>
                      <a:pt x="317" y="596"/>
                    </a:lnTo>
                    <a:lnTo>
                      <a:pt x="336" y="585"/>
                    </a:lnTo>
                    <a:lnTo>
                      <a:pt x="347" y="579"/>
                    </a:lnTo>
                    <a:lnTo>
                      <a:pt x="357" y="575"/>
                    </a:lnTo>
                    <a:lnTo>
                      <a:pt x="368" y="569"/>
                    </a:lnTo>
                    <a:lnTo>
                      <a:pt x="378" y="564"/>
                    </a:lnTo>
                    <a:lnTo>
                      <a:pt x="390" y="561"/>
                    </a:lnTo>
                    <a:lnTo>
                      <a:pt x="401" y="558"/>
                    </a:lnTo>
                    <a:lnTo>
                      <a:pt x="413" y="554"/>
                    </a:lnTo>
                    <a:lnTo>
                      <a:pt x="425" y="553"/>
                    </a:lnTo>
                    <a:lnTo>
                      <a:pt x="437" y="552"/>
                    </a:lnTo>
                    <a:lnTo>
                      <a:pt x="449" y="552"/>
                    </a:lnTo>
                    <a:lnTo>
                      <a:pt x="463" y="553"/>
                    </a:lnTo>
                    <a:lnTo>
                      <a:pt x="477" y="555"/>
                    </a:lnTo>
                    <a:lnTo>
                      <a:pt x="491" y="559"/>
                    </a:lnTo>
                    <a:lnTo>
                      <a:pt x="506" y="563"/>
                    </a:lnTo>
                    <a:lnTo>
                      <a:pt x="521" y="569"/>
                    </a:lnTo>
                    <a:lnTo>
                      <a:pt x="537" y="577"/>
                    </a:lnTo>
                    <a:lnTo>
                      <a:pt x="553" y="585"/>
                    </a:lnTo>
                    <a:lnTo>
                      <a:pt x="570" y="591"/>
                    </a:lnTo>
                    <a:lnTo>
                      <a:pt x="588" y="596"/>
                    </a:lnTo>
                    <a:lnTo>
                      <a:pt x="606" y="599"/>
                    </a:lnTo>
                    <a:lnTo>
                      <a:pt x="623" y="601"/>
                    </a:lnTo>
                    <a:lnTo>
                      <a:pt x="641" y="602"/>
                    </a:lnTo>
                    <a:lnTo>
                      <a:pt x="658" y="602"/>
                    </a:lnTo>
                    <a:lnTo>
                      <a:pt x="675" y="601"/>
                    </a:lnTo>
                    <a:lnTo>
                      <a:pt x="693" y="600"/>
                    </a:lnTo>
                    <a:lnTo>
                      <a:pt x="708" y="598"/>
                    </a:lnTo>
                    <a:lnTo>
                      <a:pt x="724" y="596"/>
                    </a:lnTo>
                    <a:lnTo>
                      <a:pt x="738" y="592"/>
                    </a:lnTo>
                    <a:lnTo>
                      <a:pt x="750" y="589"/>
                    </a:lnTo>
                    <a:lnTo>
                      <a:pt x="762" y="585"/>
                    </a:lnTo>
                    <a:lnTo>
                      <a:pt x="772" y="582"/>
                    </a:lnTo>
                    <a:lnTo>
                      <a:pt x="781" y="578"/>
                    </a:lnTo>
                    <a:lnTo>
                      <a:pt x="796" y="574"/>
                    </a:lnTo>
                    <a:lnTo>
                      <a:pt x="810" y="571"/>
                    </a:lnTo>
                    <a:lnTo>
                      <a:pt x="822" y="571"/>
                    </a:lnTo>
                    <a:lnTo>
                      <a:pt x="832" y="572"/>
                    </a:lnTo>
                    <a:lnTo>
                      <a:pt x="841" y="575"/>
                    </a:lnTo>
                    <a:lnTo>
                      <a:pt x="850" y="577"/>
                    </a:lnTo>
                    <a:lnTo>
                      <a:pt x="859" y="579"/>
                    </a:lnTo>
                    <a:lnTo>
                      <a:pt x="867" y="581"/>
                    </a:lnTo>
                    <a:lnTo>
                      <a:pt x="875" y="582"/>
                    </a:lnTo>
                    <a:lnTo>
                      <a:pt x="886" y="583"/>
                    </a:lnTo>
                    <a:lnTo>
                      <a:pt x="900" y="584"/>
                    </a:lnTo>
                    <a:lnTo>
                      <a:pt x="915" y="584"/>
                    </a:lnTo>
                    <a:lnTo>
                      <a:pt x="933" y="584"/>
                    </a:lnTo>
                    <a:lnTo>
                      <a:pt x="953" y="583"/>
                    </a:lnTo>
                    <a:lnTo>
                      <a:pt x="975" y="579"/>
                    </a:lnTo>
                    <a:lnTo>
                      <a:pt x="998" y="576"/>
                    </a:lnTo>
                    <a:lnTo>
                      <a:pt x="1021" y="569"/>
                    </a:lnTo>
                    <a:lnTo>
                      <a:pt x="1039" y="559"/>
                    </a:lnTo>
                    <a:lnTo>
                      <a:pt x="1056" y="547"/>
                    </a:lnTo>
                    <a:lnTo>
                      <a:pt x="1069" y="533"/>
                    </a:lnTo>
                    <a:lnTo>
                      <a:pt x="1081" y="519"/>
                    </a:lnTo>
                    <a:lnTo>
                      <a:pt x="1091" y="507"/>
                    </a:lnTo>
                    <a:lnTo>
                      <a:pt x="1099" y="495"/>
                    </a:lnTo>
                    <a:lnTo>
                      <a:pt x="1107" y="487"/>
                    </a:lnTo>
                    <a:lnTo>
                      <a:pt x="1116" y="481"/>
                    </a:lnTo>
                    <a:lnTo>
                      <a:pt x="1124" y="478"/>
                    </a:lnTo>
                    <a:lnTo>
                      <a:pt x="1133" y="477"/>
                    </a:lnTo>
                    <a:lnTo>
                      <a:pt x="1141" y="478"/>
                    </a:lnTo>
                    <a:lnTo>
                      <a:pt x="1150" y="480"/>
                    </a:lnTo>
                    <a:lnTo>
                      <a:pt x="1158" y="484"/>
                    </a:lnTo>
                    <a:lnTo>
                      <a:pt x="1166" y="490"/>
                    </a:lnTo>
                    <a:lnTo>
                      <a:pt x="1173" y="495"/>
                    </a:lnTo>
                    <a:lnTo>
                      <a:pt x="1178" y="501"/>
                    </a:lnTo>
                    <a:lnTo>
                      <a:pt x="1182" y="504"/>
                    </a:lnTo>
                    <a:lnTo>
                      <a:pt x="1188" y="506"/>
                    </a:lnTo>
                    <a:lnTo>
                      <a:pt x="1195" y="506"/>
                    </a:lnTo>
                    <a:lnTo>
                      <a:pt x="1200" y="504"/>
                    </a:lnTo>
                    <a:lnTo>
                      <a:pt x="1205" y="502"/>
                    </a:lnTo>
                    <a:lnTo>
                      <a:pt x="1209" y="499"/>
                    </a:lnTo>
                    <a:lnTo>
                      <a:pt x="1212" y="495"/>
                    </a:lnTo>
                    <a:lnTo>
                      <a:pt x="1215" y="488"/>
                    </a:lnTo>
                    <a:lnTo>
                      <a:pt x="1213" y="480"/>
                    </a:lnTo>
                    <a:lnTo>
                      <a:pt x="1211" y="473"/>
                    </a:lnTo>
                    <a:lnTo>
                      <a:pt x="1205" y="468"/>
                    </a:lnTo>
                    <a:lnTo>
                      <a:pt x="1200" y="464"/>
                    </a:lnTo>
                    <a:lnTo>
                      <a:pt x="1193" y="463"/>
                    </a:lnTo>
                    <a:lnTo>
                      <a:pt x="1185" y="464"/>
                    </a:lnTo>
                    <a:lnTo>
                      <a:pt x="1178" y="469"/>
                    </a:lnTo>
                    <a:lnTo>
                      <a:pt x="1164" y="463"/>
                    </a:lnTo>
                    <a:lnTo>
                      <a:pt x="1155" y="456"/>
                    </a:lnTo>
                    <a:lnTo>
                      <a:pt x="1149" y="449"/>
                    </a:lnTo>
                    <a:lnTo>
                      <a:pt x="1147" y="441"/>
                    </a:lnTo>
                    <a:lnTo>
                      <a:pt x="1147" y="433"/>
                    </a:lnTo>
                    <a:lnTo>
                      <a:pt x="1149" y="424"/>
                    </a:lnTo>
                    <a:lnTo>
                      <a:pt x="1151" y="415"/>
                    </a:lnTo>
                    <a:lnTo>
                      <a:pt x="1156" y="4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78" name="Freeform 34"/>
              <p:cNvSpPr>
                <a:spLocks/>
              </p:cNvSpPr>
              <p:nvPr/>
            </p:nvSpPr>
            <p:spPr bwMode="auto">
              <a:xfrm>
                <a:off x="1299" y="2267"/>
                <a:ext cx="42" cy="18"/>
              </a:xfrm>
              <a:custGeom>
                <a:avLst/>
                <a:gdLst>
                  <a:gd name="T0" fmla="*/ 1 w 84"/>
                  <a:gd name="T1" fmla="*/ 12 h 36"/>
                  <a:gd name="T2" fmla="*/ 6 w 84"/>
                  <a:gd name="T3" fmla="*/ 10 h 36"/>
                  <a:gd name="T4" fmla="*/ 11 w 84"/>
                  <a:gd name="T5" fmla="*/ 8 h 36"/>
                  <a:gd name="T6" fmla="*/ 17 w 84"/>
                  <a:gd name="T7" fmla="*/ 6 h 36"/>
                  <a:gd name="T8" fmla="*/ 22 w 84"/>
                  <a:gd name="T9" fmla="*/ 4 h 36"/>
                  <a:gd name="T10" fmla="*/ 27 w 84"/>
                  <a:gd name="T11" fmla="*/ 2 h 36"/>
                  <a:gd name="T12" fmla="*/ 31 w 84"/>
                  <a:gd name="T13" fmla="*/ 1 h 36"/>
                  <a:gd name="T14" fmla="*/ 35 w 84"/>
                  <a:gd name="T15" fmla="*/ 0 h 36"/>
                  <a:gd name="T16" fmla="*/ 37 w 84"/>
                  <a:gd name="T17" fmla="*/ 0 h 36"/>
                  <a:gd name="T18" fmla="*/ 39 w 84"/>
                  <a:gd name="T19" fmla="*/ 2 h 36"/>
                  <a:gd name="T20" fmla="*/ 42 w 84"/>
                  <a:gd name="T21" fmla="*/ 4 h 36"/>
                  <a:gd name="T22" fmla="*/ 42 w 84"/>
                  <a:gd name="T23" fmla="*/ 7 h 36"/>
                  <a:gd name="T24" fmla="*/ 39 w 84"/>
                  <a:gd name="T25" fmla="*/ 9 h 36"/>
                  <a:gd name="T26" fmla="*/ 35 w 84"/>
                  <a:gd name="T27" fmla="*/ 11 h 36"/>
                  <a:gd name="T28" fmla="*/ 31 w 84"/>
                  <a:gd name="T29" fmla="*/ 12 h 36"/>
                  <a:gd name="T30" fmla="*/ 26 w 84"/>
                  <a:gd name="T31" fmla="*/ 14 h 36"/>
                  <a:gd name="T32" fmla="*/ 20 w 84"/>
                  <a:gd name="T33" fmla="*/ 15 h 36"/>
                  <a:gd name="T34" fmla="*/ 15 w 84"/>
                  <a:gd name="T35" fmla="*/ 17 h 36"/>
                  <a:gd name="T36" fmla="*/ 11 w 84"/>
                  <a:gd name="T37" fmla="*/ 18 h 36"/>
                  <a:gd name="T38" fmla="*/ 7 w 84"/>
                  <a:gd name="T39" fmla="*/ 18 h 36"/>
                  <a:gd name="T40" fmla="*/ 4 w 84"/>
                  <a:gd name="T41" fmla="*/ 18 h 36"/>
                  <a:gd name="T42" fmla="*/ 1 w 84"/>
                  <a:gd name="T43" fmla="*/ 16 h 36"/>
                  <a:gd name="T44" fmla="*/ 0 w 84"/>
                  <a:gd name="T45" fmla="*/ 14 h 36"/>
                  <a:gd name="T46" fmla="*/ 1 w 84"/>
                  <a:gd name="T47" fmla="*/ 13 h 36"/>
                  <a:gd name="T48" fmla="*/ 1 w 84"/>
                  <a:gd name="T49" fmla="*/ 12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4" h="36">
                    <a:moveTo>
                      <a:pt x="1" y="24"/>
                    </a:moveTo>
                    <a:lnTo>
                      <a:pt x="12" y="20"/>
                    </a:lnTo>
                    <a:lnTo>
                      <a:pt x="22" y="15"/>
                    </a:lnTo>
                    <a:lnTo>
                      <a:pt x="34" y="12"/>
                    </a:lnTo>
                    <a:lnTo>
                      <a:pt x="44" y="7"/>
                    </a:lnTo>
                    <a:lnTo>
                      <a:pt x="54" y="3"/>
                    </a:lnTo>
                    <a:lnTo>
                      <a:pt x="62" y="1"/>
                    </a:lnTo>
                    <a:lnTo>
                      <a:pt x="69" y="0"/>
                    </a:lnTo>
                    <a:lnTo>
                      <a:pt x="73" y="0"/>
                    </a:lnTo>
                    <a:lnTo>
                      <a:pt x="78" y="3"/>
                    </a:lnTo>
                    <a:lnTo>
                      <a:pt x="84" y="8"/>
                    </a:lnTo>
                    <a:lnTo>
                      <a:pt x="84" y="14"/>
                    </a:lnTo>
                    <a:lnTo>
                      <a:pt x="77" y="18"/>
                    </a:lnTo>
                    <a:lnTo>
                      <a:pt x="70" y="21"/>
                    </a:lnTo>
                    <a:lnTo>
                      <a:pt x="61" y="24"/>
                    </a:lnTo>
                    <a:lnTo>
                      <a:pt x="52" y="28"/>
                    </a:lnTo>
                    <a:lnTo>
                      <a:pt x="40" y="30"/>
                    </a:lnTo>
                    <a:lnTo>
                      <a:pt x="30" y="33"/>
                    </a:lnTo>
                    <a:lnTo>
                      <a:pt x="21" y="35"/>
                    </a:lnTo>
                    <a:lnTo>
                      <a:pt x="13" y="36"/>
                    </a:lnTo>
                    <a:lnTo>
                      <a:pt x="7" y="35"/>
                    </a:lnTo>
                    <a:lnTo>
                      <a:pt x="1" y="31"/>
                    </a:lnTo>
                    <a:lnTo>
                      <a:pt x="0" y="28"/>
                    </a:lnTo>
                    <a:lnTo>
                      <a:pt x="1" y="25"/>
                    </a:lnTo>
                    <a:lnTo>
                      <a:pt x="1" y="24"/>
                    </a:lnTo>
                    <a:close/>
                  </a:path>
                </a:pathLst>
              </a:custGeom>
              <a:solidFill>
                <a:srgbClr val="2B9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79" name="Freeform 35"/>
              <p:cNvSpPr>
                <a:spLocks/>
              </p:cNvSpPr>
              <p:nvPr/>
            </p:nvSpPr>
            <p:spPr bwMode="auto">
              <a:xfrm>
                <a:off x="836" y="2285"/>
                <a:ext cx="531" cy="101"/>
              </a:xfrm>
              <a:custGeom>
                <a:avLst/>
                <a:gdLst>
                  <a:gd name="T0" fmla="*/ 531 w 1061"/>
                  <a:gd name="T1" fmla="*/ 5 h 200"/>
                  <a:gd name="T2" fmla="*/ 527 w 1061"/>
                  <a:gd name="T3" fmla="*/ 17 h 200"/>
                  <a:gd name="T4" fmla="*/ 516 w 1061"/>
                  <a:gd name="T5" fmla="*/ 32 h 200"/>
                  <a:gd name="T6" fmla="*/ 493 w 1061"/>
                  <a:gd name="T7" fmla="*/ 54 h 200"/>
                  <a:gd name="T8" fmla="*/ 456 w 1061"/>
                  <a:gd name="T9" fmla="*/ 78 h 200"/>
                  <a:gd name="T10" fmla="*/ 418 w 1061"/>
                  <a:gd name="T11" fmla="*/ 85 h 200"/>
                  <a:gd name="T12" fmla="*/ 395 w 1061"/>
                  <a:gd name="T13" fmla="*/ 81 h 200"/>
                  <a:gd name="T14" fmla="*/ 377 w 1061"/>
                  <a:gd name="T15" fmla="*/ 76 h 200"/>
                  <a:gd name="T16" fmla="*/ 361 w 1061"/>
                  <a:gd name="T17" fmla="*/ 72 h 200"/>
                  <a:gd name="T18" fmla="*/ 344 w 1061"/>
                  <a:gd name="T19" fmla="*/ 73 h 200"/>
                  <a:gd name="T20" fmla="*/ 321 w 1061"/>
                  <a:gd name="T21" fmla="*/ 81 h 200"/>
                  <a:gd name="T22" fmla="*/ 300 w 1061"/>
                  <a:gd name="T23" fmla="*/ 88 h 200"/>
                  <a:gd name="T24" fmla="*/ 280 w 1061"/>
                  <a:gd name="T25" fmla="*/ 90 h 200"/>
                  <a:gd name="T26" fmla="*/ 261 w 1061"/>
                  <a:gd name="T27" fmla="*/ 89 h 200"/>
                  <a:gd name="T28" fmla="*/ 244 w 1061"/>
                  <a:gd name="T29" fmla="*/ 84 h 200"/>
                  <a:gd name="T30" fmla="*/ 230 w 1061"/>
                  <a:gd name="T31" fmla="*/ 80 h 200"/>
                  <a:gd name="T32" fmla="*/ 217 w 1061"/>
                  <a:gd name="T33" fmla="*/ 75 h 200"/>
                  <a:gd name="T34" fmla="*/ 200 w 1061"/>
                  <a:gd name="T35" fmla="*/ 71 h 200"/>
                  <a:gd name="T36" fmla="*/ 179 w 1061"/>
                  <a:gd name="T37" fmla="*/ 70 h 200"/>
                  <a:gd name="T38" fmla="*/ 156 w 1061"/>
                  <a:gd name="T39" fmla="*/ 72 h 200"/>
                  <a:gd name="T40" fmla="*/ 134 w 1061"/>
                  <a:gd name="T41" fmla="*/ 78 h 200"/>
                  <a:gd name="T42" fmla="*/ 106 w 1061"/>
                  <a:gd name="T43" fmla="*/ 93 h 200"/>
                  <a:gd name="T44" fmla="*/ 74 w 1061"/>
                  <a:gd name="T45" fmla="*/ 99 h 200"/>
                  <a:gd name="T46" fmla="*/ 53 w 1061"/>
                  <a:gd name="T47" fmla="*/ 95 h 200"/>
                  <a:gd name="T48" fmla="*/ 40 w 1061"/>
                  <a:gd name="T49" fmla="*/ 90 h 200"/>
                  <a:gd name="T50" fmla="*/ 23 w 1061"/>
                  <a:gd name="T51" fmla="*/ 88 h 200"/>
                  <a:gd name="T52" fmla="*/ 0 w 1061"/>
                  <a:gd name="T53" fmla="*/ 101 h 200"/>
                  <a:gd name="T54" fmla="*/ 18 w 1061"/>
                  <a:gd name="T55" fmla="*/ 83 h 200"/>
                  <a:gd name="T56" fmla="*/ 39 w 1061"/>
                  <a:gd name="T57" fmla="*/ 77 h 200"/>
                  <a:gd name="T58" fmla="*/ 67 w 1061"/>
                  <a:gd name="T59" fmla="*/ 82 h 200"/>
                  <a:gd name="T60" fmla="*/ 92 w 1061"/>
                  <a:gd name="T61" fmla="*/ 80 h 200"/>
                  <a:gd name="T62" fmla="*/ 112 w 1061"/>
                  <a:gd name="T63" fmla="*/ 72 h 200"/>
                  <a:gd name="T64" fmla="*/ 126 w 1061"/>
                  <a:gd name="T65" fmla="*/ 65 h 200"/>
                  <a:gd name="T66" fmla="*/ 141 w 1061"/>
                  <a:gd name="T67" fmla="*/ 61 h 200"/>
                  <a:gd name="T68" fmla="*/ 161 w 1061"/>
                  <a:gd name="T69" fmla="*/ 58 h 200"/>
                  <a:gd name="T70" fmla="*/ 183 w 1061"/>
                  <a:gd name="T71" fmla="*/ 58 h 200"/>
                  <a:gd name="T72" fmla="*/ 208 w 1061"/>
                  <a:gd name="T73" fmla="*/ 62 h 200"/>
                  <a:gd name="T74" fmla="*/ 233 w 1061"/>
                  <a:gd name="T75" fmla="*/ 70 h 200"/>
                  <a:gd name="T76" fmla="*/ 259 w 1061"/>
                  <a:gd name="T77" fmla="*/ 75 h 200"/>
                  <a:gd name="T78" fmla="*/ 285 w 1061"/>
                  <a:gd name="T79" fmla="*/ 76 h 200"/>
                  <a:gd name="T80" fmla="*/ 307 w 1061"/>
                  <a:gd name="T81" fmla="*/ 73 h 200"/>
                  <a:gd name="T82" fmla="*/ 326 w 1061"/>
                  <a:gd name="T83" fmla="*/ 67 h 200"/>
                  <a:gd name="T84" fmla="*/ 338 w 1061"/>
                  <a:gd name="T85" fmla="*/ 62 h 200"/>
                  <a:gd name="T86" fmla="*/ 358 w 1061"/>
                  <a:gd name="T87" fmla="*/ 56 h 200"/>
                  <a:gd name="T88" fmla="*/ 381 w 1061"/>
                  <a:gd name="T89" fmla="*/ 56 h 200"/>
                  <a:gd name="T90" fmla="*/ 406 w 1061"/>
                  <a:gd name="T91" fmla="*/ 64 h 200"/>
                  <a:gd name="T92" fmla="*/ 433 w 1061"/>
                  <a:gd name="T93" fmla="*/ 66 h 200"/>
                  <a:gd name="T94" fmla="*/ 462 w 1061"/>
                  <a:gd name="T95" fmla="*/ 56 h 200"/>
                  <a:gd name="T96" fmla="*/ 488 w 1061"/>
                  <a:gd name="T97" fmla="*/ 40 h 200"/>
                  <a:gd name="T98" fmla="*/ 504 w 1061"/>
                  <a:gd name="T99" fmla="*/ 27 h 200"/>
                  <a:gd name="T100" fmla="*/ 516 w 1061"/>
                  <a:gd name="T101" fmla="*/ 13 h 200"/>
                  <a:gd name="T102" fmla="*/ 524 w 1061"/>
                  <a:gd name="T103" fmla="*/ 0 h 2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061" h="200">
                    <a:moveTo>
                      <a:pt x="1054" y="0"/>
                    </a:moveTo>
                    <a:lnTo>
                      <a:pt x="1059" y="3"/>
                    </a:lnTo>
                    <a:lnTo>
                      <a:pt x="1061" y="9"/>
                    </a:lnTo>
                    <a:lnTo>
                      <a:pt x="1061" y="16"/>
                    </a:lnTo>
                    <a:lnTo>
                      <a:pt x="1059" y="24"/>
                    </a:lnTo>
                    <a:lnTo>
                      <a:pt x="1054" y="33"/>
                    </a:lnTo>
                    <a:lnTo>
                      <a:pt x="1048" y="44"/>
                    </a:lnTo>
                    <a:lnTo>
                      <a:pt x="1040" y="54"/>
                    </a:lnTo>
                    <a:lnTo>
                      <a:pt x="1032" y="63"/>
                    </a:lnTo>
                    <a:lnTo>
                      <a:pt x="1021" y="75"/>
                    </a:lnTo>
                    <a:lnTo>
                      <a:pt x="1006" y="91"/>
                    </a:lnTo>
                    <a:lnTo>
                      <a:pt x="986" y="107"/>
                    </a:lnTo>
                    <a:lnTo>
                      <a:pt x="964" y="124"/>
                    </a:lnTo>
                    <a:lnTo>
                      <a:pt x="940" y="140"/>
                    </a:lnTo>
                    <a:lnTo>
                      <a:pt x="912" y="154"/>
                    </a:lnTo>
                    <a:lnTo>
                      <a:pt x="884" y="163"/>
                    </a:lnTo>
                    <a:lnTo>
                      <a:pt x="854" y="168"/>
                    </a:lnTo>
                    <a:lnTo>
                      <a:pt x="835" y="168"/>
                    </a:lnTo>
                    <a:lnTo>
                      <a:pt x="818" y="167"/>
                    </a:lnTo>
                    <a:lnTo>
                      <a:pt x="803" y="165"/>
                    </a:lnTo>
                    <a:lnTo>
                      <a:pt x="789" y="161"/>
                    </a:lnTo>
                    <a:lnTo>
                      <a:pt x="776" y="158"/>
                    </a:lnTo>
                    <a:lnTo>
                      <a:pt x="765" y="154"/>
                    </a:lnTo>
                    <a:lnTo>
                      <a:pt x="753" y="151"/>
                    </a:lnTo>
                    <a:lnTo>
                      <a:pt x="743" y="147"/>
                    </a:lnTo>
                    <a:lnTo>
                      <a:pt x="733" y="145"/>
                    </a:lnTo>
                    <a:lnTo>
                      <a:pt x="721" y="143"/>
                    </a:lnTo>
                    <a:lnTo>
                      <a:pt x="711" y="141"/>
                    </a:lnTo>
                    <a:lnTo>
                      <a:pt x="698" y="141"/>
                    </a:lnTo>
                    <a:lnTo>
                      <a:pt x="687" y="144"/>
                    </a:lnTo>
                    <a:lnTo>
                      <a:pt x="673" y="147"/>
                    </a:lnTo>
                    <a:lnTo>
                      <a:pt x="658" y="153"/>
                    </a:lnTo>
                    <a:lnTo>
                      <a:pt x="642" y="160"/>
                    </a:lnTo>
                    <a:lnTo>
                      <a:pt x="628" y="167"/>
                    </a:lnTo>
                    <a:lnTo>
                      <a:pt x="613" y="171"/>
                    </a:lnTo>
                    <a:lnTo>
                      <a:pt x="599" y="175"/>
                    </a:lnTo>
                    <a:lnTo>
                      <a:pt x="585" y="178"/>
                    </a:lnTo>
                    <a:lnTo>
                      <a:pt x="571" y="179"/>
                    </a:lnTo>
                    <a:lnTo>
                      <a:pt x="559" y="179"/>
                    </a:lnTo>
                    <a:lnTo>
                      <a:pt x="545" y="179"/>
                    </a:lnTo>
                    <a:lnTo>
                      <a:pt x="533" y="177"/>
                    </a:lnTo>
                    <a:lnTo>
                      <a:pt x="521" y="176"/>
                    </a:lnTo>
                    <a:lnTo>
                      <a:pt x="509" y="174"/>
                    </a:lnTo>
                    <a:lnTo>
                      <a:pt x="498" y="170"/>
                    </a:lnTo>
                    <a:lnTo>
                      <a:pt x="487" y="167"/>
                    </a:lnTo>
                    <a:lnTo>
                      <a:pt x="477" y="165"/>
                    </a:lnTo>
                    <a:lnTo>
                      <a:pt x="468" y="161"/>
                    </a:lnTo>
                    <a:lnTo>
                      <a:pt x="460" y="158"/>
                    </a:lnTo>
                    <a:lnTo>
                      <a:pt x="451" y="154"/>
                    </a:lnTo>
                    <a:lnTo>
                      <a:pt x="443" y="152"/>
                    </a:lnTo>
                    <a:lnTo>
                      <a:pt x="434" y="148"/>
                    </a:lnTo>
                    <a:lnTo>
                      <a:pt x="424" y="146"/>
                    </a:lnTo>
                    <a:lnTo>
                      <a:pt x="412" y="144"/>
                    </a:lnTo>
                    <a:lnTo>
                      <a:pt x="400" y="141"/>
                    </a:lnTo>
                    <a:lnTo>
                      <a:pt x="386" y="140"/>
                    </a:lnTo>
                    <a:lnTo>
                      <a:pt x="372" y="139"/>
                    </a:lnTo>
                    <a:lnTo>
                      <a:pt x="357" y="139"/>
                    </a:lnTo>
                    <a:lnTo>
                      <a:pt x="342" y="139"/>
                    </a:lnTo>
                    <a:lnTo>
                      <a:pt x="327" y="141"/>
                    </a:lnTo>
                    <a:lnTo>
                      <a:pt x="312" y="143"/>
                    </a:lnTo>
                    <a:lnTo>
                      <a:pt x="297" y="146"/>
                    </a:lnTo>
                    <a:lnTo>
                      <a:pt x="282" y="151"/>
                    </a:lnTo>
                    <a:lnTo>
                      <a:pt x="267" y="155"/>
                    </a:lnTo>
                    <a:lnTo>
                      <a:pt x="252" y="162"/>
                    </a:lnTo>
                    <a:lnTo>
                      <a:pt x="238" y="170"/>
                    </a:lnTo>
                    <a:lnTo>
                      <a:pt x="212" y="184"/>
                    </a:lnTo>
                    <a:lnTo>
                      <a:pt x="188" y="192"/>
                    </a:lnTo>
                    <a:lnTo>
                      <a:pt x="167" y="196"/>
                    </a:lnTo>
                    <a:lnTo>
                      <a:pt x="147" y="196"/>
                    </a:lnTo>
                    <a:lnTo>
                      <a:pt x="131" y="193"/>
                    </a:lnTo>
                    <a:lnTo>
                      <a:pt x="117" y="191"/>
                    </a:lnTo>
                    <a:lnTo>
                      <a:pt x="106" y="188"/>
                    </a:lnTo>
                    <a:lnTo>
                      <a:pt x="97" y="185"/>
                    </a:lnTo>
                    <a:lnTo>
                      <a:pt x="88" y="183"/>
                    </a:lnTo>
                    <a:lnTo>
                      <a:pt x="79" y="179"/>
                    </a:lnTo>
                    <a:lnTo>
                      <a:pt x="69" y="176"/>
                    </a:lnTo>
                    <a:lnTo>
                      <a:pt x="59" y="175"/>
                    </a:lnTo>
                    <a:lnTo>
                      <a:pt x="46" y="175"/>
                    </a:lnTo>
                    <a:lnTo>
                      <a:pt x="32" y="178"/>
                    </a:lnTo>
                    <a:lnTo>
                      <a:pt x="16" y="186"/>
                    </a:lnTo>
                    <a:lnTo>
                      <a:pt x="0" y="200"/>
                    </a:lnTo>
                    <a:lnTo>
                      <a:pt x="11" y="186"/>
                    </a:lnTo>
                    <a:lnTo>
                      <a:pt x="23" y="174"/>
                    </a:lnTo>
                    <a:lnTo>
                      <a:pt x="35" y="165"/>
                    </a:lnTo>
                    <a:lnTo>
                      <a:pt x="48" y="158"/>
                    </a:lnTo>
                    <a:lnTo>
                      <a:pt x="63" y="153"/>
                    </a:lnTo>
                    <a:lnTo>
                      <a:pt x="78" y="152"/>
                    </a:lnTo>
                    <a:lnTo>
                      <a:pt x="95" y="153"/>
                    </a:lnTo>
                    <a:lnTo>
                      <a:pt x="114" y="158"/>
                    </a:lnTo>
                    <a:lnTo>
                      <a:pt x="133" y="162"/>
                    </a:lnTo>
                    <a:lnTo>
                      <a:pt x="151" y="163"/>
                    </a:lnTo>
                    <a:lnTo>
                      <a:pt x="167" y="162"/>
                    </a:lnTo>
                    <a:lnTo>
                      <a:pt x="183" y="159"/>
                    </a:lnTo>
                    <a:lnTo>
                      <a:pt x="197" y="154"/>
                    </a:lnTo>
                    <a:lnTo>
                      <a:pt x="211" y="148"/>
                    </a:lnTo>
                    <a:lnTo>
                      <a:pt x="224" y="143"/>
                    </a:lnTo>
                    <a:lnTo>
                      <a:pt x="237" y="136"/>
                    </a:lnTo>
                    <a:lnTo>
                      <a:pt x="244" y="132"/>
                    </a:lnTo>
                    <a:lnTo>
                      <a:pt x="252" y="129"/>
                    </a:lnTo>
                    <a:lnTo>
                      <a:pt x="261" y="125"/>
                    </a:lnTo>
                    <a:lnTo>
                      <a:pt x="272" y="123"/>
                    </a:lnTo>
                    <a:lnTo>
                      <a:pt x="282" y="120"/>
                    </a:lnTo>
                    <a:lnTo>
                      <a:pt x="295" y="117"/>
                    </a:lnTo>
                    <a:lnTo>
                      <a:pt x="307" y="116"/>
                    </a:lnTo>
                    <a:lnTo>
                      <a:pt x="321" y="114"/>
                    </a:lnTo>
                    <a:lnTo>
                      <a:pt x="335" y="114"/>
                    </a:lnTo>
                    <a:lnTo>
                      <a:pt x="350" y="113"/>
                    </a:lnTo>
                    <a:lnTo>
                      <a:pt x="366" y="114"/>
                    </a:lnTo>
                    <a:lnTo>
                      <a:pt x="382" y="115"/>
                    </a:lnTo>
                    <a:lnTo>
                      <a:pt x="398" y="117"/>
                    </a:lnTo>
                    <a:lnTo>
                      <a:pt x="415" y="122"/>
                    </a:lnTo>
                    <a:lnTo>
                      <a:pt x="432" y="126"/>
                    </a:lnTo>
                    <a:lnTo>
                      <a:pt x="449" y="132"/>
                    </a:lnTo>
                    <a:lnTo>
                      <a:pt x="466" y="138"/>
                    </a:lnTo>
                    <a:lnTo>
                      <a:pt x="484" y="143"/>
                    </a:lnTo>
                    <a:lnTo>
                      <a:pt x="501" y="147"/>
                    </a:lnTo>
                    <a:lnTo>
                      <a:pt x="518" y="148"/>
                    </a:lnTo>
                    <a:lnTo>
                      <a:pt x="536" y="151"/>
                    </a:lnTo>
                    <a:lnTo>
                      <a:pt x="553" y="151"/>
                    </a:lnTo>
                    <a:lnTo>
                      <a:pt x="569" y="150"/>
                    </a:lnTo>
                    <a:lnTo>
                      <a:pt x="585" y="148"/>
                    </a:lnTo>
                    <a:lnTo>
                      <a:pt x="600" y="146"/>
                    </a:lnTo>
                    <a:lnTo>
                      <a:pt x="614" y="144"/>
                    </a:lnTo>
                    <a:lnTo>
                      <a:pt x="628" y="140"/>
                    </a:lnTo>
                    <a:lnTo>
                      <a:pt x="639" y="137"/>
                    </a:lnTo>
                    <a:lnTo>
                      <a:pt x="651" y="133"/>
                    </a:lnTo>
                    <a:lnTo>
                      <a:pt x="660" y="130"/>
                    </a:lnTo>
                    <a:lnTo>
                      <a:pt x="669" y="126"/>
                    </a:lnTo>
                    <a:lnTo>
                      <a:pt x="676" y="123"/>
                    </a:lnTo>
                    <a:lnTo>
                      <a:pt x="688" y="117"/>
                    </a:lnTo>
                    <a:lnTo>
                      <a:pt x="702" y="113"/>
                    </a:lnTo>
                    <a:lnTo>
                      <a:pt x="715" y="110"/>
                    </a:lnTo>
                    <a:lnTo>
                      <a:pt x="730" y="109"/>
                    </a:lnTo>
                    <a:lnTo>
                      <a:pt x="745" y="109"/>
                    </a:lnTo>
                    <a:lnTo>
                      <a:pt x="761" y="111"/>
                    </a:lnTo>
                    <a:lnTo>
                      <a:pt x="776" y="115"/>
                    </a:lnTo>
                    <a:lnTo>
                      <a:pt x="793" y="121"/>
                    </a:lnTo>
                    <a:lnTo>
                      <a:pt x="811" y="126"/>
                    </a:lnTo>
                    <a:lnTo>
                      <a:pt x="829" y="130"/>
                    </a:lnTo>
                    <a:lnTo>
                      <a:pt x="848" y="131"/>
                    </a:lnTo>
                    <a:lnTo>
                      <a:pt x="866" y="130"/>
                    </a:lnTo>
                    <a:lnTo>
                      <a:pt x="885" y="126"/>
                    </a:lnTo>
                    <a:lnTo>
                      <a:pt x="904" y="120"/>
                    </a:lnTo>
                    <a:lnTo>
                      <a:pt x="924" y="111"/>
                    </a:lnTo>
                    <a:lnTo>
                      <a:pt x="945" y="100"/>
                    </a:lnTo>
                    <a:lnTo>
                      <a:pt x="961" y="90"/>
                    </a:lnTo>
                    <a:lnTo>
                      <a:pt x="976" y="80"/>
                    </a:lnTo>
                    <a:lnTo>
                      <a:pt x="988" y="71"/>
                    </a:lnTo>
                    <a:lnTo>
                      <a:pt x="999" y="62"/>
                    </a:lnTo>
                    <a:lnTo>
                      <a:pt x="1008" y="54"/>
                    </a:lnTo>
                    <a:lnTo>
                      <a:pt x="1016" y="45"/>
                    </a:lnTo>
                    <a:lnTo>
                      <a:pt x="1024" y="35"/>
                    </a:lnTo>
                    <a:lnTo>
                      <a:pt x="1031" y="26"/>
                    </a:lnTo>
                    <a:lnTo>
                      <a:pt x="1038" y="15"/>
                    </a:lnTo>
                    <a:lnTo>
                      <a:pt x="1044" y="5"/>
                    </a:lnTo>
                    <a:lnTo>
                      <a:pt x="1048" y="0"/>
                    </a:lnTo>
                    <a:lnTo>
                      <a:pt x="1054" y="0"/>
                    </a:lnTo>
                    <a:close/>
                  </a:path>
                </a:pathLst>
              </a:custGeom>
              <a:solidFill>
                <a:srgbClr val="2B9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80" name="Freeform 36"/>
              <p:cNvSpPr>
                <a:spLocks/>
              </p:cNvSpPr>
              <p:nvPr/>
            </p:nvSpPr>
            <p:spPr bwMode="auto">
              <a:xfrm>
                <a:off x="883" y="2322"/>
                <a:ext cx="21" cy="22"/>
              </a:xfrm>
              <a:custGeom>
                <a:avLst/>
                <a:gdLst>
                  <a:gd name="T0" fmla="*/ 3 w 43"/>
                  <a:gd name="T1" fmla="*/ 22 h 45"/>
                  <a:gd name="T2" fmla="*/ 0 w 43"/>
                  <a:gd name="T3" fmla="*/ 20 h 45"/>
                  <a:gd name="T4" fmla="*/ 3 w 43"/>
                  <a:gd name="T5" fmla="*/ 14 h 45"/>
                  <a:gd name="T6" fmla="*/ 7 w 43"/>
                  <a:gd name="T7" fmla="*/ 8 h 45"/>
                  <a:gd name="T8" fmla="*/ 11 w 43"/>
                  <a:gd name="T9" fmla="*/ 3 h 45"/>
                  <a:gd name="T10" fmla="*/ 15 w 43"/>
                  <a:gd name="T11" fmla="*/ 0 h 45"/>
                  <a:gd name="T12" fmla="*/ 21 w 43"/>
                  <a:gd name="T13" fmla="*/ 9 h 45"/>
                  <a:gd name="T14" fmla="*/ 18 w 43"/>
                  <a:gd name="T15" fmla="*/ 10 h 45"/>
                  <a:gd name="T16" fmla="*/ 15 w 43"/>
                  <a:gd name="T17" fmla="*/ 12 h 45"/>
                  <a:gd name="T18" fmla="*/ 13 w 43"/>
                  <a:gd name="T19" fmla="*/ 13 h 45"/>
                  <a:gd name="T20" fmla="*/ 10 w 43"/>
                  <a:gd name="T21" fmla="*/ 15 h 45"/>
                  <a:gd name="T22" fmla="*/ 8 w 43"/>
                  <a:gd name="T23" fmla="*/ 17 h 45"/>
                  <a:gd name="T24" fmla="*/ 6 w 43"/>
                  <a:gd name="T25" fmla="*/ 19 h 45"/>
                  <a:gd name="T26" fmla="*/ 4 w 43"/>
                  <a:gd name="T27" fmla="*/ 21 h 45"/>
                  <a:gd name="T28" fmla="*/ 3 w 43"/>
                  <a:gd name="T29" fmla="*/ 22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 h="45">
                    <a:moveTo>
                      <a:pt x="6" y="45"/>
                    </a:moveTo>
                    <a:lnTo>
                      <a:pt x="0" y="41"/>
                    </a:lnTo>
                    <a:lnTo>
                      <a:pt x="6" y="28"/>
                    </a:lnTo>
                    <a:lnTo>
                      <a:pt x="14" y="16"/>
                    </a:lnTo>
                    <a:lnTo>
                      <a:pt x="22" y="7"/>
                    </a:lnTo>
                    <a:lnTo>
                      <a:pt x="30" y="0"/>
                    </a:lnTo>
                    <a:lnTo>
                      <a:pt x="43" y="19"/>
                    </a:lnTo>
                    <a:lnTo>
                      <a:pt x="37" y="21"/>
                    </a:lnTo>
                    <a:lnTo>
                      <a:pt x="31" y="25"/>
                    </a:lnTo>
                    <a:lnTo>
                      <a:pt x="27" y="27"/>
                    </a:lnTo>
                    <a:lnTo>
                      <a:pt x="21" y="30"/>
                    </a:lnTo>
                    <a:lnTo>
                      <a:pt x="16" y="35"/>
                    </a:lnTo>
                    <a:lnTo>
                      <a:pt x="13" y="38"/>
                    </a:lnTo>
                    <a:lnTo>
                      <a:pt x="9" y="42"/>
                    </a:lnTo>
                    <a:lnTo>
                      <a:pt x="6" y="45"/>
                    </a:lnTo>
                    <a:close/>
                  </a:path>
                </a:pathLst>
              </a:custGeom>
              <a:solidFill>
                <a:srgbClr val="2B9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81" name="Freeform 37"/>
              <p:cNvSpPr>
                <a:spLocks/>
              </p:cNvSpPr>
              <p:nvPr/>
            </p:nvSpPr>
            <p:spPr bwMode="auto">
              <a:xfrm>
                <a:off x="904" y="2121"/>
                <a:ext cx="312" cy="259"/>
              </a:xfrm>
              <a:custGeom>
                <a:avLst/>
                <a:gdLst>
                  <a:gd name="T0" fmla="*/ 180 w 623"/>
                  <a:gd name="T1" fmla="*/ 242 h 519"/>
                  <a:gd name="T2" fmla="*/ 151 w 623"/>
                  <a:gd name="T3" fmla="*/ 255 h 519"/>
                  <a:gd name="T4" fmla="*/ 119 w 623"/>
                  <a:gd name="T5" fmla="*/ 259 h 519"/>
                  <a:gd name="T6" fmla="*/ 88 w 623"/>
                  <a:gd name="T7" fmla="*/ 255 h 519"/>
                  <a:gd name="T8" fmla="*/ 58 w 623"/>
                  <a:gd name="T9" fmla="*/ 242 h 519"/>
                  <a:gd name="T10" fmla="*/ 32 w 623"/>
                  <a:gd name="T11" fmla="*/ 222 h 519"/>
                  <a:gd name="T12" fmla="*/ 13 w 623"/>
                  <a:gd name="T13" fmla="*/ 195 h 519"/>
                  <a:gd name="T14" fmla="*/ 2 w 623"/>
                  <a:gd name="T15" fmla="*/ 162 h 519"/>
                  <a:gd name="T16" fmla="*/ 1 w 623"/>
                  <a:gd name="T17" fmla="*/ 131 h 519"/>
                  <a:gd name="T18" fmla="*/ 4 w 623"/>
                  <a:gd name="T19" fmla="*/ 109 h 519"/>
                  <a:gd name="T20" fmla="*/ 11 w 623"/>
                  <a:gd name="T21" fmla="*/ 87 h 519"/>
                  <a:gd name="T22" fmla="*/ 21 w 623"/>
                  <a:gd name="T23" fmla="*/ 67 h 519"/>
                  <a:gd name="T24" fmla="*/ 30 w 623"/>
                  <a:gd name="T25" fmla="*/ 55 h 519"/>
                  <a:gd name="T26" fmla="*/ 35 w 623"/>
                  <a:gd name="T27" fmla="*/ 48 h 519"/>
                  <a:gd name="T28" fmla="*/ 42 w 623"/>
                  <a:gd name="T29" fmla="*/ 40 h 519"/>
                  <a:gd name="T30" fmla="*/ 53 w 623"/>
                  <a:gd name="T31" fmla="*/ 29 h 519"/>
                  <a:gd name="T32" fmla="*/ 66 w 623"/>
                  <a:gd name="T33" fmla="*/ 20 h 519"/>
                  <a:gd name="T34" fmla="*/ 80 w 623"/>
                  <a:gd name="T35" fmla="*/ 12 h 519"/>
                  <a:gd name="T36" fmla="*/ 96 w 623"/>
                  <a:gd name="T37" fmla="*/ 6 h 519"/>
                  <a:gd name="T38" fmla="*/ 112 w 623"/>
                  <a:gd name="T39" fmla="*/ 2 h 519"/>
                  <a:gd name="T40" fmla="*/ 130 w 623"/>
                  <a:gd name="T41" fmla="*/ 0 h 519"/>
                  <a:gd name="T42" fmla="*/ 148 w 623"/>
                  <a:gd name="T43" fmla="*/ 0 h 519"/>
                  <a:gd name="T44" fmla="*/ 172 w 623"/>
                  <a:gd name="T45" fmla="*/ 3 h 519"/>
                  <a:gd name="T46" fmla="*/ 200 w 623"/>
                  <a:gd name="T47" fmla="*/ 11 h 519"/>
                  <a:gd name="T48" fmla="*/ 224 w 623"/>
                  <a:gd name="T49" fmla="*/ 22 h 519"/>
                  <a:gd name="T50" fmla="*/ 244 w 623"/>
                  <a:gd name="T51" fmla="*/ 36 h 519"/>
                  <a:gd name="T52" fmla="*/ 261 w 623"/>
                  <a:gd name="T53" fmla="*/ 51 h 519"/>
                  <a:gd name="T54" fmla="*/ 273 w 623"/>
                  <a:gd name="T55" fmla="*/ 67 h 519"/>
                  <a:gd name="T56" fmla="*/ 282 w 623"/>
                  <a:gd name="T57" fmla="*/ 84 h 519"/>
                  <a:gd name="T58" fmla="*/ 288 w 623"/>
                  <a:gd name="T59" fmla="*/ 101 h 519"/>
                  <a:gd name="T60" fmla="*/ 299 w 623"/>
                  <a:gd name="T61" fmla="*/ 109 h 519"/>
                  <a:gd name="T62" fmla="*/ 311 w 623"/>
                  <a:gd name="T63" fmla="*/ 119 h 519"/>
                  <a:gd name="T64" fmla="*/ 311 w 623"/>
                  <a:gd name="T65" fmla="*/ 136 h 519"/>
                  <a:gd name="T66" fmla="*/ 303 w 623"/>
                  <a:gd name="T67" fmla="*/ 157 h 519"/>
                  <a:gd name="T68" fmla="*/ 291 w 623"/>
                  <a:gd name="T69" fmla="*/ 174 h 519"/>
                  <a:gd name="T70" fmla="*/ 280 w 623"/>
                  <a:gd name="T71" fmla="*/ 187 h 519"/>
                  <a:gd name="T72" fmla="*/ 266 w 623"/>
                  <a:gd name="T73" fmla="*/ 201 h 519"/>
                  <a:gd name="T74" fmla="*/ 251 w 623"/>
                  <a:gd name="T75" fmla="*/ 214 h 519"/>
                  <a:gd name="T76" fmla="*/ 235 w 623"/>
                  <a:gd name="T77" fmla="*/ 226 h 519"/>
                  <a:gd name="T78" fmla="*/ 220 w 623"/>
                  <a:gd name="T79" fmla="*/ 234 h 519"/>
                  <a:gd name="T80" fmla="*/ 207 w 623"/>
                  <a:gd name="T81" fmla="*/ 237 h 519"/>
                  <a:gd name="T82" fmla="*/ 197 w 623"/>
                  <a:gd name="T83" fmla="*/ 235 h 5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23" h="519">
                    <a:moveTo>
                      <a:pt x="385" y="464"/>
                    </a:moveTo>
                    <a:lnTo>
                      <a:pt x="359" y="484"/>
                    </a:lnTo>
                    <a:lnTo>
                      <a:pt x="330" y="500"/>
                    </a:lnTo>
                    <a:lnTo>
                      <a:pt x="301" y="511"/>
                    </a:lnTo>
                    <a:lnTo>
                      <a:pt x="269" y="518"/>
                    </a:lnTo>
                    <a:lnTo>
                      <a:pt x="238" y="519"/>
                    </a:lnTo>
                    <a:lnTo>
                      <a:pt x="206" y="517"/>
                    </a:lnTo>
                    <a:lnTo>
                      <a:pt x="175" y="510"/>
                    </a:lnTo>
                    <a:lnTo>
                      <a:pt x="144" y="499"/>
                    </a:lnTo>
                    <a:lnTo>
                      <a:pt x="115" y="484"/>
                    </a:lnTo>
                    <a:lnTo>
                      <a:pt x="88" y="466"/>
                    </a:lnTo>
                    <a:lnTo>
                      <a:pt x="64" y="444"/>
                    </a:lnTo>
                    <a:lnTo>
                      <a:pt x="42" y="419"/>
                    </a:lnTo>
                    <a:lnTo>
                      <a:pt x="25" y="390"/>
                    </a:lnTo>
                    <a:lnTo>
                      <a:pt x="11" y="359"/>
                    </a:lnTo>
                    <a:lnTo>
                      <a:pt x="3" y="324"/>
                    </a:lnTo>
                    <a:lnTo>
                      <a:pt x="0" y="286"/>
                    </a:lnTo>
                    <a:lnTo>
                      <a:pt x="1" y="263"/>
                    </a:lnTo>
                    <a:lnTo>
                      <a:pt x="3" y="241"/>
                    </a:lnTo>
                    <a:lnTo>
                      <a:pt x="8" y="219"/>
                    </a:lnTo>
                    <a:lnTo>
                      <a:pt x="14" y="197"/>
                    </a:lnTo>
                    <a:lnTo>
                      <a:pt x="22" y="175"/>
                    </a:lnTo>
                    <a:lnTo>
                      <a:pt x="31" y="155"/>
                    </a:lnTo>
                    <a:lnTo>
                      <a:pt x="42" y="135"/>
                    </a:lnTo>
                    <a:lnTo>
                      <a:pt x="55" y="116"/>
                    </a:lnTo>
                    <a:lnTo>
                      <a:pt x="60" y="110"/>
                    </a:lnTo>
                    <a:lnTo>
                      <a:pt x="65" y="103"/>
                    </a:lnTo>
                    <a:lnTo>
                      <a:pt x="70" y="97"/>
                    </a:lnTo>
                    <a:lnTo>
                      <a:pt x="75" y="91"/>
                    </a:lnTo>
                    <a:lnTo>
                      <a:pt x="84" y="80"/>
                    </a:lnTo>
                    <a:lnTo>
                      <a:pt x="94" y="68"/>
                    </a:lnTo>
                    <a:lnTo>
                      <a:pt x="106" y="59"/>
                    </a:lnTo>
                    <a:lnTo>
                      <a:pt x="118" y="49"/>
                    </a:lnTo>
                    <a:lnTo>
                      <a:pt x="131" y="41"/>
                    </a:lnTo>
                    <a:lnTo>
                      <a:pt x="145" y="33"/>
                    </a:lnTo>
                    <a:lnTo>
                      <a:pt x="160" y="24"/>
                    </a:lnTo>
                    <a:lnTo>
                      <a:pt x="175" y="19"/>
                    </a:lnTo>
                    <a:lnTo>
                      <a:pt x="191" y="13"/>
                    </a:lnTo>
                    <a:lnTo>
                      <a:pt x="207" y="8"/>
                    </a:lnTo>
                    <a:lnTo>
                      <a:pt x="223" y="5"/>
                    </a:lnTo>
                    <a:lnTo>
                      <a:pt x="242" y="3"/>
                    </a:lnTo>
                    <a:lnTo>
                      <a:pt x="259" y="0"/>
                    </a:lnTo>
                    <a:lnTo>
                      <a:pt x="277" y="0"/>
                    </a:lnTo>
                    <a:lnTo>
                      <a:pt x="296" y="0"/>
                    </a:lnTo>
                    <a:lnTo>
                      <a:pt x="314" y="3"/>
                    </a:lnTo>
                    <a:lnTo>
                      <a:pt x="344" y="7"/>
                    </a:lnTo>
                    <a:lnTo>
                      <a:pt x="373" y="14"/>
                    </a:lnTo>
                    <a:lnTo>
                      <a:pt x="400" y="23"/>
                    </a:lnTo>
                    <a:lnTo>
                      <a:pt x="425" y="34"/>
                    </a:lnTo>
                    <a:lnTo>
                      <a:pt x="447" y="45"/>
                    </a:lnTo>
                    <a:lnTo>
                      <a:pt x="469" y="58"/>
                    </a:lnTo>
                    <a:lnTo>
                      <a:pt x="487" y="73"/>
                    </a:lnTo>
                    <a:lnTo>
                      <a:pt x="504" y="87"/>
                    </a:lnTo>
                    <a:lnTo>
                      <a:pt x="521" y="103"/>
                    </a:lnTo>
                    <a:lnTo>
                      <a:pt x="533" y="119"/>
                    </a:lnTo>
                    <a:lnTo>
                      <a:pt x="546" y="135"/>
                    </a:lnTo>
                    <a:lnTo>
                      <a:pt x="555" y="152"/>
                    </a:lnTo>
                    <a:lnTo>
                      <a:pt x="564" y="169"/>
                    </a:lnTo>
                    <a:lnTo>
                      <a:pt x="570" y="186"/>
                    </a:lnTo>
                    <a:lnTo>
                      <a:pt x="575" y="202"/>
                    </a:lnTo>
                    <a:lnTo>
                      <a:pt x="578" y="217"/>
                    </a:lnTo>
                    <a:lnTo>
                      <a:pt x="598" y="219"/>
                    </a:lnTo>
                    <a:lnTo>
                      <a:pt x="613" y="227"/>
                    </a:lnTo>
                    <a:lnTo>
                      <a:pt x="621" y="239"/>
                    </a:lnTo>
                    <a:lnTo>
                      <a:pt x="623" y="255"/>
                    </a:lnTo>
                    <a:lnTo>
                      <a:pt x="622" y="273"/>
                    </a:lnTo>
                    <a:lnTo>
                      <a:pt x="615" y="294"/>
                    </a:lnTo>
                    <a:lnTo>
                      <a:pt x="605" y="315"/>
                    </a:lnTo>
                    <a:lnTo>
                      <a:pt x="591" y="337"/>
                    </a:lnTo>
                    <a:lnTo>
                      <a:pt x="582" y="348"/>
                    </a:lnTo>
                    <a:lnTo>
                      <a:pt x="571" y="361"/>
                    </a:lnTo>
                    <a:lnTo>
                      <a:pt x="559" y="375"/>
                    </a:lnTo>
                    <a:lnTo>
                      <a:pt x="546" y="389"/>
                    </a:lnTo>
                    <a:lnTo>
                      <a:pt x="532" y="402"/>
                    </a:lnTo>
                    <a:lnTo>
                      <a:pt x="517" y="416"/>
                    </a:lnTo>
                    <a:lnTo>
                      <a:pt x="501" y="429"/>
                    </a:lnTo>
                    <a:lnTo>
                      <a:pt x="486" y="440"/>
                    </a:lnTo>
                    <a:lnTo>
                      <a:pt x="470" y="452"/>
                    </a:lnTo>
                    <a:lnTo>
                      <a:pt x="455" y="461"/>
                    </a:lnTo>
                    <a:lnTo>
                      <a:pt x="440" y="468"/>
                    </a:lnTo>
                    <a:lnTo>
                      <a:pt x="426" y="473"/>
                    </a:lnTo>
                    <a:lnTo>
                      <a:pt x="413" y="475"/>
                    </a:lnTo>
                    <a:lnTo>
                      <a:pt x="402" y="475"/>
                    </a:lnTo>
                    <a:lnTo>
                      <a:pt x="393" y="470"/>
                    </a:lnTo>
                    <a:lnTo>
                      <a:pt x="385"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82" name="Freeform 38"/>
              <p:cNvSpPr>
                <a:spLocks/>
              </p:cNvSpPr>
              <p:nvPr/>
            </p:nvSpPr>
            <p:spPr bwMode="auto">
              <a:xfrm>
                <a:off x="915" y="2133"/>
                <a:ext cx="251" cy="231"/>
              </a:xfrm>
              <a:custGeom>
                <a:avLst/>
                <a:gdLst>
                  <a:gd name="T0" fmla="*/ 19 w 501"/>
                  <a:gd name="T1" fmla="*/ 43 h 461"/>
                  <a:gd name="T2" fmla="*/ 24 w 501"/>
                  <a:gd name="T3" fmla="*/ 37 h 461"/>
                  <a:gd name="T4" fmla="*/ 33 w 501"/>
                  <a:gd name="T5" fmla="*/ 28 h 461"/>
                  <a:gd name="T6" fmla="*/ 50 w 501"/>
                  <a:gd name="T7" fmla="*/ 17 h 461"/>
                  <a:gd name="T8" fmla="*/ 70 w 501"/>
                  <a:gd name="T9" fmla="*/ 8 h 461"/>
                  <a:gd name="T10" fmla="*/ 94 w 501"/>
                  <a:gd name="T11" fmla="*/ 3 h 461"/>
                  <a:gd name="T12" fmla="*/ 119 w 501"/>
                  <a:gd name="T13" fmla="*/ 0 h 461"/>
                  <a:gd name="T14" fmla="*/ 144 w 501"/>
                  <a:gd name="T15" fmla="*/ 2 h 461"/>
                  <a:gd name="T16" fmla="*/ 170 w 501"/>
                  <a:gd name="T17" fmla="*/ 8 h 461"/>
                  <a:gd name="T18" fmla="*/ 194 w 501"/>
                  <a:gd name="T19" fmla="*/ 18 h 461"/>
                  <a:gd name="T20" fmla="*/ 224 w 501"/>
                  <a:gd name="T21" fmla="*/ 42 h 461"/>
                  <a:gd name="T22" fmla="*/ 247 w 501"/>
                  <a:gd name="T23" fmla="*/ 81 h 461"/>
                  <a:gd name="T24" fmla="*/ 249 w 501"/>
                  <a:gd name="T25" fmla="*/ 121 h 461"/>
                  <a:gd name="T26" fmla="*/ 229 w 501"/>
                  <a:gd name="T27" fmla="*/ 152 h 461"/>
                  <a:gd name="T28" fmla="*/ 211 w 501"/>
                  <a:gd name="T29" fmla="*/ 151 h 461"/>
                  <a:gd name="T30" fmla="*/ 206 w 501"/>
                  <a:gd name="T31" fmla="*/ 130 h 461"/>
                  <a:gd name="T32" fmla="*/ 196 w 501"/>
                  <a:gd name="T33" fmla="*/ 111 h 461"/>
                  <a:gd name="T34" fmla="*/ 182 w 501"/>
                  <a:gd name="T35" fmla="*/ 96 h 461"/>
                  <a:gd name="T36" fmla="*/ 163 w 501"/>
                  <a:gd name="T37" fmla="*/ 85 h 461"/>
                  <a:gd name="T38" fmla="*/ 143 w 501"/>
                  <a:gd name="T39" fmla="*/ 79 h 461"/>
                  <a:gd name="T40" fmla="*/ 121 w 501"/>
                  <a:gd name="T41" fmla="*/ 80 h 461"/>
                  <a:gd name="T42" fmla="*/ 99 w 501"/>
                  <a:gd name="T43" fmla="*/ 89 h 461"/>
                  <a:gd name="T44" fmla="*/ 96 w 501"/>
                  <a:gd name="T45" fmla="*/ 92 h 461"/>
                  <a:gd name="T46" fmla="*/ 111 w 501"/>
                  <a:gd name="T47" fmla="*/ 88 h 461"/>
                  <a:gd name="T48" fmla="*/ 125 w 501"/>
                  <a:gd name="T49" fmla="*/ 86 h 461"/>
                  <a:gd name="T50" fmla="*/ 138 w 501"/>
                  <a:gd name="T51" fmla="*/ 88 h 461"/>
                  <a:gd name="T52" fmla="*/ 151 w 501"/>
                  <a:gd name="T53" fmla="*/ 92 h 461"/>
                  <a:gd name="T54" fmla="*/ 163 w 501"/>
                  <a:gd name="T55" fmla="*/ 98 h 461"/>
                  <a:gd name="T56" fmla="*/ 172 w 501"/>
                  <a:gd name="T57" fmla="*/ 106 h 461"/>
                  <a:gd name="T58" fmla="*/ 180 w 501"/>
                  <a:gd name="T59" fmla="*/ 116 h 461"/>
                  <a:gd name="T60" fmla="*/ 188 w 501"/>
                  <a:gd name="T61" fmla="*/ 135 h 461"/>
                  <a:gd name="T62" fmla="*/ 187 w 501"/>
                  <a:gd name="T63" fmla="*/ 166 h 461"/>
                  <a:gd name="T64" fmla="*/ 173 w 501"/>
                  <a:gd name="T65" fmla="*/ 197 h 461"/>
                  <a:gd name="T66" fmla="*/ 143 w 501"/>
                  <a:gd name="T67" fmla="*/ 221 h 461"/>
                  <a:gd name="T68" fmla="*/ 103 w 501"/>
                  <a:gd name="T69" fmla="*/ 231 h 461"/>
                  <a:gd name="T70" fmla="*/ 71 w 501"/>
                  <a:gd name="T71" fmla="*/ 227 h 461"/>
                  <a:gd name="T72" fmla="*/ 44 w 501"/>
                  <a:gd name="T73" fmla="*/ 213 h 461"/>
                  <a:gd name="T74" fmla="*/ 23 w 501"/>
                  <a:gd name="T75" fmla="*/ 191 h 461"/>
                  <a:gd name="T76" fmla="*/ 8 w 501"/>
                  <a:gd name="T77" fmla="*/ 163 h 461"/>
                  <a:gd name="T78" fmla="*/ 1 w 501"/>
                  <a:gd name="T79" fmla="*/ 131 h 461"/>
                  <a:gd name="T80" fmla="*/ 1 w 501"/>
                  <a:gd name="T81" fmla="*/ 97 h 461"/>
                  <a:gd name="T82" fmla="*/ 9 w 501"/>
                  <a:gd name="T83" fmla="*/ 63 h 46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01" h="461">
                    <a:moveTo>
                      <a:pt x="32" y="92"/>
                    </a:moveTo>
                    <a:lnTo>
                      <a:pt x="37" y="86"/>
                    </a:lnTo>
                    <a:lnTo>
                      <a:pt x="42" y="79"/>
                    </a:lnTo>
                    <a:lnTo>
                      <a:pt x="47" y="73"/>
                    </a:lnTo>
                    <a:lnTo>
                      <a:pt x="52" y="67"/>
                    </a:lnTo>
                    <a:lnTo>
                      <a:pt x="65" y="55"/>
                    </a:lnTo>
                    <a:lnTo>
                      <a:pt x="82" y="43"/>
                    </a:lnTo>
                    <a:lnTo>
                      <a:pt x="99" y="33"/>
                    </a:lnTo>
                    <a:lnTo>
                      <a:pt x="120" y="24"/>
                    </a:lnTo>
                    <a:lnTo>
                      <a:pt x="140" y="15"/>
                    </a:lnTo>
                    <a:lnTo>
                      <a:pt x="163" y="10"/>
                    </a:lnTo>
                    <a:lnTo>
                      <a:pt x="188" y="5"/>
                    </a:lnTo>
                    <a:lnTo>
                      <a:pt x="212" y="2"/>
                    </a:lnTo>
                    <a:lnTo>
                      <a:pt x="237" y="0"/>
                    </a:lnTo>
                    <a:lnTo>
                      <a:pt x="263" y="0"/>
                    </a:lnTo>
                    <a:lnTo>
                      <a:pt x="288" y="4"/>
                    </a:lnTo>
                    <a:lnTo>
                      <a:pt x="314" y="9"/>
                    </a:lnTo>
                    <a:lnTo>
                      <a:pt x="339" y="15"/>
                    </a:lnTo>
                    <a:lnTo>
                      <a:pt x="364" y="25"/>
                    </a:lnTo>
                    <a:lnTo>
                      <a:pt x="387" y="36"/>
                    </a:lnTo>
                    <a:lnTo>
                      <a:pt x="410" y="50"/>
                    </a:lnTo>
                    <a:lnTo>
                      <a:pt x="448" y="83"/>
                    </a:lnTo>
                    <a:lnTo>
                      <a:pt x="476" y="121"/>
                    </a:lnTo>
                    <a:lnTo>
                      <a:pt x="494" y="162"/>
                    </a:lnTo>
                    <a:lnTo>
                      <a:pt x="501" y="203"/>
                    </a:lnTo>
                    <a:lnTo>
                      <a:pt x="498" y="241"/>
                    </a:lnTo>
                    <a:lnTo>
                      <a:pt x="483" y="276"/>
                    </a:lnTo>
                    <a:lnTo>
                      <a:pt x="458" y="304"/>
                    </a:lnTo>
                    <a:lnTo>
                      <a:pt x="422" y="323"/>
                    </a:lnTo>
                    <a:lnTo>
                      <a:pt x="422" y="301"/>
                    </a:lnTo>
                    <a:lnTo>
                      <a:pt x="418" y="279"/>
                    </a:lnTo>
                    <a:lnTo>
                      <a:pt x="412" y="259"/>
                    </a:lnTo>
                    <a:lnTo>
                      <a:pt x="403" y="239"/>
                    </a:lnTo>
                    <a:lnTo>
                      <a:pt x="392" y="221"/>
                    </a:lnTo>
                    <a:lnTo>
                      <a:pt x="378" y="204"/>
                    </a:lnTo>
                    <a:lnTo>
                      <a:pt x="363" y="191"/>
                    </a:lnTo>
                    <a:lnTo>
                      <a:pt x="345" y="179"/>
                    </a:lnTo>
                    <a:lnTo>
                      <a:pt x="326" y="169"/>
                    </a:lnTo>
                    <a:lnTo>
                      <a:pt x="306" y="162"/>
                    </a:lnTo>
                    <a:lnTo>
                      <a:pt x="286" y="158"/>
                    </a:lnTo>
                    <a:lnTo>
                      <a:pt x="264" y="157"/>
                    </a:lnTo>
                    <a:lnTo>
                      <a:pt x="242" y="160"/>
                    </a:lnTo>
                    <a:lnTo>
                      <a:pt x="220" y="166"/>
                    </a:lnTo>
                    <a:lnTo>
                      <a:pt x="198" y="177"/>
                    </a:lnTo>
                    <a:lnTo>
                      <a:pt x="176" y="191"/>
                    </a:lnTo>
                    <a:lnTo>
                      <a:pt x="191" y="184"/>
                    </a:lnTo>
                    <a:lnTo>
                      <a:pt x="206" y="179"/>
                    </a:lnTo>
                    <a:lnTo>
                      <a:pt x="221" y="176"/>
                    </a:lnTo>
                    <a:lnTo>
                      <a:pt x="236" y="173"/>
                    </a:lnTo>
                    <a:lnTo>
                      <a:pt x="250" y="172"/>
                    </a:lnTo>
                    <a:lnTo>
                      <a:pt x="264" y="173"/>
                    </a:lnTo>
                    <a:lnTo>
                      <a:pt x="276" y="176"/>
                    </a:lnTo>
                    <a:lnTo>
                      <a:pt x="290" y="178"/>
                    </a:lnTo>
                    <a:lnTo>
                      <a:pt x="302" y="183"/>
                    </a:lnTo>
                    <a:lnTo>
                      <a:pt x="313" y="188"/>
                    </a:lnTo>
                    <a:lnTo>
                      <a:pt x="325" y="195"/>
                    </a:lnTo>
                    <a:lnTo>
                      <a:pt x="335" y="202"/>
                    </a:lnTo>
                    <a:lnTo>
                      <a:pt x="344" y="211"/>
                    </a:lnTo>
                    <a:lnTo>
                      <a:pt x="352" y="222"/>
                    </a:lnTo>
                    <a:lnTo>
                      <a:pt x="359" y="232"/>
                    </a:lnTo>
                    <a:lnTo>
                      <a:pt x="366" y="244"/>
                    </a:lnTo>
                    <a:lnTo>
                      <a:pt x="375" y="270"/>
                    </a:lnTo>
                    <a:lnTo>
                      <a:pt x="379" y="300"/>
                    </a:lnTo>
                    <a:lnTo>
                      <a:pt x="374" y="331"/>
                    </a:lnTo>
                    <a:lnTo>
                      <a:pt x="364" y="363"/>
                    </a:lnTo>
                    <a:lnTo>
                      <a:pt x="345" y="393"/>
                    </a:lnTo>
                    <a:lnTo>
                      <a:pt x="320" y="420"/>
                    </a:lnTo>
                    <a:lnTo>
                      <a:pt x="286" y="441"/>
                    </a:lnTo>
                    <a:lnTo>
                      <a:pt x="242" y="456"/>
                    </a:lnTo>
                    <a:lnTo>
                      <a:pt x="206" y="461"/>
                    </a:lnTo>
                    <a:lnTo>
                      <a:pt x="173" y="460"/>
                    </a:lnTo>
                    <a:lnTo>
                      <a:pt x="142" y="453"/>
                    </a:lnTo>
                    <a:lnTo>
                      <a:pt x="113" y="442"/>
                    </a:lnTo>
                    <a:lnTo>
                      <a:pt x="87" y="426"/>
                    </a:lnTo>
                    <a:lnTo>
                      <a:pt x="65" y="405"/>
                    </a:lnTo>
                    <a:lnTo>
                      <a:pt x="46" y="382"/>
                    </a:lnTo>
                    <a:lnTo>
                      <a:pt x="30" y="354"/>
                    </a:lnTo>
                    <a:lnTo>
                      <a:pt x="16" y="325"/>
                    </a:lnTo>
                    <a:lnTo>
                      <a:pt x="7" y="294"/>
                    </a:lnTo>
                    <a:lnTo>
                      <a:pt x="1" y="261"/>
                    </a:lnTo>
                    <a:lnTo>
                      <a:pt x="0" y="228"/>
                    </a:lnTo>
                    <a:lnTo>
                      <a:pt x="1" y="193"/>
                    </a:lnTo>
                    <a:lnTo>
                      <a:pt x="8" y="158"/>
                    </a:lnTo>
                    <a:lnTo>
                      <a:pt x="17" y="125"/>
                    </a:lnTo>
                    <a:lnTo>
                      <a:pt x="32" y="92"/>
                    </a:lnTo>
                    <a:close/>
                  </a:path>
                </a:pathLst>
              </a:custGeom>
              <a:solidFill>
                <a:srgbClr val="D8A5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83" name="Freeform 39"/>
              <p:cNvSpPr>
                <a:spLocks/>
              </p:cNvSpPr>
              <p:nvPr/>
            </p:nvSpPr>
            <p:spPr bwMode="auto">
              <a:xfrm>
                <a:off x="1104" y="2256"/>
                <a:ext cx="96" cy="88"/>
              </a:xfrm>
              <a:custGeom>
                <a:avLst/>
                <a:gdLst>
                  <a:gd name="T0" fmla="*/ 0 w 192"/>
                  <a:gd name="T1" fmla="*/ 84 h 176"/>
                  <a:gd name="T2" fmla="*/ 13 w 192"/>
                  <a:gd name="T3" fmla="*/ 65 h 176"/>
                  <a:gd name="T4" fmla="*/ 24 w 192"/>
                  <a:gd name="T5" fmla="*/ 58 h 176"/>
                  <a:gd name="T6" fmla="*/ 33 w 192"/>
                  <a:gd name="T7" fmla="*/ 52 h 176"/>
                  <a:gd name="T8" fmla="*/ 43 w 192"/>
                  <a:gd name="T9" fmla="*/ 44 h 176"/>
                  <a:gd name="T10" fmla="*/ 53 w 192"/>
                  <a:gd name="T11" fmla="*/ 36 h 176"/>
                  <a:gd name="T12" fmla="*/ 62 w 192"/>
                  <a:gd name="T13" fmla="*/ 27 h 176"/>
                  <a:gd name="T14" fmla="*/ 70 w 192"/>
                  <a:gd name="T15" fmla="*/ 19 h 176"/>
                  <a:gd name="T16" fmla="*/ 78 w 192"/>
                  <a:gd name="T17" fmla="*/ 9 h 176"/>
                  <a:gd name="T18" fmla="*/ 84 w 192"/>
                  <a:gd name="T19" fmla="*/ 0 h 176"/>
                  <a:gd name="T20" fmla="*/ 88 w 192"/>
                  <a:gd name="T21" fmla="*/ 5 h 176"/>
                  <a:gd name="T22" fmla="*/ 92 w 192"/>
                  <a:gd name="T23" fmla="*/ 10 h 176"/>
                  <a:gd name="T24" fmla="*/ 95 w 192"/>
                  <a:gd name="T25" fmla="*/ 14 h 176"/>
                  <a:gd name="T26" fmla="*/ 96 w 192"/>
                  <a:gd name="T27" fmla="*/ 16 h 176"/>
                  <a:gd name="T28" fmla="*/ 86 w 192"/>
                  <a:gd name="T29" fmla="*/ 27 h 176"/>
                  <a:gd name="T30" fmla="*/ 75 w 192"/>
                  <a:gd name="T31" fmla="*/ 38 h 176"/>
                  <a:gd name="T32" fmla="*/ 63 w 192"/>
                  <a:gd name="T33" fmla="*/ 49 h 176"/>
                  <a:gd name="T34" fmla="*/ 50 w 192"/>
                  <a:gd name="T35" fmla="*/ 59 h 176"/>
                  <a:gd name="T36" fmla="*/ 38 w 192"/>
                  <a:gd name="T37" fmla="*/ 68 h 176"/>
                  <a:gd name="T38" fmla="*/ 26 w 192"/>
                  <a:gd name="T39" fmla="*/ 76 h 176"/>
                  <a:gd name="T40" fmla="*/ 15 w 192"/>
                  <a:gd name="T41" fmla="*/ 83 h 176"/>
                  <a:gd name="T42" fmla="*/ 6 w 192"/>
                  <a:gd name="T43" fmla="*/ 88 h 176"/>
                  <a:gd name="T44" fmla="*/ 0 w 192"/>
                  <a:gd name="T45" fmla="*/ 84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76">
                    <a:moveTo>
                      <a:pt x="0" y="168"/>
                    </a:moveTo>
                    <a:lnTo>
                      <a:pt x="26" y="129"/>
                    </a:lnTo>
                    <a:lnTo>
                      <a:pt x="47" y="116"/>
                    </a:lnTo>
                    <a:lnTo>
                      <a:pt x="66" y="103"/>
                    </a:lnTo>
                    <a:lnTo>
                      <a:pt x="86" y="88"/>
                    </a:lnTo>
                    <a:lnTo>
                      <a:pt x="106" y="71"/>
                    </a:lnTo>
                    <a:lnTo>
                      <a:pt x="123" y="54"/>
                    </a:lnTo>
                    <a:lnTo>
                      <a:pt x="140" y="37"/>
                    </a:lnTo>
                    <a:lnTo>
                      <a:pt x="155" y="18"/>
                    </a:lnTo>
                    <a:lnTo>
                      <a:pt x="168" y="0"/>
                    </a:lnTo>
                    <a:lnTo>
                      <a:pt x="176" y="9"/>
                    </a:lnTo>
                    <a:lnTo>
                      <a:pt x="184" y="20"/>
                    </a:lnTo>
                    <a:lnTo>
                      <a:pt x="190" y="28"/>
                    </a:lnTo>
                    <a:lnTo>
                      <a:pt x="192" y="31"/>
                    </a:lnTo>
                    <a:lnTo>
                      <a:pt x="172" y="54"/>
                    </a:lnTo>
                    <a:lnTo>
                      <a:pt x="149" y="76"/>
                    </a:lnTo>
                    <a:lnTo>
                      <a:pt x="125" y="97"/>
                    </a:lnTo>
                    <a:lnTo>
                      <a:pt x="100" y="117"/>
                    </a:lnTo>
                    <a:lnTo>
                      <a:pt x="76" y="136"/>
                    </a:lnTo>
                    <a:lnTo>
                      <a:pt x="51" y="152"/>
                    </a:lnTo>
                    <a:lnTo>
                      <a:pt x="30" y="166"/>
                    </a:lnTo>
                    <a:lnTo>
                      <a:pt x="11" y="176"/>
                    </a:lnTo>
                    <a:lnTo>
                      <a:pt x="0" y="168"/>
                    </a:lnTo>
                    <a:close/>
                  </a:path>
                </a:pathLst>
              </a:custGeom>
              <a:solidFill>
                <a:srgbClr val="D8A5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84" name="Freeform 40"/>
              <p:cNvSpPr>
                <a:spLocks/>
              </p:cNvSpPr>
              <p:nvPr/>
            </p:nvSpPr>
            <p:spPr bwMode="auto">
              <a:xfrm>
                <a:off x="970" y="2241"/>
                <a:ext cx="109" cy="96"/>
              </a:xfrm>
              <a:custGeom>
                <a:avLst/>
                <a:gdLst>
                  <a:gd name="T0" fmla="*/ 19 w 218"/>
                  <a:gd name="T1" fmla="*/ 0 h 191"/>
                  <a:gd name="T2" fmla="*/ 8 w 218"/>
                  <a:gd name="T3" fmla="*/ 15 h 191"/>
                  <a:gd name="T4" fmla="*/ 2 w 218"/>
                  <a:gd name="T5" fmla="*/ 30 h 191"/>
                  <a:gd name="T6" fmla="*/ 0 w 218"/>
                  <a:gd name="T7" fmla="*/ 46 h 191"/>
                  <a:gd name="T8" fmla="*/ 3 w 218"/>
                  <a:gd name="T9" fmla="*/ 60 h 191"/>
                  <a:gd name="T10" fmla="*/ 10 w 218"/>
                  <a:gd name="T11" fmla="*/ 73 h 191"/>
                  <a:gd name="T12" fmla="*/ 21 w 218"/>
                  <a:gd name="T13" fmla="*/ 84 h 191"/>
                  <a:gd name="T14" fmla="*/ 36 w 218"/>
                  <a:gd name="T15" fmla="*/ 92 h 191"/>
                  <a:gd name="T16" fmla="*/ 53 w 218"/>
                  <a:gd name="T17" fmla="*/ 96 h 191"/>
                  <a:gd name="T18" fmla="*/ 68 w 218"/>
                  <a:gd name="T19" fmla="*/ 96 h 191"/>
                  <a:gd name="T20" fmla="*/ 80 w 218"/>
                  <a:gd name="T21" fmla="*/ 93 h 191"/>
                  <a:gd name="T22" fmla="*/ 90 w 218"/>
                  <a:gd name="T23" fmla="*/ 88 h 191"/>
                  <a:gd name="T24" fmla="*/ 98 w 218"/>
                  <a:gd name="T25" fmla="*/ 81 h 191"/>
                  <a:gd name="T26" fmla="*/ 104 w 218"/>
                  <a:gd name="T27" fmla="*/ 73 h 191"/>
                  <a:gd name="T28" fmla="*/ 108 w 218"/>
                  <a:gd name="T29" fmla="*/ 65 h 191"/>
                  <a:gd name="T30" fmla="*/ 109 w 218"/>
                  <a:gd name="T31" fmla="*/ 57 h 191"/>
                  <a:gd name="T32" fmla="*/ 109 w 218"/>
                  <a:gd name="T33" fmla="*/ 50 h 191"/>
                  <a:gd name="T34" fmla="*/ 108 w 218"/>
                  <a:gd name="T35" fmla="*/ 43 h 191"/>
                  <a:gd name="T36" fmla="*/ 105 w 218"/>
                  <a:gd name="T37" fmla="*/ 37 h 191"/>
                  <a:gd name="T38" fmla="*/ 100 w 218"/>
                  <a:gd name="T39" fmla="*/ 31 h 191"/>
                  <a:gd name="T40" fmla="*/ 94 w 218"/>
                  <a:gd name="T41" fmla="*/ 27 h 191"/>
                  <a:gd name="T42" fmla="*/ 87 w 218"/>
                  <a:gd name="T43" fmla="*/ 23 h 191"/>
                  <a:gd name="T44" fmla="*/ 79 w 218"/>
                  <a:gd name="T45" fmla="*/ 22 h 191"/>
                  <a:gd name="T46" fmla="*/ 70 w 218"/>
                  <a:gd name="T47" fmla="*/ 23 h 191"/>
                  <a:gd name="T48" fmla="*/ 61 w 218"/>
                  <a:gd name="T49" fmla="*/ 27 h 191"/>
                  <a:gd name="T50" fmla="*/ 71 w 218"/>
                  <a:gd name="T51" fmla="*/ 26 h 191"/>
                  <a:gd name="T52" fmla="*/ 80 w 218"/>
                  <a:gd name="T53" fmla="*/ 28 h 191"/>
                  <a:gd name="T54" fmla="*/ 87 w 218"/>
                  <a:gd name="T55" fmla="*/ 34 h 191"/>
                  <a:gd name="T56" fmla="*/ 92 w 218"/>
                  <a:gd name="T57" fmla="*/ 41 h 191"/>
                  <a:gd name="T58" fmla="*/ 94 w 218"/>
                  <a:gd name="T59" fmla="*/ 50 h 191"/>
                  <a:gd name="T60" fmla="*/ 93 w 218"/>
                  <a:gd name="T61" fmla="*/ 58 h 191"/>
                  <a:gd name="T62" fmla="*/ 89 w 218"/>
                  <a:gd name="T63" fmla="*/ 68 h 191"/>
                  <a:gd name="T64" fmla="*/ 81 w 218"/>
                  <a:gd name="T65" fmla="*/ 76 h 191"/>
                  <a:gd name="T66" fmla="*/ 71 w 218"/>
                  <a:gd name="T67" fmla="*/ 81 h 191"/>
                  <a:gd name="T68" fmla="*/ 61 w 218"/>
                  <a:gd name="T69" fmla="*/ 83 h 191"/>
                  <a:gd name="T70" fmla="*/ 51 w 218"/>
                  <a:gd name="T71" fmla="*/ 83 h 191"/>
                  <a:gd name="T72" fmla="*/ 41 w 218"/>
                  <a:gd name="T73" fmla="*/ 80 h 191"/>
                  <a:gd name="T74" fmla="*/ 33 w 218"/>
                  <a:gd name="T75" fmla="*/ 76 h 191"/>
                  <a:gd name="T76" fmla="*/ 26 w 218"/>
                  <a:gd name="T77" fmla="*/ 71 h 191"/>
                  <a:gd name="T78" fmla="*/ 21 w 218"/>
                  <a:gd name="T79" fmla="*/ 65 h 191"/>
                  <a:gd name="T80" fmla="*/ 17 w 218"/>
                  <a:gd name="T81" fmla="*/ 61 h 191"/>
                  <a:gd name="T82" fmla="*/ 10 w 218"/>
                  <a:gd name="T83" fmla="*/ 45 h 191"/>
                  <a:gd name="T84" fmla="*/ 8 w 218"/>
                  <a:gd name="T85" fmla="*/ 29 h 191"/>
                  <a:gd name="T86" fmla="*/ 11 w 218"/>
                  <a:gd name="T87" fmla="*/ 13 h 191"/>
                  <a:gd name="T88" fmla="*/ 19 w 218"/>
                  <a:gd name="T89" fmla="*/ 0 h 1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8" h="191">
                    <a:moveTo>
                      <a:pt x="38" y="0"/>
                    </a:moveTo>
                    <a:lnTo>
                      <a:pt x="15" y="29"/>
                    </a:lnTo>
                    <a:lnTo>
                      <a:pt x="4" y="60"/>
                    </a:lnTo>
                    <a:lnTo>
                      <a:pt x="0" y="91"/>
                    </a:lnTo>
                    <a:lnTo>
                      <a:pt x="6" y="120"/>
                    </a:lnTo>
                    <a:lnTo>
                      <a:pt x="20" y="146"/>
                    </a:lnTo>
                    <a:lnTo>
                      <a:pt x="42" y="168"/>
                    </a:lnTo>
                    <a:lnTo>
                      <a:pt x="71" y="184"/>
                    </a:lnTo>
                    <a:lnTo>
                      <a:pt x="106" y="191"/>
                    </a:lnTo>
                    <a:lnTo>
                      <a:pt x="136" y="191"/>
                    </a:lnTo>
                    <a:lnTo>
                      <a:pt x="160" y="186"/>
                    </a:lnTo>
                    <a:lnTo>
                      <a:pt x="180" y="175"/>
                    </a:lnTo>
                    <a:lnTo>
                      <a:pt x="195" y="162"/>
                    </a:lnTo>
                    <a:lnTo>
                      <a:pt x="207" y="146"/>
                    </a:lnTo>
                    <a:lnTo>
                      <a:pt x="215" y="130"/>
                    </a:lnTo>
                    <a:lnTo>
                      <a:pt x="218" y="114"/>
                    </a:lnTo>
                    <a:lnTo>
                      <a:pt x="218" y="99"/>
                    </a:lnTo>
                    <a:lnTo>
                      <a:pt x="216" y="86"/>
                    </a:lnTo>
                    <a:lnTo>
                      <a:pt x="209" y="74"/>
                    </a:lnTo>
                    <a:lnTo>
                      <a:pt x="200" y="62"/>
                    </a:lnTo>
                    <a:lnTo>
                      <a:pt x="188" y="53"/>
                    </a:lnTo>
                    <a:lnTo>
                      <a:pt x="174" y="46"/>
                    </a:lnTo>
                    <a:lnTo>
                      <a:pt x="158" y="44"/>
                    </a:lnTo>
                    <a:lnTo>
                      <a:pt x="140" y="46"/>
                    </a:lnTo>
                    <a:lnTo>
                      <a:pt x="121" y="54"/>
                    </a:lnTo>
                    <a:lnTo>
                      <a:pt x="142" y="52"/>
                    </a:lnTo>
                    <a:lnTo>
                      <a:pt x="159" y="56"/>
                    </a:lnTo>
                    <a:lnTo>
                      <a:pt x="173" y="67"/>
                    </a:lnTo>
                    <a:lnTo>
                      <a:pt x="183" y="82"/>
                    </a:lnTo>
                    <a:lnTo>
                      <a:pt x="188" y="99"/>
                    </a:lnTo>
                    <a:lnTo>
                      <a:pt x="186" y="116"/>
                    </a:lnTo>
                    <a:lnTo>
                      <a:pt x="178" y="135"/>
                    </a:lnTo>
                    <a:lnTo>
                      <a:pt x="162" y="151"/>
                    </a:lnTo>
                    <a:lnTo>
                      <a:pt x="141" y="161"/>
                    </a:lnTo>
                    <a:lnTo>
                      <a:pt x="121" y="166"/>
                    </a:lnTo>
                    <a:lnTo>
                      <a:pt x="101" y="165"/>
                    </a:lnTo>
                    <a:lnTo>
                      <a:pt x="82" y="159"/>
                    </a:lnTo>
                    <a:lnTo>
                      <a:pt x="66" y="151"/>
                    </a:lnTo>
                    <a:lnTo>
                      <a:pt x="51" y="141"/>
                    </a:lnTo>
                    <a:lnTo>
                      <a:pt x="41" y="130"/>
                    </a:lnTo>
                    <a:lnTo>
                      <a:pt x="33" y="121"/>
                    </a:lnTo>
                    <a:lnTo>
                      <a:pt x="19" y="90"/>
                    </a:lnTo>
                    <a:lnTo>
                      <a:pt x="16" y="58"/>
                    </a:lnTo>
                    <a:lnTo>
                      <a:pt x="22" y="26"/>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85" name="Freeform 41"/>
              <p:cNvSpPr>
                <a:spLocks/>
              </p:cNvSpPr>
              <p:nvPr/>
            </p:nvSpPr>
            <p:spPr bwMode="auto">
              <a:xfrm>
                <a:off x="1012" y="2287"/>
                <a:ext cx="35" cy="25"/>
              </a:xfrm>
              <a:custGeom>
                <a:avLst/>
                <a:gdLst>
                  <a:gd name="T0" fmla="*/ 3 w 72"/>
                  <a:gd name="T1" fmla="*/ 0 h 52"/>
                  <a:gd name="T2" fmla="*/ 0 w 72"/>
                  <a:gd name="T3" fmla="*/ 12 h 52"/>
                  <a:gd name="T4" fmla="*/ 3 w 72"/>
                  <a:gd name="T5" fmla="*/ 20 h 52"/>
                  <a:gd name="T6" fmla="*/ 10 w 72"/>
                  <a:gd name="T7" fmla="*/ 24 h 52"/>
                  <a:gd name="T8" fmla="*/ 18 w 72"/>
                  <a:gd name="T9" fmla="*/ 25 h 52"/>
                  <a:gd name="T10" fmla="*/ 27 w 72"/>
                  <a:gd name="T11" fmla="*/ 23 h 52"/>
                  <a:gd name="T12" fmla="*/ 33 w 72"/>
                  <a:gd name="T13" fmla="*/ 17 h 52"/>
                  <a:gd name="T14" fmla="*/ 35 w 72"/>
                  <a:gd name="T15" fmla="*/ 10 h 52"/>
                  <a:gd name="T16" fmla="*/ 30 w 72"/>
                  <a:gd name="T17" fmla="*/ 0 h 52"/>
                  <a:gd name="T18" fmla="*/ 31 w 72"/>
                  <a:gd name="T19" fmla="*/ 7 h 52"/>
                  <a:gd name="T20" fmla="*/ 28 w 72"/>
                  <a:gd name="T21" fmla="*/ 12 h 52"/>
                  <a:gd name="T22" fmla="*/ 24 w 72"/>
                  <a:gd name="T23" fmla="*/ 15 h 52"/>
                  <a:gd name="T24" fmla="*/ 18 w 72"/>
                  <a:gd name="T25" fmla="*/ 17 h 52"/>
                  <a:gd name="T26" fmla="*/ 12 w 72"/>
                  <a:gd name="T27" fmla="*/ 17 h 52"/>
                  <a:gd name="T28" fmla="*/ 7 w 72"/>
                  <a:gd name="T29" fmla="*/ 14 h 52"/>
                  <a:gd name="T30" fmla="*/ 3 w 72"/>
                  <a:gd name="T31" fmla="*/ 9 h 52"/>
                  <a:gd name="T32" fmla="*/ 3 w 72"/>
                  <a:gd name="T33" fmla="*/ 0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52">
                    <a:moveTo>
                      <a:pt x="6" y="1"/>
                    </a:moveTo>
                    <a:lnTo>
                      <a:pt x="0" y="25"/>
                    </a:lnTo>
                    <a:lnTo>
                      <a:pt x="6" y="42"/>
                    </a:lnTo>
                    <a:lnTo>
                      <a:pt x="20" y="50"/>
                    </a:lnTo>
                    <a:lnTo>
                      <a:pt x="38" y="52"/>
                    </a:lnTo>
                    <a:lnTo>
                      <a:pt x="56" y="47"/>
                    </a:lnTo>
                    <a:lnTo>
                      <a:pt x="68" y="36"/>
                    </a:lnTo>
                    <a:lnTo>
                      <a:pt x="72" y="21"/>
                    </a:lnTo>
                    <a:lnTo>
                      <a:pt x="62" y="0"/>
                    </a:lnTo>
                    <a:lnTo>
                      <a:pt x="64" y="14"/>
                    </a:lnTo>
                    <a:lnTo>
                      <a:pt x="58" y="25"/>
                    </a:lnTo>
                    <a:lnTo>
                      <a:pt x="49" y="32"/>
                    </a:lnTo>
                    <a:lnTo>
                      <a:pt x="36" y="36"/>
                    </a:lnTo>
                    <a:lnTo>
                      <a:pt x="24" y="36"/>
                    </a:lnTo>
                    <a:lnTo>
                      <a:pt x="14" y="30"/>
                    </a:lnTo>
                    <a:lnTo>
                      <a:pt x="7" y="18"/>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graphicFrame>
          <p:nvGraphicFramePr>
            <p:cNvPr id="21512" name="Object 42"/>
            <p:cNvGraphicFramePr>
              <a:graphicFrameLocks noChangeAspect="1"/>
            </p:cNvGraphicFramePr>
            <p:nvPr/>
          </p:nvGraphicFramePr>
          <p:xfrm>
            <a:off x="3846" y="3570"/>
            <a:ext cx="562" cy="474"/>
          </p:xfrm>
          <a:graphic>
            <a:graphicData uri="http://schemas.openxmlformats.org/presentationml/2006/ole">
              <mc:AlternateContent xmlns:mc="http://schemas.openxmlformats.org/markup-compatibility/2006">
                <mc:Choice xmlns:v="urn:schemas-microsoft-com:vml" Requires="v">
                  <p:oleObj spid="_x0000_s76012" name="Imagen" r:id="rId3" imgW="892585" imgH="752608" progId="MS_ClipArt_Gallery.2">
                    <p:embed/>
                  </p:oleObj>
                </mc:Choice>
                <mc:Fallback>
                  <p:oleObj name="Imagen" r:id="rId3" imgW="892585" imgH="752608" progId="MS_ClipArt_Gallery.2">
                    <p:embed/>
                    <p:pic>
                      <p:nvPicPr>
                        <p:cNvPr id="0"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6" y="3570"/>
                          <a:ext cx="562" cy="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513" name="Object 43"/>
            <p:cNvGraphicFramePr>
              <a:graphicFrameLocks noChangeAspect="1"/>
            </p:cNvGraphicFramePr>
            <p:nvPr/>
          </p:nvGraphicFramePr>
          <p:xfrm>
            <a:off x="789" y="1698"/>
            <a:ext cx="378" cy="517"/>
          </p:xfrm>
          <a:graphic>
            <a:graphicData uri="http://schemas.openxmlformats.org/presentationml/2006/ole">
              <mc:AlternateContent xmlns:mc="http://schemas.openxmlformats.org/markup-compatibility/2006">
                <mc:Choice xmlns:v="urn:schemas-microsoft-com:vml" Requires="v">
                  <p:oleObj spid="_x0000_s76013" name="Imagen" r:id="rId5" imgW="1077238" imgH="1472703" progId="MS_ClipArt_Gallery.2">
                    <p:embed/>
                  </p:oleObj>
                </mc:Choice>
                <mc:Fallback>
                  <p:oleObj name="Imagen" r:id="rId5" imgW="1077238" imgH="1472703" progId="MS_ClipArt_Gallery.2">
                    <p:embed/>
                    <p:pic>
                      <p:nvPicPr>
                        <p:cNvPr id="0" name="Object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 y="1698"/>
                          <a:ext cx="378" cy="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21514" name="Group 44"/>
            <p:cNvGrpSpPr>
              <a:grpSpLocks/>
            </p:cNvGrpSpPr>
            <p:nvPr/>
          </p:nvGrpSpPr>
          <p:grpSpPr bwMode="auto">
            <a:xfrm>
              <a:off x="0" y="636"/>
              <a:ext cx="1297" cy="1550"/>
              <a:chOff x="233" y="-285"/>
              <a:chExt cx="2365" cy="2690"/>
            </a:xfrm>
          </p:grpSpPr>
          <p:grpSp>
            <p:nvGrpSpPr>
              <p:cNvPr id="21789" name="Group 45"/>
              <p:cNvGrpSpPr>
                <a:grpSpLocks/>
              </p:cNvGrpSpPr>
              <p:nvPr/>
            </p:nvGrpSpPr>
            <p:grpSpPr bwMode="auto">
              <a:xfrm>
                <a:off x="1143" y="2203"/>
                <a:ext cx="560" cy="202"/>
                <a:chOff x="1143" y="2203"/>
                <a:chExt cx="560" cy="202"/>
              </a:xfrm>
            </p:grpSpPr>
            <p:sp>
              <p:nvSpPr>
                <p:cNvPr id="22070" name="Freeform 46"/>
                <p:cNvSpPr>
                  <a:spLocks/>
                </p:cNvSpPr>
                <p:nvPr/>
              </p:nvSpPr>
              <p:spPr bwMode="auto">
                <a:xfrm>
                  <a:off x="1143" y="2299"/>
                  <a:ext cx="560" cy="106"/>
                </a:xfrm>
                <a:custGeom>
                  <a:avLst/>
                  <a:gdLst>
                    <a:gd name="T0" fmla="*/ 18 w 560"/>
                    <a:gd name="T1" fmla="*/ 37 h 106"/>
                    <a:gd name="T2" fmla="*/ 14 w 560"/>
                    <a:gd name="T3" fmla="*/ 40 h 106"/>
                    <a:gd name="T4" fmla="*/ 18 w 560"/>
                    <a:gd name="T5" fmla="*/ 42 h 106"/>
                    <a:gd name="T6" fmla="*/ 44 w 560"/>
                    <a:gd name="T7" fmla="*/ 69 h 106"/>
                    <a:gd name="T8" fmla="*/ 72 w 560"/>
                    <a:gd name="T9" fmla="*/ 51 h 106"/>
                    <a:gd name="T10" fmla="*/ 60 w 560"/>
                    <a:gd name="T11" fmla="*/ 82 h 106"/>
                    <a:gd name="T12" fmla="*/ 134 w 560"/>
                    <a:gd name="T13" fmla="*/ 81 h 106"/>
                    <a:gd name="T14" fmla="*/ 155 w 560"/>
                    <a:gd name="T15" fmla="*/ 67 h 106"/>
                    <a:gd name="T16" fmla="*/ 164 w 560"/>
                    <a:gd name="T17" fmla="*/ 66 h 106"/>
                    <a:gd name="T18" fmla="*/ 206 w 560"/>
                    <a:gd name="T19" fmla="*/ 103 h 106"/>
                    <a:gd name="T20" fmla="*/ 222 w 560"/>
                    <a:gd name="T21" fmla="*/ 72 h 106"/>
                    <a:gd name="T22" fmla="*/ 242 w 560"/>
                    <a:gd name="T23" fmla="*/ 76 h 106"/>
                    <a:gd name="T24" fmla="*/ 219 w 560"/>
                    <a:gd name="T25" fmla="*/ 106 h 106"/>
                    <a:gd name="T26" fmla="*/ 249 w 560"/>
                    <a:gd name="T27" fmla="*/ 81 h 106"/>
                    <a:gd name="T28" fmla="*/ 290 w 560"/>
                    <a:gd name="T29" fmla="*/ 69 h 106"/>
                    <a:gd name="T30" fmla="*/ 315 w 560"/>
                    <a:gd name="T31" fmla="*/ 106 h 106"/>
                    <a:gd name="T32" fmla="*/ 315 w 560"/>
                    <a:gd name="T33" fmla="*/ 73 h 106"/>
                    <a:gd name="T34" fmla="*/ 339 w 560"/>
                    <a:gd name="T35" fmla="*/ 55 h 106"/>
                    <a:gd name="T36" fmla="*/ 395 w 560"/>
                    <a:gd name="T37" fmla="*/ 69 h 106"/>
                    <a:gd name="T38" fmla="*/ 363 w 560"/>
                    <a:gd name="T39" fmla="*/ 45 h 106"/>
                    <a:gd name="T40" fmla="*/ 425 w 560"/>
                    <a:gd name="T41" fmla="*/ 49 h 106"/>
                    <a:gd name="T42" fmla="*/ 485 w 560"/>
                    <a:gd name="T43" fmla="*/ 76 h 106"/>
                    <a:gd name="T44" fmla="*/ 411 w 560"/>
                    <a:gd name="T45" fmla="*/ 43 h 106"/>
                    <a:gd name="T46" fmla="*/ 434 w 560"/>
                    <a:gd name="T47" fmla="*/ 33 h 106"/>
                    <a:gd name="T48" fmla="*/ 521 w 560"/>
                    <a:gd name="T49" fmla="*/ 46 h 106"/>
                    <a:gd name="T50" fmla="*/ 518 w 560"/>
                    <a:gd name="T51" fmla="*/ 40 h 106"/>
                    <a:gd name="T52" fmla="*/ 530 w 560"/>
                    <a:gd name="T53" fmla="*/ 15 h 106"/>
                    <a:gd name="T54" fmla="*/ 528 w 560"/>
                    <a:gd name="T55" fmla="*/ 10 h 106"/>
                    <a:gd name="T56" fmla="*/ 498 w 560"/>
                    <a:gd name="T57" fmla="*/ 30 h 106"/>
                    <a:gd name="T58" fmla="*/ 495 w 560"/>
                    <a:gd name="T59" fmla="*/ 13 h 106"/>
                    <a:gd name="T60" fmla="*/ 495 w 560"/>
                    <a:gd name="T61" fmla="*/ 7 h 106"/>
                    <a:gd name="T62" fmla="*/ 489 w 560"/>
                    <a:gd name="T63" fmla="*/ 1 h 106"/>
                    <a:gd name="T64" fmla="*/ 153 w 560"/>
                    <a:gd name="T65" fmla="*/ 0 h 106"/>
                    <a:gd name="T66" fmla="*/ 59 w 560"/>
                    <a:gd name="T67" fmla="*/ 27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0" h="106">
                      <a:moveTo>
                        <a:pt x="42" y="28"/>
                      </a:moveTo>
                      <a:lnTo>
                        <a:pt x="18" y="37"/>
                      </a:lnTo>
                      <a:lnTo>
                        <a:pt x="6" y="22"/>
                      </a:lnTo>
                      <a:lnTo>
                        <a:pt x="14" y="40"/>
                      </a:lnTo>
                      <a:lnTo>
                        <a:pt x="0" y="55"/>
                      </a:lnTo>
                      <a:lnTo>
                        <a:pt x="18" y="42"/>
                      </a:lnTo>
                      <a:lnTo>
                        <a:pt x="59" y="61"/>
                      </a:lnTo>
                      <a:lnTo>
                        <a:pt x="44" y="69"/>
                      </a:lnTo>
                      <a:lnTo>
                        <a:pt x="66" y="64"/>
                      </a:lnTo>
                      <a:lnTo>
                        <a:pt x="72" y="51"/>
                      </a:lnTo>
                      <a:lnTo>
                        <a:pt x="78" y="66"/>
                      </a:lnTo>
                      <a:lnTo>
                        <a:pt x="60" y="82"/>
                      </a:lnTo>
                      <a:lnTo>
                        <a:pt x="92" y="66"/>
                      </a:lnTo>
                      <a:lnTo>
                        <a:pt x="134" y="81"/>
                      </a:lnTo>
                      <a:lnTo>
                        <a:pt x="108" y="69"/>
                      </a:lnTo>
                      <a:lnTo>
                        <a:pt x="155" y="67"/>
                      </a:lnTo>
                      <a:lnTo>
                        <a:pt x="164" y="88"/>
                      </a:lnTo>
                      <a:lnTo>
                        <a:pt x="164" y="66"/>
                      </a:lnTo>
                      <a:lnTo>
                        <a:pt x="203" y="81"/>
                      </a:lnTo>
                      <a:lnTo>
                        <a:pt x="206" y="103"/>
                      </a:lnTo>
                      <a:lnTo>
                        <a:pt x="206" y="81"/>
                      </a:lnTo>
                      <a:lnTo>
                        <a:pt x="222" y="72"/>
                      </a:lnTo>
                      <a:lnTo>
                        <a:pt x="251" y="69"/>
                      </a:lnTo>
                      <a:lnTo>
                        <a:pt x="242" y="76"/>
                      </a:lnTo>
                      <a:lnTo>
                        <a:pt x="224" y="87"/>
                      </a:lnTo>
                      <a:lnTo>
                        <a:pt x="219" y="106"/>
                      </a:lnTo>
                      <a:lnTo>
                        <a:pt x="225" y="87"/>
                      </a:lnTo>
                      <a:lnTo>
                        <a:pt x="249" y="81"/>
                      </a:lnTo>
                      <a:lnTo>
                        <a:pt x="261" y="69"/>
                      </a:lnTo>
                      <a:lnTo>
                        <a:pt x="290" y="69"/>
                      </a:lnTo>
                      <a:lnTo>
                        <a:pt x="317" y="87"/>
                      </a:lnTo>
                      <a:lnTo>
                        <a:pt x="315" y="106"/>
                      </a:lnTo>
                      <a:lnTo>
                        <a:pt x="321" y="90"/>
                      </a:lnTo>
                      <a:lnTo>
                        <a:pt x="315" y="73"/>
                      </a:lnTo>
                      <a:lnTo>
                        <a:pt x="299" y="69"/>
                      </a:lnTo>
                      <a:lnTo>
                        <a:pt x="339" y="55"/>
                      </a:lnTo>
                      <a:lnTo>
                        <a:pt x="363" y="55"/>
                      </a:lnTo>
                      <a:lnTo>
                        <a:pt x="395" y="69"/>
                      </a:lnTo>
                      <a:lnTo>
                        <a:pt x="383" y="58"/>
                      </a:lnTo>
                      <a:lnTo>
                        <a:pt x="363" y="45"/>
                      </a:lnTo>
                      <a:lnTo>
                        <a:pt x="384" y="43"/>
                      </a:lnTo>
                      <a:lnTo>
                        <a:pt x="425" y="49"/>
                      </a:lnTo>
                      <a:lnTo>
                        <a:pt x="459" y="58"/>
                      </a:lnTo>
                      <a:lnTo>
                        <a:pt x="485" y="76"/>
                      </a:lnTo>
                      <a:lnTo>
                        <a:pt x="456" y="51"/>
                      </a:lnTo>
                      <a:lnTo>
                        <a:pt x="411" y="43"/>
                      </a:lnTo>
                      <a:lnTo>
                        <a:pt x="399" y="34"/>
                      </a:lnTo>
                      <a:lnTo>
                        <a:pt x="434" y="33"/>
                      </a:lnTo>
                      <a:lnTo>
                        <a:pt x="485" y="37"/>
                      </a:lnTo>
                      <a:lnTo>
                        <a:pt x="521" y="46"/>
                      </a:lnTo>
                      <a:lnTo>
                        <a:pt x="528" y="34"/>
                      </a:lnTo>
                      <a:lnTo>
                        <a:pt x="518" y="40"/>
                      </a:lnTo>
                      <a:lnTo>
                        <a:pt x="509" y="34"/>
                      </a:lnTo>
                      <a:lnTo>
                        <a:pt x="530" y="15"/>
                      </a:lnTo>
                      <a:lnTo>
                        <a:pt x="560" y="7"/>
                      </a:lnTo>
                      <a:lnTo>
                        <a:pt x="528" y="10"/>
                      </a:lnTo>
                      <a:lnTo>
                        <a:pt x="519" y="18"/>
                      </a:lnTo>
                      <a:lnTo>
                        <a:pt x="498" y="30"/>
                      </a:lnTo>
                      <a:lnTo>
                        <a:pt x="489" y="25"/>
                      </a:lnTo>
                      <a:lnTo>
                        <a:pt x="495" y="13"/>
                      </a:lnTo>
                      <a:lnTo>
                        <a:pt x="525" y="1"/>
                      </a:lnTo>
                      <a:lnTo>
                        <a:pt x="495" y="7"/>
                      </a:lnTo>
                      <a:lnTo>
                        <a:pt x="482" y="19"/>
                      </a:lnTo>
                      <a:lnTo>
                        <a:pt x="489" y="1"/>
                      </a:lnTo>
                      <a:lnTo>
                        <a:pt x="470" y="13"/>
                      </a:lnTo>
                      <a:lnTo>
                        <a:pt x="153" y="0"/>
                      </a:lnTo>
                      <a:lnTo>
                        <a:pt x="102" y="22"/>
                      </a:lnTo>
                      <a:lnTo>
                        <a:pt x="59" y="27"/>
                      </a:lnTo>
                      <a:lnTo>
                        <a:pt x="42" y="28"/>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nvGrpSpPr>
                <p:cNvPr id="22071" name="Group 47"/>
                <p:cNvGrpSpPr>
                  <a:grpSpLocks/>
                </p:cNvGrpSpPr>
                <p:nvPr/>
              </p:nvGrpSpPr>
              <p:grpSpPr bwMode="auto">
                <a:xfrm>
                  <a:off x="1172" y="2203"/>
                  <a:ext cx="160" cy="128"/>
                  <a:chOff x="1172" y="2203"/>
                  <a:chExt cx="160" cy="128"/>
                </a:xfrm>
              </p:grpSpPr>
              <p:sp>
                <p:nvSpPr>
                  <p:cNvPr id="22075" name="Freeform 48"/>
                  <p:cNvSpPr>
                    <a:spLocks/>
                  </p:cNvSpPr>
                  <p:nvPr/>
                </p:nvSpPr>
                <p:spPr bwMode="auto">
                  <a:xfrm>
                    <a:off x="1172" y="2229"/>
                    <a:ext cx="160" cy="102"/>
                  </a:xfrm>
                  <a:custGeom>
                    <a:avLst/>
                    <a:gdLst>
                      <a:gd name="T0" fmla="*/ 109 w 160"/>
                      <a:gd name="T1" fmla="*/ 10 h 102"/>
                      <a:gd name="T2" fmla="*/ 136 w 160"/>
                      <a:gd name="T3" fmla="*/ 36 h 102"/>
                      <a:gd name="T4" fmla="*/ 87 w 160"/>
                      <a:gd name="T5" fmla="*/ 102 h 102"/>
                      <a:gd name="T6" fmla="*/ 10 w 160"/>
                      <a:gd name="T7" fmla="*/ 102 h 102"/>
                      <a:gd name="T8" fmla="*/ 0 w 160"/>
                      <a:gd name="T9" fmla="*/ 64 h 102"/>
                      <a:gd name="T10" fmla="*/ 13 w 160"/>
                      <a:gd name="T11" fmla="*/ 97 h 102"/>
                      <a:gd name="T12" fmla="*/ 15 w 160"/>
                      <a:gd name="T13" fmla="*/ 51 h 102"/>
                      <a:gd name="T14" fmla="*/ 15 w 160"/>
                      <a:gd name="T15" fmla="*/ 39 h 102"/>
                      <a:gd name="T16" fmla="*/ 16 w 160"/>
                      <a:gd name="T17" fmla="*/ 85 h 102"/>
                      <a:gd name="T18" fmla="*/ 40 w 160"/>
                      <a:gd name="T19" fmla="*/ 49 h 102"/>
                      <a:gd name="T20" fmla="*/ 33 w 160"/>
                      <a:gd name="T21" fmla="*/ 61 h 102"/>
                      <a:gd name="T22" fmla="*/ 21 w 160"/>
                      <a:gd name="T23" fmla="*/ 87 h 102"/>
                      <a:gd name="T24" fmla="*/ 43 w 160"/>
                      <a:gd name="T25" fmla="*/ 94 h 102"/>
                      <a:gd name="T26" fmla="*/ 49 w 160"/>
                      <a:gd name="T27" fmla="*/ 94 h 102"/>
                      <a:gd name="T28" fmla="*/ 55 w 160"/>
                      <a:gd name="T29" fmla="*/ 91 h 102"/>
                      <a:gd name="T30" fmla="*/ 66 w 160"/>
                      <a:gd name="T31" fmla="*/ 81 h 102"/>
                      <a:gd name="T32" fmla="*/ 60 w 160"/>
                      <a:gd name="T33" fmla="*/ 55 h 102"/>
                      <a:gd name="T34" fmla="*/ 45 w 160"/>
                      <a:gd name="T35" fmla="*/ 22 h 102"/>
                      <a:gd name="T36" fmla="*/ 60 w 160"/>
                      <a:gd name="T37" fmla="*/ 45 h 102"/>
                      <a:gd name="T38" fmla="*/ 72 w 160"/>
                      <a:gd name="T39" fmla="*/ 78 h 102"/>
                      <a:gd name="T40" fmla="*/ 78 w 160"/>
                      <a:gd name="T41" fmla="*/ 60 h 102"/>
                      <a:gd name="T42" fmla="*/ 82 w 160"/>
                      <a:gd name="T43" fmla="*/ 61 h 102"/>
                      <a:gd name="T44" fmla="*/ 85 w 160"/>
                      <a:gd name="T45" fmla="*/ 79 h 102"/>
                      <a:gd name="T46" fmla="*/ 91 w 160"/>
                      <a:gd name="T47" fmla="*/ 79 h 102"/>
                      <a:gd name="T48" fmla="*/ 99 w 160"/>
                      <a:gd name="T49" fmla="*/ 51 h 102"/>
                      <a:gd name="T50" fmla="*/ 106 w 160"/>
                      <a:gd name="T51" fmla="*/ 73 h 102"/>
                      <a:gd name="T52" fmla="*/ 102 w 160"/>
                      <a:gd name="T53" fmla="*/ 51 h 102"/>
                      <a:gd name="T54" fmla="*/ 118 w 160"/>
                      <a:gd name="T55" fmla="*/ 66 h 102"/>
                      <a:gd name="T56" fmla="*/ 115 w 160"/>
                      <a:gd name="T57" fmla="*/ 45 h 102"/>
                      <a:gd name="T58" fmla="*/ 123 w 160"/>
                      <a:gd name="T59" fmla="*/ 51 h 102"/>
                      <a:gd name="T60" fmla="*/ 126 w 160"/>
                      <a:gd name="T61" fmla="*/ 43 h 102"/>
                      <a:gd name="T62" fmla="*/ 114 w 160"/>
                      <a:gd name="T63" fmla="*/ 18 h 102"/>
                      <a:gd name="T64" fmla="*/ 79 w 160"/>
                      <a:gd name="T65" fmla="*/ 0 h 1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102">
                        <a:moveTo>
                          <a:pt x="79" y="0"/>
                        </a:moveTo>
                        <a:lnTo>
                          <a:pt x="109" y="10"/>
                        </a:lnTo>
                        <a:lnTo>
                          <a:pt x="123" y="22"/>
                        </a:lnTo>
                        <a:lnTo>
                          <a:pt x="136" y="36"/>
                        </a:lnTo>
                        <a:lnTo>
                          <a:pt x="160" y="61"/>
                        </a:lnTo>
                        <a:lnTo>
                          <a:pt x="87" y="102"/>
                        </a:lnTo>
                        <a:lnTo>
                          <a:pt x="58" y="102"/>
                        </a:lnTo>
                        <a:lnTo>
                          <a:pt x="10" y="102"/>
                        </a:lnTo>
                        <a:lnTo>
                          <a:pt x="7" y="85"/>
                        </a:lnTo>
                        <a:lnTo>
                          <a:pt x="0" y="64"/>
                        </a:lnTo>
                        <a:lnTo>
                          <a:pt x="6" y="73"/>
                        </a:lnTo>
                        <a:lnTo>
                          <a:pt x="13" y="97"/>
                        </a:lnTo>
                        <a:lnTo>
                          <a:pt x="15" y="76"/>
                        </a:lnTo>
                        <a:lnTo>
                          <a:pt x="15" y="51"/>
                        </a:lnTo>
                        <a:lnTo>
                          <a:pt x="10" y="27"/>
                        </a:lnTo>
                        <a:lnTo>
                          <a:pt x="15" y="39"/>
                        </a:lnTo>
                        <a:lnTo>
                          <a:pt x="18" y="58"/>
                        </a:lnTo>
                        <a:lnTo>
                          <a:pt x="16" y="85"/>
                        </a:lnTo>
                        <a:lnTo>
                          <a:pt x="24" y="66"/>
                        </a:lnTo>
                        <a:lnTo>
                          <a:pt x="40" y="49"/>
                        </a:lnTo>
                        <a:lnTo>
                          <a:pt x="48" y="46"/>
                        </a:lnTo>
                        <a:lnTo>
                          <a:pt x="33" y="61"/>
                        </a:lnTo>
                        <a:lnTo>
                          <a:pt x="25" y="70"/>
                        </a:lnTo>
                        <a:lnTo>
                          <a:pt x="21" y="87"/>
                        </a:lnTo>
                        <a:lnTo>
                          <a:pt x="27" y="90"/>
                        </a:lnTo>
                        <a:lnTo>
                          <a:pt x="43" y="94"/>
                        </a:lnTo>
                        <a:lnTo>
                          <a:pt x="31" y="85"/>
                        </a:lnTo>
                        <a:lnTo>
                          <a:pt x="49" y="94"/>
                        </a:lnTo>
                        <a:lnTo>
                          <a:pt x="43" y="75"/>
                        </a:lnTo>
                        <a:lnTo>
                          <a:pt x="55" y="91"/>
                        </a:lnTo>
                        <a:lnTo>
                          <a:pt x="70" y="91"/>
                        </a:lnTo>
                        <a:lnTo>
                          <a:pt x="66" y="81"/>
                        </a:lnTo>
                        <a:lnTo>
                          <a:pt x="61" y="63"/>
                        </a:lnTo>
                        <a:lnTo>
                          <a:pt x="60" y="55"/>
                        </a:lnTo>
                        <a:lnTo>
                          <a:pt x="51" y="30"/>
                        </a:lnTo>
                        <a:lnTo>
                          <a:pt x="45" y="22"/>
                        </a:lnTo>
                        <a:lnTo>
                          <a:pt x="54" y="27"/>
                        </a:lnTo>
                        <a:lnTo>
                          <a:pt x="60" y="45"/>
                        </a:lnTo>
                        <a:lnTo>
                          <a:pt x="67" y="67"/>
                        </a:lnTo>
                        <a:lnTo>
                          <a:pt x="72" y="78"/>
                        </a:lnTo>
                        <a:lnTo>
                          <a:pt x="78" y="78"/>
                        </a:lnTo>
                        <a:lnTo>
                          <a:pt x="78" y="60"/>
                        </a:lnTo>
                        <a:lnTo>
                          <a:pt x="84" y="46"/>
                        </a:lnTo>
                        <a:lnTo>
                          <a:pt x="82" y="61"/>
                        </a:lnTo>
                        <a:lnTo>
                          <a:pt x="82" y="72"/>
                        </a:lnTo>
                        <a:lnTo>
                          <a:pt x="85" y="79"/>
                        </a:lnTo>
                        <a:lnTo>
                          <a:pt x="88" y="66"/>
                        </a:lnTo>
                        <a:lnTo>
                          <a:pt x="91" y="79"/>
                        </a:lnTo>
                        <a:lnTo>
                          <a:pt x="93" y="70"/>
                        </a:lnTo>
                        <a:lnTo>
                          <a:pt x="99" y="51"/>
                        </a:lnTo>
                        <a:lnTo>
                          <a:pt x="99" y="69"/>
                        </a:lnTo>
                        <a:lnTo>
                          <a:pt x="106" y="73"/>
                        </a:lnTo>
                        <a:lnTo>
                          <a:pt x="105" y="61"/>
                        </a:lnTo>
                        <a:lnTo>
                          <a:pt x="102" y="51"/>
                        </a:lnTo>
                        <a:lnTo>
                          <a:pt x="109" y="63"/>
                        </a:lnTo>
                        <a:lnTo>
                          <a:pt x="118" y="66"/>
                        </a:lnTo>
                        <a:lnTo>
                          <a:pt x="118" y="57"/>
                        </a:lnTo>
                        <a:lnTo>
                          <a:pt x="115" y="45"/>
                        </a:lnTo>
                        <a:lnTo>
                          <a:pt x="115" y="40"/>
                        </a:lnTo>
                        <a:lnTo>
                          <a:pt x="123" y="51"/>
                        </a:lnTo>
                        <a:lnTo>
                          <a:pt x="133" y="60"/>
                        </a:lnTo>
                        <a:lnTo>
                          <a:pt x="126" y="43"/>
                        </a:lnTo>
                        <a:lnTo>
                          <a:pt x="121" y="25"/>
                        </a:lnTo>
                        <a:lnTo>
                          <a:pt x="114" y="18"/>
                        </a:lnTo>
                        <a:lnTo>
                          <a:pt x="99" y="10"/>
                        </a:lnTo>
                        <a:lnTo>
                          <a:pt x="79"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76" name="Freeform 49"/>
                  <p:cNvSpPr>
                    <a:spLocks/>
                  </p:cNvSpPr>
                  <p:nvPr/>
                </p:nvSpPr>
                <p:spPr bwMode="auto">
                  <a:xfrm>
                    <a:off x="1256" y="2203"/>
                    <a:ext cx="57" cy="63"/>
                  </a:xfrm>
                  <a:custGeom>
                    <a:avLst/>
                    <a:gdLst>
                      <a:gd name="T0" fmla="*/ 57 w 57"/>
                      <a:gd name="T1" fmla="*/ 63 h 63"/>
                      <a:gd name="T2" fmla="*/ 46 w 57"/>
                      <a:gd name="T3" fmla="*/ 44 h 63"/>
                      <a:gd name="T4" fmla="*/ 28 w 57"/>
                      <a:gd name="T5" fmla="*/ 24 h 63"/>
                      <a:gd name="T6" fmla="*/ 0 w 57"/>
                      <a:gd name="T7" fmla="*/ 0 h 63"/>
                      <a:gd name="T8" fmla="*/ 18 w 57"/>
                      <a:gd name="T9" fmla="*/ 23 h 63"/>
                      <a:gd name="T10" fmla="*/ 28 w 57"/>
                      <a:gd name="T11" fmla="*/ 30 h 63"/>
                      <a:gd name="T12" fmla="*/ 57 w 57"/>
                      <a:gd name="T13" fmla="*/ 63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63">
                        <a:moveTo>
                          <a:pt x="57" y="63"/>
                        </a:moveTo>
                        <a:lnTo>
                          <a:pt x="46" y="44"/>
                        </a:lnTo>
                        <a:lnTo>
                          <a:pt x="28" y="24"/>
                        </a:lnTo>
                        <a:lnTo>
                          <a:pt x="0" y="0"/>
                        </a:lnTo>
                        <a:lnTo>
                          <a:pt x="18" y="23"/>
                        </a:lnTo>
                        <a:lnTo>
                          <a:pt x="28" y="30"/>
                        </a:lnTo>
                        <a:lnTo>
                          <a:pt x="57" y="63"/>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grpSp>
              <p:nvGrpSpPr>
                <p:cNvPr id="22072" name="Group 50"/>
                <p:cNvGrpSpPr>
                  <a:grpSpLocks/>
                </p:cNvGrpSpPr>
                <p:nvPr/>
              </p:nvGrpSpPr>
              <p:grpSpPr bwMode="auto">
                <a:xfrm>
                  <a:off x="1469" y="2225"/>
                  <a:ext cx="160" cy="89"/>
                  <a:chOff x="1469" y="2225"/>
                  <a:chExt cx="160" cy="89"/>
                </a:xfrm>
              </p:grpSpPr>
              <p:sp>
                <p:nvSpPr>
                  <p:cNvPr id="22073" name="Freeform 51"/>
                  <p:cNvSpPr>
                    <a:spLocks/>
                  </p:cNvSpPr>
                  <p:nvPr/>
                </p:nvSpPr>
                <p:spPr bwMode="auto">
                  <a:xfrm>
                    <a:off x="1469" y="2243"/>
                    <a:ext cx="160" cy="71"/>
                  </a:xfrm>
                  <a:custGeom>
                    <a:avLst/>
                    <a:gdLst>
                      <a:gd name="T0" fmla="*/ 51 w 160"/>
                      <a:gd name="T1" fmla="*/ 7 h 71"/>
                      <a:gd name="T2" fmla="*/ 24 w 160"/>
                      <a:gd name="T3" fmla="*/ 25 h 71"/>
                      <a:gd name="T4" fmla="*/ 73 w 160"/>
                      <a:gd name="T5" fmla="*/ 71 h 71"/>
                      <a:gd name="T6" fmla="*/ 150 w 160"/>
                      <a:gd name="T7" fmla="*/ 71 h 71"/>
                      <a:gd name="T8" fmla="*/ 160 w 160"/>
                      <a:gd name="T9" fmla="*/ 44 h 71"/>
                      <a:gd name="T10" fmla="*/ 147 w 160"/>
                      <a:gd name="T11" fmla="*/ 67 h 71"/>
                      <a:gd name="T12" fmla="*/ 145 w 160"/>
                      <a:gd name="T13" fmla="*/ 35 h 71"/>
                      <a:gd name="T14" fmla="*/ 145 w 160"/>
                      <a:gd name="T15" fmla="*/ 27 h 71"/>
                      <a:gd name="T16" fmla="*/ 144 w 160"/>
                      <a:gd name="T17" fmla="*/ 59 h 71"/>
                      <a:gd name="T18" fmla="*/ 120 w 160"/>
                      <a:gd name="T19" fmla="*/ 34 h 71"/>
                      <a:gd name="T20" fmla="*/ 127 w 160"/>
                      <a:gd name="T21" fmla="*/ 42 h 71"/>
                      <a:gd name="T22" fmla="*/ 139 w 160"/>
                      <a:gd name="T23" fmla="*/ 60 h 71"/>
                      <a:gd name="T24" fmla="*/ 117 w 160"/>
                      <a:gd name="T25" fmla="*/ 65 h 71"/>
                      <a:gd name="T26" fmla="*/ 111 w 160"/>
                      <a:gd name="T27" fmla="*/ 65 h 71"/>
                      <a:gd name="T28" fmla="*/ 105 w 160"/>
                      <a:gd name="T29" fmla="*/ 63 h 71"/>
                      <a:gd name="T30" fmla="*/ 94 w 160"/>
                      <a:gd name="T31" fmla="*/ 56 h 71"/>
                      <a:gd name="T32" fmla="*/ 100 w 160"/>
                      <a:gd name="T33" fmla="*/ 38 h 71"/>
                      <a:gd name="T34" fmla="*/ 115 w 160"/>
                      <a:gd name="T35" fmla="*/ 15 h 71"/>
                      <a:gd name="T36" fmla="*/ 100 w 160"/>
                      <a:gd name="T37" fmla="*/ 31 h 71"/>
                      <a:gd name="T38" fmla="*/ 88 w 160"/>
                      <a:gd name="T39" fmla="*/ 54 h 71"/>
                      <a:gd name="T40" fmla="*/ 82 w 160"/>
                      <a:gd name="T41" fmla="*/ 41 h 71"/>
                      <a:gd name="T42" fmla="*/ 78 w 160"/>
                      <a:gd name="T43" fmla="*/ 42 h 71"/>
                      <a:gd name="T44" fmla="*/ 75 w 160"/>
                      <a:gd name="T45" fmla="*/ 55 h 71"/>
                      <a:gd name="T46" fmla="*/ 69 w 160"/>
                      <a:gd name="T47" fmla="*/ 55 h 71"/>
                      <a:gd name="T48" fmla="*/ 61 w 160"/>
                      <a:gd name="T49" fmla="*/ 35 h 71"/>
                      <a:gd name="T50" fmla="*/ 54 w 160"/>
                      <a:gd name="T51" fmla="*/ 50 h 71"/>
                      <a:gd name="T52" fmla="*/ 58 w 160"/>
                      <a:gd name="T53" fmla="*/ 35 h 71"/>
                      <a:gd name="T54" fmla="*/ 42 w 160"/>
                      <a:gd name="T55" fmla="*/ 45 h 71"/>
                      <a:gd name="T56" fmla="*/ 45 w 160"/>
                      <a:gd name="T57" fmla="*/ 31 h 71"/>
                      <a:gd name="T58" fmla="*/ 37 w 160"/>
                      <a:gd name="T59" fmla="*/ 35 h 71"/>
                      <a:gd name="T60" fmla="*/ 34 w 160"/>
                      <a:gd name="T61" fmla="*/ 29 h 71"/>
                      <a:gd name="T62" fmla="*/ 46 w 160"/>
                      <a:gd name="T63" fmla="*/ 12 h 71"/>
                      <a:gd name="T64" fmla="*/ 81 w 160"/>
                      <a:gd name="T65" fmla="*/ 0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71">
                        <a:moveTo>
                          <a:pt x="81" y="0"/>
                        </a:moveTo>
                        <a:lnTo>
                          <a:pt x="51" y="7"/>
                        </a:lnTo>
                        <a:lnTo>
                          <a:pt x="37" y="15"/>
                        </a:lnTo>
                        <a:lnTo>
                          <a:pt x="24" y="25"/>
                        </a:lnTo>
                        <a:lnTo>
                          <a:pt x="0" y="42"/>
                        </a:lnTo>
                        <a:lnTo>
                          <a:pt x="73" y="71"/>
                        </a:lnTo>
                        <a:lnTo>
                          <a:pt x="102" y="71"/>
                        </a:lnTo>
                        <a:lnTo>
                          <a:pt x="150" y="71"/>
                        </a:lnTo>
                        <a:lnTo>
                          <a:pt x="153" y="59"/>
                        </a:lnTo>
                        <a:lnTo>
                          <a:pt x="160" y="44"/>
                        </a:lnTo>
                        <a:lnTo>
                          <a:pt x="154" y="50"/>
                        </a:lnTo>
                        <a:lnTo>
                          <a:pt x="147" y="67"/>
                        </a:lnTo>
                        <a:lnTo>
                          <a:pt x="145" y="52"/>
                        </a:lnTo>
                        <a:lnTo>
                          <a:pt x="145" y="35"/>
                        </a:lnTo>
                        <a:lnTo>
                          <a:pt x="150" y="18"/>
                        </a:lnTo>
                        <a:lnTo>
                          <a:pt x="145" y="27"/>
                        </a:lnTo>
                        <a:lnTo>
                          <a:pt x="142" y="40"/>
                        </a:lnTo>
                        <a:lnTo>
                          <a:pt x="144" y="59"/>
                        </a:lnTo>
                        <a:lnTo>
                          <a:pt x="136" y="45"/>
                        </a:lnTo>
                        <a:lnTo>
                          <a:pt x="120" y="34"/>
                        </a:lnTo>
                        <a:lnTo>
                          <a:pt x="112" y="32"/>
                        </a:lnTo>
                        <a:lnTo>
                          <a:pt x="127" y="42"/>
                        </a:lnTo>
                        <a:lnTo>
                          <a:pt x="135" y="48"/>
                        </a:lnTo>
                        <a:lnTo>
                          <a:pt x="139" y="60"/>
                        </a:lnTo>
                        <a:lnTo>
                          <a:pt x="133" y="62"/>
                        </a:lnTo>
                        <a:lnTo>
                          <a:pt x="117" y="65"/>
                        </a:lnTo>
                        <a:lnTo>
                          <a:pt x="129" y="59"/>
                        </a:lnTo>
                        <a:lnTo>
                          <a:pt x="111" y="65"/>
                        </a:lnTo>
                        <a:lnTo>
                          <a:pt x="117" y="52"/>
                        </a:lnTo>
                        <a:lnTo>
                          <a:pt x="105" y="63"/>
                        </a:lnTo>
                        <a:lnTo>
                          <a:pt x="90" y="63"/>
                        </a:lnTo>
                        <a:lnTo>
                          <a:pt x="94" y="56"/>
                        </a:lnTo>
                        <a:lnTo>
                          <a:pt x="99" y="43"/>
                        </a:lnTo>
                        <a:lnTo>
                          <a:pt x="100" y="38"/>
                        </a:lnTo>
                        <a:lnTo>
                          <a:pt x="109" y="20"/>
                        </a:lnTo>
                        <a:lnTo>
                          <a:pt x="115" y="15"/>
                        </a:lnTo>
                        <a:lnTo>
                          <a:pt x="106" y="18"/>
                        </a:lnTo>
                        <a:lnTo>
                          <a:pt x="100" y="31"/>
                        </a:lnTo>
                        <a:lnTo>
                          <a:pt x="93" y="46"/>
                        </a:lnTo>
                        <a:lnTo>
                          <a:pt x="88" y="54"/>
                        </a:lnTo>
                        <a:lnTo>
                          <a:pt x="82" y="54"/>
                        </a:lnTo>
                        <a:lnTo>
                          <a:pt x="82" y="41"/>
                        </a:lnTo>
                        <a:lnTo>
                          <a:pt x="76" y="32"/>
                        </a:lnTo>
                        <a:lnTo>
                          <a:pt x="78" y="42"/>
                        </a:lnTo>
                        <a:lnTo>
                          <a:pt x="78" y="50"/>
                        </a:lnTo>
                        <a:lnTo>
                          <a:pt x="75" y="55"/>
                        </a:lnTo>
                        <a:lnTo>
                          <a:pt x="72" y="45"/>
                        </a:lnTo>
                        <a:lnTo>
                          <a:pt x="69" y="55"/>
                        </a:lnTo>
                        <a:lnTo>
                          <a:pt x="67" y="48"/>
                        </a:lnTo>
                        <a:lnTo>
                          <a:pt x="61" y="35"/>
                        </a:lnTo>
                        <a:lnTo>
                          <a:pt x="61" y="48"/>
                        </a:lnTo>
                        <a:lnTo>
                          <a:pt x="54" y="50"/>
                        </a:lnTo>
                        <a:lnTo>
                          <a:pt x="55" y="42"/>
                        </a:lnTo>
                        <a:lnTo>
                          <a:pt x="58" y="35"/>
                        </a:lnTo>
                        <a:lnTo>
                          <a:pt x="51" y="43"/>
                        </a:lnTo>
                        <a:lnTo>
                          <a:pt x="42" y="45"/>
                        </a:lnTo>
                        <a:lnTo>
                          <a:pt x="42" y="39"/>
                        </a:lnTo>
                        <a:lnTo>
                          <a:pt x="45" y="31"/>
                        </a:lnTo>
                        <a:lnTo>
                          <a:pt x="45" y="27"/>
                        </a:lnTo>
                        <a:lnTo>
                          <a:pt x="37" y="35"/>
                        </a:lnTo>
                        <a:lnTo>
                          <a:pt x="27" y="41"/>
                        </a:lnTo>
                        <a:lnTo>
                          <a:pt x="34" y="29"/>
                        </a:lnTo>
                        <a:lnTo>
                          <a:pt x="39" y="17"/>
                        </a:lnTo>
                        <a:lnTo>
                          <a:pt x="46" y="12"/>
                        </a:lnTo>
                        <a:lnTo>
                          <a:pt x="61" y="7"/>
                        </a:lnTo>
                        <a:lnTo>
                          <a:pt x="81"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74" name="Freeform 52"/>
                  <p:cNvSpPr>
                    <a:spLocks/>
                  </p:cNvSpPr>
                  <p:nvPr/>
                </p:nvSpPr>
                <p:spPr bwMode="auto">
                  <a:xfrm>
                    <a:off x="1488" y="2225"/>
                    <a:ext cx="57" cy="43"/>
                  </a:xfrm>
                  <a:custGeom>
                    <a:avLst/>
                    <a:gdLst>
                      <a:gd name="T0" fmla="*/ 0 w 57"/>
                      <a:gd name="T1" fmla="*/ 43 h 43"/>
                      <a:gd name="T2" fmla="*/ 11 w 57"/>
                      <a:gd name="T3" fmla="*/ 30 h 43"/>
                      <a:gd name="T4" fmla="*/ 29 w 57"/>
                      <a:gd name="T5" fmla="*/ 16 h 43"/>
                      <a:gd name="T6" fmla="*/ 57 w 57"/>
                      <a:gd name="T7" fmla="*/ 0 h 43"/>
                      <a:gd name="T8" fmla="*/ 39 w 57"/>
                      <a:gd name="T9" fmla="*/ 15 h 43"/>
                      <a:gd name="T10" fmla="*/ 29 w 57"/>
                      <a:gd name="T11" fmla="*/ 20 h 43"/>
                      <a:gd name="T12" fmla="*/ 0 w 57"/>
                      <a:gd name="T13" fmla="*/ 43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43">
                        <a:moveTo>
                          <a:pt x="0" y="43"/>
                        </a:moveTo>
                        <a:lnTo>
                          <a:pt x="11" y="30"/>
                        </a:lnTo>
                        <a:lnTo>
                          <a:pt x="29" y="16"/>
                        </a:lnTo>
                        <a:lnTo>
                          <a:pt x="57" y="0"/>
                        </a:lnTo>
                        <a:lnTo>
                          <a:pt x="39" y="15"/>
                        </a:lnTo>
                        <a:lnTo>
                          <a:pt x="29" y="20"/>
                        </a:lnTo>
                        <a:lnTo>
                          <a:pt x="0" y="43"/>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grpSp>
          <p:grpSp>
            <p:nvGrpSpPr>
              <p:cNvPr id="21790" name="Group 53"/>
              <p:cNvGrpSpPr>
                <a:grpSpLocks/>
              </p:cNvGrpSpPr>
              <p:nvPr/>
            </p:nvGrpSpPr>
            <p:grpSpPr bwMode="auto">
              <a:xfrm>
                <a:off x="438" y="-13"/>
                <a:ext cx="2055" cy="2362"/>
                <a:chOff x="438" y="-13"/>
                <a:chExt cx="2055" cy="2362"/>
              </a:xfrm>
            </p:grpSpPr>
            <p:grpSp>
              <p:nvGrpSpPr>
                <p:cNvPr id="21834" name="Group 54"/>
                <p:cNvGrpSpPr>
                  <a:grpSpLocks/>
                </p:cNvGrpSpPr>
                <p:nvPr/>
              </p:nvGrpSpPr>
              <p:grpSpPr bwMode="auto">
                <a:xfrm>
                  <a:off x="438" y="-13"/>
                  <a:ext cx="2055" cy="2362"/>
                  <a:chOff x="438" y="-13"/>
                  <a:chExt cx="2055" cy="2362"/>
                </a:xfrm>
              </p:grpSpPr>
              <p:sp>
                <p:nvSpPr>
                  <p:cNvPr id="21870" name="Freeform 55"/>
                  <p:cNvSpPr>
                    <a:spLocks/>
                  </p:cNvSpPr>
                  <p:nvPr/>
                </p:nvSpPr>
                <p:spPr bwMode="auto">
                  <a:xfrm>
                    <a:off x="438" y="-13"/>
                    <a:ext cx="2055" cy="2362"/>
                  </a:xfrm>
                  <a:custGeom>
                    <a:avLst/>
                    <a:gdLst>
                      <a:gd name="T0" fmla="*/ 908 w 2055"/>
                      <a:gd name="T1" fmla="*/ 2362 h 2362"/>
                      <a:gd name="T2" fmla="*/ 844 w 2055"/>
                      <a:gd name="T3" fmla="*/ 2094 h 2362"/>
                      <a:gd name="T4" fmla="*/ 614 w 2055"/>
                      <a:gd name="T5" fmla="*/ 1201 h 2362"/>
                      <a:gd name="T6" fmla="*/ 65 w 2055"/>
                      <a:gd name="T7" fmla="*/ 1048 h 2362"/>
                      <a:gd name="T8" fmla="*/ 359 w 2055"/>
                      <a:gd name="T9" fmla="*/ 1030 h 2362"/>
                      <a:gd name="T10" fmla="*/ 145 w 2055"/>
                      <a:gd name="T11" fmla="*/ 556 h 2362"/>
                      <a:gd name="T12" fmla="*/ 231 w 2055"/>
                      <a:gd name="T13" fmla="*/ 544 h 2362"/>
                      <a:gd name="T14" fmla="*/ 534 w 2055"/>
                      <a:gd name="T15" fmla="*/ 955 h 2362"/>
                      <a:gd name="T16" fmla="*/ 477 w 2055"/>
                      <a:gd name="T17" fmla="*/ 558 h 2362"/>
                      <a:gd name="T18" fmla="*/ 423 w 2055"/>
                      <a:gd name="T19" fmla="*/ 321 h 2362"/>
                      <a:gd name="T20" fmla="*/ 433 w 2055"/>
                      <a:gd name="T21" fmla="*/ 267 h 2362"/>
                      <a:gd name="T22" fmla="*/ 523 w 2055"/>
                      <a:gd name="T23" fmla="*/ 333 h 2362"/>
                      <a:gd name="T24" fmla="*/ 672 w 2055"/>
                      <a:gd name="T25" fmla="*/ 664 h 2362"/>
                      <a:gd name="T26" fmla="*/ 595 w 2055"/>
                      <a:gd name="T27" fmla="*/ 1074 h 2362"/>
                      <a:gd name="T28" fmla="*/ 808 w 2055"/>
                      <a:gd name="T29" fmla="*/ 848 h 2362"/>
                      <a:gd name="T30" fmla="*/ 754 w 2055"/>
                      <a:gd name="T31" fmla="*/ 822 h 2362"/>
                      <a:gd name="T32" fmla="*/ 869 w 2055"/>
                      <a:gd name="T33" fmla="*/ 1083 h 2362"/>
                      <a:gd name="T34" fmla="*/ 877 w 2055"/>
                      <a:gd name="T35" fmla="*/ 1920 h 2362"/>
                      <a:gd name="T36" fmla="*/ 1026 w 2055"/>
                      <a:gd name="T37" fmla="*/ 1173 h 2362"/>
                      <a:gd name="T38" fmla="*/ 826 w 2055"/>
                      <a:gd name="T39" fmla="*/ 568 h 2362"/>
                      <a:gd name="T40" fmla="*/ 727 w 2055"/>
                      <a:gd name="T41" fmla="*/ 406 h 2362"/>
                      <a:gd name="T42" fmla="*/ 685 w 2055"/>
                      <a:gd name="T43" fmla="*/ 342 h 2362"/>
                      <a:gd name="T44" fmla="*/ 600 w 2055"/>
                      <a:gd name="T45" fmla="*/ 153 h 2362"/>
                      <a:gd name="T46" fmla="*/ 645 w 2055"/>
                      <a:gd name="T47" fmla="*/ 222 h 2362"/>
                      <a:gd name="T48" fmla="*/ 747 w 2055"/>
                      <a:gd name="T49" fmla="*/ 318 h 2362"/>
                      <a:gd name="T50" fmla="*/ 815 w 2055"/>
                      <a:gd name="T51" fmla="*/ 408 h 2362"/>
                      <a:gd name="T52" fmla="*/ 854 w 2055"/>
                      <a:gd name="T53" fmla="*/ 247 h 2362"/>
                      <a:gd name="T54" fmla="*/ 880 w 2055"/>
                      <a:gd name="T55" fmla="*/ 192 h 2362"/>
                      <a:gd name="T56" fmla="*/ 898 w 2055"/>
                      <a:gd name="T57" fmla="*/ 130 h 2362"/>
                      <a:gd name="T58" fmla="*/ 940 w 2055"/>
                      <a:gd name="T59" fmla="*/ 118 h 2362"/>
                      <a:gd name="T60" fmla="*/ 1054 w 2055"/>
                      <a:gd name="T61" fmla="*/ 318 h 2362"/>
                      <a:gd name="T62" fmla="*/ 937 w 2055"/>
                      <a:gd name="T63" fmla="*/ 460 h 2362"/>
                      <a:gd name="T64" fmla="*/ 961 w 2055"/>
                      <a:gd name="T65" fmla="*/ 842 h 2362"/>
                      <a:gd name="T66" fmla="*/ 978 w 2055"/>
                      <a:gd name="T67" fmla="*/ 646 h 2362"/>
                      <a:gd name="T68" fmla="*/ 1070 w 2055"/>
                      <a:gd name="T69" fmla="*/ 246 h 2362"/>
                      <a:gd name="T70" fmla="*/ 1042 w 2055"/>
                      <a:gd name="T71" fmla="*/ 180 h 2362"/>
                      <a:gd name="T72" fmla="*/ 1085 w 2055"/>
                      <a:gd name="T73" fmla="*/ 58 h 2362"/>
                      <a:gd name="T74" fmla="*/ 1094 w 2055"/>
                      <a:gd name="T75" fmla="*/ 150 h 2362"/>
                      <a:gd name="T76" fmla="*/ 1108 w 2055"/>
                      <a:gd name="T77" fmla="*/ 346 h 2362"/>
                      <a:gd name="T78" fmla="*/ 1219 w 2055"/>
                      <a:gd name="T79" fmla="*/ 603 h 2362"/>
                      <a:gd name="T80" fmla="*/ 1255 w 2055"/>
                      <a:gd name="T81" fmla="*/ 656 h 2362"/>
                      <a:gd name="T82" fmla="*/ 1207 w 2055"/>
                      <a:gd name="T83" fmla="*/ 793 h 2362"/>
                      <a:gd name="T84" fmla="*/ 1234 w 2055"/>
                      <a:gd name="T85" fmla="*/ 342 h 2362"/>
                      <a:gd name="T86" fmla="*/ 1232 w 2055"/>
                      <a:gd name="T87" fmla="*/ 312 h 2362"/>
                      <a:gd name="T88" fmla="*/ 1223 w 2055"/>
                      <a:gd name="T89" fmla="*/ 147 h 2362"/>
                      <a:gd name="T90" fmla="*/ 1450 w 2055"/>
                      <a:gd name="T91" fmla="*/ 353 h 2362"/>
                      <a:gd name="T92" fmla="*/ 1463 w 2055"/>
                      <a:gd name="T93" fmla="*/ 356 h 2362"/>
                      <a:gd name="T94" fmla="*/ 1586 w 2055"/>
                      <a:gd name="T95" fmla="*/ 120 h 2362"/>
                      <a:gd name="T96" fmla="*/ 1618 w 2055"/>
                      <a:gd name="T97" fmla="*/ 172 h 2362"/>
                      <a:gd name="T98" fmla="*/ 1579 w 2055"/>
                      <a:gd name="T99" fmla="*/ 391 h 2362"/>
                      <a:gd name="T100" fmla="*/ 1591 w 2055"/>
                      <a:gd name="T101" fmla="*/ 477 h 2362"/>
                      <a:gd name="T102" fmla="*/ 1129 w 2055"/>
                      <a:gd name="T103" fmla="*/ 853 h 2362"/>
                      <a:gd name="T104" fmla="*/ 1051 w 2055"/>
                      <a:gd name="T105" fmla="*/ 1698 h 2362"/>
                      <a:gd name="T106" fmla="*/ 1207 w 2055"/>
                      <a:gd name="T107" fmla="*/ 1809 h 2362"/>
                      <a:gd name="T108" fmla="*/ 1465 w 2055"/>
                      <a:gd name="T109" fmla="*/ 876 h 2362"/>
                      <a:gd name="T110" fmla="*/ 1588 w 2055"/>
                      <a:gd name="T111" fmla="*/ 995 h 2362"/>
                      <a:gd name="T112" fmla="*/ 1692 w 2055"/>
                      <a:gd name="T113" fmla="*/ 883 h 2362"/>
                      <a:gd name="T114" fmla="*/ 1908 w 2055"/>
                      <a:gd name="T115" fmla="*/ 639 h 2362"/>
                      <a:gd name="T116" fmla="*/ 1876 w 2055"/>
                      <a:gd name="T117" fmla="*/ 720 h 2362"/>
                      <a:gd name="T118" fmla="*/ 1416 w 2055"/>
                      <a:gd name="T119" fmla="*/ 1393 h 2362"/>
                      <a:gd name="T120" fmla="*/ 1070 w 2055"/>
                      <a:gd name="T121" fmla="*/ 2220 h 23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55" h="2362">
                        <a:moveTo>
                          <a:pt x="1069" y="2292"/>
                        </a:moveTo>
                        <a:lnTo>
                          <a:pt x="1085" y="2306"/>
                        </a:lnTo>
                        <a:lnTo>
                          <a:pt x="1106" y="2326"/>
                        </a:lnTo>
                        <a:lnTo>
                          <a:pt x="1094" y="2332"/>
                        </a:lnTo>
                        <a:lnTo>
                          <a:pt x="1085" y="2327"/>
                        </a:lnTo>
                        <a:lnTo>
                          <a:pt x="1068" y="2320"/>
                        </a:lnTo>
                        <a:lnTo>
                          <a:pt x="1052" y="2321"/>
                        </a:lnTo>
                        <a:lnTo>
                          <a:pt x="1050" y="2326"/>
                        </a:lnTo>
                        <a:lnTo>
                          <a:pt x="1058" y="2342"/>
                        </a:lnTo>
                        <a:lnTo>
                          <a:pt x="1040" y="2353"/>
                        </a:lnTo>
                        <a:lnTo>
                          <a:pt x="1025" y="2350"/>
                        </a:lnTo>
                        <a:lnTo>
                          <a:pt x="995" y="2338"/>
                        </a:lnTo>
                        <a:lnTo>
                          <a:pt x="968" y="2338"/>
                        </a:lnTo>
                        <a:lnTo>
                          <a:pt x="953" y="2341"/>
                        </a:lnTo>
                        <a:lnTo>
                          <a:pt x="935" y="2356"/>
                        </a:lnTo>
                        <a:lnTo>
                          <a:pt x="924" y="2362"/>
                        </a:lnTo>
                        <a:lnTo>
                          <a:pt x="908" y="2362"/>
                        </a:lnTo>
                        <a:lnTo>
                          <a:pt x="905" y="2344"/>
                        </a:lnTo>
                        <a:lnTo>
                          <a:pt x="905" y="2335"/>
                        </a:lnTo>
                        <a:lnTo>
                          <a:pt x="878" y="2338"/>
                        </a:lnTo>
                        <a:lnTo>
                          <a:pt x="861" y="2338"/>
                        </a:lnTo>
                        <a:lnTo>
                          <a:pt x="845" y="2347"/>
                        </a:lnTo>
                        <a:lnTo>
                          <a:pt x="827" y="2357"/>
                        </a:lnTo>
                        <a:lnTo>
                          <a:pt x="807" y="2357"/>
                        </a:lnTo>
                        <a:lnTo>
                          <a:pt x="815" y="2344"/>
                        </a:lnTo>
                        <a:lnTo>
                          <a:pt x="830" y="2327"/>
                        </a:lnTo>
                        <a:lnTo>
                          <a:pt x="845" y="2315"/>
                        </a:lnTo>
                        <a:lnTo>
                          <a:pt x="864" y="2296"/>
                        </a:lnTo>
                        <a:lnTo>
                          <a:pt x="869" y="2260"/>
                        </a:lnTo>
                        <a:lnTo>
                          <a:pt x="867" y="2237"/>
                        </a:lnTo>
                        <a:lnTo>
                          <a:pt x="866" y="2209"/>
                        </a:lnTo>
                        <a:lnTo>
                          <a:pt x="860" y="2183"/>
                        </a:lnTo>
                        <a:lnTo>
                          <a:pt x="853" y="2142"/>
                        </a:lnTo>
                        <a:lnTo>
                          <a:pt x="844" y="2094"/>
                        </a:lnTo>
                        <a:lnTo>
                          <a:pt x="829" y="2057"/>
                        </a:lnTo>
                        <a:lnTo>
                          <a:pt x="812" y="2016"/>
                        </a:lnTo>
                        <a:lnTo>
                          <a:pt x="787" y="1971"/>
                        </a:lnTo>
                        <a:lnTo>
                          <a:pt x="769" y="1932"/>
                        </a:lnTo>
                        <a:lnTo>
                          <a:pt x="752" y="1882"/>
                        </a:lnTo>
                        <a:lnTo>
                          <a:pt x="731" y="1824"/>
                        </a:lnTo>
                        <a:lnTo>
                          <a:pt x="716" y="1779"/>
                        </a:lnTo>
                        <a:lnTo>
                          <a:pt x="692" y="1728"/>
                        </a:lnTo>
                        <a:lnTo>
                          <a:pt x="677" y="1671"/>
                        </a:lnTo>
                        <a:lnTo>
                          <a:pt x="668" y="1595"/>
                        </a:lnTo>
                        <a:lnTo>
                          <a:pt x="667" y="1523"/>
                        </a:lnTo>
                        <a:lnTo>
                          <a:pt x="667" y="1452"/>
                        </a:lnTo>
                        <a:lnTo>
                          <a:pt x="667" y="1387"/>
                        </a:lnTo>
                        <a:lnTo>
                          <a:pt x="665" y="1327"/>
                        </a:lnTo>
                        <a:lnTo>
                          <a:pt x="655" y="1272"/>
                        </a:lnTo>
                        <a:lnTo>
                          <a:pt x="638" y="1235"/>
                        </a:lnTo>
                        <a:lnTo>
                          <a:pt x="614" y="1201"/>
                        </a:lnTo>
                        <a:lnTo>
                          <a:pt x="597" y="1180"/>
                        </a:lnTo>
                        <a:lnTo>
                          <a:pt x="577" y="1164"/>
                        </a:lnTo>
                        <a:lnTo>
                          <a:pt x="554" y="1137"/>
                        </a:lnTo>
                        <a:lnTo>
                          <a:pt x="525" y="1105"/>
                        </a:lnTo>
                        <a:lnTo>
                          <a:pt x="489" y="1072"/>
                        </a:lnTo>
                        <a:lnTo>
                          <a:pt x="456" y="1048"/>
                        </a:lnTo>
                        <a:lnTo>
                          <a:pt x="414" y="1015"/>
                        </a:lnTo>
                        <a:lnTo>
                          <a:pt x="394" y="1035"/>
                        </a:lnTo>
                        <a:lnTo>
                          <a:pt x="361" y="1054"/>
                        </a:lnTo>
                        <a:lnTo>
                          <a:pt x="328" y="1065"/>
                        </a:lnTo>
                        <a:lnTo>
                          <a:pt x="287" y="1072"/>
                        </a:lnTo>
                        <a:lnTo>
                          <a:pt x="248" y="1075"/>
                        </a:lnTo>
                        <a:lnTo>
                          <a:pt x="204" y="1078"/>
                        </a:lnTo>
                        <a:lnTo>
                          <a:pt x="158" y="1072"/>
                        </a:lnTo>
                        <a:lnTo>
                          <a:pt x="102" y="1060"/>
                        </a:lnTo>
                        <a:lnTo>
                          <a:pt x="82" y="1053"/>
                        </a:lnTo>
                        <a:lnTo>
                          <a:pt x="65" y="1048"/>
                        </a:lnTo>
                        <a:lnTo>
                          <a:pt x="37" y="1038"/>
                        </a:lnTo>
                        <a:lnTo>
                          <a:pt x="0" y="1018"/>
                        </a:lnTo>
                        <a:lnTo>
                          <a:pt x="58" y="1035"/>
                        </a:lnTo>
                        <a:lnTo>
                          <a:pt x="77" y="1044"/>
                        </a:lnTo>
                        <a:lnTo>
                          <a:pt x="103" y="1048"/>
                        </a:lnTo>
                        <a:lnTo>
                          <a:pt x="95" y="1027"/>
                        </a:lnTo>
                        <a:lnTo>
                          <a:pt x="92" y="984"/>
                        </a:lnTo>
                        <a:lnTo>
                          <a:pt x="103" y="1024"/>
                        </a:lnTo>
                        <a:lnTo>
                          <a:pt x="113" y="1039"/>
                        </a:lnTo>
                        <a:lnTo>
                          <a:pt x="116" y="1048"/>
                        </a:lnTo>
                        <a:lnTo>
                          <a:pt x="133" y="1056"/>
                        </a:lnTo>
                        <a:lnTo>
                          <a:pt x="175" y="1059"/>
                        </a:lnTo>
                        <a:lnTo>
                          <a:pt x="205" y="1057"/>
                        </a:lnTo>
                        <a:lnTo>
                          <a:pt x="239" y="1057"/>
                        </a:lnTo>
                        <a:lnTo>
                          <a:pt x="280" y="1051"/>
                        </a:lnTo>
                        <a:lnTo>
                          <a:pt x="330" y="1042"/>
                        </a:lnTo>
                        <a:lnTo>
                          <a:pt x="359" y="1030"/>
                        </a:lnTo>
                        <a:lnTo>
                          <a:pt x="379" y="1012"/>
                        </a:lnTo>
                        <a:lnTo>
                          <a:pt x="379" y="993"/>
                        </a:lnTo>
                        <a:lnTo>
                          <a:pt x="366" y="976"/>
                        </a:lnTo>
                        <a:lnTo>
                          <a:pt x="336" y="937"/>
                        </a:lnTo>
                        <a:lnTo>
                          <a:pt x="306" y="907"/>
                        </a:lnTo>
                        <a:lnTo>
                          <a:pt x="273" y="862"/>
                        </a:lnTo>
                        <a:lnTo>
                          <a:pt x="237" y="800"/>
                        </a:lnTo>
                        <a:lnTo>
                          <a:pt x="213" y="754"/>
                        </a:lnTo>
                        <a:lnTo>
                          <a:pt x="195" y="703"/>
                        </a:lnTo>
                        <a:lnTo>
                          <a:pt x="182" y="650"/>
                        </a:lnTo>
                        <a:lnTo>
                          <a:pt x="174" y="613"/>
                        </a:lnTo>
                        <a:lnTo>
                          <a:pt x="166" y="584"/>
                        </a:lnTo>
                        <a:lnTo>
                          <a:pt x="149" y="565"/>
                        </a:lnTo>
                        <a:lnTo>
                          <a:pt x="125" y="571"/>
                        </a:lnTo>
                        <a:lnTo>
                          <a:pt x="78" y="601"/>
                        </a:lnTo>
                        <a:lnTo>
                          <a:pt x="122" y="566"/>
                        </a:lnTo>
                        <a:lnTo>
                          <a:pt x="145" y="556"/>
                        </a:lnTo>
                        <a:lnTo>
                          <a:pt x="139" y="541"/>
                        </a:lnTo>
                        <a:lnTo>
                          <a:pt x="122" y="517"/>
                        </a:lnTo>
                        <a:lnTo>
                          <a:pt x="60" y="466"/>
                        </a:lnTo>
                        <a:lnTo>
                          <a:pt x="117" y="499"/>
                        </a:lnTo>
                        <a:lnTo>
                          <a:pt x="141" y="526"/>
                        </a:lnTo>
                        <a:lnTo>
                          <a:pt x="168" y="565"/>
                        </a:lnTo>
                        <a:lnTo>
                          <a:pt x="170" y="539"/>
                        </a:lnTo>
                        <a:lnTo>
                          <a:pt x="164" y="511"/>
                        </a:lnTo>
                        <a:lnTo>
                          <a:pt x="152" y="470"/>
                        </a:lnTo>
                        <a:lnTo>
                          <a:pt x="123" y="400"/>
                        </a:lnTo>
                        <a:lnTo>
                          <a:pt x="159" y="460"/>
                        </a:lnTo>
                        <a:lnTo>
                          <a:pt x="177" y="511"/>
                        </a:lnTo>
                        <a:lnTo>
                          <a:pt x="186" y="559"/>
                        </a:lnTo>
                        <a:lnTo>
                          <a:pt x="204" y="580"/>
                        </a:lnTo>
                        <a:lnTo>
                          <a:pt x="220" y="545"/>
                        </a:lnTo>
                        <a:lnTo>
                          <a:pt x="258" y="517"/>
                        </a:lnTo>
                        <a:lnTo>
                          <a:pt x="231" y="544"/>
                        </a:lnTo>
                        <a:lnTo>
                          <a:pt x="220" y="557"/>
                        </a:lnTo>
                        <a:lnTo>
                          <a:pt x="213" y="583"/>
                        </a:lnTo>
                        <a:lnTo>
                          <a:pt x="205" y="598"/>
                        </a:lnTo>
                        <a:lnTo>
                          <a:pt x="207" y="616"/>
                        </a:lnTo>
                        <a:lnTo>
                          <a:pt x="211" y="646"/>
                        </a:lnTo>
                        <a:lnTo>
                          <a:pt x="219" y="673"/>
                        </a:lnTo>
                        <a:lnTo>
                          <a:pt x="240" y="730"/>
                        </a:lnTo>
                        <a:lnTo>
                          <a:pt x="264" y="784"/>
                        </a:lnTo>
                        <a:lnTo>
                          <a:pt x="300" y="829"/>
                        </a:lnTo>
                        <a:lnTo>
                          <a:pt x="339" y="874"/>
                        </a:lnTo>
                        <a:lnTo>
                          <a:pt x="378" y="913"/>
                        </a:lnTo>
                        <a:lnTo>
                          <a:pt x="413" y="947"/>
                        </a:lnTo>
                        <a:lnTo>
                          <a:pt x="463" y="984"/>
                        </a:lnTo>
                        <a:lnTo>
                          <a:pt x="500" y="1014"/>
                        </a:lnTo>
                        <a:lnTo>
                          <a:pt x="536" y="1036"/>
                        </a:lnTo>
                        <a:lnTo>
                          <a:pt x="539" y="999"/>
                        </a:lnTo>
                        <a:lnTo>
                          <a:pt x="534" y="955"/>
                        </a:lnTo>
                        <a:lnTo>
                          <a:pt x="530" y="914"/>
                        </a:lnTo>
                        <a:lnTo>
                          <a:pt x="524" y="869"/>
                        </a:lnTo>
                        <a:lnTo>
                          <a:pt x="518" y="823"/>
                        </a:lnTo>
                        <a:lnTo>
                          <a:pt x="509" y="781"/>
                        </a:lnTo>
                        <a:lnTo>
                          <a:pt x="501" y="724"/>
                        </a:lnTo>
                        <a:lnTo>
                          <a:pt x="456" y="703"/>
                        </a:lnTo>
                        <a:lnTo>
                          <a:pt x="414" y="691"/>
                        </a:lnTo>
                        <a:lnTo>
                          <a:pt x="384" y="676"/>
                        </a:lnTo>
                        <a:lnTo>
                          <a:pt x="345" y="685"/>
                        </a:lnTo>
                        <a:lnTo>
                          <a:pt x="309" y="709"/>
                        </a:lnTo>
                        <a:lnTo>
                          <a:pt x="330" y="685"/>
                        </a:lnTo>
                        <a:lnTo>
                          <a:pt x="375" y="670"/>
                        </a:lnTo>
                        <a:lnTo>
                          <a:pt x="285" y="619"/>
                        </a:lnTo>
                        <a:lnTo>
                          <a:pt x="405" y="670"/>
                        </a:lnTo>
                        <a:lnTo>
                          <a:pt x="495" y="703"/>
                        </a:lnTo>
                        <a:lnTo>
                          <a:pt x="492" y="646"/>
                        </a:lnTo>
                        <a:lnTo>
                          <a:pt x="477" y="558"/>
                        </a:lnTo>
                        <a:lnTo>
                          <a:pt x="463" y="510"/>
                        </a:lnTo>
                        <a:lnTo>
                          <a:pt x="439" y="493"/>
                        </a:lnTo>
                        <a:lnTo>
                          <a:pt x="420" y="481"/>
                        </a:lnTo>
                        <a:lnTo>
                          <a:pt x="354" y="501"/>
                        </a:lnTo>
                        <a:lnTo>
                          <a:pt x="412" y="477"/>
                        </a:lnTo>
                        <a:lnTo>
                          <a:pt x="405" y="469"/>
                        </a:lnTo>
                        <a:lnTo>
                          <a:pt x="361" y="459"/>
                        </a:lnTo>
                        <a:lnTo>
                          <a:pt x="393" y="463"/>
                        </a:lnTo>
                        <a:lnTo>
                          <a:pt x="372" y="432"/>
                        </a:lnTo>
                        <a:lnTo>
                          <a:pt x="400" y="460"/>
                        </a:lnTo>
                        <a:lnTo>
                          <a:pt x="420" y="471"/>
                        </a:lnTo>
                        <a:lnTo>
                          <a:pt x="447" y="483"/>
                        </a:lnTo>
                        <a:lnTo>
                          <a:pt x="459" y="492"/>
                        </a:lnTo>
                        <a:lnTo>
                          <a:pt x="451" y="432"/>
                        </a:lnTo>
                        <a:lnTo>
                          <a:pt x="444" y="393"/>
                        </a:lnTo>
                        <a:lnTo>
                          <a:pt x="432" y="360"/>
                        </a:lnTo>
                        <a:lnTo>
                          <a:pt x="423" y="321"/>
                        </a:lnTo>
                        <a:lnTo>
                          <a:pt x="409" y="321"/>
                        </a:lnTo>
                        <a:lnTo>
                          <a:pt x="387" y="322"/>
                        </a:lnTo>
                        <a:lnTo>
                          <a:pt x="343" y="340"/>
                        </a:lnTo>
                        <a:lnTo>
                          <a:pt x="382" y="315"/>
                        </a:lnTo>
                        <a:lnTo>
                          <a:pt x="403" y="312"/>
                        </a:lnTo>
                        <a:lnTo>
                          <a:pt x="424" y="310"/>
                        </a:lnTo>
                        <a:lnTo>
                          <a:pt x="426" y="292"/>
                        </a:lnTo>
                        <a:lnTo>
                          <a:pt x="411" y="286"/>
                        </a:lnTo>
                        <a:lnTo>
                          <a:pt x="400" y="276"/>
                        </a:lnTo>
                        <a:lnTo>
                          <a:pt x="376" y="255"/>
                        </a:lnTo>
                        <a:lnTo>
                          <a:pt x="409" y="276"/>
                        </a:lnTo>
                        <a:lnTo>
                          <a:pt x="429" y="285"/>
                        </a:lnTo>
                        <a:lnTo>
                          <a:pt x="424" y="258"/>
                        </a:lnTo>
                        <a:lnTo>
                          <a:pt x="423" y="234"/>
                        </a:lnTo>
                        <a:lnTo>
                          <a:pt x="423" y="183"/>
                        </a:lnTo>
                        <a:lnTo>
                          <a:pt x="429" y="241"/>
                        </a:lnTo>
                        <a:lnTo>
                          <a:pt x="433" y="267"/>
                        </a:lnTo>
                        <a:lnTo>
                          <a:pt x="444" y="279"/>
                        </a:lnTo>
                        <a:lnTo>
                          <a:pt x="478" y="234"/>
                        </a:lnTo>
                        <a:lnTo>
                          <a:pt x="462" y="268"/>
                        </a:lnTo>
                        <a:lnTo>
                          <a:pt x="489" y="274"/>
                        </a:lnTo>
                        <a:lnTo>
                          <a:pt x="459" y="274"/>
                        </a:lnTo>
                        <a:lnTo>
                          <a:pt x="444" y="288"/>
                        </a:lnTo>
                        <a:lnTo>
                          <a:pt x="439" y="312"/>
                        </a:lnTo>
                        <a:lnTo>
                          <a:pt x="442" y="330"/>
                        </a:lnTo>
                        <a:lnTo>
                          <a:pt x="460" y="370"/>
                        </a:lnTo>
                        <a:lnTo>
                          <a:pt x="471" y="423"/>
                        </a:lnTo>
                        <a:lnTo>
                          <a:pt x="480" y="396"/>
                        </a:lnTo>
                        <a:lnTo>
                          <a:pt x="496" y="366"/>
                        </a:lnTo>
                        <a:lnTo>
                          <a:pt x="516" y="343"/>
                        </a:lnTo>
                        <a:lnTo>
                          <a:pt x="514" y="318"/>
                        </a:lnTo>
                        <a:lnTo>
                          <a:pt x="525" y="271"/>
                        </a:lnTo>
                        <a:lnTo>
                          <a:pt x="520" y="316"/>
                        </a:lnTo>
                        <a:lnTo>
                          <a:pt x="523" y="333"/>
                        </a:lnTo>
                        <a:lnTo>
                          <a:pt x="565" y="304"/>
                        </a:lnTo>
                        <a:lnTo>
                          <a:pt x="534" y="333"/>
                        </a:lnTo>
                        <a:lnTo>
                          <a:pt x="522" y="351"/>
                        </a:lnTo>
                        <a:lnTo>
                          <a:pt x="508" y="373"/>
                        </a:lnTo>
                        <a:lnTo>
                          <a:pt x="493" y="402"/>
                        </a:lnTo>
                        <a:lnTo>
                          <a:pt x="486" y="430"/>
                        </a:lnTo>
                        <a:lnTo>
                          <a:pt x="484" y="459"/>
                        </a:lnTo>
                        <a:lnTo>
                          <a:pt x="498" y="501"/>
                        </a:lnTo>
                        <a:lnTo>
                          <a:pt x="510" y="559"/>
                        </a:lnTo>
                        <a:lnTo>
                          <a:pt x="519" y="631"/>
                        </a:lnTo>
                        <a:lnTo>
                          <a:pt x="534" y="700"/>
                        </a:lnTo>
                        <a:lnTo>
                          <a:pt x="549" y="754"/>
                        </a:lnTo>
                        <a:lnTo>
                          <a:pt x="567" y="844"/>
                        </a:lnTo>
                        <a:lnTo>
                          <a:pt x="594" y="814"/>
                        </a:lnTo>
                        <a:lnTo>
                          <a:pt x="630" y="760"/>
                        </a:lnTo>
                        <a:lnTo>
                          <a:pt x="654" y="712"/>
                        </a:lnTo>
                        <a:lnTo>
                          <a:pt x="672" y="664"/>
                        </a:lnTo>
                        <a:lnTo>
                          <a:pt x="660" y="577"/>
                        </a:lnTo>
                        <a:lnTo>
                          <a:pt x="681" y="658"/>
                        </a:lnTo>
                        <a:lnTo>
                          <a:pt x="720" y="589"/>
                        </a:lnTo>
                        <a:lnTo>
                          <a:pt x="678" y="682"/>
                        </a:lnTo>
                        <a:lnTo>
                          <a:pt x="657" y="739"/>
                        </a:lnTo>
                        <a:lnTo>
                          <a:pt x="666" y="739"/>
                        </a:lnTo>
                        <a:lnTo>
                          <a:pt x="759" y="646"/>
                        </a:lnTo>
                        <a:lnTo>
                          <a:pt x="687" y="730"/>
                        </a:lnTo>
                        <a:lnTo>
                          <a:pt x="651" y="763"/>
                        </a:lnTo>
                        <a:lnTo>
                          <a:pt x="627" y="790"/>
                        </a:lnTo>
                        <a:lnTo>
                          <a:pt x="603" y="823"/>
                        </a:lnTo>
                        <a:lnTo>
                          <a:pt x="575" y="866"/>
                        </a:lnTo>
                        <a:lnTo>
                          <a:pt x="578" y="918"/>
                        </a:lnTo>
                        <a:lnTo>
                          <a:pt x="587" y="966"/>
                        </a:lnTo>
                        <a:lnTo>
                          <a:pt x="591" y="996"/>
                        </a:lnTo>
                        <a:lnTo>
                          <a:pt x="591" y="1033"/>
                        </a:lnTo>
                        <a:lnTo>
                          <a:pt x="595" y="1074"/>
                        </a:lnTo>
                        <a:lnTo>
                          <a:pt x="617" y="1096"/>
                        </a:lnTo>
                        <a:lnTo>
                          <a:pt x="648" y="1125"/>
                        </a:lnTo>
                        <a:lnTo>
                          <a:pt x="681" y="1164"/>
                        </a:lnTo>
                        <a:lnTo>
                          <a:pt x="712" y="1207"/>
                        </a:lnTo>
                        <a:lnTo>
                          <a:pt x="724" y="1240"/>
                        </a:lnTo>
                        <a:lnTo>
                          <a:pt x="733" y="1278"/>
                        </a:lnTo>
                        <a:lnTo>
                          <a:pt x="761" y="1238"/>
                        </a:lnTo>
                        <a:lnTo>
                          <a:pt x="787" y="1192"/>
                        </a:lnTo>
                        <a:lnTo>
                          <a:pt x="817" y="1134"/>
                        </a:lnTo>
                        <a:lnTo>
                          <a:pt x="836" y="1081"/>
                        </a:lnTo>
                        <a:lnTo>
                          <a:pt x="851" y="1030"/>
                        </a:lnTo>
                        <a:lnTo>
                          <a:pt x="848" y="1001"/>
                        </a:lnTo>
                        <a:lnTo>
                          <a:pt x="838" y="971"/>
                        </a:lnTo>
                        <a:lnTo>
                          <a:pt x="830" y="942"/>
                        </a:lnTo>
                        <a:lnTo>
                          <a:pt x="826" y="914"/>
                        </a:lnTo>
                        <a:lnTo>
                          <a:pt x="815" y="872"/>
                        </a:lnTo>
                        <a:lnTo>
                          <a:pt x="808" y="848"/>
                        </a:lnTo>
                        <a:lnTo>
                          <a:pt x="793" y="849"/>
                        </a:lnTo>
                        <a:lnTo>
                          <a:pt x="775" y="851"/>
                        </a:lnTo>
                        <a:lnTo>
                          <a:pt x="743" y="851"/>
                        </a:lnTo>
                        <a:lnTo>
                          <a:pt x="721" y="869"/>
                        </a:lnTo>
                        <a:lnTo>
                          <a:pt x="706" y="885"/>
                        </a:lnTo>
                        <a:lnTo>
                          <a:pt x="685" y="923"/>
                        </a:lnTo>
                        <a:lnTo>
                          <a:pt x="701" y="878"/>
                        </a:lnTo>
                        <a:lnTo>
                          <a:pt x="735" y="850"/>
                        </a:lnTo>
                        <a:lnTo>
                          <a:pt x="720" y="849"/>
                        </a:lnTo>
                        <a:lnTo>
                          <a:pt x="697" y="836"/>
                        </a:lnTo>
                        <a:lnTo>
                          <a:pt x="679" y="816"/>
                        </a:lnTo>
                        <a:lnTo>
                          <a:pt x="716" y="842"/>
                        </a:lnTo>
                        <a:lnTo>
                          <a:pt x="763" y="843"/>
                        </a:lnTo>
                        <a:lnTo>
                          <a:pt x="767" y="839"/>
                        </a:lnTo>
                        <a:lnTo>
                          <a:pt x="745" y="824"/>
                        </a:lnTo>
                        <a:lnTo>
                          <a:pt x="719" y="794"/>
                        </a:lnTo>
                        <a:lnTo>
                          <a:pt x="754" y="822"/>
                        </a:lnTo>
                        <a:lnTo>
                          <a:pt x="778" y="839"/>
                        </a:lnTo>
                        <a:lnTo>
                          <a:pt x="808" y="836"/>
                        </a:lnTo>
                        <a:lnTo>
                          <a:pt x="799" y="807"/>
                        </a:lnTo>
                        <a:lnTo>
                          <a:pt x="787" y="779"/>
                        </a:lnTo>
                        <a:lnTo>
                          <a:pt x="736" y="690"/>
                        </a:lnTo>
                        <a:lnTo>
                          <a:pt x="794" y="776"/>
                        </a:lnTo>
                        <a:lnTo>
                          <a:pt x="799" y="696"/>
                        </a:lnTo>
                        <a:lnTo>
                          <a:pt x="805" y="789"/>
                        </a:lnTo>
                        <a:lnTo>
                          <a:pt x="844" y="942"/>
                        </a:lnTo>
                        <a:lnTo>
                          <a:pt x="857" y="969"/>
                        </a:lnTo>
                        <a:lnTo>
                          <a:pt x="872" y="973"/>
                        </a:lnTo>
                        <a:lnTo>
                          <a:pt x="887" y="940"/>
                        </a:lnTo>
                        <a:lnTo>
                          <a:pt x="899" y="906"/>
                        </a:lnTo>
                        <a:lnTo>
                          <a:pt x="923" y="942"/>
                        </a:lnTo>
                        <a:lnTo>
                          <a:pt x="900" y="985"/>
                        </a:lnTo>
                        <a:lnTo>
                          <a:pt x="888" y="1029"/>
                        </a:lnTo>
                        <a:lnTo>
                          <a:pt x="869" y="1083"/>
                        </a:lnTo>
                        <a:lnTo>
                          <a:pt x="847" y="1152"/>
                        </a:lnTo>
                        <a:lnTo>
                          <a:pt x="824" y="1198"/>
                        </a:lnTo>
                        <a:lnTo>
                          <a:pt x="805" y="1243"/>
                        </a:lnTo>
                        <a:lnTo>
                          <a:pt x="781" y="1288"/>
                        </a:lnTo>
                        <a:lnTo>
                          <a:pt x="757" y="1326"/>
                        </a:lnTo>
                        <a:lnTo>
                          <a:pt x="748" y="1355"/>
                        </a:lnTo>
                        <a:lnTo>
                          <a:pt x="745" y="1392"/>
                        </a:lnTo>
                        <a:lnTo>
                          <a:pt x="745" y="1469"/>
                        </a:lnTo>
                        <a:lnTo>
                          <a:pt x="745" y="1536"/>
                        </a:lnTo>
                        <a:lnTo>
                          <a:pt x="748" y="1590"/>
                        </a:lnTo>
                        <a:lnTo>
                          <a:pt x="757" y="1644"/>
                        </a:lnTo>
                        <a:lnTo>
                          <a:pt x="772" y="1690"/>
                        </a:lnTo>
                        <a:lnTo>
                          <a:pt x="791" y="1743"/>
                        </a:lnTo>
                        <a:lnTo>
                          <a:pt x="817" y="1794"/>
                        </a:lnTo>
                        <a:lnTo>
                          <a:pt x="833" y="1839"/>
                        </a:lnTo>
                        <a:lnTo>
                          <a:pt x="856" y="1881"/>
                        </a:lnTo>
                        <a:lnTo>
                          <a:pt x="877" y="1920"/>
                        </a:lnTo>
                        <a:lnTo>
                          <a:pt x="889" y="1936"/>
                        </a:lnTo>
                        <a:lnTo>
                          <a:pt x="901" y="1944"/>
                        </a:lnTo>
                        <a:lnTo>
                          <a:pt x="913" y="1932"/>
                        </a:lnTo>
                        <a:lnTo>
                          <a:pt x="925" y="1914"/>
                        </a:lnTo>
                        <a:lnTo>
                          <a:pt x="940" y="1884"/>
                        </a:lnTo>
                        <a:lnTo>
                          <a:pt x="952" y="1843"/>
                        </a:lnTo>
                        <a:lnTo>
                          <a:pt x="961" y="1806"/>
                        </a:lnTo>
                        <a:lnTo>
                          <a:pt x="973" y="1752"/>
                        </a:lnTo>
                        <a:lnTo>
                          <a:pt x="982" y="1698"/>
                        </a:lnTo>
                        <a:lnTo>
                          <a:pt x="994" y="1622"/>
                        </a:lnTo>
                        <a:lnTo>
                          <a:pt x="1001" y="1544"/>
                        </a:lnTo>
                        <a:lnTo>
                          <a:pt x="1007" y="1466"/>
                        </a:lnTo>
                        <a:lnTo>
                          <a:pt x="1013" y="1409"/>
                        </a:lnTo>
                        <a:lnTo>
                          <a:pt x="1015" y="1344"/>
                        </a:lnTo>
                        <a:lnTo>
                          <a:pt x="1018" y="1267"/>
                        </a:lnTo>
                        <a:lnTo>
                          <a:pt x="1025" y="1216"/>
                        </a:lnTo>
                        <a:lnTo>
                          <a:pt x="1026" y="1173"/>
                        </a:lnTo>
                        <a:lnTo>
                          <a:pt x="1034" y="1110"/>
                        </a:lnTo>
                        <a:lnTo>
                          <a:pt x="1038" y="1078"/>
                        </a:lnTo>
                        <a:lnTo>
                          <a:pt x="1037" y="1054"/>
                        </a:lnTo>
                        <a:lnTo>
                          <a:pt x="1019" y="1023"/>
                        </a:lnTo>
                        <a:lnTo>
                          <a:pt x="996" y="1005"/>
                        </a:lnTo>
                        <a:lnTo>
                          <a:pt x="963" y="987"/>
                        </a:lnTo>
                        <a:lnTo>
                          <a:pt x="938" y="967"/>
                        </a:lnTo>
                        <a:lnTo>
                          <a:pt x="923" y="942"/>
                        </a:lnTo>
                        <a:lnTo>
                          <a:pt x="899" y="906"/>
                        </a:lnTo>
                        <a:lnTo>
                          <a:pt x="889" y="882"/>
                        </a:lnTo>
                        <a:lnTo>
                          <a:pt x="878" y="847"/>
                        </a:lnTo>
                        <a:lnTo>
                          <a:pt x="867" y="799"/>
                        </a:lnTo>
                        <a:lnTo>
                          <a:pt x="861" y="761"/>
                        </a:lnTo>
                        <a:lnTo>
                          <a:pt x="853" y="708"/>
                        </a:lnTo>
                        <a:lnTo>
                          <a:pt x="849" y="671"/>
                        </a:lnTo>
                        <a:lnTo>
                          <a:pt x="829" y="582"/>
                        </a:lnTo>
                        <a:lnTo>
                          <a:pt x="826" y="568"/>
                        </a:lnTo>
                        <a:lnTo>
                          <a:pt x="811" y="541"/>
                        </a:lnTo>
                        <a:lnTo>
                          <a:pt x="780" y="499"/>
                        </a:lnTo>
                        <a:lnTo>
                          <a:pt x="750" y="508"/>
                        </a:lnTo>
                        <a:lnTo>
                          <a:pt x="702" y="511"/>
                        </a:lnTo>
                        <a:lnTo>
                          <a:pt x="660" y="508"/>
                        </a:lnTo>
                        <a:lnTo>
                          <a:pt x="639" y="511"/>
                        </a:lnTo>
                        <a:lnTo>
                          <a:pt x="597" y="577"/>
                        </a:lnTo>
                        <a:lnTo>
                          <a:pt x="630" y="499"/>
                        </a:lnTo>
                        <a:lnTo>
                          <a:pt x="603" y="502"/>
                        </a:lnTo>
                        <a:lnTo>
                          <a:pt x="525" y="475"/>
                        </a:lnTo>
                        <a:lnTo>
                          <a:pt x="597" y="493"/>
                        </a:lnTo>
                        <a:lnTo>
                          <a:pt x="690" y="496"/>
                        </a:lnTo>
                        <a:lnTo>
                          <a:pt x="732" y="496"/>
                        </a:lnTo>
                        <a:lnTo>
                          <a:pt x="780" y="484"/>
                        </a:lnTo>
                        <a:lnTo>
                          <a:pt x="754" y="444"/>
                        </a:lnTo>
                        <a:lnTo>
                          <a:pt x="742" y="423"/>
                        </a:lnTo>
                        <a:lnTo>
                          <a:pt x="727" y="406"/>
                        </a:lnTo>
                        <a:lnTo>
                          <a:pt x="706" y="402"/>
                        </a:lnTo>
                        <a:lnTo>
                          <a:pt x="661" y="394"/>
                        </a:lnTo>
                        <a:lnTo>
                          <a:pt x="610" y="372"/>
                        </a:lnTo>
                        <a:lnTo>
                          <a:pt x="594" y="378"/>
                        </a:lnTo>
                        <a:lnTo>
                          <a:pt x="537" y="384"/>
                        </a:lnTo>
                        <a:lnTo>
                          <a:pt x="588" y="372"/>
                        </a:lnTo>
                        <a:lnTo>
                          <a:pt x="604" y="363"/>
                        </a:lnTo>
                        <a:lnTo>
                          <a:pt x="595" y="348"/>
                        </a:lnTo>
                        <a:lnTo>
                          <a:pt x="630" y="372"/>
                        </a:lnTo>
                        <a:lnTo>
                          <a:pt x="633" y="355"/>
                        </a:lnTo>
                        <a:lnTo>
                          <a:pt x="624" y="306"/>
                        </a:lnTo>
                        <a:lnTo>
                          <a:pt x="642" y="358"/>
                        </a:lnTo>
                        <a:lnTo>
                          <a:pt x="642" y="376"/>
                        </a:lnTo>
                        <a:lnTo>
                          <a:pt x="696" y="388"/>
                        </a:lnTo>
                        <a:lnTo>
                          <a:pt x="721" y="388"/>
                        </a:lnTo>
                        <a:lnTo>
                          <a:pt x="705" y="360"/>
                        </a:lnTo>
                        <a:lnTo>
                          <a:pt x="685" y="342"/>
                        </a:lnTo>
                        <a:lnTo>
                          <a:pt x="670" y="318"/>
                        </a:lnTo>
                        <a:lnTo>
                          <a:pt x="663" y="294"/>
                        </a:lnTo>
                        <a:lnTo>
                          <a:pt x="645" y="271"/>
                        </a:lnTo>
                        <a:lnTo>
                          <a:pt x="627" y="243"/>
                        </a:lnTo>
                        <a:lnTo>
                          <a:pt x="606" y="243"/>
                        </a:lnTo>
                        <a:lnTo>
                          <a:pt x="583" y="235"/>
                        </a:lnTo>
                        <a:lnTo>
                          <a:pt x="562" y="241"/>
                        </a:lnTo>
                        <a:lnTo>
                          <a:pt x="535" y="262"/>
                        </a:lnTo>
                        <a:lnTo>
                          <a:pt x="555" y="237"/>
                        </a:lnTo>
                        <a:lnTo>
                          <a:pt x="571" y="231"/>
                        </a:lnTo>
                        <a:lnTo>
                          <a:pt x="534" y="210"/>
                        </a:lnTo>
                        <a:lnTo>
                          <a:pt x="597" y="232"/>
                        </a:lnTo>
                        <a:lnTo>
                          <a:pt x="612" y="232"/>
                        </a:lnTo>
                        <a:lnTo>
                          <a:pt x="627" y="228"/>
                        </a:lnTo>
                        <a:lnTo>
                          <a:pt x="615" y="199"/>
                        </a:lnTo>
                        <a:lnTo>
                          <a:pt x="609" y="171"/>
                        </a:lnTo>
                        <a:lnTo>
                          <a:pt x="600" y="153"/>
                        </a:lnTo>
                        <a:lnTo>
                          <a:pt x="591" y="144"/>
                        </a:lnTo>
                        <a:lnTo>
                          <a:pt x="564" y="114"/>
                        </a:lnTo>
                        <a:lnTo>
                          <a:pt x="595" y="141"/>
                        </a:lnTo>
                        <a:lnTo>
                          <a:pt x="610" y="162"/>
                        </a:lnTo>
                        <a:lnTo>
                          <a:pt x="604" y="100"/>
                        </a:lnTo>
                        <a:lnTo>
                          <a:pt x="616" y="153"/>
                        </a:lnTo>
                        <a:lnTo>
                          <a:pt x="621" y="175"/>
                        </a:lnTo>
                        <a:lnTo>
                          <a:pt x="628" y="193"/>
                        </a:lnTo>
                        <a:lnTo>
                          <a:pt x="640" y="205"/>
                        </a:lnTo>
                        <a:lnTo>
                          <a:pt x="664" y="201"/>
                        </a:lnTo>
                        <a:lnTo>
                          <a:pt x="687" y="193"/>
                        </a:lnTo>
                        <a:lnTo>
                          <a:pt x="711" y="178"/>
                        </a:lnTo>
                        <a:lnTo>
                          <a:pt x="690" y="199"/>
                        </a:lnTo>
                        <a:lnTo>
                          <a:pt x="702" y="211"/>
                        </a:lnTo>
                        <a:lnTo>
                          <a:pt x="685" y="202"/>
                        </a:lnTo>
                        <a:lnTo>
                          <a:pt x="660" y="210"/>
                        </a:lnTo>
                        <a:lnTo>
                          <a:pt x="645" y="222"/>
                        </a:lnTo>
                        <a:lnTo>
                          <a:pt x="652" y="235"/>
                        </a:lnTo>
                        <a:lnTo>
                          <a:pt x="663" y="255"/>
                        </a:lnTo>
                        <a:lnTo>
                          <a:pt x="681" y="279"/>
                        </a:lnTo>
                        <a:lnTo>
                          <a:pt x="700" y="306"/>
                        </a:lnTo>
                        <a:lnTo>
                          <a:pt x="726" y="334"/>
                        </a:lnTo>
                        <a:lnTo>
                          <a:pt x="735" y="312"/>
                        </a:lnTo>
                        <a:lnTo>
                          <a:pt x="742" y="288"/>
                        </a:lnTo>
                        <a:lnTo>
                          <a:pt x="745" y="261"/>
                        </a:lnTo>
                        <a:lnTo>
                          <a:pt x="744" y="207"/>
                        </a:lnTo>
                        <a:lnTo>
                          <a:pt x="750" y="261"/>
                        </a:lnTo>
                        <a:lnTo>
                          <a:pt x="750" y="288"/>
                        </a:lnTo>
                        <a:lnTo>
                          <a:pt x="754" y="295"/>
                        </a:lnTo>
                        <a:lnTo>
                          <a:pt x="771" y="294"/>
                        </a:lnTo>
                        <a:lnTo>
                          <a:pt x="807" y="306"/>
                        </a:lnTo>
                        <a:lnTo>
                          <a:pt x="772" y="300"/>
                        </a:lnTo>
                        <a:lnTo>
                          <a:pt x="756" y="304"/>
                        </a:lnTo>
                        <a:lnTo>
                          <a:pt x="747" y="318"/>
                        </a:lnTo>
                        <a:lnTo>
                          <a:pt x="741" y="345"/>
                        </a:lnTo>
                        <a:lnTo>
                          <a:pt x="757" y="372"/>
                        </a:lnTo>
                        <a:lnTo>
                          <a:pt x="799" y="438"/>
                        </a:lnTo>
                        <a:lnTo>
                          <a:pt x="819" y="474"/>
                        </a:lnTo>
                        <a:lnTo>
                          <a:pt x="834" y="502"/>
                        </a:lnTo>
                        <a:lnTo>
                          <a:pt x="859" y="546"/>
                        </a:lnTo>
                        <a:lnTo>
                          <a:pt x="871" y="594"/>
                        </a:lnTo>
                        <a:lnTo>
                          <a:pt x="883" y="618"/>
                        </a:lnTo>
                        <a:lnTo>
                          <a:pt x="898" y="564"/>
                        </a:lnTo>
                        <a:lnTo>
                          <a:pt x="906" y="513"/>
                        </a:lnTo>
                        <a:lnTo>
                          <a:pt x="904" y="462"/>
                        </a:lnTo>
                        <a:lnTo>
                          <a:pt x="892" y="445"/>
                        </a:lnTo>
                        <a:lnTo>
                          <a:pt x="871" y="432"/>
                        </a:lnTo>
                        <a:lnTo>
                          <a:pt x="839" y="409"/>
                        </a:lnTo>
                        <a:lnTo>
                          <a:pt x="821" y="415"/>
                        </a:lnTo>
                        <a:lnTo>
                          <a:pt x="784" y="409"/>
                        </a:lnTo>
                        <a:lnTo>
                          <a:pt x="815" y="408"/>
                        </a:lnTo>
                        <a:lnTo>
                          <a:pt x="829" y="403"/>
                        </a:lnTo>
                        <a:lnTo>
                          <a:pt x="811" y="381"/>
                        </a:lnTo>
                        <a:lnTo>
                          <a:pt x="793" y="352"/>
                        </a:lnTo>
                        <a:lnTo>
                          <a:pt x="817" y="375"/>
                        </a:lnTo>
                        <a:lnTo>
                          <a:pt x="821" y="367"/>
                        </a:lnTo>
                        <a:lnTo>
                          <a:pt x="826" y="343"/>
                        </a:lnTo>
                        <a:lnTo>
                          <a:pt x="827" y="370"/>
                        </a:lnTo>
                        <a:lnTo>
                          <a:pt x="824" y="385"/>
                        </a:lnTo>
                        <a:lnTo>
                          <a:pt x="842" y="400"/>
                        </a:lnTo>
                        <a:lnTo>
                          <a:pt x="871" y="415"/>
                        </a:lnTo>
                        <a:lnTo>
                          <a:pt x="887" y="427"/>
                        </a:lnTo>
                        <a:lnTo>
                          <a:pt x="902" y="429"/>
                        </a:lnTo>
                        <a:lnTo>
                          <a:pt x="910" y="366"/>
                        </a:lnTo>
                        <a:lnTo>
                          <a:pt x="907" y="300"/>
                        </a:lnTo>
                        <a:lnTo>
                          <a:pt x="907" y="258"/>
                        </a:lnTo>
                        <a:lnTo>
                          <a:pt x="877" y="252"/>
                        </a:lnTo>
                        <a:lnTo>
                          <a:pt x="854" y="247"/>
                        </a:lnTo>
                        <a:lnTo>
                          <a:pt x="832" y="246"/>
                        </a:lnTo>
                        <a:lnTo>
                          <a:pt x="811" y="253"/>
                        </a:lnTo>
                        <a:lnTo>
                          <a:pt x="790" y="282"/>
                        </a:lnTo>
                        <a:lnTo>
                          <a:pt x="803" y="255"/>
                        </a:lnTo>
                        <a:lnTo>
                          <a:pt x="821" y="243"/>
                        </a:lnTo>
                        <a:lnTo>
                          <a:pt x="781" y="219"/>
                        </a:lnTo>
                        <a:lnTo>
                          <a:pt x="815" y="232"/>
                        </a:lnTo>
                        <a:lnTo>
                          <a:pt x="858" y="243"/>
                        </a:lnTo>
                        <a:lnTo>
                          <a:pt x="886" y="247"/>
                        </a:lnTo>
                        <a:lnTo>
                          <a:pt x="907" y="246"/>
                        </a:lnTo>
                        <a:lnTo>
                          <a:pt x="905" y="213"/>
                        </a:lnTo>
                        <a:lnTo>
                          <a:pt x="881" y="198"/>
                        </a:lnTo>
                        <a:lnTo>
                          <a:pt x="865" y="202"/>
                        </a:lnTo>
                        <a:lnTo>
                          <a:pt x="847" y="201"/>
                        </a:lnTo>
                        <a:lnTo>
                          <a:pt x="806" y="187"/>
                        </a:lnTo>
                        <a:lnTo>
                          <a:pt x="857" y="195"/>
                        </a:lnTo>
                        <a:lnTo>
                          <a:pt x="880" y="192"/>
                        </a:lnTo>
                        <a:lnTo>
                          <a:pt x="847" y="175"/>
                        </a:lnTo>
                        <a:lnTo>
                          <a:pt x="829" y="162"/>
                        </a:lnTo>
                        <a:lnTo>
                          <a:pt x="784" y="123"/>
                        </a:lnTo>
                        <a:lnTo>
                          <a:pt x="841" y="162"/>
                        </a:lnTo>
                        <a:lnTo>
                          <a:pt x="862" y="174"/>
                        </a:lnTo>
                        <a:lnTo>
                          <a:pt x="877" y="178"/>
                        </a:lnTo>
                        <a:lnTo>
                          <a:pt x="872" y="153"/>
                        </a:lnTo>
                        <a:lnTo>
                          <a:pt x="883" y="183"/>
                        </a:lnTo>
                        <a:lnTo>
                          <a:pt x="898" y="190"/>
                        </a:lnTo>
                        <a:lnTo>
                          <a:pt x="908" y="195"/>
                        </a:lnTo>
                        <a:lnTo>
                          <a:pt x="913" y="171"/>
                        </a:lnTo>
                        <a:lnTo>
                          <a:pt x="910" y="145"/>
                        </a:lnTo>
                        <a:lnTo>
                          <a:pt x="895" y="138"/>
                        </a:lnTo>
                        <a:lnTo>
                          <a:pt x="871" y="117"/>
                        </a:lnTo>
                        <a:lnTo>
                          <a:pt x="844" y="76"/>
                        </a:lnTo>
                        <a:lnTo>
                          <a:pt x="884" y="118"/>
                        </a:lnTo>
                        <a:lnTo>
                          <a:pt x="898" y="130"/>
                        </a:lnTo>
                        <a:lnTo>
                          <a:pt x="916" y="136"/>
                        </a:lnTo>
                        <a:lnTo>
                          <a:pt x="916" y="124"/>
                        </a:lnTo>
                        <a:lnTo>
                          <a:pt x="904" y="106"/>
                        </a:lnTo>
                        <a:lnTo>
                          <a:pt x="878" y="39"/>
                        </a:lnTo>
                        <a:lnTo>
                          <a:pt x="905" y="88"/>
                        </a:lnTo>
                        <a:lnTo>
                          <a:pt x="910" y="48"/>
                        </a:lnTo>
                        <a:lnTo>
                          <a:pt x="910" y="96"/>
                        </a:lnTo>
                        <a:lnTo>
                          <a:pt x="922" y="115"/>
                        </a:lnTo>
                        <a:lnTo>
                          <a:pt x="926" y="84"/>
                        </a:lnTo>
                        <a:lnTo>
                          <a:pt x="937" y="3"/>
                        </a:lnTo>
                        <a:lnTo>
                          <a:pt x="935" y="72"/>
                        </a:lnTo>
                        <a:lnTo>
                          <a:pt x="941" y="88"/>
                        </a:lnTo>
                        <a:lnTo>
                          <a:pt x="959" y="75"/>
                        </a:lnTo>
                        <a:lnTo>
                          <a:pt x="991" y="36"/>
                        </a:lnTo>
                        <a:lnTo>
                          <a:pt x="962" y="84"/>
                        </a:lnTo>
                        <a:lnTo>
                          <a:pt x="938" y="100"/>
                        </a:lnTo>
                        <a:lnTo>
                          <a:pt x="940" y="118"/>
                        </a:lnTo>
                        <a:lnTo>
                          <a:pt x="982" y="75"/>
                        </a:lnTo>
                        <a:lnTo>
                          <a:pt x="964" y="103"/>
                        </a:lnTo>
                        <a:lnTo>
                          <a:pt x="946" y="127"/>
                        </a:lnTo>
                        <a:lnTo>
                          <a:pt x="936" y="138"/>
                        </a:lnTo>
                        <a:lnTo>
                          <a:pt x="933" y="171"/>
                        </a:lnTo>
                        <a:lnTo>
                          <a:pt x="937" y="223"/>
                        </a:lnTo>
                        <a:lnTo>
                          <a:pt x="937" y="270"/>
                        </a:lnTo>
                        <a:lnTo>
                          <a:pt x="942" y="318"/>
                        </a:lnTo>
                        <a:lnTo>
                          <a:pt x="944" y="345"/>
                        </a:lnTo>
                        <a:lnTo>
                          <a:pt x="970" y="339"/>
                        </a:lnTo>
                        <a:lnTo>
                          <a:pt x="995" y="327"/>
                        </a:lnTo>
                        <a:lnTo>
                          <a:pt x="1001" y="277"/>
                        </a:lnTo>
                        <a:lnTo>
                          <a:pt x="1003" y="321"/>
                        </a:lnTo>
                        <a:lnTo>
                          <a:pt x="1024" y="312"/>
                        </a:lnTo>
                        <a:lnTo>
                          <a:pt x="1067" y="280"/>
                        </a:lnTo>
                        <a:lnTo>
                          <a:pt x="1031" y="312"/>
                        </a:lnTo>
                        <a:lnTo>
                          <a:pt x="1054" y="318"/>
                        </a:lnTo>
                        <a:lnTo>
                          <a:pt x="1027" y="318"/>
                        </a:lnTo>
                        <a:lnTo>
                          <a:pt x="1010" y="327"/>
                        </a:lnTo>
                        <a:lnTo>
                          <a:pt x="991" y="339"/>
                        </a:lnTo>
                        <a:lnTo>
                          <a:pt x="959" y="355"/>
                        </a:lnTo>
                        <a:lnTo>
                          <a:pt x="978" y="358"/>
                        </a:lnTo>
                        <a:lnTo>
                          <a:pt x="996" y="357"/>
                        </a:lnTo>
                        <a:lnTo>
                          <a:pt x="1020" y="357"/>
                        </a:lnTo>
                        <a:lnTo>
                          <a:pt x="1063" y="352"/>
                        </a:lnTo>
                        <a:lnTo>
                          <a:pt x="1009" y="366"/>
                        </a:lnTo>
                        <a:lnTo>
                          <a:pt x="1013" y="378"/>
                        </a:lnTo>
                        <a:lnTo>
                          <a:pt x="1022" y="396"/>
                        </a:lnTo>
                        <a:lnTo>
                          <a:pt x="1007" y="381"/>
                        </a:lnTo>
                        <a:lnTo>
                          <a:pt x="1000" y="364"/>
                        </a:lnTo>
                        <a:lnTo>
                          <a:pt x="974" y="367"/>
                        </a:lnTo>
                        <a:lnTo>
                          <a:pt x="943" y="369"/>
                        </a:lnTo>
                        <a:lnTo>
                          <a:pt x="943" y="408"/>
                        </a:lnTo>
                        <a:lnTo>
                          <a:pt x="937" y="460"/>
                        </a:lnTo>
                        <a:lnTo>
                          <a:pt x="934" y="525"/>
                        </a:lnTo>
                        <a:lnTo>
                          <a:pt x="925" y="588"/>
                        </a:lnTo>
                        <a:lnTo>
                          <a:pt x="901" y="661"/>
                        </a:lnTo>
                        <a:lnTo>
                          <a:pt x="901" y="691"/>
                        </a:lnTo>
                        <a:lnTo>
                          <a:pt x="909" y="730"/>
                        </a:lnTo>
                        <a:lnTo>
                          <a:pt x="920" y="784"/>
                        </a:lnTo>
                        <a:lnTo>
                          <a:pt x="931" y="834"/>
                        </a:lnTo>
                        <a:lnTo>
                          <a:pt x="962" y="788"/>
                        </a:lnTo>
                        <a:lnTo>
                          <a:pt x="986" y="756"/>
                        </a:lnTo>
                        <a:lnTo>
                          <a:pt x="1021" y="726"/>
                        </a:lnTo>
                        <a:lnTo>
                          <a:pt x="1051" y="707"/>
                        </a:lnTo>
                        <a:lnTo>
                          <a:pt x="1069" y="693"/>
                        </a:lnTo>
                        <a:lnTo>
                          <a:pt x="1069" y="726"/>
                        </a:lnTo>
                        <a:lnTo>
                          <a:pt x="1042" y="746"/>
                        </a:lnTo>
                        <a:lnTo>
                          <a:pt x="1006" y="776"/>
                        </a:lnTo>
                        <a:lnTo>
                          <a:pt x="980" y="815"/>
                        </a:lnTo>
                        <a:lnTo>
                          <a:pt x="961" y="842"/>
                        </a:lnTo>
                        <a:lnTo>
                          <a:pt x="944" y="873"/>
                        </a:lnTo>
                        <a:lnTo>
                          <a:pt x="959" y="902"/>
                        </a:lnTo>
                        <a:lnTo>
                          <a:pt x="979" y="924"/>
                        </a:lnTo>
                        <a:lnTo>
                          <a:pt x="1010" y="946"/>
                        </a:lnTo>
                        <a:lnTo>
                          <a:pt x="1039" y="954"/>
                        </a:lnTo>
                        <a:lnTo>
                          <a:pt x="1053" y="919"/>
                        </a:lnTo>
                        <a:lnTo>
                          <a:pt x="1062" y="869"/>
                        </a:lnTo>
                        <a:lnTo>
                          <a:pt x="1066" y="808"/>
                        </a:lnTo>
                        <a:lnTo>
                          <a:pt x="1069" y="746"/>
                        </a:lnTo>
                        <a:lnTo>
                          <a:pt x="1069" y="726"/>
                        </a:lnTo>
                        <a:lnTo>
                          <a:pt x="1069" y="695"/>
                        </a:lnTo>
                        <a:lnTo>
                          <a:pt x="1077" y="664"/>
                        </a:lnTo>
                        <a:lnTo>
                          <a:pt x="1080" y="619"/>
                        </a:lnTo>
                        <a:lnTo>
                          <a:pt x="1041" y="595"/>
                        </a:lnTo>
                        <a:lnTo>
                          <a:pt x="1017" y="603"/>
                        </a:lnTo>
                        <a:lnTo>
                          <a:pt x="1003" y="606"/>
                        </a:lnTo>
                        <a:lnTo>
                          <a:pt x="978" y="646"/>
                        </a:lnTo>
                        <a:lnTo>
                          <a:pt x="993" y="604"/>
                        </a:lnTo>
                        <a:lnTo>
                          <a:pt x="945" y="604"/>
                        </a:lnTo>
                        <a:lnTo>
                          <a:pt x="1005" y="597"/>
                        </a:lnTo>
                        <a:lnTo>
                          <a:pt x="1032" y="585"/>
                        </a:lnTo>
                        <a:lnTo>
                          <a:pt x="1011" y="573"/>
                        </a:lnTo>
                        <a:lnTo>
                          <a:pt x="984" y="550"/>
                        </a:lnTo>
                        <a:lnTo>
                          <a:pt x="945" y="505"/>
                        </a:lnTo>
                        <a:lnTo>
                          <a:pt x="1017" y="565"/>
                        </a:lnTo>
                        <a:lnTo>
                          <a:pt x="1050" y="586"/>
                        </a:lnTo>
                        <a:lnTo>
                          <a:pt x="1083" y="595"/>
                        </a:lnTo>
                        <a:lnTo>
                          <a:pt x="1089" y="571"/>
                        </a:lnTo>
                        <a:lnTo>
                          <a:pt x="1083" y="535"/>
                        </a:lnTo>
                        <a:lnTo>
                          <a:pt x="1086" y="451"/>
                        </a:lnTo>
                        <a:lnTo>
                          <a:pt x="1081" y="396"/>
                        </a:lnTo>
                        <a:lnTo>
                          <a:pt x="1076" y="354"/>
                        </a:lnTo>
                        <a:lnTo>
                          <a:pt x="1073" y="298"/>
                        </a:lnTo>
                        <a:lnTo>
                          <a:pt x="1070" y="246"/>
                        </a:lnTo>
                        <a:lnTo>
                          <a:pt x="1061" y="238"/>
                        </a:lnTo>
                        <a:lnTo>
                          <a:pt x="1046" y="219"/>
                        </a:lnTo>
                        <a:lnTo>
                          <a:pt x="1022" y="220"/>
                        </a:lnTo>
                        <a:lnTo>
                          <a:pt x="992" y="213"/>
                        </a:lnTo>
                        <a:lnTo>
                          <a:pt x="950" y="198"/>
                        </a:lnTo>
                        <a:lnTo>
                          <a:pt x="1022" y="213"/>
                        </a:lnTo>
                        <a:lnTo>
                          <a:pt x="1037" y="213"/>
                        </a:lnTo>
                        <a:lnTo>
                          <a:pt x="1039" y="204"/>
                        </a:lnTo>
                        <a:lnTo>
                          <a:pt x="1030" y="183"/>
                        </a:lnTo>
                        <a:lnTo>
                          <a:pt x="1018" y="154"/>
                        </a:lnTo>
                        <a:lnTo>
                          <a:pt x="985" y="141"/>
                        </a:lnTo>
                        <a:lnTo>
                          <a:pt x="1015" y="147"/>
                        </a:lnTo>
                        <a:lnTo>
                          <a:pt x="1006" y="118"/>
                        </a:lnTo>
                        <a:lnTo>
                          <a:pt x="989" y="52"/>
                        </a:lnTo>
                        <a:lnTo>
                          <a:pt x="1024" y="141"/>
                        </a:lnTo>
                        <a:lnTo>
                          <a:pt x="1031" y="160"/>
                        </a:lnTo>
                        <a:lnTo>
                          <a:pt x="1042" y="180"/>
                        </a:lnTo>
                        <a:lnTo>
                          <a:pt x="1052" y="204"/>
                        </a:lnTo>
                        <a:lnTo>
                          <a:pt x="1063" y="217"/>
                        </a:lnTo>
                        <a:lnTo>
                          <a:pt x="1072" y="219"/>
                        </a:lnTo>
                        <a:lnTo>
                          <a:pt x="1075" y="166"/>
                        </a:lnTo>
                        <a:lnTo>
                          <a:pt x="1064" y="130"/>
                        </a:lnTo>
                        <a:lnTo>
                          <a:pt x="1055" y="94"/>
                        </a:lnTo>
                        <a:lnTo>
                          <a:pt x="1045" y="70"/>
                        </a:lnTo>
                        <a:lnTo>
                          <a:pt x="1021" y="48"/>
                        </a:lnTo>
                        <a:lnTo>
                          <a:pt x="1045" y="61"/>
                        </a:lnTo>
                        <a:lnTo>
                          <a:pt x="1039" y="19"/>
                        </a:lnTo>
                        <a:lnTo>
                          <a:pt x="1054" y="69"/>
                        </a:lnTo>
                        <a:lnTo>
                          <a:pt x="1064" y="94"/>
                        </a:lnTo>
                        <a:lnTo>
                          <a:pt x="1069" y="114"/>
                        </a:lnTo>
                        <a:lnTo>
                          <a:pt x="1081" y="135"/>
                        </a:lnTo>
                        <a:lnTo>
                          <a:pt x="1082" y="111"/>
                        </a:lnTo>
                        <a:lnTo>
                          <a:pt x="1085" y="88"/>
                        </a:lnTo>
                        <a:lnTo>
                          <a:pt x="1085" y="58"/>
                        </a:lnTo>
                        <a:lnTo>
                          <a:pt x="1085" y="0"/>
                        </a:lnTo>
                        <a:lnTo>
                          <a:pt x="1094" y="49"/>
                        </a:lnTo>
                        <a:lnTo>
                          <a:pt x="1094" y="76"/>
                        </a:lnTo>
                        <a:lnTo>
                          <a:pt x="1093" y="109"/>
                        </a:lnTo>
                        <a:lnTo>
                          <a:pt x="1091" y="135"/>
                        </a:lnTo>
                        <a:lnTo>
                          <a:pt x="1117" y="129"/>
                        </a:lnTo>
                        <a:lnTo>
                          <a:pt x="1144" y="112"/>
                        </a:lnTo>
                        <a:lnTo>
                          <a:pt x="1195" y="66"/>
                        </a:lnTo>
                        <a:lnTo>
                          <a:pt x="1174" y="97"/>
                        </a:lnTo>
                        <a:lnTo>
                          <a:pt x="1162" y="106"/>
                        </a:lnTo>
                        <a:lnTo>
                          <a:pt x="1145" y="118"/>
                        </a:lnTo>
                        <a:lnTo>
                          <a:pt x="1159" y="127"/>
                        </a:lnTo>
                        <a:lnTo>
                          <a:pt x="1171" y="144"/>
                        </a:lnTo>
                        <a:lnTo>
                          <a:pt x="1153" y="130"/>
                        </a:lnTo>
                        <a:lnTo>
                          <a:pt x="1138" y="127"/>
                        </a:lnTo>
                        <a:lnTo>
                          <a:pt x="1111" y="141"/>
                        </a:lnTo>
                        <a:lnTo>
                          <a:pt x="1094" y="150"/>
                        </a:lnTo>
                        <a:lnTo>
                          <a:pt x="1089" y="180"/>
                        </a:lnTo>
                        <a:lnTo>
                          <a:pt x="1092" y="201"/>
                        </a:lnTo>
                        <a:lnTo>
                          <a:pt x="1095" y="246"/>
                        </a:lnTo>
                        <a:lnTo>
                          <a:pt x="1095" y="277"/>
                        </a:lnTo>
                        <a:lnTo>
                          <a:pt x="1103" y="300"/>
                        </a:lnTo>
                        <a:lnTo>
                          <a:pt x="1112" y="309"/>
                        </a:lnTo>
                        <a:lnTo>
                          <a:pt x="1130" y="300"/>
                        </a:lnTo>
                        <a:lnTo>
                          <a:pt x="1142" y="282"/>
                        </a:lnTo>
                        <a:lnTo>
                          <a:pt x="1166" y="256"/>
                        </a:lnTo>
                        <a:lnTo>
                          <a:pt x="1154" y="279"/>
                        </a:lnTo>
                        <a:lnTo>
                          <a:pt x="1147" y="294"/>
                        </a:lnTo>
                        <a:lnTo>
                          <a:pt x="1171" y="288"/>
                        </a:lnTo>
                        <a:lnTo>
                          <a:pt x="1216" y="288"/>
                        </a:lnTo>
                        <a:lnTo>
                          <a:pt x="1160" y="298"/>
                        </a:lnTo>
                        <a:lnTo>
                          <a:pt x="1139" y="307"/>
                        </a:lnTo>
                        <a:lnTo>
                          <a:pt x="1111" y="325"/>
                        </a:lnTo>
                        <a:lnTo>
                          <a:pt x="1108" y="346"/>
                        </a:lnTo>
                        <a:lnTo>
                          <a:pt x="1119" y="442"/>
                        </a:lnTo>
                        <a:lnTo>
                          <a:pt x="1116" y="496"/>
                        </a:lnTo>
                        <a:lnTo>
                          <a:pt x="1158" y="502"/>
                        </a:lnTo>
                        <a:lnTo>
                          <a:pt x="1272" y="496"/>
                        </a:lnTo>
                        <a:lnTo>
                          <a:pt x="1209" y="508"/>
                        </a:lnTo>
                        <a:lnTo>
                          <a:pt x="1266" y="538"/>
                        </a:lnTo>
                        <a:lnTo>
                          <a:pt x="1185" y="508"/>
                        </a:lnTo>
                        <a:lnTo>
                          <a:pt x="1122" y="514"/>
                        </a:lnTo>
                        <a:lnTo>
                          <a:pt x="1125" y="544"/>
                        </a:lnTo>
                        <a:lnTo>
                          <a:pt x="1129" y="606"/>
                        </a:lnTo>
                        <a:lnTo>
                          <a:pt x="1126" y="674"/>
                        </a:lnTo>
                        <a:lnTo>
                          <a:pt x="1147" y="672"/>
                        </a:lnTo>
                        <a:lnTo>
                          <a:pt x="1180" y="665"/>
                        </a:lnTo>
                        <a:lnTo>
                          <a:pt x="1207" y="659"/>
                        </a:lnTo>
                        <a:lnTo>
                          <a:pt x="1226" y="648"/>
                        </a:lnTo>
                        <a:lnTo>
                          <a:pt x="1228" y="626"/>
                        </a:lnTo>
                        <a:lnTo>
                          <a:pt x="1219" y="603"/>
                        </a:lnTo>
                        <a:lnTo>
                          <a:pt x="1177" y="608"/>
                        </a:lnTo>
                        <a:lnTo>
                          <a:pt x="1144" y="614"/>
                        </a:lnTo>
                        <a:lnTo>
                          <a:pt x="1169" y="603"/>
                        </a:lnTo>
                        <a:lnTo>
                          <a:pt x="1191" y="601"/>
                        </a:lnTo>
                        <a:lnTo>
                          <a:pt x="1205" y="597"/>
                        </a:lnTo>
                        <a:lnTo>
                          <a:pt x="1169" y="575"/>
                        </a:lnTo>
                        <a:lnTo>
                          <a:pt x="1214" y="594"/>
                        </a:lnTo>
                        <a:lnTo>
                          <a:pt x="1231" y="606"/>
                        </a:lnTo>
                        <a:lnTo>
                          <a:pt x="1241" y="624"/>
                        </a:lnTo>
                        <a:lnTo>
                          <a:pt x="1240" y="642"/>
                        </a:lnTo>
                        <a:lnTo>
                          <a:pt x="1271" y="636"/>
                        </a:lnTo>
                        <a:lnTo>
                          <a:pt x="1303" y="627"/>
                        </a:lnTo>
                        <a:lnTo>
                          <a:pt x="1333" y="617"/>
                        </a:lnTo>
                        <a:lnTo>
                          <a:pt x="1399" y="582"/>
                        </a:lnTo>
                        <a:lnTo>
                          <a:pt x="1334" y="626"/>
                        </a:lnTo>
                        <a:lnTo>
                          <a:pt x="1300" y="639"/>
                        </a:lnTo>
                        <a:lnTo>
                          <a:pt x="1255" y="656"/>
                        </a:lnTo>
                        <a:lnTo>
                          <a:pt x="1271" y="668"/>
                        </a:lnTo>
                        <a:lnTo>
                          <a:pt x="1292" y="677"/>
                        </a:lnTo>
                        <a:lnTo>
                          <a:pt x="1348" y="692"/>
                        </a:lnTo>
                        <a:lnTo>
                          <a:pt x="1289" y="683"/>
                        </a:lnTo>
                        <a:lnTo>
                          <a:pt x="1270" y="677"/>
                        </a:lnTo>
                        <a:lnTo>
                          <a:pt x="1246" y="665"/>
                        </a:lnTo>
                        <a:lnTo>
                          <a:pt x="1226" y="671"/>
                        </a:lnTo>
                        <a:lnTo>
                          <a:pt x="1204" y="677"/>
                        </a:lnTo>
                        <a:lnTo>
                          <a:pt x="1181" y="684"/>
                        </a:lnTo>
                        <a:lnTo>
                          <a:pt x="1153" y="690"/>
                        </a:lnTo>
                        <a:lnTo>
                          <a:pt x="1123" y="698"/>
                        </a:lnTo>
                        <a:lnTo>
                          <a:pt x="1123" y="720"/>
                        </a:lnTo>
                        <a:lnTo>
                          <a:pt x="1123" y="749"/>
                        </a:lnTo>
                        <a:lnTo>
                          <a:pt x="1122" y="779"/>
                        </a:lnTo>
                        <a:lnTo>
                          <a:pt x="1128" y="799"/>
                        </a:lnTo>
                        <a:lnTo>
                          <a:pt x="1164" y="799"/>
                        </a:lnTo>
                        <a:lnTo>
                          <a:pt x="1207" y="793"/>
                        </a:lnTo>
                        <a:lnTo>
                          <a:pt x="1251" y="782"/>
                        </a:lnTo>
                        <a:lnTo>
                          <a:pt x="1291" y="770"/>
                        </a:lnTo>
                        <a:lnTo>
                          <a:pt x="1327" y="750"/>
                        </a:lnTo>
                        <a:lnTo>
                          <a:pt x="1362" y="724"/>
                        </a:lnTo>
                        <a:lnTo>
                          <a:pt x="1393" y="696"/>
                        </a:lnTo>
                        <a:lnTo>
                          <a:pt x="1431" y="657"/>
                        </a:lnTo>
                        <a:lnTo>
                          <a:pt x="1453" y="621"/>
                        </a:lnTo>
                        <a:lnTo>
                          <a:pt x="1446" y="579"/>
                        </a:lnTo>
                        <a:lnTo>
                          <a:pt x="1435" y="532"/>
                        </a:lnTo>
                        <a:lnTo>
                          <a:pt x="1420" y="483"/>
                        </a:lnTo>
                        <a:lnTo>
                          <a:pt x="1396" y="412"/>
                        </a:lnTo>
                        <a:lnTo>
                          <a:pt x="1375" y="366"/>
                        </a:lnTo>
                        <a:lnTo>
                          <a:pt x="1355" y="339"/>
                        </a:lnTo>
                        <a:lnTo>
                          <a:pt x="1321" y="332"/>
                        </a:lnTo>
                        <a:lnTo>
                          <a:pt x="1289" y="330"/>
                        </a:lnTo>
                        <a:lnTo>
                          <a:pt x="1261" y="332"/>
                        </a:lnTo>
                        <a:lnTo>
                          <a:pt x="1234" y="342"/>
                        </a:lnTo>
                        <a:lnTo>
                          <a:pt x="1222" y="380"/>
                        </a:lnTo>
                        <a:lnTo>
                          <a:pt x="1213" y="428"/>
                        </a:lnTo>
                        <a:lnTo>
                          <a:pt x="1213" y="378"/>
                        </a:lnTo>
                        <a:lnTo>
                          <a:pt x="1222" y="350"/>
                        </a:lnTo>
                        <a:lnTo>
                          <a:pt x="1207" y="351"/>
                        </a:lnTo>
                        <a:lnTo>
                          <a:pt x="1187" y="365"/>
                        </a:lnTo>
                        <a:lnTo>
                          <a:pt x="1175" y="386"/>
                        </a:lnTo>
                        <a:lnTo>
                          <a:pt x="1168" y="404"/>
                        </a:lnTo>
                        <a:lnTo>
                          <a:pt x="1172" y="381"/>
                        </a:lnTo>
                        <a:lnTo>
                          <a:pt x="1181" y="360"/>
                        </a:lnTo>
                        <a:lnTo>
                          <a:pt x="1139" y="375"/>
                        </a:lnTo>
                        <a:lnTo>
                          <a:pt x="1183" y="353"/>
                        </a:lnTo>
                        <a:lnTo>
                          <a:pt x="1214" y="338"/>
                        </a:lnTo>
                        <a:lnTo>
                          <a:pt x="1237" y="329"/>
                        </a:lnTo>
                        <a:lnTo>
                          <a:pt x="1225" y="315"/>
                        </a:lnTo>
                        <a:lnTo>
                          <a:pt x="1180" y="300"/>
                        </a:lnTo>
                        <a:lnTo>
                          <a:pt x="1232" y="312"/>
                        </a:lnTo>
                        <a:lnTo>
                          <a:pt x="1250" y="324"/>
                        </a:lnTo>
                        <a:lnTo>
                          <a:pt x="1289" y="321"/>
                        </a:lnTo>
                        <a:lnTo>
                          <a:pt x="1318" y="321"/>
                        </a:lnTo>
                        <a:lnTo>
                          <a:pt x="1349" y="323"/>
                        </a:lnTo>
                        <a:lnTo>
                          <a:pt x="1321" y="276"/>
                        </a:lnTo>
                        <a:lnTo>
                          <a:pt x="1294" y="236"/>
                        </a:lnTo>
                        <a:lnTo>
                          <a:pt x="1276" y="237"/>
                        </a:lnTo>
                        <a:lnTo>
                          <a:pt x="1258" y="272"/>
                        </a:lnTo>
                        <a:lnTo>
                          <a:pt x="1265" y="239"/>
                        </a:lnTo>
                        <a:lnTo>
                          <a:pt x="1234" y="242"/>
                        </a:lnTo>
                        <a:lnTo>
                          <a:pt x="1286" y="225"/>
                        </a:lnTo>
                        <a:lnTo>
                          <a:pt x="1252" y="185"/>
                        </a:lnTo>
                        <a:lnTo>
                          <a:pt x="1238" y="191"/>
                        </a:lnTo>
                        <a:lnTo>
                          <a:pt x="1183" y="189"/>
                        </a:lnTo>
                        <a:lnTo>
                          <a:pt x="1231" y="186"/>
                        </a:lnTo>
                        <a:lnTo>
                          <a:pt x="1249" y="179"/>
                        </a:lnTo>
                        <a:lnTo>
                          <a:pt x="1223" y="147"/>
                        </a:lnTo>
                        <a:lnTo>
                          <a:pt x="1282" y="203"/>
                        </a:lnTo>
                        <a:lnTo>
                          <a:pt x="1294" y="209"/>
                        </a:lnTo>
                        <a:lnTo>
                          <a:pt x="1312" y="182"/>
                        </a:lnTo>
                        <a:lnTo>
                          <a:pt x="1309" y="143"/>
                        </a:lnTo>
                        <a:lnTo>
                          <a:pt x="1318" y="179"/>
                        </a:lnTo>
                        <a:lnTo>
                          <a:pt x="1339" y="147"/>
                        </a:lnTo>
                        <a:lnTo>
                          <a:pt x="1319" y="191"/>
                        </a:lnTo>
                        <a:lnTo>
                          <a:pt x="1355" y="182"/>
                        </a:lnTo>
                        <a:lnTo>
                          <a:pt x="1312" y="197"/>
                        </a:lnTo>
                        <a:lnTo>
                          <a:pt x="1306" y="215"/>
                        </a:lnTo>
                        <a:lnTo>
                          <a:pt x="1313" y="236"/>
                        </a:lnTo>
                        <a:lnTo>
                          <a:pt x="1340" y="266"/>
                        </a:lnTo>
                        <a:lnTo>
                          <a:pt x="1372" y="309"/>
                        </a:lnTo>
                        <a:lnTo>
                          <a:pt x="1402" y="351"/>
                        </a:lnTo>
                        <a:lnTo>
                          <a:pt x="1420" y="382"/>
                        </a:lnTo>
                        <a:lnTo>
                          <a:pt x="1436" y="371"/>
                        </a:lnTo>
                        <a:lnTo>
                          <a:pt x="1450" y="353"/>
                        </a:lnTo>
                        <a:lnTo>
                          <a:pt x="1466" y="332"/>
                        </a:lnTo>
                        <a:lnTo>
                          <a:pt x="1448" y="326"/>
                        </a:lnTo>
                        <a:lnTo>
                          <a:pt x="1427" y="297"/>
                        </a:lnTo>
                        <a:lnTo>
                          <a:pt x="1451" y="320"/>
                        </a:lnTo>
                        <a:lnTo>
                          <a:pt x="1468" y="326"/>
                        </a:lnTo>
                        <a:lnTo>
                          <a:pt x="1480" y="305"/>
                        </a:lnTo>
                        <a:lnTo>
                          <a:pt x="1487" y="270"/>
                        </a:lnTo>
                        <a:lnTo>
                          <a:pt x="1511" y="225"/>
                        </a:lnTo>
                        <a:lnTo>
                          <a:pt x="1493" y="278"/>
                        </a:lnTo>
                        <a:lnTo>
                          <a:pt x="1492" y="299"/>
                        </a:lnTo>
                        <a:lnTo>
                          <a:pt x="1517" y="296"/>
                        </a:lnTo>
                        <a:lnTo>
                          <a:pt x="1544" y="287"/>
                        </a:lnTo>
                        <a:lnTo>
                          <a:pt x="1525" y="299"/>
                        </a:lnTo>
                        <a:lnTo>
                          <a:pt x="1508" y="303"/>
                        </a:lnTo>
                        <a:lnTo>
                          <a:pt x="1487" y="306"/>
                        </a:lnTo>
                        <a:lnTo>
                          <a:pt x="1477" y="332"/>
                        </a:lnTo>
                        <a:lnTo>
                          <a:pt x="1463" y="356"/>
                        </a:lnTo>
                        <a:lnTo>
                          <a:pt x="1448" y="380"/>
                        </a:lnTo>
                        <a:lnTo>
                          <a:pt x="1432" y="407"/>
                        </a:lnTo>
                        <a:lnTo>
                          <a:pt x="1440" y="444"/>
                        </a:lnTo>
                        <a:lnTo>
                          <a:pt x="1455" y="489"/>
                        </a:lnTo>
                        <a:lnTo>
                          <a:pt x="1468" y="531"/>
                        </a:lnTo>
                        <a:lnTo>
                          <a:pt x="1482" y="567"/>
                        </a:lnTo>
                        <a:lnTo>
                          <a:pt x="1503" y="531"/>
                        </a:lnTo>
                        <a:lnTo>
                          <a:pt x="1521" y="484"/>
                        </a:lnTo>
                        <a:lnTo>
                          <a:pt x="1543" y="414"/>
                        </a:lnTo>
                        <a:lnTo>
                          <a:pt x="1553" y="354"/>
                        </a:lnTo>
                        <a:lnTo>
                          <a:pt x="1564" y="290"/>
                        </a:lnTo>
                        <a:lnTo>
                          <a:pt x="1571" y="254"/>
                        </a:lnTo>
                        <a:lnTo>
                          <a:pt x="1582" y="219"/>
                        </a:lnTo>
                        <a:lnTo>
                          <a:pt x="1570" y="181"/>
                        </a:lnTo>
                        <a:lnTo>
                          <a:pt x="1561" y="100"/>
                        </a:lnTo>
                        <a:lnTo>
                          <a:pt x="1571" y="141"/>
                        </a:lnTo>
                        <a:lnTo>
                          <a:pt x="1586" y="120"/>
                        </a:lnTo>
                        <a:lnTo>
                          <a:pt x="1571" y="153"/>
                        </a:lnTo>
                        <a:lnTo>
                          <a:pt x="1577" y="180"/>
                        </a:lnTo>
                        <a:lnTo>
                          <a:pt x="1586" y="207"/>
                        </a:lnTo>
                        <a:lnTo>
                          <a:pt x="1589" y="186"/>
                        </a:lnTo>
                        <a:lnTo>
                          <a:pt x="1597" y="159"/>
                        </a:lnTo>
                        <a:lnTo>
                          <a:pt x="1615" y="106"/>
                        </a:lnTo>
                        <a:lnTo>
                          <a:pt x="1610" y="136"/>
                        </a:lnTo>
                        <a:lnTo>
                          <a:pt x="1631" y="129"/>
                        </a:lnTo>
                        <a:lnTo>
                          <a:pt x="1607" y="142"/>
                        </a:lnTo>
                        <a:lnTo>
                          <a:pt x="1603" y="157"/>
                        </a:lnTo>
                        <a:lnTo>
                          <a:pt x="1604" y="175"/>
                        </a:lnTo>
                        <a:lnTo>
                          <a:pt x="1621" y="159"/>
                        </a:lnTo>
                        <a:lnTo>
                          <a:pt x="1663" y="118"/>
                        </a:lnTo>
                        <a:lnTo>
                          <a:pt x="1642" y="147"/>
                        </a:lnTo>
                        <a:lnTo>
                          <a:pt x="1655" y="156"/>
                        </a:lnTo>
                        <a:lnTo>
                          <a:pt x="1636" y="153"/>
                        </a:lnTo>
                        <a:lnTo>
                          <a:pt x="1618" y="172"/>
                        </a:lnTo>
                        <a:lnTo>
                          <a:pt x="1607" y="198"/>
                        </a:lnTo>
                        <a:lnTo>
                          <a:pt x="1598" y="236"/>
                        </a:lnTo>
                        <a:lnTo>
                          <a:pt x="1622" y="218"/>
                        </a:lnTo>
                        <a:lnTo>
                          <a:pt x="1658" y="213"/>
                        </a:lnTo>
                        <a:lnTo>
                          <a:pt x="1622" y="225"/>
                        </a:lnTo>
                        <a:lnTo>
                          <a:pt x="1600" y="243"/>
                        </a:lnTo>
                        <a:lnTo>
                          <a:pt x="1625" y="236"/>
                        </a:lnTo>
                        <a:lnTo>
                          <a:pt x="1678" y="246"/>
                        </a:lnTo>
                        <a:lnTo>
                          <a:pt x="1631" y="245"/>
                        </a:lnTo>
                        <a:lnTo>
                          <a:pt x="1649" y="266"/>
                        </a:lnTo>
                        <a:lnTo>
                          <a:pt x="1657" y="293"/>
                        </a:lnTo>
                        <a:lnTo>
                          <a:pt x="1643" y="267"/>
                        </a:lnTo>
                        <a:lnTo>
                          <a:pt x="1622" y="243"/>
                        </a:lnTo>
                        <a:lnTo>
                          <a:pt x="1597" y="255"/>
                        </a:lnTo>
                        <a:lnTo>
                          <a:pt x="1588" y="311"/>
                        </a:lnTo>
                        <a:lnTo>
                          <a:pt x="1583" y="348"/>
                        </a:lnTo>
                        <a:lnTo>
                          <a:pt x="1579" y="391"/>
                        </a:lnTo>
                        <a:lnTo>
                          <a:pt x="1569" y="441"/>
                        </a:lnTo>
                        <a:lnTo>
                          <a:pt x="1565" y="459"/>
                        </a:lnTo>
                        <a:lnTo>
                          <a:pt x="1582" y="465"/>
                        </a:lnTo>
                        <a:lnTo>
                          <a:pt x="1613" y="464"/>
                        </a:lnTo>
                        <a:lnTo>
                          <a:pt x="1651" y="456"/>
                        </a:lnTo>
                        <a:lnTo>
                          <a:pt x="1670" y="410"/>
                        </a:lnTo>
                        <a:lnTo>
                          <a:pt x="1661" y="450"/>
                        </a:lnTo>
                        <a:lnTo>
                          <a:pt x="1676" y="453"/>
                        </a:lnTo>
                        <a:lnTo>
                          <a:pt x="1708" y="440"/>
                        </a:lnTo>
                        <a:lnTo>
                          <a:pt x="1673" y="458"/>
                        </a:lnTo>
                        <a:lnTo>
                          <a:pt x="1660" y="461"/>
                        </a:lnTo>
                        <a:lnTo>
                          <a:pt x="1657" y="476"/>
                        </a:lnTo>
                        <a:lnTo>
                          <a:pt x="1670" y="494"/>
                        </a:lnTo>
                        <a:lnTo>
                          <a:pt x="1654" y="482"/>
                        </a:lnTo>
                        <a:lnTo>
                          <a:pt x="1649" y="464"/>
                        </a:lnTo>
                        <a:lnTo>
                          <a:pt x="1619" y="471"/>
                        </a:lnTo>
                        <a:lnTo>
                          <a:pt x="1591" y="477"/>
                        </a:lnTo>
                        <a:lnTo>
                          <a:pt x="1567" y="479"/>
                        </a:lnTo>
                        <a:lnTo>
                          <a:pt x="1555" y="489"/>
                        </a:lnTo>
                        <a:lnTo>
                          <a:pt x="1531" y="547"/>
                        </a:lnTo>
                        <a:lnTo>
                          <a:pt x="1509" y="600"/>
                        </a:lnTo>
                        <a:lnTo>
                          <a:pt x="1498" y="624"/>
                        </a:lnTo>
                        <a:lnTo>
                          <a:pt x="1458" y="681"/>
                        </a:lnTo>
                        <a:lnTo>
                          <a:pt x="1437" y="708"/>
                        </a:lnTo>
                        <a:lnTo>
                          <a:pt x="1416" y="729"/>
                        </a:lnTo>
                        <a:lnTo>
                          <a:pt x="1380" y="767"/>
                        </a:lnTo>
                        <a:lnTo>
                          <a:pt x="1356" y="785"/>
                        </a:lnTo>
                        <a:lnTo>
                          <a:pt x="1326" y="808"/>
                        </a:lnTo>
                        <a:lnTo>
                          <a:pt x="1297" y="818"/>
                        </a:lnTo>
                        <a:lnTo>
                          <a:pt x="1267" y="829"/>
                        </a:lnTo>
                        <a:lnTo>
                          <a:pt x="1231" y="838"/>
                        </a:lnTo>
                        <a:lnTo>
                          <a:pt x="1192" y="844"/>
                        </a:lnTo>
                        <a:lnTo>
                          <a:pt x="1153" y="848"/>
                        </a:lnTo>
                        <a:lnTo>
                          <a:pt x="1129" y="853"/>
                        </a:lnTo>
                        <a:lnTo>
                          <a:pt x="1125" y="889"/>
                        </a:lnTo>
                        <a:lnTo>
                          <a:pt x="1119" y="928"/>
                        </a:lnTo>
                        <a:lnTo>
                          <a:pt x="1116" y="964"/>
                        </a:lnTo>
                        <a:lnTo>
                          <a:pt x="1110" y="994"/>
                        </a:lnTo>
                        <a:lnTo>
                          <a:pt x="1108" y="1036"/>
                        </a:lnTo>
                        <a:lnTo>
                          <a:pt x="1104" y="1083"/>
                        </a:lnTo>
                        <a:lnTo>
                          <a:pt x="1098" y="1135"/>
                        </a:lnTo>
                        <a:lnTo>
                          <a:pt x="1093" y="1182"/>
                        </a:lnTo>
                        <a:lnTo>
                          <a:pt x="1088" y="1225"/>
                        </a:lnTo>
                        <a:lnTo>
                          <a:pt x="1085" y="1275"/>
                        </a:lnTo>
                        <a:lnTo>
                          <a:pt x="1081" y="1350"/>
                        </a:lnTo>
                        <a:lnTo>
                          <a:pt x="1078" y="1405"/>
                        </a:lnTo>
                        <a:lnTo>
                          <a:pt x="1075" y="1469"/>
                        </a:lnTo>
                        <a:lnTo>
                          <a:pt x="1067" y="1530"/>
                        </a:lnTo>
                        <a:lnTo>
                          <a:pt x="1064" y="1578"/>
                        </a:lnTo>
                        <a:lnTo>
                          <a:pt x="1060" y="1638"/>
                        </a:lnTo>
                        <a:lnTo>
                          <a:pt x="1051" y="1698"/>
                        </a:lnTo>
                        <a:lnTo>
                          <a:pt x="1045" y="1741"/>
                        </a:lnTo>
                        <a:lnTo>
                          <a:pt x="1036" y="1783"/>
                        </a:lnTo>
                        <a:lnTo>
                          <a:pt x="1028" y="1831"/>
                        </a:lnTo>
                        <a:lnTo>
                          <a:pt x="1025" y="1873"/>
                        </a:lnTo>
                        <a:lnTo>
                          <a:pt x="1016" y="1920"/>
                        </a:lnTo>
                        <a:lnTo>
                          <a:pt x="1009" y="1962"/>
                        </a:lnTo>
                        <a:lnTo>
                          <a:pt x="1007" y="1985"/>
                        </a:lnTo>
                        <a:lnTo>
                          <a:pt x="1006" y="2010"/>
                        </a:lnTo>
                        <a:lnTo>
                          <a:pt x="1006" y="2033"/>
                        </a:lnTo>
                        <a:lnTo>
                          <a:pt x="1021" y="2015"/>
                        </a:lnTo>
                        <a:lnTo>
                          <a:pt x="1040" y="2001"/>
                        </a:lnTo>
                        <a:lnTo>
                          <a:pt x="1070" y="1980"/>
                        </a:lnTo>
                        <a:lnTo>
                          <a:pt x="1093" y="1956"/>
                        </a:lnTo>
                        <a:lnTo>
                          <a:pt x="1124" y="1919"/>
                        </a:lnTo>
                        <a:lnTo>
                          <a:pt x="1162" y="1878"/>
                        </a:lnTo>
                        <a:lnTo>
                          <a:pt x="1189" y="1839"/>
                        </a:lnTo>
                        <a:lnTo>
                          <a:pt x="1207" y="1809"/>
                        </a:lnTo>
                        <a:lnTo>
                          <a:pt x="1228" y="1773"/>
                        </a:lnTo>
                        <a:lnTo>
                          <a:pt x="1249" y="1722"/>
                        </a:lnTo>
                        <a:lnTo>
                          <a:pt x="1265" y="1680"/>
                        </a:lnTo>
                        <a:lnTo>
                          <a:pt x="1283" y="1631"/>
                        </a:lnTo>
                        <a:lnTo>
                          <a:pt x="1297" y="1580"/>
                        </a:lnTo>
                        <a:lnTo>
                          <a:pt x="1313" y="1529"/>
                        </a:lnTo>
                        <a:lnTo>
                          <a:pt x="1336" y="1462"/>
                        </a:lnTo>
                        <a:lnTo>
                          <a:pt x="1352" y="1408"/>
                        </a:lnTo>
                        <a:lnTo>
                          <a:pt x="1369" y="1350"/>
                        </a:lnTo>
                        <a:lnTo>
                          <a:pt x="1390" y="1288"/>
                        </a:lnTo>
                        <a:lnTo>
                          <a:pt x="1416" y="1214"/>
                        </a:lnTo>
                        <a:lnTo>
                          <a:pt x="1437" y="1133"/>
                        </a:lnTo>
                        <a:lnTo>
                          <a:pt x="1449" y="1087"/>
                        </a:lnTo>
                        <a:lnTo>
                          <a:pt x="1461" y="1036"/>
                        </a:lnTo>
                        <a:lnTo>
                          <a:pt x="1462" y="985"/>
                        </a:lnTo>
                        <a:lnTo>
                          <a:pt x="1464" y="925"/>
                        </a:lnTo>
                        <a:lnTo>
                          <a:pt x="1465" y="876"/>
                        </a:lnTo>
                        <a:lnTo>
                          <a:pt x="1464" y="821"/>
                        </a:lnTo>
                        <a:lnTo>
                          <a:pt x="1464" y="776"/>
                        </a:lnTo>
                        <a:lnTo>
                          <a:pt x="1464" y="730"/>
                        </a:lnTo>
                        <a:lnTo>
                          <a:pt x="1458" y="681"/>
                        </a:lnTo>
                        <a:lnTo>
                          <a:pt x="1498" y="624"/>
                        </a:lnTo>
                        <a:lnTo>
                          <a:pt x="1503" y="666"/>
                        </a:lnTo>
                        <a:lnTo>
                          <a:pt x="1507" y="693"/>
                        </a:lnTo>
                        <a:lnTo>
                          <a:pt x="1510" y="744"/>
                        </a:lnTo>
                        <a:lnTo>
                          <a:pt x="1512" y="790"/>
                        </a:lnTo>
                        <a:lnTo>
                          <a:pt x="1516" y="830"/>
                        </a:lnTo>
                        <a:lnTo>
                          <a:pt x="1516" y="884"/>
                        </a:lnTo>
                        <a:lnTo>
                          <a:pt x="1518" y="926"/>
                        </a:lnTo>
                        <a:lnTo>
                          <a:pt x="1518" y="956"/>
                        </a:lnTo>
                        <a:lnTo>
                          <a:pt x="1518" y="1004"/>
                        </a:lnTo>
                        <a:lnTo>
                          <a:pt x="1519" y="1044"/>
                        </a:lnTo>
                        <a:lnTo>
                          <a:pt x="1548" y="1030"/>
                        </a:lnTo>
                        <a:lnTo>
                          <a:pt x="1588" y="995"/>
                        </a:lnTo>
                        <a:lnTo>
                          <a:pt x="1617" y="962"/>
                        </a:lnTo>
                        <a:lnTo>
                          <a:pt x="1641" y="932"/>
                        </a:lnTo>
                        <a:lnTo>
                          <a:pt x="1675" y="900"/>
                        </a:lnTo>
                        <a:lnTo>
                          <a:pt x="1641" y="859"/>
                        </a:lnTo>
                        <a:lnTo>
                          <a:pt x="1617" y="817"/>
                        </a:lnTo>
                        <a:lnTo>
                          <a:pt x="1602" y="799"/>
                        </a:lnTo>
                        <a:lnTo>
                          <a:pt x="1542" y="796"/>
                        </a:lnTo>
                        <a:lnTo>
                          <a:pt x="1596" y="784"/>
                        </a:lnTo>
                        <a:lnTo>
                          <a:pt x="1569" y="739"/>
                        </a:lnTo>
                        <a:lnTo>
                          <a:pt x="1533" y="628"/>
                        </a:lnTo>
                        <a:lnTo>
                          <a:pt x="1581" y="733"/>
                        </a:lnTo>
                        <a:lnTo>
                          <a:pt x="1626" y="613"/>
                        </a:lnTo>
                        <a:lnTo>
                          <a:pt x="1590" y="745"/>
                        </a:lnTo>
                        <a:lnTo>
                          <a:pt x="1617" y="790"/>
                        </a:lnTo>
                        <a:lnTo>
                          <a:pt x="1641" y="832"/>
                        </a:lnTo>
                        <a:lnTo>
                          <a:pt x="1671" y="868"/>
                        </a:lnTo>
                        <a:lnTo>
                          <a:pt x="1692" y="883"/>
                        </a:lnTo>
                        <a:lnTo>
                          <a:pt x="1732" y="852"/>
                        </a:lnTo>
                        <a:lnTo>
                          <a:pt x="1783" y="798"/>
                        </a:lnTo>
                        <a:lnTo>
                          <a:pt x="1824" y="756"/>
                        </a:lnTo>
                        <a:lnTo>
                          <a:pt x="1867" y="696"/>
                        </a:lnTo>
                        <a:lnTo>
                          <a:pt x="1878" y="680"/>
                        </a:lnTo>
                        <a:lnTo>
                          <a:pt x="1857" y="659"/>
                        </a:lnTo>
                        <a:lnTo>
                          <a:pt x="1842" y="630"/>
                        </a:lnTo>
                        <a:lnTo>
                          <a:pt x="1825" y="587"/>
                        </a:lnTo>
                        <a:lnTo>
                          <a:pt x="1846" y="623"/>
                        </a:lnTo>
                        <a:lnTo>
                          <a:pt x="1857" y="639"/>
                        </a:lnTo>
                        <a:lnTo>
                          <a:pt x="1864" y="635"/>
                        </a:lnTo>
                        <a:lnTo>
                          <a:pt x="1875" y="600"/>
                        </a:lnTo>
                        <a:lnTo>
                          <a:pt x="1870" y="635"/>
                        </a:lnTo>
                        <a:lnTo>
                          <a:pt x="1860" y="647"/>
                        </a:lnTo>
                        <a:lnTo>
                          <a:pt x="1875" y="660"/>
                        </a:lnTo>
                        <a:lnTo>
                          <a:pt x="1888" y="663"/>
                        </a:lnTo>
                        <a:lnTo>
                          <a:pt x="1908" y="639"/>
                        </a:lnTo>
                        <a:lnTo>
                          <a:pt x="1923" y="618"/>
                        </a:lnTo>
                        <a:lnTo>
                          <a:pt x="1939" y="600"/>
                        </a:lnTo>
                        <a:lnTo>
                          <a:pt x="1959" y="578"/>
                        </a:lnTo>
                        <a:lnTo>
                          <a:pt x="1972" y="558"/>
                        </a:lnTo>
                        <a:lnTo>
                          <a:pt x="2010" y="528"/>
                        </a:lnTo>
                        <a:lnTo>
                          <a:pt x="1974" y="567"/>
                        </a:lnTo>
                        <a:lnTo>
                          <a:pt x="1962" y="591"/>
                        </a:lnTo>
                        <a:lnTo>
                          <a:pt x="1947" y="606"/>
                        </a:lnTo>
                        <a:lnTo>
                          <a:pt x="1972" y="608"/>
                        </a:lnTo>
                        <a:lnTo>
                          <a:pt x="2005" y="609"/>
                        </a:lnTo>
                        <a:lnTo>
                          <a:pt x="2055" y="594"/>
                        </a:lnTo>
                        <a:lnTo>
                          <a:pt x="2020" y="611"/>
                        </a:lnTo>
                        <a:lnTo>
                          <a:pt x="1986" y="615"/>
                        </a:lnTo>
                        <a:lnTo>
                          <a:pt x="1953" y="617"/>
                        </a:lnTo>
                        <a:lnTo>
                          <a:pt x="1942" y="615"/>
                        </a:lnTo>
                        <a:lnTo>
                          <a:pt x="1908" y="669"/>
                        </a:lnTo>
                        <a:lnTo>
                          <a:pt x="1876" y="720"/>
                        </a:lnTo>
                        <a:lnTo>
                          <a:pt x="1858" y="753"/>
                        </a:lnTo>
                        <a:lnTo>
                          <a:pt x="1824" y="789"/>
                        </a:lnTo>
                        <a:lnTo>
                          <a:pt x="1794" y="828"/>
                        </a:lnTo>
                        <a:lnTo>
                          <a:pt x="1768" y="850"/>
                        </a:lnTo>
                        <a:lnTo>
                          <a:pt x="1725" y="888"/>
                        </a:lnTo>
                        <a:lnTo>
                          <a:pt x="1681" y="928"/>
                        </a:lnTo>
                        <a:lnTo>
                          <a:pt x="1639" y="972"/>
                        </a:lnTo>
                        <a:lnTo>
                          <a:pt x="1611" y="1012"/>
                        </a:lnTo>
                        <a:lnTo>
                          <a:pt x="1573" y="1054"/>
                        </a:lnTo>
                        <a:lnTo>
                          <a:pt x="1542" y="1075"/>
                        </a:lnTo>
                        <a:lnTo>
                          <a:pt x="1513" y="1098"/>
                        </a:lnTo>
                        <a:lnTo>
                          <a:pt x="1498" y="1138"/>
                        </a:lnTo>
                        <a:lnTo>
                          <a:pt x="1489" y="1176"/>
                        </a:lnTo>
                        <a:lnTo>
                          <a:pt x="1477" y="1216"/>
                        </a:lnTo>
                        <a:lnTo>
                          <a:pt x="1461" y="1267"/>
                        </a:lnTo>
                        <a:lnTo>
                          <a:pt x="1437" y="1333"/>
                        </a:lnTo>
                        <a:lnTo>
                          <a:pt x="1416" y="1393"/>
                        </a:lnTo>
                        <a:lnTo>
                          <a:pt x="1397" y="1453"/>
                        </a:lnTo>
                        <a:lnTo>
                          <a:pt x="1375" y="1524"/>
                        </a:lnTo>
                        <a:lnTo>
                          <a:pt x="1354" y="1596"/>
                        </a:lnTo>
                        <a:lnTo>
                          <a:pt x="1333" y="1662"/>
                        </a:lnTo>
                        <a:lnTo>
                          <a:pt x="1316" y="1714"/>
                        </a:lnTo>
                        <a:lnTo>
                          <a:pt x="1294" y="1773"/>
                        </a:lnTo>
                        <a:lnTo>
                          <a:pt x="1271" y="1822"/>
                        </a:lnTo>
                        <a:lnTo>
                          <a:pt x="1249" y="1864"/>
                        </a:lnTo>
                        <a:lnTo>
                          <a:pt x="1222" y="1905"/>
                        </a:lnTo>
                        <a:lnTo>
                          <a:pt x="1190" y="1950"/>
                        </a:lnTo>
                        <a:lnTo>
                          <a:pt x="1159" y="1986"/>
                        </a:lnTo>
                        <a:lnTo>
                          <a:pt x="1127" y="2019"/>
                        </a:lnTo>
                        <a:lnTo>
                          <a:pt x="1099" y="2058"/>
                        </a:lnTo>
                        <a:lnTo>
                          <a:pt x="1084" y="2102"/>
                        </a:lnTo>
                        <a:lnTo>
                          <a:pt x="1075" y="2154"/>
                        </a:lnTo>
                        <a:lnTo>
                          <a:pt x="1075" y="2186"/>
                        </a:lnTo>
                        <a:lnTo>
                          <a:pt x="1070" y="2220"/>
                        </a:lnTo>
                        <a:lnTo>
                          <a:pt x="1069" y="2253"/>
                        </a:lnTo>
                        <a:lnTo>
                          <a:pt x="1069" y="2292"/>
                        </a:lnTo>
                        <a:close/>
                      </a:path>
                    </a:pathLst>
                  </a:custGeom>
                  <a:solidFill>
                    <a:srgbClr val="2020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71" name="Freeform 56"/>
                  <p:cNvSpPr>
                    <a:spLocks/>
                  </p:cNvSpPr>
                  <p:nvPr/>
                </p:nvSpPr>
                <p:spPr bwMode="auto">
                  <a:xfrm>
                    <a:off x="1414" y="2054"/>
                    <a:ext cx="112" cy="171"/>
                  </a:xfrm>
                  <a:custGeom>
                    <a:avLst/>
                    <a:gdLst>
                      <a:gd name="T0" fmla="*/ 112 w 112"/>
                      <a:gd name="T1" fmla="*/ 0 h 171"/>
                      <a:gd name="T2" fmla="*/ 97 w 112"/>
                      <a:gd name="T3" fmla="*/ 23 h 171"/>
                      <a:gd name="T4" fmla="*/ 72 w 112"/>
                      <a:gd name="T5" fmla="*/ 45 h 171"/>
                      <a:gd name="T6" fmla="*/ 46 w 112"/>
                      <a:gd name="T7" fmla="*/ 59 h 171"/>
                      <a:gd name="T8" fmla="*/ 24 w 112"/>
                      <a:gd name="T9" fmla="*/ 80 h 171"/>
                      <a:gd name="T10" fmla="*/ 10 w 112"/>
                      <a:gd name="T11" fmla="*/ 102 h 171"/>
                      <a:gd name="T12" fmla="*/ 4 w 112"/>
                      <a:gd name="T13" fmla="*/ 132 h 171"/>
                      <a:gd name="T14" fmla="*/ 0 w 112"/>
                      <a:gd name="T15" fmla="*/ 171 h 171"/>
                      <a:gd name="T16" fmla="*/ 15 w 112"/>
                      <a:gd name="T17" fmla="*/ 126 h 171"/>
                      <a:gd name="T18" fmla="*/ 21 w 112"/>
                      <a:gd name="T19" fmla="*/ 104 h 171"/>
                      <a:gd name="T20" fmla="*/ 31 w 112"/>
                      <a:gd name="T21" fmla="*/ 86 h 171"/>
                      <a:gd name="T22" fmla="*/ 49 w 112"/>
                      <a:gd name="T23" fmla="*/ 71 h 171"/>
                      <a:gd name="T24" fmla="*/ 82 w 112"/>
                      <a:gd name="T25" fmla="*/ 50 h 171"/>
                      <a:gd name="T26" fmla="*/ 88 w 112"/>
                      <a:gd name="T27" fmla="*/ 41 h 171"/>
                      <a:gd name="T28" fmla="*/ 102 w 112"/>
                      <a:gd name="T29" fmla="*/ 24 h 171"/>
                      <a:gd name="T30" fmla="*/ 112 w 112"/>
                      <a:gd name="T31" fmla="*/ 0 h 1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2" h="171">
                        <a:moveTo>
                          <a:pt x="112" y="0"/>
                        </a:moveTo>
                        <a:lnTo>
                          <a:pt x="97" y="23"/>
                        </a:lnTo>
                        <a:lnTo>
                          <a:pt x="72" y="45"/>
                        </a:lnTo>
                        <a:lnTo>
                          <a:pt x="46" y="59"/>
                        </a:lnTo>
                        <a:lnTo>
                          <a:pt x="24" y="80"/>
                        </a:lnTo>
                        <a:lnTo>
                          <a:pt x="10" y="102"/>
                        </a:lnTo>
                        <a:lnTo>
                          <a:pt x="4" y="132"/>
                        </a:lnTo>
                        <a:lnTo>
                          <a:pt x="0" y="171"/>
                        </a:lnTo>
                        <a:lnTo>
                          <a:pt x="15" y="126"/>
                        </a:lnTo>
                        <a:lnTo>
                          <a:pt x="21" y="104"/>
                        </a:lnTo>
                        <a:lnTo>
                          <a:pt x="31" y="86"/>
                        </a:lnTo>
                        <a:lnTo>
                          <a:pt x="49" y="71"/>
                        </a:lnTo>
                        <a:lnTo>
                          <a:pt x="82" y="50"/>
                        </a:lnTo>
                        <a:lnTo>
                          <a:pt x="88" y="41"/>
                        </a:lnTo>
                        <a:lnTo>
                          <a:pt x="102" y="24"/>
                        </a:lnTo>
                        <a:lnTo>
                          <a:pt x="112"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72" name="Freeform 57"/>
                  <p:cNvSpPr>
                    <a:spLocks/>
                  </p:cNvSpPr>
                  <p:nvPr/>
                </p:nvSpPr>
                <p:spPr bwMode="auto">
                  <a:xfrm>
                    <a:off x="1445" y="2102"/>
                    <a:ext cx="62" cy="173"/>
                  </a:xfrm>
                  <a:custGeom>
                    <a:avLst/>
                    <a:gdLst>
                      <a:gd name="T0" fmla="*/ 62 w 62"/>
                      <a:gd name="T1" fmla="*/ 0 h 173"/>
                      <a:gd name="T2" fmla="*/ 42 w 62"/>
                      <a:gd name="T3" fmla="*/ 23 h 173"/>
                      <a:gd name="T4" fmla="*/ 29 w 62"/>
                      <a:gd name="T5" fmla="*/ 33 h 173"/>
                      <a:gd name="T6" fmla="*/ 20 w 62"/>
                      <a:gd name="T7" fmla="*/ 53 h 173"/>
                      <a:gd name="T8" fmla="*/ 5 w 62"/>
                      <a:gd name="T9" fmla="*/ 83 h 173"/>
                      <a:gd name="T10" fmla="*/ 0 w 62"/>
                      <a:gd name="T11" fmla="*/ 98 h 173"/>
                      <a:gd name="T12" fmla="*/ 0 w 62"/>
                      <a:gd name="T13" fmla="*/ 114 h 173"/>
                      <a:gd name="T14" fmla="*/ 3 w 62"/>
                      <a:gd name="T15" fmla="*/ 138 h 173"/>
                      <a:gd name="T16" fmla="*/ 24 w 62"/>
                      <a:gd name="T17" fmla="*/ 173 h 173"/>
                      <a:gd name="T18" fmla="*/ 8 w 62"/>
                      <a:gd name="T19" fmla="*/ 135 h 173"/>
                      <a:gd name="T20" fmla="*/ 8 w 62"/>
                      <a:gd name="T21" fmla="*/ 107 h 173"/>
                      <a:gd name="T22" fmla="*/ 14 w 62"/>
                      <a:gd name="T23" fmla="*/ 77 h 173"/>
                      <a:gd name="T24" fmla="*/ 32 w 62"/>
                      <a:gd name="T25" fmla="*/ 39 h 173"/>
                      <a:gd name="T26" fmla="*/ 38 w 62"/>
                      <a:gd name="T27" fmla="*/ 32 h 173"/>
                      <a:gd name="T28" fmla="*/ 62 w 62"/>
                      <a:gd name="T29" fmla="*/ 0 h 1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 h="173">
                        <a:moveTo>
                          <a:pt x="62" y="0"/>
                        </a:moveTo>
                        <a:lnTo>
                          <a:pt x="42" y="23"/>
                        </a:lnTo>
                        <a:lnTo>
                          <a:pt x="29" y="33"/>
                        </a:lnTo>
                        <a:lnTo>
                          <a:pt x="20" y="53"/>
                        </a:lnTo>
                        <a:lnTo>
                          <a:pt x="5" y="83"/>
                        </a:lnTo>
                        <a:lnTo>
                          <a:pt x="0" y="98"/>
                        </a:lnTo>
                        <a:lnTo>
                          <a:pt x="0" y="114"/>
                        </a:lnTo>
                        <a:lnTo>
                          <a:pt x="3" y="138"/>
                        </a:lnTo>
                        <a:lnTo>
                          <a:pt x="24" y="173"/>
                        </a:lnTo>
                        <a:lnTo>
                          <a:pt x="8" y="135"/>
                        </a:lnTo>
                        <a:lnTo>
                          <a:pt x="8" y="107"/>
                        </a:lnTo>
                        <a:lnTo>
                          <a:pt x="14" y="77"/>
                        </a:lnTo>
                        <a:lnTo>
                          <a:pt x="32" y="39"/>
                        </a:lnTo>
                        <a:lnTo>
                          <a:pt x="38" y="32"/>
                        </a:lnTo>
                        <a:lnTo>
                          <a:pt x="62"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73" name="Freeform 58"/>
                  <p:cNvSpPr>
                    <a:spLocks/>
                  </p:cNvSpPr>
                  <p:nvPr/>
                </p:nvSpPr>
                <p:spPr bwMode="auto">
                  <a:xfrm>
                    <a:off x="1427" y="2135"/>
                    <a:ext cx="60" cy="195"/>
                  </a:xfrm>
                  <a:custGeom>
                    <a:avLst/>
                    <a:gdLst>
                      <a:gd name="T0" fmla="*/ 36 w 60"/>
                      <a:gd name="T1" fmla="*/ 0 h 195"/>
                      <a:gd name="T2" fmla="*/ 20 w 60"/>
                      <a:gd name="T3" fmla="*/ 26 h 195"/>
                      <a:gd name="T4" fmla="*/ 5 w 60"/>
                      <a:gd name="T5" fmla="*/ 54 h 195"/>
                      <a:gd name="T6" fmla="*/ 0 w 60"/>
                      <a:gd name="T7" fmla="*/ 80 h 195"/>
                      <a:gd name="T8" fmla="*/ 2 w 60"/>
                      <a:gd name="T9" fmla="*/ 105 h 195"/>
                      <a:gd name="T10" fmla="*/ 3 w 60"/>
                      <a:gd name="T11" fmla="*/ 117 h 195"/>
                      <a:gd name="T12" fmla="*/ 17 w 60"/>
                      <a:gd name="T13" fmla="*/ 141 h 195"/>
                      <a:gd name="T14" fmla="*/ 23 w 60"/>
                      <a:gd name="T15" fmla="*/ 149 h 195"/>
                      <a:gd name="T16" fmla="*/ 29 w 60"/>
                      <a:gd name="T17" fmla="*/ 164 h 195"/>
                      <a:gd name="T18" fmla="*/ 42 w 60"/>
                      <a:gd name="T19" fmla="*/ 177 h 195"/>
                      <a:gd name="T20" fmla="*/ 54 w 60"/>
                      <a:gd name="T21" fmla="*/ 191 h 195"/>
                      <a:gd name="T22" fmla="*/ 60 w 60"/>
                      <a:gd name="T23" fmla="*/ 195 h 195"/>
                      <a:gd name="T24" fmla="*/ 53 w 60"/>
                      <a:gd name="T25" fmla="*/ 180 h 195"/>
                      <a:gd name="T26" fmla="*/ 35 w 60"/>
                      <a:gd name="T27" fmla="*/ 158 h 195"/>
                      <a:gd name="T28" fmla="*/ 18 w 60"/>
                      <a:gd name="T29" fmla="*/ 131 h 195"/>
                      <a:gd name="T30" fmla="*/ 9 w 60"/>
                      <a:gd name="T31" fmla="*/ 104 h 195"/>
                      <a:gd name="T32" fmla="*/ 5 w 60"/>
                      <a:gd name="T33" fmla="*/ 78 h 195"/>
                      <a:gd name="T34" fmla="*/ 9 w 60"/>
                      <a:gd name="T35" fmla="*/ 62 h 195"/>
                      <a:gd name="T36" fmla="*/ 18 w 60"/>
                      <a:gd name="T37" fmla="*/ 38 h 195"/>
                      <a:gd name="T38" fmla="*/ 36 w 60"/>
                      <a:gd name="T39" fmla="*/ 0 h 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195">
                        <a:moveTo>
                          <a:pt x="36" y="0"/>
                        </a:moveTo>
                        <a:lnTo>
                          <a:pt x="20" y="26"/>
                        </a:lnTo>
                        <a:lnTo>
                          <a:pt x="5" y="54"/>
                        </a:lnTo>
                        <a:lnTo>
                          <a:pt x="0" y="80"/>
                        </a:lnTo>
                        <a:lnTo>
                          <a:pt x="2" y="105"/>
                        </a:lnTo>
                        <a:lnTo>
                          <a:pt x="3" y="117"/>
                        </a:lnTo>
                        <a:lnTo>
                          <a:pt x="17" y="141"/>
                        </a:lnTo>
                        <a:lnTo>
                          <a:pt x="23" y="149"/>
                        </a:lnTo>
                        <a:lnTo>
                          <a:pt x="29" y="164"/>
                        </a:lnTo>
                        <a:lnTo>
                          <a:pt x="42" y="177"/>
                        </a:lnTo>
                        <a:lnTo>
                          <a:pt x="54" y="191"/>
                        </a:lnTo>
                        <a:lnTo>
                          <a:pt x="60" y="195"/>
                        </a:lnTo>
                        <a:lnTo>
                          <a:pt x="53" y="180"/>
                        </a:lnTo>
                        <a:lnTo>
                          <a:pt x="35" y="158"/>
                        </a:lnTo>
                        <a:lnTo>
                          <a:pt x="18" y="131"/>
                        </a:lnTo>
                        <a:lnTo>
                          <a:pt x="9" y="104"/>
                        </a:lnTo>
                        <a:lnTo>
                          <a:pt x="5" y="78"/>
                        </a:lnTo>
                        <a:lnTo>
                          <a:pt x="9" y="62"/>
                        </a:lnTo>
                        <a:lnTo>
                          <a:pt x="18" y="38"/>
                        </a:lnTo>
                        <a:lnTo>
                          <a:pt x="36"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74" name="Freeform 59"/>
                  <p:cNvSpPr>
                    <a:spLocks/>
                  </p:cNvSpPr>
                  <p:nvPr/>
                </p:nvSpPr>
                <p:spPr bwMode="auto">
                  <a:xfrm>
                    <a:off x="1465" y="2098"/>
                    <a:ext cx="64" cy="211"/>
                  </a:xfrm>
                  <a:custGeom>
                    <a:avLst/>
                    <a:gdLst>
                      <a:gd name="T0" fmla="*/ 48 w 64"/>
                      <a:gd name="T1" fmla="*/ 0 h 211"/>
                      <a:gd name="T2" fmla="*/ 39 w 64"/>
                      <a:gd name="T3" fmla="*/ 19 h 211"/>
                      <a:gd name="T4" fmla="*/ 21 w 64"/>
                      <a:gd name="T5" fmla="*/ 45 h 211"/>
                      <a:gd name="T6" fmla="*/ 7 w 64"/>
                      <a:gd name="T7" fmla="*/ 66 h 211"/>
                      <a:gd name="T8" fmla="*/ 1 w 64"/>
                      <a:gd name="T9" fmla="*/ 81 h 211"/>
                      <a:gd name="T10" fmla="*/ 0 w 64"/>
                      <a:gd name="T11" fmla="*/ 93 h 211"/>
                      <a:gd name="T12" fmla="*/ 1 w 64"/>
                      <a:gd name="T13" fmla="*/ 109 h 211"/>
                      <a:gd name="T14" fmla="*/ 6 w 64"/>
                      <a:gd name="T15" fmla="*/ 123 h 211"/>
                      <a:gd name="T16" fmla="*/ 7 w 64"/>
                      <a:gd name="T17" fmla="*/ 138 h 211"/>
                      <a:gd name="T18" fmla="*/ 19 w 64"/>
                      <a:gd name="T19" fmla="*/ 156 h 211"/>
                      <a:gd name="T20" fmla="*/ 27 w 64"/>
                      <a:gd name="T21" fmla="*/ 181 h 211"/>
                      <a:gd name="T22" fmla="*/ 40 w 64"/>
                      <a:gd name="T23" fmla="*/ 186 h 211"/>
                      <a:gd name="T24" fmla="*/ 51 w 64"/>
                      <a:gd name="T25" fmla="*/ 198 h 211"/>
                      <a:gd name="T26" fmla="*/ 64 w 64"/>
                      <a:gd name="T27" fmla="*/ 211 h 211"/>
                      <a:gd name="T28" fmla="*/ 54 w 64"/>
                      <a:gd name="T29" fmla="*/ 196 h 211"/>
                      <a:gd name="T30" fmla="*/ 42 w 64"/>
                      <a:gd name="T31" fmla="*/ 184 h 211"/>
                      <a:gd name="T32" fmla="*/ 34 w 64"/>
                      <a:gd name="T33" fmla="*/ 177 h 211"/>
                      <a:gd name="T34" fmla="*/ 27 w 64"/>
                      <a:gd name="T35" fmla="*/ 168 h 211"/>
                      <a:gd name="T36" fmla="*/ 25 w 64"/>
                      <a:gd name="T37" fmla="*/ 144 h 211"/>
                      <a:gd name="T38" fmla="*/ 13 w 64"/>
                      <a:gd name="T39" fmla="*/ 124 h 211"/>
                      <a:gd name="T40" fmla="*/ 12 w 64"/>
                      <a:gd name="T41" fmla="*/ 97 h 211"/>
                      <a:gd name="T42" fmla="*/ 12 w 64"/>
                      <a:gd name="T43" fmla="*/ 84 h 211"/>
                      <a:gd name="T44" fmla="*/ 22 w 64"/>
                      <a:gd name="T45" fmla="*/ 57 h 211"/>
                      <a:gd name="T46" fmla="*/ 34 w 64"/>
                      <a:gd name="T47" fmla="*/ 34 h 211"/>
                      <a:gd name="T48" fmla="*/ 48 w 64"/>
                      <a:gd name="T49" fmla="*/ 0 h 2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 h="211">
                        <a:moveTo>
                          <a:pt x="48" y="0"/>
                        </a:moveTo>
                        <a:lnTo>
                          <a:pt x="39" y="19"/>
                        </a:lnTo>
                        <a:lnTo>
                          <a:pt x="21" y="45"/>
                        </a:lnTo>
                        <a:lnTo>
                          <a:pt x="7" y="66"/>
                        </a:lnTo>
                        <a:lnTo>
                          <a:pt x="1" y="81"/>
                        </a:lnTo>
                        <a:lnTo>
                          <a:pt x="0" y="93"/>
                        </a:lnTo>
                        <a:lnTo>
                          <a:pt x="1" y="109"/>
                        </a:lnTo>
                        <a:lnTo>
                          <a:pt x="6" y="123"/>
                        </a:lnTo>
                        <a:lnTo>
                          <a:pt x="7" y="138"/>
                        </a:lnTo>
                        <a:lnTo>
                          <a:pt x="19" y="156"/>
                        </a:lnTo>
                        <a:lnTo>
                          <a:pt x="27" y="181"/>
                        </a:lnTo>
                        <a:lnTo>
                          <a:pt x="40" y="186"/>
                        </a:lnTo>
                        <a:lnTo>
                          <a:pt x="51" y="198"/>
                        </a:lnTo>
                        <a:lnTo>
                          <a:pt x="64" y="211"/>
                        </a:lnTo>
                        <a:lnTo>
                          <a:pt x="54" y="196"/>
                        </a:lnTo>
                        <a:lnTo>
                          <a:pt x="42" y="184"/>
                        </a:lnTo>
                        <a:lnTo>
                          <a:pt x="34" y="177"/>
                        </a:lnTo>
                        <a:lnTo>
                          <a:pt x="27" y="168"/>
                        </a:lnTo>
                        <a:lnTo>
                          <a:pt x="25" y="144"/>
                        </a:lnTo>
                        <a:lnTo>
                          <a:pt x="13" y="124"/>
                        </a:lnTo>
                        <a:lnTo>
                          <a:pt x="12" y="97"/>
                        </a:lnTo>
                        <a:lnTo>
                          <a:pt x="12" y="84"/>
                        </a:lnTo>
                        <a:lnTo>
                          <a:pt x="22" y="57"/>
                        </a:lnTo>
                        <a:lnTo>
                          <a:pt x="34" y="34"/>
                        </a:lnTo>
                        <a:lnTo>
                          <a:pt x="48"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75" name="Freeform 60"/>
                  <p:cNvSpPr>
                    <a:spLocks/>
                  </p:cNvSpPr>
                  <p:nvPr/>
                </p:nvSpPr>
                <p:spPr bwMode="auto">
                  <a:xfrm>
                    <a:off x="1421" y="2240"/>
                    <a:ext cx="47" cy="90"/>
                  </a:xfrm>
                  <a:custGeom>
                    <a:avLst/>
                    <a:gdLst>
                      <a:gd name="T0" fmla="*/ 47 w 47"/>
                      <a:gd name="T1" fmla="*/ 90 h 90"/>
                      <a:gd name="T2" fmla="*/ 23 w 47"/>
                      <a:gd name="T3" fmla="*/ 71 h 90"/>
                      <a:gd name="T4" fmla="*/ 8 w 47"/>
                      <a:gd name="T5" fmla="*/ 42 h 90"/>
                      <a:gd name="T6" fmla="*/ 2 w 47"/>
                      <a:gd name="T7" fmla="*/ 26 h 90"/>
                      <a:gd name="T8" fmla="*/ 0 w 47"/>
                      <a:gd name="T9" fmla="*/ 0 h 90"/>
                      <a:gd name="T10" fmla="*/ 8 w 47"/>
                      <a:gd name="T11" fmla="*/ 27 h 90"/>
                      <a:gd name="T12" fmla="*/ 15 w 47"/>
                      <a:gd name="T13" fmla="*/ 50 h 90"/>
                      <a:gd name="T14" fmla="*/ 32 w 47"/>
                      <a:gd name="T15" fmla="*/ 69 h 90"/>
                      <a:gd name="T16" fmla="*/ 47 w 47"/>
                      <a:gd name="T17" fmla="*/ 90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90">
                        <a:moveTo>
                          <a:pt x="47" y="90"/>
                        </a:moveTo>
                        <a:lnTo>
                          <a:pt x="23" y="71"/>
                        </a:lnTo>
                        <a:lnTo>
                          <a:pt x="8" y="42"/>
                        </a:lnTo>
                        <a:lnTo>
                          <a:pt x="2" y="26"/>
                        </a:lnTo>
                        <a:lnTo>
                          <a:pt x="0" y="0"/>
                        </a:lnTo>
                        <a:lnTo>
                          <a:pt x="8" y="27"/>
                        </a:lnTo>
                        <a:lnTo>
                          <a:pt x="15" y="50"/>
                        </a:lnTo>
                        <a:lnTo>
                          <a:pt x="32" y="69"/>
                        </a:lnTo>
                        <a:lnTo>
                          <a:pt x="47" y="9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76" name="Freeform 61"/>
                  <p:cNvSpPr>
                    <a:spLocks/>
                  </p:cNvSpPr>
                  <p:nvPr/>
                </p:nvSpPr>
                <p:spPr bwMode="auto">
                  <a:xfrm>
                    <a:off x="1486" y="2159"/>
                    <a:ext cx="10" cy="90"/>
                  </a:xfrm>
                  <a:custGeom>
                    <a:avLst/>
                    <a:gdLst>
                      <a:gd name="T0" fmla="*/ 10 w 10"/>
                      <a:gd name="T1" fmla="*/ 0 h 90"/>
                      <a:gd name="T2" fmla="*/ 4 w 10"/>
                      <a:gd name="T3" fmla="*/ 17 h 90"/>
                      <a:gd name="T4" fmla="*/ 0 w 10"/>
                      <a:gd name="T5" fmla="*/ 33 h 90"/>
                      <a:gd name="T6" fmla="*/ 0 w 10"/>
                      <a:gd name="T7" fmla="*/ 45 h 90"/>
                      <a:gd name="T8" fmla="*/ 4 w 10"/>
                      <a:gd name="T9" fmla="*/ 62 h 90"/>
                      <a:gd name="T10" fmla="*/ 9 w 10"/>
                      <a:gd name="T11" fmla="*/ 83 h 90"/>
                      <a:gd name="T12" fmla="*/ 10 w 10"/>
                      <a:gd name="T13" fmla="*/ 90 h 90"/>
                      <a:gd name="T14" fmla="*/ 10 w 10"/>
                      <a:gd name="T15" fmla="*/ 63 h 90"/>
                      <a:gd name="T16" fmla="*/ 7 w 10"/>
                      <a:gd name="T17" fmla="*/ 47 h 90"/>
                      <a:gd name="T18" fmla="*/ 9 w 10"/>
                      <a:gd name="T19" fmla="*/ 35 h 90"/>
                      <a:gd name="T20" fmla="*/ 10 w 10"/>
                      <a:gd name="T21" fmla="*/ 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 h="90">
                        <a:moveTo>
                          <a:pt x="10" y="0"/>
                        </a:moveTo>
                        <a:lnTo>
                          <a:pt x="4" y="17"/>
                        </a:lnTo>
                        <a:lnTo>
                          <a:pt x="0" y="33"/>
                        </a:lnTo>
                        <a:lnTo>
                          <a:pt x="0" y="45"/>
                        </a:lnTo>
                        <a:lnTo>
                          <a:pt x="4" y="62"/>
                        </a:lnTo>
                        <a:lnTo>
                          <a:pt x="9" y="83"/>
                        </a:lnTo>
                        <a:lnTo>
                          <a:pt x="10" y="90"/>
                        </a:lnTo>
                        <a:lnTo>
                          <a:pt x="10" y="63"/>
                        </a:lnTo>
                        <a:lnTo>
                          <a:pt x="7" y="47"/>
                        </a:lnTo>
                        <a:lnTo>
                          <a:pt x="9" y="35"/>
                        </a:lnTo>
                        <a:lnTo>
                          <a:pt x="1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77" name="Freeform 62"/>
                  <p:cNvSpPr>
                    <a:spLocks/>
                  </p:cNvSpPr>
                  <p:nvPr/>
                </p:nvSpPr>
                <p:spPr bwMode="auto">
                  <a:xfrm>
                    <a:off x="1412" y="2243"/>
                    <a:ext cx="11" cy="60"/>
                  </a:xfrm>
                  <a:custGeom>
                    <a:avLst/>
                    <a:gdLst>
                      <a:gd name="T0" fmla="*/ 11 w 11"/>
                      <a:gd name="T1" fmla="*/ 60 h 60"/>
                      <a:gd name="T2" fmla="*/ 2 w 11"/>
                      <a:gd name="T3" fmla="*/ 47 h 60"/>
                      <a:gd name="T4" fmla="*/ 0 w 11"/>
                      <a:gd name="T5" fmla="*/ 23 h 60"/>
                      <a:gd name="T6" fmla="*/ 2 w 11"/>
                      <a:gd name="T7" fmla="*/ 0 h 60"/>
                      <a:gd name="T8" fmla="*/ 5 w 11"/>
                      <a:gd name="T9" fmla="*/ 33 h 60"/>
                      <a:gd name="T10" fmla="*/ 11 w 11"/>
                      <a:gd name="T11" fmla="*/ 6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60">
                        <a:moveTo>
                          <a:pt x="11" y="60"/>
                        </a:moveTo>
                        <a:lnTo>
                          <a:pt x="2" y="47"/>
                        </a:lnTo>
                        <a:lnTo>
                          <a:pt x="0" y="23"/>
                        </a:lnTo>
                        <a:lnTo>
                          <a:pt x="2" y="0"/>
                        </a:lnTo>
                        <a:lnTo>
                          <a:pt x="5" y="33"/>
                        </a:lnTo>
                        <a:lnTo>
                          <a:pt x="11" y="6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78" name="Freeform 63"/>
                  <p:cNvSpPr>
                    <a:spLocks/>
                  </p:cNvSpPr>
                  <p:nvPr/>
                </p:nvSpPr>
                <p:spPr bwMode="auto">
                  <a:xfrm>
                    <a:off x="1369" y="2111"/>
                    <a:ext cx="51" cy="225"/>
                  </a:xfrm>
                  <a:custGeom>
                    <a:avLst/>
                    <a:gdLst>
                      <a:gd name="T0" fmla="*/ 0 w 51"/>
                      <a:gd name="T1" fmla="*/ 225 h 225"/>
                      <a:gd name="T2" fmla="*/ 18 w 51"/>
                      <a:gd name="T3" fmla="*/ 207 h 225"/>
                      <a:gd name="T4" fmla="*/ 25 w 51"/>
                      <a:gd name="T5" fmla="*/ 186 h 225"/>
                      <a:gd name="T6" fmla="*/ 30 w 51"/>
                      <a:gd name="T7" fmla="*/ 165 h 225"/>
                      <a:gd name="T8" fmla="*/ 30 w 51"/>
                      <a:gd name="T9" fmla="*/ 140 h 225"/>
                      <a:gd name="T10" fmla="*/ 30 w 51"/>
                      <a:gd name="T11" fmla="*/ 102 h 225"/>
                      <a:gd name="T12" fmla="*/ 31 w 51"/>
                      <a:gd name="T13" fmla="*/ 78 h 225"/>
                      <a:gd name="T14" fmla="*/ 39 w 51"/>
                      <a:gd name="T15" fmla="*/ 54 h 225"/>
                      <a:gd name="T16" fmla="*/ 45 w 51"/>
                      <a:gd name="T17" fmla="*/ 30 h 225"/>
                      <a:gd name="T18" fmla="*/ 51 w 51"/>
                      <a:gd name="T19" fmla="*/ 0 h 225"/>
                      <a:gd name="T20" fmla="*/ 42 w 51"/>
                      <a:gd name="T21" fmla="*/ 15 h 225"/>
                      <a:gd name="T22" fmla="*/ 39 w 51"/>
                      <a:gd name="T23" fmla="*/ 33 h 225"/>
                      <a:gd name="T24" fmla="*/ 28 w 51"/>
                      <a:gd name="T25" fmla="*/ 66 h 225"/>
                      <a:gd name="T26" fmla="*/ 24 w 51"/>
                      <a:gd name="T27" fmla="*/ 90 h 225"/>
                      <a:gd name="T28" fmla="*/ 24 w 51"/>
                      <a:gd name="T29" fmla="*/ 129 h 225"/>
                      <a:gd name="T30" fmla="*/ 24 w 51"/>
                      <a:gd name="T31" fmla="*/ 153 h 225"/>
                      <a:gd name="T32" fmla="*/ 19 w 51"/>
                      <a:gd name="T33" fmla="*/ 183 h 225"/>
                      <a:gd name="T34" fmla="*/ 12 w 51"/>
                      <a:gd name="T35" fmla="*/ 209 h 225"/>
                      <a:gd name="T36" fmla="*/ 0 w 51"/>
                      <a:gd name="T37" fmla="*/ 225 h 2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1" h="225">
                        <a:moveTo>
                          <a:pt x="0" y="225"/>
                        </a:moveTo>
                        <a:lnTo>
                          <a:pt x="18" y="207"/>
                        </a:lnTo>
                        <a:lnTo>
                          <a:pt x="25" y="186"/>
                        </a:lnTo>
                        <a:lnTo>
                          <a:pt x="30" y="165"/>
                        </a:lnTo>
                        <a:lnTo>
                          <a:pt x="30" y="140"/>
                        </a:lnTo>
                        <a:lnTo>
                          <a:pt x="30" y="102"/>
                        </a:lnTo>
                        <a:lnTo>
                          <a:pt x="31" y="78"/>
                        </a:lnTo>
                        <a:lnTo>
                          <a:pt x="39" y="54"/>
                        </a:lnTo>
                        <a:lnTo>
                          <a:pt x="45" y="30"/>
                        </a:lnTo>
                        <a:lnTo>
                          <a:pt x="51" y="0"/>
                        </a:lnTo>
                        <a:lnTo>
                          <a:pt x="42" y="15"/>
                        </a:lnTo>
                        <a:lnTo>
                          <a:pt x="39" y="33"/>
                        </a:lnTo>
                        <a:lnTo>
                          <a:pt x="28" y="66"/>
                        </a:lnTo>
                        <a:lnTo>
                          <a:pt x="24" y="90"/>
                        </a:lnTo>
                        <a:lnTo>
                          <a:pt x="24" y="129"/>
                        </a:lnTo>
                        <a:lnTo>
                          <a:pt x="24" y="153"/>
                        </a:lnTo>
                        <a:lnTo>
                          <a:pt x="19" y="183"/>
                        </a:lnTo>
                        <a:lnTo>
                          <a:pt x="12" y="209"/>
                        </a:lnTo>
                        <a:lnTo>
                          <a:pt x="0" y="22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79" name="Freeform 64"/>
                  <p:cNvSpPr>
                    <a:spLocks/>
                  </p:cNvSpPr>
                  <p:nvPr/>
                </p:nvSpPr>
                <p:spPr bwMode="auto">
                  <a:xfrm>
                    <a:off x="1355" y="2197"/>
                    <a:ext cx="30" cy="145"/>
                  </a:xfrm>
                  <a:custGeom>
                    <a:avLst/>
                    <a:gdLst>
                      <a:gd name="T0" fmla="*/ 0 w 30"/>
                      <a:gd name="T1" fmla="*/ 145 h 145"/>
                      <a:gd name="T2" fmla="*/ 9 w 30"/>
                      <a:gd name="T3" fmla="*/ 130 h 145"/>
                      <a:gd name="T4" fmla="*/ 18 w 30"/>
                      <a:gd name="T5" fmla="*/ 120 h 145"/>
                      <a:gd name="T6" fmla="*/ 23 w 30"/>
                      <a:gd name="T7" fmla="*/ 97 h 145"/>
                      <a:gd name="T8" fmla="*/ 24 w 30"/>
                      <a:gd name="T9" fmla="*/ 81 h 145"/>
                      <a:gd name="T10" fmla="*/ 24 w 30"/>
                      <a:gd name="T11" fmla="*/ 63 h 145"/>
                      <a:gd name="T12" fmla="*/ 27 w 30"/>
                      <a:gd name="T13" fmla="*/ 46 h 145"/>
                      <a:gd name="T14" fmla="*/ 27 w 30"/>
                      <a:gd name="T15" fmla="*/ 19 h 145"/>
                      <a:gd name="T16" fmla="*/ 30 w 30"/>
                      <a:gd name="T17" fmla="*/ 0 h 145"/>
                      <a:gd name="T18" fmla="*/ 23 w 30"/>
                      <a:gd name="T19" fmla="*/ 21 h 145"/>
                      <a:gd name="T20" fmla="*/ 21 w 30"/>
                      <a:gd name="T21" fmla="*/ 49 h 145"/>
                      <a:gd name="T22" fmla="*/ 21 w 30"/>
                      <a:gd name="T23" fmla="*/ 82 h 145"/>
                      <a:gd name="T24" fmla="*/ 15 w 30"/>
                      <a:gd name="T25" fmla="*/ 106 h 145"/>
                      <a:gd name="T26" fmla="*/ 9 w 30"/>
                      <a:gd name="T27" fmla="*/ 126 h 145"/>
                      <a:gd name="T28" fmla="*/ 0 w 30"/>
                      <a:gd name="T29" fmla="*/ 145 h 1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0" h="145">
                        <a:moveTo>
                          <a:pt x="0" y="145"/>
                        </a:moveTo>
                        <a:lnTo>
                          <a:pt x="9" y="130"/>
                        </a:lnTo>
                        <a:lnTo>
                          <a:pt x="18" y="120"/>
                        </a:lnTo>
                        <a:lnTo>
                          <a:pt x="23" y="97"/>
                        </a:lnTo>
                        <a:lnTo>
                          <a:pt x="24" y="81"/>
                        </a:lnTo>
                        <a:lnTo>
                          <a:pt x="24" y="63"/>
                        </a:lnTo>
                        <a:lnTo>
                          <a:pt x="27" y="46"/>
                        </a:lnTo>
                        <a:lnTo>
                          <a:pt x="27" y="19"/>
                        </a:lnTo>
                        <a:lnTo>
                          <a:pt x="30" y="0"/>
                        </a:lnTo>
                        <a:lnTo>
                          <a:pt x="23" y="21"/>
                        </a:lnTo>
                        <a:lnTo>
                          <a:pt x="21" y="49"/>
                        </a:lnTo>
                        <a:lnTo>
                          <a:pt x="21" y="82"/>
                        </a:lnTo>
                        <a:lnTo>
                          <a:pt x="15" y="106"/>
                        </a:lnTo>
                        <a:lnTo>
                          <a:pt x="9" y="126"/>
                        </a:lnTo>
                        <a:lnTo>
                          <a:pt x="0" y="14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80" name="Freeform 65"/>
                  <p:cNvSpPr>
                    <a:spLocks/>
                  </p:cNvSpPr>
                  <p:nvPr/>
                </p:nvSpPr>
                <p:spPr bwMode="auto">
                  <a:xfrm>
                    <a:off x="1394" y="2021"/>
                    <a:ext cx="51" cy="134"/>
                  </a:xfrm>
                  <a:custGeom>
                    <a:avLst/>
                    <a:gdLst>
                      <a:gd name="T0" fmla="*/ 51 w 51"/>
                      <a:gd name="T1" fmla="*/ 0 h 134"/>
                      <a:gd name="T2" fmla="*/ 39 w 51"/>
                      <a:gd name="T3" fmla="*/ 9 h 134"/>
                      <a:gd name="T4" fmla="*/ 23 w 51"/>
                      <a:gd name="T5" fmla="*/ 30 h 134"/>
                      <a:gd name="T6" fmla="*/ 18 w 51"/>
                      <a:gd name="T7" fmla="*/ 42 h 134"/>
                      <a:gd name="T8" fmla="*/ 9 w 51"/>
                      <a:gd name="T9" fmla="*/ 56 h 134"/>
                      <a:gd name="T10" fmla="*/ 6 w 51"/>
                      <a:gd name="T11" fmla="*/ 77 h 134"/>
                      <a:gd name="T12" fmla="*/ 5 w 51"/>
                      <a:gd name="T13" fmla="*/ 93 h 134"/>
                      <a:gd name="T14" fmla="*/ 5 w 51"/>
                      <a:gd name="T15" fmla="*/ 113 h 134"/>
                      <a:gd name="T16" fmla="*/ 0 w 51"/>
                      <a:gd name="T17" fmla="*/ 134 h 134"/>
                      <a:gd name="T18" fmla="*/ 9 w 51"/>
                      <a:gd name="T19" fmla="*/ 111 h 134"/>
                      <a:gd name="T20" fmla="*/ 14 w 51"/>
                      <a:gd name="T21" fmla="*/ 83 h 134"/>
                      <a:gd name="T22" fmla="*/ 21 w 51"/>
                      <a:gd name="T23" fmla="*/ 60 h 134"/>
                      <a:gd name="T24" fmla="*/ 27 w 51"/>
                      <a:gd name="T25" fmla="*/ 38 h 134"/>
                      <a:gd name="T26" fmla="*/ 39 w 51"/>
                      <a:gd name="T27" fmla="*/ 20 h 134"/>
                      <a:gd name="T28" fmla="*/ 51 w 51"/>
                      <a:gd name="T29" fmla="*/ 0 h 1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1" h="134">
                        <a:moveTo>
                          <a:pt x="51" y="0"/>
                        </a:moveTo>
                        <a:lnTo>
                          <a:pt x="39" y="9"/>
                        </a:lnTo>
                        <a:lnTo>
                          <a:pt x="23" y="30"/>
                        </a:lnTo>
                        <a:lnTo>
                          <a:pt x="18" y="42"/>
                        </a:lnTo>
                        <a:lnTo>
                          <a:pt x="9" y="56"/>
                        </a:lnTo>
                        <a:lnTo>
                          <a:pt x="6" y="77"/>
                        </a:lnTo>
                        <a:lnTo>
                          <a:pt x="5" y="93"/>
                        </a:lnTo>
                        <a:lnTo>
                          <a:pt x="5" y="113"/>
                        </a:lnTo>
                        <a:lnTo>
                          <a:pt x="0" y="134"/>
                        </a:lnTo>
                        <a:lnTo>
                          <a:pt x="9" y="111"/>
                        </a:lnTo>
                        <a:lnTo>
                          <a:pt x="14" y="83"/>
                        </a:lnTo>
                        <a:lnTo>
                          <a:pt x="21" y="60"/>
                        </a:lnTo>
                        <a:lnTo>
                          <a:pt x="27" y="38"/>
                        </a:lnTo>
                        <a:lnTo>
                          <a:pt x="39" y="20"/>
                        </a:lnTo>
                        <a:lnTo>
                          <a:pt x="51"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81" name="Freeform 66"/>
                  <p:cNvSpPr>
                    <a:spLocks/>
                  </p:cNvSpPr>
                  <p:nvPr/>
                </p:nvSpPr>
                <p:spPr bwMode="auto">
                  <a:xfrm>
                    <a:off x="1415" y="2021"/>
                    <a:ext cx="38" cy="134"/>
                  </a:xfrm>
                  <a:custGeom>
                    <a:avLst/>
                    <a:gdLst>
                      <a:gd name="T0" fmla="*/ 38 w 38"/>
                      <a:gd name="T1" fmla="*/ 0 h 134"/>
                      <a:gd name="T2" fmla="*/ 18 w 38"/>
                      <a:gd name="T3" fmla="*/ 32 h 134"/>
                      <a:gd name="T4" fmla="*/ 8 w 38"/>
                      <a:gd name="T5" fmla="*/ 47 h 134"/>
                      <a:gd name="T6" fmla="*/ 2 w 38"/>
                      <a:gd name="T7" fmla="*/ 60 h 134"/>
                      <a:gd name="T8" fmla="*/ 2 w 38"/>
                      <a:gd name="T9" fmla="*/ 74 h 134"/>
                      <a:gd name="T10" fmla="*/ 6 w 38"/>
                      <a:gd name="T11" fmla="*/ 90 h 134"/>
                      <a:gd name="T12" fmla="*/ 11 w 38"/>
                      <a:gd name="T13" fmla="*/ 99 h 134"/>
                      <a:gd name="T14" fmla="*/ 8 w 38"/>
                      <a:gd name="T15" fmla="*/ 117 h 134"/>
                      <a:gd name="T16" fmla="*/ 0 w 38"/>
                      <a:gd name="T17" fmla="*/ 134 h 134"/>
                      <a:gd name="T18" fmla="*/ 14 w 38"/>
                      <a:gd name="T19" fmla="*/ 110 h 134"/>
                      <a:gd name="T20" fmla="*/ 18 w 38"/>
                      <a:gd name="T21" fmla="*/ 93 h 134"/>
                      <a:gd name="T22" fmla="*/ 15 w 38"/>
                      <a:gd name="T23" fmla="*/ 81 h 134"/>
                      <a:gd name="T24" fmla="*/ 14 w 38"/>
                      <a:gd name="T25" fmla="*/ 62 h 134"/>
                      <a:gd name="T26" fmla="*/ 17 w 38"/>
                      <a:gd name="T27" fmla="*/ 44 h 134"/>
                      <a:gd name="T28" fmla="*/ 24 w 38"/>
                      <a:gd name="T29" fmla="*/ 33 h 134"/>
                      <a:gd name="T30" fmla="*/ 38 w 38"/>
                      <a:gd name="T31" fmla="*/ 0 h 1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34">
                        <a:moveTo>
                          <a:pt x="38" y="0"/>
                        </a:moveTo>
                        <a:lnTo>
                          <a:pt x="18" y="32"/>
                        </a:lnTo>
                        <a:lnTo>
                          <a:pt x="8" y="47"/>
                        </a:lnTo>
                        <a:lnTo>
                          <a:pt x="2" y="60"/>
                        </a:lnTo>
                        <a:lnTo>
                          <a:pt x="2" y="74"/>
                        </a:lnTo>
                        <a:lnTo>
                          <a:pt x="6" y="90"/>
                        </a:lnTo>
                        <a:lnTo>
                          <a:pt x="11" y="99"/>
                        </a:lnTo>
                        <a:lnTo>
                          <a:pt x="8" y="117"/>
                        </a:lnTo>
                        <a:lnTo>
                          <a:pt x="0" y="134"/>
                        </a:lnTo>
                        <a:lnTo>
                          <a:pt x="14" y="110"/>
                        </a:lnTo>
                        <a:lnTo>
                          <a:pt x="18" y="93"/>
                        </a:lnTo>
                        <a:lnTo>
                          <a:pt x="15" y="81"/>
                        </a:lnTo>
                        <a:lnTo>
                          <a:pt x="14" y="62"/>
                        </a:lnTo>
                        <a:lnTo>
                          <a:pt x="17" y="44"/>
                        </a:lnTo>
                        <a:lnTo>
                          <a:pt x="24" y="33"/>
                        </a:lnTo>
                        <a:lnTo>
                          <a:pt x="38"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82" name="Freeform 67"/>
                  <p:cNvSpPr>
                    <a:spLocks/>
                  </p:cNvSpPr>
                  <p:nvPr/>
                </p:nvSpPr>
                <p:spPr bwMode="auto">
                  <a:xfrm>
                    <a:off x="1435" y="2051"/>
                    <a:ext cx="87" cy="60"/>
                  </a:xfrm>
                  <a:custGeom>
                    <a:avLst/>
                    <a:gdLst>
                      <a:gd name="T0" fmla="*/ 3 w 87"/>
                      <a:gd name="T1" fmla="*/ 17 h 60"/>
                      <a:gd name="T2" fmla="*/ 1 w 87"/>
                      <a:gd name="T3" fmla="*/ 30 h 60"/>
                      <a:gd name="T4" fmla="*/ 0 w 87"/>
                      <a:gd name="T5" fmla="*/ 42 h 60"/>
                      <a:gd name="T6" fmla="*/ 4 w 87"/>
                      <a:gd name="T7" fmla="*/ 51 h 60"/>
                      <a:gd name="T8" fmla="*/ 4 w 87"/>
                      <a:gd name="T9" fmla="*/ 60 h 60"/>
                      <a:gd name="T10" fmla="*/ 12 w 87"/>
                      <a:gd name="T11" fmla="*/ 59 h 60"/>
                      <a:gd name="T12" fmla="*/ 30 w 87"/>
                      <a:gd name="T13" fmla="*/ 51 h 60"/>
                      <a:gd name="T14" fmla="*/ 52 w 87"/>
                      <a:gd name="T15" fmla="*/ 41 h 60"/>
                      <a:gd name="T16" fmla="*/ 61 w 87"/>
                      <a:gd name="T17" fmla="*/ 27 h 60"/>
                      <a:gd name="T18" fmla="*/ 78 w 87"/>
                      <a:gd name="T19" fmla="*/ 12 h 60"/>
                      <a:gd name="T20" fmla="*/ 87 w 87"/>
                      <a:gd name="T21" fmla="*/ 0 h 60"/>
                      <a:gd name="T22" fmla="*/ 63 w 87"/>
                      <a:gd name="T23" fmla="*/ 17 h 60"/>
                      <a:gd name="T24" fmla="*/ 49 w 87"/>
                      <a:gd name="T25" fmla="*/ 33 h 60"/>
                      <a:gd name="T26" fmla="*/ 33 w 87"/>
                      <a:gd name="T27" fmla="*/ 41 h 60"/>
                      <a:gd name="T28" fmla="*/ 24 w 87"/>
                      <a:gd name="T29" fmla="*/ 47 h 60"/>
                      <a:gd name="T30" fmla="*/ 13 w 87"/>
                      <a:gd name="T31" fmla="*/ 47 h 60"/>
                      <a:gd name="T32" fmla="*/ 9 w 87"/>
                      <a:gd name="T33" fmla="*/ 39 h 60"/>
                      <a:gd name="T34" fmla="*/ 3 w 87"/>
                      <a:gd name="T35" fmla="*/ 1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60">
                        <a:moveTo>
                          <a:pt x="3" y="17"/>
                        </a:moveTo>
                        <a:lnTo>
                          <a:pt x="1" y="30"/>
                        </a:lnTo>
                        <a:lnTo>
                          <a:pt x="0" y="42"/>
                        </a:lnTo>
                        <a:lnTo>
                          <a:pt x="4" y="51"/>
                        </a:lnTo>
                        <a:lnTo>
                          <a:pt x="4" y="60"/>
                        </a:lnTo>
                        <a:lnTo>
                          <a:pt x="12" y="59"/>
                        </a:lnTo>
                        <a:lnTo>
                          <a:pt x="30" y="51"/>
                        </a:lnTo>
                        <a:lnTo>
                          <a:pt x="52" y="41"/>
                        </a:lnTo>
                        <a:lnTo>
                          <a:pt x="61" y="27"/>
                        </a:lnTo>
                        <a:lnTo>
                          <a:pt x="78" y="12"/>
                        </a:lnTo>
                        <a:lnTo>
                          <a:pt x="87" y="0"/>
                        </a:lnTo>
                        <a:lnTo>
                          <a:pt x="63" y="17"/>
                        </a:lnTo>
                        <a:lnTo>
                          <a:pt x="49" y="33"/>
                        </a:lnTo>
                        <a:lnTo>
                          <a:pt x="33" y="41"/>
                        </a:lnTo>
                        <a:lnTo>
                          <a:pt x="24" y="47"/>
                        </a:lnTo>
                        <a:lnTo>
                          <a:pt x="13" y="47"/>
                        </a:lnTo>
                        <a:lnTo>
                          <a:pt x="9" y="39"/>
                        </a:lnTo>
                        <a:lnTo>
                          <a:pt x="3" y="1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83" name="Freeform 68"/>
                  <p:cNvSpPr>
                    <a:spLocks/>
                  </p:cNvSpPr>
                  <p:nvPr/>
                </p:nvSpPr>
                <p:spPr bwMode="auto">
                  <a:xfrm>
                    <a:off x="1447" y="2008"/>
                    <a:ext cx="15" cy="76"/>
                  </a:xfrm>
                  <a:custGeom>
                    <a:avLst/>
                    <a:gdLst>
                      <a:gd name="T0" fmla="*/ 15 w 15"/>
                      <a:gd name="T1" fmla="*/ 0 h 76"/>
                      <a:gd name="T2" fmla="*/ 7 w 15"/>
                      <a:gd name="T3" fmla="*/ 24 h 76"/>
                      <a:gd name="T4" fmla="*/ 0 w 15"/>
                      <a:gd name="T5" fmla="*/ 49 h 76"/>
                      <a:gd name="T6" fmla="*/ 0 w 15"/>
                      <a:gd name="T7" fmla="*/ 66 h 76"/>
                      <a:gd name="T8" fmla="*/ 3 w 15"/>
                      <a:gd name="T9" fmla="*/ 75 h 76"/>
                      <a:gd name="T10" fmla="*/ 9 w 15"/>
                      <a:gd name="T11" fmla="*/ 76 h 76"/>
                      <a:gd name="T12" fmla="*/ 4 w 15"/>
                      <a:gd name="T13" fmla="*/ 58 h 76"/>
                      <a:gd name="T14" fmla="*/ 9 w 15"/>
                      <a:gd name="T15" fmla="*/ 45 h 76"/>
                      <a:gd name="T16" fmla="*/ 13 w 15"/>
                      <a:gd name="T17" fmla="*/ 27 h 76"/>
                      <a:gd name="T18" fmla="*/ 15 w 15"/>
                      <a:gd name="T19" fmla="*/ 0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 h="76">
                        <a:moveTo>
                          <a:pt x="15" y="0"/>
                        </a:moveTo>
                        <a:lnTo>
                          <a:pt x="7" y="24"/>
                        </a:lnTo>
                        <a:lnTo>
                          <a:pt x="0" y="49"/>
                        </a:lnTo>
                        <a:lnTo>
                          <a:pt x="0" y="66"/>
                        </a:lnTo>
                        <a:lnTo>
                          <a:pt x="3" y="75"/>
                        </a:lnTo>
                        <a:lnTo>
                          <a:pt x="9" y="76"/>
                        </a:lnTo>
                        <a:lnTo>
                          <a:pt x="4" y="58"/>
                        </a:lnTo>
                        <a:lnTo>
                          <a:pt x="9" y="45"/>
                        </a:lnTo>
                        <a:lnTo>
                          <a:pt x="13" y="27"/>
                        </a:lnTo>
                        <a:lnTo>
                          <a:pt x="15"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84" name="Freeform 69"/>
                  <p:cNvSpPr>
                    <a:spLocks/>
                  </p:cNvSpPr>
                  <p:nvPr/>
                </p:nvSpPr>
                <p:spPr bwMode="auto">
                  <a:xfrm>
                    <a:off x="1460" y="1987"/>
                    <a:ext cx="30" cy="90"/>
                  </a:xfrm>
                  <a:custGeom>
                    <a:avLst/>
                    <a:gdLst>
                      <a:gd name="T0" fmla="*/ 30 w 30"/>
                      <a:gd name="T1" fmla="*/ 0 h 90"/>
                      <a:gd name="T2" fmla="*/ 12 w 30"/>
                      <a:gd name="T3" fmla="*/ 12 h 90"/>
                      <a:gd name="T4" fmla="*/ 11 w 30"/>
                      <a:gd name="T5" fmla="*/ 19 h 90"/>
                      <a:gd name="T6" fmla="*/ 5 w 30"/>
                      <a:gd name="T7" fmla="*/ 42 h 90"/>
                      <a:gd name="T8" fmla="*/ 0 w 30"/>
                      <a:gd name="T9" fmla="*/ 66 h 90"/>
                      <a:gd name="T10" fmla="*/ 0 w 30"/>
                      <a:gd name="T11" fmla="*/ 75 h 90"/>
                      <a:gd name="T12" fmla="*/ 2 w 30"/>
                      <a:gd name="T13" fmla="*/ 90 h 90"/>
                      <a:gd name="T14" fmla="*/ 5 w 30"/>
                      <a:gd name="T15" fmla="*/ 72 h 90"/>
                      <a:gd name="T16" fmla="*/ 14 w 30"/>
                      <a:gd name="T17" fmla="*/ 46 h 90"/>
                      <a:gd name="T18" fmla="*/ 17 w 30"/>
                      <a:gd name="T19" fmla="*/ 25 h 90"/>
                      <a:gd name="T20" fmla="*/ 30 w 30"/>
                      <a:gd name="T21" fmla="*/ 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90">
                        <a:moveTo>
                          <a:pt x="30" y="0"/>
                        </a:moveTo>
                        <a:lnTo>
                          <a:pt x="12" y="12"/>
                        </a:lnTo>
                        <a:lnTo>
                          <a:pt x="11" y="19"/>
                        </a:lnTo>
                        <a:lnTo>
                          <a:pt x="5" y="42"/>
                        </a:lnTo>
                        <a:lnTo>
                          <a:pt x="0" y="66"/>
                        </a:lnTo>
                        <a:lnTo>
                          <a:pt x="0" y="75"/>
                        </a:lnTo>
                        <a:lnTo>
                          <a:pt x="2" y="90"/>
                        </a:lnTo>
                        <a:lnTo>
                          <a:pt x="5" y="72"/>
                        </a:lnTo>
                        <a:lnTo>
                          <a:pt x="14" y="46"/>
                        </a:lnTo>
                        <a:lnTo>
                          <a:pt x="17" y="25"/>
                        </a:lnTo>
                        <a:lnTo>
                          <a:pt x="3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85" name="Freeform 70"/>
                  <p:cNvSpPr>
                    <a:spLocks/>
                  </p:cNvSpPr>
                  <p:nvPr/>
                </p:nvSpPr>
                <p:spPr bwMode="auto">
                  <a:xfrm>
                    <a:off x="1466" y="1943"/>
                    <a:ext cx="72" cy="134"/>
                  </a:xfrm>
                  <a:custGeom>
                    <a:avLst/>
                    <a:gdLst>
                      <a:gd name="T0" fmla="*/ 0 w 72"/>
                      <a:gd name="T1" fmla="*/ 134 h 134"/>
                      <a:gd name="T2" fmla="*/ 11 w 72"/>
                      <a:gd name="T3" fmla="*/ 104 h 134"/>
                      <a:gd name="T4" fmla="*/ 18 w 72"/>
                      <a:gd name="T5" fmla="*/ 78 h 134"/>
                      <a:gd name="T6" fmla="*/ 23 w 72"/>
                      <a:gd name="T7" fmla="*/ 59 h 134"/>
                      <a:gd name="T8" fmla="*/ 29 w 72"/>
                      <a:gd name="T9" fmla="*/ 45 h 134"/>
                      <a:gd name="T10" fmla="*/ 33 w 72"/>
                      <a:gd name="T11" fmla="*/ 39 h 134"/>
                      <a:gd name="T12" fmla="*/ 39 w 72"/>
                      <a:gd name="T13" fmla="*/ 33 h 134"/>
                      <a:gd name="T14" fmla="*/ 57 w 72"/>
                      <a:gd name="T15" fmla="*/ 18 h 134"/>
                      <a:gd name="T16" fmla="*/ 72 w 72"/>
                      <a:gd name="T17" fmla="*/ 0 h 134"/>
                      <a:gd name="T18" fmla="*/ 65 w 72"/>
                      <a:gd name="T19" fmla="*/ 21 h 134"/>
                      <a:gd name="T20" fmla="*/ 45 w 72"/>
                      <a:gd name="T21" fmla="*/ 42 h 134"/>
                      <a:gd name="T22" fmla="*/ 35 w 72"/>
                      <a:gd name="T23" fmla="*/ 63 h 134"/>
                      <a:gd name="T24" fmla="*/ 27 w 72"/>
                      <a:gd name="T25" fmla="*/ 75 h 134"/>
                      <a:gd name="T26" fmla="*/ 18 w 72"/>
                      <a:gd name="T27" fmla="*/ 102 h 134"/>
                      <a:gd name="T28" fmla="*/ 0 w 72"/>
                      <a:gd name="T29" fmla="*/ 134 h 1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2" h="134">
                        <a:moveTo>
                          <a:pt x="0" y="134"/>
                        </a:moveTo>
                        <a:lnTo>
                          <a:pt x="11" y="104"/>
                        </a:lnTo>
                        <a:lnTo>
                          <a:pt x="18" y="78"/>
                        </a:lnTo>
                        <a:lnTo>
                          <a:pt x="23" y="59"/>
                        </a:lnTo>
                        <a:lnTo>
                          <a:pt x="29" y="45"/>
                        </a:lnTo>
                        <a:lnTo>
                          <a:pt x="33" y="39"/>
                        </a:lnTo>
                        <a:lnTo>
                          <a:pt x="39" y="33"/>
                        </a:lnTo>
                        <a:lnTo>
                          <a:pt x="57" y="18"/>
                        </a:lnTo>
                        <a:lnTo>
                          <a:pt x="72" y="0"/>
                        </a:lnTo>
                        <a:lnTo>
                          <a:pt x="65" y="21"/>
                        </a:lnTo>
                        <a:lnTo>
                          <a:pt x="45" y="42"/>
                        </a:lnTo>
                        <a:lnTo>
                          <a:pt x="35" y="63"/>
                        </a:lnTo>
                        <a:lnTo>
                          <a:pt x="27" y="75"/>
                        </a:lnTo>
                        <a:lnTo>
                          <a:pt x="18" y="102"/>
                        </a:lnTo>
                        <a:lnTo>
                          <a:pt x="0" y="13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86" name="Freeform 71"/>
                  <p:cNvSpPr>
                    <a:spLocks/>
                  </p:cNvSpPr>
                  <p:nvPr/>
                </p:nvSpPr>
                <p:spPr bwMode="auto">
                  <a:xfrm>
                    <a:off x="1460" y="1973"/>
                    <a:ext cx="128" cy="104"/>
                  </a:xfrm>
                  <a:custGeom>
                    <a:avLst/>
                    <a:gdLst>
                      <a:gd name="T0" fmla="*/ 0 w 128"/>
                      <a:gd name="T1" fmla="*/ 104 h 104"/>
                      <a:gd name="T2" fmla="*/ 23 w 128"/>
                      <a:gd name="T3" fmla="*/ 92 h 104"/>
                      <a:gd name="T4" fmla="*/ 44 w 128"/>
                      <a:gd name="T5" fmla="*/ 65 h 104"/>
                      <a:gd name="T6" fmla="*/ 60 w 128"/>
                      <a:gd name="T7" fmla="*/ 47 h 104"/>
                      <a:gd name="T8" fmla="*/ 77 w 128"/>
                      <a:gd name="T9" fmla="*/ 36 h 104"/>
                      <a:gd name="T10" fmla="*/ 99 w 128"/>
                      <a:gd name="T11" fmla="*/ 21 h 104"/>
                      <a:gd name="T12" fmla="*/ 128 w 128"/>
                      <a:gd name="T13" fmla="*/ 0 h 104"/>
                      <a:gd name="T14" fmla="*/ 105 w 128"/>
                      <a:gd name="T15" fmla="*/ 24 h 104"/>
                      <a:gd name="T16" fmla="*/ 78 w 128"/>
                      <a:gd name="T17" fmla="*/ 42 h 104"/>
                      <a:gd name="T18" fmla="*/ 63 w 128"/>
                      <a:gd name="T19" fmla="*/ 57 h 104"/>
                      <a:gd name="T20" fmla="*/ 47 w 128"/>
                      <a:gd name="T21" fmla="*/ 74 h 104"/>
                      <a:gd name="T22" fmla="*/ 27 w 128"/>
                      <a:gd name="T23" fmla="*/ 95 h 104"/>
                      <a:gd name="T24" fmla="*/ 0 w 128"/>
                      <a:gd name="T25" fmla="*/ 104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8" h="104">
                        <a:moveTo>
                          <a:pt x="0" y="104"/>
                        </a:moveTo>
                        <a:lnTo>
                          <a:pt x="23" y="92"/>
                        </a:lnTo>
                        <a:lnTo>
                          <a:pt x="44" y="65"/>
                        </a:lnTo>
                        <a:lnTo>
                          <a:pt x="60" y="47"/>
                        </a:lnTo>
                        <a:lnTo>
                          <a:pt x="77" y="36"/>
                        </a:lnTo>
                        <a:lnTo>
                          <a:pt x="99" y="21"/>
                        </a:lnTo>
                        <a:lnTo>
                          <a:pt x="128" y="0"/>
                        </a:lnTo>
                        <a:lnTo>
                          <a:pt x="105" y="24"/>
                        </a:lnTo>
                        <a:lnTo>
                          <a:pt x="78" y="42"/>
                        </a:lnTo>
                        <a:lnTo>
                          <a:pt x="63" y="57"/>
                        </a:lnTo>
                        <a:lnTo>
                          <a:pt x="47" y="74"/>
                        </a:lnTo>
                        <a:lnTo>
                          <a:pt x="27" y="95"/>
                        </a:lnTo>
                        <a:lnTo>
                          <a:pt x="0" y="10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87" name="Freeform 72"/>
                  <p:cNvSpPr>
                    <a:spLocks/>
                  </p:cNvSpPr>
                  <p:nvPr/>
                </p:nvSpPr>
                <p:spPr bwMode="auto">
                  <a:xfrm>
                    <a:off x="1495" y="1925"/>
                    <a:ext cx="82" cy="108"/>
                  </a:xfrm>
                  <a:custGeom>
                    <a:avLst/>
                    <a:gdLst>
                      <a:gd name="T0" fmla="*/ 0 w 82"/>
                      <a:gd name="T1" fmla="*/ 108 h 108"/>
                      <a:gd name="T2" fmla="*/ 13 w 82"/>
                      <a:gd name="T3" fmla="*/ 80 h 108"/>
                      <a:gd name="T4" fmla="*/ 25 w 82"/>
                      <a:gd name="T5" fmla="*/ 60 h 108"/>
                      <a:gd name="T6" fmla="*/ 42 w 82"/>
                      <a:gd name="T7" fmla="*/ 47 h 108"/>
                      <a:gd name="T8" fmla="*/ 57 w 82"/>
                      <a:gd name="T9" fmla="*/ 30 h 108"/>
                      <a:gd name="T10" fmla="*/ 72 w 82"/>
                      <a:gd name="T11" fmla="*/ 12 h 108"/>
                      <a:gd name="T12" fmla="*/ 82 w 82"/>
                      <a:gd name="T13" fmla="*/ 0 h 108"/>
                      <a:gd name="T14" fmla="*/ 64 w 82"/>
                      <a:gd name="T15" fmla="*/ 30 h 108"/>
                      <a:gd name="T16" fmla="*/ 43 w 82"/>
                      <a:gd name="T17" fmla="*/ 53 h 108"/>
                      <a:gd name="T18" fmla="*/ 22 w 82"/>
                      <a:gd name="T19" fmla="*/ 75 h 108"/>
                      <a:gd name="T20" fmla="*/ 0 w 82"/>
                      <a:gd name="T21" fmla="*/ 108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 h="108">
                        <a:moveTo>
                          <a:pt x="0" y="108"/>
                        </a:moveTo>
                        <a:lnTo>
                          <a:pt x="13" y="80"/>
                        </a:lnTo>
                        <a:lnTo>
                          <a:pt x="25" y="60"/>
                        </a:lnTo>
                        <a:lnTo>
                          <a:pt x="42" y="47"/>
                        </a:lnTo>
                        <a:lnTo>
                          <a:pt x="57" y="30"/>
                        </a:lnTo>
                        <a:lnTo>
                          <a:pt x="72" y="12"/>
                        </a:lnTo>
                        <a:lnTo>
                          <a:pt x="82" y="0"/>
                        </a:lnTo>
                        <a:lnTo>
                          <a:pt x="64" y="30"/>
                        </a:lnTo>
                        <a:lnTo>
                          <a:pt x="43" y="53"/>
                        </a:lnTo>
                        <a:lnTo>
                          <a:pt x="22" y="75"/>
                        </a:lnTo>
                        <a:lnTo>
                          <a:pt x="0" y="10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88" name="Freeform 73"/>
                  <p:cNvSpPr>
                    <a:spLocks/>
                  </p:cNvSpPr>
                  <p:nvPr/>
                </p:nvSpPr>
                <p:spPr bwMode="auto">
                  <a:xfrm>
                    <a:off x="1309" y="2084"/>
                    <a:ext cx="51" cy="242"/>
                  </a:xfrm>
                  <a:custGeom>
                    <a:avLst/>
                    <a:gdLst>
                      <a:gd name="T0" fmla="*/ 40 w 51"/>
                      <a:gd name="T1" fmla="*/ 242 h 242"/>
                      <a:gd name="T2" fmla="*/ 39 w 51"/>
                      <a:gd name="T3" fmla="*/ 219 h 242"/>
                      <a:gd name="T4" fmla="*/ 43 w 51"/>
                      <a:gd name="T5" fmla="*/ 197 h 242"/>
                      <a:gd name="T6" fmla="*/ 45 w 51"/>
                      <a:gd name="T7" fmla="*/ 173 h 242"/>
                      <a:gd name="T8" fmla="*/ 42 w 51"/>
                      <a:gd name="T9" fmla="*/ 128 h 242"/>
                      <a:gd name="T10" fmla="*/ 33 w 51"/>
                      <a:gd name="T11" fmla="*/ 81 h 242"/>
                      <a:gd name="T12" fmla="*/ 28 w 51"/>
                      <a:gd name="T13" fmla="*/ 60 h 242"/>
                      <a:gd name="T14" fmla="*/ 18 w 51"/>
                      <a:gd name="T15" fmla="*/ 36 h 242"/>
                      <a:gd name="T16" fmla="*/ 7 w 51"/>
                      <a:gd name="T17" fmla="*/ 14 h 242"/>
                      <a:gd name="T18" fmla="*/ 0 w 51"/>
                      <a:gd name="T19" fmla="*/ 0 h 242"/>
                      <a:gd name="T20" fmla="*/ 25 w 51"/>
                      <a:gd name="T21" fmla="*/ 38 h 242"/>
                      <a:gd name="T22" fmla="*/ 34 w 51"/>
                      <a:gd name="T23" fmla="*/ 60 h 242"/>
                      <a:gd name="T24" fmla="*/ 48 w 51"/>
                      <a:gd name="T25" fmla="*/ 104 h 242"/>
                      <a:gd name="T26" fmla="*/ 49 w 51"/>
                      <a:gd name="T27" fmla="*/ 134 h 242"/>
                      <a:gd name="T28" fmla="*/ 51 w 51"/>
                      <a:gd name="T29" fmla="*/ 168 h 242"/>
                      <a:gd name="T30" fmla="*/ 51 w 51"/>
                      <a:gd name="T31" fmla="*/ 197 h 242"/>
                      <a:gd name="T32" fmla="*/ 49 w 51"/>
                      <a:gd name="T33" fmla="*/ 213 h 242"/>
                      <a:gd name="T34" fmla="*/ 40 w 51"/>
                      <a:gd name="T35" fmla="*/ 242 h 2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1" h="242">
                        <a:moveTo>
                          <a:pt x="40" y="242"/>
                        </a:moveTo>
                        <a:lnTo>
                          <a:pt x="39" y="219"/>
                        </a:lnTo>
                        <a:lnTo>
                          <a:pt x="43" y="197"/>
                        </a:lnTo>
                        <a:lnTo>
                          <a:pt x="45" y="173"/>
                        </a:lnTo>
                        <a:lnTo>
                          <a:pt x="42" y="128"/>
                        </a:lnTo>
                        <a:lnTo>
                          <a:pt x="33" y="81"/>
                        </a:lnTo>
                        <a:lnTo>
                          <a:pt x="28" y="60"/>
                        </a:lnTo>
                        <a:lnTo>
                          <a:pt x="18" y="36"/>
                        </a:lnTo>
                        <a:lnTo>
                          <a:pt x="7" y="14"/>
                        </a:lnTo>
                        <a:lnTo>
                          <a:pt x="0" y="0"/>
                        </a:lnTo>
                        <a:lnTo>
                          <a:pt x="25" y="38"/>
                        </a:lnTo>
                        <a:lnTo>
                          <a:pt x="34" y="60"/>
                        </a:lnTo>
                        <a:lnTo>
                          <a:pt x="48" y="104"/>
                        </a:lnTo>
                        <a:lnTo>
                          <a:pt x="49" y="134"/>
                        </a:lnTo>
                        <a:lnTo>
                          <a:pt x="51" y="168"/>
                        </a:lnTo>
                        <a:lnTo>
                          <a:pt x="51" y="197"/>
                        </a:lnTo>
                        <a:lnTo>
                          <a:pt x="49" y="213"/>
                        </a:lnTo>
                        <a:lnTo>
                          <a:pt x="40" y="24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89" name="Freeform 74"/>
                  <p:cNvSpPr>
                    <a:spLocks/>
                  </p:cNvSpPr>
                  <p:nvPr/>
                </p:nvSpPr>
                <p:spPr bwMode="auto">
                  <a:xfrm>
                    <a:off x="1330" y="2053"/>
                    <a:ext cx="40" cy="160"/>
                  </a:xfrm>
                  <a:custGeom>
                    <a:avLst/>
                    <a:gdLst>
                      <a:gd name="T0" fmla="*/ 34 w 40"/>
                      <a:gd name="T1" fmla="*/ 160 h 160"/>
                      <a:gd name="T2" fmla="*/ 34 w 40"/>
                      <a:gd name="T3" fmla="*/ 130 h 160"/>
                      <a:gd name="T4" fmla="*/ 27 w 40"/>
                      <a:gd name="T5" fmla="*/ 93 h 160"/>
                      <a:gd name="T6" fmla="*/ 19 w 40"/>
                      <a:gd name="T7" fmla="*/ 58 h 160"/>
                      <a:gd name="T8" fmla="*/ 7 w 40"/>
                      <a:gd name="T9" fmla="*/ 19 h 160"/>
                      <a:gd name="T10" fmla="*/ 0 w 40"/>
                      <a:gd name="T11" fmla="*/ 0 h 160"/>
                      <a:gd name="T12" fmla="*/ 19 w 40"/>
                      <a:gd name="T13" fmla="*/ 34 h 160"/>
                      <a:gd name="T14" fmla="*/ 30 w 40"/>
                      <a:gd name="T15" fmla="*/ 73 h 160"/>
                      <a:gd name="T16" fmla="*/ 40 w 40"/>
                      <a:gd name="T17" fmla="*/ 111 h 160"/>
                      <a:gd name="T18" fmla="*/ 40 w 40"/>
                      <a:gd name="T19" fmla="*/ 139 h 160"/>
                      <a:gd name="T20" fmla="*/ 34 w 40"/>
                      <a:gd name="T21" fmla="*/ 160 h 1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 h="160">
                        <a:moveTo>
                          <a:pt x="34" y="160"/>
                        </a:moveTo>
                        <a:lnTo>
                          <a:pt x="34" y="130"/>
                        </a:lnTo>
                        <a:lnTo>
                          <a:pt x="27" y="93"/>
                        </a:lnTo>
                        <a:lnTo>
                          <a:pt x="19" y="58"/>
                        </a:lnTo>
                        <a:lnTo>
                          <a:pt x="7" y="19"/>
                        </a:lnTo>
                        <a:lnTo>
                          <a:pt x="0" y="0"/>
                        </a:lnTo>
                        <a:lnTo>
                          <a:pt x="19" y="34"/>
                        </a:lnTo>
                        <a:lnTo>
                          <a:pt x="30" y="73"/>
                        </a:lnTo>
                        <a:lnTo>
                          <a:pt x="40" y="111"/>
                        </a:lnTo>
                        <a:lnTo>
                          <a:pt x="40" y="139"/>
                        </a:lnTo>
                        <a:lnTo>
                          <a:pt x="34" y="16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90" name="Freeform 75"/>
                  <p:cNvSpPr>
                    <a:spLocks/>
                  </p:cNvSpPr>
                  <p:nvPr/>
                </p:nvSpPr>
                <p:spPr bwMode="auto">
                  <a:xfrm>
                    <a:off x="1255" y="2119"/>
                    <a:ext cx="69" cy="217"/>
                  </a:xfrm>
                  <a:custGeom>
                    <a:avLst/>
                    <a:gdLst>
                      <a:gd name="T0" fmla="*/ 42 w 69"/>
                      <a:gd name="T1" fmla="*/ 0 h 217"/>
                      <a:gd name="T2" fmla="*/ 45 w 69"/>
                      <a:gd name="T3" fmla="*/ 30 h 217"/>
                      <a:gd name="T4" fmla="*/ 54 w 69"/>
                      <a:gd name="T5" fmla="*/ 70 h 217"/>
                      <a:gd name="T6" fmla="*/ 58 w 69"/>
                      <a:gd name="T7" fmla="*/ 94 h 217"/>
                      <a:gd name="T8" fmla="*/ 58 w 69"/>
                      <a:gd name="T9" fmla="*/ 123 h 217"/>
                      <a:gd name="T10" fmla="*/ 58 w 69"/>
                      <a:gd name="T11" fmla="*/ 148 h 217"/>
                      <a:gd name="T12" fmla="*/ 54 w 69"/>
                      <a:gd name="T13" fmla="*/ 169 h 217"/>
                      <a:gd name="T14" fmla="*/ 42 w 69"/>
                      <a:gd name="T15" fmla="*/ 178 h 217"/>
                      <a:gd name="T16" fmla="*/ 28 w 69"/>
                      <a:gd name="T17" fmla="*/ 190 h 217"/>
                      <a:gd name="T18" fmla="*/ 15 w 69"/>
                      <a:gd name="T19" fmla="*/ 199 h 217"/>
                      <a:gd name="T20" fmla="*/ 9 w 69"/>
                      <a:gd name="T21" fmla="*/ 208 h 217"/>
                      <a:gd name="T22" fmla="*/ 0 w 69"/>
                      <a:gd name="T23" fmla="*/ 217 h 217"/>
                      <a:gd name="T24" fmla="*/ 12 w 69"/>
                      <a:gd name="T25" fmla="*/ 216 h 217"/>
                      <a:gd name="T26" fmla="*/ 30 w 69"/>
                      <a:gd name="T27" fmla="*/ 202 h 217"/>
                      <a:gd name="T28" fmla="*/ 39 w 69"/>
                      <a:gd name="T29" fmla="*/ 196 h 217"/>
                      <a:gd name="T30" fmla="*/ 49 w 69"/>
                      <a:gd name="T31" fmla="*/ 186 h 217"/>
                      <a:gd name="T32" fmla="*/ 66 w 69"/>
                      <a:gd name="T33" fmla="*/ 171 h 217"/>
                      <a:gd name="T34" fmla="*/ 66 w 69"/>
                      <a:gd name="T35" fmla="*/ 159 h 217"/>
                      <a:gd name="T36" fmla="*/ 69 w 69"/>
                      <a:gd name="T37" fmla="*/ 124 h 217"/>
                      <a:gd name="T38" fmla="*/ 67 w 69"/>
                      <a:gd name="T39" fmla="*/ 84 h 217"/>
                      <a:gd name="T40" fmla="*/ 58 w 69"/>
                      <a:gd name="T41" fmla="*/ 55 h 217"/>
                      <a:gd name="T42" fmla="*/ 49 w 69"/>
                      <a:gd name="T43" fmla="*/ 28 h 217"/>
                      <a:gd name="T44" fmla="*/ 42 w 69"/>
                      <a:gd name="T45" fmla="*/ 0 h 2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9" h="217">
                        <a:moveTo>
                          <a:pt x="42" y="0"/>
                        </a:moveTo>
                        <a:lnTo>
                          <a:pt x="45" y="30"/>
                        </a:lnTo>
                        <a:lnTo>
                          <a:pt x="54" y="70"/>
                        </a:lnTo>
                        <a:lnTo>
                          <a:pt x="58" y="94"/>
                        </a:lnTo>
                        <a:lnTo>
                          <a:pt x="58" y="123"/>
                        </a:lnTo>
                        <a:lnTo>
                          <a:pt x="58" y="148"/>
                        </a:lnTo>
                        <a:lnTo>
                          <a:pt x="54" y="169"/>
                        </a:lnTo>
                        <a:lnTo>
                          <a:pt x="42" y="178"/>
                        </a:lnTo>
                        <a:lnTo>
                          <a:pt x="28" y="190"/>
                        </a:lnTo>
                        <a:lnTo>
                          <a:pt x="15" y="199"/>
                        </a:lnTo>
                        <a:lnTo>
                          <a:pt x="9" y="208"/>
                        </a:lnTo>
                        <a:lnTo>
                          <a:pt x="0" y="217"/>
                        </a:lnTo>
                        <a:lnTo>
                          <a:pt x="12" y="216"/>
                        </a:lnTo>
                        <a:lnTo>
                          <a:pt x="30" y="202"/>
                        </a:lnTo>
                        <a:lnTo>
                          <a:pt x="39" y="196"/>
                        </a:lnTo>
                        <a:lnTo>
                          <a:pt x="49" y="186"/>
                        </a:lnTo>
                        <a:lnTo>
                          <a:pt x="66" y="171"/>
                        </a:lnTo>
                        <a:lnTo>
                          <a:pt x="66" y="159"/>
                        </a:lnTo>
                        <a:lnTo>
                          <a:pt x="69" y="124"/>
                        </a:lnTo>
                        <a:lnTo>
                          <a:pt x="67" y="84"/>
                        </a:lnTo>
                        <a:lnTo>
                          <a:pt x="58" y="55"/>
                        </a:lnTo>
                        <a:lnTo>
                          <a:pt x="49" y="28"/>
                        </a:lnTo>
                        <a:lnTo>
                          <a:pt x="42"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91" name="Freeform 76"/>
                  <p:cNvSpPr>
                    <a:spLocks/>
                  </p:cNvSpPr>
                  <p:nvPr/>
                </p:nvSpPr>
                <p:spPr bwMode="auto">
                  <a:xfrm>
                    <a:off x="1310" y="2209"/>
                    <a:ext cx="32" cy="103"/>
                  </a:xfrm>
                  <a:custGeom>
                    <a:avLst/>
                    <a:gdLst>
                      <a:gd name="T0" fmla="*/ 0 w 32"/>
                      <a:gd name="T1" fmla="*/ 103 h 103"/>
                      <a:gd name="T2" fmla="*/ 12 w 32"/>
                      <a:gd name="T3" fmla="*/ 93 h 103"/>
                      <a:gd name="T4" fmla="*/ 21 w 32"/>
                      <a:gd name="T5" fmla="*/ 75 h 103"/>
                      <a:gd name="T6" fmla="*/ 21 w 32"/>
                      <a:gd name="T7" fmla="*/ 51 h 103"/>
                      <a:gd name="T8" fmla="*/ 21 w 32"/>
                      <a:gd name="T9" fmla="*/ 30 h 103"/>
                      <a:gd name="T10" fmla="*/ 21 w 32"/>
                      <a:gd name="T11" fmla="*/ 0 h 103"/>
                      <a:gd name="T12" fmla="*/ 26 w 32"/>
                      <a:gd name="T13" fmla="*/ 25 h 103"/>
                      <a:gd name="T14" fmla="*/ 32 w 32"/>
                      <a:gd name="T15" fmla="*/ 60 h 103"/>
                      <a:gd name="T16" fmla="*/ 32 w 32"/>
                      <a:gd name="T17" fmla="*/ 87 h 103"/>
                      <a:gd name="T18" fmla="*/ 21 w 32"/>
                      <a:gd name="T19" fmla="*/ 100 h 103"/>
                      <a:gd name="T20" fmla="*/ 0 w 32"/>
                      <a:gd name="T21" fmla="*/ 103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 h="103">
                        <a:moveTo>
                          <a:pt x="0" y="103"/>
                        </a:moveTo>
                        <a:lnTo>
                          <a:pt x="12" y="93"/>
                        </a:lnTo>
                        <a:lnTo>
                          <a:pt x="21" y="75"/>
                        </a:lnTo>
                        <a:lnTo>
                          <a:pt x="21" y="51"/>
                        </a:lnTo>
                        <a:lnTo>
                          <a:pt x="21" y="30"/>
                        </a:lnTo>
                        <a:lnTo>
                          <a:pt x="21" y="0"/>
                        </a:lnTo>
                        <a:lnTo>
                          <a:pt x="26" y="25"/>
                        </a:lnTo>
                        <a:lnTo>
                          <a:pt x="32" y="60"/>
                        </a:lnTo>
                        <a:lnTo>
                          <a:pt x="32" y="87"/>
                        </a:lnTo>
                        <a:lnTo>
                          <a:pt x="21" y="100"/>
                        </a:lnTo>
                        <a:lnTo>
                          <a:pt x="0" y="103"/>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92" name="Freeform 77"/>
                  <p:cNvSpPr>
                    <a:spLocks/>
                  </p:cNvSpPr>
                  <p:nvPr/>
                </p:nvSpPr>
                <p:spPr bwMode="auto">
                  <a:xfrm>
                    <a:off x="1303" y="2132"/>
                    <a:ext cx="40" cy="98"/>
                  </a:xfrm>
                  <a:custGeom>
                    <a:avLst/>
                    <a:gdLst>
                      <a:gd name="T0" fmla="*/ 0 w 40"/>
                      <a:gd name="T1" fmla="*/ 0 h 98"/>
                      <a:gd name="T2" fmla="*/ 9 w 40"/>
                      <a:gd name="T3" fmla="*/ 18 h 98"/>
                      <a:gd name="T4" fmla="*/ 12 w 40"/>
                      <a:gd name="T5" fmla="*/ 38 h 98"/>
                      <a:gd name="T6" fmla="*/ 18 w 40"/>
                      <a:gd name="T7" fmla="*/ 48 h 98"/>
                      <a:gd name="T8" fmla="*/ 24 w 40"/>
                      <a:gd name="T9" fmla="*/ 65 h 98"/>
                      <a:gd name="T10" fmla="*/ 30 w 40"/>
                      <a:gd name="T11" fmla="*/ 78 h 98"/>
                      <a:gd name="T12" fmla="*/ 40 w 40"/>
                      <a:gd name="T13" fmla="*/ 98 h 98"/>
                      <a:gd name="T14" fmla="*/ 31 w 40"/>
                      <a:gd name="T15" fmla="*/ 62 h 98"/>
                      <a:gd name="T16" fmla="*/ 28 w 40"/>
                      <a:gd name="T17" fmla="*/ 32 h 98"/>
                      <a:gd name="T18" fmla="*/ 22 w 40"/>
                      <a:gd name="T19" fmla="*/ 9 h 98"/>
                      <a:gd name="T20" fmla="*/ 0 w 40"/>
                      <a:gd name="T21" fmla="*/ 0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 h="98">
                        <a:moveTo>
                          <a:pt x="0" y="0"/>
                        </a:moveTo>
                        <a:lnTo>
                          <a:pt x="9" y="18"/>
                        </a:lnTo>
                        <a:lnTo>
                          <a:pt x="12" y="38"/>
                        </a:lnTo>
                        <a:lnTo>
                          <a:pt x="18" y="48"/>
                        </a:lnTo>
                        <a:lnTo>
                          <a:pt x="24" y="65"/>
                        </a:lnTo>
                        <a:lnTo>
                          <a:pt x="30" y="78"/>
                        </a:lnTo>
                        <a:lnTo>
                          <a:pt x="40" y="98"/>
                        </a:lnTo>
                        <a:lnTo>
                          <a:pt x="31" y="62"/>
                        </a:lnTo>
                        <a:lnTo>
                          <a:pt x="28" y="32"/>
                        </a:lnTo>
                        <a:lnTo>
                          <a:pt x="22" y="9"/>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93" name="Freeform 78"/>
                  <p:cNvSpPr>
                    <a:spLocks/>
                  </p:cNvSpPr>
                  <p:nvPr/>
                </p:nvSpPr>
                <p:spPr bwMode="auto">
                  <a:xfrm>
                    <a:off x="1343" y="1935"/>
                    <a:ext cx="69" cy="129"/>
                  </a:xfrm>
                  <a:custGeom>
                    <a:avLst/>
                    <a:gdLst>
                      <a:gd name="T0" fmla="*/ 0 w 69"/>
                      <a:gd name="T1" fmla="*/ 0 h 129"/>
                      <a:gd name="T2" fmla="*/ 21 w 69"/>
                      <a:gd name="T3" fmla="*/ 20 h 129"/>
                      <a:gd name="T4" fmla="*/ 35 w 69"/>
                      <a:gd name="T5" fmla="*/ 41 h 129"/>
                      <a:gd name="T6" fmla="*/ 42 w 69"/>
                      <a:gd name="T7" fmla="*/ 63 h 129"/>
                      <a:gd name="T8" fmla="*/ 54 w 69"/>
                      <a:gd name="T9" fmla="*/ 105 h 129"/>
                      <a:gd name="T10" fmla="*/ 60 w 69"/>
                      <a:gd name="T11" fmla="*/ 129 h 129"/>
                      <a:gd name="T12" fmla="*/ 69 w 69"/>
                      <a:gd name="T13" fmla="*/ 114 h 129"/>
                      <a:gd name="T14" fmla="*/ 57 w 69"/>
                      <a:gd name="T15" fmla="*/ 83 h 129"/>
                      <a:gd name="T16" fmla="*/ 44 w 69"/>
                      <a:gd name="T17" fmla="*/ 41 h 129"/>
                      <a:gd name="T18" fmla="*/ 32 w 69"/>
                      <a:gd name="T19" fmla="*/ 24 h 129"/>
                      <a:gd name="T20" fmla="*/ 0 w 69"/>
                      <a:gd name="T21" fmla="*/ 0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 h="129">
                        <a:moveTo>
                          <a:pt x="0" y="0"/>
                        </a:moveTo>
                        <a:lnTo>
                          <a:pt x="21" y="20"/>
                        </a:lnTo>
                        <a:lnTo>
                          <a:pt x="35" y="41"/>
                        </a:lnTo>
                        <a:lnTo>
                          <a:pt x="42" y="63"/>
                        </a:lnTo>
                        <a:lnTo>
                          <a:pt x="54" y="105"/>
                        </a:lnTo>
                        <a:lnTo>
                          <a:pt x="60" y="129"/>
                        </a:lnTo>
                        <a:lnTo>
                          <a:pt x="69" y="114"/>
                        </a:lnTo>
                        <a:lnTo>
                          <a:pt x="57" y="83"/>
                        </a:lnTo>
                        <a:lnTo>
                          <a:pt x="44" y="41"/>
                        </a:lnTo>
                        <a:lnTo>
                          <a:pt x="32" y="24"/>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94" name="Freeform 79"/>
                  <p:cNvSpPr>
                    <a:spLocks/>
                  </p:cNvSpPr>
                  <p:nvPr/>
                </p:nvSpPr>
                <p:spPr bwMode="auto">
                  <a:xfrm>
                    <a:off x="1346" y="1917"/>
                    <a:ext cx="68" cy="125"/>
                  </a:xfrm>
                  <a:custGeom>
                    <a:avLst/>
                    <a:gdLst>
                      <a:gd name="T0" fmla="*/ 12 w 68"/>
                      <a:gd name="T1" fmla="*/ 0 h 125"/>
                      <a:gd name="T2" fmla="*/ 0 w 68"/>
                      <a:gd name="T3" fmla="*/ 14 h 125"/>
                      <a:gd name="T4" fmla="*/ 18 w 68"/>
                      <a:gd name="T5" fmla="*/ 26 h 125"/>
                      <a:gd name="T6" fmla="*/ 45 w 68"/>
                      <a:gd name="T7" fmla="*/ 47 h 125"/>
                      <a:gd name="T8" fmla="*/ 53 w 68"/>
                      <a:gd name="T9" fmla="*/ 71 h 125"/>
                      <a:gd name="T10" fmla="*/ 63 w 68"/>
                      <a:gd name="T11" fmla="*/ 99 h 125"/>
                      <a:gd name="T12" fmla="*/ 68 w 68"/>
                      <a:gd name="T13" fmla="*/ 125 h 125"/>
                      <a:gd name="T14" fmla="*/ 65 w 68"/>
                      <a:gd name="T15" fmla="*/ 93 h 125"/>
                      <a:gd name="T16" fmla="*/ 60 w 68"/>
                      <a:gd name="T17" fmla="*/ 69 h 125"/>
                      <a:gd name="T18" fmla="*/ 53 w 68"/>
                      <a:gd name="T19" fmla="*/ 45 h 125"/>
                      <a:gd name="T20" fmla="*/ 45 w 68"/>
                      <a:gd name="T21" fmla="*/ 32 h 125"/>
                      <a:gd name="T22" fmla="*/ 33 w 68"/>
                      <a:gd name="T23" fmla="*/ 23 h 125"/>
                      <a:gd name="T24" fmla="*/ 12 w 68"/>
                      <a:gd name="T25" fmla="*/ 0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125">
                        <a:moveTo>
                          <a:pt x="12" y="0"/>
                        </a:moveTo>
                        <a:lnTo>
                          <a:pt x="0" y="14"/>
                        </a:lnTo>
                        <a:lnTo>
                          <a:pt x="18" y="26"/>
                        </a:lnTo>
                        <a:lnTo>
                          <a:pt x="45" y="47"/>
                        </a:lnTo>
                        <a:lnTo>
                          <a:pt x="53" y="71"/>
                        </a:lnTo>
                        <a:lnTo>
                          <a:pt x="63" y="99"/>
                        </a:lnTo>
                        <a:lnTo>
                          <a:pt x="68" y="125"/>
                        </a:lnTo>
                        <a:lnTo>
                          <a:pt x="65" y="93"/>
                        </a:lnTo>
                        <a:lnTo>
                          <a:pt x="60" y="69"/>
                        </a:lnTo>
                        <a:lnTo>
                          <a:pt x="53" y="45"/>
                        </a:lnTo>
                        <a:lnTo>
                          <a:pt x="45" y="32"/>
                        </a:lnTo>
                        <a:lnTo>
                          <a:pt x="33" y="23"/>
                        </a:lnTo>
                        <a:lnTo>
                          <a:pt x="12"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95" name="Freeform 80"/>
                  <p:cNvSpPr>
                    <a:spLocks/>
                  </p:cNvSpPr>
                  <p:nvPr/>
                </p:nvSpPr>
                <p:spPr bwMode="auto">
                  <a:xfrm>
                    <a:off x="1363" y="1899"/>
                    <a:ext cx="60" cy="137"/>
                  </a:xfrm>
                  <a:custGeom>
                    <a:avLst/>
                    <a:gdLst>
                      <a:gd name="T0" fmla="*/ 7 w 60"/>
                      <a:gd name="T1" fmla="*/ 0 h 137"/>
                      <a:gd name="T2" fmla="*/ 0 w 60"/>
                      <a:gd name="T3" fmla="*/ 14 h 137"/>
                      <a:gd name="T4" fmla="*/ 10 w 60"/>
                      <a:gd name="T5" fmla="*/ 23 h 137"/>
                      <a:gd name="T6" fmla="*/ 18 w 60"/>
                      <a:gd name="T7" fmla="*/ 32 h 137"/>
                      <a:gd name="T8" fmla="*/ 37 w 60"/>
                      <a:gd name="T9" fmla="*/ 47 h 137"/>
                      <a:gd name="T10" fmla="*/ 45 w 60"/>
                      <a:gd name="T11" fmla="*/ 68 h 137"/>
                      <a:gd name="T12" fmla="*/ 51 w 60"/>
                      <a:gd name="T13" fmla="*/ 86 h 137"/>
                      <a:gd name="T14" fmla="*/ 52 w 60"/>
                      <a:gd name="T15" fmla="*/ 116 h 137"/>
                      <a:gd name="T16" fmla="*/ 55 w 60"/>
                      <a:gd name="T17" fmla="*/ 137 h 137"/>
                      <a:gd name="T18" fmla="*/ 60 w 60"/>
                      <a:gd name="T19" fmla="*/ 99 h 137"/>
                      <a:gd name="T20" fmla="*/ 52 w 60"/>
                      <a:gd name="T21" fmla="*/ 69 h 137"/>
                      <a:gd name="T22" fmla="*/ 42 w 60"/>
                      <a:gd name="T23" fmla="*/ 36 h 137"/>
                      <a:gd name="T24" fmla="*/ 27 w 60"/>
                      <a:gd name="T25" fmla="*/ 26 h 137"/>
                      <a:gd name="T26" fmla="*/ 7 w 60"/>
                      <a:gd name="T27" fmla="*/ 0 h 1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 h="137">
                        <a:moveTo>
                          <a:pt x="7" y="0"/>
                        </a:moveTo>
                        <a:lnTo>
                          <a:pt x="0" y="14"/>
                        </a:lnTo>
                        <a:lnTo>
                          <a:pt x="10" y="23"/>
                        </a:lnTo>
                        <a:lnTo>
                          <a:pt x="18" y="32"/>
                        </a:lnTo>
                        <a:lnTo>
                          <a:pt x="37" y="47"/>
                        </a:lnTo>
                        <a:lnTo>
                          <a:pt x="45" y="68"/>
                        </a:lnTo>
                        <a:lnTo>
                          <a:pt x="51" y="86"/>
                        </a:lnTo>
                        <a:lnTo>
                          <a:pt x="52" y="116"/>
                        </a:lnTo>
                        <a:lnTo>
                          <a:pt x="55" y="137"/>
                        </a:lnTo>
                        <a:lnTo>
                          <a:pt x="60" y="99"/>
                        </a:lnTo>
                        <a:lnTo>
                          <a:pt x="52" y="69"/>
                        </a:lnTo>
                        <a:lnTo>
                          <a:pt x="42" y="36"/>
                        </a:lnTo>
                        <a:lnTo>
                          <a:pt x="27" y="26"/>
                        </a:lnTo>
                        <a:lnTo>
                          <a:pt x="7"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96" name="Freeform 81"/>
                  <p:cNvSpPr>
                    <a:spLocks/>
                  </p:cNvSpPr>
                  <p:nvPr/>
                </p:nvSpPr>
                <p:spPr bwMode="auto">
                  <a:xfrm>
                    <a:off x="1408" y="1856"/>
                    <a:ext cx="22" cy="156"/>
                  </a:xfrm>
                  <a:custGeom>
                    <a:avLst/>
                    <a:gdLst>
                      <a:gd name="T0" fmla="*/ 21 w 22"/>
                      <a:gd name="T1" fmla="*/ 156 h 156"/>
                      <a:gd name="T2" fmla="*/ 18 w 22"/>
                      <a:gd name="T3" fmla="*/ 114 h 156"/>
                      <a:gd name="T4" fmla="*/ 9 w 22"/>
                      <a:gd name="T5" fmla="*/ 87 h 156"/>
                      <a:gd name="T6" fmla="*/ 3 w 22"/>
                      <a:gd name="T7" fmla="*/ 70 h 156"/>
                      <a:gd name="T8" fmla="*/ 0 w 22"/>
                      <a:gd name="T9" fmla="*/ 54 h 156"/>
                      <a:gd name="T10" fmla="*/ 0 w 22"/>
                      <a:gd name="T11" fmla="*/ 27 h 156"/>
                      <a:gd name="T12" fmla="*/ 3 w 22"/>
                      <a:gd name="T13" fmla="*/ 0 h 156"/>
                      <a:gd name="T14" fmla="*/ 7 w 22"/>
                      <a:gd name="T15" fmla="*/ 40 h 156"/>
                      <a:gd name="T16" fmla="*/ 12 w 22"/>
                      <a:gd name="T17" fmla="*/ 64 h 156"/>
                      <a:gd name="T18" fmla="*/ 22 w 22"/>
                      <a:gd name="T19" fmla="*/ 115 h 156"/>
                      <a:gd name="T20" fmla="*/ 21 w 22"/>
                      <a:gd name="T21" fmla="*/ 156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156">
                        <a:moveTo>
                          <a:pt x="21" y="156"/>
                        </a:moveTo>
                        <a:lnTo>
                          <a:pt x="18" y="114"/>
                        </a:lnTo>
                        <a:lnTo>
                          <a:pt x="9" y="87"/>
                        </a:lnTo>
                        <a:lnTo>
                          <a:pt x="3" y="70"/>
                        </a:lnTo>
                        <a:lnTo>
                          <a:pt x="0" y="54"/>
                        </a:lnTo>
                        <a:lnTo>
                          <a:pt x="0" y="27"/>
                        </a:lnTo>
                        <a:lnTo>
                          <a:pt x="3" y="0"/>
                        </a:lnTo>
                        <a:lnTo>
                          <a:pt x="7" y="40"/>
                        </a:lnTo>
                        <a:lnTo>
                          <a:pt x="12" y="64"/>
                        </a:lnTo>
                        <a:lnTo>
                          <a:pt x="22" y="115"/>
                        </a:lnTo>
                        <a:lnTo>
                          <a:pt x="21" y="15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97" name="Freeform 82"/>
                  <p:cNvSpPr>
                    <a:spLocks/>
                  </p:cNvSpPr>
                  <p:nvPr/>
                </p:nvSpPr>
                <p:spPr bwMode="auto">
                  <a:xfrm>
                    <a:off x="1381" y="1848"/>
                    <a:ext cx="21" cy="78"/>
                  </a:xfrm>
                  <a:custGeom>
                    <a:avLst/>
                    <a:gdLst>
                      <a:gd name="T0" fmla="*/ 21 w 21"/>
                      <a:gd name="T1" fmla="*/ 78 h 78"/>
                      <a:gd name="T2" fmla="*/ 6 w 21"/>
                      <a:gd name="T3" fmla="*/ 59 h 78"/>
                      <a:gd name="T4" fmla="*/ 0 w 21"/>
                      <a:gd name="T5" fmla="*/ 47 h 78"/>
                      <a:gd name="T6" fmla="*/ 0 w 21"/>
                      <a:gd name="T7" fmla="*/ 35 h 78"/>
                      <a:gd name="T8" fmla="*/ 3 w 21"/>
                      <a:gd name="T9" fmla="*/ 21 h 78"/>
                      <a:gd name="T10" fmla="*/ 10 w 21"/>
                      <a:gd name="T11" fmla="*/ 0 h 78"/>
                      <a:gd name="T12" fmla="*/ 7 w 21"/>
                      <a:gd name="T13" fmla="*/ 35 h 78"/>
                      <a:gd name="T14" fmla="*/ 13 w 21"/>
                      <a:gd name="T15" fmla="*/ 51 h 78"/>
                      <a:gd name="T16" fmla="*/ 21 w 21"/>
                      <a:gd name="T17" fmla="*/ 78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78">
                        <a:moveTo>
                          <a:pt x="21" y="78"/>
                        </a:moveTo>
                        <a:lnTo>
                          <a:pt x="6" y="59"/>
                        </a:lnTo>
                        <a:lnTo>
                          <a:pt x="0" y="47"/>
                        </a:lnTo>
                        <a:lnTo>
                          <a:pt x="0" y="35"/>
                        </a:lnTo>
                        <a:lnTo>
                          <a:pt x="3" y="21"/>
                        </a:lnTo>
                        <a:lnTo>
                          <a:pt x="10" y="0"/>
                        </a:lnTo>
                        <a:lnTo>
                          <a:pt x="7" y="35"/>
                        </a:lnTo>
                        <a:lnTo>
                          <a:pt x="13" y="51"/>
                        </a:lnTo>
                        <a:lnTo>
                          <a:pt x="21" y="7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98" name="Freeform 83"/>
                  <p:cNvSpPr>
                    <a:spLocks/>
                  </p:cNvSpPr>
                  <p:nvPr/>
                </p:nvSpPr>
                <p:spPr bwMode="auto">
                  <a:xfrm>
                    <a:off x="1396" y="1782"/>
                    <a:ext cx="12" cy="110"/>
                  </a:xfrm>
                  <a:custGeom>
                    <a:avLst/>
                    <a:gdLst>
                      <a:gd name="T0" fmla="*/ 3 w 12"/>
                      <a:gd name="T1" fmla="*/ 110 h 110"/>
                      <a:gd name="T2" fmla="*/ 0 w 12"/>
                      <a:gd name="T3" fmla="*/ 90 h 110"/>
                      <a:gd name="T4" fmla="*/ 0 w 12"/>
                      <a:gd name="T5" fmla="*/ 72 h 110"/>
                      <a:gd name="T6" fmla="*/ 0 w 12"/>
                      <a:gd name="T7" fmla="*/ 56 h 110"/>
                      <a:gd name="T8" fmla="*/ 3 w 12"/>
                      <a:gd name="T9" fmla="*/ 41 h 110"/>
                      <a:gd name="T10" fmla="*/ 7 w 12"/>
                      <a:gd name="T11" fmla="*/ 18 h 110"/>
                      <a:gd name="T12" fmla="*/ 12 w 12"/>
                      <a:gd name="T13" fmla="*/ 0 h 110"/>
                      <a:gd name="T14" fmla="*/ 9 w 12"/>
                      <a:gd name="T15" fmla="*/ 26 h 110"/>
                      <a:gd name="T16" fmla="*/ 6 w 12"/>
                      <a:gd name="T17" fmla="*/ 60 h 110"/>
                      <a:gd name="T18" fmla="*/ 6 w 12"/>
                      <a:gd name="T19" fmla="*/ 93 h 110"/>
                      <a:gd name="T20" fmla="*/ 3 w 12"/>
                      <a:gd name="T21" fmla="*/ 110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110">
                        <a:moveTo>
                          <a:pt x="3" y="110"/>
                        </a:moveTo>
                        <a:lnTo>
                          <a:pt x="0" y="90"/>
                        </a:lnTo>
                        <a:lnTo>
                          <a:pt x="0" y="72"/>
                        </a:lnTo>
                        <a:lnTo>
                          <a:pt x="0" y="56"/>
                        </a:lnTo>
                        <a:lnTo>
                          <a:pt x="3" y="41"/>
                        </a:lnTo>
                        <a:lnTo>
                          <a:pt x="7" y="18"/>
                        </a:lnTo>
                        <a:lnTo>
                          <a:pt x="12" y="0"/>
                        </a:lnTo>
                        <a:lnTo>
                          <a:pt x="9" y="26"/>
                        </a:lnTo>
                        <a:lnTo>
                          <a:pt x="6" y="60"/>
                        </a:lnTo>
                        <a:lnTo>
                          <a:pt x="6" y="93"/>
                        </a:lnTo>
                        <a:lnTo>
                          <a:pt x="3" y="11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99" name="Freeform 84"/>
                  <p:cNvSpPr>
                    <a:spLocks/>
                  </p:cNvSpPr>
                  <p:nvPr/>
                </p:nvSpPr>
                <p:spPr bwMode="auto">
                  <a:xfrm>
                    <a:off x="1426" y="1794"/>
                    <a:ext cx="12" cy="177"/>
                  </a:xfrm>
                  <a:custGeom>
                    <a:avLst/>
                    <a:gdLst>
                      <a:gd name="T0" fmla="*/ 10 w 12"/>
                      <a:gd name="T1" fmla="*/ 177 h 177"/>
                      <a:gd name="T2" fmla="*/ 7 w 12"/>
                      <a:gd name="T3" fmla="*/ 149 h 177"/>
                      <a:gd name="T4" fmla="*/ 3 w 12"/>
                      <a:gd name="T5" fmla="*/ 128 h 177"/>
                      <a:gd name="T6" fmla="*/ 3 w 12"/>
                      <a:gd name="T7" fmla="*/ 102 h 177"/>
                      <a:gd name="T8" fmla="*/ 0 w 12"/>
                      <a:gd name="T9" fmla="*/ 80 h 177"/>
                      <a:gd name="T10" fmla="*/ 0 w 12"/>
                      <a:gd name="T11" fmla="*/ 56 h 177"/>
                      <a:gd name="T12" fmla="*/ 6 w 12"/>
                      <a:gd name="T13" fmla="*/ 24 h 177"/>
                      <a:gd name="T14" fmla="*/ 12 w 12"/>
                      <a:gd name="T15" fmla="*/ 0 h 177"/>
                      <a:gd name="T16" fmla="*/ 12 w 12"/>
                      <a:gd name="T17" fmla="*/ 27 h 177"/>
                      <a:gd name="T18" fmla="*/ 9 w 12"/>
                      <a:gd name="T19" fmla="*/ 59 h 177"/>
                      <a:gd name="T20" fmla="*/ 9 w 12"/>
                      <a:gd name="T21" fmla="*/ 87 h 177"/>
                      <a:gd name="T22" fmla="*/ 9 w 12"/>
                      <a:gd name="T23" fmla="*/ 116 h 177"/>
                      <a:gd name="T24" fmla="*/ 9 w 12"/>
                      <a:gd name="T25" fmla="*/ 140 h 177"/>
                      <a:gd name="T26" fmla="*/ 10 w 12"/>
                      <a:gd name="T27" fmla="*/ 177 h 1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77">
                        <a:moveTo>
                          <a:pt x="10" y="177"/>
                        </a:moveTo>
                        <a:lnTo>
                          <a:pt x="7" y="149"/>
                        </a:lnTo>
                        <a:lnTo>
                          <a:pt x="3" y="128"/>
                        </a:lnTo>
                        <a:lnTo>
                          <a:pt x="3" y="102"/>
                        </a:lnTo>
                        <a:lnTo>
                          <a:pt x="0" y="80"/>
                        </a:lnTo>
                        <a:lnTo>
                          <a:pt x="0" y="56"/>
                        </a:lnTo>
                        <a:lnTo>
                          <a:pt x="6" y="24"/>
                        </a:lnTo>
                        <a:lnTo>
                          <a:pt x="12" y="0"/>
                        </a:lnTo>
                        <a:lnTo>
                          <a:pt x="12" y="27"/>
                        </a:lnTo>
                        <a:lnTo>
                          <a:pt x="9" y="59"/>
                        </a:lnTo>
                        <a:lnTo>
                          <a:pt x="9" y="87"/>
                        </a:lnTo>
                        <a:lnTo>
                          <a:pt x="9" y="116"/>
                        </a:lnTo>
                        <a:lnTo>
                          <a:pt x="9" y="140"/>
                        </a:lnTo>
                        <a:lnTo>
                          <a:pt x="10" y="17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00" name="Freeform 85"/>
                  <p:cNvSpPr>
                    <a:spLocks/>
                  </p:cNvSpPr>
                  <p:nvPr/>
                </p:nvSpPr>
                <p:spPr bwMode="auto">
                  <a:xfrm>
                    <a:off x="1411" y="1686"/>
                    <a:ext cx="18" cy="168"/>
                  </a:xfrm>
                  <a:custGeom>
                    <a:avLst/>
                    <a:gdLst>
                      <a:gd name="T0" fmla="*/ 1 w 18"/>
                      <a:gd name="T1" fmla="*/ 168 h 168"/>
                      <a:gd name="T2" fmla="*/ 0 w 18"/>
                      <a:gd name="T3" fmla="*/ 141 h 168"/>
                      <a:gd name="T4" fmla="*/ 1 w 18"/>
                      <a:gd name="T5" fmla="*/ 120 h 168"/>
                      <a:gd name="T6" fmla="*/ 1 w 18"/>
                      <a:gd name="T7" fmla="*/ 93 h 168"/>
                      <a:gd name="T8" fmla="*/ 4 w 18"/>
                      <a:gd name="T9" fmla="*/ 59 h 168"/>
                      <a:gd name="T10" fmla="*/ 12 w 18"/>
                      <a:gd name="T11" fmla="*/ 32 h 168"/>
                      <a:gd name="T12" fmla="*/ 18 w 18"/>
                      <a:gd name="T13" fmla="*/ 0 h 168"/>
                      <a:gd name="T14" fmla="*/ 18 w 18"/>
                      <a:gd name="T15" fmla="*/ 33 h 168"/>
                      <a:gd name="T16" fmla="*/ 9 w 18"/>
                      <a:gd name="T17" fmla="*/ 78 h 168"/>
                      <a:gd name="T18" fmla="*/ 4 w 18"/>
                      <a:gd name="T19" fmla="*/ 120 h 168"/>
                      <a:gd name="T20" fmla="*/ 1 w 18"/>
                      <a:gd name="T21" fmla="*/ 168 h 1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68">
                        <a:moveTo>
                          <a:pt x="1" y="168"/>
                        </a:moveTo>
                        <a:lnTo>
                          <a:pt x="0" y="141"/>
                        </a:lnTo>
                        <a:lnTo>
                          <a:pt x="1" y="120"/>
                        </a:lnTo>
                        <a:lnTo>
                          <a:pt x="1" y="93"/>
                        </a:lnTo>
                        <a:lnTo>
                          <a:pt x="4" y="59"/>
                        </a:lnTo>
                        <a:lnTo>
                          <a:pt x="12" y="32"/>
                        </a:lnTo>
                        <a:lnTo>
                          <a:pt x="18" y="0"/>
                        </a:lnTo>
                        <a:lnTo>
                          <a:pt x="18" y="33"/>
                        </a:lnTo>
                        <a:lnTo>
                          <a:pt x="9" y="78"/>
                        </a:lnTo>
                        <a:lnTo>
                          <a:pt x="4" y="120"/>
                        </a:lnTo>
                        <a:lnTo>
                          <a:pt x="1" y="16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01" name="Freeform 86"/>
                  <p:cNvSpPr>
                    <a:spLocks/>
                  </p:cNvSpPr>
                  <p:nvPr/>
                </p:nvSpPr>
                <p:spPr bwMode="auto">
                  <a:xfrm>
                    <a:off x="1444" y="1668"/>
                    <a:ext cx="34" cy="191"/>
                  </a:xfrm>
                  <a:custGeom>
                    <a:avLst/>
                    <a:gdLst>
                      <a:gd name="T0" fmla="*/ 0 w 34"/>
                      <a:gd name="T1" fmla="*/ 191 h 191"/>
                      <a:gd name="T2" fmla="*/ 0 w 34"/>
                      <a:gd name="T3" fmla="*/ 155 h 191"/>
                      <a:gd name="T4" fmla="*/ 3 w 34"/>
                      <a:gd name="T5" fmla="*/ 117 h 191"/>
                      <a:gd name="T6" fmla="*/ 12 w 34"/>
                      <a:gd name="T7" fmla="*/ 83 h 191"/>
                      <a:gd name="T8" fmla="*/ 24 w 34"/>
                      <a:gd name="T9" fmla="*/ 32 h 191"/>
                      <a:gd name="T10" fmla="*/ 34 w 34"/>
                      <a:gd name="T11" fmla="*/ 0 h 191"/>
                      <a:gd name="T12" fmla="*/ 28 w 34"/>
                      <a:gd name="T13" fmla="*/ 42 h 191"/>
                      <a:gd name="T14" fmla="*/ 16 w 34"/>
                      <a:gd name="T15" fmla="*/ 93 h 191"/>
                      <a:gd name="T16" fmla="*/ 7 w 34"/>
                      <a:gd name="T17" fmla="*/ 138 h 191"/>
                      <a:gd name="T18" fmla="*/ 0 w 34"/>
                      <a:gd name="T19" fmla="*/ 191 h 1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 h="191">
                        <a:moveTo>
                          <a:pt x="0" y="191"/>
                        </a:moveTo>
                        <a:lnTo>
                          <a:pt x="0" y="155"/>
                        </a:lnTo>
                        <a:lnTo>
                          <a:pt x="3" y="117"/>
                        </a:lnTo>
                        <a:lnTo>
                          <a:pt x="12" y="83"/>
                        </a:lnTo>
                        <a:lnTo>
                          <a:pt x="24" y="32"/>
                        </a:lnTo>
                        <a:lnTo>
                          <a:pt x="34" y="0"/>
                        </a:lnTo>
                        <a:lnTo>
                          <a:pt x="28" y="42"/>
                        </a:lnTo>
                        <a:lnTo>
                          <a:pt x="16" y="93"/>
                        </a:lnTo>
                        <a:lnTo>
                          <a:pt x="7" y="138"/>
                        </a:lnTo>
                        <a:lnTo>
                          <a:pt x="0" y="191"/>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02" name="Freeform 87"/>
                  <p:cNvSpPr>
                    <a:spLocks/>
                  </p:cNvSpPr>
                  <p:nvPr/>
                </p:nvSpPr>
                <p:spPr bwMode="auto">
                  <a:xfrm>
                    <a:off x="1420" y="1658"/>
                    <a:ext cx="27" cy="165"/>
                  </a:xfrm>
                  <a:custGeom>
                    <a:avLst/>
                    <a:gdLst>
                      <a:gd name="T0" fmla="*/ 0 w 27"/>
                      <a:gd name="T1" fmla="*/ 165 h 165"/>
                      <a:gd name="T2" fmla="*/ 3 w 27"/>
                      <a:gd name="T3" fmla="*/ 123 h 165"/>
                      <a:gd name="T4" fmla="*/ 9 w 27"/>
                      <a:gd name="T5" fmla="*/ 100 h 165"/>
                      <a:gd name="T6" fmla="*/ 18 w 27"/>
                      <a:gd name="T7" fmla="*/ 63 h 165"/>
                      <a:gd name="T8" fmla="*/ 21 w 27"/>
                      <a:gd name="T9" fmla="*/ 33 h 165"/>
                      <a:gd name="T10" fmla="*/ 22 w 27"/>
                      <a:gd name="T11" fmla="*/ 10 h 165"/>
                      <a:gd name="T12" fmla="*/ 25 w 27"/>
                      <a:gd name="T13" fmla="*/ 0 h 165"/>
                      <a:gd name="T14" fmla="*/ 27 w 27"/>
                      <a:gd name="T15" fmla="*/ 33 h 165"/>
                      <a:gd name="T16" fmla="*/ 27 w 27"/>
                      <a:gd name="T17" fmla="*/ 66 h 165"/>
                      <a:gd name="T18" fmla="*/ 24 w 27"/>
                      <a:gd name="T19" fmla="*/ 93 h 165"/>
                      <a:gd name="T20" fmla="*/ 18 w 27"/>
                      <a:gd name="T21" fmla="*/ 117 h 165"/>
                      <a:gd name="T22" fmla="*/ 9 w 27"/>
                      <a:gd name="T23" fmla="*/ 133 h 165"/>
                      <a:gd name="T24" fmla="*/ 0 w 27"/>
                      <a:gd name="T25" fmla="*/ 165 h 1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165">
                        <a:moveTo>
                          <a:pt x="0" y="165"/>
                        </a:moveTo>
                        <a:lnTo>
                          <a:pt x="3" y="123"/>
                        </a:lnTo>
                        <a:lnTo>
                          <a:pt x="9" y="100"/>
                        </a:lnTo>
                        <a:lnTo>
                          <a:pt x="18" y="63"/>
                        </a:lnTo>
                        <a:lnTo>
                          <a:pt x="21" y="33"/>
                        </a:lnTo>
                        <a:lnTo>
                          <a:pt x="22" y="10"/>
                        </a:lnTo>
                        <a:lnTo>
                          <a:pt x="25" y="0"/>
                        </a:lnTo>
                        <a:lnTo>
                          <a:pt x="27" y="33"/>
                        </a:lnTo>
                        <a:lnTo>
                          <a:pt x="27" y="66"/>
                        </a:lnTo>
                        <a:lnTo>
                          <a:pt x="24" y="93"/>
                        </a:lnTo>
                        <a:lnTo>
                          <a:pt x="18" y="117"/>
                        </a:lnTo>
                        <a:lnTo>
                          <a:pt x="9" y="133"/>
                        </a:lnTo>
                        <a:lnTo>
                          <a:pt x="0" y="16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03" name="Freeform 88"/>
                  <p:cNvSpPr>
                    <a:spLocks/>
                  </p:cNvSpPr>
                  <p:nvPr/>
                </p:nvSpPr>
                <p:spPr bwMode="auto">
                  <a:xfrm>
                    <a:off x="1331" y="1937"/>
                    <a:ext cx="51" cy="252"/>
                  </a:xfrm>
                  <a:custGeom>
                    <a:avLst/>
                    <a:gdLst>
                      <a:gd name="T0" fmla="*/ 0 w 51"/>
                      <a:gd name="T1" fmla="*/ 0 h 252"/>
                      <a:gd name="T2" fmla="*/ 14 w 51"/>
                      <a:gd name="T3" fmla="*/ 24 h 252"/>
                      <a:gd name="T4" fmla="*/ 20 w 51"/>
                      <a:gd name="T5" fmla="*/ 52 h 252"/>
                      <a:gd name="T6" fmla="*/ 29 w 51"/>
                      <a:gd name="T7" fmla="*/ 91 h 252"/>
                      <a:gd name="T8" fmla="*/ 30 w 51"/>
                      <a:gd name="T9" fmla="*/ 133 h 252"/>
                      <a:gd name="T10" fmla="*/ 35 w 51"/>
                      <a:gd name="T11" fmla="*/ 160 h 252"/>
                      <a:gd name="T12" fmla="*/ 38 w 51"/>
                      <a:gd name="T13" fmla="*/ 180 h 252"/>
                      <a:gd name="T14" fmla="*/ 44 w 51"/>
                      <a:gd name="T15" fmla="*/ 205 h 252"/>
                      <a:gd name="T16" fmla="*/ 50 w 51"/>
                      <a:gd name="T17" fmla="*/ 228 h 252"/>
                      <a:gd name="T18" fmla="*/ 48 w 51"/>
                      <a:gd name="T19" fmla="*/ 252 h 252"/>
                      <a:gd name="T20" fmla="*/ 51 w 51"/>
                      <a:gd name="T21" fmla="*/ 217 h 252"/>
                      <a:gd name="T22" fmla="*/ 50 w 51"/>
                      <a:gd name="T23" fmla="*/ 192 h 252"/>
                      <a:gd name="T24" fmla="*/ 38 w 51"/>
                      <a:gd name="T25" fmla="*/ 162 h 252"/>
                      <a:gd name="T26" fmla="*/ 38 w 51"/>
                      <a:gd name="T27" fmla="*/ 133 h 252"/>
                      <a:gd name="T28" fmla="*/ 38 w 51"/>
                      <a:gd name="T29" fmla="*/ 108 h 252"/>
                      <a:gd name="T30" fmla="*/ 39 w 51"/>
                      <a:gd name="T31" fmla="*/ 73 h 252"/>
                      <a:gd name="T32" fmla="*/ 32 w 51"/>
                      <a:gd name="T33" fmla="*/ 51 h 252"/>
                      <a:gd name="T34" fmla="*/ 26 w 51"/>
                      <a:gd name="T35" fmla="*/ 34 h 252"/>
                      <a:gd name="T36" fmla="*/ 0 w 51"/>
                      <a:gd name="T37" fmla="*/ 0 h 2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1" h="252">
                        <a:moveTo>
                          <a:pt x="0" y="0"/>
                        </a:moveTo>
                        <a:lnTo>
                          <a:pt x="14" y="24"/>
                        </a:lnTo>
                        <a:lnTo>
                          <a:pt x="20" y="52"/>
                        </a:lnTo>
                        <a:lnTo>
                          <a:pt x="29" y="91"/>
                        </a:lnTo>
                        <a:lnTo>
                          <a:pt x="30" y="133"/>
                        </a:lnTo>
                        <a:lnTo>
                          <a:pt x="35" y="160"/>
                        </a:lnTo>
                        <a:lnTo>
                          <a:pt x="38" y="180"/>
                        </a:lnTo>
                        <a:lnTo>
                          <a:pt x="44" y="205"/>
                        </a:lnTo>
                        <a:lnTo>
                          <a:pt x="50" y="228"/>
                        </a:lnTo>
                        <a:lnTo>
                          <a:pt x="48" y="252"/>
                        </a:lnTo>
                        <a:lnTo>
                          <a:pt x="51" y="217"/>
                        </a:lnTo>
                        <a:lnTo>
                          <a:pt x="50" y="192"/>
                        </a:lnTo>
                        <a:lnTo>
                          <a:pt x="38" y="162"/>
                        </a:lnTo>
                        <a:lnTo>
                          <a:pt x="38" y="133"/>
                        </a:lnTo>
                        <a:lnTo>
                          <a:pt x="38" y="108"/>
                        </a:lnTo>
                        <a:lnTo>
                          <a:pt x="39" y="73"/>
                        </a:lnTo>
                        <a:lnTo>
                          <a:pt x="32" y="51"/>
                        </a:lnTo>
                        <a:lnTo>
                          <a:pt x="26" y="34"/>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04" name="Freeform 89"/>
                  <p:cNvSpPr>
                    <a:spLocks/>
                  </p:cNvSpPr>
                  <p:nvPr/>
                </p:nvSpPr>
                <p:spPr bwMode="auto">
                  <a:xfrm>
                    <a:off x="1372" y="1991"/>
                    <a:ext cx="16" cy="133"/>
                  </a:xfrm>
                  <a:custGeom>
                    <a:avLst/>
                    <a:gdLst>
                      <a:gd name="T0" fmla="*/ 0 w 16"/>
                      <a:gd name="T1" fmla="*/ 0 h 133"/>
                      <a:gd name="T2" fmla="*/ 4 w 16"/>
                      <a:gd name="T3" fmla="*/ 18 h 133"/>
                      <a:gd name="T4" fmla="*/ 4 w 16"/>
                      <a:gd name="T5" fmla="*/ 40 h 133"/>
                      <a:gd name="T6" fmla="*/ 3 w 16"/>
                      <a:gd name="T7" fmla="*/ 67 h 133"/>
                      <a:gd name="T8" fmla="*/ 3 w 16"/>
                      <a:gd name="T9" fmla="*/ 84 h 133"/>
                      <a:gd name="T10" fmla="*/ 10 w 16"/>
                      <a:gd name="T11" fmla="*/ 112 h 133"/>
                      <a:gd name="T12" fmla="*/ 16 w 16"/>
                      <a:gd name="T13" fmla="*/ 133 h 133"/>
                      <a:gd name="T14" fmla="*/ 16 w 16"/>
                      <a:gd name="T15" fmla="*/ 108 h 133"/>
                      <a:gd name="T16" fmla="*/ 16 w 16"/>
                      <a:gd name="T17" fmla="*/ 85 h 133"/>
                      <a:gd name="T18" fmla="*/ 16 w 16"/>
                      <a:gd name="T19" fmla="*/ 58 h 133"/>
                      <a:gd name="T20" fmla="*/ 10 w 16"/>
                      <a:gd name="T21" fmla="*/ 39 h 133"/>
                      <a:gd name="T22" fmla="*/ 0 w 16"/>
                      <a:gd name="T23" fmla="*/ 0 h 1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 h="133">
                        <a:moveTo>
                          <a:pt x="0" y="0"/>
                        </a:moveTo>
                        <a:lnTo>
                          <a:pt x="4" y="18"/>
                        </a:lnTo>
                        <a:lnTo>
                          <a:pt x="4" y="40"/>
                        </a:lnTo>
                        <a:lnTo>
                          <a:pt x="3" y="67"/>
                        </a:lnTo>
                        <a:lnTo>
                          <a:pt x="3" y="84"/>
                        </a:lnTo>
                        <a:lnTo>
                          <a:pt x="10" y="112"/>
                        </a:lnTo>
                        <a:lnTo>
                          <a:pt x="16" y="133"/>
                        </a:lnTo>
                        <a:lnTo>
                          <a:pt x="16" y="108"/>
                        </a:lnTo>
                        <a:lnTo>
                          <a:pt x="16" y="85"/>
                        </a:lnTo>
                        <a:lnTo>
                          <a:pt x="16" y="58"/>
                        </a:lnTo>
                        <a:lnTo>
                          <a:pt x="10" y="39"/>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05" name="Freeform 90"/>
                  <p:cNvSpPr>
                    <a:spLocks/>
                  </p:cNvSpPr>
                  <p:nvPr/>
                </p:nvSpPr>
                <p:spPr bwMode="auto">
                  <a:xfrm>
                    <a:off x="1261" y="2015"/>
                    <a:ext cx="57" cy="115"/>
                  </a:xfrm>
                  <a:custGeom>
                    <a:avLst/>
                    <a:gdLst>
                      <a:gd name="T0" fmla="*/ 57 w 57"/>
                      <a:gd name="T1" fmla="*/ 115 h 115"/>
                      <a:gd name="T2" fmla="*/ 36 w 57"/>
                      <a:gd name="T3" fmla="*/ 99 h 115"/>
                      <a:gd name="T4" fmla="*/ 30 w 57"/>
                      <a:gd name="T5" fmla="*/ 78 h 115"/>
                      <a:gd name="T6" fmla="*/ 27 w 57"/>
                      <a:gd name="T7" fmla="*/ 63 h 115"/>
                      <a:gd name="T8" fmla="*/ 21 w 57"/>
                      <a:gd name="T9" fmla="*/ 39 h 115"/>
                      <a:gd name="T10" fmla="*/ 0 w 57"/>
                      <a:gd name="T11" fmla="*/ 0 h 115"/>
                      <a:gd name="T12" fmla="*/ 19 w 57"/>
                      <a:gd name="T13" fmla="*/ 25 h 115"/>
                      <a:gd name="T14" fmla="*/ 30 w 57"/>
                      <a:gd name="T15" fmla="*/ 40 h 115"/>
                      <a:gd name="T16" fmla="*/ 37 w 57"/>
                      <a:gd name="T17" fmla="*/ 61 h 115"/>
                      <a:gd name="T18" fmla="*/ 40 w 57"/>
                      <a:gd name="T19" fmla="*/ 82 h 115"/>
                      <a:gd name="T20" fmla="*/ 46 w 57"/>
                      <a:gd name="T21" fmla="*/ 99 h 115"/>
                      <a:gd name="T22" fmla="*/ 57 w 57"/>
                      <a:gd name="T23" fmla="*/ 115 h 1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115">
                        <a:moveTo>
                          <a:pt x="57" y="115"/>
                        </a:moveTo>
                        <a:lnTo>
                          <a:pt x="36" y="99"/>
                        </a:lnTo>
                        <a:lnTo>
                          <a:pt x="30" y="78"/>
                        </a:lnTo>
                        <a:lnTo>
                          <a:pt x="27" y="63"/>
                        </a:lnTo>
                        <a:lnTo>
                          <a:pt x="21" y="39"/>
                        </a:lnTo>
                        <a:lnTo>
                          <a:pt x="0" y="0"/>
                        </a:lnTo>
                        <a:lnTo>
                          <a:pt x="19" y="25"/>
                        </a:lnTo>
                        <a:lnTo>
                          <a:pt x="30" y="40"/>
                        </a:lnTo>
                        <a:lnTo>
                          <a:pt x="37" y="61"/>
                        </a:lnTo>
                        <a:lnTo>
                          <a:pt x="40" y="82"/>
                        </a:lnTo>
                        <a:lnTo>
                          <a:pt x="46" y="99"/>
                        </a:lnTo>
                        <a:lnTo>
                          <a:pt x="57" y="11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06" name="Freeform 91"/>
                  <p:cNvSpPr>
                    <a:spLocks/>
                  </p:cNvSpPr>
                  <p:nvPr/>
                </p:nvSpPr>
                <p:spPr bwMode="auto">
                  <a:xfrm>
                    <a:off x="1319" y="1925"/>
                    <a:ext cx="15" cy="132"/>
                  </a:xfrm>
                  <a:custGeom>
                    <a:avLst/>
                    <a:gdLst>
                      <a:gd name="T0" fmla="*/ 0 w 15"/>
                      <a:gd name="T1" fmla="*/ 0 h 132"/>
                      <a:gd name="T2" fmla="*/ 8 w 15"/>
                      <a:gd name="T3" fmla="*/ 22 h 132"/>
                      <a:gd name="T4" fmla="*/ 14 w 15"/>
                      <a:gd name="T5" fmla="*/ 48 h 132"/>
                      <a:gd name="T6" fmla="*/ 14 w 15"/>
                      <a:gd name="T7" fmla="*/ 76 h 132"/>
                      <a:gd name="T8" fmla="*/ 15 w 15"/>
                      <a:gd name="T9" fmla="*/ 96 h 132"/>
                      <a:gd name="T10" fmla="*/ 15 w 15"/>
                      <a:gd name="T11" fmla="*/ 106 h 132"/>
                      <a:gd name="T12" fmla="*/ 8 w 15"/>
                      <a:gd name="T13" fmla="*/ 123 h 132"/>
                      <a:gd name="T14" fmla="*/ 6 w 15"/>
                      <a:gd name="T15" fmla="*/ 132 h 132"/>
                      <a:gd name="T16" fmla="*/ 9 w 15"/>
                      <a:gd name="T17" fmla="*/ 103 h 132"/>
                      <a:gd name="T18" fmla="*/ 9 w 15"/>
                      <a:gd name="T19" fmla="*/ 66 h 132"/>
                      <a:gd name="T20" fmla="*/ 6 w 15"/>
                      <a:gd name="T21" fmla="*/ 39 h 132"/>
                      <a:gd name="T22" fmla="*/ 0 w 15"/>
                      <a:gd name="T23" fmla="*/ 0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 h="132">
                        <a:moveTo>
                          <a:pt x="0" y="0"/>
                        </a:moveTo>
                        <a:lnTo>
                          <a:pt x="8" y="22"/>
                        </a:lnTo>
                        <a:lnTo>
                          <a:pt x="14" y="48"/>
                        </a:lnTo>
                        <a:lnTo>
                          <a:pt x="14" y="76"/>
                        </a:lnTo>
                        <a:lnTo>
                          <a:pt x="15" y="96"/>
                        </a:lnTo>
                        <a:lnTo>
                          <a:pt x="15" y="106"/>
                        </a:lnTo>
                        <a:lnTo>
                          <a:pt x="8" y="123"/>
                        </a:lnTo>
                        <a:lnTo>
                          <a:pt x="6" y="132"/>
                        </a:lnTo>
                        <a:lnTo>
                          <a:pt x="9" y="103"/>
                        </a:lnTo>
                        <a:lnTo>
                          <a:pt x="9" y="66"/>
                        </a:lnTo>
                        <a:lnTo>
                          <a:pt x="6" y="39"/>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07" name="Freeform 92"/>
                  <p:cNvSpPr>
                    <a:spLocks/>
                  </p:cNvSpPr>
                  <p:nvPr/>
                </p:nvSpPr>
                <p:spPr bwMode="auto">
                  <a:xfrm>
                    <a:off x="1339" y="1983"/>
                    <a:ext cx="13" cy="92"/>
                  </a:xfrm>
                  <a:custGeom>
                    <a:avLst/>
                    <a:gdLst>
                      <a:gd name="T0" fmla="*/ 0 w 13"/>
                      <a:gd name="T1" fmla="*/ 0 h 92"/>
                      <a:gd name="T2" fmla="*/ 1 w 13"/>
                      <a:gd name="T3" fmla="*/ 32 h 92"/>
                      <a:gd name="T4" fmla="*/ 0 w 13"/>
                      <a:gd name="T5" fmla="*/ 48 h 92"/>
                      <a:gd name="T6" fmla="*/ 0 w 13"/>
                      <a:gd name="T7" fmla="*/ 63 h 92"/>
                      <a:gd name="T8" fmla="*/ 6 w 13"/>
                      <a:gd name="T9" fmla="*/ 74 h 92"/>
                      <a:gd name="T10" fmla="*/ 13 w 13"/>
                      <a:gd name="T11" fmla="*/ 92 h 92"/>
                      <a:gd name="T12" fmla="*/ 13 w 13"/>
                      <a:gd name="T13" fmla="*/ 59 h 92"/>
                      <a:gd name="T14" fmla="*/ 9 w 13"/>
                      <a:gd name="T15" fmla="*/ 39 h 92"/>
                      <a:gd name="T16" fmla="*/ 0 w 13"/>
                      <a:gd name="T17" fmla="*/ 0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92">
                        <a:moveTo>
                          <a:pt x="0" y="0"/>
                        </a:moveTo>
                        <a:lnTo>
                          <a:pt x="1" y="32"/>
                        </a:lnTo>
                        <a:lnTo>
                          <a:pt x="0" y="48"/>
                        </a:lnTo>
                        <a:lnTo>
                          <a:pt x="0" y="63"/>
                        </a:lnTo>
                        <a:lnTo>
                          <a:pt x="6" y="74"/>
                        </a:lnTo>
                        <a:lnTo>
                          <a:pt x="13" y="92"/>
                        </a:lnTo>
                        <a:lnTo>
                          <a:pt x="13" y="59"/>
                        </a:lnTo>
                        <a:lnTo>
                          <a:pt x="9" y="39"/>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08" name="Freeform 93"/>
                  <p:cNvSpPr>
                    <a:spLocks/>
                  </p:cNvSpPr>
                  <p:nvPr/>
                </p:nvSpPr>
                <p:spPr bwMode="auto">
                  <a:xfrm>
                    <a:off x="1297" y="1890"/>
                    <a:ext cx="39" cy="215"/>
                  </a:xfrm>
                  <a:custGeom>
                    <a:avLst/>
                    <a:gdLst>
                      <a:gd name="T0" fmla="*/ 0 w 39"/>
                      <a:gd name="T1" fmla="*/ 0 h 215"/>
                      <a:gd name="T2" fmla="*/ 12 w 39"/>
                      <a:gd name="T3" fmla="*/ 21 h 215"/>
                      <a:gd name="T4" fmla="*/ 16 w 39"/>
                      <a:gd name="T5" fmla="*/ 42 h 215"/>
                      <a:gd name="T6" fmla="*/ 16 w 39"/>
                      <a:gd name="T7" fmla="*/ 68 h 215"/>
                      <a:gd name="T8" fmla="*/ 22 w 39"/>
                      <a:gd name="T9" fmla="*/ 90 h 215"/>
                      <a:gd name="T10" fmla="*/ 22 w 39"/>
                      <a:gd name="T11" fmla="*/ 110 h 215"/>
                      <a:gd name="T12" fmla="*/ 15 w 39"/>
                      <a:gd name="T13" fmla="*/ 134 h 215"/>
                      <a:gd name="T14" fmla="*/ 21 w 39"/>
                      <a:gd name="T15" fmla="*/ 150 h 215"/>
                      <a:gd name="T16" fmla="*/ 19 w 39"/>
                      <a:gd name="T17" fmla="*/ 162 h 215"/>
                      <a:gd name="T18" fmla="*/ 25 w 39"/>
                      <a:gd name="T19" fmla="*/ 177 h 215"/>
                      <a:gd name="T20" fmla="*/ 31 w 39"/>
                      <a:gd name="T21" fmla="*/ 189 h 215"/>
                      <a:gd name="T22" fmla="*/ 39 w 39"/>
                      <a:gd name="T23" fmla="*/ 215 h 215"/>
                      <a:gd name="T24" fmla="*/ 24 w 39"/>
                      <a:gd name="T25" fmla="*/ 194 h 215"/>
                      <a:gd name="T26" fmla="*/ 15 w 39"/>
                      <a:gd name="T27" fmla="*/ 180 h 215"/>
                      <a:gd name="T28" fmla="*/ 10 w 39"/>
                      <a:gd name="T29" fmla="*/ 165 h 215"/>
                      <a:gd name="T30" fmla="*/ 9 w 39"/>
                      <a:gd name="T31" fmla="*/ 149 h 215"/>
                      <a:gd name="T32" fmla="*/ 9 w 39"/>
                      <a:gd name="T33" fmla="*/ 128 h 215"/>
                      <a:gd name="T34" fmla="*/ 12 w 39"/>
                      <a:gd name="T35" fmla="*/ 110 h 215"/>
                      <a:gd name="T36" fmla="*/ 13 w 39"/>
                      <a:gd name="T37" fmla="*/ 95 h 215"/>
                      <a:gd name="T38" fmla="*/ 13 w 39"/>
                      <a:gd name="T39" fmla="*/ 71 h 215"/>
                      <a:gd name="T40" fmla="*/ 10 w 39"/>
                      <a:gd name="T41" fmla="*/ 48 h 215"/>
                      <a:gd name="T42" fmla="*/ 7 w 39"/>
                      <a:gd name="T43" fmla="*/ 30 h 215"/>
                      <a:gd name="T44" fmla="*/ 0 w 39"/>
                      <a:gd name="T45" fmla="*/ 0 h 2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 h="215">
                        <a:moveTo>
                          <a:pt x="0" y="0"/>
                        </a:moveTo>
                        <a:lnTo>
                          <a:pt x="12" y="21"/>
                        </a:lnTo>
                        <a:lnTo>
                          <a:pt x="16" y="42"/>
                        </a:lnTo>
                        <a:lnTo>
                          <a:pt x="16" y="68"/>
                        </a:lnTo>
                        <a:lnTo>
                          <a:pt x="22" y="90"/>
                        </a:lnTo>
                        <a:lnTo>
                          <a:pt x="22" y="110"/>
                        </a:lnTo>
                        <a:lnTo>
                          <a:pt x="15" y="134"/>
                        </a:lnTo>
                        <a:lnTo>
                          <a:pt x="21" y="150"/>
                        </a:lnTo>
                        <a:lnTo>
                          <a:pt x="19" y="162"/>
                        </a:lnTo>
                        <a:lnTo>
                          <a:pt x="25" y="177"/>
                        </a:lnTo>
                        <a:lnTo>
                          <a:pt x="31" y="189"/>
                        </a:lnTo>
                        <a:lnTo>
                          <a:pt x="39" y="215"/>
                        </a:lnTo>
                        <a:lnTo>
                          <a:pt x="24" y="194"/>
                        </a:lnTo>
                        <a:lnTo>
                          <a:pt x="15" y="180"/>
                        </a:lnTo>
                        <a:lnTo>
                          <a:pt x="10" y="165"/>
                        </a:lnTo>
                        <a:lnTo>
                          <a:pt x="9" y="149"/>
                        </a:lnTo>
                        <a:lnTo>
                          <a:pt x="9" y="128"/>
                        </a:lnTo>
                        <a:lnTo>
                          <a:pt x="12" y="110"/>
                        </a:lnTo>
                        <a:lnTo>
                          <a:pt x="13" y="95"/>
                        </a:lnTo>
                        <a:lnTo>
                          <a:pt x="13" y="71"/>
                        </a:lnTo>
                        <a:lnTo>
                          <a:pt x="10" y="48"/>
                        </a:lnTo>
                        <a:lnTo>
                          <a:pt x="7" y="30"/>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09" name="Freeform 94"/>
                  <p:cNvSpPr>
                    <a:spLocks/>
                  </p:cNvSpPr>
                  <p:nvPr/>
                </p:nvSpPr>
                <p:spPr bwMode="auto">
                  <a:xfrm>
                    <a:off x="1225" y="1949"/>
                    <a:ext cx="73" cy="111"/>
                  </a:xfrm>
                  <a:custGeom>
                    <a:avLst/>
                    <a:gdLst>
                      <a:gd name="T0" fmla="*/ 0 w 73"/>
                      <a:gd name="T1" fmla="*/ 0 h 111"/>
                      <a:gd name="T2" fmla="*/ 12 w 73"/>
                      <a:gd name="T3" fmla="*/ 22 h 111"/>
                      <a:gd name="T4" fmla="*/ 25 w 73"/>
                      <a:gd name="T5" fmla="*/ 40 h 111"/>
                      <a:gd name="T6" fmla="*/ 31 w 73"/>
                      <a:gd name="T7" fmla="*/ 52 h 111"/>
                      <a:gd name="T8" fmla="*/ 48 w 73"/>
                      <a:gd name="T9" fmla="*/ 66 h 111"/>
                      <a:gd name="T10" fmla="*/ 58 w 73"/>
                      <a:gd name="T11" fmla="*/ 79 h 111"/>
                      <a:gd name="T12" fmla="*/ 64 w 73"/>
                      <a:gd name="T13" fmla="*/ 97 h 111"/>
                      <a:gd name="T14" fmla="*/ 73 w 73"/>
                      <a:gd name="T15" fmla="*/ 111 h 111"/>
                      <a:gd name="T16" fmla="*/ 67 w 73"/>
                      <a:gd name="T17" fmla="*/ 88 h 111"/>
                      <a:gd name="T18" fmla="*/ 60 w 73"/>
                      <a:gd name="T19" fmla="*/ 66 h 111"/>
                      <a:gd name="T20" fmla="*/ 48 w 73"/>
                      <a:gd name="T21" fmla="*/ 55 h 111"/>
                      <a:gd name="T22" fmla="*/ 37 w 73"/>
                      <a:gd name="T23" fmla="*/ 46 h 111"/>
                      <a:gd name="T24" fmla="*/ 25 w 73"/>
                      <a:gd name="T25" fmla="*/ 31 h 111"/>
                      <a:gd name="T26" fmla="*/ 16 w 73"/>
                      <a:gd name="T27" fmla="*/ 21 h 111"/>
                      <a:gd name="T28" fmla="*/ 0 w 73"/>
                      <a:gd name="T29" fmla="*/ 0 h 1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3" h="111">
                        <a:moveTo>
                          <a:pt x="0" y="0"/>
                        </a:moveTo>
                        <a:lnTo>
                          <a:pt x="12" y="22"/>
                        </a:lnTo>
                        <a:lnTo>
                          <a:pt x="25" y="40"/>
                        </a:lnTo>
                        <a:lnTo>
                          <a:pt x="31" y="52"/>
                        </a:lnTo>
                        <a:lnTo>
                          <a:pt x="48" y="66"/>
                        </a:lnTo>
                        <a:lnTo>
                          <a:pt x="58" y="79"/>
                        </a:lnTo>
                        <a:lnTo>
                          <a:pt x="64" y="97"/>
                        </a:lnTo>
                        <a:lnTo>
                          <a:pt x="73" y="111"/>
                        </a:lnTo>
                        <a:lnTo>
                          <a:pt x="67" y="88"/>
                        </a:lnTo>
                        <a:lnTo>
                          <a:pt x="60" y="66"/>
                        </a:lnTo>
                        <a:lnTo>
                          <a:pt x="48" y="55"/>
                        </a:lnTo>
                        <a:lnTo>
                          <a:pt x="37" y="46"/>
                        </a:lnTo>
                        <a:lnTo>
                          <a:pt x="25" y="31"/>
                        </a:lnTo>
                        <a:lnTo>
                          <a:pt x="16" y="21"/>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10" name="Freeform 95"/>
                  <p:cNvSpPr>
                    <a:spLocks/>
                  </p:cNvSpPr>
                  <p:nvPr/>
                </p:nvSpPr>
                <p:spPr bwMode="auto">
                  <a:xfrm>
                    <a:off x="1265" y="1827"/>
                    <a:ext cx="33" cy="189"/>
                  </a:xfrm>
                  <a:custGeom>
                    <a:avLst/>
                    <a:gdLst>
                      <a:gd name="T0" fmla="*/ 32 w 33"/>
                      <a:gd name="T1" fmla="*/ 189 h 189"/>
                      <a:gd name="T2" fmla="*/ 33 w 33"/>
                      <a:gd name="T3" fmla="*/ 156 h 189"/>
                      <a:gd name="T4" fmla="*/ 33 w 33"/>
                      <a:gd name="T5" fmla="*/ 126 h 189"/>
                      <a:gd name="T6" fmla="*/ 30 w 33"/>
                      <a:gd name="T7" fmla="*/ 98 h 189"/>
                      <a:gd name="T8" fmla="*/ 24 w 33"/>
                      <a:gd name="T9" fmla="*/ 69 h 189"/>
                      <a:gd name="T10" fmla="*/ 20 w 33"/>
                      <a:gd name="T11" fmla="*/ 47 h 189"/>
                      <a:gd name="T12" fmla="*/ 14 w 33"/>
                      <a:gd name="T13" fmla="*/ 27 h 189"/>
                      <a:gd name="T14" fmla="*/ 0 w 33"/>
                      <a:gd name="T15" fmla="*/ 0 h 189"/>
                      <a:gd name="T16" fmla="*/ 6 w 33"/>
                      <a:gd name="T17" fmla="*/ 32 h 189"/>
                      <a:gd name="T18" fmla="*/ 14 w 33"/>
                      <a:gd name="T19" fmla="*/ 60 h 189"/>
                      <a:gd name="T20" fmla="*/ 23 w 33"/>
                      <a:gd name="T21" fmla="*/ 101 h 189"/>
                      <a:gd name="T22" fmla="*/ 27 w 33"/>
                      <a:gd name="T23" fmla="*/ 123 h 189"/>
                      <a:gd name="T24" fmla="*/ 29 w 33"/>
                      <a:gd name="T25" fmla="*/ 149 h 189"/>
                      <a:gd name="T26" fmla="*/ 32 w 33"/>
                      <a:gd name="T27" fmla="*/ 189 h 1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 h="189">
                        <a:moveTo>
                          <a:pt x="32" y="189"/>
                        </a:moveTo>
                        <a:lnTo>
                          <a:pt x="33" y="156"/>
                        </a:lnTo>
                        <a:lnTo>
                          <a:pt x="33" y="126"/>
                        </a:lnTo>
                        <a:lnTo>
                          <a:pt x="30" y="98"/>
                        </a:lnTo>
                        <a:lnTo>
                          <a:pt x="24" y="69"/>
                        </a:lnTo>
                        <a:lnTo>
                          <a:pt x="20" y="47"/>
                        </a:lnTo>
                        <a:lnTo>
                          <a:pt x="14" y="27"/>
                        </a:lnTo>
                        <a:lnTo>
                          <a:pt x="0" y="0"/>
                        </a:lnTo>
                        <a:lnTo>
                          <a:pt x="6" y="32"/>
                        </a:lnTo>
                        <a:lnTo>
                          <a:pt x="14" y="60"/>
                        </a:lnTo>
                        <a:lnTo>
                          <a:pt x="23" y="101"/>
                        </a:lnTo>
                        <a:lnTo>
                          <a:pt x="27" y="123"/>
                        </a:lnTo>
                        <a:lnTo>
                          <a:pt x="29" y="149"/>
                        </a:lnTo>
                        <a:lnTo>
                          <a:pt x="32" y="189"/>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11" name="Freeform 96"/>
                  <p:cNvSpPr>
                    <a:spLocks/>
                  </p:cNvSpPr>
                  <p:nvPr/>
                </p:nvSpPr>
                <p:spPr bwMode="auto">
                  <a:xfrm>
                    <a:off x="1228" y="1761"/>
                    <a:ext cx="52" cy="239"/>
                  </a:xfrm>
                  <a:custGeom>
                    <a:avLst/>
                    <a:gdLst>
                      <a:gd name="T0" fmla="*/ 52 w 52"/>
                      <a:gd name="T1" fmla="*/ 239 h 239"/>
                      <a:gd name="T2" fmla="*/ 39 w 52"/>
                      <a:gd name="T3" fmla="*/ 203 h 239"/>
                      <a:gd name="T4" fmla="*/ 33 w 52"/>
                      <a:gd name="T5" fmla="*/ 161 h 239"/>
                      <a:gd name="T6" fmla="*/ 31 w 52"/>
                      <a:gd name="T7" fmla="*/ 128 h 239"/>
                      <a:gd name="T8" fmla="*/ 30 w 52"/>
                      <a:gd name="T9" fmla="*/ 98 h 239"/>
                      <a:gd name="T10" fmla="*/ 24 w 52"/>
                      <a:gd name="T11" fmla="*/ 62 h 239"/>
                      <a:gd name="T12" fmla="*/ 16 w 52"/>
                      <a:gd name="T13" fmla="*/ 35 h 239"/>
                      <a:gd name="T14" fmla="*/ 9 w 52"/>
                      <a:gd name="T15" fmla="*/ 15 h 239"/>
                      <a:gd name="T16" fmla="*/ 0 w 52"/>
                      <a:gd name="T17" fmla="*/ 0 h 239"/>
                      <a:gd name="T18" fmla="*/ 16 w 52"/>
                      <a:gd name="T19" fmla="*/ 20 h 239"/>
                      <a:gd name="T20" fmla="*/ 24 w 52"/>
                      <a:gd name="T21" fmla="*/ 39 h 239"/>
                      <a:gd name="T22" fmla="*/ 31 w 52"/>
                      <a:gd name="T23" fmla="*/ 63 h 239"/>
                      <a:gd name="T24" fmla="*/ 34 w 52"/>
                      <a:gd name="T25" fmla="*/ 81 h 239"/>
                      <a:gd name="T26" fmla="*/ 40 w 52"/>
                      <a:gd name="T27" fmla="*/ 113 h 239"/>
                      <a:gd name="T28" fmla="*/ 42 w 52"/>
                      <a:gd name="T29" fmla="*/ 138 h 239"/>
                      <a:gd name="T30" fmla="*/ 46 w 52"/>
                      <a:gd name="T31" fmla="*/ 162 h 239"/>
                      <a:gd name="T32" fmla="*/ 49 w 52"/>
                      <a:gd name="T33" fmla="*/ 180 h 239"/>
                      <a:gd name="T34" fmla="*/ 49 w 52"/>
                      <a:gd name="T35" fmla="*/ 203 h 239"/>
                      <a:gd name="T36" fmla="*/ 52 w 52"/>
                      <a:gd name="T37" fmla="*/ 239 h 2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2" h="239">
                        <a:moveTo>
                          <a:pt x="52" y="239"/>
                        </a:moveTo>
                        <a:lnTo>
                          <a:pt x="39" y="203"/>
                        </a:lnTo>
                        <a:lnTo>
                          <a:pt x="33" y="161"/>
                        </a:lnTo>
                        <a:lnTo>
                          <a:pt x="31" y="128"/>
                        </a:lnTo>
                        <a:lnTo>
                          <a:pt x="30" y="98"/>
                        </a:lnTo>
                        <a:lnTo>
                          <a:pt x="24" y="62"/>
                        </a:lnTo>
                        <a:lnTo>
                          <a:pt x="16" y="35"/>
                        </a:lnTo>
                        <a:lnTo>
                          <a:pt x="9" y="15"/>
                        </a:lnTo>
                        <a:lnTo>
                          <a:pt x="0" y="0"/>
                        </a:lnTo>
                        <a:lnTo>
                          <a:pt x="16" y="20"/>
                        </a:lnTo>
                        <a:lnTo>
                          <a:pt x="24" y="39"/>
                        </a:lnTo>
                        <a:lnTo>
                          <a:pt x="31" y="63"/>
                        </a:lnTo>
                        <a:lnTo>
                          <a:pt x="34" y="81"/>
                        </a:lnTo>
                        <a:lnTo>
                          <a:pt x="40" y="113"/>
                        </a:lnTo>
                        <a:lnTo>
                          <a:pt x="42" y="138"/>
                        </a:lnTo>
                        <a:lnTo>
                          <a:pt x="46" y="162"/>
                        </a:lnTo>
                        <a:lnTo>
                          <a:pt x="49" y="180"/>
                        </a:lnTo>
                        <a:lnTo>
                          <a:pt x="49" y="203"/>
                        </a:lnTo>
                        <a:lnTo>
                          <a:pt x="52" y="239"/>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12" name="Freeform 97"/>
                  <p:cNvSpPr>
                    <a:spLocks/>
                  </p:cNvSpPr>
                  <p:nvPr/>
                </p:nvSpPr>
                <p:spPr bwMode="auto">
                  <a:xfrm>
                    <a:off x="1198" y="1866"/>
                    <a:ext cx="63" cy="117"/>
                  </a:xfrm>
                  <a:custGeom>
                    <a:avLst/>
                    <a:gdLst>
                      <a:gd name="T0" fmla="*/ 63 w 63"/>
                      <a:gd name="T1" fmla="*/ 117 h 117"/>
                      <a:gd name="T2" fmla="*/ 46 w 63"/>
                      <a:gd name="T3" fmla="*/ 95 h 117"/>
                      <a:gd name="T4" fmla="*/ 30 w 63"/>
                      <a:gd name="T5" fmla="*/ 75 h 117"/>
                      <a:gd name="T6" fmla="*/ 21 w 63"/>
                      <a:gd name="T7" fmla="*/ 59 h 117"/>
                      <a:gd name="T8" fmla="*/ 12 w 63"/>
                      <a:gd name="T9" fmla="*/ 38 h 117"/>
                      <a:gd name="T10" fmla="*/ 6 w 63"/>
                      <a:gd name="T11" fmla="*/ 20 h 117"/>
                      <a:gd name="T12" fmla="*/ 0 w 63"/>
                      <a:gd name="T13" fmla="*/ 0 h 117"/>
                      <a:gd name="T14" fmla="*/ 13 w 63"/>
                      <a:gd name="T15" fmla="*/ 20 h 117"/>
                      <a:gd name="T16" fmla="*/ 22 w 63"/>
                      <a:gd name="T17" fmla="*/ 45 h 117"/>
                      <a:gd name="T18" fmla="*/ 34 w 63"/>
                      <a:gd name="T19" fmla="*/ 68 h 117"/>
                      <a:gd name="T20" fmla="*/ 52 w 63"/>
                      <a:gd name="T21" fmla="*/ 90 h 117"/>
                      <a:gd name="T22" fmla="*/ 63 w 63"/>
                      <a:gd name="T23" fmla="*/ 11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3" h="117">
                        <a:moveTo>
                          <a:pt x="63" y="117"/>
                        </a:moveTo>
                        <a:lnTo>
                          <a:pt x="46" y="95"/>
                        </a:lnTo>
                        <a:lnTo>
                          <a:pt x="30" y="75"/>
                        </a:lnTo>
                        <a:lnTo>
                          <a:pt x="21" y="59"/>
                        </a:lnTo>
                        <a:lnTo>
                          <a:pt x="12" y="38"/>
                        </a:lnTo>
                        <a:lnTo>
                          <a:pt x="6" y="20"/>
                        </a:lnTo>
                        <a:lnTo>
                          <a:pt x="0" y="0"/>
                        </a:lnTo>
                        <a:lnTo>
                          <a:pt x="13" y="20"/>
                        </a:lnTo>
                        <a:lnTo>
                          <a:pt x="22" y="45"/>
                        </a:lnTo>
                        <a:lnTo>
                          <a:pt x="34" y="68"/>
                        </a:lnTo>
                        <a:lnTo>
                          <a:pt x="52" y="90"/>
                        </a:lnTo>
                        <a:lnTo>
                          <a:pt x="63" y="11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13" name="Freeform 98"/>
                  <p:cNvSpPr>
                    <a:spLocks/>
                  </p:cNvSpPr>
                  <p:nvPr/>
                </p:nvSpPr>
                <p:spPr bwMode="auto">
                  <a:xfrm>
                    <a:off x="1192" y="1749"/>
                    <a:ext cx="63" cy="201"/>
                  </a:xfrm>
                  <a:custGeom>
                    <a:avLst/>
                    <a:gdLst>
                      <a:gd name="T0" fmla="*/ 63 w 63"/>
                      <a:gd name="T1" fmla="*/ 201 h 201"/>
                      <a:gd name="T2" fmla="*/ 43 w 63"/>
                      <a:gd name="T3" fmla="*/ 173 h 201"/>
                      <a:gd name="T4" fmla="*/ 33 w 63"/>
                      <a:gd name="T5" fmla="*/ 147 h 201"/>
                      <a:gd name="T6" fmla="*/ 28 w 63"/>
                      <a:gd name="T7" fmla="*/ 113 h 201"/>
                      <a:gd name="T8" fmla="*/ 25 w 63"/>
                      <a:gd name="T9" fmla="*/ 93 h 201"/>
                      <a:gd name="T10" fmla="*/ 18 w 63"/>
                      <a:gd name="T11" fmla="*/ 66 h 201"/>
                      <a:gd name="T12" fmla="*/ 12 w 63"/>
                      <a:gd name="T13" fmla="*/ 39 h 201"/>
                      <a:gd name="T14" fmla="*/ 0 w 63"/>
                      <a:gd name="T15" fmla="*/ 0 h 201"/>
                      <a:gd name="T16" fmla="*/ 15 w 63"/>
                      <a:gd name="T17" fmla="*/ 30 h 201"/>
                      <a:gd name="T18" fmla="*/ 25 w 63"/>
                      <a:gd name="T19" fmla="*/ 59 h 201"/>
                      <a:gd name="T20" fmla="*/ 31 w 63"/>
                      <a:gd name="T21" fmla="*/ 89 h 201"/>
                      <a:gd name="T22" fmla="*/ 39 w 63"/>
                      <a:gd name="T23" fmla="*/ 125 h 201"/>
                      <a:gd name="T24" fmla="*/ 43 w 63"/>
                      <a:gd name="T25" fmla="*/ 147 h 201"/>
                      <a:gd name="T26" fmla="*/ 51 w 63"/>
                      <a:gd name="T27" fmla="*/ 171 h 201"/>
                      <a:gd name="T28" fmla="*/ 63 w 63"/>
                      <a:gd name="T29" fmla="*/ 201 h 2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3" h="201">
                        <a:moveTo>
                          <a:pt x="63" y="201"/>
                        </a:moveTo>
                        <a:lnTo>
                          <a:pt x="43" y="173"/>
                        </a:lnTo>
                        <a:lnTo>
                          <a:pt x="33" y="147"/>
                        </a:lnTo>
                        <a:lnTo>
                          <a:pt x="28" y="113"/>
                        </a:lnTo>
                        <a:lnTo>
                          <a:pt x="25" y="93"/>
                        </a:lnTo>
                        <a:lnTo>
                          <a:pt x="18" y="66"/>
                        </a:lnTo>
                        <a:lnTo>
                          <a:pt x="12" y="39"/>
                        </a:lnTo>
                        <a:lnTo>
                          <a:pt x="0" y="0"/>
                        </a:lnTo>
                        <a:lnTo>
                          <a:pt x="15" y="30"/>
                        </a:lnTo>
                        <a:lnTo>
                          <a:pt x="25" y="59"/>
                        </a:lnTo>
                        <a:lnTo>
                          <a:pt x="31" y="89"/>
                        </a:lnTo>
                        <a:lnTo>
                          <a:pt x="39" y="125"/>
                        </a:lnTo>
                        <a:lnTo>
                          <a:pt x="43" y="147"/>
                        </a:lnTo>
                        <a:lnTo>
                          <a:pt x="51" y="171"/>
                        </a:lnTo>
                        <a:lnTo>
                          <a:pt x="63" y="201"/>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14" name="Freeform 99"/>
                  <p:cNvSpPr>
                    <a:spLocks/>
                  </p:cNvSpPr>
                  <p:nvPr/>
                </p:nvSpPr>
                <p:spPr bwMode="auto">
                  <a:xfrm>
                    <a:off x="1204" y="1725"/>
                    <a:ext cx="45" cy="191"/>
                  </a:xfrm>
                  <a:custGeom>
                    <a:avLst/>
                    <a:gdLst>
                      <a:gd name="T0" fmla="*/ 45 w 45"/>
                      <a:gd name="T1" fmla="*/ 191 h 191"/>
                      <a:gd name="T2" fmla="*/ 36 w 45"/>
                      <a:gd name="T3" fmla="*/ 158 h 191"/>
                      <a:gd name="T4" fmla="*/ 31 w 45"/>
                      <a:gd name="T5" fmla="*/ 135 h 191"/>
                      <a:gd name="T6" fmla="*/ 31 w 45"/>
                      <a:gd name="T7" fmla="*/ 102 h 191"/>
                      <a:gd name="T8" fmla="*/ 24 w 45"/>
                      <a:gd name="T9" fmla="*/ 83 h 191"/>
                      <a:gd name="T10" fmla="*/ 16 w 45"/>
                      <a:gd name="T11" fmla="*/ 60 h 191"/>
                      <a:gd name="T12" fmla="*/ 9 w 45"/>
                      <a:gd name="T13" fmla="*/ 35 h 191"/>
                      <a:gd name="T14" fmla="*/ 0 w 45"/>
                      <a:gd name="T15" fmla="*/ 0 h 191"/>
                      <a:gd name="T16" fmla="*/ 19 w 45"/>
                      <a:gd name="T17" fmla="*/ 51 h 191"/>
                      <a:gd name="T18" fmla="*/ 31 w 45"/>
                      <a:gd name="T19" fmla="*/ 87 h 191"/>
                      <a:gd name="T20" fmla="*/ 36 w 45"/>
                      <a:gd name="T21" fmla="*/ 104 h 191"/>
                      <a:gd name="T22" fmla="*/ 36 w 45"/>
                      <a:gd name="T23" fmla="*/ 137 h 191"/>
                      <a:gd name="T24" fmla="*/ 42 w 45"/>
                      <a:gd name="T25" fmla="*/ 155 h 191"/>
                      <a:gd name="T26" fmla="*/ 45 w 45"/>
                      <a:gd name="T27" fmla="*/ 191 h 1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 h="191">
                        <a:moveTo>
                          <a:pt x="45" y="191"/>
                        </a:moveTo>
                        <a:lnTo>
                          <a:pt x="36" y="158"/>
                        </a:lnTo>
                        <a:lnTo>
                          <a:pt x="31" y="135"/>
                        </a:lnTo>
                        <a:lnTo>
                          <a:pt x="31" y="102"/>
                        </a:lnTo>
                        <a:lnTo>
                          <a:pt x="24" y="83"/>
                        </a:lnTo>
                        <a:lnTo>
                          <a:pt x="16" y="60"/>
                        </a:lnTo>
                        <a:lnTo>
                          <a:pt x="9" y="35"/>
                        </a:lnTo>
                        <a:lnTo>
                          <a:pt x="0" y="0"/>
                        </a:lnTo>
                        <a:lnTo>
                          <a:pt x="19" y="51"/>
                        </a:lnTo>
                        <a:lnTo>
                          <a:pt x="31" y="87"/>
                        </a:lnTo>
                        <a:lnTo>
                          <a:pt x="36" y="104"/>
                        </a:lnTo>
                        <a:lnTo>
                          <a:pt x="36" y="137"/>
                        </a:lnTo>
                        <a:lnTo>
                          <a:pt x="42" y="155"/>
                        </a:lnTo>
                        <a:lnTo>
                          <a:pt x="45" y="191"/>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15" name="Freeform 100"/>
                  <p:cNvSpPr>
                    <a:spLocks/>
                  </p:cNvSpPr>
                  <p:nvPr/>
                </p:nvSpPr>
                <p:spPr bwMode="auto">
                  <a:xfrm>
                    <a:off x="1187" y="1794"/>
                    <a:ext cx="24" cy="84"/>
                  </a:xfrm>
                  <a:custGeom>
                    <a:avLst/>
                    <a:gdLst>
                      <a:gd name="T0" fmla="*/ 24 w 24"/>
                      <a:gd name="T1" fmla="*/ 84 h 84"/>
                      <a:gd name="T2" fmla="*/ 8 w 24"/>
                      <a:gd name="T3" fmla="*/ 56 h 84"/>
                      <a:gd name="T4" fmla="*/ 3 w 24"/>
                      <a:gd name="T5" fmla="*/ 24 h 84"/>
                      <a:gd name="T6" fmla="*/ 0 w 24"/>
                      <a:gd name="T7" fmla="*/ 0 h 84"/>
                      <a:gd name="T8" fmla="*/ 9 w 24"/>
                      <a:gd name="T9" fmla="*/ 27 h 84"/>
                      <a:gd name="T10" fmla="*/ 17 w 24"/>
                      <a:gd name="T11" fmla="*/ 59 h 84"/>
                      <a:gd name="T12" fmla="*/ 24 w 24"/>
                      <a:gd name="T13" fmla="*/ 84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84">
                        <a:moveTo>
                          <a:pt x="24" y="84"/>
                        </a:moveTo>
                        <a:lnTo>
                          <a:pt x="8" y="56"/>
                        </a:lnTo>
                        <a:lnTo>
                          <a:pt x="3" y="24"/>
                        </a:lnTo>
                        <a:lnTo>
                          <a:pt x="0" y="0"/>
                        </a:lnTo>
                        <a:lnTo>
                          <a:pt x="9" y="27"/>
                        </a:lnTo>
                        <a:lnTo>
                          <a:pt x="17" y="59"/>
                        </a:lnTo>
                        <a:lnTo>
                          <a:pt x="24" y="8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16" name="Freeform 101"/>
                  <p:cNvSpPr>
                    <a:spLocks/>
                  </p:cNvSpPr>
                  <p:nvPr/>
                </p:nvSpPr>
                <p:spPr bwMode="auto">
                  <a:xfrm>
                    <a:off x="1148" y="1656"/>
                    <a:ext cx="47" cy="149"/>
                  </a:xfrm>
                  <a:custGeom>
                    <a:avLst/>
                    <a:gdLst>
                      <a:gd name="T0" fmla="*/ 47 w 47"/>
                      <a:gd name="T1" fmla="*/ 149 h 149"/>
                      <a:gd name="T2" fmla="*/ 38 w 47"/>
                      <a:gd name="T3" fmla="*/ 129 h 149"/>
                      <a:gd name="T4" fmla="*/ 24 w 47"/>
                      <a:gd name="T5" fmla="*/ 98 h 149"/>
                      <a:gd name="T6" fmla="*/ 15 w 47"/>
                      <a:gd name="T7" fmla="*/ 65 h 149"/>
                      <a:gd name="T8" fmla="*/ 9 w 47"/>
                      <a:gd name="T9" fmla="*/ 33 h 149"/>
                      <a:gd name="T10" fmla="*/ 6 w 47"/>
                      <a:gd name="T11" fmla="*/ 15 h 149"/>
                      <a:gd name="T12" fmla="*/ 0 w 47"/>
                      <a:gd name="T13" fmla="*/ 0 h 149"/>
                      <a:gd name="T14" fmla="*/ 18 w 47"/>
                      <a:gd name="T15" fmla="*/ 20 h 149"/>
                      <a:gd name="T16" fmla="*/ 18 w 47"/>
                      <a:gd name="T17" fmla="*/ 44 h 149"/>
                      <a:gd name="T18" fmla="*/ 24 w 47"/>
                      <a:gd name="T19" fmla="*/ 83 h 149"/>
                      <a:gd name="T20" fmla="*/ 36 w 47"/>
                      <a:gd name="T21" fmla="*/ 110 h 149"/>
                      <a:gd name="T22" fmla="*/ 47 w 47"/>
                      <a:gd name="T23" fmla="*/ 149 h 1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149">
                        <a:moveTo>
                          <a:pt x="47" y="149"/>
                        </a:moveTo>
                        <a:lnTo>
                          <a:pt x="38" y="129"/>
                        </a:lnTo>
                        <a:lnTo>
                          <a:pt x="24" y="98"/>
                        </a:lnTo>
                        <a:lnTo>
                          <a:pt x="15" y="65"/>
                        </a:lnTo>
                        <a:lnTo>
                          <a:pt x="9" y="33"/>
                        </a:lnTo>
                        <a:lnTo>
                          <a:pt x="6" y="15"/>
                        </a:lnTo>
                        <a:lnTo>
                          <a:pt x="0" y="0"/>
                        </a:lnTo>
                        <a:lnTo>
                          <a:pt x="18" y="20"/>
                        </a:lnTo>
                        <a:lnTo>
                          <a:pt x="18" y="44"/>
                        </a:lnTo>
                        <a:lnTo>
                          <a:pt x="24" y="83"/>
                        </a:lnTo>
                        <a:lnTo>
                          <a:pt x="36" y="110"/>
                        </a:lnTo>
                        <a:lnTo>
                          <a:pt x="47" y="149"/>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17" name="Freeform 102"/>
                  <p:cNvSpPr>
                    <a:spLocks/>
                  </p:cNvSpPr>
                  <p:nvPr/>
                </p:nvSpPr>
                <p:spPr bwMode="auto">
                  <a:xfrm>
                    <a:off x="1139" y="1700"/>
                    <a:ext cx="39" cy="117"/>
                  </a:xfrm>
                  <a:custGeom>
                    <a:avLst/>
                    <a:gdLst>
                      <a:gd name="T0" fmla="*/ 39 w 39"/>
                      <a:gd name="T1" fmla="*/ 117 h 117"/>
                      <a:gd name="T2" fmla="*/ 32 w 39"/>
                      <a:gd name="T3" fmla="*/ 85 h 117"/>
                      <a:gd name="T4" fmla="*/ 18 w 39"/>
                      <a:gd name="T5" fmla="*/ 52 h 117"/>
                      <a:gd name="T6" fmla="*/ 9 w 39"/>
                      <a:gd name="T7" fmla="*/ 27 h 117"/>
                      <a:gd name="T8" fmla="*/ 0 w 39"/>
                      <a:gd name="T9" fmla="*/ 0 h 117"/>
                      <a:gd name="T10" fmla="*/ 12 w 39"/>
                      <a:gd name="T11" fmla="*/ 22 h 117"/>
                      <a:gd name="T12" fmla="*/ 23 w 39"/>
                      <a:gd name="T13" fmla="*/ 48 h 117"/>
                      <a:gd name="T14" fmla="*/ 35 w 39"/>
                      <a:gd name="T15" fmla="*/ 84 h 117"/>
                      <a:gd name="T16" fmla="*/ 39 w 39"/>
                      <a:gd name="T17" fmla="*/ 117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 h="117">
                        <a:moveTo>
                          <a:pt x="39" y="117"/>
                        </a:moveTo>
                        <a:lnTo>
                          <a:pt x="32" y="85"/>
                        </a:lnTo>
                        <a:lnTo>
                          <a:pt x="18" y="52"/>
                        </a:lnTo>
                        <a:lnTo>
                          <a:pt x="9" y="27"/>
                        </a:lnTo>
                        <a:lnTo>
                          <a:pt x="0" y="0"/>
                        </a:lnTo>
                        <a:lnTo>
                          <a:pt x="12" y="22"/>
                        </a:lnTo>
                        <a:lnTo>
                          <a:pt x="23" y="48"/>
                        </a:lnTo>
                        <a:lnTo>
                          <a:pt x="35" y="84"/>
                        </a:lnTo>
                        <a:lnTo>
                          <a:pt x="39" y="11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18" name="Freeform 103"/>
                  <p:cNvSpPr>
                    <a:spLocks/>
                  </p:cNvSpPr>
                  <p:nvPr/>
                </p:nvSpPr>
                <p:spPr bwMode="auto">
                  <a:xfrm>
                    <a:off x="1177" y="1685"/>
                    <a:ext cx="18" cy="61"/>
                  </a:xfrm>
                  <a:custGeom>
                    <a:avLst/>
                    <a:gdLst>
                      <a:gd name="T0" fmla="*/ 18 w 18"/>
                      <a:gd name="T1" fmla="*/ 61 h 61"/>
                      <a:gd name="T2" fmla="*/ 3 w 18"/>
                      <a:gd name="T3" fmla="*/ 39 h 61"/>
                      <a:gd name="T4" fmla="*/ 0 w 18"/>
                      <a:gd name="T5" fmla="*/ 15 h 61"/>
                      <a:gd name="T6" fmla="*/ 0 w 18"/>
                      <a:gd name="T7" fmla="*/ 0 h 61"/>
                      <a:gd name="T8" fmla="*/ 9 w 18"/>
                      <a:gd name="T9" fmla="*/ 19 h 61"/>
                      <a:gd name="T10" fmla="*/ 18 w 18"/>
                      <a:gd name="T11" fmla="*/ 61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1">
                        <a:moveTo>
                          <a:pt x="18" y="61"/>
                        </a:moveTo>
                        <a:lnTo>
                          <a:pt x="3" y="39"/>
                        </a:lnTo>
                        <a:lnTo>
                          <a:pt x="0" y="15"/>
                        </a:lnTo>
                        <a:lnTo>
                          <a:pt x="0" y="0"/>
                        </a:lnTo>
                        <a:lnTo>
                          <a:pt x="9" y="19"/>
                        </a:lnTo>
                        <a:lnTo>
                          <a:pt x="18" y="61"/>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19" name="Freeform 104"/>
                  <p:cNvSpPr>
                    <a:spLocks/>
                  </p:cNvSpPr>
                  <p:nvPr/>
                </p:nvSpPr>
                <p:spPr bwMode="auto">
                  <a:xfrm>
                    <a:off x="1528" y="1868"/>
                    <a:ext cx="136" cy="139"/>
                  </a:xfrm>
                  <a:custGeom>
                    <a:avLst/>
                    <a:gdLst>
                      <a:gd name="T0" fmla="*/ 0 w 136"/>
                      <a:gd name="T1" fmla="*/ 139 h 139"/>
                      <a:gd name="T2" fmla="*/ 36 w 136"/>
                      <a:gd name="T3" fmla="*/ 112 h 139"/>
                      <a:gd name="T4" fmla="*/ 66 w 136"/>
                      <a:gd name="T5" fmla="*/ 94 h 139"/>
                      <a:gd name="T6" fmla="*/ 99 w 136"/>
                      <a:gd name="T7" fmla="*/ 60 h 139"/>
                      <a:gd name="T8" fmla="*/ 118 w 136"/>
                      <a:gd name="T9" fmla="*/ 30 h 139"/>
                      <a:gd name="T10" fmla="*/ 136 w 136"/>
                      <a:gd name="T11" fmla="*/ 0 h 139"/>
                      <a:gd name="T12" fmla="*/ 115 w 136"/>
                      <a:gd name="T13" fmla="*/ 22 h 139"/>
                      <a:gd name="T14" fmla="*/ 85 w 136"/>
                      <a:gd name="T15" fmla="*/ 61 h 139"/>
                      <a:gd name="T16" fmla="*/ 64 w 136"/>
                      <a:gd name="T17" fmla="*/ 85 h 139"/>
                      <a:gd name="T18" fmla="*/ 40 w 136"/>
                      <a:gd name="T19" fmla="*/ 105 h 139"/>
                      <a:gd name="T20" fmla="*/ 18 w 136"/>
                      <a:gd name="T21" fmla="*/ 121 h 139"/>
                      <a:gd name="T22" fmla="*/ 0 w 136"/>
                      <a:gd name="T23" fmla="*/ 139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6" h="139">
                        <a:moveTo>
                          <a:pt x="0" y="139"/>
                        </a:moveTo>
                        <a:lnTo>
                          <a:pt x="36" y="112"/>
                        </a:lnTo>
                        <a:lnTo>
                          <a:pt x="66" y="94"/>
                        </a:lnTo>
                        <a:lnTo>
                          <a:pt x="99" y="60"/>
                        </a:lnTo>
                        <a:lnTo>
                          <a:pt x="118" y="30"/>
                        </a:lnTo>
                        <a:lnTo>
                          <a:pt x="136" y="0"/>
                        </a:lnTo>
                        <a:lnTo>
                          <a:pt x="115" y="22"/>
                        </a:lnTo>
                        <a:lnTo>
                          <a:pt x="85" y="61"/>
                        </a:lnTo>
                        <a:lnTo>
                          <a:pt x="64" y="85"/>
                        </a:lnTo>
                        <a:lnTo>
                          <a:pt x="40" y="105"/>
                        </a:lnTo>
                        <a:lnTo>
                          <a:pt x="18" y="121"/>
                        </a:lnTo>
                        <a:lnTo>
                          <a:pt x="0" y="139"/>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20" name="Freeform 105"/>
                  <p:cNvSpPr>
                    <a:spLocks/>
                  </p:cNvSpPr>
                  <p:nvPr/>
                </p:nvSpPr>
                <p:spPr bwMode="auto">
                  <a:xfrm>
                    <a:off x="1555" y="1781"/>
                    <a:ext cx="141" cy="192"/>
                  </a:xfrm>
                  <a:custGeom>
                    <a:avLst/>
                    <a:gdLst>
                      <a:gd name="T0" fmla="*/ 0 w 141"/>
                      <a:gd name="T1" fmla="*/ 192 h 192"/>
                      <a:gd name="T2" fmla="*/ 30 w 141"/>
                      <a:gd name="T3" fmla="*/ 171 h 192"/>
                      <a:gd name="T4" fmla="*/ 46 w 141"/>
                      <a:gd name="T5" fmla="*/ 150 h 192"/>
                      <a:gd name="T6" fmla="*/ 64 w 141"/>
                      <a:gd name="T7" fmla="*/ 126 h 192"/>
                      <a:gd name="T8" fmla="*/ 79 w 141"/>
                      <a:gd name="T9" fmla="*/ 103 h 192"/>
                      <a:gd name="T10" fmla="*/ 105 w 141"/>
                      <a:gd name="T11" fmla="*/ 84 h 192"/>
                      <a:gd name="T12" fmla="*/ 114 w 141"/>
                      <a:gd name="T13" fmla="*/ 60 h 192"/>
                      <a:gd name="T14" fmla="*/ 126 w 141"/>
                      <a:gd name="T15" fmla="*/ 27 h 192"/>
                      <a:gd name="T16" fmla="*/ 141 w 141"/>
                      <a:gd name="T17" fmla="*/ 0 h 192"/>
                      <a:gd name="T18" fmla="*/ 126 w 141"/>
                      <a:gd name="T19" fmla="*/ 16 h 192"/>
                      <a:gd name="T20" fmla="*/ 111 w 141"/>
                      <a:gd name="T21" fmla="*/ 45 h 192"/>
                      <a:gd name="T22" fmla="*/ 100 w 141"/>
                      <a:gd name="T23" fmla="*/ 73 h 192"/>
                      <a:gd name="T24" fmla="*/ 84 w 141"/>
                      <a:gd name="T25" fmla="*/ 91 h 192"/>
                      <a:gd name="T26" fmla="*/ 64 w 141"/>
                      <a:gd name="T27" fmla="*/ 112 h 192"/>
                      <a:gd name="T28" fmla="*/ 43 w 141"/>
                      <a:gd name="T29" fmla="*/ 141 h 192"/>
                      <a:gd name="T30" fmla="*/ 21 w 141"/>
                      <a:gd name="T31" fmla="*/ 168 h 192"/>
                      <a:gd name="T32" fmla="*/ 0 w 141"/>
                      <a:gd name="T33" fmla="*/ 192 h 1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1" h="192">
                        <a:moveTo>
                          <a:pt x="0" y="192"/>
                        </a:moveTo>
                        <a:lnTo>
                          <a:pt x="30" y="171"/>
                        </a:lnTo>
                        <a:lnTo>
                          <a:pt x="46" y="150"/>
                        </a:lnTo>
                        <a:lnTo>
                          <a:pt x="64" y="126"/>
                        </a:lnTo>
                        <a:lnTo>
                          <a:pt x="79" y="103"/>
                        </a:lnTo>
                        <a:lnTo>
                          <a:pt x="105" y="84"/>
                        </a:lnTo>
                        <a:lnTo>
                          <a:pt x="114" y="60"/>
                        </a:lnTo>
                        <a:lnTo>
                          <a:pt x="126" y="27"/>
                        </a:lnTo>
                        <a:lnTo>
                          <a:pt x="141" y="0"/>
                        </a:lnTo>
                        <a:lnTo>
                          <a:pt x="126" y="16"/>
                        </a:lnTo>
                        <a:lnTo>
                          <a:pt x="111" y="45"/>
                        </a:lnTo>
                        <a:lnTo>
                          <a:pt x="100" y="73"/>
                        </a:lnTo>
                        <a:lnTo>
                          <a:pt x="84" y="91"/>
                        </a:lnTo>
                        <a:lnTo>
                          <a:pt x="64" y="112"/>
                        </a:lnTo>
                        <a:lnTo>
                          <a:pt x="43" y="141"/>
                        </a:lnTo>
                        <a:lnTo>
                          <a:pt x="21" y="168"/>
                        </a:lnTo>
                        <a:lnTo>
                          <a:pt x="0" y="19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21" name="Freeform 106"/>
                  <p:cNvSpPr>
                    <a:spLocks/>
                  </p:cNvSpPr>
                  <p:nvPr/>
                </p:nvSpPr>
                <p:spPr bwMode="auto">
                  <a:xfrm>
                    <a:off x="1580" y="1824"/>
                    <a:ext cx="80" cy="99"/>
                  </a:xfrm>
                  <a:custGeom>
                    <a:avLst/>
                    <a:gdLst>
                      <a:gd name="T0" fmla="*/ 0 w 80"/>
                      <a:gd name="T1" fmla="*/ 99 h 99"/>
                      <a:gd name="T2" fmla="*/ 18 w 80"/>
                      <a:gd name="T3" fmla="*/ 78 h 99"/>
                      <a:gd name="T4" fmla="*/ 32 w 80"/>
                      <a:gd name="T5" fmla="*/ 65 h 99"/>
                      <a:gd name="T6" fmla="*/ 48 w 80"/>
                      <a:gd name="T7" fmla="*/ 47 h 99"/>
                      <a:gd name="T8" fmla="*/ 60 w 80"/>
                      <a:gd name="T9" fmla="*/ 36 h 99"/>
                      <a:gd name="T10" fmla="*/ 72 w 80"/>
                      <a:gd name="T11" fmla="*/ 18 h 99"/>
                      <a:gd name="T12" fmla="*/ 80 w 80"/>
                      <a:gd name="T13" fmla="*/ 0 h 99"/>
                      <a:gd name="T14" fmla="*/ 60 w 80"/>
                      <a:gd name="T15" fmla="*/ 20 h 99"/>
                      <a:gd name="T16" fmla="*/ 41 w 80"/>
                      <a:gd name="T17" fmla="*/ 45 h 99"/>
                      <a:gd name="T18" fmla="*/ 26 w 80"/>
                      <a:gd name="T19" fmla="*/ 66 h 99"/>
                      <a:gd name="T20" fmla="*/ 9 w 80"/>
                      <a:gd name="T21" fmla="*/ 83 h 99"/>
                      <a:gd name="T22" fmla="*/ 0 w 80"/>
                      <a:gd name="T23" fmla="*/ 99 h 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0" h="99">
                        <a:moveTo>
                          <a:pt x="0" y="99"/>
                        </a:moveTo>
                        <a:lnTo>
                          <a:pt x="18" y="78"/>
                        </a:lnTo>
                        <a:lnTo>
                          <a:pt x="32" y="65"/>
                        </a:lnTo>
                        <a:lnTo>
                          <a:pt x="48" y="47"/>
                        </a:lnTo>
                        <a:lnTo>
                          <a:pt x="60" y="36"/>
                        </a:lnTo>
                        <a:lnTo>
                          <a:pt x="72" y="18"/>
                        </a:lnTo>
                        <a:lnTo>
                          <a:pt x="80" y="0"/>
                        </a:lnTo>
                        <a:lnTo>
                          <a:pt x="60" y="20"/>
                        </a:lnTo>
                        <a:lnTo>
                          <a:pt x="41" y="45"/>
                        </a:lnTo>
                        <a:lnTo>
                          <a:pt x="26" y="66"/>
                        </a:lnTo>
                        <a:lnTo>
                          <a:pt x="9" y="83"/>
                        </a:lnTo>
                        <a:lnTo>
                          <a:pt x="0" y="99"/>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22" name="Freeform 107"/>
                  <p:cNvSpPr>
                    <a:spLocks/>
                  </p:cNvSpPr>
                  <p:nvPr/>
                </p:nvSpPr>
                <p:spPr bwMode="auto">
                  <a:xfrm>
                    <a:off x="1546" y="1782"/>
                    <a:ext cx="120" cy="162"/>
                  </a:xfrm>
                  <a:custGeom>
                    <a:avLst/>
                    <a:gdLst>
                      <a:gd name="T0" fmla="*/ 0 w 120"/>
                      <a:gd name="T1" fmla="*/ 162 h 162"/>
                      <a:gd name="T2" fmla="*/ 16 w 120"/>
                      <a:gd name="T3" fmla="*/ 143 h 162"/>
                      <a:gd name="T4" fmla="*/ 37 w 120"/>
                      <a:gd name="T5" fmla="*/ 120 h 162"/>
                      <a:gd name="T6" fmla="*/ 60 w 120"/>
                      <a:gd name="T7" fmla="*/ 98 h 162"/>
                      <a:gd name="T8" fmla="*/ 73 w 120"/>
                      <a:gd name="T9" fmla="*/ 80 h 162"/>
                      <a:gd name="T10" fmla="*/ 88 w 120"/>
                      <a:gd name="T11" fmla="*/ 56 h 162"/>
                      <a:gd name="T12" fmla="*/ 99 w 120"/>
                      <a:gd name="T13" fmla="*/ 33 h 162"/>
                      <a:gd name="T14" fmla="*/ 117 w 120"/>
                      <a:gd name="T15" fmla="*/ 11 h 162"/>
                      <a:gd name="T16" fmla="*/ 120 w 120"/>
                      <a:gd name="T17" fmla="*/ 0 h 162"/>
                      <a:gd name="T18" fmla="*/ 103 w 120"/>
                      <a:gd name="T19" fmla="*/ 21 h 162"/>
                      <a:gd name="T20" fmla="*/ 88 w 120"/>
                      <a:gd name="T21" fmla="*/ 41 h 162"/>
                      <a:gd name="T22" fmla="*/ 79 w 120"/>
                      <a:gd name="T23" fmla="*/ 56 h 162"/>
                      <a:gd name="T24" fmla="*/ 70 w 120"/>
                      <a:gd name="T25" fmla="*/ 71 h 162"/>
                      <a:gd name="T26" fmla="*/ 55 w 120"/>
                      <a:gd name="T27" fmla="*/ 90 h 162"/>
                      <a:gd name="T28" fmla="*/ 31 w 120"/>
                      <a:gd name="T29" fmla="*/ 117 h 162"/>
                      <a:gd name="T30" fmla="*/ 12 w 120"/>
                      <a:gd name="T31" fmla="*/ 140 h 162"/>
                      <a:gd name="T32" fmla="*/ 0 w 120"/>
                      <a:gd name="T33" fmla="*/ 162 h 1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62">
                        <a:moveTo>
                          <a:pt x="0" y="162"/>
                        </a:moveTo>
                        <a:lnTo>
                          <a:pt x="16" y="143"/>
                        </a:lnTo>
                        <a:lnTo>
                          <a:pt x="37" y="120"/>
                        </a:lnTo>
                        <a:lnTo>
                          <a:pt x="60" y="98"/>
                        </a:lnTo>
                        <a:lnTo>
                          <a:pt x="73" y="80"/>
                        </a:lnTo>
                        <a:lnTo>
                          <a:pt x="88" y="56"/>
                        </a:lnTo>
                        <a:lnTo>
                          <a:pt x="99" y="33"/>
                        </a:lnTo>
                        <a:lnTo>
                          <a:pt x="117" y="11"/>
                        </a:lnTo>
                        <a:lnTo>
                          <a:pt x="120" y="0"/>
                        </a:lnTo>
                        <a:lnTo>
                          <a:pt x="103" y="21"/>
                        </a:lnTo>
                        <a:lnTo>
                          <a:pt x="88" y="41"/>
                        </a:lnTo>
                        <a:lnTo>
                          <a:pt x="79" y="56"/>
                        </a:lnTo>
                        <a:lnTo>
                          <a:pt x="70" y="71"/>
                        </a:lnTo>
                        <a:lnTo>
                          <a:pt x="55" y="90"/>
                        </a:lnTo>
                        <a:lnTo>
                          <a:pt x="31" y="117"/>
                        </a:lnTo>
                        <a:lnTo>
                          <a:pt x="12" y="140"/>
                        </a:lnTo>
                        <a:lnTo>
                          <a:pt x="0" y="16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23" name="Freeform 108"/>
                  <p:cNvSpPr>
                    <a:spLocks/>
                  </p:cNvSpPr>
                  <p:nvPr/>
                </p:nvSpPr>
                <p:spPr bwMode="auto">
                  <a:xfrm>
                    <a:off x="1667" y="1746"/>
                    <a:ext cx="57" cy="119"/>
                  </a:xfrm>
                  <a:custGeom>
                    <a:avLst/>
                    <a:gdLst>
                      <a:gd name="T0" fmla="*/ 0 w 57"/>
                      <a:gd name="T1" fmla="*/ 119 h 119"/>
                      <a:gd name="T2" fmla="*/ 12 w 57"/>
                      <a:gd name="T3" fmla="*/ 90 h 119"/>
                      <a:gd name="T4" fmla="*/ 17 w 57"/>
                      <a:gd name="T5" fmla="*/ 74 h 119"/>
                      <a:gd name="T6" fmla="*/ 24 w 57"/>
                      <a:gd name="T7" fmla="*/ 56 h 119"/>
                      <a:gd name="T8" fmla="*/ 38 w 57"/>
                      <a:gd name="T9" fmla="*/ 30 h 119"/>
                      <a:gd name="T10" fmla="*/ 47 w 57"/>
                      <a:gd name="T11" fmla="*/ 17 h 119"/>
                      <a:gd name="T12" fmla="*/ 57 w 57"/>
                      <a:gd name="T13" fmla="*/ 0 h 119"/>
                      <a:gd name="T14" fmla="*/ 48 w 57"/>
                      <a:gd name="T15" fmla="*/ 32 h 119"/>
                      <a:gd name="T16" fmla="*/ 39 w 57"/>
                      <a:gd name="T17" fmla="*/ 54 h 119"/>
                      <a:gd name="T18" fmla="*/ 24 w 57"/>
                      <a:gd name="T19" fmla="*/ 80 h 119"/>
                      <a:gd name="T20" fmla="*/ 0 w 57"/>
                      <a:gd name="T21" fmla="*/ 119 h 1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 h="119">
                        <a:moveTo>
                          <a:pt x="0" y="119"/>
                        </a:moveTo>
                        <a:lnTo>
                          <a:pt x="12" y="90"/>
                        </a:lnTo>
                        <a:lnTo>
                          <a:pt x="17" y="74"/>
                        </a:lnTo>
                        <a:lnTo>
                          <a:pt x="24" y="56"/>
                        </a:lnTo>
                        <a:lnTo>
                          <a:pt x="38" y="30"/>
                        </a:lnTo>
                        <a:lnTo>
                          <a:pt x="47" y="17"/>
                        </a:lnTo>
                        <a:lnTo>
                          <a:pt x="57" y="0"/>
                        </a:lnTo>
                        <a:lnTo>
                          <a:pt x="48" y="32"/>
                        </a:lnTo>
                        <a:lnTo>
                          <a:pt x="39" y="54"/>
                        </a:lnTo>
                        <a:lnTo>
                          <a:pt x="24" y="80"/>
                        </a:lnTo>
                        <a:lnTo>
                          <a:pt x="0" y="119"/>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24" name="Freeform 109"/>
                  <p:cNvSpPr>
                    <a:spLocks/>
                  </p:cNvSpPr>
                  <p:nvPr/>
                </p:nvSpPr>
                <p:spPr bwMode="auto">
                  <a:xfrm>
                    <a:off x="1654" y="1589"/>
                    <a:ext cx="102" cy="234"/>
                  </a:xfrm>
                  <a:custGeom>
                    <a:avLst/>
                    <a:gdLst>
                      <a:gd name="T0" fmla="*/ 0 w 102"/>
                      <a:gd name="T1" fmla="*/ 234 h 234"/>
                      <a:gd name="T2" fmla="*/ 18 w 102"/>
                      <a:gd name="T3" fmla="*/ 201 h 234"/>
                      <a:gd name="T4" fmla="*/ 42 w 102"/>
                      <a:gd name="T5" fmla="*/ 162 h 234"/>
                      <a:gd name="T6" fmla="*/ 55 w 102"/>
                      <a:gd name="T7" fmla="*/ 126 h 234"/>
                      <a:gd name="T8" fmla="*/ 69 w 102"/>
                      <a:gd name="T9" fmla="*/ 91 h 234"/>
                      <a:gd name="T10" fmla="*/ 75 w 102"/>
                      <a:gd name="T11" fmla="*/ 58 h 234"/>
                      <a:gd name="T12" fmla="*/ 90 w 102"/>
                      <a:gd name="T13" fmla="*/ 25 h 234"/>
                      <a:gd name="T14" fmla="*/ 102 w 102"/>
                      <a:gd name="T15" fmla="*/ 0 h 234"/>
                      <a:gd name="T16" fmla="*/ 99 w 102"/>
                      <a:gd name="T17" fmla="*/ 24 h 234"/>
                      <a:gd name="T18" fmla="*/ 81 w 102"/>
                      <a:gd name="T19" fmla="*/ 64 h 234"/>
                      <a:gd name="T20" fmla="*/ 81 w 102"/>
                      <a:gd name="T21" fmla="*/ 87 h 234"/>
                      <a:gd name="T22" fmla="*/ 66 w 102"/>
                      <a:gd name="T23" fmla="*/ 118 h 234"/>
                      <a:gd name="T24" fmla="*/ 54 w 102"/>
                      <a:gd name="T25" fmla="*/ 153 h 234"/>
                      <a:gd name="T26" fmla="*/ 37 w 102"/>
                      <a:gd name="T27" fmla="*/ 184 h 234"/>
                      <a:gd name="T28" fmla="*/ 21 w 102"/>
                      <a:gd name="T29" fmla="*/ 208 h 234"/>
                      <a:gd name="T30" fmla="*/ 0 w 102"/>
                      <a:gd name="T31" fmla="*/ 234 h 2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2" h="234">
                        <a:moveTo>
                          <a:pt x="0" y="234"/>
                        </a:moveTo>
                        <a:lnTo>
                          <a:pt x="18" y="201"/>
                        </a:lnTo>
                        <a:lnTo>
                          <a:pt x="42" y="162"/>
                        </a:lnTo>
                        <a:lnTo>
                          <a:pt x="55" y="126"/>
                        </a:lnTo>
                        <a:lnTo>
                          <a:pt x="69" y="91"/>
                        </a:lnTo>
                        <a:lnTo>
                          <a:pt x="75" y="58"/>
                        </a:lnTo>
                        <a:lnTo>
                          <a:pt x="90" y="25"/>
                        </a:lnTo>
                        <a:lnTo>
                          <a:pt x="102" y="0"/>
                        </a:lnTo>
                        <a:lnTo>
                          <a:pt x="99" y="24"/>
                        </a:lnTo>
                        <a:lnTo>
                          <a:pt x="81" y="64"/>
                        </a:lnTo>
                        <a:lnTo>
                          <a:pt x="81" y="87"/>
                        </a:lnTo>
                        <a:lnTo>
                          <a:pt x="66" y="118"/>
                        </a:lnTo>
                        <a:lnTo>
                          <a:pt x="54" y="153"/>
                        </a:lnTo>
                        <a:lnTo>
                          <a:pt x="37" y="184"/>
                        </a:lnTo>
                        <a:lnTo>
                          <a:pt x="21" y="208"/>
                        </a:lnTo>
                        <a:lnTo>
                          <a:pt x="0" y="23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25" name="Freeform 110"/>
                  <p:cNvSpPr>
                    <a:spLocks/>
                  </p:cNvSpPr>
                  <p:nvPr/>
                </p:nvSpPr>
                <p:spPr bwMode="auto">
                  <a:xfrm>
                    <a:off x="1664" y="1659"/>
                    <a:ext cx="53" cy="120"/>
                  </a:xfrm>
                  <a:custGeom>
                    <a:avLst/>
                    <a:gdLst>
                      <a:gd name="T0" fmla="*/ 0 w 53"/>
                      <a:gd name="T1" fmla="*/ 120 h 120"/>
                      <a:gd name="T2" fmla="*/ 14 w 53"/>
                      <a:gd name="T3" fmla="*/ 90 h 120"/>
                      <a:gd name="T4" fmla="*/ 21 w 53"/>
                      <a:gd name="T5" fmla="*/ 69 h 120"/>
                      <a:gd name="T6" fmla="*/ 35 w 53"/>
                      <a:gd name="T7" fmla="*/ 47 h 120"/>
                      <a:gd name="T8" fmla="*/ 42 w 53"/>
                      <a:gd name="T9" fmla="*/ 21 h 120"/>
                      <a:gd name="T10" fmla="*/ 53 w 53"/>
                      <a:gd name="T11" fmla="*/ 0 h 120"/>
                      <a:gd name="T12" fmla="*/ 51 w 53"/>
                      <a:gd name="T13" fmla="*/ 21 h 120"/>
                      <a:gd name="T14" fmla="*/ 38 w 53"/>
                      <a:gd name="T15" fmla="*/ 57 h 120"/>
                      <a:gd name="T16" fmla="*/ 26 w 53"/>
                      <a:gd name="T17" fmla="*/ 81 h 120"/>
                      <a:gd name="T18" fmla="*/ 17 w 53"/>
                      <a:gd name="T19" fmla="*/ 96 h 120"/>
                      <a:gd name="T20" fmla="*/ 0 w 53"/>
                      <a:gd name="T21" fmla="*/ 120 h 1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3" h="120">
                        <a:moveTo>
                          <a:pt x="0" y="120"/>
                        </a:moveTo>
                        <a:lnTo>
                          <a:pt x="14" y="90"/>
                        </a:lnTo>
                        <a:lnTo>
                          <a:pt x="21" y="69"/>
                        </a:lnTo>
                        <a:lnTo>
                          <a:pt x="35" y="47"/>
                        </a:lnTo>
                        <a:lnTo>
                          <a:pt x="42" y="21"/>
                        </a:lnTo>
                        <a:lnTo>
                          <a:pt x="53" y="0"/>
                        </a:lnTo>
                        <a:lnTo>
                          <a:pt x="51" y="21"/>
                        </a:lnTo>
                        <a:lnTo>
                          <a:pt x="38" y="57"/>
                        </a:lnTo>
                        <a:lnTo>
                          <a:pt x="26" y="81"/>
                        </a:lnTo>
                        <a:lnTo>
                          <a:pt x="17" y="96"/>
                        </a:lnTo>
                        <a:lnTo>
                          <a:pt x="0" y="12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26" name="Freeform 111"/>
                  <p:cNvSpPr>
                    <a:spLocks/>
                  </p:cNvSpPr>
                  <p:nvPr/>
                </p:nvSpPr>
                <p:spPr bwMode="auto">
                  <a:xfrm>
                    <a:off x="1714" y="1572"/>
                    <a:ext cx="67" cy="173"/>
                  </a:xfrm>
                  <a:custGeom>
                    <a:avLst/>
                    <a:gdLst>
                      <a:gd name="T0" fmla="*/ 0 w 67"/>
                      <a:gd name="T1" fmla="*/ 173 h 173"/>
                      <a:gd name="T2" fmla="*/ 15 w 67"/>
                      <a:gd name="T3" fmla="*/ 141 h 173"/>
                      <a:gd name="T4" fmla="*/ 25 w 67"/>
                      <a:gd name="T5" fmla="*/ 113 h 173"/>
                      <a:gd name="T6" fmla="*/ 28 w 67"/>
                      <a:gd name="T7" fmla="*/ 87 h 173"/>
                      <a:gd name="T8" fmla="*/ 39 w 67"/>
                      <a:gd name="T9" fmla="*/ 63 h 173"/>
                      <a:gd name="T10" fmla="*/ 49 w 67"/>
                      <a:gd name="T11" fmla="*/ 48 h 173"/>
                      <a:gd name="T12" fmla="*/ 57 w 67"/>
                      <a:gd name="T13" fmla="*/ 26 h 173"/>
                      <a:gd name="T14" fmla="*/ 67 w 67"/>
                      <a:gd name="T15" fmla="*/ 0 h 173"/>
                      <a:gd name="T16" fmla="*/ 60 w 67"/>
                      <a:gd name="T17" fmla="*/ 41 h 173"/>
                      <a:gd name="T18" fmla="*/ 48 w 67"/>
                      <a:gd name="T19" fmla="*/ 66 h 173"/>
                      <a:gd name="T20" fmla="*/ 43 w 67"/>
                      <a:gd name="T21" fmla="*/ 81 h 173"/>
                      <a:gd name="T22" fmla="*/ 37 w 67"/>
                      <a:gd name="T23" fmla="*/ 110 h 173"/>
                      <a:gd name="T24" fmla="*/ 30 w 67"/>
                      <a:gd name="T25" fmla="*/ 126 h 173"/>
                      <a:gd name="T26" fmla="*/ 0 w 67"/>
                      <a:gd name="T27" fmla="*/ 173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7" h="173">
                        <a:moveTo>
                          <a:pt x="0" y="173"/>
                        </a:moveTo>
                        <a:lnTo>
                          <a:pt x="15" y="141"/>
                        </a:lnTo>
                        <a:lnTo>
                          <a:pt x="25" y="113"/>
                        </a:lnTo>
                        <a:lnTo>
                          <a:pt x="28" y="87"/>
                        </a:lnTo>
                        <a:lnTo>
                          <a:pt x="39" y="63"/>
                        </a:lnTo>
                        <a:lnTo>
                          <a:pt x="49" y="48"/>
                        </a:lnTo>
                        <a:lnTo>
                          <a:pt x="57" y="26"/>
                        </a:lnTo>
                        <a:lnTo>
                          <a:pt x="67" y="0"/>
                        </a:lnTo>
                        <a:lnTo>
                          <a:pt x="60" y="41"/>
                        </a:lnTo>
                        <a:lnTo>
                          <a:pt x="48" y="66"/>
                        </a:lnTo>
                        <a:lnTo>
                          <a:pt x="43" y="81"/>
                        </a:lnTo>
                        <a:lnTo>
                          <a:pt x="37" y="110"/>
                        </a:lnTo>
                        <a:lnTo>
                          <a:pt x="30" y="126"/>
                        </a:lnTo>
                        <a:lnTo>
                          <a:pt x="0" y="173"/>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27" name="Freeform 112"/>
                  <p:cNvSpPr>
                    <a:spLocks/>
                  </p:cNvSpPr>
                  <p:nvPr/>
                </p:nvSpPr>
                <p:spPr bwMode="auto">
                  <a:xfrm>
                    <a:off x="1456" y="1473"/>
                    <a:ext cx="28" cy="222"/>
                  </a:xfrm>
                  <a:custGeom>
                    <a:avLst/>
                    <a:gdLst>
                      <a:gd name="T0" fmla="*/ 0 w 28"/>
                      <a:gd name="T1" fmla="*/ 222 h 222"/>
                      <a:gd name="T2" fmla="*/ 0 w 28"/>
                      <a:gd name="T3" fmla="*/ 189 h 222"/>
                      <a:gd name="T4" fmla="*/ 3 w 28"/>
                      <a:gd name="T5" fmla="*/ 152 h 222"/>
                      <a:gd name="T6" fmla="*/ 12 w 28"/>
                      <a:gd name="T7" fmla="*/ 110 h 222"/>
                      <a:gd name="T8" fmla="*/ 15 w 28"/>
                      <a:gd name="T9" fmla="*/ 62 h 222"/>
                      <a:gd name="T10" fmla="*/ 21 w 28"/>
                      <a:gd name="T11" fmla="*/ 39 h 222"/>
                      <a:gd name="T12" fmla="*/ 27 w 28"/>
                      <a:gd name="T13" fmla="*/ 0 h 222"/>
                      <a:gd name="T14" fmla="*/ 28 w 28"/>
                      <a:gd name="T15" fmla="*/ 26 h 222"/>
                      <a:gd name="T16" fmla="*/ 27 w 28"/>
                      <a:gd name="T17" fmla="*/ 60 h 222"/>
                      <a:gd name="T18" fmla="*/ 24 w 28"/>
                      <a:gd name="T19" fmla="*/ 80 h 222"/>
                      <a:gd name="T20" fmla="*/ 21 w 28"/>
                      <a:gd name="T21" fmla="*/ 116 h 222"/>
                      <a:gd name="T22" fmla="*/ 18 w 28"/>
                      <a:gd name="T23" fmla="*/ 131 h 222"/>
                      <a:gd name="T24" fmla="*/ 12 w 28"/>
                      <a:gd name="T25" fmla="*/ 176 h 222"/>
                      <a:gd name="T26" fmla="*/ 7 w 28"/>
                      <a:gd name="T27" fmla="*/ 201 h 222"/>
                      <a:gd name="T28" fmla="*/ 0 w 28"/>
                      <a:gd name="T29" fmla="*/ 222 h 2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 h="222">
                        <a:moveTo>
                          <a:pt x="0" y="222"/>
                        </a:moveTo>
                        <a:lnTo>
                          <a:pt x="0" y="189"/>
                        </a:lnTo>
                        <a:lnTo>
                          <a:pt x="3" y="152"/>
                        </a:lnTo>
                        <a:lnTo>
                          <a:pt x="12" y="110"/>
                        </a:lnTo>
                        <a:lnTo>
                          <a:pt x="15" y="62"/>
                        </a:lnTo>
                        <a:lnTo>
                          <a:pt x="21" y="39"/>
                        </a:lnTo>
                        <a:lnTo>
                          <a:pt x="27" y="0"/>
                        </a:lnTo>
                        <a:lnTo>
                          <a:pt x="28" y="26"/>
                        </a:lnTo>
                        <a:lnTo>
                          <a:pt x="27" y="60"/>
                        </a:lnTo>
                        <a:lnTo>
                          <a:pt x="24" y="80"/>
                        </a:lnTo>
                        <a:lnTo>
                          <a:pt x="21" y="116"/>
                        </a:lnTo>
                        <a:lnTo>
                          <a:pt x="18" y="131"/>
                        </a:lnTo>
                        <a:lnTo>
                          <a:pt x="12" y="176"/>
                        </a:lnTo>
                        <a:lnTo>
                          <a:pt x="7" y="201"/>
                        </a:lnTo>
                        <a:lnTo>
                          <a:pt x="0" y="22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28" name="Freeform 113"/>
                  <p:cNvSpPr>
                    <a:spLocks/>
                  </p:cNvSpPr>
                  <p:nvPr/>
                </p:nvSpPr>
                <p:spPr bwMode="auto">
                  <a:xfrm>
                    <a:off x="1429" y="1512"/>
                    <a:ext cx="22" cy="174"/>
                  </a:xfrm>
                  <a:custGeom>
                    <a:avLst/>
                    <a:gdLst>
                      <a:gd name="T0" fmla="*/ 0 w 22"/>
                      <a:gd name="T1" fmla="*/ 174 h 174"/>
                      <a:gd name="T2" fmla="*/ 3 w 22"/>
                      <a:gd name="T3" fmla="*/ 146 h 174"/>
                      <a:gd name="T4" fmla="*/ 9 w 22"/>
                      <a:gd name="T5" fmla="*/ 116 h 174"/>
                      <a:gd name="T6" fmla="*/ 12 w 22"/>
                      <a:gd name="T7" fmla="*/ 81 h 174"/>
                      <a:gd name="T8" fmla="*/ 15 w 22"/>
                      <a:gd name="T9" fmla="*/ 62 h 174"/>
                      <a:gd name="T10" fmla="*/ 15 w 22"/>
                      <a:gd name="T11" fmla="*/ 30 h 174"/>
                      <a:gd name="T12" fmla="*/ 19 w 22"/>
                      <a:gd name="T13" fmla="*/ 0 h 174"/>
                      <a:gd name="T14" fmla="*/ 22 w 22"/>
                      <a:gd name="T15" fmla="*/ 27 h 174"/>
                      <a:gd name="T16" fmla="*/ 22 w 22"/>
                      <a:gd name="T17" fmla="*/ 62 h 174"/>
                      <a:gd name="T18" fmla="*/ 21 w 22"/>
                      <a:gd name="T19" fmla="*/ 98 h 174"/>
                      <a:gd name="T20" fmla="*/ 15 w 22"/>
                      <a:gd name="T21" fmla="*/ 129 h 174"/>
                      <a:gd name="T22" fmla="*/ 9 w 22"/>
                      <a:gd name="T23" fmla="*/ 149 h 174"/>
                      <a:gd name="T24" fmla="*/ 0 w 22"/>
                      <a:gd name="T25" fmla="*/ 174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174">
                        <a:moveTo>
                          <a:pt x="0" y="174"/>
                        </a:moveTo>
                        <a:lnTo>
                          <a:pt x="3" y="146"/>
                        </a:lnTo>
                        <a:lnTo>
                          <a:pt x="9" y="116"/>
                        </a:lnTo>
                        <a:lnTo>
                          <a:pt x="12" y="81"/>
                        </a:lnTo>
                        <a:lnTo>
                          <a:pt x="15" y="62"/>
                        </a:lnTo>
                        <a:lnTo>
                          <a:pt x="15" y="30"/>
                        </a:lnTo>
                        <a:lnTo>
                          <a:pt x="19" y="0"/>
                        </a:lnTo>
                        <a:lnTo>
                          <a:pt x="22" y="27"/>
                        </a:lnTo>
                        <a:lnTo>
                          <a:pt x="22" y="62"/>
                        </a:lnTo>
                        <a:lnTo>
                          <a:pt x="21" y="98"/>
                        </a:lnTo>
                        <a:lnTo>
                          <a:pt x="15" y="129"/>
                        </a:lnTo>
                        <a:lnTo>
                          <a:pt x="9" y="149"/>
                        </a:lnTo>
                        <a:lnTo>
                          <a:pt x="0" y="17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29" name="Freeform 114"/>
                  <p:cNvSpPr>
                    <a:spLocks/>
                  </p:cNvSpPr>
                  <p:nvPr/>
                </p:nvSpPr>
                <p:spPr bwMode="auto">
                  <a:xfrm>
                    <a:off x="1472" y="1559"/>
                    <a:ext cx="20" cy="103"/>
                  </a:xfrm>
                  <a:custGeom>
                    <a:avLst/>
                    <a:gdLst>
                      <a:gd name="T0" fmla="*/ 0 w 20"/>
                      <a:gd name="T1" fmla="*/ 103 h 103"/>
                      <a:gd name="T2" fmla="*/ 6 w 20"/>
                      <a:gd name="T3" fmla="*/ 73 h 103"/>
                      <a:gd name="T4" fmla="*/ 8 w 20"/>
                      <a:gd name="T5" fmla="*/ 48 h 103"/>
                      <a:gd name="T6" fmla="*/ 12 w 20"/>
                      <a:gd name="T7" fmla="*/ 30 h 103"/>
                      <a:gd name="T8" fmla="*/ 17 w 20"/>
                      <a:gd name="T9" fmla="*/ 0 h 103"/>
                      <a:gd name="T10" fmla="*/ 20 w 20"/>
                      <a:gd name="T11" fmla="*/ 48 h 103"/>
                      <a:gd name="T12" fmla="*/ 15 w 20"/>
                      <a:gd name="T13" fmla="*/ 69 h 103"/>
                      <a:gd name="T14" fmla="*/ 0 w 20"/>
                      <a:gd name="T15" fmla="*/ 103 h 1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103">
                        <a:moveTo>
                          <a:pt x="0" y="103"/>
                        </a:moveTo>
                        <a:lnTo>
                          <a:pt x="6" y="73"/>
                        </a:lnTo>
                        <a:lnTo>
                          <a:pt x="8" y="48"/>
                        </a:lnTo>
                        <a:lnTo>
                          <a:pt x="12" y="30"/>
                        </a:lnTo>
                        <a:lnTo>
                          <a:pt x="17" y="0"/>
                        </a:lnTo>
                        <a:lnTo>
                          <a:pt x="20" y="48"/>
                        </a:lnTo>
                        <a:lnTo>
                          <a:pt x="15" y="69"/>
                        </a:lnTo>
                        <a:lnTo>
                          <a:pt x="0" y="103"/>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30" name="Freeform 115"/>
                  <p:cNvSpPr>
                    <a:spLocks/>
                  </p:cNvSpPr>
                  <p:nvPr/>
                </p:nvSpPr>
                <p:spPr bwMode="auto">
                  <a:xfrm>
                    <a:off x="1456" y="1437"/>
                    <a:ext cx="13" cy="137"/>
                  </a:xfrm>
                  <a:custGeom>
                    <a:avLst/>
                    <a:gdLst>
                      <a:gd name="T0" fmla="*/ 0 w 13"/>
                      <a:gd name="T1" fmla="*/ 137 h 137"/>
                      <a:gd name="T2" fmla="*/ 0 w 13"/>
                      <a:gd name="T3" fmla="*/ 108 h 137"/>
                      <a:gd name="T4" fmla="*/ 1 w 13"/>
                      <a:gd name="T5" fmla="*/ 86 h 137"/>
                      <a:gd name="T6" fmla="*/ 1 w 13"/>
                      <a:gd name="T7" fmla="*/ 59 h 137"/>
                      <a:gd name="T8" fmla="*/ 4 w 13"/>
                      <a:gd name="T9" fmla="*/ 26 h 137"/>
                      <a:gd name="T10" fmla="*/ 9 w 13"/>
                      <a:gd name="T11" fmla="*/ 0 h 137"/>
                      <a:gd name="T12" fmla="*/ 13 w 13"/>
                      <a:gd name="T13" fmla="*/ 39 h 137"/>
                      <a:gd name="T14" fmla="*/ 10 w 13"/>
                      <a:gd name="T15" fmla="*/ 66 h 137"/>
                      <a:gd name="T16" fmla="*/ 6 w 13"/>
                      <a:gd name="T17" fmla="*/ 95 h 137"/>
                      <a:gd name="T18" fmla="*/ 0 w 13"/>
                      <a:gd name="T19" fmla="*/ 137 h 1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137">
                        <a:moveTo>
                          <a:pt x="0" y="137"/>
                        </a:moveTo>
                        <a:lnTo>
                          <a:pt x="0" y="108"/>
                        </a:lnTo>
                        <a:lnTo>
                          <a:pt x="1" y="86"/>
                        </a:lnTo>
                        <a:lnTo>
                          <a:pt x="1" y="59"/>
                        </a:lnTo>
                        <a:lnTo>
                          <a:pt x="4" y="26"/>
                        </a:lnTo>
                        <a:lnTo>
                          <a:pt x="9" y="0"/>
                        </a:lnTo>
                        <a:lnTo>
                          <a:pt x="13" y="39"/>
                        </a:lnTo>
                        <a:lnTo>
                          <a:pt x="10" y="66"/>
                        </a:lnTo>
                        <a:lnTo>
                          <a:pt x="6" y="95"/>
                        </a:lnTo>
                        <a:lnTo>
                          <a:pt x="0" y="13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31" name="Freeform 116"/>
                  <p:cNvSpPr>
                    <a:spLocks/>
                  </p:cNvSpPr>
                  <p:nvPr/>
                </p:nvSpPr>
                <p:spPr bwMode="auto">
                  <a:xfrm>
                    <a:off x="1171" y="1562"/>
                    <a:ext cx="46" cy="172"/>
                  </a:xfrm>
                  <a:custGeom>
                    <a:avLst/>
                    <a:gdLst>
                      <a:gd name="T0" fmla="*/ 46 w 46"/>
                      <a:gd name="T1" fmla="*/ 172 h 172"/>
                      <a:gd name="T2" fmla="*/ 30 w 46"/>
                      <a:gd name="T3" fmla="*/ 154 h 172"/>
                      <a:gd name="T4" fmla="*/ 19 w 46"/>
                      <a:gd name="T5" fmla="*/ 130 h 172"/>
                      <a:gd name="T6" fmla="*/ 6 w 46"/>
                      <a:gd name="T7" fmla="*/ 94 h 172"/>
                      <a:gd name="T8" fmla="*/ 3 w 46"/>
                      <a:gd name="T9" fmla="*/ 61 h 172"/>
                      <a:gd name="T10" fmla="*/ 0 w 46"/>
                      <a:gd name="T11" fmla="*/ 34 h 172"/>
                      <a:gd name="T12" fmla="*/ 0 w 46"/>
                      <a:gd name="T13" fmla="*/ 0 h 172"/>
                      <a:gd name="T14" fmla="*/ 6 w 46"/>
                      <a:gd name="T15" fmla="*/ 34 h 172"/>
                      <a:gd name="T16" fmla="*/ 12 w 46"/>
                      <a:gd name="T17" fmla="*/ 79 h 172"/>
                      <a:gd name="T18" fmla="*/ 28 w 46"/>
                      <a:gd name="T19" fmla="*/ 123 h 172"/>
                      <a:gd name="T20" fmla="*/ 30 w 46"/>
                      <a:gd name="T21" fmla="*/ 145 h 172"/>
                      <a:gd name="T22" fmla="*/ 46 w 46"/>
                      <a:gd name="T23" fmla="*/ 172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172">
                        <a:moveTo>
                          <a:pt x="46" y="172"/>
                        </a:moveTo>
                        <a:lnTo>
                          <a:pt x="30" y="154"/>
                        </a:lnTo>
                        <a:lnTo>
                          <a:pt x="19" y="130"/>
                        </a:lnTo>
                        <a:lnTo>
                          <a:pt x="6" y="94"/>
                        </a:lnTo>
                        <a:lnTo>
                          <a:pt x="3" y="61"/>
                        </a:lnTo>
                        <a:lnTo>
                          <a:pt x="0" y="34"/>
                        </a:lnTo>
                        <a:lnTo>
                          <a:pt x="0" y="0"/>
                        </a:lnTo>
                        <a:lnTo>
                          <a:pt x="6" y="34"/>
                        </a:lnTo>
                        <a:lnTo>
                          <a:pt x="12" y="79"/>
                        </a:lnTo>
                        <a:lnTo>
                          <a:pt x="28" y="123"/>
                        </a:lnTo>
                        <a:lnTo>
                          <a:pt x="30" y="145"/>
                        </a:lnTo>
                        <a:lnTo>
                          <a:pt x="46" y="17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32" name="Freeform 117"/>
                  <p:cNvSpPr>
                    <a:spLocks/>
                  </p:cNvSpPr>
                  <p:nvPr/>
                </p:nvSpPr>
                <p:spPr bwMode="auto">
                  <a:xfrm>
                    <a:off x="1150" y="1512"/>
                    <a:ext cx="21" cy="164"/>
                  </a:xfrm>
                  <a:custGeom>
                    <a:avLst/>
                    <a:gdLst>
                      <a:gd name="T0" fmla="*/ 21 w 21"/>
                      <a:gd name="T1" fmla="*/ 164 h 164"/>
                      <a:gd name="T2" fmla="*/ 9 w 21"/>
                      <a:gd name="T3" fmla="*/ 144 h 164"/>
                      <a:gd name="T4" fmla="*/ 0 w 21"/>
                      <a:gd name="T5" fmla="*/ 113 h 164"/>
                      <a:gd name="T6" fmla="*/ 0 w 21"/>
                      <a:gd name="T7" fmla="*/ 78 h 164"/>
                      <a:gd name="T8" fmla="*/ 0 w 21"/>
                      <a:gd name="T9" fmla="*/ 51 h 164"/>
                      <a:gd name="T10" fmla="*/ 6 w 21"/>
                      <a:gd name="T11" fmla="*/ 30 h 164"/>
                      <a:gd name="T12" fmla="*/ 12 w 21"/>
                      <a:gd name="T13" fmla="*/ 0 h 164"/>
                      <a:gd name="T14" fmla="*/ 13 w 21"/>
                      <a:gd name="T15" fmla="*/ 29 h 164"/>
                      <a:gd name="T16" fmla="*/ 12 w 21"/>
                      <a:gd name="T17" fmla="*/ 57 h 164"/>
                      <a:gd name="T18" fmla="*/ 10 w 21"/>
                      <a:gd name="T19" fmla="*/ 87 h 164"/>
                      <a:gd name="T20" fmla="*/ 10 w 21"/>
                      <a:gd name="T21" fmla="*/ 110 h 164"/>
                      <a:gd name="T22" fmla="*/ 15 w 21"/>
                      <a:gd name="T23" fmla="*/ 140 h 164"/>
                      <a:gd name="T24" fmla="*/ 21 w 21"/>
                      <a:gd name="T25" fmla="*/ 164 h 1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164">
                        <a:moveTo>
                          <a:pt x="21" y="164"/>
                        </a:moveTo>
                        <a:lnTo>
                          <a:pt x="9" y="144"/>
                        </a:lnTo>
                        <a:lnTo>
                          <a:pt x="0" y="113"/>
                        </a:lnTo>
                        <a:lnTo>
                          <a:pt x="0" y="78"/>
                        </a:lnTo>
                        <a:lnTo>
                          <a:pt x="0" y="51"/>
                        </a:lnTo>
                        <a:lnTo>
                          <a:pt x="6" y="30"/>
                        </a:lnTo>
                        <a:lnTo>
                          <a:pt x="12" y="0"/>
                        </a:lnTo>
                        <a:lnTo>
                          <a:pt x="13" y="29"/>
                        </a:lnTo>
                        <a:lnTo>
                          <a:pt x="12" y="57"/>
                        </a:lnTo>
                        <a:lnTo>
                          <a:pt x="10" y="87"/>
                        </a:lnTo>
                        <a:lnTo>
                          <a:pt x="10" y="110"/>
                        </a:lnTo>
                        <a:lnTo>
                          <a:pt x="15" y="140"/>
                        </a:lnTo>
                        <a:lnTo>
                          <a:pt x="21" y="16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33" name="Freeform 118"/>
                  <p:cNvSpPr>
                    <a:spLocks/>
                  </p:cNvSpPr>
                  <p:nvPr/>
                </p:nvSpPr>
                <p:spPr bwMode="auto">
                  <a:xfrm>
                    <a:off x="1129" y="1577"/>
                    <a:ext cx="19" cy="127"/>
                  </a:xfrm>
                  <a:custGeom>
                    <a:avLst/>
                    <a:gdLst>
                      <a:gd name="T0" fmla="*/ 19 w 19"/>
                      <a:gd name="T1" fmla="*/ 127 h 127"/>
                      <a:gd name="T2" fmla="*/ 6 w 19"/>
                      <a:gd name="T3" fmla="*/ 100 h 127"/>
                      <a:gd name="T4" fmla="*/ 0 w 19"/>
                      <a:gd name="T5" fmla="*/ 75 h 127"/>
                      <a:gd name="T6" fmla="*/ 0 w 19"/>
                      <a:gd name="T7" fmla="*/ 30 h 127"/>
                      <a:gd name="T8" fmla="*/ 4 w 19"/>
                      <a:gd name="T9" fmla="*/ 0 h 127"/>
                      <a:gd name="T10" fmla="*/ 12 w 19"/>
                      <a:gd name="T11" fmla="*/ 52 h 127"/>
                      <a:gd name="T12" fmla="*/ 12 w 19"/>
                      <a:gd name="T13" fmla="*/ 82 h 127"/>
                      <a:gd name="T14" fmla="*/ 16 w 19"/>
                      <a:gd name="T15" fmla="*/ 108 h 127"/>
                      <a:gd name="T16" fmla="*/ 19 w 19"/>
                      <a:gd name="T17" fmla="*/ 127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27">
                        <a:moveTo>
                          <a:pt x="19" y="127"/>
                        </a:moveTo>
                        <a:lnTo>
                          <a:pt x="6" y="100"/>
                        </a:lnTo>
                        <a:lnTo>
                          <a:pt x="0" y="75"/>
                        </a:lnTo>
                        <a:lnTo>
                          <a:pt x="0" y="30"/>
                        </a:lnTo>
                        <a:lnTo>
                          <a:pt x="4" y="0"/>
                        </a:lnTo>
                        <a:lnTo>
                          <a:pt x="12" y="52"/>
                        </a:lnTo>
                        <a:lnTo>
                          <a:pt x="12" y="82"/>
                        </a:lnTo>
                        <a:lnTo>
                          <a:pt x="16" y="108"/>
                        </a:lnTo>
                        <a:lnTo>
                          <a:pt x="19" y="12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34" name="Freeform 119"/>
                  <p:cNvSpPr>
                    <a:spLocks/>
                  </p:cNvSpPr>
                  <p:nvPr/>
                </p:nvSpPr>
                <p:spPr bwMode="auto">
                  <a:xfrm>
                    <a:off x="1115" y="1460"/>
                    <a:ext cx="26" cy="195"/>
                  </a:xfrm>
                  <a:custGeom>
                    <a:avLst/>
                    <a:gdLst>
                      <a:gd name="T0" fmla="*/ 5 w 26"/>
                      <a:gd name="T1" fmla="*/ 195 h 195"/>
                      <a:gd name="T2" fmla="*/ 0 w 26"/>
                      <a:gd name="T3" fmla="*/ 166 h 195"/>
                      <a:gd name="T4" fmla="*/ 0 w 26"/>
                      <a:gd name="T5" fmla="*/ 136 h 195"/>
                      <a:gd name="T6" fmla="*/ 2 w 26"/>
                      <a:gd name="T7" fmla="*/ 102 h 195"/>
                      <a:gd name="T8" fmla="*/ 8 w 26"/>
                      <a:gd name="T9" fmla="*/ 70 h 195"/>
                      <a:gd name="T10" fmla="*/ 17 w 26"/>
                      <a:gd name="T11" fmla="*/ 33 h 195"/>
                      <a:gd name="T12" fmla="*/ 26 w 26"/>
                      <a:gd name="T13" fmla="*/ 0 h 195"/>
                      <a:gd name="T14" fmla="*/ 21 w 26"/>
                      <a:gd name="T15" fmla="*/ 51 h 195"/>
                      <a:gd name="T16" fmla="*/ 14 w 26"/>
                      <a:gd name="T17" fmla="*/ 85 h 195"/>
                      <a:gd name="T18" fmla="*/ 9 w 26"/>
                      <a:gd name="T19" fmla="*/ 111 h 195"/>
                      <a:gd name="T20" fmla="*/ 8 w 26"/>
                      <a:gd name="T21" fmla="*/ 130 h 195"/>
                      <a:gd name="T22" fmla="*/ 6 w 26"/>
                      <a:gd name="T23" fmla="*/ 159 h 195"/>
                      <a:gd name="T24" fmla="*/ 5 w 26"/>
                      <a:gd name="T25" fmla="*/ 195 h 1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195">
                        <a:moveTo>
                          <a:pt x="5" y="195"/>
                        </a:moveTo>
                        <a:lnTo>
                          <a:pt x="0" y="166"/>
                        </a:lnTo>
                        <a:lnTo>
                          <a:pt x="0" y="136"/>
                        </a:lnTo>
                        <a:lnTo>
                          <a:pt x="2" y="102"/>
                        </a:lnTo>
                        <a:lnTo>
                          <a:pt x="8" y="70"/>
                        </a:lnTo>
                        <a:lnTo>
                          <a:pt x="17" y="33"/>
                        </a:lnTo>
                        <a:lnTo>
                          <a:pt x="26" y="0"/>
                        </a:lnTo>
                        <a:lnTo>
                          <a:pt x="21" y="51"/>
                        </a:lnTo>
                        <a:lnTo>
                          <a:pt x="14" y="85"/>
                        </a:lnTo>
                        <a:lnTo>
                          <a:pt x="9" y="111"/>
                        </a:lnTo>
                        <a:lnTo>
                          <a:pt x="8" y="130"/>
                        </a:lnTo>
                        <a:lnTo>
                          <a:pt x="6" y="159"/>
                        </a:lnTo>
                        <a:lnTo>
                          <a:pt x="5" y="19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35" name="Freeform 120"/>
                  <p:cNvSpPr>
                    <a:spLocks/>
                  </p:cNvSpPr>
                  <p:nvPr/>
                </p:nvSpPr>
                <p:spPr bwMode="auto">
                  <a:xfrm>
                    <a:off x="1132" y="1427"/>
                    <a:ext cx="22" cy="142"/>
                  </a:xfrm>
                  <a:custGeom>
                    <a:avLst/>
                    <a:gdLst>
                      <a:gd name="T0" fmla="*/ 0 w 22"/>
                      <a:gd name="T1" fmla="*/ 142 h 142"/>
                      <a:gd name="T2" fmla="*/ 4 w 22"/>
                      <a:gd name="T3" fmla="*/ 102 h 142"/>
                      <a:gd name="T4" fmla="*/ 10 w 22"/>
                      <a:gd name="T5" fmla="*/ 76 h 142"/>
                      <a:gd name="T6" fmla="*/ 18 w 22"/>
                      <a:gd name="T7" fmla="*/ 45 h 142"/>
                      <a:gd name="T8" fmla="*/ 19 w 22"/>
                      <a:gd name="T9" fmla="*/ 22 h 142"/>
                      <a:gd name="T10" fmla="*/ 22 w 22"/>
                      <a:gd name="T11" fmla="*/ 0 h 142"/>
                      <a:gd name="T12" fmla="*/ 22 w 22"/>
                      <a:gd name="T13" fmla="*/ 42 h 142"/>
                      <a:gd name="T14" fmla="*/ 16 w 22"/>
                      <a:gd name="T15" fmla="*/ 90 h 142"/>
                      <a:gd name="T16" fmla="*/ 9 w 22"/>
                      <a:gd name="T17" fmla="*/ 114 h 142"/>
                      <a:gd name="T18" fmla="*/ 0 w 22"/>
                      <a:gd name="T19" fmla="*/ 142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142">
                        <a:moveTo>
                          <a:pt x="0" y="142"/>
                        </a:moveTo>
                        <a:lnTo>
                          <a:pt x="4" y="102"/>
                        </a:lnTo>
                        <a:lnTo>
                          <a:pt x="10" y="76"/>
                        </a:lnTo>
                        <a:lnTo>
                          <a:pt x="18" y="45"/>
                        </a:lnTo>
                        <a:lnTo>
                          <a:pt x="19" y="22"/>
                        </a:lnTo>
                        <a:lnTo>
                          <a:pt x="22" y="0"/>
                        </a:lnTo>
                        <a:lnTo>
                          <a:pt x="22" y="42"/>
                        </a:lnTo>
                        <a:lnTo>
                          <a:pt x="16" y="90"/>
                        </a:lnTo>
                        <a:lnTo>
                          <a:pt x="9" y="114"/>
                        </a:lnTo>
                        <a:lnTo>
                          <a:pt x="0" y="14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36" name="Freeform 121"/>
                  <p:cNvSpPr>
                    <a:spLocks/>
                  </p:cNvSpPr>
                  <p:nvPr/>
                </p:nvSpPr>
                <p:spPr bwMode="auto">
                  <a:xfrm>
                    <a:off x="1159" y="1428"/>
                    <a:ext cx="15" cy="72"/>
                  </a:xfrm>
                  <a:custGeom>
                    <a:avLst/>
                    <a:gdLst>
                      <a:gd name="T0" fmla="*/ 0 w 15"/>
                      <a:gd name="T1" fmla="*/ 72 h 72"/>
                      <a:gd name="T2" fmla="*/ 6 w 15"/>
                      <a:gd name="T3" fmla="*/ 29 h 72"/>
                      <a:gd name="T4" fmla="*/ 10 w 15"/>
                      <a:gd name="T5" fmla="*/ 9 h 72"/>
                      <a:gd name="T6" fmla="*/ 12 w 15"/>
                      <a:gd name="T7" fmla="*/ 0 h 72"/>
                      <a:gd name="T8" fmla="*/ 15 w 15"/>
                      <a:gd name="T9" fmla="*/ 27 h 72"/>
                      <a:gd name="T10" fmla="*/ 0 w 15"/>
                      <a:gd name="T11" fmla="*/ 72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2">
                        <a:moveTo>
                          <a:pt x="0" y="72"/>
                        </a:moveTo>
                        <a:lnTo>
                          <a:pt x="6" y="29"/>
                        </a:lnTo>
                        <a:lnTo>
                          <a:pt x="10" y="9"/>
                        </a:lnTo>
                        <a:lnTo>
                          <a:pt x="12" y="0"/>
                        </a:lnTo>
                        <a:lnTo>
                          <a:pt x="15" y="27"/>
                        </a:lnTo>
                        <a:lnTo>
                          <a:pt x="0" y="7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37" name="Freeform 122"/>
                  <p:cNvSpPr>
                    <a:spLocks/>
                  </p:cNvSpPr>
                  <p:nvPr/>
                </p:nvSpPr>
                <p:spPr bwMode="auto">
                  <a:xfrm>
                    <a:off x="1721" y="1472"/>
                    <a:ext cx="54" cy="168"/>
                  </a:xfrm>
                  <a:custGeom>
                    <a:avLst/>
                    <a:gdLst>
                      <a:gd name="T0" fmla="*/ 0 w 54"/>
                      <a:gd name="T1" fmla="*/ 168 h 168"/>
                      <a:gd name="T2" fmla="*/ 12 w 54"/>
                      <a:gd name="T3" fmla="*/ 139 h 168"/>
                      <a:gd name="T4" fmla="*/ 17 w 54"/>
                      <a:gd name="T5" fmla="*/ 114 h 168"/>
                      <a:gd name="T6" fmla="*/ 26 w 54"/>
                      <a:gd name="T7" fmla="*/ 84 h 168"/>
                      <a:gd name="T8" fmla="*/ 33 w 54"/>
                      <a:gd name="T9" fmla="*/ 55 h 168"/>
                      <a:gd name="T10" fmla="*/ 45 w 54"/>
                      <a:gd name="T11" fmla="*/ 27 h 168"/>
                      <a:gd name="T12" fmla="*/ 54 w 54"/>
                      <a:gd name="T13" fmla="*/ 0 h 168"/>
                      <a:gd name="T14" fmla="*/ 50 w 54"/>
                      <a:gd name="T15" fmla="*/ 27 h 168"/>
                      <a:gd name="T16" fmla="*/ 36 w 54"/>
                      <a:gd name="T17" fmla="*/ 66 h 168"/>
                      <a:gd name="T18" fmla="*/ 27 w 54"/>
                      <a:gd name="T19" fmla="*/ 99 h 168"/>
                      <a:gd name="T20" fmla="*/ 24 w 54"/>
                      <a:gd name="T21" fmla="*/ 121 h 168"/>
                      <a:gd name="T22" fmla="*/ 15 w 54"/>
                      <a:gd name="T23" fmla="*/ 142 h 168"/>
                      <a:gd name="T24" fmla="*/ 0 w 54"/>
                      <a:gd name="T25" fmla="*/ 168 h 1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68">
                        <a:moveTo>
                          <a:pt x="0" y="168"/>
                        </a:moveTo>
                        <a:lnTo>
                          <a:pt x="12" y="139"/>
                        </a:lnTo>
                        <a:lnTo>
                          <a:pt x="17" y="114"/>
                        </a:lnTo>
                        <a:lnTo>
                          <a:pt x="26" y="84"/>
                        </a:lnTo>
                        <a:lnTo>
                          <a:pt x="33" y="55"/>
                        </a:lnTo>
                        <a:lnTo>
                          <a:pt x="45" y="27"/>
                        </a:lnTo>
                        <a:lnTo>
                          <a:pt x="54" y="0"/>
                        </a:lnTo>
                        <a:lnTo>
                          <a:pt x="50" y="27"/>
                        </a:lnTo>
                        <a:lnTo>
                          <a:pt x="36" y="66"/>
                        </a:lnTo>
                        <a:lnTo>
                          <a:pt x="27" y="99"/>
                        </a:lnTo>
                        <a:lnTo>
                          <a:pt x="24" y="121"/>
                        </a:lnTo>
                        <a:lnTo>
                          <a:pt x="15" y="142"/>
                        </a:lnTo>
                        <a:lnTo>
                          <a:pt x="0" y="16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38" name="Freeform 123"/>
                  <p:cNvSpPr>
                    <a:spLocks/>
                  </p:cNvSpPr>
                  <p:nvPr/>
                </p:nvSpPr>
                <p:spPr bwMode="auto">
                  <a:xfrm>
                    <a:off x="1757" y="1443"/>
                    <a:ext cx="50" cy="156"/>
                  </a:xfrm>
                  <a:custGeom>
                    <a:avLst/>
                    <a:gdLst>
                      <a:gd name="T0" fmla="*/ 2 w 50"/>
                      <a:gd name="T1" fmla="*/ 156 h 156"/>
                      <a:gd name="T2" fmla="*/ 0 w 50"/>
                      <a:gd name="T3" fmla="*/ 137 h 156"/>
                      <a:gd name="T4" fmla="*/ 2 w 50"/>
                      <a:gd name="T5" fmla="*/ 119 h 156"/>
                      <a:gd name="T6" fmla="*/ 8 w 50"/>
                      <a:gd name="T7" fmla="*/ 92 h 156"/>
                      <a:gd name="T8" fmla="*/ 20 w 50"/>
                      <a:gd name="T9" fmla="*/ 63 h 156"/>
                      <a:gd name="T10" fmla="*/ 29 w 50"/>
                      <a:gd name="T11" fmla="*/ 35 h 156"/>
                      <a:gd name="T12" fmla="*/ 44 w 50"/>
                      <a:gd name="T13" fmla="*/ 15 h 156"/>
                      <a:gd name="T14" fmla="*/ 50 w 50"/>
                      <a:gd name="T15" fmla="*/ 0 h 156"/>
                      <a:gd name="T16" fmla="*/ 47 w 50"/>
                      <a:gd name="T17" fmla="*/ 24 h 156"/>
                      <a:gd name="T18" fmla="*/ 32 w 50"/>
                      <a:gd name="T19" fmla="*/ 47 h 156"/>
                      <a:gd name="T20" fmla="*/ 21 w 50"/>
                      <a:gd name="T21" fmla="*/ 77 h 156"/>
                      <a:gd name="T22" fmla="*/ 12 w 50"/>
                      <a:gd name="T23" fmla="*/ 111 h 156"/>
                      <a:gd name="T24" fmla="*/ 9 w 50"/>
                      <a:gd name="T25" fmla="*/ 129 h 156"/>
                      <a:gd name="T26" fmla="*/ 2 w 50"/>
                      <a:gd name="T27" fmla="*/ 156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 h="156">
                        <a:moveTo>
                          <a:pt x="2" y="156"/>
                        </a:moveTo>
                        <a:lnTo>
                          <a:pt x="0" y="137"/>
                        </a:lnTo>
                        <a:lnTo>
                          <a:pt x="2" y="119"/>
                        </a:lnTo>
                        <a:lnTo>
                          <a:pt x="8" y="92"/>
                        </a:lnTo>
                        <a:lnTo>
                          <a:pt x="20" y="63"/>
                        </a:lnTo>
                        <a:lnTo>
                          <a:pt x="29" y="35"/>
                        </a:lnTo>
                        <a:lnTo>
                          <a:pt x="44" y="15"/>
                        </a:lnTo>
                        <a:lnTo>
                          <a:pt x="50" y="0"/>
                        </a:lnTo>
                        <a:lnTo>
                          <a:pt x="47" y="24"/>
                        </a:lnTo>
                        <a:lnTo>
                          <a:pt x="32" y="47"/>
                        </a:lnTo>
                        <a:lnTo>
                          <a:pt x="21" y="77"/>
                        </a:lnTo>
                        <a:lnTo>
                          <a:pt x="12" y="111"/>
                        </a:lnTo>
                        <a:lnTo>
                          <a:pt x="9" y="129"/>
                        </a:lnTo>
                        <a:lnTo>
                          <a:pt x="2" y="15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39" name="Freeform 124"/>
                  <p:cNvSpPr>
                    <a:spLocks/>
                  </p:cNvSpPr>
                  <p:nvPr/>
                </p:nvSpPr>
                <p:spPr bwMode="auto">
                  <a:xfrm>
                    <a:off x="1109" y="1365"/>
                    <a:ext cx="62" cy="158"/>
                  </a:xfrm>
                  <a:custGeom>
                    <a:avLst/>
                    <a:gdLst>
                      <a:gd name="T0" fmla="*/ 0 w 62"/>
                      <a:gd name="T1" fmla="*/ 158 h 158"/>
                      <a:gd name="T2" fmla="*/ 5 w 62"/>
                      <a:gd name="T3" fmla="*/ 120 h 158"/>
                      <a:gd name="T4" fmla="*/ 11 w 62"/>
                      <a:gd name="T5" fmla="*/ 84 h 158"/>
                      <a:gd name="T6" fmla="*/ 23 w 62"/>
                      <a:gd name="T7" fmla="*/ 51 h 158"/>
                      <a:gd name="T8" fmla="*/ 35 w 62"/>
                      <a:gd name="T9" fmla="*/ 38 h 158"/>
                      <a:gd name="T10" fmla="*/ 50 w 62"/>
                      <a:gd name="T11" fmla="*/ 17 h 158"/>
                      <a:gd name="T12" fmla="*/ 62 w 62"/>
                      <a:gd name="T13" fmla="*/ 0 h 158"/>
                      <a:gd name="T14" fmla="*/ 47 w 62"/>
                      <a:gd name="T15" fmla="*/ 32 h 158"/>
                      <a:gd name="T16" fmla="*/ 32 w 62"/>
                      <a:gd name="T17" fmla="*/ 65 h 158"/>
                      <a:gd name="T18" fmla="*/ 20 w 62"/>
                      <a:gd name="T19" fmla="*/ 86 h 158"/>
                      <a:gd name="T20" fmla="*/ 14 w 62"/>
                      <a:gd name="T21" fmla="*/ 123 h 158"/>
                      <a:gd name="T22" fmla="*/ 0 w 62"/>
                      <a:gd name="T23" fmla="*/ 158 h 1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 h="158">
                        <a:moveTo>
                          <a:pt x="0" y="158"/>
                        </a:moveTo>
                        <a:lnTo>
                          <a:pt x="5" y="120"/>
                        </a:lnTo>
                        <a:lnTo>
                          <a:pt x="11" y="84"/>
                        </a:lnTo>
                        <a:lnTo>
                          <a:pt x="23" y="51"/>
                        </a:lnTo>
                        <a:lnTo>
                          <a:pt x="35" y="38"/>
                        </a:lnTo>
                        <a:lnTo>
                          <a:pt x="50" y="17"/>
                        </a:lnTo>
                        <a:lnTo>
                          <a:pt x="62" y="0"/>
                        </a:lnTo>
                        <a:lnTo>
                          <a:pt x="47" y="32"/>
                        </a:lnTo>
                        <a:lnTo>
                          <a:pt x="32" y="65"/>
                        </a:lnTo>
                        <a:lnTo>
                          <a:pt x="20" y="86"/>
                        </a:lnTo>
                        <a:lnTo>
                          <a:pt x="14" y="123"/>
                        </a:lnTo>
                        <a:lnTo>
                          <a:pt x="0" y="15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40" name="Freeform 125"/>
                  <p:cNvSpPr>
                    <a:spLocks/>
                  </p:cNvSpPr>
                  <p:nvPr/>
                </p:nvSpPr>
                <p:spPr bwMode="auto">
                  <a:xfrm>
                    <a:off x="1154" y="1341"/>
                    <a:ext cx="26" cy="90"/>
                  </a:xfrm>
                  <a:custGeom>
                    <a:avLst/>
                    <a:gdLst>
                      <a:gd name="T0" fmla="*/ 0 w 26"/>
                      <a:gd name="T1" fmla="*/ 90 h 90"/>
                      <a:gd name="T2" fmla="*/ 6 w 26"/>
                      <a:gd name="T3" fmla="*/ 69 h 90"/>
                      <a:gd name="T4" fmla="*/ 14 w 26"/>
                      <a:gd name="T5" fmla="*/ 53 h 90"/>
                      <a:gd name="T6" fmla="*/ 18 w 26"/>
                      <a:gd name="T7" fmla="*/ 27 h 90"/>
                      <a:gd name="T8" fmla="*/ 26 w 26"/>
                      <a:gd name="T9" fmla="*/ 0 h 90"/>
                      <a:gd name="T10" fmla="*/ 24 w 26"/>
                      <a:gd name="T11" fmla="*/ 38 h 90"/>
                      <a:gd name="T12" fmla="*/ 18 w 26"/>
                      <a:gd name="T13" fmla="*/ 77 h 90"/>
                      <a:gd name="T14" fmla="*/ 0 w 26"/>
                      <a:gd name="T15" fmla="*/ 90 h 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90">
                        <a:moveTo>
                          <a:pt x="0" y="90"/>
                        </a:moveTo>
                        <a:lnTo>
                          <a:pt x="6" y="69"/>
                        </a:lnTo>
                        <a:lnTo>
                          <a:pt x="14" y="53"/>
                        </a:lnTo>
                        <a:lnTo>
                          <a:pt x="18" y="27"/>
                        </a:lnTo>
                        <a:lnTo>
                          <a:pt x="26" y="0"/>
                        </a:lnTo>
                        <a:lnTo>
                          <a:pt x="24" y="38"/>
                        </a:lnTo>
                        <a:lnTo>
                          <a:pt x="18" y="77"/>
                        </a:lnTo>
                        <a:lnTo>
                          <a:pt x="0" y="9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41" name="Freeform 126"/>
                  <p:cNvSpPr>
                    <a:spLocks/>
                  </p:cNvSpPr>
                  <p:nvPr/>
                </p:nvSpPr>
                <p:spPr bwMode="auto">
                  <a:xfrm>
                    <a:off x="1172" y="1253"/>
                    <a:ext cx="17" cy="76"/>
                  </a:xfrm>
                  <a:custGeom>
                    <a:avLst/>
                    <a:gdLst>
                      <a:gd name="T0" fmla="*/ 12 w 17"/>
                      <a:gd name="T1" fmla="*/ 0 h 76"/>
                      <a:gd name="T2" fmla="*/ 0 w 17"/>
                      <a:gd name="T3" fmla="*/ 12 h 76"/>
                      <a:gd name="T4" fmla="*/ 3 w 17"/>
                      <a:gd name="T5" fmla="*/ 25 h 76"/>
                      <a:gd name="T6" fmla="*/ 8 w 17"/>
                      <a:gd name="T7" fmla="*/ 39 h 76"/>
                      <a:gd name="T8" fmla="*/ 9 w 17"/>
                      <a:gd name="T9" fmla="*/ 63 h 76"/>
                      <a:gd name="T10" fmla="*/ 9 w 17"/>
                      <a:gd name="T11" fmla="*/ 76 h 76"/>
                      <a:gd name="T12" fmla="*/ 14 w 17"/>
                      <a:gd name="T13" fmla="*/ 43 h 76"/>
                      <a:gd name="T14" fmla="*/ 17 w 17"/>
                      <a:gd name="T15" fmla="*/ 21 h 76"/>
                      <a:gd name="T16" fmla="*/ 12 w 17"/>
                      <a:gd name="T17" fmla="*/ 0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76">
                        <a:moveTo>
                          <a:pt x="12" y="0"/>
                        </a:moveTo>
                        <a:lnTo>
                          <a:pt x="0" y="12"/>
                        </a:lnTo>
                        <a:lnTo>
                          <a:pt x="3" y="25"/>
                        </a:lnTo>
                        <a:lnTo>
                          <a:pt x="8" y="39"/>
                        </a:lnTo>
                        <a:lnTo>
                          <a:pt x="9" y="63"/>
                        </a:lnTo>
                        <a:lnTo>
                          <a:pt x="9" y="76"/>
                        </a:lnTo>
                        <a:lnTo>
                          <a:pt x="14" y="43"/>
                        </a:lnTo>
                        <a:lnTo>
                          <a:pt x="17" y="21"/>
                        </a:lnTo>
                        <a:lnTo>
                          <a:pt x="12"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42" name="Freeform 127"/>
                  <p:cNvSpPr>
                    <a:spLocks/>
                  </p:cNvSpPr>
                  <p:nvPr/>
                </p:nvSpPr>
                <p:spPr bwMode="auto">
                  <a:xfrm>
                    <a:off x="1187" y="1236"/>
                    <a:ext cx="12" cy="69"/>
                  </a:xfrm>
                  <a:custGeom>
                    <a:avLst/>
                    <a:gdLst>
                      <a:gd name="T0" fmla="*/ 12 w 12"/>
                      <a:gd name="T1" fmla="*/ 0 h 69"/>
                      <a:gd name="T2" fmla="*/ 0 w 12"/>
                      <a:gd name="T3" fmla="*/ 14 h 69"/>
                      <a:gd name="T4" fmla="*/ 6 w 12"/>
                      <a:gd name="T5" fmla="*/ 32 h 69"/>
                      <a:gd name="T6" fmla="*/ 5 w 12"/>
                      <a:gd name="T7" fmla="*/ 45 h 69"/>
                      <a:gd name="T8" fmla="*/ 3 w 12"/>
                      <a:gd name="T9" fmla="*/ 69 h 69"/>
                      <a:gd name="T10" fmla="*/ 12 w 12"/>
                      <a:gd name="T11" fmla="*/ 41 h 69"/>
                      <a:gd name="T12" fmla="*/ 12 w 12"/>
                      <a:gd name="T13" fmla="*/ 0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69">
                        <a:moveTo>
                          <a:pt x="12" y="0"/>
                        </a:moveTo>
                        <a:lnTo>
                          <a:pt x="0" y="14"/>
                        </a:lnTo>
                        <a:lnTo>
                          <a:pt x="6" y="32"/>
                        </a:lnTo>
                        <a:lnTo>
                          <a:pt x="5" y="45"/>
                        </a:lnTo>
                        <a:lnTo>
                          <a:pt x="3" y="69"/>
                        </a:lnTo>
                        <a:lnTo>
                          <a:pt x="12" y="41"/>
                        </a:lnTo>
                        <a:lnTo>
                          <a:pt x="12"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43" name="Freeform 128"/>
                  <p:cNvSpPr>
                    <a:spLocks/>
                  </p:cNvSpPr>
                  <p:nvPr/>
                </p:nvSpPr>
                <p:spPr bwMode="auto">
                  <a:xfrm>
                    <a:off x="1201" y="1206"/>
                    <a:ext cx="15" cy="77"/>
                  </a:xfrm>
                  <a:custGeom>
                    <a:avLst/>
                    <a:gdLst>
                      <a:gd name="T0" fmla="*/ 15 w 15"/>
                      <a:gd name="T1" fmla="*/ 0 h 77"/>
                      <a:gd name="T2" fmla="*/ 9 w 15"/>
                      <a:gd name="T3" fmla="*/ 11 h 77"/>
                      <a:gd name="T4" fmla="*/ 3 w 15"/>
                      <a:gd name="T5" fmla="*/ 26 h 77"/>
                      <a:gd name="T6" fmla="*/ 4 w 15"/>
                      <a:gd name="T7" fmla="*/ 38 h 77"/>
                      <a:gd name="T8" fmla="*/ 3 w 15"/>
                      <a:gd name="T9" fmla="*/ 57 h 77"/>
                      <a:gd name="T10" fmla="*/ 0 w 15"/>
                      <a:gd name="T11" fmla="*/ 77 h 77"/>
                      <a:gd name="T12" fmla="*/ 10 w 15"/>
                      <a:gd name="T13" fmla="*/ 39 h 77"/>
                      <a:gd name="T14" fmla="*/ 10 w 15"/>
                      <a:gd name="T15" fmla="*/ 20 h 77"/>
                      <a:gd name="T16" fmla="*/ 15 w 15"/>
                      <a:gd name="T17" fmla="*/ 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77">
                        <a:moveTo>
                          <a:pt x="15" y="0"/>
                        </a:moveTo>
                        <a:lnTo>
                          <a:pt x="9" y="11"/>
                        </a:lnTo>
                        <a:lnTo>
                          <a:pt x="3" y="26"/>
                        </a:lnTo>
                        <a:lnTo>
                          <a:pt x="4" y="38"/>
                        </a:lnTo>
                        <a:lnTo>
                          <a:pt x="3" y="57"/>
                        </a:lnTo>
                        <a:lnTo>
                          <a:pt x="0" y="77"/>
                        </a:lnTo>
                        <a:lnTo>
                          <a:pt x="10" y="39"/>
                        </a:lnTo>
                        <a:lnTo>
                          <a:pt x="10" y="20"/>
                        </a:lnTo>
                        <a:lnTo>
                          <a:pt x="15"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44" name="Freeform 129"/>
                  <p:cNvSpPr>
                    <a:spLocks/>
                  </p:cNvSpPr>
                  <p:nvPr/>
                </p:nvSpPr>
                <p:spPr bwMode="auto">
                  <a:xfrm>
                    <a:off x="1214" y="1175"/>
                    <a:ext cx="21" cy="78"/>
                  </a:xfrm>
                  <a:custGeom>
                    <a:avLst/>
                    <a:gdLst>
                      <a:gd name="T0" fmla="*/ 21 w 21"/>
                      <a:gd name="T1" fmla="*/ 0 h 78"/>
                      <a:gd name="T2" fmla="*/ 8 w 21"/>
                      <a:gd name="T3" fmla="*/ 18 h 78"/>
                      <a:gd name="T4" fmla="*/ 6 w 21"/>
                      <a:gd name="T5" fmla="*/ 28 h 78"/>
                      <a:gd name="T6" fmla="*/ 2 w 21"/>
                      <a:gd name="T7" fmla="*/ 49 h 78"/>
                      <a:gd name="T8" fmla="*/ 2 w 21"/>
                      <a:gd name="T9" fmla="*/ 60 h 78"/>
                      <a:gd name="T10" fmla="*/ 0 w 21"/>
                      <a:gd name="T11" fmla="*/ 78 h 78"/>
                      <a:gd name="T12" fmla="*/ 8 w 21"/>
                      <a:gd name="T13" fmla="*/ 42 h 78"/>
                      <a:gd name="T14" fmla="*/ 18 w 21"/>
                      <a:gd name="T15" fmla="*/ 21 h 78"/>
                      <a:gd name="T16" fmla="*/ 21 w 21"/>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78">
                        <a:moveTo>
                          <a:pt x="21" y="0"/>
                        </a:moveTo>
                        <a:lnTo>
                          <a:pt x="8" y="18"/>
                        </a:lnTo>
                        <a:lnTo>
                          <a:pt x="6" y="28"/>
                        </a:lnTo>
                        <a:lnTo>
                          <a:pt x="2" y="49"/>
                        </a:lnTo>
                        <a:lnTo>
                          <a:pt x="2" y="60"/>
                        </a:lnTo>
                        <a:lnTo>
                          <a:pt x="0" y="78"/>
                        </a:lnTo>
                        <a:lnTo>
                          <a:pt x="8" y="42"/>
                        </a:lnTo>
                        <a:lnTo>
                          <a:pt x="18" y="21"/>
                        </a:lnTo>
                        <a:lnTo>
                          <a:pt x="21"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45" name="Freeform 130"/>
                  <p:cNvSpPr>
                    <a:spLocks/>
                  </p:cNvSpPr>
                  <p:nvPr/>
                </p:nvSpPr>
                <p:spPr bwMode="auto">
                  <a:xfrm>
                    <a:off x="1153" y="1274"/>
                    <a:ext cx="16" cy="109"/>
                  </a:xfrm>
                  <a:custGeom>
                    <a:avLst/>
                    <a:gdLst>
                      <a:gd name="T0" fmla="*/ 12 w 16"/>
                      <a:gd name="T1" fmla="*/ 0 h 109"/>
                      <a:gd name="T2" fmla="*/ 16 w 16"/>
                      <a:gd name="T3" fmla="*/ 33 h 109"/>
                      <a:gd name="T4" fmla="*/ 15 w 16"/>
                      <a:gd name="T5" fmla="*/ 54 h 109"/>
                      <a:gd name="T6" fmla="*/ 10 w 16"/>
                      <a:gd name="T7" fmla="*/ 73 h 109"/>
                      <a:gd name="T8" fmla="*/ 4 w 16"/>
                      <a:gd name="T9" fmla="*/ 93 h 109"/>
                      <a:gd name="T10" fmla="*/ 0 w 16"/>
                      <a:gd name="T11" fmla="*/ 109 h 109"/>
                      <a:gd name="T12" fmla="*/ 1 w 16"/>
                      <a:gd name="T13" fmla="*/ 78 h 109"/>
                      <a:gd name="T14" fmla="*/ 9 w 16"/>
                      <a:gd name="T15" fmla="*/ 49 h 109"/>
                      <a:gd name="T16" fmla="*/ 6 w 16"/>
                      <a:gd name="T17" fmla="*/ 28 h 109"/>
                      <a:gd name="T18" fmla="*/ 12 w 16"/>
                      <a:gd name="T19" fmla="*/ 0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09">
                        <a:moveTo>
                          <a:pt x="12" y="0"/>
                        </a:moveTo>
                        <a:lnTo>
                          <a:pt x="16" y="33"/>
                        </a:lnTo>
                        <a:lnTo>
                          <a:pt x="15" y="54"/>
                        </a:lnTo>
                        <a:lnTo>
                          <a:pt x="10" y="73"/>
                        </a:lnTo>
                        <a:lnTo>
                          <a:pt x="4" y="93"/>
                        </a:lnTo>
                        <a:lnTo>
                          <a:pt x="0" y="109"/>
                        </a:lnTo>
                        <a:lnTo>
                          <a:pt x="1" y="78"/>
                        </a:lnTo>
                        <a:lnTo>
                          <a:pt x="9" y="49"/>
                        </a:lnTo>
                        <a:lnTo>
                          <a:pt x="6" y="28"/>
                        </a:lnTo>
                        <a:lnTo>
                          <a:pt x="12"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46" name="Freeform 131"/>
                  <p:cNvSpPr>
                    <a:spLocks/>
                  </p:cNvSpPr>
                  <p:nvPr/>
                </p:nvSpPr>
                <p:spPr bwMode="auto">
                  <a:xfrm>
                    <a:off x="1111" y="1305"/>
                    <a:ext cx="40" cy="147"/>
                  </a:xfrm>
                  <a:custGeom>
                    <a:avLst/>
                    <a:gdLst>
                      <a:gd name="T0" fmla="*/ 40 w 40"/>
                      <a:gd name="T1" fmla="*/ 0 h 147"/>
                      <a:gd name="T2" fmla="*/ 37 w 40"/>
                      <a:gd name="T3" fmla="*/ 36 h 147"/>
                      <a:gd name="T4" fmla="*/ 33 w 40"/>
                      <a:gd name="T5" fmla="*/ 65 h 147"/>
                      <a:gd name="T6" fmla="*/ 28 w 40"/>
                      <a:gd name="T7" fmla="*/ 80 h 147"/>
                      <a:gd name="T8" fmla="*/ 22 w 40"/>
                      <a:gd name="T9" fmla="*/ 95 h 147"/>
                      <a:gd name="T10" fmla="*/ 16 w 40"/>
                      <a:gd name="T11" fmla="*/ 108 h 147"/>
                      <a:gd name="T12" fmla="*/ 7 w 40"/>
                      <a:gd name="T13" fmla="*/ 122 h 147"/>
                      <a:gd name="T14" fmla="*/ 0 w 40"/>
                      <a:gd name="T15" fmla="*/ 147 h 147"/>
                      <a:gd name="T16" fmla="*/ 4 w 40"/>
                      <a:gd name="T17" fmla="*/ 114 h 147"/>
                      <a:gd name="T18" fmla="*/ 13 w 40"/>
                      <a:gd name="T19" fmla="*/ 92 h 147"/>
                      <a:gd name="T20" fmla="*/ 27 w 40"/>
                      <a:gd name="T21" fmla="*/ 65 h 147"/>
                      <a:gd name="T22" fmla="*/ 31 w 40"/>
                      <a:gd name="T23" fmla="*/ 38 h 147"/>
                      <a:gd name="T24" fmla="*/ 40 w 40"/>
                      <a:gd name="T25" fmla="*/ 0 h 1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147">
                        <a:moveTo>
                          <a:pt x="40" y="0"/>
                        </a:moveTo>
                        <a:lnTo>
                          <a:pt x="37" y="36"/>
                        </a:lnTo>
                        <a:lnTo>
                          <a:pt x="33" y="65"/>
                        </a:lnTo>
                        <a:lnTo>
                          <a:pt x="28" y="80"/>
                        </a:lnTo>
                        <a:lnTo>
                          <a:pt x="22" y="95"/>
                        </a:lnTo>
                        <a:lnTo>
                          <a:pt x="16" y="108"/>
                        </a:lnTo>
                        <a:lnTo>
                          <a:pt x="7" y="122"/>
                        </a:lnTo>
                        <a:lnTo>
                          <a:pt x="0" y="147"/>
                        </a:lnTo>
                        <a:lnTo>
                          <a:pt x="4" y="114"/>
                        </a:lnTo>
                        <a:lnTo>
                          <a:pt x="13" y="92"/>
                        </a:lnTo>
                        <a:lnTo>
                          <a:pt x="27" y="65"/>
                        </a:lnTo>
                        <a:lnTo>
                          <a:pt x="31" y="38"/>
                        </a:lnTo>
                        <a:lnTo>
                          <a:pt x="4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47" name="Freeform 132"/>
                  <p:cNvSpPr>
                    <a:spLocks/>
                  </p:cNvSpPr>
                  <p:nvPr/>
                </p:nvSpPr>
                <p:spPr bwMode="auto">
                  <a:xfrm>
                    <a:off x="1112" y="1199"/>
                    <a:ext cx="35" cy="205"/>
                  </a:xfrm>
                  <a:custGeom>
                    <a:avLst/>
                    <a:gdLst>
                      <a:gd name="T0" fmla="*/ 0 w 35"/>
                      <a:gd name="T1" fmla="*/ 205 h 205"/>
                      <a:gd name="T2" fmla="*/ 20 w 35"/>
                      <a:gd name="T3" fmla="*/ 163 h 205"/>
                      <a:gd name="T4" fmla="*/ 26 w 35"/>
                      <a:gd name="T5" fmla="*/ 139 h 205"/>
                      <a:gd name="T6" fmla="*/ 32 w 35"/>
                      <a:gd name="T7" fmla="*/ 97 h 205"/>
                      <a:gd name="T8" fmla="*/ 33 w 35"/>
                      <a:gd name="T9" fmla="*/ 75 h 205"/>
                      <a:gd name="T10" fmla="*/ 35 w 35"/>
                      <a:gd name="T11" fmla="*/ 42 h 205"/>
                      <a:gd name="T12" fmla="*/ 35 w 35"/>
                      <a:gd name="T13" fmla="*/ 24 h 205"/>
                      <a:gd name="T14" fmla="*/ 30 w 35"/>
                      <a:gd name="T15" fmla="*/ 0 h 205"/>
                      <a:gd name="T16" fmla="*/ 29 w 35"/>
                      <a:gd name="T17" fmla="*/ 22 h 205"/>
                      <a:gd name="T18" fmla="*/ 29 w 35"/>
                      <a:gd name="T19" fmla="*/ 61 h 205"/>
                      <a:gd name="T20" fmla="*/ 26 w 35"/>
                      <a:gd name="T21" fmla="*/ 99 h 205"/>
                      <a:gd name="T22" fmla="*/ 20 w 35"/>
                      <a:gd name="T23" fmla="*/ 142 h 205"/>
                      <a:gd name="T24" fmla="*/ 14 w 35"/>
                      <a:gd name="T25" fmla="*/ 166 h 205"/>
                      <a:gd name="T26" fmla="*/ 0 w 35"/>
                      <a:gd name="T27" fmla="*/ 205 h 2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 h="205">
                        <a:moveTo>
                          <a:pt x="0" y="205"/>
                        </a:moveTo>
                        <a:lnTo>
                          <a:pt x="20" y="163"/>
                        </a:lnTo>
                        <a:lnTo>
                          <a:pt x="26" y="139"/>
                        </a:lnTo>
                        <a:lnTo>
                          <a:pt x="32" y="97"/>
                        </a:lnTo>
                        <a:lnTo>
                          <a:pt x="33" y="75"/>
                        </a:lnTo>
                        <a:lnTo>
                          <a:pt x="35" y="42"/>
                        </a:lnTo>
                        <a:lnTo>
                          <a:pt x="35" y="24"/>
                        </a:lnTo>
                        <a:lnTo>
                          <a:pt x="30" y="0"/>
                        </a:lnTo>
                        <a:lnTo>
                          <a:pt x="29" y="22"/>
                        </a:lnTo>
                        <a:lnTo>
                          <a:pt x="29" y="61"/>
                        </a:lnTo>
                        <a:lnTo>
                          <a:pt x="26" y="99"/>
                        </a:lnTo>
                        <a:lnTo>
                          <a:pt x="20" y="142"/>
                        </a:lnTo>
                        <a:lnTo>
                          <a:pt x="14" y="166"/>
                        </a:lnTo>
                        <a:lnTo>
                          <a:pt x="0" y="20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48" name="Freeform 133"/>
                  <p:cNvSpPr>
                    <a:spLocks/>
                  </p:cNvSpPr>
                  <p:nvPr/>
                </p:nvSpPr>
                <p:spPr bwMode="auto">
                  <a:xfrm>
                    <a:off x="1151" y="1229"/>
                    <a:ext cx="6" cy="72"/>
                  </a:xfrm>
                  <a:custGeom>
                    <a:avLst/>
                    <a:gdLst>
                      <a:gd name="T0" fmla="*/ 3 w 6"/>
                      <a:gd name="T1" fmla="*/ 0 h 72"/>
                      <a:gd name="T2" fmla="*/ 0 w 6"/>
                      <a:gd name="T3" fmla="*/ 31 h 72"/>
                      <a:gd name="T4" fmla="*/ 0 w 6"/>
                      <a:gd name="T5" fmla="*/ 72 h 72"/>
                      <a:gd name="T6" fmla="*/ 6 w 6"/>
                      <a:gd name="T7" fmla="*/ 40 h 72"/>
                      <a:gd name="T8" fmla="*/ 3 w 6"/>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2">
                        <a:moveTo>
                          <a:pt x="3" y="0"/>
                        </a:moveTo>
                        <a:lnTo>
                          <a:pt x="0" y="31"/>
                        </a:lnTo>
                        <a:lnTo>
                          <a:pt x="0" y="72"/>
                        </a:lnTo>
                        <a:lnTo>
                          <a:pt x="6" y="40"/>
                        </a:lnTo>
                        <a:lnTo>
                          <a:pt x="3"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49" name="Freeform 134"/>
                  <p:cNvSpPr>
                    <a:spLocks/>
                  </p:cNvSpPr>
                  <p:nvPr/>
                </p:nvSpPr>
                <p:spPr bwMode="auto">
                  <a:xfrm>
                    <a:off x="1112" y="1166"/>
                    <a:ext cx="20" cy="201"/>
                  </a:xfrm>
                  <a:custGeom>
                    <a:avLst/>
                    <a:gdLst>
                      <a:gd name="T0" fmla="*/ 11 w 20"/>
                      <a:gd name="T1" fmla="*/ 0 h 201"/>
                      <a:gd name="T2" fmla="*/ 20 w 20"/>
                      <a:gd name="T3" fmla="*/ 18 h 201"/>
                      <a:gd name="T4" fmla="*/ 20 w 20"/>
                      <a:gd name="T5" fmla="*/ 34 h 201"/>
                      <a:gd name="T6" fmla="*/ 20 w 20"/>
                      <a:gd name="T7" fmla="*/ 58 h 201"/>
                      <a:gd name="T8" fmla="*/ 20 w 20"/>
                      <a:gd name="T9" fmla="*/ 94 h 201"/>
                      <a:gd name="T10" fmla="*/ 17 w 20"/>
                      <a:gd name="T11" fmla="*/ 123 h 201"/>
                      <a:gd name="T12" fmla="*/ 14 w 20"/>
                      <a:gd name="T13" fmla="*/ 148 h 201"/>
                      <a:gd name="T14" fmla="*/ 14 w 20"/>
                      <a:gd name="T15" fmla="*/ 168 h 201"/>
                      <a:gd name="T16" fmla="*/ 0 w 20"/>
                      <a:gd name="T17" fmla="*/ 201 h 201"/>
                      <a:gd name="T18" fmla="*/ 5 w 20"/>
                      <a:gd name="T19" fmla="*/ 166 h 201"/>
                      <a:gd name="T20" fmla="*/ 9 w 20"/>
                      <a:gd name="T21" fmla="*/ 129 h 201"/>
                      <a:gd name="T22" fmla="*/ 12 w 20"/>
                      <a:gd name="T23" fmla="*/ 93 h 201"/>
                      <a:gd name="T24" fmla="*/ 15 w 20"/>
                      <a:gd name="T25" fmla="*/ 66 h 201"/>
                      <a:gd name="T26" fmla="*/ 14 w 20"/>
                      <a:gd name="T27" fmla="*/ 45 h 201"/>
                      <a:gd name="T28" fmla="*/ 11 w 20"/>
                      <a:gd name="T29" fmla="*/ 0 h 2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201">
                        <a:moveTo>
                          <a:pt x="11" y="0"/>
                        </a:moveTo>
                        <a:lnTo>
                          <a:pt x="20" y="18"/>
                        </a:lnTo>
                        <a:lnTo>
                          <a:pt x="20" y="34"/>
                        </a:lnTo>
                        <a:lnTo>
                          <a:pt x="20" y="58"/>
                        </a:lnTo>
                        <a:lnTo>
                          <a:pt x="20" y="94"/>
                        </a:lnTo>
                        <a:lnTo>
                          <a:pt x="17" y="123"/>
                        </a:lnTo>
                        <a:lnTo>
                          <a:pt x="14" y="148"/>
                        </a:lnTo>
                        <a:lnTo>
                          <a:pt x="14" y="168"/>
                        </a:lnTo>
                        <a:lnTo>
                          <a:pt x="0" y="201"/>
                        </a:lnTo>
                        <a:lnTo>
                          <a:pt x="5" y="166"/>
                        </a:lnTo>
                        <a:lnTo>
                          <a:pt x="9" y="129"/>
                        </a:lnTo>
                        <a:lnTo>
                          <a:pt x="12" y="93"/>
                        </a:lnTo>
                        <a:lnTo>
                          <a:pt x="15" y="66"/>
                        </a:lnTo>
                        <a:lnTo>
                          <a:pt x="14" y="45"/>
                        </a:lnTo>
                        <a:lnTo>
                          <a:pt x="11"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50" name="Freeform 135"/>
                  <p:cNvSpPr>
                    <a:spLocks/>
                  </p:cNvSpPr>
                  <p:nvPr/>
                </p:nvSpPr>
                <p:spPr bwMode="auto">
                  <a:xfrm>
                    <a:off x="1102" y="1145"/>
                    <a:ext cx="16" cy="144"/>
                  </a:xfrm>
                  <a:custGeom>
                    <a:avLst/>
                    <a:gdLst>
                      <a:gd name="T0" fmla="*/ 9 w 16"/>
                      <a:gd name="T1" fmla="*/ 144 h 144"/>
                      <a:gd name="T2" fmla="*/ 16 w 16"/>
                      <a:gd name="T3" fmla="*/ 105 h 144"/>
                      <a:gd name="T4" fmla="*/ 16 w 16"/>
                      <a:gd name="T5" fmla="*/ 79 h 144"/>
                      <a:gd name="T6" fmla="*/ 15 w 16"/>
                      <a:gd name="T7" fmla="*/ 55 h 144"/>
                      <a:gd name="T8" fmla="*/ 15 w 16"/>
                      <a:gd name="T9" fmla="*/ 31 h 144"/>
                      <a:gd name="T10" fmla="*/ 9 w 16"/>
                      <a:gd name="T11" fmla="*/ 9 h 144"/>
                      <a:gd name="T12" fmla="*/ 0 w 16"/>
                      <a:gd name="T13" fmla="*/ 0 h 144"/>
                      <a:gd name="T14" fmla="*/ 7 w 16"/>
                      <a:gd name="T15" fmla="*/ 18 h 144"/>
                      <a:gd name="T16" fmla="*/ 10 w 16"/>
                      <a:gd name="T17" fmla="*/ 51 h 144"/>
                      <a:gd name="T18" fmla="*/ 13 w 16"/>
                      <a:gd name="T19" fmla="*/ 93 h 144"/>
                      <a:gd name="T20" fmla="*/ 13 w 16"/>
                      <a:gd name="T21" fmla="*/ 118 h 144"/>
                      <a:gd name="T22" fmla="*/ 9 w 16"/>
                      <a:gd name="T23" fmla="*/ 144 h 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 h="144">
                        <a:moveTo>
                          <a:pt x="9" y="144"/>
                        </a:moveTo>
                        <a:lnTo>
                          <a:pt x="16" y="105"/>
                        </a:lnTo>
                        <a:lnTo>
                          <a:pt x="16" y="79"/>
                        </a:lnTo>
                        <a:lnTo>
                          <a:pt x="15" y="55"/>
                        </a:lnTo>
                        <a:lnTo>
                          <a:pt x="15" y="31"/>
                        </a:lnTo>
                        <a:lnTo>
                          <a:pt x="9" y="9"/>
                        </a:lnTo>
                        <a:lnTo>
                          <a:pt x="0" y="0"/>
                        </a:lnTo>
                        <a:lnTo>
                          <a:pt x="7" y="18"/>
                        </a:lnTo>
                        <a:lnTo>
                          <a:pt x="10" y="51"/>
                        </a:lnTo>
                        <a:lnTo>
                          <a:pt x="13" y="93"/>
                        </a:lnTo>
                        <a:lnTo>
                          <a:pt x="13" y="118"/>
                        </a:lnTo>
                        <a:lnTo>
                          <a:pt x="9" y="14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51" name="Freeform 136"/>
                  <p:cNvSpPr>
                    <a:spLocks/>
                  </p:cNvSpPr>
                  <p:nvPr/>
                </p:nvSpPr>
                <p:spPr bwMode="auto">
                  <a:xfrm>
                    <a:off x="1486" y="1313"/>
                    <a:ext cx="19" cy="231"/>
                  </a:xfrm>
                  <a:custGeom>
                    <a:avLst/>
                    <a:gdLst>
                      <a:gd name="T0" fmla="*/ 0 w 19"/>
                      <a:gd name="T1" fmla="*/ 231 h 231"/>
                      <a:gd name="T2" fmla="*/ 3 w 19"/>
                      <a:gd name="T3" fmla="*/ 171 h 231"/>
                      <a:gd name="T4" fmla="*/ 4 w 19"/>
                      <a:gd name="T5" fmla="*/ 130 h 231"/>
                      <a:gd name="T6" fmla="*/ 10 w 19"/>
                      <a:gd name="T7" fmla="*/ 73 h 231"/>
                      <a:gd name="T8" fmla="*/ 13 w 19"/>
                      <a:gd name="T9" fmla="*/ 25 h 231"/>
                      <a:gd name="T10" fmla="*/ 19 w 19"/>
                      <a:gd name="T11" fmla="*/ 0 h 231"/>
                      <a:gd name="T12" fmla="*/ 19 w 19"/>
                      <a:gd name="T13" fmla="*/ 52 h 231"/>
                      <a:gd name="T14" fmla="*/ 19 w 19"/>
                      <a:gd name="T15" fmla="*/ 97 h 231"/>
                      <a:gd name="T16" fmla="*/ 16 w 19"/>
                      <a:gd name="T17" fmla="*/ 138 h 231"/>
                      <a:gd name="T18" fmla="*/ 10 w 19"/>
                      <a:gd name="T19" fmla="*/ 174 h 231"/>
                      <a:gd name="T20" fmla="*/ 0 w 19"/>
                      <a:gd name="T21" fmla="*/ 231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 h="231">
                        <a:moveTo>
                          <a:pt x="0" y="231"/>
                        </a:moveTo>
                        <a:lnTo>
                          <a:pt x="3" y="171"/>
                        </a:lnTo>
                        <a:lnTo>
                          <a:pt x="4" y="130"/>
                        </a:lnTo>
                        <a:lnTo>
                          <a:pt x="10" y="73"/>
                        </a:lnTo>
                        <a:lnTo>
                          <a:pt x="13" y="25"/>
                        </a:lnTo>
                        <a:lnTo>
                          <a:pt x="19" y="0"/>
                        </a:lnTo>
                        <a:lnTo>
                          <a:pt x="19" y="52"/>
                        </a:lnTo>
                        <a:lnTo>
                          <a:pt x="19" y="97"/>
                        </a:lnTo>
                        <a:lnTo>
                          <a:pt x="16" y="138"/>
                        </a:lnTo>
                        <a:lnTo>
                          <a:pt x="10" y="174"/>
                        </a:lnTo>
                        <a:lnTo>
                          <a:pt x="0" y="231"/>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52" name="Freeform 137"/>
                  <p:cNvSpPr>
                    <a:spLocks/>
                  </p:cNvSpPr>
                  <p:nvPr/>
                </p:nvSpPr>
                <p:spPr bwMode="auto">
                  <a:xfrm>
                    <a:off x="1468" y="1235"/>
                    <a:ext cx="19" cy="229"/>
                  </a:xfrm>
                  <a:custGeom>
                    <a:avLst/>
                    <a:gdLst>
                      <a:gd name="T0" fmla="*/ 3 w 19"/>
                      <a:gd name="T1" fmla="*/ 229 h 229"/>
                      <a:gd name="T2" fmla="*/ 6 w 19"/>
                      <a:gd name="T3" fmla="*/ 184 h 229"/>
                      <a:gd name="T4" fmla="*/ 6 w 19"/>
                      <a:gd name="T5" fmla="*/ 130 h 229"/>
                      <a:gd name="T6" fmla="*/ 9 w 19"/>
                      <a:gd name="T7" fmla="*/ 88 h 229"/>
                      <a:gd name="T8" fmla="*/ 0 w 19"/>
                      <a:gd name="T9" fmla="*/ 52 h 229"/>
                      <a:gd name="T10" fmla="*/ 1 w 19"/>
                      <a:gd name="T11" fmla="*/ 24 h 229"/>
                      <a:gd name="T12" fmla="*/ 0 w 19"/>
                      <a:gd name="T13" fmla="*/ 0 h 229"/>
                      <a:gd name="T14" fmla="*/ 9 w 19"/>
                      <a:gd name="T15" fmla="*/ 58 h 229"/>
                      <a:gd name="T16" fmla="*/ 19 w 19"/>
                      <a:gd name="T17" fmla="*/ 79 h 229"/>
                      <a:gd name="T18" fmla="*/ 16 w 19"/>
                      <a:gd name="T19" fmla="*/ 123 h 229"/>
                      <a:gd name="T20" fmla="*/ 15 w 19"/>
                      <a:gd name="T21" fmla="*/ 181 h 229"/>
                      <a:gd name="T22" fmla="*/ 3 w 19"/>
                      <a:gd name="T23" fmla="*/ 229 h 2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229">
                        <a:moveTo>
                          <a:pt x="3" y="229"/>
                        </a:moveTo>
                        <a:lnTo>
                          <a:pt x="6" y="184"/>
                        </a:lnTo>
                        <a:lnTo>
                          <a:pt x="6" y="130"/>
                        </a:lnTo>
                        <a:lnTo>
                          <a:pt x="9" y="88"/>
                        </a:lnTo>
                        <a:lnTo>
                          <a:pt x="0" y="52"/>
                        </a:lnTo>
                        <a:lnTo>
                          <a:pt x="1" y="24"/>
                        </a:lnTo>
                        <a:lnTo>
                          <a:pt x="0" y="0"/>
                        </a:lnTo>
                        <a:lnTo>
                          <a:pt x="9" y="58"/>
                        </a:lnTo>
                        <a:lnTo>
                          <a:pt x="19" y="79"/>
                        </a:lnTo>
                        <a:lnTo>
                          <a:pt x="16" y="123"/>
                        </a:lnTo>
                        <a:lnTo>
                          <a:pt x="15" y="181"/>
                        </a:lnTo>
                        <a:lnTo>
                          <a:pt x="3" y="229"/>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53" name="Freeform 138"/>
                  <p:cNvSpPr>
                    <a:spLocks/>
                  </p:cNvSpPr>
                  <p:nvPr/>
                </p:nvSpPr>
                <p:spPr bwMode="auto">
                  <a:xfrm>
                    <a:off x="1460" y="1311"/>
                    <a:ext cx="9" cy="122"/>
                  </a:xfrm>
                  <a:custGeom>
                    <a:avLst/>
                    <a:gdLst>
                      <a:gd name="T0" fmla="*/ 0 w 9"/>
                      <a:gd name="T1" fmla="*/ 122 h 122"/>
                      <a:gd name="T2" fmla="*/ 0 w 9"/>
                      <a:gd name="T3" fmla="*/ 78 h 122"/>
                      <a:gd name="T4" fmla="*/ 0 w 9"/>
                      <a:gd name="T5" fmla="*/ 48 h 122"/>
                      <a:gd name="T6" fmla="*/ 0 w 9"/>
                      <a:gd name="T7" fmla="*/ 21 h 122"/>
                      <a:gd name="T8" fmla="*/ 0 w 9"/>
                      <a:gd name="T9" fmla="*/ 0 h 122"/>
                      <a:gd name="T10" fmla="*/ 5 w 9"/>
                      <a:gd name="T11" fmla="*/ 21 h 122"/>
                      <a:gd name="T12" fmla="*/ 9 w 9"/>
                      <a:gd name="T13" fmla="*/ 57 h 122"/>
                      <a:gd name="T14" fmla="*/ 9 w 9"/>
                      <a:gd name="T15" fmla="*/ 95 h 122"/>
                      <a:gd name="T16" fmla="*/ 0 w 9"/>
                      <a:gd name="T17" fmla="*/ 122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122">
                        <a:moveTo>
                          <a:pt x="0" y="122"/>
                        </a:moveTo>
                        <a:lnTo>
                          <a:pt x="0" y="78"/>
                        </a:lnTo>
                        <a:lnTo>
                          <a:pt x="0" y="48"/>
                        </a:lnTo>
                        <a:lnTo>
                          <a:pt x="0" y="21"/>
                        </a:lnTo>
                        <a:lnTo>
                          <a:pt x="0" y="0"/>
                        </a:lnTo>
                        <a:lnTo>
                          <a:pt x="5" y="21"/>
                        </a:lnTo>
                        <a:lnTo>
                          <a:pt x="9" y="57"/>
                        </a:lnTo>
                        <a:lnTo>
                          <a:pt x="9" y="95"/>
                        </a:lnTo>
                        <a:lnTo>
                          <a:pt x="0" y="12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54" name="Freeform 139"/>
                  <p:cNvSpPr>
                    <a:spLocks/>
                  </p:cNvSpPr>
                  <p:nvPr/>
                </p:nvSpPr>
                <p:spPr bwMode="auto">
                  <a:xfrm>
                    <a:off x="1471" y="1163"/>
                    <a:ext cx="24" cy="154"/>
                  </a:xfrm>
                  <a:custGeom>
                    <a:avLst/>
                    <a:gdLst>
                      <a:gd name="T0" fmla="*/ 24 w 24"/>
                      <a:gd name="T1" fmla="*/ 154 h 154"/>
                      <a:gd name="T2" fmla="*/ 12 w 24"/>
                      <a:gd name="T3" fmla="*/ 114 h 154"/>
                      <a:gd name="T4" fmla="*/ 6 w 24"/>
                      <a:gd name="T5" fmla="*/ 79 h 154"/>
                      <a:gd name="T6" fmla="*/ 3 w 24"/>
                      <a:gd name="T7" fmla="*/ 45 h 154"/>
                      <a:gd name="T8" fmla="*/ 0 w 24"/>
                      <a:gd name="T9" fmla="*/ 28 h 154"/>
                      <a:gd name="T10" fmla="*/ 3 w 24"/>
                      <a:gd name="T11" fmla="*/ 0 h 154"/>
                      <a:gd name="T12" fmla="*/ 9 w 24"/>
                      <a:gd name="T13" fmla="*/ 34 h 154"/>
                      <a:gd name="T14" fmla="*/ 13 w 24"/>
                      <a:gd name="T15" fmla="*/ 88 h 154"/>
                      <a:gd name="T16" fmla="*/ 24 w 24"/>
                      <a:gd name="T17" fmla="*/ 132 h 154"/>
                      <a:gd name="T18" fmla="*/ 24 w 24"/>
                      <a:gd name="T19" fmla="*/ 154 h 1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154">
                        <a:moveTo>
                          <a:pt x="24" y="154"/>
                        </a:moveTo>
                        <a:lnTo>
                          <a:pt x="12" y="114"/>
                        </a:lnTo>
                        <a:lnTo>
                          <a:pt x="6" y="79"/>
                        </a:lnTo>
                        <a:lnTo>
                          <a:pt x="3" y="45"/>
                        </a:lnTo>
                        <a:lnTo>
                          <a:pt x="0" y="28"/>
                        </a:lnTo>
                        <a:lnTo>
                          <a:pt x="3" y="0"/>
                        </a:lnTo>
                        <a:lnTo>
                          <a:pt x="9" y="34"/>
                        </a:lnTo>
                        <a:lnTo>
                          <a:pt x="13" y="88"/>
                        </a:lnTo>
                        <a:lnTo>
                          <a:pt x="24" y="132"/>
                        </a:lnTo>
                        <a:lnTo>
                          <a:pt x="24" y="15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55" name="Freeform 140"/>
                  <p:cNvSpPr>
                    <a:spLocks/>
                  </p:cNvSpPr>
                  <p:nvPr/>
                </p:nvSpPr>
                <p:spPr bwMode="auto">
                  <a:xfrm>
                    <a:off x="1490" y="1127"/>
                    <a:ext cx="15" cy="175"/>
                  </a:xfrm>
                  <a:custGeom>
                    <a:avLst/>
                    <a:gdLst>
                      <a:gd name="T0" fmla="*/ 15 w 15"/>
                      <a:gd name="T1" fmla="*/ 175 h 175"/>
                      <a:gd name="T2" fmla="*/ 3 w 15"/>
                      <a:gd name="T3" fmla="*/ 124 h 175"/>
                      <a:gd name="T4" fmla="*/ 0 w 15"/>
                      <a:gd name="T5" fmla="*/ 85 h 175"/>
                      <a:gd name="T6" fmla="*/ 0 w 15"/>
                      <a:gd name="T7" fmla="*/ 45 h 175"/>
                      <a:gd name="T8" fmla="*/ 2 w 15"/>
                      <a:gd name="T9" fmla="*/ 13 h 175"/>
                      <a:gd name="T10" fmla="*/ 3 w 15"/>
                      <a:gd name="T11" fmla="*/ 0 h 175"/>
                      <a:gd name="T12" fmla="*/ 9 w 15"/>
                      <a:gd name="T13" fmla="*/ 57 h 175"/>
                      <a:gd name="T14" fmla="*/ 9 w 15"/>
                      <a:gd name="T15" fmla="*/ 91 h 175"/>
                      <a:gd name="T16" fmla="*/ 9 w 15"/>
                      <a:gd name="T17" fmla="*/ 132 h 175"/>
                      <a:gd name="T18" fmla="*/ 15 w 15"/>
                      <a:gd name="T19" fmla="*/ 175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 h="175">
                        <a:moveTo>
                          <a:pt x="15" y="175"/>
                        </a:moveTo>
                        <a:lnTo>
                          <a:pt x="3" y="124"/>
                        </a:lnTo>
                        <a:lnTo>
                          <a:pt x="0" y="85"/>
                        </a:lnTo>
                        <a:lnTo>
                          <a:pt x="0" y="45"/>
                        </a:lnTo>
                        <a:lnTo>
                          <a:pt x="2" y="13"/>
                        </a:lnTo>
                        <a:lnTo>
                          <a:pt x="3" y="0"/>
                        </a:lnTo>
                        <a:lnTo>
                          <a:pt x="9" y="57"/>
                        </a:lnTo>
                        <a:lnTo>
                          <a:pt x="9" y="91"/>
                        </a:lnTo>
                        <a:lnTo>
                          <a:pt x="9" y="132"/>
                        </a:lnTo>
                        <a:lnTo>
                          <a:pt x="15" y="17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56" name="Freeform 141"/>
                  <p:cNvSpPr>
                    <a:spLocks/>
                  </p:cNvSpPr>
                  <p:nvPr/>
                </p:nvSpPr>
                <p:spPr bwMode="auto">
                  <a:xfrm>
                    <a:off x="1501" y="1125"/>
                    <a:ext cx="18" cy="152"/>
                  </a:xfrm>
                  <a:custGeom>
                    <a:avLst/>
                    <a:gdLst>
                      <a:gd name="T0" fmla="*/ 9 w 18"/>
                      <a:gd name="T1" fmla="*/ 152 h 152"/>
                      <a:gd name="T2" fmla="*/ 3 w 18"/>
                      <a:gd name="T3" fmla="*/ 104 h 152"/>
                      <a:gd name="T4" fmla="*/ 0 w 18"/>
                      <a:gd name="T5" fmla="*/ 69 h 152"/>
                      <a:gd name="T6" fmla="*/ 3 w 18"/>
                      <a:gd name="T7" fmla="*/ 38 h 152"/>
                      <a:gd name="T8" fmla="*/ 9 w 18"/>
                      <a:gd name="T9" fmla="*/ 18 h 152"/>
                      <a:gd name="T10" fmla="*/ 18 w 18"/>
                      <a:gd name="T11" fmla="*/ 0 h 152"/>
                      <a:gd name="T12" fmla="*/ 15 w 18"/>
                      <a:gd name="T13" fmla="*/ 29 h 152"/>
                      <a:gd name="T14" fmla="*/ 9 w 18"/>
                      <a:gd name="T15" fmla="*/ 57 h 152"/>
                      <a:gd name="T16" fmla="*/ 12 w 18"/>
                      <a:gd name="T17" fmla="*/ 99 h 152"/>
                      <a:gd name="T18" fmla="*/ 9 w 18"/>
                      <a:gd name="T19" fmla="*/ 152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52">
                        <a:moveTo>
                          <a:pt x="9" y="152"/>
                        </a:moveTo>
                        <a:lnTo>
                          <a:pt x="3" y="104"/>
                        </a:lnTo>
                        <a:lnTo>
                          <a:pt x="0" y="69"/>
                        </a:lnTo>
                        <a:lnTo>
                          <a:pt x="3" y="38"/>
                        </a:lnTo>
                        <a:lnTo>
                          <a:pt x="9" y="18"/>
                        </a:lnTo>
                        <a:lnTo>
                          <a:pt x="18" y="0"/>
                        </a:lnTo>
                        <a:lnTo>
                          <a:pt x="15" y="29"/>
                        </a:lnTo>
                        <a:lnTo>
                          <a:pt x="9" y="57"/>
                        </a:lnTo>
                        <a:lnTo>
                          <a:pt x="12" y="99"/>
                        </a:lnTo>
                        <a:lnTo>
                          <a:pt x="9" y="15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57" name="Freeform 142"/>
                  <p:cNvSpPr>
                    <a:spLocks/>
                  </p:cNvSpPr>
                  <p:nvPr/>
                </p:nvSpPr>
                <p:spPr bwMode="auto">
                  <a:xfrm>
                    <a:off x="1076" y="1108"/>
                    <a:ext cx="27" cy="146"/>
                  </a:xfrm>
                  <a:custGeom>
                    <a:avLst/>
                    <a:gdLst>
                      <a:gd name="T0" fmla="*/ 0 w 27"/>
                      <a:gd name="T1" fmla="*/ 0 h 146"/>
                      <a:gd name="T2" fmla="*/ 15 w 27"/>
                      <a:gd name="T3" fmla="*/ 18 h 146"/>
                      <a:gd name="T4" fmla="*/ 18 w 27"/>
                      <a:gd name="T5" fmla="*/ 30 h 146"/>
                      <a:gd name="T6" fmla="*/ 21 w 27"/>
                      <a:gd name="T7" fmla="*/ 53 h 146"/>
                      <a:gd name="T8" fmla="*/ 27 w 27"/>
                      <a:gd name="T9" fmla="*/ 80 h 146"/>
                      <a:gd name="T10" fmla="*/ 27 w 27"/>
                      <a:gd name="T11" fmla="*/ 99 h 146"/>
                      <a:gd name="T12" fmla="*/ 27 w 27"/>
                      <a:gd name="T13" fmla="*/ 128 h 146"/>
                      <a:gd name="T14" fmla="*/ 21 w 27"/>
                      <a:gd name="T15" fmla="*/ 146 h 146"/>
                      <a:gd name="T16" fmla="*/ 23 w 27"/>
                      <a:gd name="T17" fmla="*/ 123 h 146"/>
                      <a:gd name="T18" fmla="*/ 23 w 27"/>
                      <a:gd name="T19" fmla="*/ 83 h 146"/>
                      <a:gd name="T20" fmla="*/ 15 w 27"/>
                      <a:gd name="T21" fmla="*/ 59 h 146"/>
                      <a:gd name="T22" fmla="*/ 6 w 27"/>
                      <a:gd name="T23" fmla="*/ 29 h 146"/>
                      <a:gd name="T24" fmla="*/ 0 w 27"/>
                      <a:gd name="T25" fmla="*/ 0 h 1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146">
                        <a:moveTo>
                          <a:pt x="0" y="0"/>
                        </a:moveTo>
                        <a:lnTo>
                          <a:pt x="15" y="18"/>
                        </a:lnTo>
                        <a:lnTo>
                          <a:pt x="18" y="30"/>
                        </a:lnTo>
                        <a:lnTo>
                          <a:pt x="21" y="53"/>
                        </a:lnTo>
                        <a:lnTo>
                          <a:pt x="27" y="80"/>
                        </a:lnTo>
                        <a:lnTo>
                          <a:pt x="27" y="99"/>
                        </a:lnTo>
                        <a:lnTo>
                          <a:pt x="27" y="128"/>
                        </a:lnTo>
                        <a:lnTo>
                          <a:pt x="21" y="146"/>
                        </a:lnTo>
                        <a:lnTo>
                          <a:pt x="23" y="123"/>
                        </a:lnTo>
                        <a:lnTo>
                          <a:pt x="23" y="83"/>
                        </a:lnTo>
                        <a:lnTo>
                          <a:pt x="15" y="59"/>
                        </a:lnTo>
                        <a:lnTo>
                          <a:pt x="6" y="29"/>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58" name="Freeform 143"/>
                  <p:cNvSpPr>
                    <a:spLocks/>
                  </p:cNvSpPr>
                  <p:nvPr/>
                </p:nvSpPr>
                <p:spPr bwMode="auto">
                  <a:xfrm>
                    <a:off x="1051" y="1086"/>
                    <a:ext cx="36" cy="132"/>
                  </a:xfrm>
                  <a:custGeom>
                    <a:avLst/>
                    <a:gdLst>
                      <a:gd name="T0" fmla="*/ 0 w 36"/>
                      <a:gd name="T1" fmla="*/ 0 h 132"/>
                      <a:gd name="T2" fmla="*/ 12 w 36"/>
                      <a:gd name="T3" fmla="*/ 15 h 132"/>
                      <a:gd name="T4" fmla="*/ 16 w 36"/>
                      <a:gd name="T5" fmla="*/ 28 h 132"/>
                      <a:gd name="T6" fmla="*/ 13 w 36"/>
                      <a:gd name="T7" fmla="*/ 49 h 132"/>
                      <a:gd name="T8" fmla="*/ 28 w 36"/>
                      <a:gd name="T9" fmla="*/ 81 h 132"/>
                      <a:gd name="T10" fmla="*/ 33 w 36"/>
                      <a:gd name="T11" fmla="*/ 105 h 132"/>
                      <a:gd name="T12" fmla="*/ 36 w 36"/>
                      <a:gd name="T13" fmla="*/ 126 h 132"/>
                      <a:gd name="T14" fmla="*/ 34 w 36"/>
                      <a:gd name="T15" fmla="*/ 132 h 132"/>
                      <a:gd name="T16" fmla="*/ 27 w 36"/>
                      <a:gd name="T17" fmla="*/ 103 h 132"/>
                      <a:gd name="T18" fmla="*/ 21 w 36"/>
                      <a:gd name="T19" fmla="*/ 72 h 132"/>
                      <a:gd name="T20" fmla="*/ 6 w 36"/>
                      <a:gd name="T21" fmla="*/ 39 h 132"/>
                      <a:gd name="T22" fmla="*/ 0 w 36"/>
                      <a:gd name="T23" fmla="*/ 0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6" h="132">
                        <a:moveTo>
                          <a:pt x="0" y="0"/>
                        </a:moveTo>
                        <a:lnTo>
                          <a:pt x="12" y="15"/>
                        </a:lnTo>
                        <a:lnTo>
                          <a:pt x="16" y="28"/>
                        </a:lnTo>
                        <a:lnTo>
                          <a:pt x="13" y="49"/>
                        </a:lnTo>
                        <a:lnTo>
                          <a:pt x="28" y="81"/>
                        </a:lnTo>
                        <a:lnTo>
                          <a:pt x="33" y="105"/>
                        </a:lnTo>
                        <a:lnTo>
                          <a:pt x="36" y="126"/>
                        </a:lnTo>
                        <a:lnTo>
                          <a:pt x="34" y="132"/>
                        </a:lnTo>
                        <a:lnTo>
                          <a:pt x="27" y="103"/>
                        </a:lnTo>
                        <a:lnTo>
                          <a:pt x="21" y="72"/>
                        </a:lnTo>
                        <a:lnTo>
                          <a:pt x="6" y="39"/>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59" name="Freeform 144"/>
                  <p:cNvSpPr>
                    <a:spLocks/>
                  </p:cNvSpPr>
                  <p:nvPr/>
                </p:nvSpPr>
                <p:spPr bwMode="auto">
                  <a:xfrm>
                    <a:off x="1031" y="1071"/>
                    <a:ext cx="20" cy="94"/>
                  </a:xfrm>
                  <a:custGeom>
                    <a:avLst/>
                    <a:gdLst>
                      <a:gd name="T0" fmla="*/ 0 w 20"/>
                      <a:gd name="T1" fmla="*/ 0 h 94"/>
                      <a:gd name="T2" fmla="*/ 5 w 20"/>
                      <a:gd name="T3" fmla="*/ 19 h 94"/>
                      <a:gd name="T4" fmla="*/ 11 w 20"/>
                      <a:gd name="T5" fmla="*/ 57 h 94"/>
                      <a:gd name="T6" fmla="*/ 11 w 20"/>
                      <a:gd name="T7" fmla="*/ 79 h 94"/>
                      <a:gd name="T8" fmla="*/ 15 w 20"/>
                      <a:gd name="T9" fmla="*/ 94 h 94"/>
                      <a:gd name="T10" fmla="*/ 20 w 20"/>
                      <a:gd name="T11" fmla="*/ 72 h 94"/>
                      <a:gd name="T12" fmla="*/ 17 w 20"/>
                      <a:gd name="T13" fmla="*/ 42 h 94"/>
                      <a:gd name="T14" fmla="*/ 17 w 20"/>
                      <a:gd name="T15" fmla="*/ 18 h 94"/>
                      <a:gd name="T16" fmla="*/ 0 w 20"/>
                      <a:gd name="T17" fmla="*/ 0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94">
                        <a:moveTo>
                          <a:pt x="0" y="0"/>
                        </a:moveTo>
                        <a:lnTo>
                          <a:pt x="5" y="19"/>
                        </a:lnTo>
                        <a:lnTo>
                          <a:pt x="11" y="57"/>
                        </a:lnTo>
                        <a:lnTo>
                          <a:pt x="11" y="79"/>
                        </a:lnTo>
                        <a:lnTo>
                          <a:pt x="15" y="94"/>
                        </a:lnTo>
                        <a:lnTo>
                          <a:pt x="20" y="72"/>
                        </a:lnTo>
                        <a:lnTo>
                          <a:pt x="17" y="42"/>
                        </a:lnTo>
                        <a:lnTo>
                          <a:pt x="17" y="18"/>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60" name="Freeform 145"/>
                  <p:cNvSpPr>
                    <a:spLocks/>
                  </p:cNvSpPr>
                  <p:nvPr/>
                </p:nvSpPr>
                <p:spPr bwMode="auto">
                  <a:xfrm>
                    <a:off x="970" y="1029"/>
                    <a:ext cx="57" cy="66"/>
                  </a:xfrm>
                  <a:custGeom>
                    <a:avLst/>
                    <a:gdLst>
                      <a:gd name="T0" fmla="*/ 1 w 57"/>
                      <a:gd name="T1" fmla="*/ 0 h 66"/>
                      <a:gd name="T2" fmla="*/ 0 w 57"/>
                      <a:gd name="T3" fmla="*/ 15 h 66"/>
                      <a:gd name="T4" fmla="*/ 4 w 57"/>
                      <a:gd name="T5" fmla="*/ 37 h 66"/>
                      <a:gd name="T6" fmla="*/ 10 w 57"/>
                      <a:gd name="T7" fmla="*/ 51 h 66"/>
                      <a:gd name="T8" fmla="*/ 28 w 57"/>
                      <a:gd name="T9" fmla="*/ 61 h 66"/>
                      <a:gd name="T10" fmla="*/ 48 w 57"/>
                      <a:gd name="T11" fmla="*/ 66 h 66"/>
                      <a:gd name="T12" fmla="*/ 57 w 57"/>
                      <a:gd name="T13" fmla="*/ 61 h 66"/>
                      <a:gd name="T14" fmla="*/ 42 w 57"/>
                      <a:gd name="T15" fmla="*/ 58 h 66"/>
                      <a:gd name="T16" fmla="*/ 24 w 57"/>
                      <a:gd name="T17" fmla="*/ 49 h 66"/>
                      <a:gd name="T18" fmla="*/ 15 w 57"/>
                      <a:gd name="T19" fmla="*/ 36 h 66"/>
                      <a:gd name="T20" fmla="*/ 12 w 57"/>
                      <a:gd name="T21" fmla="*/ 25 h 66"/>
                      <a:gd name="T22" fmla="*/ 1 w 57"/>
                      <a:gd name="T23" fmla="*/ 0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66">
                        <a:moveTo>
                          <a:pt x="1" y="0"/>
                        </a:moveTo>
                        <a:lnTo>
                          <a:pt x="0" y="15"/>
                        </a:lnTo>
                        <a:lnTo>
                          <a:pt x="4" y="37"/>
                        </a:lnTo>
                        <a:lnTo>
                          <a:pt x="10" y="51"/>
                        </a:lnTo>
                        <a:lnTo>
                          <a:pt x="28" y="61"/>
                        </a:lnTo>
                        <a:lnTo>
                          <a:pt x="48" y="66"/>
                        </a:lnTo>
                        <a:lnTo>
                          <a:pt x="57" y="61"/>
                        </a:lnTo>
                        <a:lnTo>
                          <a:pt x="42" y="58"/>
                        </a:lnTo>
                        <a:lnTo>
                          <a:pt x="24" y="49"/>
                        </a:lnTo>
                        <a:lnTo>
                          <a:pt x="15" y="36"/>
                        </a:lnTo>
                        <a:lnTo>
                          <a:pt x="12" y="25"/>
                        </a:lnTo>
                        <a:lnTo>
                          <a:pt x="1"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61" name="Freeform 146"/>
                  <p:cNvSpPr>
                    <a:spLocks/>
                  </p:cNvSpPr>
                  <p:nvPr/>
                </p:nvSpPr>
                <p:spPr bwMode="auto">
                  <a:xfrm>
                    <a:off x="979" y="1015"/>
                    <a:ext cx="45" cy="62"/>
                  </a:xfrm>
                  <a:custGeom>
                    <a:avLst/>
                    <a:gdLst>
                      <a:gd name="T0" fmla="*/ 1 w 45"/>
                      <a:gd name="T1" fmla="*/ 0 h 62"/>
                      <a:gd name="T2" fmla="*/ 0 w 45"/>
                      <a:gd name="T3" fmla="*/ 14 h 62"/>
                      <a:gd name="T4" fmla="*/ 6 w 45"/>
                      <a:gd name="T5" fmla="*/ 33 h 62"/>
                      <a:gd name="T6" fmla="*/ 13 w 45"/>
                      <a:gd name="T7" fmla="*/ 53 h 62"/>
                      <a:gd name="T8" fmla="*/ 22 w 45"/>
                      <a:gd name="T9" fmla="*/ 60 h 62"/>
                      <a:gd name="T10" fmla="*/ 34 w 45"/>
                      <a:gd name="T11" fmla="*/ 62 h 62"/>
                      <a:gd name="T12" fmla="*/ 45 w 45"/>
                      <a:gd name="T13" fmla="*/ 60 h 62"/>
                      <a:gd name="T14" fmla="*/ 27 w 45"/>
                      <a:gd name="T15" fmla="*/ 54 h 62"/>
                      <a:gd name="T16" fmla="*/ 15 w 45"/>
                      <a:gd name="T17" fmla="*/ 35 h 62"/>
                      <a:gd name="T18" fmla="*/ 15 w 45"/>
                      <a:gd name="T19" fmla="*/ 18 h 62"/>
                      <a:gd name="T20" fmla="*/ 1 w 45"/>
                      <a:gd name="T21" fmla="*/ 0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62">
                        <a:moveTo>
                          <a:pt x="1" y="0"/>
                        </a:moveTo>
                        <a:lnTo>
                          <a:pt x="0" y="14"/>
                        </a:lnTo>
                        <a:lnTo>
                          <a:pt x="6" y="33"/>
                        </a:lnTo>
                        <a:lnTo>
                          <a:pt x="13" y="53"/>
                        </a:lnTo>
                        <a:lnTo>
                          <a:pt x="22" y="60"/>
                        </a:lnTo>
                        <a:lnTo>
                          <a:pt x="34" y="62"/>
                        </a:lnTo>
                        <a:lnTo>
                          <a:pt x="45" y="60"/>
                        </a:lnTo>
                        <a:lnTo>
                          <a:pt x="27" y="54"/>
                        </a:lnTo>
                        <a:lnTo>
                          <a:pt x="15" y="35"/>
                        </a:lnTo>
                        <a:lnTo>
                          <a:pt x="15" y="18"/>
                        </a:lnTo>
                        <a:lnTo>
                          <a:pt x="1"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62" name="Freeform 147"/>
                  <p:cNvSpPr>
                    <a:spLocks/>
                  </p:cNvSpPr>
                  <p:nvPr/>
                </p:nvSpPr>
                <p:spPr bwMode="auto">
                  <a:xfrm>
                    <a:off x="983" y="982"/>
                    <a:ext cx="36" cy="80"/>
                  </a:xfrm>
                  <a:custGeom>
                    <a:avLst/>
                    <a:gdLst>
                      <a:gd name="T0" fmla="*/ 2 w 36"/>
                      <a:gd name="T1" fmla="*/ 0 h 80"/>
                      <a:gd name="T2" fmla="*/ 0 w 36"/>
                      <a:gd name="T3" fmla="*/ 18 h 80"/>
                      <a:gd name="T4" fmla="*/ 3 w 36"/>
                      <a:gd name="T5" fmla="*/ 30 h 80"/>
                      <a:gd name="T6" fmla="*/ 9 w 36"/>
                      <a:gd name="T7" fmla="*/ 47 h 80"/>
                      <a:gd name="T8" fmla="*/ 20 w 36"/>
                      <a:gd name="T9" fmla="*/ 66 h 80"/>
                      <a:gd name="T10" fmla="*/ 36 w 36"/>
                      <a:gd name="T11" fmla="*/ 80 h 80"/>
                      <a:gd name="T12" fmla="*/ 24 w 36"/>
                      <a:gd name="T13" fmla="*/ 60 h 80"/>
                      <a:gd name="T14" fmla="*/ 15 w 36"/>
                      <a:gd name="T15" fmla="*/ 33 h 80"/>
                      <a:gd name="T16" fmla="*/ 2 w 36"/>
                      <a:gd name="T17" fmla="*/ 0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80">
                        <a:moveTo>
                          <a:pt x="2" y="0"/>
                        </a:moveTo>
                        <a:lnTo>
                          <a:pt x="0" y="18"/>
                        </a:lnTo>
                        <a:lnTo>
                          <a:pt x="3" y="30"/>
                        </a:lnTo>
                        <a:lnTo>
                          <a:pt x="9" y="47"/>
                        </a:lnTo>
                        <a:lnTo>
                          <a:pt x="20" y="66"/>
                        </a:lnTo>
                        <a:lnTo>
                          <a:pt x="36" y="80"/>
                        </a:lnTo>
                        <a:lnTo>
                          <a:pt x="24" y="60"/>
                        </a:lnTo>
                        <a:lnTo>
                          <a:pt x="15" y="33"/>
                        </a:lnTo>
                        <a:lnTo>
                          <a:pt x="2"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63" name="Freeform 148"/>
                  <p:cNvSpPr>
                    <a:spLocks/>
                  </p:cNvSpPr>
                  <p:nvPr/>
                </p:nvSpPr>
                <p:spPr bwMode="auto">
                  <a:xfrm>
                    <a:off x="979" y="927"/>
                    <a:ext cx="42" cy="118"/>
                  </a:xfrm>
                  <a:custGeom>
                    <a:avLst/>
                    <a:gdLst>
                      <a:gd name="T0" fmla="*/ 42 w 42"/>
                      <a:gd name="T1" fmla="*/ 118 h 118"/>
                      <a:gd name="T2" fmla="*/ 30 w 42"/>
                      <a:gd name="T3" fmla="*/ 100 h 118"/>
                      <a:gd name="T4" fmla="*/ 24 w 42"/>
                      <a:gd name="T5" fmla="*/ 81 h 118"/>
                      <a:gd name="T6" fmla="*/ 13 w 42"/>
                      <a:gd name="T7" fmla="*/ 60 h 118"/>
                      <a:gd name="T8" fmla="*/ 6 w 42"/>
                      <a:gd name="T9" fmla="*/ 46 h 118"/>
                      <a:gd name="T10" fmla="*/ 3 w 42"/>
                      <a:gd name="T11" fmla="*/ 33 h 118"/>
                      <a:gd name="T12" fmla="*/ 0 w 42"/>
                      <a:gd name="T13" fmla="*/ 9 h 118"/>
                      <a:gd name="T14" fmla="*/ 0 w 42"/>
                      <a:gd name="T15" fmla="*/ 0 h 118"/>
                      <a:gd name="T16" fmla="*/ 9 w 42"/>
                      <a:gd name="T17" fmla="*/ 24 h 118"/>
                      <a:gd name="T18" fmla="*/ 15 w 42"/>
                      <a:gd name="T19" fmla="*/ 45 h 118"/>
                      <a:gd name="T20" fmla="*/ 22 w 42"/>
                      <a:gd name="T21" fmla="*/ 67 h 118"/>
                      <a:gd name="T22" fmla="*/ 30 w 42"/>
                      <a:gd name="T23" fmla="*/ 91 h 118"/>
                      <a:gd name="T24" fmla="*/ 42 w 42"/>
                      <a:gd name="T25" fmla="*/ 118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18">
                        <a:moveTo>
                          <a:pt x="42" y="118"/>
                        </a:moveTo>
                        <a:lnTo>
                          <a:pt x="30" y="100"/>
                        </a:lnTo>
                        <a:lnTo>
                          <a:pt x="24" y="81"/>
                        </a:lnTo>
                        <a:lnTo>
                          <a:pt x="13" y="60"/>
                        </a:lnTo>
                        <a:lnTo>
                          <a:pt x="6" y="46"/>
                        </a:lnTo>
                        <a:lnTo>
                          <a:pt x="3" y="33"/>
                        </a:lnTo>
                        <a:lnTo>
                          <a:pt x="0" y="9"/>
                        </a:lnTo>
                        <a:lnTo>
                          <a:pt x="0" y="0"/>
                        </a:lnTo>
                        <a:lnTo>
                          <a:pt x="9" y="24"/>
                        </a:lnTo>
                        <a:lnTo>
                          <a:pt x="15" y="45"/>
                        </a:lnTo>
                        <a:lnTo>
                          <a:pt x="22" y="67"/>
                        </a:lnTo>
                        <a:lnTo>
                          <a:pt x="30" y="91"/>
                        </a:lnTo>
                        <a:lnTo>
                          <a:pt x="42" y="11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64" name="Freeform 149"/>
                  <p:cNvSpPr>
                    <a:spLocks/>
                  </p:cNvSpPr>
                  <p:nvPr/>
                </p:nvSpPr>
                <p:spPr bwMode="auto">
                  <a:xfrm>
                    <a:off x="970" y="1080"/>
                    <a:ext cx="66" cy="36"/>
                  </a:xfrm>
                  <a:custGeom>
                    <a:avLst/>
                    <a:gdLst>
                      <a:gd name="T0" fmla="*/ 0 w 66"/>
                      <a:gd name="T1" fmla="*/ 0 h 36"/>
                      <a:gd name="T2" fmla="*/ 12 w 66"/>
                      <a:gd name="T3" fmla="*/ 16 h 36"/>
                      <a:gd name="T4" fmla="*/ 30 w 66"/>
                      <a:gd name="T5" fmla="*/ 21 h 36"/>
                      <a:gd name="T6" fmla="*/ 48 w 66"/>
                      <a:gd name="T7" fmla="*/ 24 h 36"/>
                      <a:gd name="T8" fmla="*/ 60 w 66"/>
                      <a:gd name="T9" fmla="*/ 21 h 36"/>
                      <a:gd name="T10" fmla="*/ 66 w 66"/>
                      <a:gd name="T11" fmla="*/ 16 h 36"/>
                      <a:gd name="T12" fmla="*/ 60 w 66"/>
                      <a:gd name="T13" fmla="*/ 30 h 36"/>
                      <a:gd name="T14" fmla="*/ 39 w 66"/>
                      <a:gd name="T15" fmla="*/ 36 h 36"/>
                      <a:gd name="T16" fmla="*/ 25 w 66"/>
                      <a:gd name="T17" fmla="*/ 30 h 36"/>
                      <a:gd name="T18" fmla="*/ 15 w 66"/>
                      <a:gd name="T19" fmla="*/ 22 h 36"/>
                      <a:gd name="T20" fmla="*/ 0 w 66"/>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36">
                        <a:moveTo>
                          <a:pt x="0" y="0"/>
                        </a:moveTo>
                        <a:lnTo>
                          <a:pt x="12" y="16"/>
                        </a:lnTo>
                        <a:lnTo>
                          <a:pt x="30" y="21"/>
                        </a:lnTo>
                        <a:lnTo>
                          <a:pt x="48" y="24"/>
                        </a:lnTo>
                        <a:lnTo>
                          <a:pt x="60" y="21"/>
                        </a:lnTo>
                        <a:lnTo>
                          <a:pt x="66" y="16"/>
                        </a:lnTo>
                        <a:lnTo>
                          <a:pt x="60" y="30"/>
                        </a:lnTo>
                        <a:lnTo>
                          <a:pt x="39" y="36"/>
                        </a:lnTo>
                        <a:lnTo>
                          <a:pt x="25" y="30"/>
                        </a:lnTo>
                        <a:lnTo>
                          <a:pt x="15" y="22"/>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65" name="Freeform 150"/>
                  <p:cNvSpPr>
                    <a:spLocks/>
                  </p:cNvSpPr>
                  <p:nvPr/>
                </p:nvSpPr>
                <p:spPr bwMode="auto">
                  <a:xfrm>
                    <a:off x="1001" y="1116"/>
                    <a:ext cx="33" cy="39"/>
                  </a:xfrm>
                  <a:custGeom>
                    <a:avLst/>
                    <a:gdLst>
                      <a:gd name="T0" fmla="*/ 0 w 33"/>
                      <a:gd name="T1" fmla="*/ 6 h 39"/>
                      <a:gd name="T2" fmla="*/ 14 w 33"/>
                      <a:gd name="T3" fmla="*/ 9 h 39"/>
                      <a:gd name="T4" fmla="*/ 26 w 33"/>
                      <a:gd name="T5" fmla="*/ 6 h 39"/>
                      <a:gd name="T6" fmla="*/ 30 w 33"/>
                      <a:gd name="T7" fmla="*/ 0 h 39"/>
                      <a:gd name="T8" fmla="*/ 33 w 33"/>
                      <a:gd name="T9" fmla="*/ 19 h 39"/>
                      <a:gd name="T10" fmla="*/ 30 w 33"/>
                      <a:gd name="T11" fmla="*/ 39 h 39"/>
                      <a:gd name="T12" fmla="*/ 23 w 33"/>
                      <a:gd name="T13" fmla="*/ 22 h 39"/>
                      <a:gd name="T14" fmla="*/ 23 w 33"/>
                      <a:gd name="T15" fmla="*/ 13 h 39"/>
                      <a:gd name="T16" fmla="*/ 0 w 33"/>
                      <a:gd name="T17" fmla="*/ 6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39">
                        <a:moveTo>
                          <a:pt x="0" y="6"/>
                        </a:moveTo>
                        <a:lnTo>
                          <a:pt x="14" y="9"/>
                        </a:lnTo>
                        <a:lnTo>
                          <a:pt x="26" y="6"/>
                        </a:lnTo>
                        <a:lnTo>
                          <a:pt x="30" y="0"/>
                        </a:lnTo>
                        <a:lnTo>
                          <a:pt x="33" y="19"/>
                        </a:lnTo>
                        <a:lnTo>
                          <a:pt x="30" y="39"/>
                        </a:lnTo>
                        <a:lnTo>
                          <a:pt x="23" y="22"/>
                        </a:lnTo>
                        <a:lnTo>
                          <a:pt x="23" y="13"/>
                        </a:lnTo>
                        <a:lnTo>
                          <a:pt x="0" y="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66" name="Freeform 151"/>
                  <p:cNvSpPr>
                    <a:spLocks/>
                  </p:cNvSpPr>
                  <p:nvPr/>
                </p:nvSpPr>
                <p:spPr bwMode="auto">
                  <a:xfrm>
                    <a:off x="1055" y="1158"/>
                    <a:ext cx="21" cy="55"/>
                  </a:xfrm>
                  <a:custGeom>
                    <a:avLst/>
                    <a:gdLst>
                      <a:gd name="T0" fmla="*/ 0 w 21"/>
                      <a:gd name="T1" fmla="*/ 0 h 55"/>
                      <a:gd name="T2" fmla="*/ 3 w 21"/>
                      <a:gd name="T3" fmla="*/ 18 h 55"/>
                      <a:gd name="T4" fmla="*/ 9 w 21"/>
                      <a:gd name="T5" fmla="*/ 37 h 55"/>
                      <a:gd name="T6" fmla="*/ 21 w 21"/>
                      <a:gd name="T7" fmla="*/ 55 h 55"/>
                      <a:gd name="T8" fmla="*/ 12 w 21"/>
                      <a:gd name="T9" fmla="*/ 30 h 55"/>
                      <a:gd name="T10" fmla="*/ 0 w 21"/>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55">
                        <a:moveTo>
                          <a:pt x="0" y="0"/>
                        </a:moveTo>
                        <a:lnTo>
                          <a:pt x="3" y="18"/>
                        </a:lnTo>
                        <a:lnTo>
                          <a:pt x="9" y="37"/>
                        </a:lnTo>
                        <a:lnTo>
                          <a:pt x="21" y="55"/>
                        </a:lnTo>
                        <a:lnTo>
                          <a:pt x="12" y="30"/>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67" name="Freeform 152"/>
                  <p:cNvSpPr>
                    <a:spLocks/>
                  </p:cNvSpPr>
                  <p:nvPr/>
                </p:nvSpPr>
                <p:spPr bwMode="auto">
                  <a:xfrm>
                    <a:off x="1214" y="1161"/>
                    <a:ext cx="30" cy="105"/>
                  </a:xfrm>
                  <a:custGeom>
                    <a:avLst/>
                    <a:gdLst>
                      <a:gd name="T0" fmla="*/ 30 w 30"/>
                      <a:gd name="T1" fmla="*/ 0 h 105"/>
                      <a:gd name="T2" fmla="*/ 26 w 30"/>
                      <a:gd name="T3" fmla="*/ 27 h 105"/>
                      <a:gd name="T4" fmla="*/ 20 w 30"/>
                      <a:gd name="T5" fmla="*/ 51 h 105"/>
                      <a:gd name="T6" fmla="*/ 11 w 30"/>
                      <a:gd name="T7" fmla="*/ 67 h 105"/>
                      <a:gd name="T8" fmla="*/ 8 w 30"/>
                      <a:gd name="T9" fmla="*/ 79 h 105"/>
                      <a:gd name="T10" fmla="*/ 0 w 30"/>
                      <a:gd name="T11" fmla="*/ 105 h 105"/>
                      <a:gd name="T12" fmla="*/ 18 w 30"/>
                      <a:gd name="T13" fmla="*/ 66 h 105"/>
                      <a:gd name="T14" fmla="*/ 29 w 30"/>
                      <a:gd name="T15" fmla="*/ 42 h 105"/>
                      <a:gd name="T16" fmla="*/ 29 w 30"/>
                      <a:gd name="T17" fmla="*/ 22 h 105"/>
                      <a:gd name="T18" fmla="*/ 30 w 30"/>
                      <a:gd name="T19" fmla="*/ 0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105">
                        <a:moveTo>
                          <a:pt x="30" y="0"/>
                        </a:moveTo>
                        <a:lnTo>
                          <a:pt x="26" y="27"/>
                        </a:lnTo>
                        <a:lnTo>
                          <a:pt x="20" y="51"/>
                        </a:lnTo>
                        <a:lnTo>
                          <a:pt x="11" y="67"/>
                        </a:lnTo>
                        <a:lnTo>
                          <a:pt x="8" y="79"/>
                        </a:lnTo>
                        <a:lnTo>
                          <a:pt x="0" y="105"/>
                        </a:lnTo>
                        <a:lnTo>
                          <a:pt x="18" y="66"/>
                        </a:lnTo>
                        <a:lnTo>
                          <a:pt x="29" y="42"/>
                        </a:lnTo>
                        <a:lnTo>
                          <a:pt x="29" y="22"/>
                        </a:lnTo>
                        <a:lnTo>
                          <a:pt x="3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68" name="Freeform 153"/>
                  <p:cNvSpPr>
                    <a:spLocks/>
                  </p:cNvSpPr>
                  <p:nvPr/>
                </p:nvSpPr>
                <p:spPr bwMode="auto">
                  <a:xfrm>
                    <a:off x="1247" y="1104"/>
                    <a:ext cx="18" cy="90"/>
                  </a:xfrm>
                  <a:custGeom>
                    <a:avLst/>
                    <a:gdLst>
                      <a:gd name="T0" fmla="*/ 0 w 18"/>
                      <a:gd name="T1" fmla="*/ 90 h 90"/>
                      <a:gd name="T2" fmla="*/ 3 w 18"/>
                      <a:gd name="T3" fmla="*/ 58 h 90"/>
                      <a:gd name="T4" fmla="*/ 6 w 18"/>
                      <a:gd name="T5" fmla="*/ 36 h 90"/>
                      <a:gd name="T6" fmla="*/ 12 w 18"/>
                      <a:gd name="T7" fmla="*/ 16 h 90"/>
                      <a:gd name="T8" fmla="*/ 18 w 18"/>
                      <a:gd name="T9" fmla="*/ 0 h 90"/>
                      <a:gd name="T10" fmla="*/ 18 w 18"/>
                      <a:gd name="T11" fmla="*/ 18 h 90"/>
                      <a:gd name="T12" fmla="*/ 11 w 18"/>
                      <a:gd name="T13" fmla="*/ 48 h 90"/>
                      <a:gd name="T14" fmla="*/ 12 w 18"/>
                      <a:gd name="T15" fmla="*/ 64 h 90"/>
                      <a:gd name="T16" fmla="*/ 0 w 18"/>
                      <a:gd name="T17" fmla="*/ 90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90">
                        <a:moveTo>
                          <a:pt x="0" y="90"/>
                        </a:moveTo>
                        <a:lnTo>
                          <a:pt x="3" y="58"/>
                        </a:lnTo>
                        <a:lnTo>
                          <a:pt x="6" y="36"/>
                        </a:lnTo>
                        <a:lnTo>
                          <a:pt x="12" y="16"/>
                        </a:lnTo>
                        <a:lnTo>
                          <a:pt x="18" y="0"/>
                        </a:lnTo>
                        <a:lnTo>
                          <a:pt x="18" y="18"/>
                        </a:lnTo>
                        <a:lnTo>
                          <a:pt x="11" y="48"/>
                        </a:lnTo>
                        <a:lnTo>
                          <a:pt x="12" y="64"/>
                        </a:lnTo>
                        <a:lnTo>
                          <a:pt x="0" y="9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69" name="Freeform 154"/>
                  <p:cNvSpPr>
                    <a:spLocks/>
                  </p:cNvSpPr>
                  <p:nvPr/>
                </p:nvSpPr>
                <p:spPr bwMode="auto">
                  <a:xfrm>
                    <a:off x="1264" y="1054"/>
                    <a:ext cx="18" cy="102"/>
                  </a:xfrm>
                  <a:custGeom>
                    <a:avLst/>
                    <a:gdLst>
                      <a:gd name="T0" fmla="*/ 0 w 18"/>
                      <a:gd name="T1" fmla="*/ 102 h 102"/>
                      <a:gd name="T2" fmla="*/ 6 w 18"/>
                      <a:gd name="T3" fmla="*/ 81 h 102"/>
                      <a:gd name="T4" fmla="*/ 6 w 18"/>
                      <a:gd name="T5" fmla="*/ 53 h 102"/>
                      <a:gd name="T6" fmla="*/ 7 w 18"/>
                      <a:gd name="T7" fmla="*/ 41 h 102"/>
                      <a:gd name="T8" fmla="*/ 10 w 18"/>
                      <a:gd name="T9" fmla="*/ 24 h 102"/>
                      <a:gd name="T10" fmla="*/ 18 w 18"/>
                      <a:gd name="T11" fmla="*/ 0 h 102"/>
                      <a:gd name="T12" fmla="*/ 15 w 18"/>
                      <a:gd name="T13" fmla="*/ 27 h 102"/>
                      <a:gd name="T14" fmla="*/ 15 w 18"/>
                      <a:gd name="T15" fmla="*/ 42 h 102"/>
                      <a:gd name="T16" fmla="*/ 13 w 18"/>
                      <a:gd name="T17" fmla="*/ 68 h 102"/>
                      <a:gd name="T18" fmla="*/ 9 w 18"/>
                      <a:gd name="T19" fmla="*/ 83 h 102"/>
                      <a:gd name="T20" fmla="*/ 0 w 18"/>
                      <a:gd name="T21" fmla="*/ 102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02">
                        <a:moveTo>
                          <a:pt x="0" y="102"/>
                        </a:moveTo>
                        <a:lnTo>
                          <a:pt x="6" y="81"/>
                        </a:lnTo>
                        <a:lnTo>
                          <a:pt x="6" y="53"/>
                        </a:lnTo>
                        <a:lnTo>
                          <a:pt x="7" y="41"/>
                        </a:lnTo>
                        <a:lnTo>
                          <a:pt x="10" y="24"/>
                        </a:lnTo>
                        <a:lnTo>
                          <a:pt x="18" y="0"/>
                        </a:lnTo>
                        <a:lnTo>
                          <a:pt x="15" y="27"/>
                        </a:lnTo>
                        <a:lnTo>
                          <a:pt x="15" y="42"/>
                        </a:lnTo>
                        <a:lnTo>
                          <a:pt x="13" y="68"/>
                        </a:lnTo>
                        <a:lnTo>
                          <a:pt x="9" y="83"/>
                        </a:lnTo>
                        <a:lnTo>
                          <a:pt x="0" y="10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70" name="Freeform 155"/>
                  <p:cNvSpPr>
                    <a:spLocks/>
                  </p:cNvSpPr>
                  <p:nvPr/>
                </p:nvSpPr>
                <p:spPr bwMode="auto">
                  <a:xfrm>
                    <a:off x="1285" y="969"/>
                    <a:ext cx="24" cy="141"/>
                  </a:xfrm>
                  <a:custGeom>
                    <a:avLst/>
                    <a:gdLst>
                      <a:gd name="T0" fmla="*/ 22 w 24"/>
                      <a:gd name="T1" fmla="*/ 0 h 141"/>
                      <a:gd name="T2" fmla="*/ 13 w 24"/>
                      <a:gd name="T3" fmla="*/ 22 h 141"/>
                      <a:gd name="T4" fmla="*/ 7 w 24"/>
                      <a:gd name="T5" fmla="*/ 55 h 141"/>
                      <a:gd name="T6" fmla="*/ 0 w 24"/>
                      <a:gd name="T7" fmla="*/ 81 h 141"/>
                      <a:gd name="T8" fmla="*/ 3 w 24"/>
                      <a:gd name="T9" fmla="*/ 96 h 141"/>
                      <a:gd name="T10" fmla="*/ 3 w 24"/>
                      <a:gd name="T11" fmla="*/ 115 h 141"/>
                      <a:gd name="T12" fmla="*/ 1 w 24"/>
                      <a:gd name="T13" fmla="*/ 141 h 141"/>
                      <a:gd name="T14" fmla="*/ 7 w 24"/>
                      <a:gd name="T15" fmla="*/ 111 h 141"/>
                      <a:gd name="T16" fmla="*/ 9 w 24"/>
                      <a:gd name="T17" fmla="*/ 82 h 141"/>
                      <a:gd name="T18" fmla="*/ 13 w 24"/>
                      <a:gd name="T19" fmla="*/ 58 h 141"/>
                      <a:gd name="T20" fmla="*/ 24 w 24"/>
                      <a:gd name="T21" fmla="*/ 22 h 141"/>
                      <a:gd name="T22" fmla="*/ 22 w 24"/>
                      <a:gd name="T23" fmla="*/ 0 h 1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41">
                        <a:moveTo>
                          <a:pt x="22" y="0"/>
                        </a:moveTo>
                        <a:lnTo>
                          <a:pt x="13" y="22"/>
                        </a:lnTo>
                        <a:lnTo>
                          <a:pt x="7" y="55"/>
                        </a:lnTo>
                        <a:lnTo>
                          <a:pt x="0" y="81"/>
                        </a:lnTo>
                        <a:lnTo>
                          <a:pt x="3" y="96"/>
                        </a:lnTo>
                        <a:lnTo>
                          <a:pt x="3" y="115"/>
                        </a:lnTo>
                        <a:lnTo>
                          <a:pt x="1" y="141"/>
                        </a:lnTo>
                        <a:lnTo>
                          <a:pt x="7" y="111"/>
                        </a:lnTo>
                        <a:lnTo>
                          <a:pt x="9" y="82"/>
                        </a:lnTo>
                        <a:lnTo>
                          <a:pt x="13" y="58"/>
                        </a:lnTo>
                        <a:lnTo>
                          <a:pt x="24" y="22"/>
                        </a:lnTo>
                        <a:lnTo>
                          <a:pt x="22"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71" name="Freeform 156"/>
                  <p:cNvSpPr>
                    <a:spLocks/>
                  </p:cNvSpPr>
                  <p:nvPr/>
                </p:nvSpPr>
                <p:spPr bwMode="auto">
                  <a:xfrm>
                    <a:off x="995" y="865"/>
                    <a:ext cx="24" cy="157"/>
                  </a:xfrm>
                  <a:custGeom>
                    <a:avLst/>
                    <a:gdLst>
                      <a:gd name="T0" fmla="*/ 24 w 24"/>
                      <a:gd name="T1" fmla="*/ 157 h 157"/>
                      <a:gd name="T2" fmla="*/ 15 w 24"/>
                      <a:gd name="T3" fmla="*/ 124 h 157"/>
                      <a:gd name="T4" fmla="*/ 9 w 24"/>
                      <a:gd name="T5" fmla="*/ 93 h 157"/>
                      <a:gd name="T6" fmla="*/ 9 w 24"/>
                      <a:gd name="T7" fmla="*/ 52 h 157"/>
                      <a:gd name="T8" fmla="*/ 3 w 24"/>
                      <a:gd name="T9" fmla="*/ 25 h 157"/>
                      <a:gd name="T10" fmla="*/ 0 w 24"/>
                      <a:gd name="T11" fmla="*/ 0 h 157"/>
                      <a:gd name="T12" fmla="*/ 9 w 24"/>
                      <a:gd name="T13" fmla="*/ 13 h 157"/>
                      <a:gd name="T14" fmla="*/ 12 w 24"/>
                      <a:gd name="T15" fmla="*/ 54 h 157"/>
                      <a:gd name="T16" fmla="*/ 12 w 24"/>
                      <a:gd name="T17" fmla="*/ 91 h 157"/>
                      <a:gd name="T18" fmla="*/ 21 w 24"/>
                      <a:gd name="T19" fmla="*/ 121 h 157"/>
                      <a:gd name="T20" fmla="*/ 24 w 24"/>
                      <a:gd name="T21" fmla="*/ 157 h 1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157">
                        <a:moveTo>
                          <a:pt x="24" y="157"/>
                        </a:moveTo>
                        <a:lnTo>
                          <a:pt x="15" y="124"/>
                        </a:lnTo>
                        <a:lnTo>
                          <a:pt x="9" y="93"/>
                        </a:lnTo>
                        <a:lnTo>
                          <a:pt x="9" y="52"/>
                        </a:lnTo>
                        <a:lnTo>
                          <a:pt x="3" y="25"/>
                        </a:lnTo>
                        <a:lnTo>
                          <a:pt x="0" y="0"/>
                        </a:lnTo>
                        <a:lnTo>
                          <a:pt x="9" y="13"/>
                        </a:lnTo>
                        <a:lnTo>
                          <a:pt x="12" y="54"/>
                        </a:lnTo>
                        <a:lnTo>
                          <a:pt x="12" y="91"/>
                        </a:lnTo>
                        <a:lnTo>
                          <a:pt x="21" y="121"/>
                        </a:lnTo>
                        <a:lnTo>
                          <a:pt x="24" y="15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72" name="Freeform 157"/>
                  <p:cNvSpPr>
                    <a:spLocks/>
                  </p:cNvSpPr>
                  <p:nvPr/>
                </p:nvSpPr>
                <p:spPr bwMode="auto">
                  <a:xfrm>
                    <a:off x="964" y="782"/>
                    <a:ext cx="33" cy="174"/>
                  </a:xfrm>
                  <a:custGeom>
                    <a:avLst/>
                    <a:gdLst>
                      <a:gd name="T0" fmla="*/ 33 w 33"/>
                      <a:gd name="T1" fmla="*/ 174 h 174"/>
                      <a:gd name="T2" fmla="*/ 24 w 33"/>
                      <a:gd name="T3" fmla="*/ 149 h 174"/>
                      <a:gd name="T4" fmla="*/ 16 w 33"/>
                      <a:gd name="T5" fmla="*/ 131 h 174"/>
                      <a:gd name="T6" fmla="*/ 12 w 33"/>
                      <a:gd name="T7" fmla="*/ 107 h 174"/>
                      <a:gd name="T8" fmla="*/ 6 w 33"/>
                      <a:gd name="T9" fmla="*/ 75 h 174"/>
                      <a:gd name="T10" fmla="*/ 6 w 33"/>
                      <a:gd name="T11" fmla="*/ 47 h 174"/>
                      <a:gd name="T12" fmla="*/ 0 w 33"/>
                      <a:gd name="T13" fmla="*/ 0 h 174"/>
                      <a:gd name="T14" fmla="*/ 12 w 33"/>
                      <a:gd name="T15" fmla="*/ 44 h 174"/>
                      <a:gd name="T16" fmla="*/ 15 w 33"/>
                      <a:gd name="T17" fmla="*/ 87 h 174"/>
                      <a:gd name="T18" fmla="*/ 19 w 33"/>
                      <a:gd name="T19" fmla="*/ 119 h 174"/>
                      <a:gd name="T20" fmla="*/ 24 w 33"/>
                      <a:gd name="T21" fmla="*/ 137 h 174"/>
                      <a:gd name="T22" fmla="*/ 33 w 33"/>
                      <a:gd name="T23" fmla="*/ 174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 h="174">
                        <a:moveTo>
                          <a:pt x="33" y="174"/>
                        </a:moveTo>
                        <a:lnTo>
                          <a:pt x="24" y="149"/>
                        </a:lnTo>
                        <a:lnTo>
                          <a:pt x="16" y="131"/>
                        </a:lnTo>
                        <a:lnTo>
                          <a:pt x="12" y="107"/>
                        </a:lnTo>
                        <a:lnTo>
                          <a:pt x="6" y="75"/>
                        </a:lnTo>
                        <a:lnTo>
                          <a:pt x="6" y="47"/>
                        </a:lnTo>
                        <a:lnTo>
                          <a:pt x="0" y="0"/>
                        </a:lnTo>
                        <a:lnTo>
                          <a:pt x="12" y="44"/>
                        </a:lnTo>
                        <a:lnTo>
                          <a:pt x="15" y="87"/>
                        </a:lnTo>
                        <a:lnTo>
                          <a:pt x="19" y="119"/>
                        </a:lnTo>
                        <a:lnTo>
                          <a:pt x="24" y="137"/>
                        </a:lnTo>
                        <a:lnTo>
                          <a:pt x="33" y="17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73" name="Freeform 158"/>
                  <p:cNvSpPr>
                    <a:spLocks/>
                  </p:cNvSpPr>
                  <p:nvPr/>
                </p:nvSpPr>
                <p:spPr bwMode="auto">
                  <a:xfrm>
                    <a:off x="980" y="832"/>
                    <a:ext cx="20" cy="27"/>
                  </a:xfrm>
                  <a:custGeom>
                    <a:avLst/>
                    <a:gdLst>
                      <a:gd name="T0" fmla="*/ 20 w 20"/>
                      <a:gd name="T1" fmla="*/ 0 h 27"/>
                      <a:gd name="T2" fmla="*/ 14 w 20"/>
                      <a:gd name="T3" fmla="*/ 3 h 27"/>
                      <a:gd name="T4" fmla="*/ 8 w 20"/>
                      <a:gd name="T5" fmla="*/ 13 h 27"/>
                      <a:gd name="T6" fmla="*/ 9 w 20"/>
                      <a:gd name="T7" fmla="*/ 22 h 27"/>
                      <a:gd name="T8" fmla="*/ 14 w 20"/>
                      <a:gd name="T9" fmla="*/ 27 h 27"/>
                      <a:gd name="T10" fmla="*/ 2 w 20"/>
                      <a:gd name="T11" fmla="*/ 24 h 27"/>
                      <a:gd name="T12" fmla="*/ 0 w 20"/>
                      <a:gd name="T13" fmla="*/ 9 h 27"/>
                      <a:gd name="T14" fmla="*/ 20 w 20"/>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27">
                        <a:moveTo>
                          <a:pt x="20" y="0"/>
                        </a:moveTo>
                        <a:lnTo>
                          <a:pt x="14" y="3"/>
                        </a:lnTo>
                        <a:lnTo>
                          <a:pt x="8" y="13"/>
                        </a:lnTo>
                        <a:lnTo>
                          <a:pt x="9" y="22"/>
                        </a:lnTo>
                        <a:lnTo>
                          <a:pt x="14" y="27"/>
                        </a:lnTo>
                        <a:lnTo>
                          <a:pt x="2" y="24"/>
                        </a:lnTo>
                        <a:lnTo>
                          <a:pt x="0" y="9"/>
                        </a:lnTo>
                        <a:lnTo>
                          <a:pt x="2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74" name="Freeform 159"/>
                  <p:cNvSpPr>
                    <a:spLocks/>
                  </p:cNvSpPr>
                  <p:nvPr/>
                </p:nvSpPr>
                <p:spPr bwMode="auto">
                  <a:xfrm>
                    <a:off x="995" y="832"/>
                    <a:ext cx="18" cy="39"/>
                  </a:xfrm>
                  <a:custGeom>
                    <a:avLst/>
                    <a:gdLst>
                      <a:gd name="T0" fmla="*/ 18 w 18"/>
                      <a:gd name="T1" fmla="*/ 0 h 39"/>
                      <a:gd name="T2" fmla="*/ 6 w 18"/>
                      <a:gd name="T3" fmla="*/ 4 h 39"/>
                      <a:gd name="T4" fmla="*/ 0 w 18"/>
                      <a:gd name="T5" fmla="*/ 13 h 39"/>
                      <a:gd name="T6" fmla="*/ 6 w 18"/>
                      <a:gd name="T7" fmla="*/ 27 h 39"/>
                      <a:gd name="T8" fmla="*/ 12 w 18"/>
                      <a:gd name="T9" fmla="*/ 39 h 39"/>
                      <a:gd name="T10" fmla="*/ 9 w 18"/>
                      <a:gd name="T11" fmla="*/ 24 h 39"/>
                      <a:gd name="T12" fmla="*/ 9 w 18"/>
                      <a:gd name="T13" fmla="*/ 16 h 39"/>
                      <a:gd name="T14" fmla="*/ 18 w 18"/>
                      <a:gd name="T15" fmla="*/ 0 h 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39">
                        <a:moveTo>
                          <a:pt x="18" y="0"/>
                        </a:moveTo>
                        <a:lnTo>
                          <a:pt x="6" y="4"/>
                        </a:lnTo>
                        <a:lnTo>
                          <a:pt x="0" y="13"/>
                        </a:lnTo>
                        <a:lnTo>
                          <a:pt x="6" y="27"/>
                        </a:lnTo>
                        <a:lnTo>
                          <a:pt x="12" y="39"/>
                        </a:lnTo>
                        <a:lnTo>
                          <a:pt x="9" y="24"/>
                        </a:lnTo>
                        <a:lnTo>
                          <a:pt x="9" y="16"/>
                        </a:lnTo>
                        <a:lnTo>
                          <a:pt x="18"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75" name="Freeform 160"/>
                  <p:cNvSpPr>
                    <a:spLocks/>
                  </p:cNvSpPr>
                  <p:nvPr/>
                </p:nvSpPr>
                <p:spPr bwMode="auto">
                  <a:xfrm>
                    <a:off x="986" y="871"/>
                    <a:ext cx="9" cy="61"/>
                  </a:xfrm>
                  <a:custGeom>
                    <a:avLst/>
                    <a:gdLst>
                      <a:gd name="T0" fmla="*/ 0 w 9"/>
                      <a:gd name="T1" fmla="*/ 0 h 61"/>
                      <a:gd name="T2" fmla="*/ 0 w 9"/>
                      <a:gd name="T3" fmla="*/ 12 h 61"/>
                      <a:gd name="T4" fmla="*/ 3 w 9"/>
                      <a:gd name="T5" fmla="*/ 36 h 61"/>
                      <a:gd name="T6" fmla="*/ 8 w 9"/>
                      <a:gd name="T7" fmla="*/ 61 h 61"/>
                      <a:gd name="T8" fmla="*/ 9 w 9"/>
                      <a:gd name="T9" fmla="*/ 37 h 61"/>
                      <a:gd name="T10" fmla="*/ 9 w 9"/>
                      <a:gd name="T11" fmla="*/ 21 h 61"/>
                      <a:gd name="T12" fmla="*/ 0 w 9"/>
                      <a:gd name="T13" fmla="*/ 0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61">
                        <a:moveTo>
                          <a:pt x="0" y="0"/>
                        </a:moveTo>
                        <a:lnTo>
                          <a:pt x="0" y="12"/>
                        </a:lnTo>
                        <a:lnTo>
                          <a:pt x="3" y="36"/>
                        </a:lnTo>
                        <a:lnTo>
                          <a:pt x="8" y="61"/>
                        </a:lnTo>
                        <a:lnTo>
                          <a:pt x="9" y="37"/>
                        </a:lnTo>
                        <a:lnTo>
                          <a:pt x="9" y="21"/>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76" name="Freeform 161"/>
                  <p:cNvSpPr>
                    <a:spLocks/>
                  </p:cNvSpPr>
                  <p:nvPr/>
                </p:nvSpPr>
                <p:spPr bwMode="auto">
                  <a:xfrm>
                    <a:off x="968" y="700"/>
                    <a:ext cx="23" cy="130"/>
                  </a:xfrm>
                  <a:custGeom>
                    <a:avLst/>
                    <a:gdLst>
                      <a:gd name="T0" fmla="*/ 17 w 23"/>
                      <a:gd name="T1" fmla="*/ 130 h 130"/>
                      <a:gd name="T2" fmla="*/ 23 w 23"/>
                      <a:gd name="T3" fmla="*/ 114 h 130"/>
                      <a:gd name="T4" fmla="*/ 20 w 23"/>
                      <a:gd name="T5" fmla="*/ 84 h 130"/>
                      <a:gd name="T6" fmla="*/ 14 w 23"/>
                      <a:gd name="T7" fmla="*/ 46 h 130"/>
                      <a:gd name="T8" fmla="*/ 6 w 23"/>
                      <a:gd name="T9" fmla="*/ 19 h 130"/>
                      <a:gd name="T10" fmla="*/ 0 w 23"/>
                      <a:gd name="T11" fmla="*/ 0 h 130"/>
                      <a:gd name="T12" fmla="*/ 6 w 23"/>
                      <a:gd name="T13" fmla="*/ 33 h 130"/>
                      <a:gd name="T14" fmla="*/ 12 w 23"/>
                      <a:gd name="T15" fmla="*/ 66 h 130"/>
                      <a:gd name="T16" fmla="*/ 15 w 23"/>
                      <a:gd name="T17" fmla="*/ 99 h 130"/>
                      <a:gd name="T18" fmla="*/ 15 w 23"/>
                      <a:gd name="T19" fmla="*/ 108 h 130"/>
                      <a:gd name="T20" fmla="*/ 17 w 23"/>
                      <a:gd name="T21" fmla="*/ 13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130">
                        <a:moveTo>
                          <a:pt x="17" y="130"/>
                        </a:moveTo>
                        <a:lnTo>
                          <a:pt x="23" y="114"/>
                        </a:lnTo>
                        <a:lnTo>
                          <a:pt x="20" y="84"/>
                        </a:lnTo>
                        <a:lnTo>
                          <a:pt x="14" y="46"/>
                        </a:lnTo>
                        <a:lnTo>
                          <a:pt x="6" y="19"/>
                        </a:lnTo>
                        <a:lnTo>
                          <a:pt x="0" y="0"/>
                        </a:lnTo>
                        <a:lnTo>
                          <a:pt x="6" y="33"/>
                        </a:lnTo>
                        <a:lnTo>
                          <a:pt x="12" y="66"/>
                        </a:lnTo>
                        <a:lnTo>
                          <a:pt x="15" y="99"/>
                        </a:lnTo>
                        <a:lnTo>
                          <a:pt x="15" y="108"/>
                        </a:lnTo>
                        <a:lnTo>
                          <a:pt x="17" y="13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77" name="Freeform 162"/>
                  <p:cNvSpPr>
                    <a:spLocks/>
                  </p:cNvSpPr>
                  <p:nvPr/>
                </p:nvSpPr>
                <p:spPr bwMode="auto">
                  <a:xfrm>
                    <a:off x="944" y="1013"/>
                    <a:ext cx="38" cy="78"/>
                  </a:xfrm>
                  <a:custGeom>
                    <a:avLst/>
                    <a:gdLst>
                      <a:gd name="T0" fmla="*/ 0 w 38"/>
                      <a:gd name="T1" fmla="*/ 0 h 78"/>
                      <a:gd name="T2" fmla="*/ 14 w 38"/>
                      <a:gd name="T3" fmla="*/ 9 h 78"/>
                      <a:gd name="T4" fmla="*/ 21 w 38"/>
                      <a:gd name="T5" fmla="*/ 15 h 78"/>
                      <a:gd name="T6" fmla="*/ 17 w 38"/>
                      <a:gd name="T7" fmla="*/ 26 h 78"/>
                      <a:gd name="T8" fmla="*/ 17 w 38"/>
                      <a:gd name="T9" fmla="*/ 41 h 78"/>
                      <a:gd name="T10" fmla="*/ 23 w 38"/>
                      <a:gd name="T11" fmla="*/ 54 h 78"/>
                      <a:gd name="T12" fmla="*/ 29 w 38"/>
                      <a:gd name="T13" fmla="*/ 72 h 78"/>
                      <a:gd name="T14" fmla="*/ 38 w 38"/>
                      <a:gd name="T15" fmla="*/ 78 h 78"/>
                      <a:gd name="T16" fmla="*/ 20 w 38"/>
                      <a:gd name="T17" fmla="*/ 66 h 78"/>
                      <a:gd name="T18" fmla="*/ 12 w 38"/>
                      <a:gd name="T19" fmla="*/ 44 h 78"/>
                      <a:gd name="T20" fmla="*/ 11 w 38"/>
                      <a:gd name="T21" fmla="*/ 21 h 78"/>
                      <a:gd name="T22" fmla="*/ 0 w 38"/>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78">
                        <a:moveTo>
                          <a:pt x="0" y="0"/>
                        </a:moveTo>
                        <a:lnTo>
                          <a:pt x="14" y="9"/>
                        </a:lnTo>
                        <a:lnTo>
                          <a:pt x="21" y="15"/>
                        </a:lnTo>
                        <a:lnTo>
                          <a:pt x="17" y="26"/>
                        </a:lnTo>
                        <a:lnTo>
                          <a:pt x="17" y="41"/>
                        </a:lnTo>
                        <a:lnTo>
                          <a:pt x="23" y="54"/>
                        </a:lnTo>
                        <a:lnTo>
                          <a:pt x="29" y="72"/>
                        </a:lnTo>
                        <a:lnTo>
                          <a:pt x="38" y="78"/>
                        </a:lnTo>
                        <a:lnTo>
                          <a:pt x="20" y="66"/>
                        </a:lnTo>
                        <a:lnTo>
                          <a:pt x="12" y="44"/>
                        </a:lnTo>
                        <a:lnTo>
                          <a:pt x="11" y="21"/>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78" name="Freeform 163"/>
                  <p:cNvSpPr>
                    <a:spLocks/>
                  </p:cNvSpPr>
                  <p:nvPr/>
                </p:nvSpPr>
                <p:spPr bwMode="auto">
                  <a:xfrm>
                    <a:off x="908" y="989"/>
                    <a:ext cx="48" cy="87"/>
                  </a:xfrm>
                  <a:custGeom>
                    <a:avLst/>
                    <a:gdLst>
                      <a:gd name="T0" fmla="*/ 0 w 48"/>
                      <a:gd name="T1" fmla="*/ 0 h 87"/>
                      <a:gd name="T2" fmla="*/ 24 w 48"/>
                      <a:gd name="T3" fmla="*/ 18 h 87"/>
                      <a:gd name="T4" fmla="*/ 35 w 48"/>
                      <a:gd name="T5" fmla="*/ 36 h 87"/>
                      <a:gd name="T6" fmla="*/ 41 w 48"/>
                      <a:gd name="T7" fmla="*/ 62 h 87"/>
                      <a:gd name="T8" fmla="*/ 44 w 48"/>
                      <a:gd name="T9" fmla="*/ 75 h 87"/>
                      <a:gd name="T10" fmla="*/ 48 w 48"/>
                      <a:gd name="T11" fmla="*/ 87 h 87"/>
                      <a:gd name="T12" fmla="*/ 35 w 48"/>
                      <a:gd name="T13" fmla="*/ 68 h 87"/>
                      <a:gd name="T14" fmla="*/ 29 w 48"/>
                      <a:gd name="T15" fmla="*/ 50 h 87"/>
                      <a:gd name="T16" fmla="*/ 15 w 48"/>
                      <a:gd name="T17" fmla="*/ 24 h 87"/>
                      <a:gd name="T18" fmla="*/ 0 w 48"/>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87">
                        <a:moveTo>
                          <a:pt x="0" y="0"/>
                        </a:moveTo>
                        <a:lnTo>
                          <a:pt x="24" y="18"/>
                        </a:lnTo>
                        <a:lnTo>
                          <a:pt x="35" y="36"/>
                        </a:lnTo>
                        <a:lnTo>
                          <a:pt x="41" y="62"/>
                        </a:lnTo>
                        <a:lnTo>
                          <a:pt x="44" y="75"/>
                        </a:lnTo>
                        <a:lnTo>
                          <a:pt x="48" y="87"/>
                        </a:lnTo>
                        <a:lnTo>
                          <a:pt x="35" y="68"/>
                        </a:lnTo>
                        <a:lnTo>
                          <a:pt x="29" y="50"/>
                        </a:lnTo>
                        <a:lnTo>
                          <a:pt x="15" y="24"/>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79" name="Freeform 164"/>
                  <p:cNvSpPr>
                    <a:spLocks/>
                  </p:cNvSpPr>
                  <p:nvPr/>
                </p:nvSpPr>
                <p:spPr bwMode="auto">
                  <a:xfrm>
                    <a:off x="890" y="991"/>
                    <a:ext cx="53" cy="76"/>
                  </a:xfrm>
                  <a:custGeom>
                    <a:avLst/>
                    <a:gdLst>
                      <a:gd name="T0" fmla="*/ 0 w 53"/>
                      <a:gd name="T1" fmla="*/ 0 h 76"/>
                      <a:gd name="T2" fmla="*/ 21 w 53"/>
                      <a:gd name="T3" fmla="*/ 21 h 76"/>
                      <a:gd name="T4" fmla="*/ 33 w 53"/>
                      <a:gd name="T5" fmla="*/ 39 h 76"/>
                      <a:gd name="T6" fmla="*/ 39 w 53"/>
                      <a:gd name="T7" fmla="*/ 57 h 76"/>
                      <a:gd name="T8" fmla="*/ 53 w 53"/>
                      <a:gd name="T9" fmla="*/ 76 h 76"/>
                      <a:gd name="T10" fmla="*/ 30 w 53"/>
                      <a:gd name="T11" fmla="*/ 54 h 76"/>
                      <a:gd name="T12" fmla="*/ 18 w 53"/>
                      <a:gd name="T13" fmla="*/ 27 h 76"/>
                      <a:gd name="T14" fmla="*/ 0 w 53"/>
                      <a:gd name="T15" fmla="*/ 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 h="76">
                        <a:moveTo>
                          <a:pt x="0" y="0"/>
                        </a:moveTo>
                        <a:lnTo>
                          <a:pt x="21" y="21"/>
                        </a:lnTo>
                        <a:lnTo>
                          <a:pt x="33" y="39"/>
                        </a:lnTo>
                        <a:lnTo>
                          <a:pt x="39" y="57"/>
                        </a:lnTo>
                        <a:lnTo>
                          <a:pt x="53" y="76"/>
                        </a:lnTo>
                        <a:lnTo>
                          <a:pt x="30" y="54"/>
                        </a:lnTo>
                        <a:lnTo>
                          <a:pt x="18" y="27"/>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80" name="Freeform 165"/>
                  <p:cNvSpPr>
                    <a:spLocks/>
                  </p:cNvSpPr>
                  <p:nvPr/>
                </p:nvSpPr>
                <p:spPr bwMode="auto">
                  <a:xfrm>
                    <a:off x="994" y="943"/>
                    <a:ext cx="9" cy="43"/>
                  </a:xfrm>
                  <a:custGeom>
                    <a:avLst/>
                    <a:gdLst>
                      <a:gd name="T0" fmla="*/ 0 w 9"/>
                      <a:gd name="T1" fmla="*/ 0 h 43"/>
                      <a:gd name="T2" fmla="*/ 1 w 9"/>
                      <a:gd name="T3" fmla="*/ 13 h 43"/>
                      <a:gd name="T4" fmla="*/ 4 w 9"/>
                      <a:gd name="T5" fmla="*/ 28 h 43"/>
                      <a:gd name="T6" fmla="*/ 9 w 9"/>
                      <a:gd name="T7" fmla="*/ 43 h 43"/>
                      <a:gd name="T8" fmla="*/ 9 w 9"/>
                      <a:gd name="T9" fmla="*/ 22 h 43"/>
                      <a:gd name="T10" fmla="*/ 0 w 9"/>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43">
                        <a:moveTo>
                          <a:pt x="0" y="0"/>
                        </a:moveTo>
                        <a:lnTo>
                          <a:pt x="1" y="13"/>
                        </a:lnTo>
                        <a:lnTo>
                          <a:pt x="4" y="28"/>
                        </a:lnTo>
                        <a:lnTo>
                          <a:pt x="9" y="43"/>
                        </a:lnTo>
                        <a:lnTo>
                          <a:pt x="9" y="22"/>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81" name="Freeform 166"/>
                  <p:cNvSpPr>
                    <a:spLocks/>
                  </p:cNvSpPr>
                  <p:nvPr/>
                </p:nvSpPr>
                <p:spPr bwMode="auto">
                  <a:xfrm>
                    <a:off x="835" y="965"/>
                    <a:ext cx="70" cy="72"/>
                  </a:xfrm>
                  <a:custGeom>
                    <a:avLst/>
                    <a:gdLst>
                      <a:gd name="T0" fmla="*/ 0 w 70"/>
                      <a:gd name="T1" fmla="*/ 0 h 72"/>
                      <a:gd name="T2" fmla="*/ 22 w 70"/>
                      <a:gd name="T3" fmla="*/ 8 h 72"/>
                      <a:gd name="T4" fmla="*/ 25 w 70"/>
                      <a:gd name="T5" fmla="*/ 24 h 72"/>
                      <a:gd name="T6" fmla="*/ 25 w 70"/>
                      <a:gd name="T7" fmla="*/ 35 h 72"/>
                      <a:gd name="T8" fmla="*/ 40 w 70"/>
                      <a:gd name="T9" fmla="*/ 44 h 72"/>
                      <a:gd name="T10" fmla="*/ 52 w 70"/>
                      <a:gd name="T11" fmla="*/ 56 h 72"/>
                      <a:gd name="T12" fmla="*/ 70 w 70"/>
                      <a:gd name="T13" fmla="*/ 72 h 72"/>
                      <a:gd name="T14" fmla="*/ 58 w 70"/>
                      <a:gd name="T15" fmla="*/ 50 h 72"/>
                      <a:gd name="T16" fmla="*/ 43 w 70"/>
                      <a:gd name="T17" fmla="*/ 38 h 72"/>
                      <a:gd name="T18" fmla="*/ 37 w 70"/>
                      <a:gd name="T19" fmla="*/ 29 h 72"/>
                      <a:gd name="T20" fmla="*/ 31 w 70"/>
                      <a:gd name="T21" fmla="*/ 11 h 72"/>
                      <a:gd name="T22" fmla="*/ 19 w 70"/>
                      <a:gd name="T23" fmla="*/ 0 h 72"/>
                      <a:gd name="T24" fmla="*/ 0 w 70"/>
                      <a:gd name="T25" fmla="*/ 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0" h="72">
                        <a:moveTo>
                          <a:pt x="0" y="0"/>
                        </a:moveTo>
                        <a:lnTo>
                          <a:pt x="22" y="8"/>
                        </a:lnTo>
                        <a:lnTo>
                          <a:pt x="25" y="24"/>
                        </a:lnTo>
                        <a:lnTo>
                          <a:pt x="25" y="35"/>
                        </a:lnTo>
                        <a:lnTo>
                          <a:pt x="40" y="44"/>
                        </a:lnTo>
                        <a:lnTo>
                          <a:pt x="52" y="56"/>
                        </a:lnTo>
                        <a:lnTo>
                          <a:pt x="70" y="72"/>
                        </a:lnTo>
                        <a:lnTo>
                          <a:pt x="58" y="50"/>
                        </a:lnTo>
                        <a:lnTo>
                          <a:pt x="43" y="38"/>
                        </a:lnTo>
                        <a:lnTo>
                          <a:pt x="37" y="29"/>
                        </a:lnTo>
                        <a:lnTo>
                          <a:pt x="31" y="11"/>
                        </a:lnTo>
                        <a:lnTo>
                          <a:pt x="19" y="0"/>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82" name="Freeform 167"/>
                  <p:cNvSpPr>
                    <a:spLocks/>
                  </p:cNvSpPr>
                  <p:nvPr/>
                </p:nvSpPr>
                <p:spPr bwMode="auto">
                  <a:xfrm>
                    <a:off x="835" y="949"/>
                    <a:ext cx="58" cy="52"/>
                  </a:xfrm>
                  <a:custGeom>
                    <a:avLst/>
                    <a:gdLst>
                      <a:gd name="T0" fmla="*/ 0 w 58"/>
                      <a:gd name="T1" fmla="*/ 0 h 52"/>
                      <a:gd name="T2" fmla="*/ 22 w 58"/>
                      <a:gd name="T3" fmla="*/ 7 h 52"/>
                      <a:gd name="T4" fmla="*/ 37 w 58"/>
                      <a:gd name="T5" fmla="*/ 19 h 52"/>
                      <a:gd name="T6" fmla="*/ 43 w 58"/>
                      <a:gd name="T7" fmla="*/ 30 h 52"/>
                      <a:gd name="T8" fmla="*/ 48 w 58"/>
                      <a:gd name="T9" fmla="*/ 40 h 52"/>
                      <a:gd name="T10" fmla="*/ 58 w 58"/>
                      <a:gd name="T11" fmla="*/ 52 h 52"/>
                      <a:gd name="T12" fmla="*/ 49 w 58"/>
                      <a:gd name="T13" fmla="*/ 34 h 52"/>
                      <a:gd name="T14" fmla="*/ 42 w 58"/>
                      <a:gd name="T15" fmla="*/ 12 h 52"/>
                      <a:gd name="T16" fmla="*/ 25 w 58"/>
                      <a:gd name="T17" fmla="*/ 3 h 52"/>
                      <a:gd name="T18" fmla="*/ 16 w 58"/>
                      <a:gd name="T19" fmla="*/ 1 h 52"/>
                      <a:gd name="T20" fmla="*/ 0 w 58"/>
                      <a:gd name="T21" fmla="*/ 0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52">
                        <a:moveTo>
                          <a:pt x="0" y="0"/>
                        </a:moveTo>
                        <a:lnTo>
                          <a:pt x="22" y="7"/>
                        </a:lnTo>
                        <a:lnTo>
                          <a:pt x="37" y="19"/>
                        </a:lnTo>
                        <a:lnTo>
                          <a:pt x="43" y="30"/>
                        </a:lnTo>
                        <a:lnTo>
                          <a:pt x="48" y="40"/>
                        </a:lnTo>
                        <a:lnTo>
                          <a:pt x="58" y="52"/>
                        </a:lnTo>
                        <a:lnTo>
                          <a:pt x="49" y="34"/>
                        </a:lnTo>
                        <a:lnTo>
                          <a:pt x="42" y="12"/>
                        </a:lnTo>
                        <a:lnTo>
                          <a:pt x="25" y="3"/>
                        </a:lnTo>
                        <a:lnTo>
                          <a:pt x="16" y="1"/>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83" name="Freeform 168"/>
                  <p:cNvSpPr>
                    <a:spLocks/>
                  </p:cNvSpPr>
                  <p:nvPr/>
                </p:nvSpPr>
                <p:spPr bwMode="auto">
                  <a:xfrm>
                    <a:off x="764" y="910"/>
                    <a:ext cx="59" cy="57"/>
                  </a:xfrm>
                  <a:custGeom>
                    <a:avLst/>
                    <a:gdLst>
                      <a:gd name="T0" fmla="*/ 59 w 59"/>
                      <a:gd name="T1" fmla="*/ 57 h 57"/>
                      <a:gd name="T2" fmla="*/ 51 w 59"/>
                      <a:gd name="T3" fmla="*/ 55 h 57"/>
                      <a:gd name="T4" fmla="*/ 44 w 59"/>
                      <a:gd name="T5" fmla="*/ 48 h 57"/>
                      <a:gd name="T6" fmla="*/ 38 w 59"/>
                      <a:gd name="T7" fmla="*/ 39 h 57"/>
                      <a:gd name="T8" fmla="*/ 29 w 59"/>
                      <a:gd name="T9" fmla="*/ 27 h 57"/>
                      <a:gd name="T10" fmla="*/ 15 w 59"/>
                      <a:gd name="T11" fmla="*/ 12 h 57"/>
                      <a:gd name="T12" fmla="*/ 0 w 59"/>
                      <a:gd name="T13" fmla="*/ 0 h 57"/>
                      <a:gd name="T14" fmla="*/ 23 w 59"/>
                      <a:gd name="T15" fmla="*/ 10 h 57"/>
                      <a:gd name="T16" fmla="*/ 32 w 59"/>
                      <a:gd name="T17" fmla="*/ 22 h 57"/>
                      <a:gd name="T18" fmla="*/ 41 w 59"/>
                      <a:gd name="T19" fmla="*/ 33 h 57"/>
                      <a:gd name="T20" fmla="*/ 50 w 59"/>
                      <a:gd name="T21" fmla="*/ 40 h 57"/>
                      <a:gd name="T22" fmla="*/ 59 w 59"/>
                      <a:gd name="T23" fmla="*/ 57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 h="57">
                        <a:moveTo>
                          <a:pt x="59" y="57"/>
                        </a:moveTo>
                        <a:lnTo>
                          <a:pt x="51" y="55"/>
                        </a:lnTo>
                        <a:lnTo>
                          <a:pt x="44" y="48"/>
                        </a:lnTo>
                        <a:lnTo>
                          <a:pt x="38" y="39"/>
                        </a:lnTo>
                        <a:lnTo>
                          <a:pt x="29" y="27"/>
                        </a:lnTo>
                        <a:lnTo>
                          <a:pt x="15" y="12"/>
                        </a:lnTo>
                        <a:lnTo>
                          <a:pt x="0" y="0"/>
                        </a:lnTo>
                        <a:lnTo>
                          <a:pt x="23" y="10"/>
                        </a:lnTo>
                        <a:lnTo>
                          <a:pt x="32" y="22"/>
                        </a:lnTo>
                        <a:lnTo>
                          <a:pt x="41" y="33"/>
                        </a:lnTo>
                        <a:lnTo>
                          <a:pt x="50" y="40"/>
                        </a:lnTo>
                        <a:lnTo>
                          <a:pt x="59" y="5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84" name="Freeform 169"/>
                  <p:cNvSpPr>
                    <a:spLocks/>
                  </p:cNvSpPr>
                  <p:nvPr/>
                </p:nvSpPr>
                <p:spPr bwMode="auto">
                  <a:xfrm>
                    <a:off x="754" y="865"/>
                    <a:ext cx="91" cy="96"/>
                  </a:xfrm>
                  <a:custGeom>
                    <a:avLst/>
                    <a:gdLst>
                      <a:gd name="T0" fmla="*/ 91 w 91"/>
                      <a:gd name="T1" fmla="*/ 96 h 96"/>
                      <a:gd name="T2" fmla="*/ 78 w 91"/>
                      <a:gd name="T3" fmla="*/ 96 h 96"/>
                      <a:gd name="T4" fmla="*/ 67 w 91"/>
                      <a:gd name="T5" fmla="*/ 88 h 96"/>
                      <a:gd name="T6" fmla="*/ 51 w 91"/>
                      <a:gd name="T7" fmla="*/ 75 h 96"/>
                      <a:gd name="T8" fmla="*/ 40 w 91"/>
                      <a:gd name="T9" fmla="*/ 58 h 96"/>
                      <a:gd name="T10" fmla="*/ 25 w 91"/>
                      <a:gd name="T11" fmla="*/ 36 h 96"/>
                      <a:gd name="T12" fmla="*/ 6 w 91"/>
                      <a:gd name="T13" fmla="*/ 12 h 96"/>
                      <a:gd name="T14" fmla="*/ 0 w 91"/>
                      <a:gd name="T15" fmla="*/ 0 h 96"/>
                      <a:gd name="T16" fmla="*/ 27 w 91"/>
                      <a:gd name="T17" fmla="*/ 31 h 96"/>
                      <a:gd name="T18" fmla="*/ 43 w 91"/>
                      <a:gd name="T19" fmla="*/ 52 h 96"/>
                      <a:gd name="T20" fmla="*/ 54 w 91"/>
                      <a:gd name="T21" fmla="*/ 69 h 96"/>
                      <a:gd name="T22" fmla="*/ 64 w 91"/>
                      <a:gd name="T23" fmla="*/ 82 h 96"/>
                      <a:gd name="T24" fmla="*/ 91 w 91"/>
                      <a:gd name="T25" fmla="*/ 96 h 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96">
                        <a:moveTo>
                          <a:pt x="91" y="96"/>
                        </a:moveTo>
                        <a:lnTo>
                          <a:pt x="78" y="96"/>
                        </a:lnTo>
                        <a:lnTo>
                          <a:pt x="67" y="88"/>
                        </a:lnTo>
                        <a:lnTo>
                          <a:pt x="51" y="75"/>
                        </a:lnTo>
                        <a:lnTo>
                          <a:pt x="40" y="58"/>
                        </a:lnTo>
                        <a:lnTo>
                          <a:pt x="25" y="36"/>
                        </a:lnTo>
                        <a:lnTo>
                          <a:pt x="6" y="12"/>
                        </a:lnTo>
                        <a:lnTo>
                          <a:pt x="0" y="0"/>
                        </a:lnTo>
                        <a:lnTo>
                          <a:pt x="27" y="31"/>
                        </a:lnTo>
                        <a:lnTo>
                          <a:pt x="43" y="52"/>
                        </a:lnTo>
                        <a:lnTo>
                          <a:pt x="54" y="69"/>
                        </a:lnTo>
                        <a:lnTo>
                          <a:pt x="64" y="82"/>
                        </a:lnTo>
                        <a:lnTo>
                          <a:pt x="91" y="9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85" name="Freeform 170"/>
                  <p:cNvSpPr>
                    <a:spLocks/>
                  </p:cNvSpPr>
                  <p:nvPr/>
                </p:nvSpPr>
                <p:spPr bwMode="auto">
                  <a:xfrm>
                    <a:off x="824" y="974"/>
                    <a:ext cx="23" cy="26"/>
                  </a:xfrm>
                  <a:custGeom>
                    <a:avLst/>
                    <a:gdLst>
                      <a:gd name="T0" fmla="*/ 0 w 23"/>
                      <a:gd name="T1" fmla="*/ 3 h 26"/>
                      <a:gd name="T2" fmla="*/ 12 w 23"/>
                      <a:gd name="T3" fmla="*/ 0 h 26"/>
                      <a:gd name="T4" fmla="*/ 18 w 23"/>
                      <a:gd name="T5" fmla="*/ 3 h 26"/>
                      <a:gd name="T6" fmla="*/ 23 w 23"/>
                      <a:gd name="T7" fmla="*/ 9 h 26"/>
                      <a:gd name="T8" fmla="*/ 21 w 23"/>
                      <a:gd name="T9" fmla="*/ 26 h 26"/>
                      <a:gd name="T10" fmla="*/ 0 w 23"/>
                      <a:gd name="T11" fmla="*/ 3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26">
                        <a:moveTo>
                          <a:pt x="0" y="3"/>
                        </a:moveTo>
                        <a:lnTo>
                          <a:pt x="12" y="0"/>
                        </a:lnTo>
                        <a:lnTo>
                          <a:pt x="18" y="3"/>
                        </a:lnTo>
                        <a:lnTo>
                          <a:pt x="23" y="9"/>
                        </a:lnTo>
                        <a:lnTo>
                          <a:pt x="21" y="26"/>
                        </a:lnTo>
                        <a:lnTo>
                          <a:pt x="0" y="3"/>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86" name="Freeform 171"/>
                  <p:cNvSpPr>
                    <a:spLocks/>
                  </p:cNvSpPr>
                  <p:nvPr/>
                </p:nvSpPr>
                <p:spPr bwMode="auto">
                  <a:xfrm>
                    <a:off x="755" y="998"/>
                    <a:ext cx="80" cy="42"/>
                  </a:xfrm>
                  <a:custGeom>
                    <a:avLst/>
                    <a:gdLst>
                      <a:gd name="T0" fmla="*/ 68 w 80"/>
                      <a:gd name="T1" fmla="*/ 0 h 42"/>
                      <a:gd name="T2" fmla="*/ 80 w 80"/>
                      <a:gd name="T3" fmla="*/ 2 h 42"/>
                      <a:gd name="T4" fmla="*/ 77 w 80"/>
                      <a:gd name="T5" fmla="*/ 9 h 42"/>
                      <a:gd name="T6" fmla="*/ 68 w 80"/>
                      <a:gd name="T7" fmla="*/ 20 h 42"/>
                      <a:gd name="T8" fmla="*/ 45 w 80"/>
                      <a:gd name="T9" fmla="*/ 30 h 42"/>
                      <a:gd name="T10" fmla="*/ 18 w 80"/>
                      <a:gd name="T11" fmla="*/ 42 h 42"/>
                      <a:gd name="T12" fmla="*/ 0 w 80"/>
                      <a:gd name="T13" fmla="*/ 42 h 42"/>
                      <a:gd name="T14" fmla="*/ 23 w 80"/>
                      <a:gd name="T15" fmla="*/ 35 h 42"/>
                      <a:gd name="T16" fmla="*/ 57 w 80"/>
                      <a:gd name="T17" fmla="*/ 20 h 42"/>
                      <a:gd name="T18" fmla="*/ 68 w 80"/>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42">
                        <a:moveTo>
                          <a:pt x="68" y="0"/>
                        </a:moveTo>
                        <a:lnTo>
                          <a:pt x="80" y="2"/>
                        </a:lnTo>
                        <a:lnTo>
                          <a:pt x="77" y="9"/>
                        </a:lnTo>
                        <a:lnTo>
                          <a:pt x="68" y="20"/>
                        </a:lnTo>
                        <a:lnTo>
                          <a:pt x="45" y="30"/>
                        </a:lnTo>
                        <a:lnTo>
                          <a:pt x="18" y="42"/>
                        </a:lnTo>
                        <a:lnTo>
                          <a:pt x="0" y="42"/>
                        </a:lnTo>
                        <a:lnTo>
                          <a:pt x="23" y="35"/>
                        </a:lnTo>
                        <a:lnTo>
                          <a:pt x="57" y="20"/>
                        </a:lnTo>
                        <a:lnTo>
                          <a:pt x="68"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87" name="Freeform 172"/>
                  <p:cNvSpPr>
                    <a:spLocks/>
                  </p:cNvSpPr>
                  <p:nvPr/>
                </p:nvSpPr>
                <p:spPr bwMode="auto">
                  <a:xfrm>
                    <a:off x="644" y="1046"/>
                    <a:ext cx="107" cy="12"/>
                  </a:xfrm>
                  <a:custGeom>
                    <a:avLst/>
                    <a:gdLst>
                      <a:gd name="T0" fmla="*/ 0 w 107"/>
                      <a:gd name="T1" fmla="*/ 11 h 12"/>
                      <a:gd name="T2" fmla="*/ 41 w 107"/>
                      <a:gd name="T3" fmla="*/ 12 h 12"/>
                      <a:gd name="T4" fmla="*/ 77 w 107"/>
                      <a:gd name="T5" fmla="*/ 8 h 12"/>
                      <a:gd name="T6" fmla="*/ 107 w 107"/>
                      <a:gd name="T7" fmla="*/ 2 h 12"/>
                      <a:gd name="T8" fmla="*/ 81 w 107"/>
                      <a:gd name="T9" fmla="*/ 0 h 12"/>
                      <a:gd name="T10" fmla="*/ 47 w 107"/>
                      <a:gd name="T11" fmla="*/ 5 h 12"/>
                      <a:gd name="T12" fmla="*/ 21 w 107"/>
                      <a:gd name="T13" fmla="*/ 11 h 12"/>
                      <a:gd name="T14" fmla="*/ 0 w 107"/>
                      <a:gd name="T15" fmla="*/ 11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 h="12">
                        <a:moveTo>
                          <a:pt x="0" y="11"/>
                        </a:moveTo>
                        <a:lnTo>
                          <a:pt x="41" y="12"/>
                        </a:lnTo>
                        <a:lnTo>
                          <a:pt x="77" y="8"/>
                        </a:lnTo>
                        <a:lnTo>
                          <a:pt x="107" y="2"/>
                        </a:lnTo>
                        <a:lnTo>
                          <a:pt x="81" y="0"/>
                        </a:lnTo>
                        <a:lnTo>
                          <a:pt x="47" y="5"/>
                        </a:lnTo>
                        <a:lnTo>
                          <a:pt x="21" y="11"/>
                        </a:lnTo>
                        <a:lnTo>
                          <a:pt x="0" y="11"/>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88" name="Freeform 173"/>
                  <p:cNvSpPr>
                    <a:spLocks/>
                  </p:cNvSpPr>
                  <p:nvPr/>
                </p:nvSpPr>
                <p:spPr bwMode="auto">
                  <a:xfrm>
                    <a:off x="706" y="794"/>
                    <a:ext cx="130" cy="152"/>
                  </a:xfrm>
                  <a:custGeom>
                    <a:avLst/>
                    <a:gdLst>
                      <a:gd name="T0" fmla="*/ 130 w 130"/>
                      <a:gd name="T1" fmla="*/ 152 h 152"/>
                      <a:gd name="T2" fmla="*/ 109 w 130"/>
                      <a:gd name="T3" fmla="*/ 141 h 152"/>
                      <a:gd name="T4" fmla="*/ 96 w 130"/>
                      <a:gd name="T5" fmla="*/ 119 h 152"/>
                      <a:gd name="T6" fmla="*/ 82 w 130"/>
                      <a:gd name="T7" fmla="*/ 96 h 152"/>
                      <a:gd name="T8" fmla="*/ 66 w 130"/>
                      <a:gd name="T9" fmla="*/ 83 h 152"/>
                      <a:gd name="T10" fmla="*/ 45 w 130"/>
                      <a:gd name="T11" fmla="*/ 57 h 152"/>
                      <a:gd name="T12" fmla="*/ 27 w 130"/>
                      <a:gd name="T13" fmla="*/ 39 h 152"/>
                      <a:gd name="T14" fmla="*/ 9 w 130"/>
                      <a:gd name="T15" fmla="*/ 20 h 152"/>
                      <a:gd name="T16" fmla="*/ 0 w 130"/>
                      <a:gd name="T17" fmla="*/ 0 h 152"/>
                      <a:gd name="T18" fmla="*/ 18 w 130"/>
                      <a:gd name="T19" fmla="*/ 24 h 152"/>
                      <a:gd name="T20" fmla="*/ 33 w 130"/>
                      <a:gd name="T21" fmla="*/ 39 h 152"/>
                      <a:gd name="T22" fmla="*/ 51 w 130"/>
                      <a:gd name="T23" fmla="*/ 59 h 152"/>
                      <a:gd name="T24" fmla="*/ 69 w 130"/>
                      <a:gd name="T25" fmla="*/ 78 h 152"/>
                      <a:gd name="T26" fmla="*/ 81 w 130"/>
                      <a:gd name="T27" fmla="*/ 89 h 152"/>
                      <a:gd name="T28" fmla="*/ 96 w 130"/>
                      <a:gd name="T29" fmla="*/ 105 h 152"/>
                      <a:gd name="T30" fmla="*/ 105 w 130"/>
                      <a:gd name="T31" fmla="*/ 125 h 152"/>
                      <a:gd name="T32" fmla="*/ 130 w 130"/>
                      <a:gd name="T33" fmla="*/ 152 h 1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0" h="152">
                        <a:moveTo>
                          <a:pt x="130" y="152"/>
                        </a:moveTo>
                        <a:lnTo>
                          <a:pt x="109" y="141"/>
                        </a:lnTo>
                        <a:lnTo>
                          <a:pt x="96" y="119"/>
                        </a:lnTo>
                        <a:lnTo>
                          <a:pt x="82" y="96"/>
                        </a:lnTo>
                        <a:lnTo>
                          <a:pt x="66" y="83"/>
                        </a:lnTo>
                        <a:lnTo>
                          <a:pt x="45" y="57"/>
                        </a:lnTo>
                        <a:lnTo>
                          <a:pt x="27" y="39"/>
                        </a:lnTo>
                        <a:lnTo>
                          <a:pt x="9" y="20"/>
                        </a:lnTo>
                        <a:lnTo>
                          <a:pt x="0" y="0"/>
                        </a:lnTo>
                        <a:lnTo>
                          <a:pt x="18" y="24"/>
                        </a:lnTo>
                        <a:lnTo>
                          <a:pt x="33" y="39"/>
                        </a:lnTo>
                        <a:lnTo>
                          <a:pt x="51" y="59"/>
                        </a:lnTo>
                        <a:lnTo>
                          <a:pt x="69" y="78"/>
                        </a:lnTo>
                        <a:lnTo>
                          <a:pt x="81" y="89"/>
                        </a:lnTo>
                        <a:lnTo>
                          <a:pt x="96" y="105"/>
                        </a:lnTo>
                        <a:lnTo>
                          <a:pt x="105" y="125"/>
                        </a:lnTo>
                        <a:lnTo>
                          <a:pt x="130" y="15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89" name="Freeform 174"/>
                  <p:cNvSpPr>
                    <a:spLocks/>
                  </p:cNvSpPr>
                  <p:nvPr/>
                </p:nvSpPr>
                <p:spPr bwMode="auto">
                  <a:xfrm>
                    <a:off x="665" y="754"/>
                    <a:ext cx="99" cy="148"/>
                  </a:xfrm>
                  <a:custGeom>
                    <a:avLst/>
                    <a:gdLst>
                      <a:gd name="T0" fmla="*/ 99 w 99"/>
                      <a:gd name="T1" fmla="*/ 148 h 148"/>
                      <a:gd name="T2" fmla="*/ 87 w 99"/>
                      <a:gd name="T3" fmla="*/ 135 h 148"/>
                      <a:gd name="T4" fmla="*/ 71 w 99"/>
                      <a:gd name="T5" fmla="*/ 115 h 148"/>
                      <a:gd name="T6" fmla="*/ 57 w 99"/>
                      <a:gd name="T7" fmla="*/ 99 h 148"/>
                      <a:gd name="T8" fmla="*/ 48 w 99"/>
                      <a:gd name="T9" fmla="*/ 81 h 148"/>
                      <a:gd name="T10" fmla="*/ 41 w 99"/>
                      <a:gd name="T11" fmla="*/ 69 h 148"/>
                      <a:gd name="T12" fmla="*/ 29 w 99"/>
                      <a:gd name="T13" fmla="*/ 45 h 148"/>
                      <a:gd name="T14" fmla="*/ 14 w 99"/>
                      <a:gd name="T15" fmla="*/ 24 h 148"/>
                      <a:gd name="T16" fmla="*/ 0 w 99"/>
                      <a:gd name="T17" fmla="*/ 0 h 148"/>
                      <a:gd name="T18" fmla="*/ 20 w 99"/>
                      <a:gd name="T19" fmla="*/ 24 h 148"/>
                      <a:gd name="T20" fmla="*/ 36 w 99"/>
                      <a:gd name="T21" fmla="*/ 46 h 148"/>
                      <a:gd name="T22" fmla="*/ 51 w 99"/>
                      <a:gd name="T23" fmla="*/ 73 h 148"/>
                      <a:gd name="T24" fmla="*/ 71 w 99"/>
                      <a:gd name="T25" fmla="*/ 102 h 148"/>
                      <a:gd name="T26" fmla="*/ 90 w 99"/>
                      <a:gd name="T27" fmla="*/ 130 h 148"/>
                      <a:gd name="T28" fmla="*/ 99 w 99"/>
                      <a:gd name="T29" fmla="*/ 148 h 1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 h="148">
                        <a:moveTo>
                          <a:pt x="99" y="148"/>
                        </a:moveTo>
                        <a:lnTo>
                          <a:pt x="87" y="135"/>
                        </a:lnTo>
                        <a:lnTo>
                          <a:pt x="71" y="115"/>
                        </a:lnTo>
                        <a:lnTo>
                          <a:pt x="57" y="99"/>
                        </a:lnTo>
                        <a:lnTo>
                          <a:pt x="48" y="81"/>
                        </a:lnTo>
                        <a:lnTo>
                          <a:pt x="41" y="69"/>
                        </a:lnTo>
                        <a:lnTo>
                          <a:pt x="29" y="45"/>
                        </a:lnTo>
                        <a:lnTo>
                          <a:pt x="14" y="24"/>
                        </a:lnTo>
                        <a:lnTo>
                          <a:pt x="0" y="0"/>
                        </a:lnTo>
                        <a:lnTo>
                          <a:pt x="20" y="24"/>
                        </a:lnTo>
                        <a:lnTo>
                          <a:pt x="36" y="46"/>
                        </a:lnTo>
                        <a:lnTo>
                          <a:pt x="51" y="73"/>
                        </a:lnTo>
                        <a:lnTo>
                          <a:pt x="71" y="102"/>
                        </a:lnTo>
                        <a:lnTo>
                          <a:pt x="90" y="130"/>
                        </a:lnTo>
                        <a:lnTo>
                          <a:pt x="99" y="14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90" name="Freeform 175"/>
                  <p:cNvSpPr>
                    <a:spLocks/>
                  </p:cNvSpPr>
                  <p:nvPr/>
                </p:nvSpPr>
                <p:spPr bwMode="auto">
                  <a:xfrm>
                    <a:off x="643" y="647"/>
                    <a:ext cx="60" cy="144"/>
                  </a:xfrm>
                  <a:custGeom>
                    <a:avLst/>
                    <a:gdLst>
                      <a:gd name="T0" fmla="*/ 60 w 60"/>
                      <a:gd name="T1" fmla="*/ 144 h 144"/>
                      <a:gd name="T2" fmla="*/ 42 w 60"/>
                      <a:gd name="T3" fmla="*/ 123 h 144"/>
                      <a:gd name="T4" fmla="*/ 33 w 60"/>
                      <a:gd name="T5" fmla="*/ 99 h 144"/>
                      <a:gd name="T6" fmla="*/ 19 w 60"/>
                      <a:gd name="T7" fmla="*/ 77 h 144"/>
                      <a:gd name="T8" fmla="*/ 15 w 60"/>
                      <a:gd name="T9" fmla="*/ 56 h 144"/>
                      <a:gd name="T10" fmla="*/ 4 w 60"/>
                      <a:gd name="T11" fmla="*/ 30 h 144"/>
                      <a:gd name="T12" fmla="*/ 0 w 60"/>
                      <a:gd name="T13" fmla="*/ 0 h 144"/>
                      <a:gd name="T14" fmla="*/ 12 w 60"/>
                      <a:gd name="T15" fmla="*/ 32 h 144"/>
                      <a:gd name="T16" fmla="*/ 24 w 60"/>
                      <a:gd name="T17" fmla="*/ 62 h 144"/>
                      <a:gd name="T18" fmla="*/ 33 w 60"/>
                      <a:gd name="T19" fmla="*/ 86 h 144"/>
                      <a:gd name="T20" fmla="*/ 39 w 60"/>
                      <a:gd name="T21" fmla="*/ 102 h 144"/>
                      <a:gd name="T22" fmla="*/ 60 w 60"/>
                      <a:gd name="T23" fmla="*/ 144 h 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144">
                        <a:moveTo>
                          <a:pt x="60" y="144"/>
                        </a:moveTo>
                        <a:lnTo>
                          <a:pt x="42" y="123"/>
                        </a:lnTo>
                        <a:lnTo>
                          <a:pt x="33" y="99"/>
                        </a:lnTo>
                        <a:lnTo>
                          <a:pt x="19" y="77"/>
                        </a:lnTo>
                        <a:lnTo>
                          <a:pt x="15" y="56"/>
                        </a:lnTo>
                        <a:lnTo>
                          <a:pt x="4" y="30"/>
                        </a:lnTo>
                        <a:lnTo>
                          <a:pt x="0" y="0"/>
                        </a:lnTo>
                        <a:lnTo>
                          <a:pt x="12" y="32"/>
                        </a:lnTo>
                        <a:lnTo>
                          <a:pt x="24" y="62"/>
                        </a:lnTo>
                        <a:lnTo>
                          <a:pt x="33" y="86"/>
                        </a:lnTo>
                        <a:lnTo>
                          <a:pt x="39" y="102"/>
                        </a:lnTo>
                        <a:lnTo>
                          <a:pt x="60" y="14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91" name="Freeform 176"/>
                  <p:cNvSpPr>
                    <a:spLocks/>
                  </p:cNvSpPr>
                  <p:nvPr/>
                </p:nvSpPr>
                <p:spPr bwMode="auto">
                  <a:xfrm>
                    <a:off x="635" y="662"/>
                    <a:ext cx="32" cy="92"/>
                  </a:xfrm>
                  <a:custGeom>
                    <a:avLst/>
                    <a:gdLst>
                      <a:gd name="T0" fmla="*/ 32 w 32"/>
                      <a:gd name="T1" fmla="*/ 92 h 92"/>
                      <a:gd name="T2" fmla="*/ 20 w 32"/>
                      <a:gd name="T3" fmla="*/ 75 h 92"/>
                      <a:gd name="T4" fmla="*/ 15 w 32"/>
                      <a:gd name="T5" fmla="*/ 56 h 92"/>
                      <a:gd name="T6" fmla="*/ 9 w 32"/>
                      <a:gd name="T7" fmla="*/ 36 h 92"/>
                      <a:gd name="T8" fmla="*/ 3 w 32"/>
                      <a:gd name="T9" fmla="*/ 24 h 92"/>
                      <a:gd name="T10" fmla="*/ 0 w 32"/>
                      <a:gd name="T11" fmla="*/ 0 h 92"/>
                      <a:gd name="T12" fmla="*/ 14 w 32"/>
                      <a:gd name="T13" fmla="*/ 38 h 92"/>
                      <a:gd name="T14" fmla="*/ 24 w 32"/>
                      <a:gd name="T15" fmla="*/ 72 h 92"/>
                      <a:gd name="T16" fmla="*/ 32 w 32"/>
                      <a:gd name="T17" fmla="*/ 92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92">
                        <a:moveTo>
                          <a:pt x="32" y="92"/>
                        </a:moveTo>
                        <a:lnTo>
                          <a:pt x="20" y="75"/>
                        </a:lnTo>
                        <a:lnTo>
                          <a:pt x="15" y="56"/>
                        </a:lnTo>
                        <a:lnTo>
                          <a:pt x="9" y="36"/>
                        </a:lnTo>
                        <a:lnTo>
                          <a:pt x="3" y="24"/>
                        </a:lnTo>
                        <a:lnTo>
                          <a:pt x="0" y="0"/>
                        </a:lnTo>
                        <a:lnTo>
                          <a:pt x="14" y="38"/>
                        </a:lnTo>
                        <a:lnTo>
                          <a:pt x="24" y="72"/>
                        </a:lnTo>
                        <a:lnTo>
                          <a:pt x="32" y="9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92" name="Freeform 177"/>
                  <p:cNvSpPr>
                    <a:spLocks/>
                  </p:cNvSpPr>
                  <p:nvPr/>
                </p:nvSpPr>
                <p:spPr bwMode="auto">
                  <a:xfrm>
                    <a:off x="946" y="641"/>
                    <a:ext cx="27" cy="153"/>
                  </a:xfrm>
                  <a:custGeom>
                    <a:avLst/>
                    <a:gdLst>
                      <a:gd name="T0" fmla="*/ 27 w 27"/>
                      <a:gd name="T1" fmla="*/ 153 h 153"/>
                      <a:gd name="T2" fmla="*/ 15 w 27"/>
                      <a:gd name="T3" fmla="*/ 116 h 153"/>
                      <a:gd name="T4" fmla="*/ 9 w 27"/>
                      <a:gd name="T5" fmla="*/ 86 h 153"/>
                      <a:gd name="T6" fmla="*/ 6 w 27"/>
                      <a:gd name="T7" fmla="*/ 68 h 153"/>
                      <a:gd name="T8" fmla="*/ 3 w 27"/>
                      <a:gd name="T9" fmla="*/ 39 h 153"/>
                      <a:gd name="T10" fmla="*/ 0 w 27"/>
                      <a:gd name="T11" fmla="*/ 0 h 153"/>
                      <a:gd name="T12" fmla="*/ 10 w 27"/>
                      <a:gd name="T13" fmla="*/ 44 h 153"/>
                      <a:gd name="T14" fmla="*/ 12 w 27"/>
                      <a:gd name="T15" fmla="*/ 80 h 153"/>
                      <a:gd name="T16" fmla="*/ 18 w 27"/>
                      <a:gd name="T17" fmla="*/ 102 h 153"/>
                      <a:gd name="T18" fmla="*/ 22 w 27"/>
                      <a:gd name="T19" fmla="*/ 119 h 153"/>
                      <a:gd name="T20" fmla="*/ 27 w 27"/>
                      <a:gd name="T21" fmla="*/ 153 h 1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153">
                        <a:moveTo>
                          <a:pt x="27" y="153"/>
                        </a:moveTo>
                        <a:lnTo>
                          <a:pt x="15" y="116"/>
                        </a:lnTo>
                        <a:lnTo>
                          <a:pt x="9" y="86"/>
                        </a:lnTo>
                        <a:lnTo>
                          <a:pt x="6" y="68"/>
                        </a:lnTo>
                        <a:lnTo>
                          <a:pt x="3" y="39"/>
                        </a:lnTo>
                        <a:lnTo>
                          <a:pt x="0" y="0"/>
                        </a:lnTo>
                        <a:lnTo>
                          <a:pt x="10" y="44"/>
                        </a:lnTo>
                        <a:lnTo>
                          <a:pt x="12" y="80"/>
                        </a:lnTo>
                        <a:lnTo>
                          <a:pt x="18" y="102"/>
                        </a:lnTo>
                        <a:lnTo>
                          <a:pt x="22" y="119"/>
                        </a:lnTo>
                        <a:lnTo>
                          <a:pt x="27" y="153"/>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93" name="Freeform 178"/>
                  <p:cNvSpPr>
                    <a:spLocks/>
                  </p:cNvSpPr>
                  <p:nvPr/>
                </p:nvSpPr>
                <p:spPr bwMode="auto">
                  <a:xfrm>
                    <a:off x="925" y="484"/>
                    <a:ext cx="37" cy="212"/>
                  </a:xfrm>
                  <a:custGeom>
                    <a:avLst/>
                    <a:gdLst>
                      <a:gd name="T0" fmla="*/ 37 w 37"/>
                      <a:gd name="T1" fmla="*/ 212 h 212"/>
                      <a:gd name="T2" fmla="*/ 33 w 37"/>
                      <a:gd name="T3" fmla="*/ 183 h 212"/>
                      <a:gd name="T4" fmla="*/ 25 w 37"/>
                      <a:gd name="T5" fmla="*/ 159 h 212"/>
                      <a:gd name="T6" fmla="*/ 18 w 37"/>
                      <a:gd name="T7" fmla="*/ 140 h 212"/>
                      <a:gd name="T8" fmla="*/ 10 w 37"/>
                      <a:gd name="T9" fmla="*/ 102 h 212"/>
                      <a:gd name="T10" fmla="*/ 7 w 37"/>
                      <a:gd name="T11" fmla="*/ 72 h 212"/>
                      <a:gd name="T12" fmla="*/ 7 w 37"/>
                      <a:gd name="T13" fmla="*/ 50 h 212"/>
                      <a:gd name="T14" fmla="*/ 4 w 37"/>
                      <a:gd name="T15" fmla="*/ 30 h 212"/>
                      <a:gd name="T16" fmla="*/ 0 w 37"/>
                      <a:gd name="T17" fmla="*/ 0 h 212"/>
                      <a:gd name="T18" fmla="*/ 10 w 37"/>
                      <a:gd name="T19" fmla="*/ 27 h 212"/>
                      <a:gd name="T20" fmla="*/ 15 w 37"/>
                      <a:gd name="T21" fmla="*/ 45 h 212"/>
                      <a:gd name="T22" fmla="*/ 16 w 37"/>
                      <a:gd name="T23" fmla="*/ 65 h 212"/>
                      <a:gd name="T24" fmla="*/ 18 w 37"/>
                      <a:gd name="T25" fmla="*/ 86 h 212"/>
                      <a:gd name="T26" fmla="*/ 19 w 37"/>
                      <a:gd name="T27" fmla="*/ 107 h 212"/>
                      <a:gd name="T28" fmla="*/ 24 w 37"/>
                      <a:gd name="T29" fmla="*/ 134 h 212"/>
                      <a:gd name="T30" fmla="*/ 28 w 37"/>
                      <a:gd name="T31" fmla="*/ 150 h 212"/>
                      <a:gd name="T32" fmla="*/ 31 w 37"/>
                      <a:gd name="T33" fmla="*/ 171 h 212"/>
                      <a:gd name="T34" fmla="*/ 37 w 37"/>
                      <a:gd name="T35" fmla="*/ 212 h 2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212">
                        <a:moveTo>
                          <a:pt x="37" y="212"/>
                        </a:moveTo>
                        <a:lnTo>
                          <a:pt x="33" y="183"/>
                        </a:lnTo>
                        <a:lnTo>
                          <a:pt x="25" y="159"/>
                        </a:lnTo>
                        <a:lnTo>
                          <a:pt x="18" y="140"/>
                        </a:lnTo>
                        <a:lnTo>
                          <a:pt x="10" y="102"/>
                        </a:lnTo>
                        <a:lnTo>
                          <a:pt x="7" y="72"/>
                        </a:lnTo>
                        <a:lnTo>
                          <a:pt x="7" y="50"/>
                        </a:lnTo>
                        <a:lnTo>
                          <a:pt x="4" y="30"/>
                        </a:lnTo>
                        <a:lnTo>
                          <a:pt x="0" y="0"/>
                        </a:lnTo>
                        <a:lnTo>
                          <a:pt x="10" y="27"/>
                        </a:lnTo>
                        <a:lnTo>
                          <a:pt x="15" y="45"/>
                        </a:lnTo>
                        <a:lnTo>
                          <a:pt x="16" y="65"/>
                        </a:lnTo>
                        <a:lnTo>
                          <a:pt x="18" y="86"/>
                        </a:lnTo>
                        <a:lnTo>
                          <a:pt x="19" y="107"/>
                        </a:lnTo>
                        <a:lnTo>
                          <a:pt x="24" y="134"/>
                        </a:lnTo>
                        <a:lnTo>
                          <a:pt x="28" y="150"/>
                        </a:lnTo>
                        <a:lnTo>
                          <a:pt x="31" y="171"/>
                        </a:lnTo>
                        <a:lnTo>
                          <a:pt x="37" y="21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94" name="Freeform 179"/>
                  <p:cNvSpPr>
                    <a:spLocks/>
                  </p:cNvSpPr>
                  <p:nvPr/>
                </p:nvSpPr>
                <p:spPr bwMode="auto">
                  <a:xfrm>
                    <a:off x="902" y="462"/>
                    <a:ext cx="45" cy="253"/>
                  </a:xfrm>
                  <a:custGeom>
                    <a:avLst/>
                    <a:gdLst>
                      <a:gd name="T0" fmla="*/ 45 w 45"/>
                      <a:gd name="T1" fmla="*/ 253 h 253"/>
                      <a:gd name="T2" fmla="*/ 36 w 45"/>
                      <a:gd name="T3" fmla="*/ 234 h 253"/>
                      <a:gd name="T4" fmla="*/ 36 w 45"/>
                      <a:gd name="T5" fmla="*/ 216 h 253"/>
                      <a:gd name="T6" fmla="*/ 36 w 45"/>
                      <a:gd name="T7" fmla="*/ 192 h 253"/>
                      <a:gd name="T8" fmla="*/ 33 w 45"/>
                      <a:gd name="T9" fmla="*/ 168 h 253"/>
                      <a:gd name="T10" fmla="*/ 30 w 45"/>
                      <a:gd name="T11" fmla="*/ 144 h 253"/>
                      <a:gd name="T12" fmla="*/ 24 w 45"/>
                      <a:gd name="T13" fmla="*/ 115 h 253"/>
                      <a:gd name="T14" fmla="*/ 23 w 45"/>
                      <a:gd name="T15" fmla="*/ 94 h 253"/>
                      <a:gd name="T16" fmla="*/ 18 w 45"/>
                      <a:gd name="T17" fmla="*/ 72 h 253"/>
                      <a:gd name="T18" fmla="*/ 9 w 45"/>
                      <a:gd name="T19" fmla="*/ 49 h 253"/>
                      <a:gd name="T20" fmla="*/ 3 w 45"/>
                      <a:gd name="T21" fmla="*/ 34 h 253"/>
                      <a:gd name="T22" fmla="*/ 2 w 45"/>
                      <a:gd name="T23" fmla="*/ 19 h 253"/>
                      <a:gd name="T24" fmla="*/ 0 w 45"/>
                      <a:gd name="T25" fmla="*/ 0 h 253"/>
                      <a:gd name="T26" fmla="*/ 9 w 45"/>
                      <a:gd name="T27" fmla="*/ 30 h 253"/>
                      <a:gd name="T28" fmla="*/ 18 w 45"/>
                      <a:gd name="T29" fmla="*/ 52 h 253"/>
                      <a:gd name="T30" fmla="*/ 21 w 45"/>
                      <a:gd name="T31" fmla="*/ 67 h 253"/>
                      <a:gd name="T32" fmla="*/ 27 w 45"/>
                      <a:gd name="T33" fmla="*/ 93 h 253"/>
                      <a:gd name="T34" fmla="*/ 30 w 45"/>
                      <a:gd name="T35" fmla="*/ 118 h 253"/>
                      <a:gd name="T36" fmla="*/ 33 w 45"/>
                      <a:gd name="T37" fmla="*/ 151 h 253"/>
                      <a:gd name="T38" fmla="*/ 41 w 45"/>
                      <a:gd name="T39" fmla="*/ 199 h 253"/>
                      <a:gd name="T40" fmla="*/ 41 w 45"/>
                      <a:gd name="T41" fmla="*/ 217 h 253"/>
                      <a:gd name="T42" fmla="*/ 45 w 45"/>
                      <a:gd name="T43" fmla="*/ 253 h 2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5" h="253">
                        <a:moveTo>
                          <a:pt x="45" y="253"/>
                        </a:moveTo>
                        <a:lnTo>
                          <a:pt x="36" y="234"/>
                        </a:lnTo>
                        <a:lnTo>
                          <a:pt x="36" y="216"/>
                        </a:lnTo>
                        <a:lnTo>
                          <a:pt x="36" y="192"/>
                        </a:lnTo>
                        <a:lnTo>
                          <a:pt x="33" y="168"/>
                        </a:lnTo>
                        <a:lnTo>
                          <a:pt x="30" y="144"/>
                        </a:lnTo>
                        <a:lnTo>
                          <a:pt x="24" y="115"/>
                        </a:lnTo>
                        <a:lnTo>
                          <a:pt x="23" y="94"/>
                        </a:lnTo>
                        <a:lnTo>
                          <a:pt x="18" y="72"/>
                        </a:lnTo>
                        <a:lnTo>
                          <a:pt x="9" y="49"/>
                        </a:lnTo>
                        <a:lnTo>
                          <a:pt x="3" y="34"/>
                        </a:lnTo>
                        <a:lnTo>
                          <a:pt x="2" y="19"/>
                        </a:lnTo>
                        <a:lnTo>
                          <a:pt x="0" y="0"/>
                        </a:lnTo>
                        <a:lnTo>
                          <a:pt x="9" y="30"/>
                        </a:lnTo>
                        <a:lnTo>
                          <a:pt x="18" y="52"/>
                        </a:lnTo>
                        <a:lnTo>
                          <a:pt x="21" y="67"/>
                        </a:lnTo>
                        <a:lnTo>
                          <a:pt x="27" y="93"/>
                        </a:lnTo>
                        <a:lnTo>
                          <a:pt x="30" y="118"/>
                        </a:lnTo>
                        <a:lnTo>
                          <a:pt x="33" y="151"/>
                        </a:lnTo>
                        <a:lnTo>
                          <a:pt x="41" y="199"/>
                        </a:lnTo>
                        <a:lnTo>
                          <a:pt x="41" y="217"/>
                        </a:lnTo>
                        <a:lnTo>
                          <a:pt x="45" y="253"/>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95" name="Freeform 180"/>
                  <p:cNvSpPr>
                    <a:spLocks/>
                  </p:cNvSpPr>
                  <p:nvPr/>
                </p:nvSpPr>
                <p:spPr bwMode="auto">
                  <a:xfrm>
                    <a:off x="611" y="531"/>
                    <a:ext cx="24" cy="123"/>
                  </a:xfrm>
                  <a:custGeom>
                    <a:avLst/>
                    <a:gdLst>
                      <a:gd name="T0" fmla="*/ 23 w 24"/>
                      <a:gd name="T1" fmla="*/ 123 h 123"/>
                      <a:gd name="T2" fmla="*/ 12 w 24"/>
                      <a:gd name="T3" fmla="*/ 90 h 123"/>
                      <a:gd name="T4" fmla="*/ 12 w 24"/>
                      <a:gd name="T5" fmla="*/ 61 h 123"/>
                      <a:gd name="T6" fmla="*/ 9 w 24"/>
                      <a:gd name="T7" fmla="*/ 40 h 123"/>
                      <a:gd name="T8" fmla="*/ 3 w 24"/>
                      <a:gd name="T9" fmla="*/ 28 h 123"/>
                      <a:gd name="T10" fmla="*/ 0 w 24"/>
                      <a:gd name="T11" fmla="*/ 24 h 123"/>
                      <a:gd name="T12" fmla="*/ 3 w 24"/>
                      <a:gd name="T13" fmla="*/ 7 h 123"/>
                      <a:gd name="T14" fmla="*/ 3 w 24"/>
                      <a:gd name="T15" fmla="*/ 0 h 123"/>
                      <a:gd name="T16" fmla="*/ 11 w 24"/>
                      <a:gd name="T17" fmla="*/ 27 h 123"/>
                      <a:gd name="T18" fmla="*/ 21 w 24"/>
                      <a:gd name="T19" fmla="*/ 37 h 123"/>
                      <a:gd name="T20" fmla="*/ 18 w 24"/>
                      <a:gd name="T21" fmla="*/ 43 h 123"/>
                      <a:gd name="T22" fmla="*/ 24 w 24"/>
                      <a:gd name="T23" fmla="*/ 55 h 123"/>
                      <a:gd name="T24" fmla="*/ 21 w 24"/>
                      <a:gd name="T25" fmla="*/ 67 h 123"/>
                      <a:gd name="T26" fmla="*/ 21 w 24"/>
                      <a:gd name="T27" fmla="*/ 78 h 123"/>
                      <a:gd name="T28" fmla="*/ 23 w 24"/>
                      <a:gd name="T29" fmla="*/ 123 h 1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123">
                        <a:moveTo>
                          <a:pt x="23" y="123"/>
                        </a:moveTo>
                        <a:lnTo>
                          <a:pt x="12" y="90"/>
                        </a:lnTo>
                        <a:lnTo>
                          <a:pt x="12" y="61"/>
                        </a:lnTo>
                        <a:lnTo>
                          <a:pt x="9" y="40"/>
                        </a:lnTo>
                        <a:lnTo>
                          <a:pt x="3" y="28"/>
                        </a:lnTo>
                        <a:lnTo>
                          <a:pt x="0" y="24"/>
                        </a:lnTo>
                        <a:lnTo>
                          <a:pt x="3" y="7"/>
                        </a:lnTo>
                        <a:lnTo>
                          <a:pt x="3" y="0"/>
                        </a:lnTo>
                        <a:lnTo>
                          <a:pt x="11" y="27"/>
                        </a:lnTo>
                        <a:lnTo>
                          <a:pt x="21" y="37"/>
                        </a:lnTo>
                        <a:lnTo>
                          <a:pt x="18" y="43"/>
                        </a:lnTo>
                        <a:lnTo>
                          <a:pt x="24" y="55"/>
                        </a:lnTo>
                        <a:lnTo>
                          <a:pt x="21" y="67"/>
                        </a:lnTo>
                        <a:lnTo>
                          <a:pt x="21" y="78"/>
                        </a:lnTo>
                        <a:lnTo>
                          <a:pt x="23" y="123"/>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96" name="Freeform 181"/>
                  <p:cNvSpPr>
                    <a:spLocks/>
                  </p:cNvSpPr>
                  <p:nvPr/>
                </p:nvSpPr>
                <p:spPr bwMode="auto">
                  <a:xfrm>
                    <a:off x="872" y="318"/>
                    <a:ext cx="47" cy="168"/>
                  </a:xfrm>
                  <a:custGeom>
                    <a:avLst/>
                    <a:gdLst>
                      <a:gd name="T0" fmla="*/ 47 w 47"/>
                      <a:gd name="T1" fmla="*/ 168 h 168"/>
                      <a:gd name="T2" fmla="*/ 45 w 47"/>
                      <a:gd name="T3" fmla="*/ 133 h 168"/>
                      <a:gd name="T4" fmla="*/ 35 w 47"/>
                      <a:gd name="T5" fmla="*/ 127 h 168"/>
                      <a:gd name="T6" fmla="*/ 32 w 47"/>
                      <a:gd name="T7" fmla="*/ 117 h 168"/>
                      <a:gd name="T8" fmla="*/ 33 w 47"/>
                      <a:gd name="T9" fmla="*/ 100 h 168"/>
                      <a:gd name="T10" fmla="*/ 27 w 47"/>
                      <a:gd name="T11" fmla="*/ 90 h 168"/>
                      <a:gd name="T12" fmla="*/ 24 w 47"/>
                      <a:gd name="T13" fmla="*/ 57 h 168"/>
                      <a:gd name="T14" fmla="*/ 15 w 47"/>
                      <a:gd name="T15" fmla="*/ 40 h 168"/>
                      <a:gd name="T16" fmla="*/ 5 w 47"/>
                      <a:gd name="T17" fmla="*/ 15 h 168"/>
                      <a:gd name="T18" fmla="*/ 0 w 47"/>
                      <a:gd name="T19" fmla="*/ 0 h 168"/>
                      <a:gd name="T20" fmla="*/ 9 w 47"/>
                      <a:gd name="T21" fmla="*/ 39 h 168"/>
                      <a:gd name="T22" fmla="*/ 18 w 47"/>
                      <a:gd name="T23" fmla="*/ 55 h 168"/>
                      <a:gd name="T24" fmla="*/ 21 w 47"/>
                      <a:gd name="T25" fmla="*/ 78 h 168"/>
                      <a:gd name="T26" fmla="*/ 21 w 47"/>
                      <a:gd name="T27" fmla="*/ 102 h 168"/>
                      <a:gd name="T28" fmla="*/ 26 w 47"/>
                      <a:gd name="T29" fmla="*/ 117 h 168"/>
                      <a:gd name="T30" fmla="*/ 36 w 47"/>
                      <a:gd name="T31" fmla="*/ 138 h 168"/>
                      <a:gd name="T32" fmla="*/ 47 w 47"/>
                      <a:gd name="T33" fmla="*/ 168 h 1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168">
                        <a:moveTo>
                          <a:pt x="47" y="168"/>
                        </a:moveTo>
                        <a:lnTo>
                          <a:pt x="45" y="133"/>
                        </a:lnTo>
                        <a:lnTo>
                          <a:pt x="35" y="127"/>
                        </a:lnTo>
                        <a:lnTo>
                          <a:pt x="32" y="117"/>
                        </a:lnTo>
                        <a:lnTo>
                          <a:pt x="33" y="100"/>
                        </a:lnTo>
                        <a:lnTo>
                          <a:pt x="27" y="90"/>
                        </a:lnTo>
                        <a:lnTo>
                          <a:pt x="24" y="57"/>
                        </a:lnTo>
                        <a:lnTo>
                          <a:pt x="15" y="40"/>
                        </a:lnTo>
                        <a:lnTo>
                          <a:pt x="5" y="15"/>
                        </a:lnTo>
                        <a:lnTo>
                          <a:pt x="0" y="0"/>
                        </a:lnTo>
                        <a:lnTo>
                          <a:pt x="9" y="39"/>
                        </a:lnTo>
                        <a:lnTo>
                          <a:pt x="18" y="55"/>
                        </a:lnTo>
                        <a:lnTo>
                          <a:pt x="21" y="78"/>
                        </a:lnTo>
                        <a:lnTo>
                          <a:pt x="21" y="102"/>
                        </a:lnTo>
                        <a:lnTo>
                          <a:pt x="26" y="117"/>
                        </a:lnTo>
                        <a:lnTo>
                          <a:pt x="36" y="138"/>
                        </a:lnTo>
                        <a:lnTo>
                          <a:pt x="47" y="16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97" name="Freeform 182"/>
                  <p:cNvSpPr>
                    <a:spLocks/>
                  </p:cNvSpPr>
                  <p:nvPr/>
                </p:nvSpPr>
                <p:spPr bwMode="auto">
                  <a:xfrm>
                    <a:off x="1350" y="831"/>
                    <a:ext cx="39" cy="105"/>
                  </a:xfrm>
                  <a:custGeom>
                    <a:avLst/>
                    <a:gdLst>
                      <a:gd name="T0" fmla="*/ 0 w 39"/>
                      <a:gd name="T1" fmla="*/ 105 h 105"/>
                      <a:gd name="T2" fmla="*/ 10 w 39"/>
                      <a:gd name="T3" fmla="*/ 81 h 105"/>
                      <a:gd name="T4" fmla="*/ 18 w 39"/>
                      <a:gd name="T5" fmla="*/ 60 h 105"/>
                      <a:gd name="T6" fmla="*/ 25 w 39"/>
                      <a:gd name="T7" fmla="*/ 40 h 105"/>
                      <a:gd name="T8" fmla="*/ 28 w 39"/>
                      <a:gd name="T9" fmla="*/ 24 h 105"/>
                      <a:gd name="T10" fmla="*/ 34 w 39"/>
                      <a:gd name="T11" fmla="*/ 12 h 105"/>
                      <a:gd name="T12" fmla="*/ 39 w 39"/>
                      <a:gd name="T13" fmla="*/ 0 h 105"/>
                      <a:gd name="T14" fmla="*/ 28 w 39"/>
                      <a:gd name="T15" fmla="*/ 12 h 105"/>
                      <a:gd name="T16" fmla="*/ 21 w 39"/>
                      <a:gd name="T17" fmla="*/ 36 h 105"/>
                      <a:gd name="T18" fmla="*/ 12 w 39"/>
                      <a:gd name="T19" fmla="*/ 60 h 105"/>
                      <a:gd name="T20" fmla="*/ 7 w 39"/>
                      <a:gd name="T21" fmla="*/ 87 h 105"/>
                      <a:gd name="T22" fmla="*/ 0 w 39"/>
                      <a:gd name="T23" fmla="*/ 105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105">
                        <a:moveTo>
                          <a:pt x="0" y="105"/>
                        </a:moveTo>
                        <a:lnTo>
                          <a:pt x="10" y="81"/>
                        </a:lnTo>
                        <a:lnTo>
                          <a:pt x="18" y="60"/>
                        </a:lnTo>
                        <a:lnTo>
                          <a:pt x="25" y="40"/>
                        </a:lnTo>
                        <a:lnTo>
                          <a:pt x="28" y="24"/>
                        </a:lnTo>
                        <a:lnTo>
                          <a:pt x="34" y="12"/>
                        </a:lnTo>
                        <a:lnTo>
                          <a:pt x="39" y="0"/>
                        </a:lnTo>
                        <a:lnTo>
                          <a:pt x="28" y="12"/>
                        </a:lnTo>
                        <a:lnTo>
                          <a:pt x="21" y="36"/>
                        </a:lnTo>
                        <a:lnTo>
                          <a:pt x="12" y="60"/>
                        </a:lnTo>
                        <a:lnTo>
                          <a:pt x="7" y="87"/>
                        </a:lnTo>
                        <a:lnTo>
                          <a:pt x="0" y="10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98" name="Freeform 183"/>
                  <p:cNvSpPr>
                    <a:spLocks/>
                  </p:cNvSpPr>
                  <p:nvPr/>
                </p:nvSpPr>
                <p:spPr bwMode="auto">
                  <a:xfrm>
                    <a:off x="1333" y="795"/>
                    <a:ext cx="72" cy="126"/>
                  </a:xfrm>
                  <a:custGeom>
                    <a:avLst/>
                    <a:gdLst>
                      <a:gd name="T0" fmla="*/ 0 w 72"/>
                      <a:gd name="T1" fmla="*/ 126 h 126"/>
                      <a:gd name="T2" fmla="*/ 6 w 72"/>
                      <a:gd name="T3" fmla="*/ 100 h 126"/>
                      <a:gd name="T4" fmla="*/ 20 w 72"/>
                      <a:gd name="T5" fmla="*/ 70 h 126"/>
                      <a:gd name="T6" fmla="*/ 30 w 72"/>
                      <a:gd name="T7" fmla="*/ 45 h 126"/>
                      <a:gd name="T8" fmla="*/ 38 w 72"/>
                      <a:gd name="T9" fmla="*/ 30 h 126"/>
                      <a:gd name="T10" fmla="*/ 54 w 72"/>
                      <a:gd name="T11" fmla="*/ 9 h 126"/>
                      <a:gd name="T12" fmla="*/ 72 w 72"/>
                      <a:gd name="T13" fmla="*/ 0 h 126"/>
                      <a:gd name="T14" fmla="*/ 54 w 72"/>
                      <a:gd name="T15" fmla="*/ 21 h 126"/>
                      <a:gd name="T16" fmla="*/ 39 w 72"/>
                      <a:gd name="T17" fmla="*/ 46 h 126"/>
                      <a:gd name="T18" fmla="*/ 27 w 72"/>
                      <a:gd name="T19" fmla="*/ 75 h 126"/>
                      <a:gd name="T20" fmla="*/ 15 w 72"/>
                      <a:gd name="T21" fmla="*/ 103 h 126"/>
                      <a:gd name="T22" fmla="*/ 0 w 72"/>
                      <a:gd name="T23" fmla="*/ 126 h 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126">
                        <a:moveTo>
                          <a:pt x="0" y="126"/>
                        </a:moveTo>
                        <a:lnTo>
                          <a:pt x="6" y="100"/>
                        </a:lnTo>
                        <a:lnTo>
                          <a:pt x="20" y="70"/>
                        </a:lnTo>
                        <a:lnTo>
                          <a:pt x="30" y="45"/>
                        </a:lnTo>
                        <a:lnTo>
                          <a:pt x="38" y="30"/>
                        </a:lnTo>
                        <a:lnTo>
                          <a:pt x="54" y="9"/>
                        </a:lnTo>
                        <a:lnTo>
                          <a:pt x="72" y="0"/>
                        </a:lnTo>
                        <a:lnTo>
                          <a:pt x="54" y="21"/>
                        </a:lnTo>
                        <a:lnTo>
                          <a:pt x="39" y="46"/>
                        </a:lnTo>
                        <a:lnTo>
                          <a:pt x="27" y="75"/>
                        </a:lnTo>
                        <a:lnTo>
                          <a:pt x="15" y="103"/>
                        </a:lnTo>
                        <a:lnTo>
                          <a:pt x="0" y="12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999" name="Freeform 184"/>
                  <p:cNvSpPr>
                    <a:spLocks/>
                  </p:cNvSpPr>
                  <p:nvPr/>
                </p:nvSpPr>
                <p:spPr bwMode="auto">
                  <a:xfrm>
                    <a:off x="1299" y="913"/>
                    <a:ext cx="49" cy="156"/>
                  </a:xfrm>
                  <a:custGeom>
                    <a:avLst/>
                    <a:gdLst>
                      <a:gd name="T0" fmla="*/ 49 w 49"/>
                      <a:gd name="T1" fmla="*/ 0 h 156"/>
                      <a:gd name="T2" fmla="*/ 33 w 49"/>
                      <a:gd name="T3" fmla="*/ 18 h 156"/>
                      <a:gd name="T4" fmla="*/ 22 w 49"/>
                      <a:gd name="T5" fmla="*/ 39 h 156"/>
                      <a:gd name="T6" fmla="*/ 18 w 49"/>
                      <a:gd name="T7" fmla="*/ 53 h 156"/>
                      <a:gd name="T8" fmla="*/ 15 w 49"/>
                      <a:gd name="T9" fmla="*/ 71 h 156"/>
                      <a:gd name="T10" fmla="*/ 12 w 49"/>
                      <a:gd name="T11" fmla="*/ 95 h 156"/>
                      <a:gd name="T12" fmla="*/ 6 w 49"/>
                      <a:gd name="T13" fmla="*/ 117 h 156"/>
                      <a:gd name="T14" fmla="*/ 1 w 49"/>
                      <a:gd name="T15" fmla="*/ 134 h 156"/>
                      <a:gd name="T16" fmla="*/ 0 w 49"/>
                      <a:gd name="T17" fmla="*/ 156 h 156"/>
                      <a:gd name="T18" fmla="*/ 6 w 49"/>
                      <a:gd name="T19" fmla="*/ 135 h 156"/>
                      <a:gd name="T20" fmla="*/ 12 w 49"/>
                      <a:gd name="T21" fmla="*/ 116 h 156"/>
                      <a:gd name="T22" fmla="*/ 18 w 49"/>
                      <a:gd name="T23" fmla="*/ 81 h 156"/>
                      <a:gd name="T24" fmla="*/ 27 w 49"/>
                      <a:gd name="T25" fmla="*/ 56 h 156"/>
                      <a:gd name="T26" fmla="*/ 33 w 49"/>
                      <a:gd name="T27" fmla="*/ 35 h 156"/>
                      <a:gd name="T28" fmla="*/ 49 w 49"/>
                      <a:gd name="T29" fmla="*/ 0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 h="156">
                        <a:moveTo>
                          <a:pt x="49" y="0"/>
                        </a:moveTo>
                        <a:lnTo>
                          <a:pt x="33" y="18"/>
                        </a:lnTo>
                        <a:lnTo>
                          <a:pt x="22" y="39"/>
                        </a:lnTo>
                        <a:lnTo>
                          <a:pt x="18" y="53"/>
                        </a:lnTo>
                        <a:lnTo>
                          <a:pt x="15" y="71"/>
                        </a:lnTo>
                        <a:lnTo>
                          <a:pt x="12" y="95"/>
                        </a:lnTo>
                        <a:lnTo>
                          <a:pt x="6" y="117"/>
                        </a:lnTo>
                        <a:lnTo>
                          <a:pt x="1" y="134"/>
                        </a:lnTo>
                        <a:lnTo>
                          <a:pt x="0" y="156"/>
                        </a:lnTo>
                        <a:lnTo>
                          <a:pt x="6" y="135"/>
                        </a:lnTo>
                        <a:lnTo>
                          <a:pt x="12" y="116"/>
                        </a:lnTo>
                        <a:lnTo>
                          <a:pt x="18" y="81"/>
                        </a:lnTo>
                        <a:lnTo>
                          <a:pt x="27" y="56"/>
                        </a:lnTo>
                        <a:lnTo>
                          <a:pt x="33" y="35"/>
                        </a:lnTo>
                        <a:lnTo>
                          <a:pt x="49"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00" name="Freeform 185"/>
                  <p:cNvSpPr>
                    <a:spLocks/>
                  </p:cNvSpPr>
                  <p:nvPr/>
                </p:nvSpPr>
                <p:spPr bwMode="auto">
                  <a:xfrm>
                    <a:off x="1332" y="915"/>
                    <a:ext cx="19" cy="45"/>
                  </a:xfrm>
                  <a:custGeom>
                    <a:avLst/>
                    <a:gdLst>
                      <a:gd name="T0" fmla="*/ 18 w 19"/>
                      <a:gd name="T1" fmla="*/ 0 h 45"/>
                      <a:gd name="T2" fmla="*/ 15 w 19"/>
                      <a:gd name="T3" fmla="*/ 16 h 45"/>
                      <a:gd name="T4" fmla="*/ 9 w 19"/>
                      <a:gd name="T5" fmla="*/ 30 h 45"/>
                      <a:gd name="T6" fmla="*/ 0 w 19"/>
                      <a:gd name="T7" fmla="*/ 45 h 45"/>
                      <a:gd name="T8" fmla="*/ 13 w 19"/>
                      <a:gd name="T9" fmla="*/ 31 h 45"/>
                      <a:gd name="T10" fmla="*/ 19 w 19"/>
                      <a:gd name="T11" fmla="*/ 19 h 45"/>
                      <a:gd name="T12" fmla="*/ 18 w 19"/>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45">
                        <a:moveTo>
                          <a:pt x="18" y="0"/>
                        </a:moveTo>
                        <a:lnTo>
                          <a:pt x="15" y="16"/>
                        </a:lnTo>
                        <a:lnTo>
                          <a:pt x="9" y="30"/>
                        </a:lnTo>
                        <a:lnTo>
                          <a:pt x="0" y="45"/>
                        </a:lnTo>
                        <a:lnTo>
                          <a:pt x="13" y="31"/>
                        </a:lnTo>
                        <a:lnTo>
                          <a:pt x="19" y="19"/>
                        </a:lnTo>
                        <a:lnTo>
                          <a:pt x="18"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01" name="Freeform 186"/>
                  <p:cNvSpPr>
                    <a:spLocks/>
                  </p:cNvSpPr>
                  <p:nvPr/>
                </p:nvSpPr>
                <p:spPr bwMode="auto">
                  <a:xfrm>
                    <a:off x="1363" y="913"/>
                    <a:ext cx="57" cy="63"/>
                  </a:xfrm>
                  <a:custGeom>
                    <a:avLst/>
                    <a:gdLst>
                      <a:gd name="T0" fmla="*/ 3 w 57"/>
                      <a:gd name="T1" fmla="*/ 0 h 63"/>
                      <a:gd name="T2" fmla="*/ 0 w 57"/>
                      <a:gd name="T3" fmla="*/ 12 h 63"/>
                      <a:gd name="T4" fmla="*/ 12 w 57"/>
                      <a:gd name="T5" fmla="*/ 27 h 63"/>
                      <a:gd name="T6" fmla="*/ 18 w 57"/>
                      <a:gd name="T7" fmla="*/ 39 h 63"/>
                      <a:gd name="T8" fmla="*/ 29 w 57"/>
                      <a:gd name="T9" fmla="*/ 45 h 63"/>
                      <a:gd name="T10" fmla="*/ 38 w 57"/>
                      <a:gd name="T11" fmla="*/ 54 h 63"/>
                      <a:gd name="T12" fmla="*/ 57 w 57"/>
                      <a:gd name="T13" fmla="*/ 63 h 63"/>
                      <a:gd name="T14" fmla="*/ 33 w 57"/>
                      <a:gd name="T15" fmla="*/ 42 h 63"/>
                      <a:gd name="T16" fmla="*/ 20 w 57"/>
                      <a:gd name="T17" fmla="*/ 27 h 63"/>
                      <a:gd name="T18" fmla="*/ 14 w 57"/>
                      <a:gd name="T19" fmla="*/ 17 h 63"/>
                      <a:gd name="T20" fmla="*/ 3 w 5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 h="63">
                        <a:moveTo>
                          <a:pt x="3" y="0"/>
                        </a:moveTo>
                        <a:lnTo>
                          <a:pt x="0" y="12"/>
                        </a:lnTo>
                        <a:lnTo>
                          <a:pt x="12" y="27"/>
                        </a:lnTo>
                        <a:lnTo>
                          <a:pt x="18" y="39"/>
                        </a:lnTo>
                        <a:lnTo>
                          <a:pt x="29" y="45"/>
                        </a:lnTo>
                        <a:lnTo>
                          <a:pt x="38" y="54"/>
                        </a:lnTo>
                        <a:lnTo>
                          <a:pt x="57" y="63"/>
                        </a:lnTo>
                        <a:lnTo>
                          <a:pt x="33" y="42"/>
                        </a:lnTo>
                        <a:lnTo>
                          <a:pt x="20" y="27"/>
                        </a:lnTo>
                        <a:lnTo>
                          <a:pt x="14" y="17"/>
                        </a:lnTo>
                        <a:lnTo>
                          <a:pt x="3"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02" name="Freeform 187"/>
                  <p:cNvSpPr>
                    <a:spLocks/>
                  </p:cNvSpPr>
                  <p:nvPr/>
                </p:nvSpPr>
                <p:spPr bwMode="auto">
                  <a:xfrm>
                    <a:off x="1371" y="895"/>
                    <a:ext cx="102" cy="96"/>
                  </a:xfrm>
                  <a:custGeom>
                    <a:avLst/>
                    <a:gdLst>
                      <a:gd name="T0" fmla="*/ 1 w 102"/>
                      <a:gd name="T1" fmla="*/ 0 h 96"/>
                      <a:gd name="T2" fmla="*/ 0 w 102"/>
                      <a:gd name="T3" fmla="*/ 11 h 96"/>
                      <a:gd name="T4" fmla="*/ 0 w 102"/>
                      <a:gd name="T5" fmla="*/ 15 h 96"/>
                      <a:gd name="T6" fmla="*/ 9 w 102"/>
                      <a:gd name="T7" fmla="*/ 29 h 96"/>
                      <a:gd name="T8" fmla="*/ 18 w 102"/>
                      <a:gd name="T9" fmla="*/ 42 h 96"/>
                      <a:gd name="T10" fmla="*/ 27 w 102"/>
                      <a:gd name="T11" fmla="*/ 53 h 96"/>
                      <a:gd name="T12" fmla="*/ 39 w 102"/>
                      <a:gd name="T13" fmla="*/ 62 h 96"/>
                      <a:gd name="T14" fmla="*/ 54 w 102"/>
                      <a:gd name="T15" fmla="*/ 71 h 96"/>
                      <a:gd name="T16" fmla="*/ 75 w 102"/>
                      <a:gd name="T17" fmla="*/ 80 h 96"/>
                      <a:gd name="T18" fmla="*/ 96 w 102"/>
                      <a:gd name="T19" fmla="*/ 87 h 96"/>
                      <a:gd name="T20" fmla="*/ 102 w 102"/>
                      <a:gd name="T21" fmla="*/ 96 h 96"/>
                      <a:gd name="T22" fmla="*/ 102 w 102"/>
                      <a:gd name="T23" fmla="*/ 74 h 96"/>
                      <a:gd name="T24" fmla="*/ 90 w 102"/>
                      <a:gd name="T25" fmla="*/ 78 h 96"/>
                      <a:gd name="T26" fmla="*/ 69 w 102"/>
                      <a:gd name="T27" fmla="*/ 71 h 96"/>
                      <a:gd name="T28" fmla="*/ 49 w 102"/>
                      <a:gd name="T29" fmla="*/ 60 h 96"/>
                      <a:gd name="T30" fmla="*/ 33 w 102"/>
                      <a:gd name="T31" fmla="*/ 48 h 96"/>
                      <a:gd name="T32" fmla="*/ 19 w 102"/>
                      <a:gd name="T33" fmla="*/ 33 h 96"/>
                      <a:gd name="T34" fmla="*/ 7 w 102"/>
                      <a:gd name="T35" fmla="*/ 17 h 96"/>
                      <a:gd name="T36" fmla="*/ 1 w 102"/>
                      <a:gd name="T37" fmla="*/ 0 h 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2" h="96">
                        <a:moveTo>
                          <a:pt x="1" y="0"/>
                        </a:moveTo>
                        <a:lnTo>
                          <a:pt x="0" y="11"/>
                        </a:lnTo>
                        <a:lnTo>
                          <a:pt x="0" y="15"/>
                        </a:lnTo>
                        <a:lnTo>
                          <a:pt x="9" y="29"/>
                        </a:lnTo>
                        <a:lnTo>
                          <a:pt x="18" y="42"/>
                        </a:lnTo>
                        <a:lnTo>
                          <a:pt x="27" y="53"/>
                        </a:lnTo>
                        <a:lnTo>
                          <a:pt x="39" y="62"/>
                        </a:lnTo>
                        <a:lnTo>
                          <a:pt x="54" y="71"/>
                        </a:lnTo>
                        <a:lnTo>
                          <a:pt x="75" y="80"/>
                        </a:lnTo>
                        <a:lnTo>
                          <a:pt x="96" y="87"/>
                        </a:lnTo>
                        <a:lnTo>
                          <a:pt x="102" y="96"/>
                        </a:lnTo>
                        <a:lnTo>
                          <a:pt x="102" y="74"/>
                        </a:lnTo>
                        <a:lnTo>
                          <a:pt x="90" y="78"/>
                        </a:lnTo>
                        <a:lnTo>
                          <a:pt x="69" y="71"/>
                        </a:lnTo>
                        <a:lnTo>
                          <a:pt x="49" y="60"/>
                        </a:lnTo>
                        <a:lnTo>
                          <a:pt x="33" y="48"/>
                        </a:lnTo>
                        <a:lnTo>
                          <a:pt x="19" y="33"/>
                        </a:lnTo>
                        <a:lnTo>
                          <a:pt x="7" y="17"/>
                        </a:lnTo>
                        <a:lnTo>
                          <a:pt x="1"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03" name="Freeform 188"/>
                  <p:cNvSpPr>
                    <a:spLocks/>
                  </p:cNvSpPr>
                  <p:nvPr/>
                </p:nvSpPr>
                <p:spPr bwMode="auto">
                  <a:xfrm>
                    <a:off x="1420" y="972"/>
                    <a:ext cx="53" cy="55"/>
                  </a:xfrm>
                  <a:custGeom>
                    <a:avLst/>
                    <a:gdLst>
                      <a:gd name="T0" fmla="*/ 0 w 53"/>
                      <a:gd name="T1" fmla="*/ 0 h 55"/>
                      <a:gd name="T2" fmla="*/ 12 w 53"/>
                      <a:gd name="T3" fmla="*/ 10 h 55"/>
                      <a:gd name="T4" fmla="*/ 23 w 53"/>
                      <a:gd name="T5" fmla="*/ 16 h 55"/>
                      <a:gd name="T6" fmla="*/ 33 w 53"/>
                      <a:gd name="T7" fmla="*/ 22 h 55"/>
                      <a:gd name="T8" fmla="*/ 36 w 53"/>
                      <a:gd name="T9" fmla="*/ 27 h 55"/>
                      <a:gd name="T10" fmla="*/ 45 w 53"/>
                      <a:gd name="T11" fmla="*/ 36 h 55"/>
                      <a:gd name="T12" fmla="*/ 53 w 53"/>
                      <a:gd name="T13" fmla="*/ 55 h 55"/>
                      <a:gd name="T14" fmla="*/ 50 w 53"/>
                      <a:gd name="T15" fmla="*/ 33 h 55"/>
                      <a:gd name="T16" fmla="*/ 45 w 53"/>
                      <a:gd name="T17" fmla="*/ 22 h 55"/>
                      <a:gd name="T18" fmla="*/ 38 w 53"/>
                      <a:gd name="T19" fmla="*/ 18 h 55"/>
                      <a:gd name="T20" fmla="*/ 21 w 53"/>
                      <a:gd name="T21" fmla="*/ 10 h 55"/>
                      <a:gd name="T22" fmla="*/ 0 w 53"/>
                      <a:gd name="T23" fmla="*/ 0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3" h="55">
                        <a:moveTo>
                          <a:pt x="0" y="0"/>
                        </a:moveTo>
                        <a:lnTo>
                          <a:pt x="12" y="10"/>
                        </a:lnTo>
                        <a:lnTo>
                          <a:pt x="23" y="16"/>
                        </a:lnTo>
                        <a:lnTo>
                          <a:pt x="33" y="22"/>
                        </a:lnTo>
                        <a:lnTo>
                          <a:pt x="36" y="27"/>
                        </a:lnTo>
                        <a:lnTo>
                          <a:pt x="45" y="36"/>
                        </a:lnTo>
                        <a:lnTo>
                          <a:pt x="53" y="55"/>
                        </a:lnTo>
                        <a:lnTo>
                          <a:pt x="50" y="33"/>
                        </a:lnTo>
                        <a:lnTo>
                          <a:pt x="45" y="22"/>
                        </a:lnTo>
                        <a:lnTo>
                          <a:pt x="38" y="18"/>
                        </a:lnTo>
                        <a:lnTo>
                          <a:pt x="21" y="10"/>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04" name="Freeform 189"/>
                  <p:cNvSpPr>
                    <a:spLocks/>
                  </p:cNvSpPr>
                  <p:nvPr/>
                </p:nvSpPr>
                <p:spPr bwMode="auto">
                  <a:xfrm>
                    <a:off x="1375" y="880"/>
                    <a:ext cx="101" cy="84"/>
                  </a:xfrm>
                  <a:custGeom>
                    <a:avLst/>
                    <a:gdLst>
                      <a:gd name="T0" fmla="*/ 101 w 101"/>
                      <a:gd name="T1" fmla="*/ 66 h 84"/>
                      <a:gd name="T2" fmla="*/ 98 w 101"/>
                      <a:gd name="T3" fmla="*/ 75 h 84"/>
                      <a:gd name="T4" fmla="*/ 98 w 101"/>
                      <a:gd name="T5" fmla="*/ 84 h 84"/>
                      <a:gd name="T6" fmla="*/ 86 w 101"/>
                      <a:gd name="T7" fmla="*/ 84 h 84"/>
                      <a:gd name="T8" fmla="*/ 65 w 101"/>
                      <a:gd name="T9" fmla="*/ 80 h 84"/>
                      <a:gd name="T10" fmla="*/ 54 w 101"/>
                      <a:gd name="T11" fmla="*/ 74 h 84"/>
                      <a:gd name="T12" fmla="*/ 33 w 101"/>
                      <a:gd name="T13" fmla="*/ 62 h 84"/>
                      <a:gd name="T14" fmla="*/ 20 w 101"/>
                      <a:gd name="T15" fmla="*/ 47 h 84"/>
                      <a:gd name="T16" fmla="*/ 12 w 101"/>
                      <a:gd name="T17" fmla="*/ 36 h 84"/>
                      <a:gd name="T18" fmla="*/ 5 w 101"/>
                      <a:gd name="T19" fmla="*/ 21 h 84"/>
                      <a:gd name="T20" fmla="*/ 0 w 101"/>
                      <a:gd name="T21" fmla="*/ 11 h 84"/>
                      <a:gd name="T22" fmla="*/ 3 w 101"/>
                      <a:gd name="T23" fmla="*/ 0 h 84"/>
                      <a:gd name="T24" fmla="*/ 11 w 101"/>
                      <a:gd name="T25" fmla="*/ 18 h 84"/>
                      <a:gd name="T26" fmla="*/ 18 w 101"/>
                      <a:gd name="T27" fmla="*/ 32 h 84"/>
                      <a:gd name="T28" fmla="*/ 29 w 101"/>
                      <a:gd name="T29" fmla="*/ 44 h 84"/>
                      <a:gd name="T30" fmla="*/ 53 w 101"/>
                      <a:gd name="T31" fmla="*/ 60 h 84"/>
                      <a:gd name="T32" fmla="*/ 71 w 101"/>
                      <a:gd name="T33" fmla="*/ 68 h 84"/>
                      <a:gd name="T34" fmla="*/ 84 w 101"/>
                      <a:gd name="T35" fmla="*/ 68 h 84"/>
                      <a:gd name="T36" fmla="*/ 101 w 101"/>
                      <a:gd name="T37" fmla="*/ 66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1" h="84">
                        <a:moveTo>
                          <a:pt x="101" y="66"/>
                        </a:moveTo>
                        <a:lnTo>
                          <a:pt x="98" y="75"/>
                        </a:lnTo>
                        <a:lnTo>
                          <a:pt x="98" y="84"/>
                        </a:lnTo>
                        <a:lnTo>
                          <a:pt x="86" y="84"/>
                        </a:lnTo>
                        <a:lnTo>
                          <a:pt x="65" y="80"/>
                        </a:lnTo>
                        <a:lnTo>
                          <a:pt x="54" y="74"/>
                        </a:lnTo>
                        <a:lnTo>
                          <a:pt x="33" y="62"/>
                        </a:lnTo>
                        <a:lnTo>
                          <a:pt x="20" y="47"/>
                        </a:lnTo>
                        <a:lnTo>
                          <a:pt x="12" y="36"/>
                        </a:lnTo>
                        <a:lnTo>
                          <a:pt x="5" y="21"/>
                        </a:lnTo>
                        <a:lnTo>
                          <a:pt x="0" y="11"/>
                        </a:lnTo>
                        <a:lnTo>
                          <a:pt x="3" y="0"/>
                        </a:lnTo>
                        <a:lnTo>
                          <a:pt x="11" y="18"/>
                        </a:lnTo>
                        <a:lnTo>
                          <a:pt x="18" y="32"/>
                        </a:lnTo>
                        <a:lnTo>
                          <a:pt x="29" y="44"/>
                        </a:lnTo>
                        <a:lnTo>
                          <a:pt x="53" y="60"/>
                        </a:lnTo>
                        <a:lnTo>
                          <a:pt x="71" y="68"/>
                        </a:lnTo>
                        <a:lnTo>
                          <a:pt x="84" y="68"/>
                        </a:lnTo>
                        <a:lnTo>
                          <a:pt x="101" y="6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05" name="Freeform 190"/>
                  <p:cNvSpPr>
                    <a:spLocks/>
                  </p:cNvSpPr>
                  <p:nvPr/>
                </p:nvSpPr>
                <p:spPr bwMode="auto">
                  <a:xfrm>
                    <a:off x="1383" y="873"/>
                    <a:ext cx="63" cy="66"/>
                  </a:xfrm>
                  <a:custGeom>
                    <a:avLst/>
                    <a:gdLst>
                      <a:gd name="T0" fmla="*/ 0 w 63"/>
                      <a:gd name="T1" fmla="*/ 0 h 66"/>
                      <a:gd name="T2" fmla="*/ 1 w 63"/>
                      <a:gd name="T3" fmla="*/ 10 h 66"/>
                      <a:gd name="T4" fmla="*/ 7 w 63"/>
                      <a:gd name="T5" fmla="*/ 25 h 66"/>
                      <a:gd name="T6" fmla="*/ 13 w 63"/>
                      <a:gd name="T7" fmla="*/ 34 h 66"/>
                      <a:gd name="T8" fmla="*/ 27 w 63"/>
                      <a:gd name="T9" fmla="*/ 48 h 66"/>
                      <a:gd name="T10" fmla="*/ 42 w 63"/>
                      <a:gd name="T11" fmla="*/ 58 h 66"/>
                      <a:gd name="T12" fmla="*/ 54 w 63"/>
                      <a:gd name="T13" fmla="*/ 64 h 66"/>
                      <a:gd name="T14" fmla="*/ 63 w 63"/>
                      <a:gd name="T15" fmla="*/ 66 h 66"/>
                      <a:gd name="T16" fmla="*/ 39 w 63"/>
                      <a:gd name="T17" fmla="*/ 49 h 66"/>
                      <a:gd name="T18" fmla="*/ 24 w 63"/>
                      <a:gd name="T19" fmla="*/ 37 h 66"/>
                      <a:gd name="T20" fmla="*/ 15 w 63"/>
                      <a:gd name="T21" fmla="*/ 27 h 66"/>
                      <a:gd name="T22" fmla="*/ 7 w 63"/>
                      <a:gd name="T23" fmla="*/ 19 h 66"/>
                      <a:gd name="T24" fmla="*/ 0 w 63"/>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66">
                        <a:moveTo>
                          <a:pt x="0" y="0"/>
                        </a:moveTo>
                        <a:lnTo>
                          <a:pt x="1" y="10"/>
                        </a:lnTo>
                        <a:lnTo>
                          <a:pt x="7" y="25"/>
                        </a:lnTo>
                        <a:lnTo>
                          <a:pt x="13" y="34"/>
                        </a:lnTo>
                        <a:lnTo>
                          <a:pt x="27" y="48"/>
                        </a:lnTo>
                        <a:lnTo>
                          <a:pt x="42" y="58"/>
                        </a:lnTo>
                        <a:lnTo>
                          <a:pt x="54" y="64"/>
                        </a:lnTo>
                        <a:lnTo>
                          <a:pt x="63" y="66"/>
                        </a:lnTo>
                        <a:lnTo>
                          <a:pt x="39" y="49"/>
                        </a:lnTo>
                        <a:lnTo>
                          <a:pt x="24" y="37"/>
                        </a:lnTo>
                        <a:lnTo>
                          <a:pt x="15" y="27"/>
                        </a:lnTo>
                        <a:lnTo>
                          <a:pt x="7" y="19"/>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06" name="Freeform 191"/>
                  <p:cNvSpPr>
                    <a:spLocks/>
                  </p:cNvSpPr>
                  <p:nvPr/>
                </p:nvSpPr>
                <p:spPr bwMode="auto">
                  <a:xfrm>
                    <a:off x="1477" y="939"/>
                    <a:ext cx="12" cy="169"/>
                  </a:xfrm>
                  <a:custGeom>
                    <a:avLst/>
                    <a:gdLst>
                      <a:gd name="T0" fmla="*/ 9 w 12"/>
                      <a:gd name="T1" fmla="*/ 0 h 169"/>
                      <a:gd name="T2" fmla="*/ 3 w 12"/>
                      <a:gd name="T3" fmla="*/ 21 h 169"/>
                      <a:gd name="T4" fmla="*/ 3 w 12"/>
                      <a:gd name="T5" fmla="*/ 39 h 169"/>
                      <a:gd name="T6" fmla="*/ 0 w 12"/>
                      <a:gd name="T7" fmla="*/ 57 h 169"/>
                      <a:gd name="T8" fmla="*/ 0 w 12"/>
                      <a:gd name="T9" fmla="*/ 75 h 169"/>
                      <a:gd name="T10" fmla="*/ 3 w 12"/>
                      <a:gd name="T11" fmla="*/ 88 h 169"/>
                      <a:gd name="T12" fmla="*/ 8 w 12"/>
                      <a:gd name="T13" fmla="*/ 108 h 169"/>
                      <a:gd name="T14" fmla="*/ 6 w 12"/>
                      <a:gd name="T15" fmla="*/ 135 h 169"/>
                      <a:gd name="T16" fmla="*/ 3 w 12"/>
                      <a:gd name="T17" fmla="*/ 169 h 169"/>
                      <a:gd name="T18" fmla="*/ 12 w 12"/>
                      <a:gd name="T19" fmla="*/ 133 h 169"/>
                      <a:gd name="T20" fmla="*/ 12 w 12"/>
                      <a:gd name="T21" fmla="*/ 106 h 169"/>
                      <a:gd name="T22" fmla="*/ 9 w 12"/>
                      <a:gd name="T23" fmla="*/ 73 h 169"/>
                      <a:gd name="T24" fmla="*/ 9 w 12"/>
                      <a:gd name="T25" fmla="*/ 43 h 169"/>
                      <a:gd name="T26" fmla="*/ 9 w 12"/>
                      <a:gd name="T27" fmla="*/ 25 h 169"/>
                      <a:gd name="T28" fmla="*/ 9 w 12"/>
                      <a:gd name="T29" fmla="*/ 0 h 1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69">
                        <a:moveTo>
                          <a:pt x="9" y="0"/>
                        </a:moveTo>
                        <a:lnTo>
                          <a:pt x="3" y="21"/>
                        </a:lnTo>
                        <a:lnTo>
                          <a:pt x="3" y="39"/>
                        </a:lnTo>
                        <a:lnTo>
                          <a:pt x="0" y="57"/>
                        </a:lnTo>
                        <a:lnTo>
                          <a:pt x="0" y="75"/>
                        </a:lnTo>
                        <a:lnTo>
                          <a:pt x="3" y="88"/>
                        </a:lnTo>
                        <a:lnTo>
                          <a:pt x="8" y="108"/>
                        </a:lnTo>
                        <a:lnTo>
                          <a:pt x="6" y="135"/>
                        </a:lnTo>
                        <a:lnTo>
                          <a:pt x="3" y="169"/>
                        </a:lnTo>
                        <a:lnTo>
                          <a:pt x="12" y="133"/>
                        </a:lnTo>
                        <a:lnTo>
                          <a:pt x="12" y="106"/>
                        </a:lnTo>
                        <a:lnTo>
                          <a:pt x="9" y="73"/>
                        </a:lnTo>
                        <a:lnTo>
                          <a:pt x="9" y="43"/>
                        </a:lnTo>
                        <a:lnTo>
                          <a:pt x="9" y="25"/>
                        </a:lnTo>
                        <a:lnTo>
                          <a:pt x="9"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07" name="Freeform 192"/>
                  <p:cNvSpPr>
                    <a:spLocks/>
                  </p:cNvSpPr>
                  <p:nvPr/>
                </p:nvSpPr>
                <p:spPr bwMode="auto">
                  <a:xfrm>
                    <a:off x="1474" y="1069"/>
                    <a:ext cx="18" cy="98"/>
                  </a:xfrm>
                  <a:custGeom>
                    <a:avLst/>
                    <a:gdLst>
                      <a:gd name="T0" fmla="*/ 5 w 18"/>
                      <a:gd name="T1" fmla="*/ 98 h 98"/>
                      <a:gd name="T2" fmla="*/ 0 w 18"/>
                      <a:gd name="T3" fmla="*/ 83 h 98"/>
                      <a:gd name="T4" fmla="*/ 0 w 18"/>
                      <a:gd name="T5" fmla="*/ 56 h 98"/>
                      <a:gd name="T6" fmla="*/ 6 w 18"/>
                      <a:gd name="T7" fmla="*/ 42 h 98"/>
                      <a:gd name="T8" fmla="*/ 17 w 18"/>
                      <a:gd name="T9" fmla="*/ 15 h 98"/>
                      <a:gd name="T10" fmla="*/ 18 w 18"/>
                      <a:gd name="T11" fmla="*/ 0 h 98"/>
                      <a:gd name="T12" fmla="*/ 15 w 18"/>
                      <a:gd name="T13" fmla="*/ 35 h 98"/>
                      <a:gd name="T14" fmla="*/ 9 w 18"/>
                      <a:gd name="T15" fmla="*/ 51 h 98"/>
                      <a:gd name="T16" fmla="*/ 9 w 18"/>
                      <a:gd name="T17" fmla="*/ 66 h 98"/>
                      <a:gd name="T18" fmla="*/ 5 w 18"/>
                      <a:gd name="T19" fmla="*/ 98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98">
                        <a:moveTo>
                          <a:pt x="5" y="98"/>
                        </a:moveTo>
                        <a:lnTo>
                          <a:pt x="0" y="83"/>
                        </a:lnTo>
                        <a:lnTo>
                          <a:pt x="0" y="56"/>
                        </a:lnTo>
                        <a:lnTo>
                          <a:pt x="6" y="42"/>
                        </a:lnTo>
                        <a:lnTo>
                          <a:pt x="17" y="15"/>
                        </a:lnTo>
                        <a:lnTo>
                          <a:pt x="18" y="0"/>
                        </a:lnTo>
                        <a:lnTo>
                          <a:pt x="15" y="35"/>
                        </a:lnTo>
                        <a:lnTo>
                          <a:pt x="9" y="51"/>
                        </a:lnTo>
                        <a:lnTo>
                          <a:pt x="9" y="66"/>
                        </a:lnTo>
                        <a:lnTo>
                          <a:pt x="5" y="9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08" name="Freeform 193"/>
                  <p:cNvSpPr>
                    <a:spLocks/>
                  </p:cNvSpPr>
                  <p:nvPr/>
                </p:nvSpPr>
                <p:spPr bwMode="auto">
                  <a:xfrm>
                    <a:off x="1491" y="901"/>
                    <a:ext cx="13" cy="222"/>
                  </a:xfrm>
                  <a:custGeom>
                    <a:avLst/>
                    <a:gdLst>
                      <a:gd name="T0" fmla="*/ 1 w 13"/>
                      <a:gd name="T1" fmla="*/ 222 h 222"/>
                      <a:gd name="T2" fmla="*/ 7 w 13"/>
                      <a:gd name="T3" fmla="*/ 182 h 222"/>
                      <a:gd name="T4" fmla="*/ 6 w 13"/>
                      <a:gd name="T5" fmla="*/ 153 h 222"/>
                      <a:gd name="T6" fmla="*/ 3 w 13"/>
                      <a:gd name="T7" fmla="*/ 125 h 222"/>
                      <a:gd name="T8" fmla="*/ 1 w 13"/>
                      <a:gd name="T9" fmla="*/ 95 h 222"/>
                      <a:gd name="T10" fmla="*/ 0 w 13"/>
                      <a:gd name="T11" fmla="*/ 66 h 222"/>
                      <a:gd name="T12" fmla="*/ 0 w 13"/>
                      <a:gd name="T13" fmla="*/ 39 h 222"/>
                      <a:gd name="T14" fmla="*/ 4 w 13"/>
                      <a:gd name="T15" fmla="*/ 18 h 222"/>
                      <a:gd name="T16" fmla="*/ 7 w 13"/>
                      <a:gd name="T17" fmla="*/ 0 h 222"/>
                      <a:gd name="T18" fmla="*/ 7 w 13"/>
                      <a:gd name="T19" fmla="*/ 35 h 222"/>
                      <a:gd name="T20" fmla="*/ 7 w 13"/>
                      <a:gd name="T21" fmla="*/ 65 h 222"/>
                      <a:gd name="T22" fmla="*/ 7 w 13"/>
                      <a:gd name="T23" fmla="*/ 93 h 222"/>
                      <a:gd name="T24" fmla="*/ 10 w 13"/>
                      <a:gd name="T25" fmla="*/ 120 h 222"/>
                      <a:gd name="T26" fmla="*/ 13 w 13"/>
                      <a:gd name="T27" fmla="*/ 155 h 222"/>
                      <a:gd name="T28" fmla="*/ 12 w 13"/>
                      <a:gd name="T29" fmla="*/ 186 h 222"/>
                      <a:gd name="T30" fmla="*/ 1 w 13"/>
                      <a:gd name="T31" fmla="*/ 222 h 2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 h="222">
                        <a:moveTo>
                          <a:pt x="1" y="222"/>
                        </a:moveTo>
                        <a:lnTo>
                          <a:pt x="7" y="182"/>
                        </a:lnTo>
                        <a:lnTo>
                          <a:pt x="6" y="153"/>
                        </a:lnTo>
                        <a:lnTo>
                          <a:pt x="3" y="125"/>
                        </a:lnTo>
                        <a:lnTo>
                          <a:pt x="1" y="95"/>
                        </a:lnTo>
                        <a:lnTo>
                          <a:pt x="0" y="66"/>
                        </a:lnTo>
                        <a:lnTo>
                          <a:pt x="0" y="39"/>
                        </a:lnTo>
                        <a:lnTo>
                          <a:pt x="4" y="18"/>
                        </a:lnTo>
                        <a:lnTo>
                          <a:pt x="7" y="0"/>
                        </a:lnTo>
                        <a:lnTo>
                          <a:pt x="7" y="35"/>
                        </a:lnTo>
                        <a:lnTo>
                          <a:pt x="7" y="65"/>
                        </a:lnTo>
                        <a:lnTo>
                          <a:pt x="7" y="93"/>
                        </a:lnTo>
                        <a:lnTo>
                          <a:pt x="10" y="120"/>
                        </a:lnTo>
                        <a:lnTo>
                          <a:pt x="13" y="155"/>
                        </a:lnTo>
                        <a:lnTo>
                          <a:pt x="12" y="186"/>
                        </a:lnTo>
                        <a:lnTo>
                          <a:pt x="1" y="22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09" name="Freeform 194"/>
                  <p:cNvSpPr>
                    <a:spLocks/>
                  </p:cNvSpPr>
                  <p:nvPr/>
                </p:nvSpPr>
                <p:spPr bwMode="auto">
                  <a:xfrm>
                    <a:off x="1501" y="913"/>
                    <a:ext cx="27" cy="230"/>
                  </a:xfrm>
                  <a:custGeom>
                    <a:avLst/>
                    <a:gdLst>
                      <a:gd name="T0" fmla="*/ 0 w 27"/>
                      <a:gd name="T1" fmla="*/ 230 h 230"/>
                      <a:gd name="T2" fmla="*/ 0 w 27"/>
                      <a:gd name="T3" fmla="*/ 204 h 230"/>
                      <a:gd name="T4" fmla="*/ 6 w 27"/>
                      <a:gd name="T5" fmla="*/ 180 h 230"/>
                      <a:gd name="T6" fmla="*/ 6 w 27"/>
                      <a:gd name="T7" fmla="*/ 146 h 230"/>
                      <a:gd name="T8" fmla="*/ 6 w 27"/>
                      <a:gd name="T9" fmla="*/ 104 h 230"/>
                      <a:gd name="T10" fmla="*/ 8 w 27"/>
                      <a:gd name="T11" fmla="*/ 74 h 230"/>
                      <a:gd name="T12" fmla="*/ 14 w 27"/>
                      <a:gd name="T13" fmla="*/ 47 h 230"/>
                      <a:gd name="T14" fmla="*/ 20 w 27"/>
                      <a:gd name="T15" fmla="*/ 24 h 230"/>
                      <a:gd name="T16" fmla="*/ 27 w 27"/>
                      <a:gd name="T17" fmla="*/ 0 h 230"/>
                      <a:gd name="T18" fmla="*/ 18 w 27"/>
                      <a:gd name="T19" fmla="*/ 56 h 230"/>
                      <a:gd name="T20" fmla="*/ 15 w 27"/>
                      <a:gd name="T21" fmla="*/ 86 h 230"/>
                      <a:gd name="T22" fmla="*/ 15 w 27"/>
                      <a:gd name="T23" fmla="*/ 123 h 230"/>
                      <a:gd name="T24" fmla="*/ 14 w 27"/>
                      <a:gd name="T25" fmla="*/ 167 h 230"/>
                      <a:gd name="T26" fmla="*/ 8 w 27"/>
                      <a:gd name="T27" fmla="*/ 200 h 230"/>
                      <a:gd name="T28" fmla="*/ 0 w 27"/>
                      <a:gd name="T29" fmla="*/ 230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 h="230">
                        <a:moveTo>
                          <a:pt x="0" y="230"/>
                        </a:moveTo>
                        <a:lnTo>
                          <a:pt x="0" y="204"/>
                        </a:lnTo>
                        <a:lnTo>
                          <a:pt x="6" y="180"/>
                        </a:lnTo>
                        <a:lnTo>
                          <a:pt x="6" y="146"/>
                        </a:lnTo>
                        <a:lnTo>
                          <a:pt x="6" y="104"/>
                        </a:lnTo>
                        <a:lnTo>
                          <a:pt x="8" y="74"/>
                        </a:lnTo>
                        <a:lnTo>
                          <a:pt x="14" y="47"/>
                        </a:lnTo>
                        <a:lnTo>
                          <a:pt x="20" y="24"/>
                        </a:lnTo>
                        <a:lnTo>
                          <a:pt x="27" y="0"/>
                        </a:lnTo>
                        <a:lnTo>
                          <a:pt x="18" y="56"/>
                        </a:lnTo>
                        <a:lnTo>
                          <a:pt x="15" y="86"/>
                        </a:lnTo>
                        <a:lnTo>
                          <a:pt x="15" y="123"/>
                        </a:lnTo>
                        <a:lnTo>
                          <a:pt x="14" y="167"/>
                        </a:lnTo>
                        <a:lnTo>
                          <a:pt x="8" y="200"/>
                        </a:lnTo>
                        <a:lnTo>
                          <a:pt x="0" y="23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10" name="Freeform 195"/>
                  <p:cNvSpPr>
                    <a:spLocks/>
                  </p:cNvSpPr>
                  <p:nvPr/>
                </p:nvSpPr>
                <p:spPr bwMode="auto">
                  <a:xfrm>
                    <a:off x="1513" y="979"/>
                    <a:ext cx="23" cy="135"/>
                  </a:xfrm>
                  <a:custGeom>
                    <a:avLst/>
                    <a:gdLst>
                      <a:gd name="T0" fmla="*/ 0 w 23"/>
                      <a:gd name="T1" fmla="*/ 135 h 135"/>
                      <a:gd name="T2" fmla="*/ 9 w 23"/>
                      <a:gd name="T3" fmla="*/ 102 h 135"/>
                      <a:gd name="T4" fmla="*/ 9 w 23"/>
                      <a:gd name="T5" fmla="*/ 59 h 135"/>
                      <a:gd name="T6" fmla="*/ 9 w 23"/>
                      <a:gd name="T7" fmla="*/ 33 h 135"/>
                      <a:gd name="T8" fmla="*/ 14 w 23"/>
                      <a:gd name="T9" fmla="*/ 15 h 135"/>
                      <a:gd name="T10" fmla="*/ 23 w 23"/>
                      <a:gd name="T11" fmla="*/ 0 h 135"/>
                      <a:gd name="T12" fmla="*/ 23 w 23"/>
                      <a:gd name="T13" fmla="*/ 33 h 135"/>
                      <a:gd name="T14" fmla="*/ 20 w 23"/>
                      <a:gd name="T15" fmla="*/ 68 h 135"/>
                      <a:gd name="T16" fmla="*/ 17 w 23"/>
                      <a:gd name="T17" fmla="*/ 101 h 135"/>
                      <a:gd name="T18" fmla="*/ 0 w 23"/>
                      <a:gd name="T19" fmla="*/ 135 h 1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135">
                        <a:moveTo>
                          <a:pt x="0" y="135"/>
                        </a:moveTo>
                        <a:lnTo>
                          <a:pt x="9" y="102"/>
                        </a:lnTo>
                        <a:lnTo>
                          <a:pt x="9" y="59"/>
                        </a:lnTo>
                        <a:lnTo>
                          <a:pt x="9" y="33"/>
                        </a:lnTo>
                        <a:lnTo>
                          <a:pt x="14" y="15"/>
                        </a:lnTo>
                        <a:lnTo>
                          <a:pt x="23" y="0"/>
                        </a:lnTo>
                        <a:lnTo>
                          <a:pt x="23" y="33"/>
                        </a:lnTo>
                        <a:lnTo>
                          <a:pt x="20" y="68"/>
                        </a:lnTo>
                        <a:lnTo>
                          <a:pt x="17" y="101"/>
                        </a:lnTo>
                        <a:lnTo>
                          <a:pt x="0" y="13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11" name="Freeform 196"/>
                  <p:cNvSpPr>
                    <a:spLocks/>
                  </p:cNvSpPr>
                  <p:nvPr/>
                </p:nvSpPr>
                <p:spPr bwMode="auto">
                  <a:xfrm>
                    <a:off x="1522" y="834"/>
                    <a:ext cx="39" cy="147"/>
                  </a:xfrm>
                  <a:custGeom>
                    <a:avLst/>
                    <a:gdLst>
                      <a:gd name="T0" fmla="*/ 0 w 39"/>
                      <a:gd name="T1" fmla="*/ 147 h 147"/>
                      <a:gd name="T2" fmla="*/ 6 w 39"/>
                      <a:gd name="T3" fmla="*/ 118 h 147"/>
                      <a:gd name="T4" fmla="*/ 12 w 39"/>
                      <a:gd name="T5" fmla="*/ 96 h 147"/>
                      <a:gd name="T6" fmla="*/ 18 w 39"/>
                      <a:gd name="T7" fmla="*/ 64 h 147"/>
                      <a:gd name="T8" fmla="*/ 27 w 39"/>
                      <a:gd name="T9" fmla="*/ 24 h 147"/>
                      <a:gd name="T10" fmla="*/ 30 w 39"/>
                      <a:gd name="T11" fmla="*/ 0 h 147"/>
                      <a:gd name="T12" fmla="*/ 39 w 39"/>
                      <a:gd name="T13" fmla="*/ 7 h 147"/>
                      <a:gd name="T14" fmla="*/ 35 w 39"/>
                      <a:gd name="T15" fmla="*/ 34 h 147"/>
                      <a:gd name="T16" fmla="*/ 30 w 39"/>
                      <a:gd name="T17" fmla="*/ 64 h 147"/>
                      <a:gd name="T18" fmla="*/ 21 w 39"/>
                      <a:gd name="T19" fmla="*/ 105 h 147"/>
                      <a:gd name="T20" fmla="*/ 15 w 39"/>
                      <a:gd name="T21" fmla="*/ 121 h 147"/>
                      <a:gd name="T22" fmla="*/ 0 w 39"/>
                      <a:gd name="T23" fmla="*/ 147 h 1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147">
                        <a:moveTo>
                          <a:pt x="0" y="147"/>
                        </a:moveTo>
                        <a:lnTo>
                          <a:pt x="6" y="118"/>
                        </a:lnTo>
                        <a:lnTo>
                          <a:pt x="12" y="96"/>
                        </a:lnTo>
                        <a:lnTo>
                          <a:pt x="18" y="64"/>
                        </a:lnTo>
                        <a:lnTo>
                          <a:pt x="27" y="24"/>
                        </a:lnTo>
                        <a:lnTo>
                          <a:pt x="30" y="0"/>
                        </a:lnTo>
                        <a:lnTo>
                          <a:pt x="39" y="7"/>
                        </a:lnTo>
                        <a:lnTo>
                          <a:pt x="35" y="34"/>
                        </a:lnTo>
                        <a:lnTo>
                          <a:pt x="30" y="64"/>
                        </a:lnTo>
                        <a:lnTo>
                          <a:pt x="21" y="105"/>
                        </a:lnTo>
                        <a:lnTo>
                          <a:pt x="15" y="121"/>
                        </a:lnTo>
                        <a:lnTo>
                          <a:pt x="0" y="14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12" name="Freeform 197"/>
                  <p:cNvSpPr>
                    <a:spLocks/>
                  </p:cNvSpPr>
                  <p:nvPr/>
                </p:nvSpPr>
                <p:spPr bwMode="auto">
                  <a:xfrm>
                    <a:off x="1503" y="784"/>
                    <a:ext cx="15" cy="179"/>
                  </a:xfrm>
                  <a:custGeom>
                    <a:avLst/>
                    <a:gdLst>
                      <a:gd name="T0" fmla="*/ 0 w 15"/>
                      <a:gd name="T1" fmla="*/ 179 h 179"/>
                      <a:gd name="T2" fmla="*/ 0 w 15"/>
                      <a:gd name="T3" fmla="*/ 153 h 179"/>
                      <a:gd name="T4" fmla="*/ 0 w 15"/>
                      <a:gd name="T5" fmla="*/ 126 h 179"/>
                      <a:gd name="T6" fmla="*/ 1 w 15"/>
                      <a:gd name="T7" fmla="*/ 96 h 179"/>
                      <a:gd name="T8" fmla="*/ 6 w 15"/>
                      <a:gd name="T9" fmla="*/ 68 h 179"/>
                      <a:gd name="T10" fmla="*/ 6 w 15"/>
                      <a:gd name="T11" fmla="*/ 56 h 179"/>
                      <a:gd name="T12" fmla="*/ 9 w 15"/>
                      <a:gd name="T13" fmla="*/ 42 h 179"/>
                      <a:gd name="T14" fmla="*/ 9 w 15"/>
                      <a:gd name="T15" fmla="*/ 12 h 179"/>
                      <a:gd name="T16" fmla="*/ 9 w 15"/>
                      <a:gd name="T17" fmla="*/ 0 h 179"/>
                      <a:gd name="T18" fmla="*/ 15 w 15"/>
                      <a:gd name="T19" fmla="*/ 23 h 179"/>
                      <a:gd name="T20" fmla="*/ 15 w 15"/>
                      <a:gd name="T21" fmla="*/ 56 h 179"/>
                      <a:gd name="T22" fmla="*/ 9 w 15"/>
                      <a:gd name="T23" fmla="*/ 89 h 179"/>
                      <a:gd name="T24" fmla="*/ 9 w 15"/>
                      <a:gd name="T25" fmla="*/ 119 h 179"/>
                      <a:gd name="T26" fmla="*/ 7 w 15"/>
                      <a:gd name="T27" fmla="*/ 141 h 179"/>
                      <a:gd name="T28" fmla="*/ 0 w 15"/>
                      <a:gd name="T29" fmla="*/ 179 h 1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 h="179">
                        <a:moveTo>
                          <a:pt x="0" y="179"/>
                        </a:moveTo>
                        <a:lnTo>
                          <a:pt x="0" y="153"/>
                        </a:lnTo>
                        <a:lnTo>
                          <a:pt x="0" y="126"/>
                        </a:lnTo>
                        <a:lnTo>
                          <a:pt x="1" y="96"/>
                        </a:lnTo>
                        <a:lnTo>
                          <a:pt x="6" y="68"/>
                        </a:lnTo>
                        <a:lnTo>
                          <a:pt x="6" y="56"/>
                        </a:lnTo>
                        <a:lnTo>
                          <a:pt x="9" y="42"/>
                        </a:lnTo>
                        <a:lnTo>
                          <a:pt x="9" y="12"/>
                        </a:lnTo>
                        <a:lnTo>
                          <a:pt x="9" y="0"/>
                        </a:lnTo>
                        <a:lnTo>
                          <a:pt x="15" y="23"/>
                        </a:lnTo>
                        <a:lnTo>
                          <a:pt x="15" y="56"/>
                        </a:lnTo>
                        <a:lnTo>
                          <a:pt x="9" y="89"/>
                        </a:lnTo>
                        <a:lnTo>
                          <a:pt x="9" y="119"/>
                        </a:lnTo>
                        <a:lnTo>
                          <a:pt x="7" y="141"/>
                        </a:lnTo>
                        <a:lnTo>
                          <a:pt x="0" y="179"/>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13" name="Freeform 198"/>
                  <p:cNvSpPr>
                    <a:spLocks/>
                  </p:cNvSpPr>
                  <p:nvPr/>
                </p:nvSpPr>
                <p:spPr bwMode="auto">
                  <a:xfrm>
                    <a:off x="1519" y="714"/>
                    <a:ext cx="30" cy="199"/>
                  </a:xfrm>
                  <a:custGeom>
                    <a:avLst/>
                    <a:gdLst>
                      <a:gd name="T0" fmla="*/ 0 w 30"/>
                      <a:gd name="T1" fmla="*/ 199 h 199"/>
                      <a:gd name="T2" fmla="*/ 3 w 30"/>
                      <a:gd name="T3" fmla="*/ 160 h 199"/>
                      <a:gd name="T4" fmla="*/ 6 w 30"/>
                      <a:gd name="T5" fmla="*/ 139 h 199"/>
                      <a:gd name="T6" fmla="*/ 6 w 30"/>
                      <a:gd name="T7" fmla="*/ 124 h 199"/>
                      <a:gd name="T8" fmla="*/ 3 w 30"/>
                      <a:gd name="T9" fmla="*/ 91 h 199"/>
                      <a:gd name="T10" fmla="*/ 3 w 30"/>
                      <a:gd name="T11" fmla="*/ 73 h 199"/>
                      <a:gd name="T12" fmla="*/ 5 w 30"/>
                      <a:gd name="T13" fmla="*/ 55 h 199"/>
                      <a:gd name="T14" fmla="*/ 9 w 30"/>
                      <a:gd name="T15" fmla="*/ 36 h 199"/>
                      <a:gd name="T16" fmla="*/ 21 w 30"/>
                      <a:gd name="T17" fmla="*/ 18 h 199"/>
                      <a:gd name="T18" fmla="*/ 30 w 30"/>
                      <a:gd name="T19" fmla="*/ 0 h 199"/>
                      <a:gd name="T20" fmla="*/ 26 w 30"/>
                      <a:gd name="T21" fmla="*/ 28 h 199"/>
                      <a:gd name="T22" fmla="*/ 18 w 30"/>
                      <a:gd name="T23" fmla="*/ 46 h 199"/>
                      <a:gd name="T24" fmla="*/ 15 w 30"/>
                      <a:gd name="T25" fmla="*/ 75 h 199"/>
                      <a:gd name="T26" fmla="*/ 14 w 30"/>
                      <a:gd name="T27" fmla="*/ 99 h 199"/>
                      <a:gd name="T28" fmla="*/ 17 w 30"/>
                      <a:gd name="T29" fmla="*/ 120 h 199"/>
                      <a:gd name="T30" fmla="*/ 9 w 30"/>
                      <a:gd name="T31" fmla="*/ 160 h 199"/>
                      <a:gd name="T32" fmla="*/ 0 w 30"/>
                      <a:gd name="T33" fmla="*/ 199 h 1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199">
                        <a:moveTo>
                          <a:pt x="0" y="199"/>
                        </a:moveTo>
                        <a:lnTo>
                          <a:pt x="3" y="160"/>
                        </a:lnTo>
                        <a:lnTo>
                          <a:pt x="6" y="139"/>
                        </a:lnTo>
                        <a:lnTo>
                          <a:pt x="6" y="124"/>
                        </a:lnTo>
                        <a:lnTo>
                          <a:pt x="3" y="91"/>
                        </a:lnTo>
                        <a:lnTo>
                          <a:pt x="3" y="73"/>
                        </a:lnTo>
                        <a:lnTo>
                          <a:pt x="5" y="55"/>
                        </a:lnTo>
                        <a:lnTo>
                          <a:pt x="9" y="36"/>
                        </a:lnTo>
                        <a:lnTo>
                          <a:pt x="21" y="18"/>
                        </a:lnTo>
                        <a:lnTo>
                          <a:pt x="30" y="0"/>
                        </a:lnTo>
                        <a:lnTo>
                          <a:pt x="26" y="28"/>
                        </a:lnTo>
                        <a:lnTo>
                          <a:pt x="18" y="46"/>
                        </a:lnTo>
                        <a:lnTo>
                          <a:pt x="15" y="75"/>
                        </a:lnTo>
                        <a:lnTo>
                          <a:pt x="14" y="99"/>
                        </a:lnTo>
                        <a:lnTo>
                          <a:pt x="17" y="120"/>
                        </a:lnTo>
                        <a:lnTo>
                          <a:pt x="9" y="160"/>
                        </a:lnTo>
                        <a:lnTo>
                          <a:pt x="0" y="199"/>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14" name="Freeform 199"/>
                  <p:cNvSpPr>
                    <a:spLocks/>
                  </p:cNvSpPr>
                  <p:nvPr/>
                </p:nvSpPr>
                <p:spPr bwMode="auto">
                  <a:xfrm>
                    <a:off x="1527" y="757"/>
                    <a:ext cx="28" cy="146"/>
                  </a:xfrm>
                  <a:custGeom>
                    <a:avLst/>
                    <a:gdLst>
                      <a:gd name="T0" fmla="*/ 0 w 28"/>
                      <a:gd name="T1" fmla="*/ 146 h 146"/>
                      <a:gd name="T2" fmla="*/ 7 w 28"/>
                      <a:gd name="T3" fmla="*/ 122 h 146"/>
                      <a:gd name="T4" fmla="*/ 13 w 28"/>
                      <a:gd name="T5" fmla="*/ 96 h 146"/>
                      <a:gd name="T6" fmla="*/ 13 w 28"/>
                      <a:gd name="T7" fmla="*/ 72 h 146"/>
                      <a:gd name="T8" fmla="*/ 13 w 28"/>
                      <a:gd name="T9" fmla="*/ 56 h 146"/>
                      <a:gd name="T10" fmla="*/ 10 w 28"/>
                      <a:gd name="T11" fmla="*/ 35 h 146"/>
                      <a:gd name="T12" fmla="*/ 13 w 28"/>
                      <a:gd name="T13" fmla="*/ 24 h 146"/>
                      <a:gd name="T14" fmla="*/ 15 w 28"/>
                      <a:gd name="T15" fmla="*/ 15 h 146"/>
                      <a:gd name="T16" fmla="*/ 22 w 28"/>
                      <a:gd name="T17" fmla="*/ 0 h 146"/>
                      <a:gd name="T18" fmla="*/ 28 w 28"/>
                      <a:gd name="T19" fmla="*/ 23 h 146"/>
                      <a:gd name="T20" fmla="*/ 19 w 28"/>
                      <a:gd name="T21" fmla="*/ 32 h 146"/>
                      <a:gd name="T22" fmla="*/ 21 w 28"/>
                      <a:gd name="T23" fmla="*/ 48 h 146"/>
                      <a:gd name="T24" fmla="*/ 21 w 28"/>
                      <a:gd name="T25" fmla="*/ 71 h 146"/>
                      <a:gd name="T26" fmla="*/ 16 w 28"/>
                      <a:gd name="T27" fmla="*/ 87 h 146"/>
                      <a:gd name="T28" fmla="*/ 13 w 28"/>
                      <a:gd name="T29" fmla="*/ 111 h 146"/>
                      <a:gd name="T30" fmla="*/ 0 w 28"/>
                      <a:gd name="T31" fmla="*/ 146 h 1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 h="146">
                        <a:moveTo>
                          <a:pt x="0" y="146"/>
                        </a:moveTo>
                        <a:lnTo>
                          <a:pt x="7" y="122"/>
                        </a:lnTo>
                        <a:lnTo>
                          <a:pt x="13" y="96"/>
                        </a:lnTo>
                        <a:lnTo>
                          <a:pt x="13" y="72"/>
                        </a:lnTo>
                        <a:lnTo>
                          <a:pt x="13" y="56"/>
                        </a:lnTo>
                        <a:lnTo>
                          <a:pt x="10" y="35"/>
                        </a:lnTo>
                        <a:lnTo>
                          <a:pt x="13" y="24"/>
                        </a:lnTo>
                        <a:lnTo>
                          <a:pt x="15" y="15"/>
                        </a:lnTo>
                        <a:lnTo>
                          <a:pt x="22" y="0"/>
                        </a:lnTo>
                        <a:lnTo>
                          <a:pt x="28" y="23"/>
                        </a:lnTo>
                        <a:lnTo>
                          <a:pt x="19" y="32"/>
                        </a:lnTo>
                        <a:lnTo>
                          <a:pt x="21" y="48"/>
                        </a:lnTo>
                        <a:lnTo>
                          <a:pt x="21" y="71"/>
                        </a:lnTo>
                        <a:lnTo>
                          <a:pt x="16" y="87"/>
                        </a:lnTo>
                        <a:lnTo>
                          <a:pt x="13" y="111"/>
                        </a:lnTo>
                        <a:lnTo>
                          <a:pt x="0" y="14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15" name="Freeform 200"/>
                  <p:cNvSpPr>
                    <a:spLocks/>
                  </p:cNvSpPr>
                  <p:nvPr/>
                </p:nvSpPr>
                <p:spPr bwMode="auto">
                  <a:xfrm>
                    <a:off x="1342" y="721"/>
                    <a:ext cx="21" cy="114"/>
                  </a:xfrm>
                  <a:custGeom>
                    <a:avLst/>
                    <a:gdLst>
                      <a:gd name="T0" fmla="*/ 17 w 21"/>
                      <a:gd name="T1" fmla="*/ 114 h 114"/>
                      <a:gd name="T2" fmla="*/ 21 w 21"/>
                      <a:gd name="T3" fmla="*/ 105 h 114"/>
                      <a:gd name="T4" fmla="*/ 18 w 21"/>
                      <a:gd name="T5" fmla="*/ 90 h 114"/>
                      <a:gd name="T6" fmla="*/ 14 w 21"/>
                      <a:gd name="T7" fmla="*/ 65 h 114"/>
                      <a:gd name="T8" fmla="*/ 9 w 21"/>
                      <a:gd name="T9" fmla="*/ 41 h 114"/>
                      <a:gd name="T10" fmla="*/ 3 w 21"/>
                      <a:gd name="T11" fmla="*/ 17 h 114"/>
                      <a:gd name="T12" fmla="*/ 0 w 21"/>
                      <a:gd name="T13" fmla="*/ 0 h 114"/>
                      <a:gd name="T14" fmla="*/ 5 w 21"/>
                      <a:gd name="T15" fmla="*/ 39 h 114"/>
                      <a:gd name="T16" fmla="*/ 11 w 21"/>
                      <a:gd name="T17" fmla="*/ 74 h 114"/>
                      <a:gd name="T18" fmla="*/ 17 w 21"/>
                      <a:gd name="T19" fmla="*/ 114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 h="114">
                        <a:moveTo>
                          <a:pt x="17" y="114"/>
                        </a:moveTo>
                        <a:lnTo>
                          <a:pt x="21" y="105"/>
                        </a:lnTo>
                        <a:lnTo>
                          <a:pt x="18" y="90"/>
                        </a:lnTo>
                        <a:lnTo>
                          <a:pt x="14" y="65"/>
                        </a:lnTo>
                        <a:lnTo>
                          <a:pt x="9" y="41"/>
                        </a:lnTo>
                        <a:lnTo>
                          <a:pt x="3" y="17"/>
                        </a:lnTo>
                        <a:lnTo>
                          <a:pt x="0" y="0"/>
                        </a:lnTo>
                        <a:lnTo>
                          <a:pt x="5" y="39"/>
                        </a:lnTo>
                        <a:lnTo>
                          <a:pt x="11" y="74"/>
                        </a:lnTo>
                        <a:lnTo>
                          <a:pt x="17" y="11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16" name="Freeform 201"/>
                  <p:cNvSpPr>
                    <a:spLocks/>
                  </p:cNvSpPr>
                  <p:nvPr/>
                </p:nvSpPr>
                <p:spPr bwMode="auto">
                  <a:xfrm>
                    <a:off x="1332" y="708"/>
                    <a:ext cx="25" cy="144"/>
                  </a:xfrm>
                  <a:custGeom>
                    <a:avLst/>
                    <a:gdLst>
                      <a:gd name="T0" fmla="*/ 19 w 25"/>
                      <a:gd name="T1" fmla="*/ 144 h 144"/>
                      <a:gd name="T2" fmla="*/ 25 w 25"/>
                      <a:gd name="T3" fmla="*/ 132 h 144"/>
                      <a:gd name="T4" fmla="*/ 18 w 25"/>
                      <a:gd name="T5" fmla="*/ 117 h 144"/>
                      <a:gd name="T6" fmla="*/ 15 w 25"/>
                      <a:gd name="T7" fmla="*/ 93 h 144"/>
                      <a:gd name="T8" fmla="*/ 10 w 25"/>
                      <a:gd name="T9" fmla="*/ 61 h 144"/>
                      <a:gd name="T10" fmla="*/ 6 w 25"/>
                      <a:gd name="T11" fmla="*/ 30 h 144"/>
                      <a:gd name="T12" fmla="*/ 0 w 25"/>
                      <a:gd name="T13" fmla="*/ 0 h 144"/>
                      <a:gd name="T14" fmla="*/ 3 w 25"/>
                      <a:gd name="T15" fmla="*/ 49 h 144"/>
                      <a:gd name="T16" fmla="*/ 4 w 25"/>
                      <a:gd name="T17" fmla="*/ 79 h 144"/>
                      <a:gd name="T18" fmla="*/ 10 w 25"/>
                      <a:gd name="T19" fmla="*/ 111 h 144"/>
                      <a:gd name="T20" fmla="*/ 13 w 25"/>
                      <a:gd name="T21" fmla="*/ 127 h 144"/>
                      <a:gd name="T22" fmla="*/ 19 w 25"/>
                      <a:gd name="T23" fmla="*/ 144 h 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 h="144">
                        <a:moveTo>
                          <a:pt x="19" y="144"/>
                        </a:moveTo>
                        <a:lnTo>
                          <a:pt x="25" y="132"/>
                        </a:lnTo>
                        <a:lnTo>
                          <a:pt x="18" y="117"/>
                        </a:lnTo>
                        <a:lnTo>
                          <a:pt x="15" y="93"/>
                        </a:lnTo>
                        <a:lnTo>
                          <a:pt x="10" y="61"/>
                        </a:lnTo>
                        <a:lnTo>
                          <a:pt x="6" y="30"/>
                        </a:lnTo>
                        <a:lnTo>
                          <a:pt x="0" y="0"/>
                        </a:lnTo>
                        <a:lnTo>
                          <a:pt x="3" y="49"/>
                        </a:lnTo>
                        <a:lnTo>
                          <a:pt x="4" y="79"/>
                        </a:lnTo>
                        <a:lnTo>
                          <a:pt x="10" y="111"/>
                        </a:lnTo>
                        <a:lnTo>
                          <a:pt x="13" y="127"/>
                        </a:lnTo>
                        <a:lnTo>
                          <a:pt x="19" y="14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17" name="Freeform 202"/>
                  <p:cNvSpPr>
                    <a:spLocks/>
                  </p:cNvSpPr>
                  <p:nvPr/>
                </p:nvSpPr>
                <p:spPr bwMode="auto">
                  <a:xfrm>
                    <a:off x="1323" y="738"/>
                    <a:ext cx="25" cy="129"/>
                  </a:xfrm>
                  <a:custGeom>
                    <a:avLst/>
                    <a:gdLst>
                      <a:gd name="T0" fmla="*/ 22 w 25"/>
                      <a:gd name="T1" fmla="*/ 129 h 129"/>
                      <a:gd name="T2" fmla="*/ 25 w 25"/>
                      <a:gd name="T3" fmla="*/ 115 h 129"/>
                      <a:gd name="T4" fmla="*/ 16 w 25"/>
                      <a:gd name="T5" fmla="*/ 96 h 129"/>
                      <a:gd name="T6" fmla="*/ 9 w 25"/>
                      <a:gd name="T7" fmla="*/ 58 h 129"/>
                      <a:gd name="T8" fmla="*/ 6 w 25"/>
                      <a:gd name="T9" fmla="*/ 25 h 129"/>
                      <a:gd name="T10" fmla="*/ 3 w 25"/>
                      <a:gd name="T11" fmla="*/ 0 h 129"/>
                      <a:gd name="T12" fmla="*/ 0 w 25"/>
                      <a:gd name="T13" fmla="*/ 33 h 129"/>
                      <a:gd name="T14" fmla="*/ 3 w 25"/>
                      <a:gd name="T15" fmla="*/ 58 h 129"/>
                      <a:gd name="T16" fmla="*/ 7 w 25"/>
                      <a:gd name="T17" fmla="*/ 81 h 129"/>
                      <a:gd name="T18" fmla="*/ 12 w 25"/>
                      <a:gd name="T19" fmla="*/ 99 h 129"/>
                      <a:gd name="T20" fmla="*/ 22 w 25"/>
                      <a:gd name="T21" fmla="*/ 129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 h="129">
                        <a:moveTo>
                          <a:pt x="22" y="129"/>
                        </a:moveTo>
                        <a:lnTo>
                          <a:pt x="25" y="115"/>
                        </a:lnTo>
                        <a:lnTo>
                          <a:pt x="16" y="96"/>
                        </a:lnTo>
                        <a:lnTo>
                          <a:pt x="9" y="58"/>
                        </a:lnTo>
                        <a:lnTo>
                          <a:pt x="6" y="25"/>
                        </a:lnTo>
                        <a:lnTo>
                          <a:pt x="3" y="0"/>
                        </a:lnTo>
                        <a:lnTo>
                          <a:pt x="0" y="33"/>
                        </a:lnTo>
                        <a:lnTo>
                          <a:pt x="3" y="58"/>
                        </a:lnTo>
                        <a:lnTo>
                          <a:pt x="7" y="81"/>
                        </a:lnTo>
                        <a:lnTo>
                          <a:pt x="12" y="99"/>
                        </a:lnTo>
                        <a:lnTo>
                          <a:pt x="22" y="129"/>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18" name="Freeform 203"/>
                  <p:cNvSpPr>
                    <a:spLocks/>
                  </p:cNvSpPr>
                  <p:nvPr/>
                </p:nvSpPr>
                <p:spPr bwMode="auto">
                  <a:xfrm>
                    <a:off x="1306" y="709"/>
                    <a:ext cx="36" cy="174"/>
                  </a:xfrm>
                  <a:custGeom>
                    <a:avLst/>
                    <a:gdLst>
                      <a:gd name="T0" fmla="*/ 33 w 36"/>
                      <a:gd name="T1" fmla="*/ 174 h 174"/>
                      <a:gd name="T2" fmla="*/ 36 w 36"/>
                      <a:gd name="T3" fmla="*/ 161 h 174"/>
                      <a:gd name="T4" fmla="*/ 24 w 36"/>
                      <a:gd name="T5" fmla="*/ 140 h 174"/>
                      <a:gd name="T6" fmla="*/ 18 w 36"/>
                      <a:gd name="T7" fmla="*/ 120 h 174"/>
                      <a:gd name="T8" fmla="*/ 14 w 36"/>
                      <a:gd name="T9" fmla="*/ 96 h 174"/>
                      <a:gd name="T10" fmla="*/ 11 w 36"/>
                      <a:gd name="T11" fmla="*/ 71 h 174"/>
                      <a:gd name="T12" fmla="*/ 8 w 36"/>
                      <a:gd name="T13" fmla="*/ 42 h 174"/>
                      <a:gd name="T14" fmla="*/ 6 w 36"/>
                      <a:gd name="T15" fmla="*/ 21 h 174"/>
                      <a:gd name="T16" fmla="*/ 3 w 36"/>
                      <a:gd name="T17" fmla="*/ 0 h 174"/>
                      <a:gd name="T18" fmla="*/ 0 w 36"/>
                      <a:gd name="T19" fmla="*/ 29 h 174"/>
                      <a:gd name="T20" fmla="*/ 2 w 36"/>
                      <a:gd name="T21" fmla="*/ 53 h 174"/>
                      <a:gd name="T22" fmla="*/ 6 w 36"/>
                      <a:gd name="T23" fmla="*/ 78 h 174"/>
                      <a:gd name="T24" fmla="*/ 9 w 36"/>
                      <a:gd name="T25" fmla="*/ 98 h 174"/>
                      <a:gd name="T26" fmla="*/ 15 w 36"/>
                      <a:gd name="T27" fmla="*/ 125 h 174"/>
                      <a:gd name="T28" fmla="*/ 21 w 36"/>
                      <a:gd name="T29" fmla="*/ 144 h 174"/>
                      <a:gd name="T30" fmla="*/ 33 w 36"/>
                      <a:gd name="T31" fmla="*/ 174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174">
                        <a:moveTo>
                          <a:pt x="33" y="174"/>
                        </a:moveTo>
                        <a:lnTo>
                          <a:pt x="36" y="161"/>
                        </a:lnTo>
                        <a:lnTo>
                          <a:pt x="24" y="140"/>
                        </a:lnTo>
                        <a:lnTo>
                          <a:pt x="18" y="120"/>
                        </a:lnTo>
                        <a:lnTo>
                          <a:pt x="14" y="96"/>
                        </a:lnTo>
                        <a:lnTo>
                          <a:pt x="11" y="71"/>
                        </a:lnTo>
                        <a:lnTo>
                          <a:pt x="8" y="42"/>
                        </a:lnTo>
                        <a:lnTo>
                          <a:pt x="6" y="21"/>
                        </a:lnTo>
                        <a:lnTo>
                          <a:pt x="3" y="0"/>
                        </a:lnTo>
                        <a:lnTo>
                          <a:pt x="0" y="29"/>
                        </a:lnTo>
                        <a:lnTo>
                          <a:pt x="2" y="53"/>
                        </a:lnTo>
                        <a:lnTo>
                          <a:pt x="6" y="78"/>
                        </a:lnTo>
                        <a:lnTo>
                          <a:pt x="9" y="98"/>
                        </a:lnTo>
                        <a:lnTo>
                          <a:pt x="15" y="125"/>
                        </a:lnTo>
                        <a:lnTo>
                          <a:pt x="21" y="144"/>
                        </a:lnTo>
                        <a:lnTo>
                          <a:pt x="33" y="17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19" name="Freeform 204"/>
                  <p:cNvSpPr>
                    <a:spLocks/>
                  </p:cNvSpPr>
                  <p:nvPr/>
                </p:nvSpPr>
                <p:spPr bwMode="auto">
                  <a:xfrm>
                    <a:off x="1306" y="597"/>
                    <a:ext cx="15" cy="138"/>
                  </a:xfrm>
                  <a:custGeom>
                    <a:avLst/>
                    <a:gdLst>
                      <a:gd name="T0" fmla="*/ 12 w 15"/>
                      <a:gd name="T1" fmla="*/ 138 h 138"/>
                      <a:gd name="T2" fmla="*/ 15 w 15"/>
                      <a:gd name="T3" fmla="*/ 98 h 138"/>
                      <a:gd name="T4" fmla="*/ 15 w 15"/>
                      <a:gd name="T5" fmla="*/ 68 h 138"/>
                      <a:gd name="T6" fmla="*/ 8 w 15"/>
                      <a:gd name="T7" fmla="*/ 53 h 138"/>
                      <a:gd name="T8" fmla="*/ 6 w 15"/>
                      <a:gd name="T9" fmla="*/ 36 h 138"/>
                      <a:gd name="T10" fmla="*/ 6 w 15"/>
                      <a:gd name="T11" fmla="*/ 24 h 138"/>
                      <a:gd name="T12" fmla="*/ 9 w 15"/>
                      <a:gd name="T13" fmla="*/ 14 h 138"/>
                      <a:gd name="T14" fmla="*/ 11 w 15"/>
                      <a:gd name="T15" fmla="*/ 8 h 138"/>
                      <a:gd name="T16" fmla="*/ 6 w 15"/>
                      <a:gd name="T17" fmla="*/ 0 h 138"/>
                      <a:gd name="T18" fmla="*/ 2 w 15"/>
                      <a:gd name="T19" fmla="*/ 14 h 138"/>
                      <a:gd name="T20" fmla="*/ 0 w 15"/>
                      <a:gd name="T21" fmla="*/ 33 h 138"/>
                      <a:gd name="T22" fmla="*/ 0 w 15"/>
                      <a:gd name="T23" fmla="*/ 47 h 138"/>
                      <a:gd name="T24" fmla="*/ 0 w 15"/>
                      <a:gd name="T25" fmla="*/ 59 h 138"/>
                      <a:gd name="T26" fmla="*/ 6 w 15"/>
                      <a:gd name="T27" fmla="*/ 68 h 138"/>
                      <a:gd name="T28" fmla="*/ 9 w 15"/>
                      <a:gd name="T29" fmla="*/ 77 h 138"/>
                      <a:gd name="T30" fmla="*/ 9 w 15"/>
                      <a:gd name="T31" fmla="*/ 93 h 138"/>
                      <a:gd name="T32" fmla="*/ 12 w 15"/>
                      <a:gd name="T33" fmla="*/ 138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138">
                        <a:moveTo>
                          <a:pt x="12" y="138"/>
                        </a:moveTo>
                        <a:lnTo>
                          <a:pt x="15" y="98"/>
                        </a:lnTo>
                        <a:lnTo>
                          <a:pt x="15" y="68"/>
                        </a:lnTo>
                        <a:lnTo>
                          <a:pt x="8" y="53"/>
                        </a:lnTo>
                        <a:lnTo>
                          <a:pt x="6" y="36"/>
                        </a:lnTo>
                        <a:lnTo>
                          <a:pt x="6" y="24"/>
                        </a:lnTo>
                        <a:lnTo>
                          <a:pt x="9" y="14"/>
                        </a:lnTo>
                        <a:lnTo>
                          <a:pt x="11" y="8"/>
                        </a:lnTo>
                        <a:lnTo>
                          <a:pt x="6" y="0"/>
                        </a:lnTo>
                        <a:lnTo>
                          <a:pt x="2" y="14"/>
                        </a:lnTo>
                        <a:lnTo>
                          <a:pt x="0" y="33"/>
                        </a:lnTo>
                        <a:lnTo>
                          <a:pt x="0" y="47"/>
                        </a:lnTo>
                        <a:lnTo>
                          <a:pt x="0" y="59"/>
                        </a:lnTo>
                        <a:lnTo>
                          <a:pt x="6" y="68"/>
                        </a:lnTo>
                        <a:lnTo>
                          <a:pt x="9" y="77"/>
                        </a:lnTo>
                        <a:lnTo>
                          <a:pt x="9" y="93"/>
                        </a:lnTo>
                        <a:lnTo>
                          <a:pt x="12" y="13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20" name="Freeform 205"/>
                  <p:cNvSpPr>
                    <a:spLocks/>
                  </p:cNvSpPr>
                  <p:nvPr/>
                </p:nvSpPr>
                <p:spPr bwMode="auto">
                  <a:xfrm>
                    <a:off x="1324" y="657"/>
                    <a:ext cx="9" cy="72"/>
                  </a:xfrm>
                  <a:custGeom>
                    <a:avLst/>
                    <a:gdLst>
                      <a:gd name="T0" fmla="*/ 0 w 9"/>
                      <a:gd name="T1" fmla="*/ 72 h 72"/>
                      <a:gd name="T2" fmla="*/ 3 w 9"/>
                      <a:gd name="T3" fmla="*/ 44 h 72"/>
                      <a:gd name="T4" fmla="*/ 2 w 9"/>
                      <a:gd name="T5" fmla="*/ 12 h 72"/>
                      <a:gd name="T6" fmla="*/ 5 w 9"/>
                      <a:gd name="T7" fmla="*/ 2 h 72"/>
                      <a:gd name="T8" fmla="*/ 9 w 9"/>
                      <a:gd name="T9" fmla="*/ 0 h 72"/>
                      <a:gd name="T10" fmla="*/ 9 w 9"/>
                      <a:gd name="T11" fmla="*/ 20 h 72"/>
                      <a:gd name="T12" fmla="*/ 8 w 9"/>
                      <a:gd name="T13" fmla="*/ 33 h 72"/>
                      <a:gd name="T14" fmla="*/ 8 w 9"/>
                      <a:gd name="T15" fmla="*/ 48 h 72"/>
                      <a:gd name="T16" fmla="*/ 0 w 9"/>
                      <a:gd name="T17" fmla="*/ 72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72">
                        <a:moveTo>
                          <a:pt x="0" y="72"/>
                        </a:moveTo>
                        <a:lnTo>
                          <a:pt x="3" y="44"/>
                        </a:lnTo>
                        <a:lnTo>
                          <a:pt x="2" y="12"/>
                        </a:lnTo>
                        <a:lnTo>
                          <a:pt x="5" y="2"/>
                        </a:lnTo>
                        <a:lnTo>
                          <a:pt x="9" y="0"/>
                        </a:lnTo>
                        <a:lnTo>
                          <a:pt x="9" y="20"/>
                        </a:lnTo>
                        <a:lnTo>
                          <a:pt x="8" y="33"/>
                        </a:lnTo>
                        <a:lnTo>
                          <a:pt x="8" y="48"/>
                        </a:lnTo>
                        <a:lnTo>
                          <a:pt x="0" y="7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21" name="Freeform 206"/>
                  <p:cNvSpPr>
                    <a:spLocks/>
                  </p:cNvSpPr>
                  <p:nvPr/>
                </p:nvSpPr>
                <p:spPr bwMode="auto">
                  <a:xfrm>
                    <a:off x="1290" y="551"/>
                    <a:ext cx="16" cy="169"/>
                  </a:xfrm>
                  <a:custGeom>
                    <a:avLst/>
                    <a:gdLst>
                      <a:gd name="T0" fmla="*/ 12 w 16"/>
                      <a:gd name="T1" fmla="*/ 169 h 169"/>
                      <a:gd name="T2" fmla="*/ 16 w 16"/>
                      <a:gd name="T3" fmla="*/ 145 h 169"/>
                      <a:gd name="T4" fmla="*/ 15 w 16"/>
                      <a:gd name="T5" fmla="*/ 124 h 169"/>
                      <a:gd name="T6" fmla="*/ 9 w 16"/>
                      <a:gd name="T7" fmla="*/ 105 h 169"/>
                      <a:gd name="T8" fmla="*/ 7 w 16"/>
                      <a:gd name="T9" fmla="*/ 88 h 169"/>
                      <a:gd name="T10" fmla="*/ 7 w 16"/>
                      <a:gd name="T11" fmla="*/ 76 h 169"/>
                      <a:gd name="T12" fmla="*/ 10 w 16"/>
                      <a:gd name="T13" fmla="*/ 58 h 169"/>
                      <a:gd name="T14" fmla="*/ 15 w 16"/>
                      <a:gd name="T15" fmla="*/ 40 h 169"/>
                      <a:gd name="T16" fmla="*/ 13 w 16"/>
                      <a:gd name="T17" fmla="*/ 30 h 169"/>
                      <a:gd name="T18" fmla="*/ 9 w 16"/>
                      <a:gd name="T19" fmla="*/ 15 h 169"/>
                      <a:gd name="T20" fmla="*/ 4 w 16"/>
                      <a:gd name="T21" fmla="*/ 0 h 169"/>
                      <a:gd name="T22" fmla="*/ 4 w 16"/>
                      <a:gd name="T23" fmla="*/ 25 h 169"/>
                      <a:gd name="T24" fmla="*/ 4 w 16"/>
                      <a:gd name="T25" fmla="*/ 51 h 169"/>
                      <a:gd name="T26" fmla="*/ 0 w 16"/>
                      <a:gd name="T27" fmla="*/ 70 h 169"/>
                      <a:gd name="T28" fmla="*/ 0 w 16"/>
                      <a:gd name="T29" fmla="*/ 84 h 169"/>
                      <a:gd name="T30" fmla="*/ 0 w 16"/>
                      <a:gd name="T31" fmla="*/ 99 h 169"/>
                      <a:gd name="T32" fmla="*/ 6 w 16"/>
                      <a:gd name="T33" fmla="*/ 124 h 169"/>
                      <a:gd name="T34" fmla="*/ 9 w 16"/>
                      <a:gd name="T35" fmla="*/ 132 h 169"/>
                      <a:gd name="T36" fmla="*/ 12 w 16"/>
                      <a:gd name="T37" fmla="*/ 169 h 1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169">
                        <a:moveTo>
                          <a:pt x="12" y="169"/>
                        </a:moveTo>
                        <a:lnTo>
                          <a:pt x="16" y="145"/>
                        </a:lnTo>
                        <a:lnTo>
                          <a:pt x="15" y="124"/>
                        </a:lnTo>
                        <a:lnTo>
                          <a:pt x="9" y="105"/>
                        </a:lnTo>
                        <a:lnTo>
                          <a:pt x="7" y="88"/>
                        </a:lnTo>
                        <a:lnTo>
                          <a:pt x="7" y="76"/>
                        </a:lnTo>
                        <a:lnTo>
                          <a:pt x="10" y="58"/>
                        </a:lnTo>
                        <a:lnTo>
                          <a:pt x="15" y="40"/>
                        </a:lnTo>
                        <a:lnTo>
                          <a:pt x="13" y="30"/>
                        </a:lnTo>
                        <a:lnTo>
                          <a:pt x="9" y="15"/>
                        </a:lnTo>
                        <a:lnTo>
                          <a:pt x="4" y="0"/>
                        </a:lnTo>
                        <a:lnTo>
                          <a:pt x="4" y="25"/>
                        </a:lnTo>
                        <a:lnTo>
                          <a:pt x="4" y="51"/>
                        </a:lnTo>
                        <a:lnTo>
                          <a:pt x="0" y="70"/>
                        </a:lnTo>
                        <a:lnTo>
                          <a:pt x="0" y="84"/>
                        </a:lnTo>
                        <a:lnTo>
                          <a:pt x="0" y="99"/>
                        </a:lnTo>
                        <a:lnTo>
                          <a:pt x="6" y="124"/>
                        </a:lnTo>
                        <a:lnTo>
                          <a:pt x="9" y="132"/>
                        </a:lnTo>
                        <a:lnTo>
                          <a:pt x="12" y="169"/>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22" name="Freeform 207"/>
                  <p:cNvSpPr>
                    <a:spLocks/>
                  </p:cNvSpPr>
                  <p:nvPr/>
                </p:nvSpPr>
                <p:spPr bwMode="auto">
                  <a:xfrm>
                    <a:off x="1318" y="545"/>
                    <a:ext cx="24" cy="105"/>
                  </a:xfrm>
                  <a:custGeom>
                    <a:avLst/>
                    <a:gdLst>
                      <a:gd name="T0" fmla="*/ 5 w 24"/>
                      <a:gd name="T1" fmla="*/ 105 h 105"/>
                      <a:gd name="T2" fmla="*/ 0 w 24"/>
                      <a:gd name="T3" fmla="*/ 90 h 105"/>
                      <a:gd name="T4" fmla="*/ 0 w 24"/>
                      <a:gd name="T5" fmla="*/ 73 h 105"/>
                      <a:gd name="T6" fmla="*/ 6 w 24"/>
                      <a:gd name="T7" fmla="*/ 67 h 105"/>
                      <a:gd name="T8" fmla="*/ 12 w 24"/>
                      <a:gd name="T9" fmla="*/ 49 h 105"/>
                      <a:gd name="T10" fmla="*/ 17 w 24"/>
                      <a:gd name="T11" fmla="*/ 36 h 105"/>
                      <a:gd name="T12" fmla="*/ 20 w 24"/>
                      <a:gd name="T13" fmla="*/ 18 h 105"/>
                      <a:gd name="T14" fmla="*/ 24 w 24"/>
                      <a:gd name="T15" fmla="*/ 0 h 105"/>
                      <a:gd name="T16" fmla="*/ 24 w 24"/>
                      <a:gd name="T17" fmla="*/ 19 h 105"/>
                      <a:gd name="T18" fmla="*/ 21 w 24"/>
                      <a:gd name="T19" fmla="*/ 45 h 105"/>
                      <a:gd name="T20" fmla="*/ 15 w 24"/>
                      <a:gd name="T21" fmla="*/ 61 h 105"/>
                      <a:gd name="T22" fmla="*/ 9 w 24"/>
                      <a:gd name="T23" fmla="*/ 72 h 105"/>
                      <a:gd name="T24" fmla="*/ 8 w 24"/>
                      <a:gd name="T25" fmla="*/ 81 h 105"/>
                      <a:gd name="T26" fmla="*/ 5 w 24"/>
                      <a:gd name="T27" fmla="*/ 105 h 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 h="105">
                        <a:moveTo>
                          <a:pt x="5" y="105"/>
                        </a:moveTo>
                        <a:lnTo>
                          <a:pt x="0" y="90"/>
                        </a:lnTo>
                        <a:lnTo>
                          <a:pt x="0" y="73"/>
                        </a:lnTo>
                        <a:lnTo>
                          <a:pt x="6" y="67"/>
                        </a:lnTo>
                        <a:lnTo>
                          <a:pt x="12" y="49"/>
                        </a:lnTo>
                        <a:lnTo>
                          <a:pt x="17" y="36"/>
                        </a:lnTo>
                        <a:lnTo>
                          <a:pt x="20" y="18"/>
                        </a:lnTo>
                        <a:lnTo>
                          <a:pt x="24" y="0"/>
                        </a:lnTo>
                        <a:lnTo>
                          <a:pt x="24" y="19"/>
                        </a:lnTo>
                        <a:lnTo>
                          <a:pt x="21" y="45"/>
                        </a:lnTo>
                        <a:lnTo>
                          <a:pt x="15" y="61"/>
                        </a:lnTo>
                        <a:lnTo>
                          <a:pt x="9" y="72"/>
                        </a:lnTo>
                        <a:lnTo>
                          <a:pt x="8" y="81"/>
                        </a:lnTo>
                        <a:lnTo>
                          <a:pt x="5" y="10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23" name="Freeform 208"/>
                  <p:cNvSpPr>
                    <a:spLocks/>
                  </p:cNvSpPr>
                  <p:nvPr/>
                </p:nvSpPr>
                <p:spPr bwMode="auto">
                  <a:xfrm>
                    <a:off x="1330" y="512"/>
                    <a:ext cx="30" cy="139"/>
                  </a:xfrm>
                  <a:custGeom>
                    <a:avLst/>
                    <a:gdLst>
                      <a:gd name="T0" fmla="*/ 0 w 30"/>
                      <a:gd name="T1" fmla="*/ 139 h 139"/>
                      <a:gd name="T2" fmla="*/ 2 w 30"/>
                      <a:gd name="T3" fmla="*/ 109 h 139"/>
                      <a:gd name="T4" fmla="*/ 6 w 30"/>
                      <a:gd name="T5" fmla="*/ 99 h 139"/>
                      <a:gd name="T6" fmla="*/ 15 w 30"/>
                      <a:gd name="T7" fmla="*/ 82 h 139"/>
                      <a:gd name="T8" fmla="*/ 18 w 30"/>
                      <a:gd name="T9" fmla="*/ 67 h 139"/>
                      <a:gd name="T10" fmla="*/ 21 w 30"/>
                      <a:gd name="T11" fmla="*/ 43 h 139"/>
                      <a:gd name="T12" fmla="*/ 24 w 30"/>
                      <a:gd name="T13" fmla="*/ 22 h 139"/>
                      <a:gd name="T14" fmla="*/ 27 w 30"/>
                      <a:gd name="T15" fmla="*/ 0 h 139"/>
                      <a:gd name="T16" fmla="*/ 30 w 30"/>
                      <a:gd name="T17" fmla="*/ 33 h 139"/>
                      <a:gd name="T18" fmla="*/ 26 w 30"/>
                      <a:gd name="T19" fmla="*/ 58 h 139"/>
                      <a:gd name="T20" fmla="*/ 21 w 30"/>
                      <a:gd name="T21" fmla="*/ 76 h 139"/>
                      <a:gd name="T22" fmla="*/ 12 w 30"/>
                      <a:gd name="T23" fmla="*/ 102 h 139"/>
                      <a:gd name="T24" fmla="*/ 3 w 30"/>
                      <a:gd name="T25" fmla="*/ 123 h 139"/>
                      <a:gd name="T26" fmla="*/ 0 w 30"/>
                      <a:gd name="T27" fmla="*/ 139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139">
                        <a:moveTo>
                          <a:pt x="0" y="139"/>
                        </a:moveTo>
                        <a:lnTo>
                          <a:pt x="2" y="109"/>
                        </a:lnTo>
                        <a:lnTo>
                          <a:pt x="6" y="99"/>
                        </a:lnTo>
                        <a:lnTo>
                          <a:pt x="15" y="82"/>
                        </a:lnTo>
                        <a:lnTo>
                          <a:pt x="18" y="67"/>
                        </a:lnTo>
                        <a:lnTo>
                          <a:pt x="21" y="43"/>
                        </a:lnTo>
                        <a:lnTo>
                          <a:pt x="24" y="22"/>
                        </a:lnTo>
                        <a:lnTo>
                          <a:pt x="27" y="0"/>
                        </a:lnTo>
                        <a:lnTo>
                          <a:pt x="30" y="33"/>
                        </a:lnTo>
                        <a:lnTo>
                          <a:pt x="26" y="58"/>
                        </a:lnTo>
                        <a:lnTo>
                          <a:pt x="21" y="76"/>
                        </a:lnTo>
                        <a:lnTo>
                          <a:pt x="12" y="102"/>
                        </a:lnTo>
                        <a:lnTo>
                          <a:pt x="3" y="123"/>
                        </a:lnTo>
                        <a:lnTo>
                          <a:pt x="0" y="139"/>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24" name="Freeform 209"/>
                  <p:cNvSpPr>
                    <a:spLocks/>
                  </p:cNvSpPr>
                  <p:nvPr/>
                </p:nvSpPr>
                <p:spPr bwMode="auto">
                  <a:xfrm>
                    <a:off x="1345" y="411"/>
                    <a:ext cx="8" cy="143"/>
                  </a:xfrm>
                  <a:custGeom>
                    <a:avLst/>
                    <a:gdLst>
                      <a:gd name="T0" fmla="*/ 0 w 8"/>
                      <a:gd name="T1" fmla="*/ 143 h 143"/>
                      <a:gd name="T2" fmla="*/ 0 w 8"/>
                      <a:gd name="T3" fmla="*/ 120 h 143"/>
                      <a:gd name="T4" fmla="*/ 3 w 8"/>
                      <a:gd name="T5" fmla="*/ 90 h 143"/>
                      <a:gd name="T6" fmla="*/ 3 w 8"/>
                      <a:gd name="T7" fmla="*/ 62 h 143"/>
                      <a:gd name="T8" fmla="*/ 2 w 8"/>
                      <a:gd name="T9" fmla="*/ 50 h 143"/>
                      <a:gd name="T10" fmla="*/ 0 w 8"/>
                      <a:gd name="T11" fmla="*/ 39 h 143"/>
                      <a:gd name="T12" fmla="*/ 0 w 8"/>
                      <a:gd name="T13" fmla="*/ 21 h 143"/>
                      <a:gd name="T14" fmla="*/ 3 w 8"/>
                      <a:gd name="T15" fmla="*/ 0 h 143"/>
                      <a:gd name="T16" fmla="*/ 6 w 8"/>
                      <a:gd name="T17" fmla="*/ 27 h 143"/>
                      <a:gd name="T18" fmla="*/ 8 w 8"/>
                      <a:gd name="T19" fmla="*/ 65 h 143"/>
                      <a:gd name="T20" fmla="*/ 6 w 8"/>
                      <a:gd name="T21" fmla="*/ 84 h 143"/>
                      <a:gd name="T22" fmla="*/ 6 w 8"/>
                      <a:gd name="T23" fmla="*/ 99 h 143"/>
                      <a:gd name="T24" fmla="*/ 2 w 8"/>
                      <a:gd name="T25" fmla="*/ 114 h 143"/>
                      <a:gd name="T26" fmla="*/ 0 w 8"/>
                      <a:gd name="T27" fmla="*/ 143 h 1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 h="143">
                        <a:moveTo>
                          <a:pt x="0" y="143"/>
                        </a:moveTo>
                        <a:lnTo>
                          <a:pt x="0" y="120"/>
                        </a:lnTo>
                        <a:lnTo>
                          <a:pt x="3" y="90"/>
                        </a:lnTo>
                        <a:lnTo>
                          <a:pt x="3" y="62"/>
                        </a:lnTo>
                        <a:lnTo>
                          <a:pt x="2" y="50"/>
                        </a:lnTo>
                        <a:lnTo>
                          <a:pt x="0" y="39"/>
                        </a:lnTo>
                        <a:lnTo>
                          <a:pt x="0" y="21"/>
                        </a:lnTo>
                        <a:lnTo>
                          <a:pt x="3" y="0"/>
                        </a:lnTo>
                        <a:lnTo>
                          <a:pt x="6" y="27"/>
                        </a:lnTo>
                        <a:lnTo>
                          <a:pt x="8" y="65"/>
                        </a:lnTo>
                        <a:lnTo>
                          <a:pt x="6" y="84"/>
                        </a:lnTo>
                        <a:lnTo>
                          <a:pt x="6" y="99"/>
                        </a:lnTo>
                        <a:lnTo>
                          <a:pt x="2" y="114"/>
                        </a:lnTo>
                        <a:lnTo>
                          <a:pt x="0" y="143"/>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25" name="Freeform 210"/>
                  <p:cNvSpPr>
                    <a:spLocks/>
                  </p:cNvSpPr>
                  <p:nvPr/>
                </p:nvSpPr>
                <p:spPr bwMode="auto">
                  <a:xfrm>
                    <a:off x="1389" y="732"/>
                    <a:ext cx="85" cy="96"/>
                  </a:xfrm>
                  <a:custGeom>
                    <a:avLst/>
                    <a:gdLst>
                      <a:gd name="T0" fmla="*/ 0 w 85"/>
                      <a:gd name="T1" fmla="*/ 96 h 96"/>
                      <a:gd name="T2" fmla="*/ 19 w 85"/>
                      <a:gd name="T3" fmla="*/ 72 h 96"/>
                      <a:gd name="T4" fmla="*/ 27 w 85"/>
                      <a:gd name="T5" fmla="*/ 56 h 96"/>
                      <a:gd name="T6" fmla="*/ 46 w 85"/>
                      <a:gd name="T7" fmla="*/ 30 h 96"/>
                      <a:gd name="T8" fmla="*/ 58 w 85"/>
                      <a:gd name="T9" fmla="*/ 17 h 96"/>
                      <a:gd name="T10" fmla="*/ 85 w 85"/>
                      <a:gd name="T11" fmla="*/ 0 h 96"/>
                      <a:gd name="T12" fmla="*/ 52 w 85"/>
                      <a:gd name="T13" fmla="*/ 14 h 96"/>
                      <a:gd name="T14" fmla="*/ 34 w 85"/>
                      <a:gd name="T15" fmla="*/ 33 h 96"/>
                      <a:gd name="T16" fmla="*/ 25 w 85"/>
                      <a:gd name="T17" fmla="*/ 51 h 96"/>
                      <a:gd name="T18" fmla="*/ 15 w 85"/>
                      <a:gd name="T19" fmla="*/ 68 h 96"/>
                      <a:gd name="T20" fmla="*/ 0 w 85"/>
                      <a:gd name="T21" fmla="*/ 96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96">
                        <a:moveTo>
                          <a:pt x="0" y="96"/>
                        </a:moveTo>
                        <a:lnTo>
                          <a:pt x="19" y="72"/>
                        </a:lnTo>
                        <a:lnTo>
                          <a:pt x="27" y="56"/>
                        </a:lnTo>
                        <a:lnTo>
                          <a:pt x="46" y="30"/>
                        </a:lnTo>
                        <a:lnTo>
                          <a:pt x="58" y="17"/>
                        </a:lnTo>
                        <a:lnTo>
                          <a:pt x="85" y="0"/>
                        </a:lnTo>
                        <a:lnTo>
                          <a:pt x="52" y="14"/>
                        </a:lnTo>
                        <a:lnTo>
                          <a:pt x="34" y="33"/>
                        </a:lnTo>
                        <a:lnTo>
                          <a:pt x="25" y="51"/>
                        </a:lnTo>
                        <a:lnTo>
                          <a:pt x="15" y="68"/>
                        </a:lnTo>
                        <a:lnTo>
                          <a:pt x="0" y="9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26" name="Freeform 211"/>
                  <p:cNvSpPr>
                    <a:spLocks/>
                  </p:cNvSpPr>
                  <p:nvPr/>
                </p:nvSpPr>
                <p:spPr bwMode="auto">
                  <a:xfrm>
                    <a:off x="1401" y="701"/>
                    <a:ext cx="87" cy="87"/>
                  </a:xfrm>
                  <a:custGeom>
                    <a:avLst/>
                    <a:gdLst>
                      <a:gd name="T0" fmla="*/ 0 w 87"/>
                      <a:gd name="T1" fmla="*/ 87 h 87"/>
                      <a:gd name="T2" fmla="*/ 16 w 87"/>
                      <a:gd name="T3" fmla="*/ 64 h 87"/>
                      <a:gd name="T4" fmla="*/ 30 w 87"/>
                      <a:gd name="T5" fmla="*/ 51 h 87"/>
                      <a:gd name="T6" fmla="*/ 52 w 87"/>
                      <a:gd name="T7" fmla="*/ 36 h 87"/>
                      <a:gd name="T8" fmla="*/ 73 w 87"/>
                      <a:gd name="T9" fmla="*/ 22 h 87"/>
                      <a:gd name="T10" fmla="*/ 81 w 87"/>
                      <a:gd name="T11" fmla="*/ 9 h 87"/>
                      <a:gd name="T12" fmla="*/ 87 w 87"/>
                      <a:gd name="T13" fmla="*/ 0 h 87"/>
                      <a:gd name="T14" fmla="*/ 70 w 87"/>
                      <a:gd name="T15" fmla="*/ 12 h 87"/>
                      <a:gd name="T16" fmla="*/ 51 w 87"/>
                      <a:gd name="T17" fmla="*/ 25 h 87"/>
                      <a:gd name="T18" fmla="*/ 34 w 87"/>
                      <a:gd name="T19" fmla="*/ 39 h 87"/>
                      <a:gd name="T20" fmla="*/ 15 w 87"/>
                      <a:gd name="T21" fmla="*/ 60 h 87"/>
                      <a:gd name="T22" fmla="*/ 0 w 87"/>
                      <a:gd name="T23" fmla="*/ 87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7" h="87">
                        <a:moveTo>
                          <a:pt x="0" y="87"/>
                        </a:moveTo>
                        <a:lnTo>
                          <a:pt x="16" y="64"/>
                        </a:lnTo>
                        <a:lnTo>
                          <a:pt x="30" y="51"/>
                        </a:lnTo>
                        <a:lnTo>
                          <a:pt x="52" y="36"/>
                        </a:lnTo>
                        <a:lnTo>
                          <a:pt x="73" y="22"/>
                        </a:lnTo>
                        <a:lnTo>
                          <a:pt x="81" y="9"/>
                        </a:lnTo>
                        <a:lnTo>
                          <a:pt x="87" y="0"/>
                        </a:lnTo>
                        <a:lnTo>
                          <a:pt x="70" y="12"/>
                        </a:lnTo>
                        <a:lnTo>
                          <a:pt x="51" y="25"/>
                        </a:lnTo>
                        <a:lnTo>
                          <a:pt x="34" y="39"/>
                        </a:lnTo>
                        <a:lnTo>
                          <a:pt x="15" y="60"/>
                        </a:lnTo>
                        <a:lnTo>
                          <a:pt x="0" y="8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27" name="Freeform 212"/>
                  <p:cNvSpPr>
                    <a:spLocks/>
                  </p:cNvSpPr>
                  <p:nvPr/>
                </p:nvSpPr>
                <p:spPr bwMode="auto">
                  <a:xfrm>
                    <a:off x="1483" y="671"/>
                    <a:ext cx="107" cy="54"/>
                  </a:xfrm>
                  <a:custGeom>
                    <a:avLst/>
                    <a:gdLst>
                      <a:gd name="T0" fmla="*/ 0 w 107"/>
                      <a:gd name="T1" fmla="*/ 54 h 54"/>
                      <a:gd name="T2" fmla="*/ 23 w 107"/>
                      <a:gd name="T3" fmla="*/ 37 h 54"/>
                      <a:gd name="T4" fmla="*/ 47 w 107"/>
                      <a:gd name="T5" fmla="*/ 25 h 54"/>
                      <a:gd name="T6" fmla="*/ 63 w 107"/>
                      <a:gd name="T7" fmla="*/ 13 h 54"/>
                      <a:gd name="T8" fmla="*/ 84 w 107"/>
                      <a:gd name="T9" fmla="*/ 6 h 54"/>
                      <a:gd name="T10" fmla="*/ 107 w 107"/>
                      <a:gd name="T11" fmla="*/ 0 h 54"/>
                      <a:gd name="T12" fmla="*/ 80 w 107"/>
                      <a:gd name="T13" fmla="*/ 3 h 54"/>
                      <a:gd name="T14" fmla="*/ 62 w 107"/>
                      <a:gd name="T15" fmla="*/ 10 h 54"/>
                      <a:gd name="T16" fmla="*/ 36 w 107"/>
                      <a:gd name="T17" fmla="*/ 22 h 54"/>
                      <a:gd name="T18" fmla="*/ 21 w 107"/>
                      <a:gd name="T19" fmla="*/ 33 h 54"/>
                      <a:gd name="T20" fmla="*/ 0 w 107"/>
                      <a:gd name="T21" fmla="*/ 54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54">
                        <a:moveTo>
                          <a:pt x="0" y="54"/>
                        </a:moveTo>
                        <a:lnTo>
                          <a:pt x="23" y="37"/>
                        </a:lnTo>
                        <a:lnTo>
                          <a:pt x="47" y="25"/>
                        </a:lnTo>
                        <a:lnTo>
                          <a:pt x="63" y="13"/>
                        </a:lnTo>
                        <a:lnTo>
                          <a:pt x="84" y="6"/>
                        </a:lnTo>
                        <a:lnTo>
                          <a:pt x="107" y="0"/>
                        </a:lnTo>
                        <a:lnTo>
                          <a:pt x="80" y="3"/>
                        </a:lnTo>
                        <a:lnTo>
                          <a:pt x="62" y="10"/>
                        </a:lnTo>
                        <a:lnTo>
                          <a:pt x="36" y="22"/>
                        </a:lnTo>
                        <a:lnTo>
                          <a:pt x="21" y="33"/>
                        </a:lnTo>
                        <a:lnTo>
                          <a:pt x="0" y="5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28" name="Freeform 213"/>
                  <p:cNvSpPr>
                    <a:spLocks/>
                  </p:cNvSpPr>
                  <p:nvPr/>
                </p:nvSpPr>
                <p:spPr bwMode="auto">
                  <a:xfrm>
                    <a:off x="1486" y="665"/>
                    <a:ext cx="107" cy="42"/>
                  </a:xfrm>
                  <a:custGeom>
                    <a:avLst/>
                    <a:gdLst>
                      <a:gd name="T0" fmla="*/ 0 w 107"/>
                      <a:gd name="T1" fmla="*/ 42 h 42"/>
                      <a:gd name="T2" fmla="*/ 24 w 107"/>
                      <a:gd name="T3" fmla="*/ 25 h 42"/>
                      <a:gd name="T4" fmla="*/ 51 w 107"/>
                      <a:gd name="T5" fmla="*/ 12 h 42"/>
                      <a:gd name="T6" fmla="*/ 72 w 107"/>
                      <a:gd name="T7" fmla="*/ 7 h 42"/>
                      <a:gd name="T8" fmla="*/ 107 w 107"/>
                      <a:gd name="T9" fmla="*/ 0 h 42"/>
                      <a:gd name="T10" fmla="*/ 74 w 107"/>
                      <a:gd name="T11" fmla="*/ 1 h 42"/>
                      <a:gd name="T12" fmla="*/ 48 w 107"/>
                      <a:gd name="T13" fmla="*/ 6 h 42"/>
                      <a:gd name="T14" fmla="*/ 29 w 107"/>
                      <a:gd name="T15" fmla="*/ 16 h 42"/>
                      <a:gd name="T16" fmla="*/ 15 w 107"/>
                      <a:gd name="T17" fmla="*/ 21 h 42"/>
                      <a:gd name="T18" fmla="*/ 0 w 107"/>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7" h="42">
                        <a:moveTo>
                          <a:pt x="0" y="42"/>
                        </a:moveTo>
                        <a:lnTo>
                          <a:pt x="24" y="25"/>
                        </a:lnTo>
                        <a:lnTo>
                          <a:pt x="51" y="12"/>
                        </a:lnTo>
                        <a:lnTo>
                          <a:pt x="72" y="7"/>
                        </a:lnTo>
                        <a:lnTo>
                          <a:pt x="107" y="0"/>
                        </a:lnTo>
                        <a:lnTo>
                          <a:pt x="74" y="1"/>
                        </a:lnTo>
                        <a:lnTo>
                          <a:pt x="48" y="6"/>
                        </a:lnTo>
                        <a:lnTo>
                          <a:pt x="29" y="16"/>
                        </a:lnTo>
                        <a:lnTo>
                          <a:pt x="15" y="21"/>
                        </a:lnTo>
                        <a:lnTo>
                          <a:pt x="0" y="4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29" name="Freeform 214"/>
                  <p:cNvSpPr>
                    <a:spLocks/>
                  </p:cNvSpPr>
                  <p:nvPr/>
                </p:nvSpPr>
                <p:spPr bwMode="auto">
                  <a:xfrm>
                    <a:off x="1585" y="636"/>
                    <a:ext cx="107" cy="35"/>
                  </a:xfrm>
                  <a:custGeom>
                    <a:avLst/>
                    <a:gdLst>
                      <a:gd name="T0" fmla="*/ 0 w 107"/>
                      <a:gd name="T1" fmla="*/ 35 h 35"/>
                      <a:gd name="T2" fmla="*/ 45 w 107"/>
                      <a:gd name="T3" fmla="*/ 26 h 35"/>
                      <a:gd name="T4" fmla="*/ 75 w 107"/>
                      <a:gd name="T5" fmla="*/ 17 h 35"/>
                      <a:gd name="T6" fmla="*/ 95 w 107"/>
                      <a:gd name="T7" fmla="*/ 8 h 35"/>
                      <a:gd name="T8" fmla="*/ 107 w 107"/>
                      <a:gd name="T9" fmla="*/ 0 h 35"/>
                      <a:gd name="T10" fmla="*/ 78 w 107"/>
                      <a:gd name="T11" fmla="*/ 6 h 35"/>
                      <a:gd name="T12" fmla="*/ 60 w 107"/>
                      <a:gd name="T13" fmla="*/ 17 h 35"/>
                      <a:gd name="T14" fmla="*/ 27 w 107"/>
                      <a:gd name="T15" fmla="*/ 26 h 35"/>
                      <a:gd name="T16" fmla="*/ 0 w 107"/>
                      <a:gd name="T17" fmla="*/ 35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7" h="35">
                        <a:moveTo>
                          <a:pt x="0" y="35"/>
                        </a:moveTo>
                        <a:lnTo>
                          <a:pt x="45" y="26"/>
                        </a:lnTo>
                        <a:lnTo>
                          <a:pt x="75" y="17"/>
                        </a:lnTo>
                        <a:lnTo>
                          <a:pt x="95" y="8"/>
                        </a:lnTo>
                        <a:lnTo>
                          <a:pt x="107" y="0"/>
                        </a:lnTo>
                        <a:lnTo>
                          <a:pt x="78" y="6"/>
                        </a:lnTo>
                        <a:lnTo>
                          <a:pt x="60" y="17"/>
                        </a:lnTo>
                        <a:lnTo>
                          <a:pt x="27" y="26"/>
                        </a:lnTo>
                        <a:lnTo>
                          <a:pt x="0" y="3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30" name="Freeform 215"/>
                  <p:cNvSpPr>
                    <a:spLocks/>
                  </p:cNvSpPr>
                  <p:nvPr/>
                </p:nvSpPr>
                <p:spPr bwMode="auto">
                  <a:xfrm>
                    <a:off x="1510" y="707"/>
                    <a:ext cx="11" cy="78"/>
                  </a:xfrm>
                  <a:custGeom>
                    <a:avLst/>
                    <a:gdLst>
                      <a:gd name="T0" fmla="*/ 11 w 11"/>
                      <a:gd name="T1" fmla="*/ 0 h 78"/>
                      <a:gd name="T2" fmla="*/ 2 w 11"/>
                      <a:gd name="T3" fmla="*/ 4 h 78"/>
                      <a:gd name="T4" fmla="*/ 2 w 11"/>
                      <a:gd name="T5" fmla="*/ 18 h 78"/>
                      <a:gd name="T6" fmla="*/ 0 w 11"/>
                      <a:gd name="T7" fmla="*/ 37 h 78"/>
                      <a:gd name="T8" fmla="*/ 0 w 11"/>
                      <a:gd name="T9" fmla="*/ 46 h 78"/>
                      <a:gd name="T10" fmla="*/ 2 w 11"/>
                      <a:gd name="T11" fmla="*/ 57 h 78"/>
                      <a:gd name="T12" fmla="*/ 2 w 11"/>
                      <a:gd name="T13" fmla="*/ 70 h 78"/>
                      <a:gd name="T14" fmla="*/ 3 w 11"/>
                      <a:gd name="T15" fmla="*/ 78 h 78"/>
                      <a:gd name="T16" fmla="*/ 5 w 11"/>
                      <a:gd name="T17" fmla="*/ 45 h 78"/>
                      <a:gd name="T18" fmla="*/ 11 w 11"/>
                      <a:gd name="T19" fmla="*/ 25 h 78"/>
                      <a:gd name="T20" fmla="*/ 11 w 11"/>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 h="78">
                        <a:moveTo>
                          <a:pt x="11" y="0"/>
                        </a:moveTo>
                        <a:lnTo>
                          <a:pt x="2" y="4"/>
                        </a:lnTo>
                        <a:lnTo>
                          <a:pt x="2" y="18"/>
                        </a:lnTo>
                        <a:lnTo>
                          <a:pt x="0" y="37"/>
                        </a:lnTo>
                        <a:lnTo>
                          <a:pt x="0" y="46"/>
                        </a:lnTo>
                        <a:lnTo>
                          <a:pt x="2" y="57"/>
                        </a:lnTo>
                        <a:lnTo>
                          <a:pt x="2" y="70"/>
                        </a:lnTo>
                        <a:lnTo>
                          <a:pt x="3" y="78"/>
                        </a:lnTo>
                        <a:lnTo>
                          <a:pt x="5" y="45"/>
                        </a:lnTo>
                        <a:lnTo>
                          <a:pt x="11" y="25"/>
                        </a:lnTo>
                        <a:lnTo>
                          <a:pt x="11"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31" name="Freeform 216"/>
                  <p:cNvSpPr>
                    <a:spLocks/>
                  </p:cNvSpPr>
                  <p:nvPr/>
                </p:nvSpPr>
                <p:spPr bwMode="auto">
                  <a:xfrm>
                    <a:off x="1519" y="696"/>
                    <a:ext cx="20" cy="53"/>
                  </a:xfrm>
                  <a:custGeom>
                    <a:avLst/>
                    <a:gdLst>
                      <a:gd name="T0" fmla="*/ 20 w 20"/>
                      <a:gd name="T1" fmla="*/ 0 h 53"/>
                      <a:gd name="T2" fmla="*/ 5 w 20"/>
                      <a:gd name="T3" fmla="*/ 9 h 53"/>
                      <a:gd name="T4" fmla="*/ 6 w 20"/>
                      <a:gd name="T5" fmla="*/ 20 h 53"/>
                      <a:gd name="T6" fmla="*/ 6 w 20"/>
                      <a:gd name="T7" fmla="*/ 33 h 53"/>
                      <a:gd name="T8" fmla="*/ 6 w 20"/>
                      <a:gd name="T9" fmla="*/ 41 h 53"/>
                      <a:gd name="T10" fmla="*/ 0 w 20"/>
                      <a:gd name="T11" fmla="*/ 53 h 53"/>
                      <a:gd name="T12" fmla="*/ 14 w 20"/>
                      <a:gd name="T13" fmla="*/ 23 h 53"/>
                      <a:gd name="T14" fmla="*/ 20 w 20"/>
                      <a:gd name="T15" fmla="*/ 0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53">
                        <a:moveTo>
                          <a:pt x="20" y="0"/>
                        </a:moveTo>
                        <a:lnTo>
                          <a:pt x="5" y="9"/>
                        </a:lnTo>
                        <a:lnTo>
                          <a:pt x="6" y="20"/>
                        </a:lnTo>
                        <a:lnTo>
                          <a:pt x="6" y="33"/>
                        </a:lnTo>
                        <a:lnTo>
                          <a:pt x="6" y="41"/>
                        </a:lnTo>
                        <a:lnTo>
                          <a:pt x="0" y="53"/>
                        </a:lnTo>
                        <a:lnTo>
                          <a:pt x="14" y="23"/>
                        </a:lnTo>
                        <a:lnTo>
                          <a:pt x="2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32" name="Freeform 217"/>
                  <p:cNvSpPr>
                    <a:spLocks/>
                  </p:cNvSpPr>
                  <p:nvPr/>
                </p:nvSpPr>
                <p:spPr bwMode="auto">
                  <a:xfrm>
                    <a:off x="1534" y="687"/>
                    <a:ext cx="17" cy="41"/>
                  </a:xfrm>
                  <a:custGeom>
                    <a:avLst/>
                    <a:gdLst>
                      <a:gd name="T0" fmla="*/ 17 w 17"/>
                      <a:gd name="T1" fmla="*/ 0 h 41"/>
                      <a:gd name="T2" fmla="*/ 5 w 17"/>
                      <a:gd name="T3" fmla="*/ 6 h 41"/>
                      <a:gd name="T4" fmla="*/ 6 w 17"/>
                      <a:gd name="T5" fmla="*/ 14 h 41"/>
                      <a:gd name="T6" fmla="*/ 5 w 17"/>
                      <a:gd name="T7" fmla="*/ 26 h 41"/>
                      <a:gd name="T8" fmla="*/ 0 w 17"/>
                      <a:gd name="T9" fmla="*/ 41 h 41"/>
                      <a:gd name="T10" fmla="*/ 14 w 17"/>
                      <a:gd name="T11" fmla="*/ 17 h 41"/>
                      <a:gd name="T12" fmla="*/ 17 w 17"/>
                      <a:gd name="T13" fmla="*/ 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41">
                        <a:moveTo>
                          <a:pt x="17" y="0"/>
                        </a:moveTo>
                        <a:lnTo>
                          <a:pt x="5" y="6"/>
                        </a:lnTo>
                        <a:lnTo>
                          <a:pt x="6" y="14"/>
                        </a:lnTo>
                        <a:lnTo>
                          <a:pt x="5" y="26"/>
                        </a:lnTo>
                        <a:lnTo>
                          <a:pt x="0" y="41"/>
                        </a:lnTo>
                        <a:lnTo>
                          <a:pt x="14" y="17"/>
                        </a:lnTo>
                        <a:lnTo>
                          <a:pt x="17"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33" name="Freeform 218"/>
                  <p:cNvSpPr>
                    <a:spLocks/>
                  </p:cNvSpPr>
                  <p:nvPr/>
                </p:nvSpPr>
                <p:spPr bwMode="auto">
                  <a:xfrm>
                    <a:off x="1554" y="789"/>
                    <a:ext cx="60" cy="41"/>
                  </a:xfrm>
                  <a:custGeom>
                    <a:avLst/>
                    <a:gdLst>
                      <a:gd name="T0" fmla="*/ 15 w 60"/>
                      <a:gd name="T1" fmla="*/ 2 h 41"/>
                      <a:gd name="T2" fmla="*/ 6 w 60"/>
                      <a:gd name="T3" fmla="*/ 0 h 41"/>
                      <a:gd name="T4" fmla="*/ 0 w 60"/>
                      <a:gd name="T5" fmla="*/ 6 h 41"/>
                      <a:gd name="T6" fmla="*/ 0 w 60"/>
                      <a:gd name="T7" fmla="*/ 18 h 41"/>
                      <a:gd name="T8" fmla="*/ 1 w 60"/>
                      <a:gd name="T9" fmla="*/ 29 h 41"/>
                      <a:gd name="T10" fmla="*/ 6 w 60"/>
                      <a:gd name="T11" fmla="*/ 41 h 41"/>
                      <a:gd name="T12" fmla="*/ 12 w 60"/>
                      <a:gd name="T13" fmla="*/ 41 h 41"/>
                      <a:gd name="T14" fmla="*/ 27 w 60"/>
                      <a:gd name="T15" fmla="*/ 39 h 41"/>
                      <a:gd name="T16" fmla="*/ 60 w 60"/>
                      <a:gd name="T17" fmla="*/ 38 h 41"/>
                      <a:gd name="T18" fmla="*/ 25 w 60"/>
                      <a:gd name="T19" fmla="*/ 35 h 41"/>
                      <a:gd name="T20" fmla="*/ 10 w 60"/>
                      <a:gd name="T21" fmla="*/ 33 h 41"/>
                      <a:gd name="T22" fmla="*/ 7 w 60"/>
                      <a:gd name="T23" fmla="*/ 23 h 41"/>
                      <a:gd name="T24" fmla="*/ 15 w 60"/>
                      <a:gd name="T25" fmla="*/ 2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41">
                        <a:moveTo>
                          <a:pt x="15" y="2"/>
                        </a:moveTo>
                        <a:lnTo>
                          <a:pt x="6" y="0"/>
                        </a:lnTo>
                        <a:lnTo>
                          <a:pt x="0" y="6"/>
                        </a:lnTo>
                        <a:lnTo>
                          <a:pt x="0" y="18"/>
                        </a:lnTo>
                        <a:lnTo>
                          <a:pt x="1" y="29"/>
                        </a:lnTo>
                        <a:lnTo>
                          <a:pt x="6" y="41"/>
                        </a:lnTo>
                        <a:lnTo>
                          <a:pt x="12" y="41"/>
                        </a:lnTo>
                        <a:lnTo>
                          <a:pt x="27" y="39"/>
                        </a:lnTo>
                        <a:lnTo>
                          <a:pt x="60" y="38"/>
                        </a:lnTo>
                        <a:lnTo>
                          <a:pt x="25" y="35"/>
                        </a:lnTo>
                        <a:lnTo>
                          <a:pt x="10" y="33"/>
                        </a:lnTo>
                        <a:lnTo>
                          <a:pt x="7" y="23"/>
                        </a:lnTo>
                        <a:lnTo>
                          <a:pt x="15" y="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34" name="Freeform 219"/>
                  <p:cNvSpPr>
                    <a:spLocks/>
                  </p:cNvSpPr>
                  <p:nvPr/>
                </p:nvSpPr>
                <p:spPr bwMode="auto">
                  <a:xfrm>
                    <a:off x="1575" y="804"/>
                    <a:ext cx="142" cy="18"/>
                  </a:xfrm>
                  <a:custGeom>
                    <a:avLst/>
                    <a:gdLst>
                      <a:gd name="T0" fmla="*/ 0 w 142"/>
                      <a:gd name="T1" fmla="*/ 14 h 18"/>
                      <a:gd name="T2" fmla="*/ 30 w 142"/>
                      <a:gd name="T3" fmla="*/ 15 h 18"/>
                      <a:gd name="T4" fmla="*/ 61 w 142"/>
                      <a:gd name="T5" fmla="*/ 18 h 18"/>
                      <a:gd name="T6" fmla="*/ 87 w 142"/>
                      <a:gd name="T7" fmla="*/ 15 h 18"/>
                      <a:gd name="T8" fmla="*/ 112 w 142"/>
                      <a:gd name="T9" fmla="*/ 11 h 18"/>
                      <a:gd name="T10" fmla="*/ 142 w 142"/>
                      <a:gd name="T11" fmla="*/ 0 h 18"/>
                      <a:gd name="T12" fmla="*/ 118 w 142"/>
                      <a:gd name="T13" fmla="*/ 3 h 18"/>
                      <a:gd name="T14" fmla="*/ 94 w 142"/>
                      <a:gd name="T15" fmla="*/ 9 h 18"/>
                      <a:gd name="T16" fmla="*/ 66 w 142"/>
                      <a:gd name="T17" fmla="*/ 11 h 18"/>
                      <a:gd name="T18" fmla="*/ 31 w 142"/>
                      <a:gd name="T19" fmla="*/ 11 h 18"/>
                      <a:gd name="T20" fmla="*/ 0 w 142"/>
                      <a:gd name="T21" fmla="*/ 1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2" h="18">
                        <a:moveTo>
                          <a:pt x="0" y="14"/>
                        </a:moveTo>
                        <a:lnTo>
                          <a:pt x="30" y="15"/>
                        </a:lnTo>
                        <a:lnTo>
                          <a:pt x="61" y="18"/>
                        </a:lnTo>
                        <a:lnTo>
                          <a:pt x="87" y="15"/>
                        </a:lnTo>
                        <a:lnTo>
                          <a:pt x="112" y="11"/>
                        </a:lnTo>
                        <a:lnTo>
                          <a:pt x="142" y="0"/>
                        </a:lnTo>
                        <a:lnTo>
                          <a:pt x="118" y="3"/>
                        </a:lnTo>
                        <a:lnTo>
                          <a:pt x="94" y="9"/>
                        </a:lnTo>
                        <a:lnTo>
                          <a:pt x="66" y="11"/>
                        </a:lnTo>
                        <a:lnTo>
                          <a:pt x="31" y="11"/>
                        </a:lnTo>
                        <a:lnTo>
                          <a:pt x="0" y="1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35" name="Freeform 220"/>
                  <p:cNvSpPr>
                    <a:spLocks/>
                  </p:cNvSpPr>
                  <p:nvPr/>
                </p:nvSpPr>
                <p:spPr bwMode="auto">
                  <a:xfrm>
                    <a:off x="1569" y="779"/>
                    <a:ext cx="202" cy="30"/>
                  </a:xfrm>
                  <a:custGeom>
                    <a:avLst/>
                    <a:gdLst>
                      <a:gd name="T0" fmla="*/ 0 w 202"/>
                      <a:gd name="T1" fmla="*/ 30 h 30"/>
                      <a:gd name="T2" fmla="*/ 30 w 202"/>
                      <a:gd name="T3" fmla="*/ 30 h 30"/>
                      <a:gd name="T4" fmla="*/ 61 w 202"/>
                      <a:gd name="T5" fmla="*/ 30 h 30"/>
                      <a:gd name="T6" fmla="*/ 94 w 202"/>
                      <a:gd name="T7" fmla="*/ 30 h 30"/>
                      <a:gd name="T8" fmla="*/ 123 w 202"/>
                      <a:gd name="T9" fmla="*/ 24 h 30"/>
                      <a:gd name="T10" fmla="*/ 153 w 202"/>
                      <a:gd name="T11" fmla="*/ 19 h 30"/>
                      <a:gd name="T12" fmla="*/ 180 w 202"/>
                      <a:gd name="T13" fmla="*/ 12 h 30"/>
                      <a:gd name="T14" fmla="*/ 202 w 202"/>
                      <a:gd name="T15" fmla="*/ 0 h 30"/>
                      <a:gd name="T16" fmla="*/ 153 w 202"/>
                      <a:gd name="T17" fmla="*/ 12 h 30"/>
                      <a:gd name="T18" fmla="*/ 111 w 202"/>
                      <a:gd name="T19" fmla="*/ 19 h 30"/>
                      <a:gd name="T20" fmla="*/ 78 w 202"/>
                      <a:gd name="T21" fmla="*/ 24 h 30"/>
                      <a:gd name="T22" fmla="*/ 46 w 202"/>
                      <a:gd name="T23" fmla="*/ 25 h 30"/>
                      <a:gd name="T24" fmla="*/ 0 w 202"/>
                      <a:gd name="T25" fmla="*/ 3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2" h="30">
                        <a:moveTo>
                          <a:pt x="0" y="30"/>
                        </a:moveTo>
                        <a:lnTo>
                          <a:pt x="30" y="30"/>
                        </a:lnTo>
                        <a:lnTo>
                          <a:pt x="61" y="30"/>
                        </a:lnTo>
                        <a:lnTo>
                          <a:pt x="94" y="30"/>
                        </a:lnTo>
                        <a:lnTo>
                          <a:pt x="123" y="24"/>
                        </a:lnTo>
                        <a:lnTo>
                          <a:pt x="153" y="19"/>
                        </a:lnTo>
                        <a:lnTo>
                          <a:pt x="180" y="12"/>
                        </a:lnTo>
                        <a:lnTo>
                          <a:pt x="202" y="0"/>
                        </a:lnTo>
                        <a:lnTo>
                          <a:pt x="153" y="12"/>
                        </a:lnTo>
                        <a:lnTo>
                          <a:pt x="111" y="19"/>
                        </a:lnTo>
                        <a:lnTo>
                          <a:pt x="78" y="24"/>
                        </a:lnTo>
                        <a:lnTo>
                          <a:pt x="46" y="25"/>
                        </a:lnTo>
                        <a:lnTo>
                          <a:pt x="0" y="3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36" name="Freeform 221"/>
                  <p:cNvSpPr>
                    <a:spLocks/>
                  </p:cNvSpPr>
                  <p:nvPr/>
                </p:nvSpPr>
                <p:spPr bwMode="auto">
                  <a:xfrm>
                    <a:off x="1575" y="782"/>
                    <a:ext cx="135" cy="16"/>
                  </a:xfrm>
                  <a:custGeom>
                    <a:avLst/>
                    <a:gdLst>
                      <a:gd name="T0" fmla="*/ 0 w 135"/>
                      <a:gd name="T1" fmla="*/ 16 h 16"/>
                      <a:gd name="T2" fmla="*/ 31 w 135"/>
                      <a:gd name="T3" fmla="*/ 15 h 16"/>
                      <a:gd name="T4" fmla="*/ 73 w 135"/>
                      <a:gd name="T5" fmla="*/ 13 h 16"/>
                      <a:gd name="T6" fmla="*/ 106 w 135"/>
                      <a:gd name="T7" fmla="*/ 9 h 16"/>
                      <a:gd name="T8" fmla="*/ 135 w 135"/>
                      <a:gd name="T9" fmla="*/ 0 h 16"/>
                      <a:gd name="T10" fmla="*/ 97 w 135"/>
                      <a:gd name="T11" fmla="*/ 4 h 16"/>
                      <a:gd name="T12" fmla="*/ 52 w 135"/>
                      <a:gd name="T13" fmla="*/ 9 h 16"/>
                      <a:gd name="T14" fmla="*/ 22 w 135"/>
                      <a:gd name="T15" fmla="*/ 10 h 16"/>
                      <a:gd name="T16" fmla="*/ 0 w 135"/>
                      <a:gd name="T17" fmla="*/ 16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5" h="16">
                        <a:moveTo>
                          <a:pt x="0" y="16"/>
                        </a:moveTo>
                        <a:lnTo>
                          <a:pt x="31" y="15"/>
                        </a:lnTo>
                        <a:lnTo>
                          <a:pt x="73" y="13"/>
                        </a:lnTo>
                        <a:lnTo>
                          <a:pt x="106" y="9"/>
                        </a:lnTo>
                        <a:lnTo>
                          <a:pt x="135" y="0"/>
                        </a:lnTo>
                        <a:lnTo>
                          <a:pt x="97" y="4"/>
                        </a:lnTo>
                        <a:lnTo>
                          <a:pt x="52" y="9"/>
                        </a:lnTo>
                        <a:lnTo>
                          <a:pt x="22" y="10"/>
                        </a:lnTo>
                        <a:lnTo>
                          <a:pt x="0" y="1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37" name="Freeform 222"/>
                  <p:cNvSpPr>
                    <a:spLocks/>
                  </p:cNvSpPr>
                  <p:nvPr/>
                </p:nvSpPr>
                <p:spPr bwMode="auto">
                  <a:xfrm>
                    <a:off x="1714" y="734"/>
                    <a:ext cx="99" cy="52"/>
                  </a:xfrm>
                  <a:custGeom>
                    <a:avLst/>
                    <a:gdLst>
                      <a:gd name="T0" fmla="*/ 0 w 99"/>
                      <a:gd name="T1" fmla="*/ 52 h 52"/>
                      <a:gd name="T2" fmla="*/ 42 w 99"/>
                      <a:gd name="T3" fmla="*/ 40 h 52"/>
                      <a:gd name="T4" fmla="*/ 69 w 99"/>
                      <a:gd name="T5" fmla="*/ 28 h 52"/>
                      <a:gd name="T6" fmla="*/ 86 w 99"/>
                      <a:gd name="T7" fmla="*/ 18 h 52"/>
                      <a:gd name="T8" fmla="*/ 99 w 99"/>
                      <a:gd name="T9" fmla="*/ 0 h 52"/>
                      <a:gd name="T10" fmla="*/ 69 w 99"/>
                      <a:gd name="T11" fmla="*/ 18 h 52"/>
                      <a:gd name="T12" fmla="*/ 33 w 99"/>
                      <a:gd name="T13" fmla="*/ 36 h 52"/>
                      <a:gd name="T14" fmla="*/ 0 w 99"/>
                      <a:gd name="T15" fmla="*/ 52 h 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 h="52">
                        <a:moveTo>
                          <a:pt x="0" y="52"/>
                        </a:moveTo>
                        <a:lnTo>
                          <a:pt x="42" y="40"/>
                        </a:lnTo>
                        <a:lnTo>
                          <a:pt x="69" y="28"/>
                        </a:lnTo>
                        <a:lnTo>
                          <a:pt x="86" y="18"/>
                        </a:lnTo>
                        <a:lnTo>
                          <a:pt x="99" y="0"/>
                        </a:lnTo>
                        <a:lnTo>
                          <a:pt x="69" y="18"/>
                        </a:lnTo>
                        <a:lnTo>
                          <a:pt x="33" y="36"/>
                        </a:lnTo>
                        <a:lnTo>
                          <a:pt x="0" y="5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38" name="Freeform 223"/>
                  <p:cNvSpPr>
                    <a:spLocks/>
                  </p:cNvSpPr>
                  <p:nvPr/>
                </p:nvSpPr>
                <p:spPr bwMode="auto">
                  <a:xfrm>
                    <a:off x="1713" y="705"/>
                    <a:ext cx="108" cy="68"/>
                  </a:xfrm>
                  <a:custGeom>
                    <a:avLst/>
                    <a:gdLst>
                      <a:gd name="T0" fmla="*/ 0 w 108"/>
                      <a:gd name="T1" fmla="*/ 68 h 68"/>
                      <a:gd name="T2" fmla="*/ 36 w 108"/>
                      <a:gd name="T3" fmla="*/ 59 h 68"/>
                      <a:gd name="T4" fmla="*/ 54 w 108"/>
                      <a:gd name="T5" fmla="*/ 48 h 68"/>
                      <a:gd name="T6" fmla="*/ 84 w 108"/>
                      <a:gd name="T7" fmla="*/ 33 h 68"/>
                      <a:gd name="T8" fmla="*/ 108 w 108"/>
                      <a:gd name="T9" fmla="*/ 15 h 68"/>
                      <a:gd name="T10" fmla="*/ 108 w 108"/>
                      <a:gd name="T11" fmla="*/ 0 h 68"/>
                      <a:gd name="T12" fmla="*/ 81 w 108"/>
                      <a:gd name="T13" fmla="*/ 23 h 68"/>
                      <a:gd name="T14" fmla="*/ 63 w 108"/>
                      <a:gd name="T15" fmla="*/ 36 h 68"/>
                      <a:gd name="T16" fmla="*/ 42 w 108"/>
                      <a:gd name="T17" fmla="*/ 50 h 68"/>
                      <a:gd name="T18" fmla="*/ 0 w 108"/>
                      <a:gd name="T19" fmla="*/ 68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8" h="68">
                        <a:moveTo>
                          <a:pt x="0" y="68"/>
                        </a:moveTo>
                        <a:lnTo>
                          <a:pt x="36" y="59"/>
                        </a:lnTo>
                        <a:lnTo>
                          <a:pt x="54" y="48"/>
                        </a:lnTo>
                        <a:lnTo>
                          <a:pt x="84" y="33"/>
                        </a:lnTo>
                        <a:lnTo>
                          <a:pt x="108" y="15"/>
                        </a:lnTo>
                        <a:lnTo>
                          <a:pt x="108" y="0"/>
                        </a:lnTo>
                        <a:lnTo>
                          <a:pt x="81" y="23"/>
                        </a:lnTo>
                        <a:lnTo>
                          <a:pt x="63" y="36"/>
                        </a:lnTo>
                        <a:lnTo>
                          <a:pt x="42" y="50"/>
                        </a:lnTo>
                        <a:lnTo>
                          <a:pt x="0" y="6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39" name="Freeform 224"/>
                  <p:cNvSpPr>
                    <a:spLocks/>
                  </p:cNvSpPr>
                  <p:nvPr/>
                </p:nvSpPr>
                <p:spPr bwMode="auto">
                  <a:xfrm>
                    <a:off x="1512" y="608"/>
                    <a:ext cx="16" cy="66"/>
                  </a:xfrm>
                  <a:custGeom>
                    <a:avLst/>
                    <a:gdLst>
                      <a:gd name="T0" fmla="*/ 0 w 16"/>
                      <a:gd name="T1" fmla="*/ 66 h 66"/>
                      <a:gd name="T2" fmla="*/ 15 w 16"/>
                      <a:gd name="T3" fmla="*/ 60 h 66"/>
                      <a:gd name="T4" fmla="*/ 16 w 16"/>
                      <a:gd name="T5" fmla="*/ 31 h 66"/>
                      <a:gd name="T6" fmla="*/ 16 w 16"/>
                      <a:gd name="T7" fmla="*/ 16 h 66"/>
                      <a:gd name="T8" fmla="*/ 16 w 16"/>
                      <a:gd name="T9" fmla="*/ 0 h 66"/>
                      <a:gd name="T10" fmla="*/ 9 w 16"/>
                      <a:gd name="T11" fmla="*/ 19 h 66"/>
                      <a:gd name="T12" fmla="*/ 0 w 16"/>
                      <a:gd name="T13" fmla="*/ 66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66">
                        <a:moveTo>
                          <a:pt x="0" y="66"/>
                        </a:moveTo>
                        <a:lnTo>
                          <a:pt x="15" y="60"/>
                        </a:lnTo>
                        <a:lnTo>
                          <a:pt x="16" y="31"/>
                        </a:lnTo>
                        <a:lnTo>
                          <a:pt x="16" y="16"/>
                        </a:lnTo>
                        <a:lnTo>
                          <a:pt x="16" y="0"/>
                        </a:lnTo>
                        <a:lnTo>
                          <a:pt x="9" y="19"/>
                        </a:lnTo>
                        <a:lnTo>
                          <a:pt x="0" y="6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40" name="Freeform 225"/>
                  <p:cNvSpPr>
                    <a:spLocks/>
                  </p:cNvSpPr>
                  <p:nvPr/>
                </p:nvSpPr>
                <p:spPr bwMode="auto">
                  <a:xfrm>
                    <a:off x="1533" y="543"/>
                    <a:ext cx="15" cy="122"/>
                  </a:xfrm>
                  <a:custGeom>
                    <a:avLst/>
                    <a:gdLst>
                      <a:gd name="T0" fmla="*/ 1 w 15"/>
                      <a:gd name="T1" fmla="*/ 122 h 122"/>
                      <a:gd name="T2" fmla="*/ 15 w 15"/>
                      <a:gd name="T3" fmla="*/ 120 h 122"/>
                      <a:gd name="T4" fmla="*/ 12 w 15"/>
                      <a:gd name="T5" fmla="*/ 107 h 122"/>
                      <a:gd name="T6" fmla="*/ 9 w 15"/>
                      <a:gd name="T7" fmla="*/ 80 h 122"/>
                      <a:gd name="T8" fmla="*/ 9 w 15"/>
                      <a:gd name="T9" fmla="*/ 59 h 122"/>
                      <a:gd name="T10" fmla="*/ 9 w 15"/>
                      <a:gd name="T11" fmla="*/ 45 h 122"/>
                      <a:gd name="T12" fmla="*/ 12 w 15"/>
                      <a:gd name="T13" fmla="*/ 32 h 122"/>
                      <a:gd name="T14" fmla="*/ 12 w 15"/>
                      <a:gd name="T15" fmla="*/ 14 h 122"/>
                      <a:gd name="T16" fmla="*/ 7 w 15"/>
                      <a:gd name="T17" fmla="*/ 0 h 122"/>
                      <a:gd name="T18" fmla="*/ 6 w 15"/>
                      <a:gd name="T19" fmla="*/ 20 h 122"/>
                      <a:gd name="T20" fmla="*/ 1 w 15"/>
                      <a:gd name="T21" fmla="*/ 53 h 122"/>
                      <a:gd name="T22" fmla="*/ 0 w 15"/>
                      <a:gd name="T23" fmla="*/ 81 h 122"/>
                      <a:gd name="T24" fmla="*/ 1 w 15"/>
                      <a:gd name="T25" fmla="*/ 95 h 122"/>
                      <a:gd name="T26" fmla="*/ 1 w 15"/>
                      <a:gd name="T27" fmla="*/ 122 h 1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2">
                        <a:moveTo>
                          <a:pt x="1" y="122"/>
                        </a:moveTo>
                        <a:lnTo>
                          <a:pt x="15" y="120"/>
                        </a:lnTo>
                        <a:lnTo>
                          <a:pt x="12" y="107"/>
                        </a:lnTo>
                        <a:lnTo>
                          <a:pt x="9" y="80"/>
                        </a:lnTo>
                        <a:lnTo>
                          <a:pt x="9" y="59"/>
                        </a:lnTo>
                        <a:lnTo>
                          <a:pt x="9" y="45"/>
                        </a:lnTo>
                        <a:lnTo>
                          <a:pt x="12" y="32"/>
                        </a:lnTo>
                        <a:lnTo>
                          <a:pt x="12" y="14"/>
                        </a:lnTo>
                        <a:lnTo>
                          <a:pt x="7" y="0"/>
                        </a:lnTo>
                        <a:lnTo>
                          <a:pt x="6" y="20"/>
                        </a:lnTo>
                        <a:lnTo>
                          <a:pt x="1" y="53"/>
                        </a:lnTo>
                        <a:lnTo>
                          <a:pt x="0" y="81"/>
                        </a:lnTo>
                        <a:lnTo>
                          <a:pt x="1" y="95"/>
                        </a:lnTo>
                        <a:lnTo>
                          <a:pt x="1" y="12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41" name="Freeform 226"/>
                  <p:cNvSpPr>
                    <a:spLocks/>
                  </p:cNvSpPr>
                  <p:nvPr/>
                </p:nvSpPr>
                <p:spPr bwMode="auto">
                  <a:xfrm>
                    <a:off x="1548" y="515"/>
                    <a:ext cx="10" cy="139"/>
                  </a:xfrm>
                  <a:custGeom>
                    <a:avLst/>
                    <a:gdLst>
                      <a:gd name="T0" fmla="*/ 4 w 10"/>
                      <a:gd name="T1" fmla="*/ 139 h 139"/>
                      <a:gd name="T2" fmla="*/ 1 w 10"/>
                      <a:gd name="T3" fmla="*/ 108 h 139"/>
                      <a:gd name="T4" fmla="*/ 1 w 10"/>
                      <a:gd name="T5" fmla="*/ 93 h 139"/>
                      <a:gd name="T6" fmla="*/ 1 w 10"/>
                      <a:gd name="T7" fmla="*/ 81 h 139"/>
                      <a:gd name="T8" fmla="*/ 4 w 10"/>
                      <a:gd name="T9" fmla="*/ 64 h 139"/>
                      <a:gd name="T10" fmla="*/ 4 w 10"/>
                      <a:gd name="T11" fmla="*/ 51 h 139"/>
                      <a:gd name="T12" fmla="*/ 4 w 10"/>
                      <a:gd name="T13" fmla="*/ 37 h 139"/>
                      <a:gd name="T14" fmla="*/ 0 w 10"/>
                      <a:gd name="T15" fmla="*/ 13 h 139"/>
                      <a:gd name="T16" fmla="*/ 0 w 10"/>
                      <a:gd name="T17" fmla="*/ 0 h 139"/>
                      <a:gd name="T18" fmla="*/ 4 w 10"/>
                      <a:gd name="T19" fmla="*/ 16 h 139"/>
                      <a:gd name="T20" fmla="*/ 9 w 10"/>
                      <a:gd name="T21" fmla="*/ 37 h 139"/>
                      <a:gd name="T22" fmla="*/ 10 w 10"/>
                      <a:gd name="T23" fmla="*/ 58 h 139"/>
                      <a:gd name="T24" fmla="*/ 10 w 10"/>
                      <a:gd name="T25" fmla="*/ 84 h 139"/>
                      <a:gd name="T26" fmla="*/ 7 w 10"/>
                      <a:gd name="T27" fmla="*/ 103 h 139"/>
                      <a:gd name="T28" fmla="*/ 7 w 10"/>
                      <a:gd name="T29" fmla="*/ 118 h 139"/>
                      <a:gd name="T30" fmla="*/ 4 w 10"/>
                      <a:gd name="T31" fmla="*/ 139 h 1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 h="139">
                        <a:moveTo>
                          <a:pt x="4" y="139"/>
                        </a:moveTo>
                        <a:lnTo>
                          <a:pt x="1" y="108"/>
                        </a:lnTo>
                        <a:lnTo>
                          <a:pt x="1" y="93"/>
                        </a:lnTo>
                        <a:lnTo>
                          <a:pt x="1" y="81"/>
                        </a:lnTo>
                        <a:lnTo>
                          <a:pt x="4" y="64"/>
                        </a:lnTo>
                        <a:lnTo>
                          <a:pt x="4" y="51"/>
                        </a:lnTo>
                        <a:lnTo>
                          <a:pt x="4" y="37"/>
                        </a:lnTo>
                        <a:lnTo>
                          <a:pt x="0" y="13"/>
                        </a:lnTo>
                        <a:lnTo>
                          <a:pt x="0" y="0"/>
                        </a:lnTo>
                        <a:lnTo>
                          <a:pt x="4" y="16"/>
                        </a:lnTo>
                        <a:lnTo>
                          <a:pt x="9" y="37"/>
                        </a:lnTo>
                        <a:lnTo>
                          <a:pt x="10" y="58"/>
                        </a:lnTo>
                        <a:lnTo>
                          <a:pt x="10" y="84"/>
                        </a:lnTo>
                        <a:lnTo>
                          <a:pt x="7" y="103"/>
                        </a:lnTo>
                        <a:lnTo>
                          <a:pt x="7" y="118"/>
                        </a:lnTo>
                        <a:lnTo>
                          <a:pt x="4" y="139"/>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42" name="Freeform 227"/>
                  <p:cNvSpPr>
                    <a:spLocks/>
                  </p:cNvSpPr>
                  <p:nvPr/>
                </p:nvSpPr>
                <p:spPr bwMode="auto">
                  <a:xfrm>
                    <a:off x="1522" y="477"/>
                    <a:ext cx="11" cy="128"/>
                  </a:xfrm>
                  <a:custGeom>
                    <a:avLst/>
                    <a:gdLst>
                      <a:gd name="T0" fmla="*/ 0 w 11"/>
                      <a:gd name="T1" fmla="*/ 128 h 128"/>
                      <a:gd name="T2" fmla="*/ 3 w 11"/>
                      <a:gd name="T3" fmla="*/ 105 h 128"/>
                      <a:gd name="T4" fmla="*/ 6 w 11"/>
                      <a:gd name="T5" fmla="*/ 95 h 128"/>
                      <a:gd name="T6" fmla="*/ 9 w 11"/>
                      <a:gd name="T7" fmla="*/ 80 h 128"/>
                      <a:gd name="T8" fmla="*/ 8 w 11"/>
                      <a:gd name="T9" fmla="*/ 68 h 128"/>
                      <a:gd name="T10" fmla="*/ 5 w 11"/>
                      <a:gd name="T11" fmla="*/ 47 h 128"/>
                      <a:gd name="T12" fmla="*/ 6 w 11"/>
                      <a:gd name="T13" fmla="*/ 30 h 128"/>
                      <a:gd name="T14" fmla="*/ 6 w 11"/>
                      <a:gd name="T15" fmla="*/ 18 h 128"/>
                      <a:gd name="T16" fmla="*/ 6 w 11"/>
                      <a:gd name="T17" fmla="*/ 0 h 128"/>
                      <a:gd name="T18" fmla="*/ 9 w 11"/>
                      <a:gd name="T19" fmla="*/ 27 h 128"/>
                      <a:gd name="T20" fmla="*/ 11 w 11"/>
                      <a:gd name="T21" fmla="*/ 63 h 128"/>
                      <a:gd name="T22" fmla="*/ 9 w 11"/>
                      <a:gd name="T23" fmla="*/ 80 h 128"/>
                      <a:gd name="T24" fmla="*/ 8 w 11"/>
                      <a:gd name="T25" fmla="*/ 110 h 128"/>
                      <a:gd name="T26" fmla="*/ 0 w 11"/>
                      <a:gd name="T27" fmla="*/ 128 h 1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 h="128">
                        <a:moveTo>
                          <a:pt x="0" y="128"/>
                        </a:moveTo>
                        <a:lnTo>
                          <a:pt x="3" y="105"/>
                        </a:lnTo>
                        <a:lnTo>
                          <a:pt x="6" y="95"/>
                        </a:lnTo>
                        <a:lnTo>
                          <a:pt x="9" y="80"/>
                        </a:lnTo>
                        <a:lnTo>
                          <a:pt x="8" y="68"/>
                        </a:lnTo>
                        <a:lnTo>
                          <a:pt x="5" y="47"/>
                        </a:lnTo>
                        <a:lnTo>
                          <a:pt x="6" y="30"/>
                        </a:lnTo>
                        <a:lnTo>
                          <a:pt x="6" y="18"/>
                        </a:lnTo>
                        <a:lnTo>
                          <a:pt x="6" y="0"/>
                        </a:lnTo>
                        <a:lnTo>
                          <a:pt x="9" y="27"/>
                        </a:lnTo>
                        <a:lnTo>
                          <a:pt x="11" y="63"/>
                        </a:lnTo>
                        <a:lnTo>
                          <a:pt x="9" y="80"/>
                        </a:lnTo>
                        <a:lnTo>
                          <a:pt x="8" y="110"/>
                        </a:lnTo>
                        <a:lnTo>
                          <a:pt x="0" y="12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43" name="Freeform 228"/>
                  <p:cNvSpPr>
                    <a:spLocks/>
                  </p:cNvSpPr>
                  <p:nvPr/>
                </p:nvSpPr>
                <p:spPr bwMode="auto">
                  <a:xfrm>
                    <a:off x="1236" y="486"/>
                    <a:ext cx="51" cy="132"/>
                  </a:xfrm>
                  <a:custGeom>
                    <a:avLst/>
                    <a:gdLst>
                      <a:gd name="T0" fmla="*/ 48 w 51"/>
                      <a:gd name="T1" fmla="*/ 132 h 132"/>
                      <a:gd name="T2" fmla="*/ 51 w 51"/>
                      <a:gd name="T3" fmla="*/ 104 h 132"/>
                      <a:gd name="T4" fmla="*/ 49 w 51"/>
                      <a:gd name="T5" fmla="*/ 84 h 132"/>
                      <a:gd name="T6" fmla="*/ 42 w 51"/>
                      <a:gd name="T7" fmla="*/ 57 h 132"/>
                      <a:gd name="T8" fmla="*/ 30 w 51"/>
                      <a:gd name="T9" fmla="*/ 35 h 132"/>
                      <a:gd name="T10" fmla="*/ 18 w 51"/>
                      <a:gd name="T11" fmla="*/ 20 h 132"/>
                      <a:gd name="T12" fmla="*/ 10 w 51"/>
                      <a:gd name="T13" fmla="*/ 8 h 132"/>
                      <a:gd name="T14" fmla="*/ 0 w 51"/>
                      <a:gd name="T15" fmla="*/ 0 h 132"/>
                      <a:gd name="T16" fmla="*/ 12 w 51"/>
                      <a:gd name="T17" fmla="*/ 20 h 132"/>
                      <a:gd name="T18" fmla="*/ 27 w 51"/>
                      <a:gd name="T19" fmla="*/ 41 h 132"/>
                      <a:gd name="T20" fmla="*/ 36 w 51"/>
                      <a:gd name="T21" fmla="*/ 57 h 132"/>
                      <a:gd name="T22" fmla="*/ 43 w 51"/>
                      <a:gd name="T23" fmla="*/ 93 h 132"/>
                      <a:gd name="T24" fmla="*/ 46 w 51"/>
                      <a:gd name="T25" fmla="*/ 114 h 132"/>
                      <a:gd name="T26" fmla="*/ 48 w 51"/>
                      <a:gd name="T27" fmla="*/ 132 h 1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1" h="132">
                        <a:moveTo>
                          <a:pt x="48" y="132"/>
                        </a:moveTo>
                        <a:lnTo>
                          <a:pt x="51" y="104"/>
                        </a:lnTo>
                        <a:lnTo>
                          <a:pt x="49" y="84"/>
                        </a:lnTo>
                        <a:lnTo>
                          <a:pt x="42" y="57"/>
                        </a:lnTo>
                        <a:lnTo>
                          <a:pt x="30" y="35"/>
                        </a:lnTo>
                        <a:lnTo>
                          <a:pt x="18" y="20"/>
                        </a:lnTo>
                        <a:lnTo>
                          <a:pt x="10" y="8"/>
                        </a:lnTo>
                        <a:lnTo>
                          <a:pt x="0" y="0"/>
                        </a:lnTo>
                        <a:lnTo>
                          <a:pt x="12" y="20"/>
                        </a:lnTo>
                        <a:lnTo>
                          <a:pt x="27" y="41"/>
                        </a:lnTo>
                        <a:lnTo>
                          <a:pt x="36" y="57"/>
                        </a:lnTo>
                        <a:lnTo>
                          <a:pt x="43" y="93"/>
                        </a:lnTo>
                        <a:lnTo>
                          <a:pt x="46" y="114"/>
                        </a:lnTo>
                        <a:lnTo>
                          <a:pt x="48" y="13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44" name="Freeform 229"/>
                  <p:cNvSpPr>
                    <a:spLocks/>
                  </p:cNvSpPr>
                  <p:nvPr/>
                </p:nvSpPr>
                <p:spPr bwMode="auto">
                  <a:xfrm>
                    <a:off x="1227" y="434"/>
                    <a:ext cx="60" cy="124"/>
                  </a:xfrm>
                  <a:custGeom>
                    <a:avLst/>
                    <a:gdLst>
                      <a:gd name="T0" fmla="*/ 60 w 60"/>
                      <a:gd name="T1" fmla="*/ 124 h 124"/>
                      <a:gd name="T2" fmla="*/ 48 w 60"/>
                      <a:gd name="T3" fmla="*/ 87 h 124"/>
                      <a:gd name="T4" fmla="*/ 30 w 60"/>
                      <a:gd name="T5" fmla="*/ 64 h 124"/>
                      <a:gd name="T6" fmla="*/ 21 w 60"/>
                      <a:gd name="T7" fmla="*/ 52 h 124"/>
                      <a:gd name="T8" fmla="*/ 13 w 60"/>
                      <a:gd name="T9" fmla="*/ 33 h 124"/>
                      <a:gd name="T10" fmla="*/ 9 w 60"/>
                      <a:gd name="T11" fmla="*/ 19 h 124"/>
                      <a:gd name="T12" fmla="*/ 0 w 60"/>
                      <a:gd name="T13" fmla="*/ 0 h 124"/>
                      <a:gd name="T14" fmla="*/ 18 w 60"/>
                      <a:gd name="T15" fmla="*/ 25 h 124"/>
                      <a:gd name="T16" fmla="*/ 31 w 60"/>
                      <a:gd name="T17" fmla="*/ 48 h 124"/>
                      <a:gd name="T18" fmla="*/ 37 w 60"/>
                      <a:gd name="T19" fmla="*/ 61 h 124"/>
                      <a:gd name="T20" fmla="*/ 51 w 60"/>
                      <a:gd name="T21" fmla="*/ 81 h 124"/>
                      <a:gd name="T22" fmla="*/ 55 w 60"/>
                      <a:gd name="T23" fmla="*/ 90 h 124"/>
                      <a:gd name="T24" fmla="*/ 58 w 60"/>
                      <a:gd name="T25" fmla="*/ 99 h 124"/>
                      <a:gd name="T26" fmla="*/ 60 w 60"/>
                      <a:gd name="T27" fmla="*/ 124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 h="124">
                        <a:moveTo>
                          <a:pt x="60" y="124"/>
                        </a:moveTo>
                        <a:lnTo>
                          <a:pt x="48" y="87"/>
                        </a:lnTo>
                        <a:lnTo>
                          <a:pt x="30" y="64"/>
                        </a:lnTo>
                        <a:lnTo>
                          <a:pt x="21" y="52"/>
                        </a:lnTo>
                        <a:lnTo>
                          <a:pt x="13" y="33"/>
                        </a:lnTo>
                        <a:lnTo>
                          <a:pt x="9" y="19"/>
                        </a:lnTo>
                        <a:lnTo>
                          <a:pt x="0" y="0"/>
                        </a:lnTo>
                        <a:lnTo>
                          <a:pt x="18" y="25"/>
                        </a:lnTo>
                        <a:lnTo>
                          <a:pt x="31" y="48"/>
                        </a:lnTo>
                        <a:lnTo>
                          <a:pt x="37" y="61"/>
                        </a:lnTo>
                        <a:lnTo>
                          <a:pt x="51" y="81"/>
                        </a:lnTo>
                        <a:lnTo>
                          <a:pt x="55" y="90"/>
                        </a:lnTo>
                        <a:lnTo>
                          <a:pt x="58" y="99"/>
                        </a:lnTo>
                        <a:lnTo>
                          <a:pt x="60" y="12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45" name="Freeform 230"/>
                  <p:cNvSpPr>
                    <a:spLocks/>
                  </p:cNvSpPr>
                  <p:nvPr/>
                </p:nvSpPr>
                <p:spPr bwMode="auto">
                  <a:xfrm>
                    <a:off x="1533" y="420"/>
                    <a:ext cx="7" cy="119"/>
                  </a:xfrm>
                  <a:custGeom>
                    <a:avLst/>
                    <a:gdLst>
                      <a:gd name="T0" fmla="*/ 6 w 7"/>
                      <a:gd name="T1" fmla="*/ 119 h 119"/>
                      <a:gd name="T2" fmla="*/ 1 w 7"/>
                      <a:gd name="T3" fmla="*/ 90 h 119"/>
                      <a:gd name="T4" fmla="*/ 0 w 7"/>
                      <a:gd name="T5" fmla="*/ 68 h 119"/>
                      <a:gd name="T6" fmla="*/ 0 w 7"/>
                      <a:gd name="T7" fmla="*/ 45 h 119"/>
                      <a:gd name="T8" fmla="*/ 1 w 7"/>
                      <a:gd name="T9" fmla="*/ 26 h 119"/>
                      <a:gd name="T10" fmla="*/ 1 w 7"/>
                      <a:gd name="T11" fmla="*/ 17 h 119"/>
                      <a:gd name="T12" fmla="*/ 1 w 7"/>
                      <a:gd name="T13" fmla="*/ 0 h 119"/>
                      <a:gd name="T14" fmla="*/ 6 w 7"/>
                      <a:gd name="T15" fmla="*/ 29 h 119"/>
                      <a:gd name="T16" fmla="*/ 7 w 7"/>
                      <a:gd name="T17" fmla="*/ 56 h 119"/>
                      <a:gd name="T18" fmla="*/ 7 w 7"/>
                      <a:gd name="T19" fmla="*/ 80 h 119"/>
                      <a:gd name="T20" fmla="*/ 6 w 7"/>
                      <a:gd name="T21" fmla="*/ 119 h 1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19">
                        <a:moveTo>
                          <a:pt x="6" y="119"/>
                        </a:moveTo>
                        <a:lnTo>
                          <a:pt x="1" y="90"/>
                        </a:lnTo>
                        <a:lnTo>
                          <a:pt x="0" y="68"/>
                        </a:lnTo>
                        <a:lnTo>
                          <a:pt x="0" y="45"/>
                        </a:lnTo>
                        <a:lnTo>
                          <a:pt x="1" y="26"/>
                        </a:lnTo>
                        <a:lnTo>
                          <a:pt x="1" y="17"/>
                        </a:lnTo>
                        <a:lnTo>
                          <a:pt x="1" y="0"/>
                        </a:lnTo>
                        <a:lnTo>
                          <a:pt x="6" y="29"/>
                        </a:lnTo>
                        <a:lnTo>
                          <a:pt x="7" y="56"/>
                        </a:lnTo>
                        <a:lnTo>
                          <a:pt x="7" y="80"/>
                        </a:lnTo>
                        <a:lnTo>
                          <a:pt x="6" y="119"/>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46" name="Freeform 231"/>
                  <p:cNvSpPr>
                    <a:spLocks/>
                  </p:cNvSpPr>
                  <p:nvPr/>
                </p:nvSpPr>
                <p:spPr bwMode="auto">
                  <a:xfrm>
                    <a:off x="1542" y="404"/>
                    <a:ext cx="6" cy="118"/>
                  </a:xfrm>
                  <a:custGeom>
                    <a:avLst/>
                    <a:gdLst>
                      <a:gd name="T0" fmla="*/ 6 w 6"/>
                      <a:gd name="T1" fmla="*/ 118 h 118"/>
                      <a:gd name="T2" fmla="*/ 3 w 6"/>
                      <a:gd name="T3" fmla="*/ 103 h 118"/>
                      <a:gd name="T4" fmla="*/ 3 w 6"/>
                      <a:gd name="T5" fmla="*/ 88 h 118"/>
                      <a:gd name="T6" fmla="*/ 1 w 6"/>
                      <a:gd name="T7" fmla="*/ 70 h 118"/>
                      <a:gd name="T8" fmla="*/ 0 w 6"/>
                      <a:gd name="T9" fmla="*/ 45 h 118"/>
                      <a:gd name="T10" fmla="*/ 1 w 6"/>
                      <a:gd name="T11" fmla="*/ 25 h 118"/>
                      <a:gd name="T12" fmla="*/ 0 w 6"/>
                      <a:gd name="T13" fmla="*/ 0 h 118"/>
                      <a:gd name="T14" fmla="*/ 6 w 6"/>
                      <a:gd name="T15" fmla="*/ 28 h 118"/>
                      <a:gd name="T16" fmla="*/ 6 w 6"/>
                      <a:gd name="T17" fmla="*/ 46 h 118"/>
                      <a:gd name="T18" fmla="*/ 6 w 6"/>
                      <a:gd name="T19" fmla="*/ 75 h 118"/>
                      <a:gd name="T20" fmla="*/ 6 w 6"/>
                      <a:gd name="T21" fmla="*/ 91 h 118"/>
                      <a:gd name="T22" fmla="*/ 6 w 6"/>
                      <a:gd name="T23" fmla="*/ 118 h 1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118">
                        <a:moveTo>
                          <a:pt x="6" y="118"/>
                        </a:moveTo>
                        <a:lnTo>
                          <a:pt x="3" y="103"/>
                        </a:lnTo>
                        <a:lnTo>
                          <a:pt x="3" y="88"/>
                        </a:lnTo>
                        <a:lnTo>
                          <a:pt x="1" y="70"/>
                        </a:lnTo>
                        <a:lnTo>
                          <a:pt x="0" y="45"/>
                        </a:lnTo>
                        <a:lnTo>
                          <a:pt x="1" y="25"/>
                        </a:lnTo>
                        <a:lnTo>
                          <a:pt x="0" y="0"/>
                        </a:lnTo>
                        <a:lnTo>
                          <a:pt x="6" y="28"/>
                        </a:lnTo>
                        <a:lnTo>
                          <a:pt x="6" y="46"/>
                        </a:lnTo>
                        <a:lnTo>
                          <a:pt x="6" y="75"/>
                        </a:lnTo>
                        <a:lnTo>
                          <a:pt x="6" y="91"/>
                        </a:lnTo>
                        <a:lnTo>
                          <a:pt x="6" y="11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47" name="Freeform 232"/>
                  <p:cNvSpPr>
                    <a:spLocks/>
                  </p:cNvSpPr>
                  <p:nvPr/>
                </p:nvSpPr>
                <p:spPr bwMode="auto">
                  <a:xfrm>
                    <a:off x="1014" y="710"/>
                    <a:ext cx="90" cy="127"/>
                  </a:xfrm>
                  <a:custGeom>
                    <a:avLst/>
                    <a:gdLst>
                      <a:gd name="T0" fmla="*/ 0 w 90"/>
                      <a:gd name="T1" fmla="*/ 127 h 127"/>
                      <a:gd name="T2" fmla="*/ 4 w 90"/>
                      <a:gd name="T3" fmla="*/ 117 h 127"/>
                      <a:gd name="T4" fmla="*/ 12 w 90"/>
                      <a:gd name="T5" fmla="*/ 106 h 127"/>
                      <a:gd name="T6" fmla="*/ 19 w 90"/>
                      <a:gd name="T7" fmla="*/ 94 h 127"/>
                      <a:gd name="T8" fmla="*/ 39 w 90"/>
                      <a:gd name="T9" fmla="*/ 70 h 127"/>
                      <a:gd name="T10" fmla="*/ 52 w 90"/>
                      <a:gd name="T11" fmla="*/ 52 h 127"/>
                      <a:gd name="T12" fmla="*/ 64 w 90"/>
                      <a:gd name="T13" fmla="*/ 30 h 127"/>
                      <a:gd name="T14" fmla="*/ 70 w 90"/>
                      <a:gd name="T15" fmla="*/ 18 h 127"/>
                      <a:gd name="T16" fmla="*/ 78 w 90"/>
                      <a:gd name="T17" fmla="*/ 0 h 127"/>
                      <a:gd name="T18" fmla="*/ 72 w 90"/>
                      <a:gd name="T19" fmla="*/ 19 h 127"/>
                      <a:gd name="T20" fmla="*/ 76 w 90"/>
                      <a:gd name="T21" fmla="*/ 21 h 127"/>
                      <a:gd name="T22" fmla="*/ 90 w 90"/>
                      <a:gd name="T23" fmla="*/ 15 h 127"/>
                      <a:gd name="T24" fmla="*/ 72 w 90"/>
                      <a:gd name="T25" fmla="*/ 33 h 127"/>
                      <a:gd name="T26" fmla="*/ 63 w 90"/>
                      <a:gd name="T27" fmla="*/ 43 h 127"/>
                      <a:gd name="T28" fmla="*/ 49 w 90"/>
                      <a:gd name="T29" fmla="*/ 63 h 127"/>
                      <a:gd name="T30" fmla="*/ 37 w 90"/>
                      <a:gd name="T31" fmla="*/ 76 h 127"/>
                      <a:gd name="T32" fmla="*/ 25 w 90"/>
                      <a:gd name="T33" fmla="*/ 93 h 127"/>
                      <a:gd name="T34" fmla="*/ 0 w 90"/>
                      <a:gd name="T35" fmla="*/ 127 h 1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27">
                        <a:moveTo>
                          <a:pt x="0" y="127"/>
                        </a:moveTo>
                        <a:lnTo>
                          <a:pt x="4" y="117"/>
                        </a:lnTo>
                        <a:lnTo>
                          <a:pt x="12" y="106"/>
                        </a:lnTo>
                        <a:lnTo>
                          <a:pt x="19" y="94"/>
                        </a:lnTo>
                        <a:lnTo>
                          <a:pt x="39" y="70"/>
                        </a:lnTo>
                        <a:lnTo>
                          <a:pt x="52" y="52"/>
                        </a:lnTo>
                        <a:lnTo>
                          <a:pt x="64" y="30"/>
                        </a:lnTo>
                        <a:lnTo>
                          <a:pt x="70" y="18"/>
                        </a:lnTo>
                        <a:lnTo>
                          <a:pt x="78" y="0"/>
                        </a:lnTo>
                        <a:lnTo>
                          <a:pt x="72" y="19"/>
                        </a:lnTo>
                        <a:lnTo>
                          <a:pt x="76" y="21"/>
                        </a:lnTo>
                        <a:lnTo>
                          <a:pt x="90" y="15"/>
                        </a:lnTo>
                        <a:lnTo>
                          <a:pt x="72" y="33"/>
                        </a:lnTo>
                        <a:lnTo>
                          <a:pt x="63" y="43"/>
                        </a:lnTo>
                        <a:lnTo>
                          <a:pt x="49" y="63"/>
                        </a:lnTo>
                        <a:lnTo>
                          <a:pt x="37" y="76"/>
                        </a:lnTo>
                        <a:lnTo>
                          <a:pt x="25" y="93"/>
                        </a:lnTo>
                        <a:lnTo>
                          <a:pt x="0" y="12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48" name="Freeform 233"/>
                  <p:cNvSpPr>
                    <a:spLocks/>
                  </p:cNvSpPr>
                  <p:nvPr/>
                </p:nvSpPr>
                <p:spPr bwMode="auto">
                  <a:xfrm>
                    <a:off x="1444" y="573"/>
                    <a:ext cx="69" cy="23"/>
                  </a:xfrm>
                  <a:custGeom>
                    <a:avLst/>
                    <a:gdLst>
                      <a:gd name="T0" fmla="*/ 69 w 69"/>
                      <a:gd name="T1" fmla="*/ 23 h 23"/>
                      <a:gd name="T2" fmla="*/ 59 w 69"/>
                      <a:gd name="T3" fmla="*/ 14 h 23"/>
                      <a:gd name="T4" fmla="*/ 44 w 69"/>
                      <a:gd name="T5" fmla="*/ 8 h 23"/>
                      <a:gd name="T6" fmla="*/ 35 w 69"/>
                      <a:gd name="T7" fmla="*/ 5 h 23"/>
                      <a:gd name="T8" fmla="*/ 12 w 69"/>
                      <a:gd name="T9" fmla="*/ 14 h 23"/>
                      <a:gd name="T10" fmla="*/ 0 w 69"/>
                      <a:gd name="T11" fmla="*/ 14 h 23"/>
                      <a:gd name="T12" fmla="*/ 21 w 69"/>
                      <a:gd name="T13" fmla="*/ 3 h 23"/>
                      <a:gd name="T14" fmla="*/ 24 w 69"/>
                      <a:gd name="T15" fmla="*/ 0 h 23"/>
                      <a:gd name="T16" fmla="*/ 69 w 69"/>
                      <a:gd name="T17" fmla="*/ 23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 h="23">
                        <a:moveTo>
                          <a:pt x="69" y="23"/>
                        </a:moveTo>
                        <a:lnTo>
                          <a:pt x="59" y="14"/>
                        </a:lnTo>
                        <a:lnTo>
                          <a:pt x="44" y="8"/>
                        </a:lnTo>
                        <a:lnTo>
                          <a:pt x="35" y="5"/>
                        </a:lnTo>
                        <a:lnTo>
                          <a:pt x="12" y="14"/>
                        </a:lnTo>
                        <a:lnTo>
                          <a:pt x="0" y="14"/>
                        </a:lnTo>
                        <a:lnTo>
                          <a:pt x="21" y="3"/>
                        </a:lnTo>
                        <a:lnTo>
                          <a:pt x="24" y="0"/>
                        </a:lnTo>
                        <a:lnTo>
                          <a:pt x="69" y="23"/>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49" name="Freeform 234"/>
                  <p:cNvSpPr>
                    <a:spLocks/>
                  </p:cNvSpPr>
                  <p:nvPr/>
                </p:nvSpPr>
                <p:spPr bwMode="auto">
                  <a:xfrm>
                    <a:off x="1153" y="345"/>
                    <a:ext cx="80" cy="135"/>
                  </a:xfrm>
                  <a:custGeom>
                    <a:avLst/>
                    <a:gdLst>
                      <a:gd name="T0" fmla="*/ 80 w 80"/>
                      <a:gd name="T1" fmla="*/ 135 h 135"/>
                      <a:gd name="T2" fmla="*/ 69 w 80"/>
                      <a:gd name="T3" fmla="*/ 112 h 135"/>
                      <a:gd name="T4" fmla="*/ 59 w 80"/>
                      <a:gd name="T5" fmla="*/ 99 h 135"/>
                      <a:gd name="T6" fmla="*/ 41 w 80"/>
                      <a:gd name="T7" fmla="*/ 75 h 135"/>
                      <a:gd name="T8" fmla="*/ 27 w 80"/>
                      <a:gd name="T9" fmla="*/ 48 h 135"/>
                      <a:gd name="T10" fmla="*/ 14 w 80"/>
                      <a:gd name="T11" fmla="*/ 28 h 135"/>
                      <a:gd name="T12" fmla="*/ 0 w 80"/>
                      <a:gd name="T13" fmla="*/ 0 h 135"/>
                      <a:gd name="T14" fmla="*/ 27 w 80"/>
                      <a:gd name="T15" fmla="*/ 28 h 135"/>
                      <a:gd name="T16" fmla="*/ 39 w 80"/>
                      <a:gd name="T17" fmla="*/ 51 h 135"/>
                      <a:gd name="T18" fmla="*/ 50 w 80"/>
                      <a:gd name="T19" fmla="*/ 78 h 135"/>
                      <a:gd name="T20" fmla="*/ 66 w 80"/>
                      <a:gd name="T21" fmla="*/ 103 h 135"/>
                      <a:gd name="T22" fmla="*/ 80 w 80"/>
                      <a:gd name="T23" fmla="*/ 135 h 1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0" h="135">
                        <a:moveTo>
                          <a:pt x="80" y="135"/>
                        </a:moveTo>
                        <a:lnTo>
                          <a:pt x="69" y="112"/>
                        </a:lnTo>
                        <a:lnTo>
                          <a:pt x="59" y="99"/>
                        </a:lnTo>
                        <a:lnTo>
                          <a:pt x="41" y="75"/>
                        </a:lnTo>
                        <a:lnTo>
                          <a:pt x="27" y="48"/>
                        </a:lnTo>
                        <a:lnTo>
                          <a:pt x="14" y="28"/>
                        </a:lnTo>
                        <a:lnTo>
                          <a:pt x="0" y="0"/>
                        </a:lnTo>
                        <a:lnTo>
                          <a:pt x="27" y="28"/>
                        </a:lnTo>
                        <a:lnTo>
                          <a:pt x="39" y="51"/>
                        </a:lnTo>
                        <a:lnTo>
                          <a:pt x="50" y="78"/>
                        </a:lnTo>
                        <a:lnTo>
                          <a:pt x="66" y="103"/>
                        </a:lnTo>
                        <a:lnTo>
                          <a:pt x="80" y="13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50" name="Freeform 235"/>
                  <p:cNvSpPr>
                    <a:spLocks/>
                  </p:cNvSpPr>
                  <p:nvPr/>
                </p:nvSpPr>
                <p:spPr bwMode="auto">
                  <a:xfrm>
                    <a:off x="1111" y="282"/>
                    <a:ext cx="107" cy="148"/>
                  </a:xfrm>
                  <a:custGeom>
                    <a:avLst/>
                    <a:gdLst>
                      <a:gd name="T0" fmla="*/ 107 w 107"/>
                      <a:gd name="T1" fmla="*/ 148 h 148"/>
                      <a:gd name="T2" fmla="*/ 93 w 107"/>
                      <a:gd name="T3" fmla="*/ 120 h 148"/>
                      <a:gd name="T4" fmla="*/ 75 w 107"/>
                      <a:gd name="T5" fmla="*/ 82 h 148"/>
                      <a:gd name="T6" fmla="*/ 51 w 107"/>
                      <a:gd name="T7" fmla="*/ 67 h 148"/>
                      <a:gd name="T8" fmla="*/ 29 w 107"/>
                      <a:gd name="T9" fmla="*/ 46 h 148"/>
                      <a:gd name="T10" fmla="*/ 9 w 107"/>
                      <a:gd name="T11" fmla="*/ 22 h 148"/>
                      <a:gd name="T12" fmla="*/ 0 w 107"/>
                      <a:gd name="T13" fmla="*/ 0 h 148"/>
                      <a:gd name="T14" fmla="*/ 17 w 107"/>
                      <a:gd name="T15" fmla="*/ 21 h 148"/>
                      <a:gd name="T16" fmla="*/ 39 w 107"/>
                      <a:gd name="T17" fmla="*/ 46 h 148"/>
                      <a:gd name="T18" fmla="*/ 60 w 107"/>
                      <a:gd name="T19" fmla="*/ 63 h 148"/>
                      <a:gd name="T20" fmla="*/ 71 w 107"/>
                      <a:gd name="T21" fmla="*/ 82 h 148"/>
                      <a:gd name="T22" fmla="*/ 101 w 107"/>
                      <a:gd name="T23" fmla="*/ 115 h 148"/>
                      <a:gd name="T24" fmla="*/ 107 w 107"/>
                      <a:gd name="T25" fmla="*/ 148 h 1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7" h="148">
                        <a:moveTo>
                          <a:pt x="107" y="148"/>
                        </a:moveTo>
                        <a:lnTo>
                          <a:pt x="93" y="120"/>
                        </a:lnTo>
                        <a:lnTo>
                          <a:pt x="75" y="82"/>
                        </a:lnTo>
                        <a:lnTo>
                          <a:pt x="51" y="67"/>
                        </a:lnTo>
                        <a:lnTo>
                          <a:pt x="29" y="46"/>
                        </a:lnTo>
                        <a:lnTo>
                          <a:pt x="9" y="22"/>
                        </a:lnTo>
                        <a:lnTo>
                          <a:pt x="0" y="0"/>
                        </a:lnTo>
                        <a:lnTo>
                          <a:pt x="17" y="21"/>
                        </a:lnTo>
                        <a:lnTo>
                          <a:pt x="39" y="46"/>
                        </a:lnTo>
                        <a:lnTo>
                          <a:pt x="60" y="63"/>
                        </a:lnTo>
                        <a:lnTo>
                          <a:pt x="71" y="82"/>
                        </a:lnTo>
                        <a:lnTo>
                          <a:pt x="101" y="115"/>
                        </a:lnTo>
                        <a:lnTo>
                          <a:pt x="107" y="14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51" name="Freeform 236"/>
                  <p:cNvSpPr>
                    <a:spLocks/>
                  </p:cNvSpPr>
                  <p:nvPr/>
                </p:nvSpPr>
                <p:spPr bwMode="auto">
                  <a:xfrm>
                    <a:off x="1066" y="193"/>
                    <a:ext cx="60" cy="101"/>
                  </a:xfrm>
                  <a:custGeom>
                    <a:avLst/>
                    <a:gdLst>
                      <a:gd name="T0" fmla="*/ 60 w 60"/>
                      <a:gd name="T1" fmla="*/ 101 h 101"/>
                      <a:gd name="T2" fmla="*/ 42 w 60"/>
                      <a:gd name="T3" fmla="*/ 83 h 101"/>
                      <a:gd name="T4" fmla="*/ 27 w 60"/>
                      <a:gd name="T5" fmla="*/ 69 h 101"/>
                      <a:gd name="T6" fmla="*/ 14 w 60"/>
                      <a:gd name="T7" fmla="*/ 48 h 101"/>
                      <a:gd name="T8" fmla="*/ 9 w 60"/>
                      <a:gd name="T9" fmla="*/ 32 h 101"/>
                      <a:gd name="T10" fmla="*/ 8 w 60"/>
                      <a:gd name="T11" fmla="*/ 18 h 101"/>
                      <a:gd name="T12" fmla="*/ 0 w 60"/>
                      <a:gd name="T13" fmla="*/ 0 h 101"/>
                      <a:gd name="T14" fmla="*/ 12 w 60"/>
                      <a:gd name="T15" fmla="*/ 20 h 101"/>
                      <a:gd name="T16" fmla="*/ 20 w 60"/>
                      <a:gd name="T17" fmla="*/ 45 h 101"/>
                      <a:gd name="T18" fmla="*/ 30 w 60"/>
                      <a:gd name="T19" fmla="*/ 66 h 101"/>
                      <a:gd name="T20" fmla="*/ 60 w 60"/>
                      <a:gd name="T21" fmla="*/ 101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101">
                        <a:moveTo>
                          <a:pt x="60" y="101"/>
                        </a:moveTo>
                        <a:lnTo>
                          <a:pt x="42" y="83"/>
                        </a:lnTo>
                        <a:lnTo>
                          <a:pt x="27" y="69"/>
                        </a:lnTo>
                        <a:lnTo>
                          <a:pt x="14" y="48"/>
                        </a:lnTo>
                        <a:lnTo>
                          <a:pt x="9" y="32"/>
                        </a:lnTo>
                        <a:lnTo>
                          <a:pt x="8" y="18"/>
                        </a:lnTo>
                        <a:lnTo>
                          <a:pt x="0" y="0"/>
                        </a:lnTo>
                        <a:lnTo>
                          <a:pt x="12" y="20"/>
                        </a:lnTo>
                        <a:lnTo>
                          <a:pt x="20" y="45"/>
                        </a:lnTo>
                        <a:lnTo>
                          <a:pt x="30" y="66"/>
                        </a:lnTo>
                        <a:lnTo>
                          <a:pt x="60" y="101"/>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52" name="Freeform 237"/>
                  <p:cNvSpPr>
                    <a:spLocks/>
                  </p:cNvSpPr>
                  <p:nvPr/>
                </p:nvSpPr>
                <p:spPr bwMode="auto">
                  <a:xfrm>
                    <a:off x="1353" y="330"/>
                    <a:ext cx="24" cy="180"/>
                  </a:xfrm>
                  <a:custGeom>
                    <a:avLst/>
                    <a:gdLst>
                      <a:gd name="T0" fmla="*/ 3 w 24"/>
                      <a:gd name="T1" fmla="*/ 180 h 180"/>
                      <a:gd name="T2" fmla="*/ 3 w 24"/>
                      <a:gd name="T3" fmla="*/ 147 h 180"/>
                      <a:gd name="T4" fmla="*/ 0 w 24"/>
                      <a:gd name="T5" fmla="*/ 117 h 180"/>
                      <a:gd name="T6" fmla="*/ 4 w 24"/>
                      <a:gd name="T7" fmla="*/ 87 h 180"/>
                      <a:gd name="T8" fmla="*/ 10 w 24"/>
                      <a:gd name="T9" fmla="*/ 52 h 180"/>
                      <a:gd name="T10" fmla="*/ 15 w 24"/>
                      <a:gd name="T11" fmla="*/ 24 h 180"/>
                      <a:gd name="T12" fmla="*/ 12 w 24"/>
                      <a:gd name="T13" fmla="*/ 7 h 180"/>
                      <a:gd name="T14" fmla="*/ 21 w 24"/>
                      <a:gd name="T15" fmla="*/ 0 h 180"/>
                      <a:gd name="T16" fmla="*/ 18 w 24"/>
                      <a:gd name="T17" fmla="*/ 9 h 180"/>
                      <a:gd name="T18" fmla="*/ 18 w 24"/>
                      <a:gd name="T19" fmla="*/ 19 h 180"/>
                      <a:gd name="T20" fmla="*/ 24 w 24"/>
                      <a:gd name="T21" fmla="*/ 27 h 180"/>
                      <a:gd name="T22" fmla="*/ 18 w 24"/>
                      <a:gd name="T23" fmla="*/ 49 h 180"/>
                      <a:gd name="T24" fmla="*/ 15 w 24"/>
                      <a:gd name="T25" fmla="*/ 88 h 180"/>
                      <a:gd name="T26" fmla="*/ 12 w 24"/>
                      <a:gd name="T27" fmla="*/ 117 h 180"/>
                      <a:gd name="T28" fmla="*/ 12 w 24"/>
                      <a:gd name="T29" fmla="*/ 141 h 180"/>
                      <a:gd name="T30" fmla="*/ 3 w 24"/>
                      <a:gd name="T31" fmla="*/ 180 h 1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180">
                        <a:moveTo>
                          <a:pt x="3" y="180"/>
                        </a:moveTo>
                        <a:lnTo>
                          <a:pt x="3" y="147"/>
                        </a:lnTo>
                        <a:lnTo>
                          <a:pt x="0" y="117"/>
                        </a:lnTo>
                        <a:lnTo>
                          <a:pt x="4" y="87"/>
                        </a:lnTo>
                        <a:lnTo>
                          <a:pt x="10" y="52"/>
                        </a:lnTo>
                        <a:lnTo>
                          <a:pt x="15" y="24"/>
                        </a:lnTo>
                        <a:lnTo>
                          <a:pt x="12" y="7"/>
                        </a:lnTo>
                        <a:lnTo>
                          <a:pt x="21" y="0"/>
                        </a:lnTo>
                        <a:lnTo>
                          <a:pt x="18" y="9"/>
                        </a:lnTo>
                        <a:lnTo>
                          <a:pt x="18" y="19"/>
                        </a:lnTo>
                        <a:lnTo>
                          <a:pt x="24" y="27"/>
                        </a:lnTo>
                        <a:lnTo>
                          <a:pt x="18" y="49"/>
                        </a:lnTo>
                        <a:lnTo>
                          <a:pt x="15" y="88"/>
                        </a:lnTo>
                        <a:lnTo>
                          <a:pt x="12" y="117"/>
                        </a:lnTo>
                        <a:lnTo>
                          <a:pt x="12" y="141"/>
                        </a:lnTo>
                        <a:lnTo>
                          <a:pt x="3" y="18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53" name="Freeform 238"/>
                  <p:cNvSpPr>
                    <a:spLocks/>
                  </p:cNvSpPr>
                  <p:nvPr/>
                </p:nvSpPr>
                <p:spPr bwMode="auto">
                  <a:xfrm>
                    <a:off x="1348" y="238"/>
                    <a:ext cx="9" cy="171"/>
                  </a:xfrm>
                  <a:custGeom>
                    <a:avLst/>
                    <a:gdLst>
                      <a:gd name="T0" fmla="*/ 2 w 9"/>
                      <a:gd name="T1" fmla="*/ 171 h 171"/>
                      <a:gd name="T2" fmla="*/ 3 w 9"/>
                      <a:gd name="T3" fmla="*/ 141 h 171"/>
                      <a:gd name="T4" fmla="*/ 5 w 9"/>
                      <a:gd name="T5" fmla="*/ 129 h 171"/>
                      <a:gd name="T6" fmla="*/ 6 w 9"/>
                      <a:gd name="T7" fmla="*/ 111 h 171"/>
                      <a:gd name="T8" fmla="*/ 3 w 9"/>
                      <a:gd name="T9" fmla="*/ 83 h 171"/>
                      <a:gd name="T10" fmla="*/ 0 w 9"/>
                      <a:gd name="T11" fmla="*/ 57 h 171"/>
                      <a:gd name="T12" fmla="*/ 0 w 9"/>
                      <a:gd name="T13" fmla="*/ 32 h 171"/>
                      <a:gd name="T14" fmla="*/ 3 w 9"/>
                      <a:gd name="T15" fmla="*/ 0 h 171"/>
                      <a:gd name="T16" fmla="*/ 6 w 9"/>
                      <a:gd name="T17" fmla="*/ 44 h 171"/>
                      <a:gd name="T18" fmla="*/ 9 w 9"/>
                      <a:gd name="T19" fmla="*/ 75 h 171"/>
                      <a:gd name="T20" fmla="*/ 9 w 9"/>
                      <a:gd name="T21" fmla="*/ 101 h 171"/>
                      <a:gd name="T22" fmla="*/ 9 w 9"/>
                      <a:gd name="T23" fmla="*/ 135 h 171"/>
                      <a:gd name="T24" fmla="*/ 2 w 9"/>
                      <a:gd name="T25" fmla="*/ 171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171">
                        <a:moveTo>
                          <a:pt x="2" y="171"/>
                        </a:moveTo>
                        <a:lnTo>
                          <a:pt x="3" y="141"/>
                        </a:lnTo>
                        <a:lnTo>
                          <a:pt x="5" y="129"/>
                        </a:lnTo>
                        <a:lnTo>
                          <a:pt x="6" y="111"/>
                        </a:lnTo>
                        <a:lnTo>
                          <a:pt x="3" y="83"/>
                        </a:lnTo>
                        <a:lnTo>
                          <a:pt x="0" y="57"/>
                        </a:lnTo>
                        <a:lnTo>
                          <a:pt x="0" y="32"/>
                        </a:lnTo>
                        <a:lnTo>
                          <a:pt x="3" y="0"/>
                        </a:lnTo>
                        <a:lnTo>
                          <a:pt x="6" y="44"/>
                        </a:lnTo>
                        <a:lnTo>
                          <a:pt x="9" y="75"/>
                        </a:lnTo>
                        <a:lnTo>
                          <a:pt x="9" y="101"/>
                        </a:lnTo>
                        <a:lnTo>
                          <a:pt x="9" y="135"/>
                        </a:lnTo>
                        <a:lnTo>
                          <a:pt x="2" y="171"/>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54" name="Freeform 239"/>
                  <p:cNvSpPr>
                    <a:spLocks/>
                  </p:cNvSpPr>
                  <p:nvPr/>
                </p:nvSpPr>
                <p:spPr bwMode="auto">
                  <a:xfrm>
                    <a:off x="1356" y="184"/>
                    <a:ext cx="12" cy="140"/>
                  </a:xfrm>
                  <a:custGeom>
                    <a:avLst/>
                    <a:gdLst>
                      <a:gd name="T0" fmla="*/ 7 w 12"/>
                      <a:gd name="T1" fmla="*/ 140 h 140"/>
                      <a:gd name="T2" fmla="*/ 0 w 12"/>
                      <a:gd name="T3" fmla="*/ 105 h 140"/>
                      <a:gd name="T4" fmla="*/ 3 w 12"/>
                      <a:gd name="T5" fmla="*/ 72 h 140"/>
                      <a:gd name="T6" fmla="*/ 4 w 12"/>
                      <a:gd name="T7" fmla="*/ 45 h 140"/>
                      <a:gd name="T8" fmla="*/ 3 w 12"/>
                      <a:gd name="T9" fmla="*/ 30 h 140"/>
                      <a:gd name="T10" fmla="*/ 4 w 12"/>
                      <a:gd name="T11" fmla="*/ 0 h 140"/>
                      <a:gd name="T12" fmla="*/ 12 w 12"/>
                      <a:gd name="T13" fmla="*/ 36 h 140"/>
                      <a:gd name="T14" fmla="*/ 9 w 12"/>
                      <a:gd name="T15" fmla="*/ 87 h 140"/>
                      <a:gd name="T16" fmla="*/ 7 w 12"/>
                      <a:gd name="T17" fmla="*/ 140 h 1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40">
                        <a:moveTo>
                          <a:pt x="7" y="140"/>
                        </a:moveTo>
                        <a:lnTo>
                          <a:pt x="0" y="105"/>
                        </a:lnTo>
                        <a:lnTo>
                          <a:pt x="3" y="72"/>
                        </a:lnTo>
                        <a:lnTo>
                          <a:pt x="4" y="45"/>
                        </a:lnTo>
                        <a:lnTo>
                          <a:pt x="3" y="30"/>
                        </a:lnTo>
                        <a:lnTo>
                          <a:pt x="4" y="0"/>
                        </a:lnTo>
                        <a:lnTo>
                          <a:pt x="12" y="36"/>
                        </a:lnTo>
                        <a:lnTo>
                          <a:pt x="9" y="87"/>
                        </a:lnTo>
                        <a:lnTo>
                          <a:pt x="7" y="14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55" name="Freeform 240"/>
                  <p:cNvSpPr>
                    <a:spLocks/>
                  </p:cNvSpPr>
                  <p:nvPr/>
                </p:nvSpPr>
                <p:spPr bwMode="auto">
                  <a:xfrm>
                    <a:off x="1515" y="217"/>
                    <a:ext cx="18" cy="203"/>
                  </a:xfrm>
                  <a:custGeom>
                    <a:avLst/>
                    <a:gdLst>
                      <a:gd name="T0" fmla="*/ 18 w 18"/>
                      <a:gd name="T1" fmla="*/ 203 h 203"/>
                      <a:gd name="T2" fmla="*/ 10 w 18"/>
                      <a:gd name="T3" fmla="*/ 177 h 203"/>
                      <a:gd name="T4" fmla="*/ 10 w 18"/>
                      <a:gd name="T5" fmla="*/ 150 h 203"/>
                      <a:gd name="T6" fmla="*/ 7 w 18"/>
                      <a:gd name="T7" fmla="*/ 120 h 203"/>
                      <a:gd name="T8" fmla="*/ 6 w 18"/>
                      <a:gd name="T9" fmla="*/ 87 h 203"/>
                      <a:gd name="T10" fmla="*/ 3 w 18"/>
                      <a:gd name="T11" fmla="*/ 57 h 203"/>
                      <a:gd name="T12" fmla="*/ 0 w 18"/>
                      <a:gd name="T13" fmla="*/ 33 h 203"/>
                      <a:gd name="T14" fmla="*/ 1 w 18"/>
                      <a:gd name="T15" fmla="*/ 0 h 203"/>
                      <a:gd name="T16" fmla="*/ 6 w 18"/>
                      <a:gd name="T17" fmla="*/ 42 h 203"/>
                      <a:gd name="T18" fmla="*/ 10 w 18"/>
                      <a:gd name="T19" fmla="*/ 86 h 203"/>
                      <a:gd name="T20" fmla="*/ 18 w 18"/>
                      <a:gd name="T21" fmla="*/ 134 h 203"/>
                      <a:gd name="T22" fmla="*/ 18 w 18"/>
                      <a:gd name="T23" fmla="*/ 161 h 203"/>
                      <a:gd name="T24" fmla="*/ 18 w 18"/>
                      <a:gd name="T25" fmla="*/ 203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203">
                        <a:moveTo>
                          <a:pt x="18" y="203"/>
                        </a:moveTo>
                        <a:lnTo>
                          <a:pt x="10" y="177"/>
                        </a:lnTo>
                        <a:lnTo>
                          <a:pt x="10" y="150"/>
                        </a:lnTo>
                        <a:lnTo>
                          <a:pt x="7" y="120"/>
                        </a:lnTo>
                        <a:lnTo>
                          <a:pt x="6" y="87"/>
                        </a:lnTo>
                        <a:lnTo>
                          <a:pt x="3" y="57"/>
                        </a:lnTo>
                        <a:lnTo>
                          <a:pt x="0" y="33"/>
                        </a:lnTo>
                        <a:lnTo>
                          <a:pt x="1" y="0"/>
                        </a:lnTo>
                        <a:lnTo>
                          <a:pt x="6" y="42"/>
                        </a:lnTo>
                        <a:lnTo>
                          <a:pt x="10" y="86"/>
                        </a:lnTo>
                        <a:lnTo>
                          <a:pt x="18" y="134"/>
                        </a:lnTo>
                        <a:lnTo>
                          <a:pt x="18" y="161"/>
                        </a:lnTo>
                        <a:lnTo>
                          <a:pt x="18" y="203"/>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56" name="Freeform 241"/>
                  <p:cNvSpPr>
                    <a:spLocks/>
                  </p:cNvSpPr>
                  <p:nvPr/>
                </p:nvSpPr>
                <p:spPr bwMode="auto">
                  <a:xfrm>
                    <a:off x="1528" y="277"/>
                    <a:ext cx="15" cy="129"/>
                  </a:xfrm>
                  <a:custGeom>
                    <a:avLst/>
                    <a:gdLst>
                      <a:gd name="T0" fmla="*/ 11 w 15"/>
                      <a:gd name="T1" fmla="*/ 129 h 129"/>
                      <a:gd name="T2" fmla="*/ 11 w 15"/>
                      <a:gd name="T3" fmla="*/ 93 h 129"/>
                      <a:gd name="T4" fmla="*/ 6 w 15"/>
                      <a:gd name="T5" fmla="*/ 57 h 129"/>
                      <a:gd name="T6" fmla="*/ 3 w 15"/>
                      <a:gd name="T7" fmla="*/ 35 h 129"/>
                      <a:gd name="T8" fmla="*/ 2 w 15"/>
                      <a:gd name="T9" fmla="*/ 14 h 129"/>
                      <a:gd name="T10" fmla="*/ 0 w 15"/>
                      <a:gd name="T11" fmla="*/ 0 h 129"/>
                      <a:gd name="T12" fmla="*/ 5 w 15"/>
                      <a:gd name="T13" fmla="*/ 12 h 129"/>
                      <a:gd name="T14" fmla="*/ 9 w 15"/>
                      <a:gd name="T15" fmla="*/ 17 h 129"/>
                      <a:gd name="T16" fmla="*/ 9 w 15"/>
                      <a:gd name="T17" fmla="*/ 29 h 129"/>
                      <a:gd name="T18" fmla="*/ 12 w 15"/>
                      <a:gd name="T19" fmla="*/ 30 h 129"/>
                      <a:gd name="T20" fmla="*/ 11 w 15"/>
                      <a:gd name="T21" fmla="*/ 54 h 129"/>
                      <a:gd name="T22" fmla="*/ 14 w 15"/>
                      <a:gd name="T23" fmla="*/ 81 h 129"/>
                      <a:gd name="T24" fmla="*/ 15 w 15"/>
                      <a:gd name="T25" fmla="*/ 108 h 129"/>
                      <a:gd name="T26" fmla="*/ 11 w 15"/>
                      <a:gd name="T27" fmla="*/ 129 h 1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9">
                        <a:moveTo>
                          <a:pt x="11" y="129"/>
                        </a:moveTo>
                        <a:lnTo>
                          <a:pt x="11" y="93"/>
                        </a:lnTo>
                        <a:lnTo>
                          <a:pt x="6" y="57"/>
                        </a:lnTo>
                        <a:lnTo>
                          <a:pt x="3" y="35"/>
                        </a:lnTo>
                        <a:lnTo>
                          <a:pt x="2" y="14"/>
                        </a:lnTo>
                        <a:lnTo>
                          <a:pt x="0" y="0"/>
                        </a:lnTo>
                        <a:lnTo>
                          <a:pt x="5" y="12"/>
                        </a:lnTo>
                        <a:lnTo>
                          <a:pt x="9" y="17"/>
                        </a:lnTo>
                        <a:lnTo>
                          <a:pt x="9" y="29"/>
                        </a:lnTo>
                        <a:lnTo>
                          <a:pt x="12" y="30"/>
                        </a:lnTo>
                        <a:lnTo>
                          <a:pt x="11" y="54"/>
                        </a:lnTo>
                        <a:lnTo>
                          <a:pt x="14" y="81"/>
                        </a:lnTo>
                        <a:lnTo>
                          <a:pt x="15" y="108"/>
                        </a:lnTo>
                        <a:lnTo>
                          <a:pt x="11" y="129"/>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57" name="Freeform 242"/>
                  <p:cNvSpPr>
                    <a:spLocks/>
                  </p:cNvSpPr>
                  <p:nvPr/>
                </p:nvSpPr>
                <p:spPr bwMode="auto">
                  <a:xfrm>
                    <a:off x="1890" y="545"/>
                    <a:ext cx="18" cy="128"/>
                  </a:xfrm>
                  <a:custGeom>
                    <a:avLst/>
                    <a:gdLst>
                      <a:gd name="T0" fmla="*/ 15 w 18"/>
                      <a:gd name="T1" fmla="*/ 128 h 128"/>
                      <a:gd name="T2" fmla="*/ 9 w 18"/>
                      <a:gd name="T3" fmla="*/ 101 h 128"/>
                      <a:gd name="T4" fmla="*/ 9 w 18"/>
                      <a:gd name="T5" fmla="*/ 66 h 128"/>
                      <a:gd name="T6" fmla="*/ 3 w 18"/>
                      <a:gd name="T7" fmla="*/ 47 h 128"/>
                      <a:gd name="T8" fmla="*/ 2 w 18"/>
                      <a:gd name="T9" fmla="*/ 23 h 128"/>
                      <a:gd name="T10" fmla="*/ 0 w 18"/>
                      <a:gd name="T11" fmla="*/ 0 h 128"/>
                      <a:gd name="T12" fmla="*/ 9 w 18"/>
                      <a:gd name="T13" fmla="*/ 33 h 128"/>
                      <a:gd name="T14" fmla="*/ 15 w 18"/>
                      <a:gd name="T15" fmla="*/ 66 h 128"/>
                      <a:gd name="T16" fmla="*/ 18 w 18"/>
                      <a:gd name="T17" fmla="*/ 89 h 128"/>
                      <a:gd name="T18" fmla="*/ 15 w 18"/>
                      <a:gd name="T19" fmla="*/ 128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28">
                        <a:moveTo>
                          <a:pt x="15" y="128"/>
                        </a:moveTo>
                        <a:lnTo>
                          <a:pt x="9" y="101"/>
                        </a:lnTo>
                        <a:lnTo>
                          <a:pt x="9" y="66"/>
                        </a:lnTo>
                        <a:lnTo>
                          <a:pt x="3" y="47"/>
                        </a:lnTo>
                        <a:lnTo>
                          <a:pt x="2" y="23"/>
                        </a:lnTo>
                        <a:lnTo>
                          <a:pt x="0" y="0"/>
                        </a:lnTo>
                        <a:lnTo>
                          <a:pt x="9" y="33"/>
                        </a:lnTo>
                        <a:lnTo>
                          <a:pt x="15" y="66"/>
                        </a:lnTo>
                        <a:lnTo>
                          <a:pt x="18" y="89"/>
                        </a:lnTo>
                        <a:lnTo>
                          <a:pt x="15" y="12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58" name="Freeform 243"/>
                  <p:cNvSpPr>
                    <a:spLocks/>
                  </p:cNvSpPr>
                  <p:nvPr/>
                </p:nvSpPr>
                <p:spPr bwMode="auto">
                  <a:xfrm>
                    <a:off x="1896" y="526"/>
                    <a:ext cx="32" cy="127"/>
                  </a:xfrm>
                  <a:custGeom>
                    <a:avLst/>
                    <a:gdLst>
                      <a:gd name="T0" fmla="*/ 27 w 32"/>
                      <a:gd name="T1" fmla="*/ 127 h 127"/>
                      <a:gd name="T2" fmla="*/ 20 w 32"/>
                      <a:gd name="T3" fmla="*/ 93 h 127"/>
                      <a:gd name="T4" fmla="*/ 14 w 32"/>
                      <a:gd name="T5" fmla="*/ 60 h 127"/>
                      <a:gd name="T6" fmla="*/ 8 w 32"/>
                      <a:gd name="T7" fmla="*/ 33 h 127"/>
                      <a:gd name="T8" fmla="*/ 0 w 32"/>
                      <a:gd name="T9" fmla="*/ 0 h 127"/>
                      <a:gd name="T10" fmla="*/ 14 w 32"/>
                      <a:gd name="T11" fmla="*/ 28 h 127"/>
                      <a:gd name="T12" fmla="*/ 29 w 32"/>
                      <a:gd name="T13" fmla="*/ 67 h 127"/>
                      <a:gd name="T14" fmla="*/ 32 w 32"/>
                      <a:gd name="T15" fmla="*/ 87 h 127"/>
                      <a:gd name="T16" fmla="*/ 27 w 32"/>
                      <a:gd name="T17" fmla="*/ 127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127">
                        <a:moveTo>
                          <a:pt x="27" y="127"/>
                        </a:moveTo>
                        <a:lnTo>
                          <a:pt x="20" y="93"/>
                        </a:lnTo>
                        <a:lnTo>
                          <a:pt x="14" y="60"/>
                        </a:lnTo>
                        <a:lnTo>
                          <a:pt x="8" y="33"/>
                        </a:lnTo>
                        <a:lnTo>
                          <a:pt x="0" y="0"/>
                        </a:lnTo>
                        <a:lnTo>
                          <a:pt x="14" y="28"/>
                        </a:lnTo>
                        <a:lnTo>
                          <a:pt x="29" y="67"/>
                        </a:lnTo>
                        <a:lnTo>
                          <a:pt x="32" y="87"/>
                        </a:lnTo>
                        <a:lnTo>
                          <a:pt x="27" y="12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59" name="Freeform 244"/>
                  <p:cNvSpPr>
                    <a:spLocks/>
                  </p:cNvSpPr>
                  <p:nvPr/>
                </p:nvSpPr>
                <p:spPr bwMode="auto">
                  <a:xfrm>
                    <a:off x="1848" y="413"/>
                    <a:ext cx="39" cy="125"/>
                  </a:xfrm>
                  <a:custGeom>
                    <a:avLst/>
                    <a:gdLst>
                      <a:gd name="T0" fmla="*/ 39 w 39"/>
                      <a:gd name="T1" fmla="*/ 125 h 125"/>
                      <a:gd name="T2" fmla="*/ 30 w 39"/>
                      <a:gd name="T3" fmla="*/ 101 h 125"/>
                      <a:gd name="T4" fmla="*/ 21 w 39"/>
                      <a:gd name="T5" fmla="*/ 63 h 125"/>
                      <a:gd name="T6" fmla="*/ 9 w 39"/>
                      <a:gd name="T7" fmla="*/ 30 h 125"/>
                      <a:gd name="T8" fmla="*/ 0 w 39"/>
                      <a:gd name="T9" fmla="*/ 0 h 125"/>
                      <a:gd name="T10" fmla="*/ 15 w 39"/>
                      <a:gd name="T11" fmla="*/ 29 h 125"/>
                      <a:gd name="T12" fmla="*/ 30 w 39"/>
                      <a:gd name="T13" fmla="*/ 65 h 125"/>
                      <a:gd name="T14" fmla="*/ 36 w 39"/>
                      <a:gd name="T15" fmla="*/ 101 h 125"/>
                      <a:gd name="T16" fmla="*/ 39 w 39"/>
                      <a:gd name="T17" fmla="*/ 125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 h="125">
                        <a:moveTo>
                          <a:pt x="39" y="125"/>
                        </a:moveTo>
                        <a:lnTo>
                          <a:pt x="30" y="101"/>
                        </a:lnTo>
                        <a:lnTo>
                          <a:pt x="21" y="63"/>
                        </a:lnTo>
                        <a:lnTo>
                          <a:pt x="9" y="30"/>
                        </a:lnTo>
                        <a:lnTo>
                          <a:pt x="0" y="0"/>
                        </a:lnTo>
                        <a:lnTo>
                          <a:pt x="15" y="29"/>
                        </a:lnTo>
                        <a:lnTo>
                          <a:pt x="30" y="65"/>
                        </a:lnTo>
                        <a:lnTo>
                          <a:pt x="36" y="101"/>
                        </a:lnTo>
                        <a:lnTo>
                          <a:pt x="39" y="12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60" name="Freeform 245"/>
                  <p:cNvSpPr>
                    <a:spLocks/>
                  </p:cNvSpPr>
                  <p:nvPr/>
                </p:nvSpPr>
                <p:spPr bwMode="auto">
                  <a:xfrm>
                    <a:off x="1833" y="341"/>
                    <a:ext cx="56" cy="185"/>
                  </a:xfrm>
                  <a:custGeom>
                    <a:avLst/>
                    <a:gdLst>
                      <a:gd name="T0" fmla="*/ 56 w 56"/>
                      <a:gd name="T1" fmla="*/ 185 h 185"/>
                      <a:gd name="T2" fmla="*/ 56 w 56"/>
                      <a:gd name="T3" fmla="*/ 153 h 185"/>
                      <a:gd name="T4" fmla="*/ 47 w 56"/>
                      <a:gd name="T5" fmla="*/ 122 h 185"/>
                      <a:gd name="T6" fmla="*/ 38 w 56"/>
                      <a:gd name="T7" fmla="*/ 95 h 185"/>
                      <a:gd name="T8" fmla="*/ 21 w 56"/>
                      <a:gd name="T9" fmla="*/ 72 h 185"/>
                      <a:gd name="T10" fmla="*/ 12 w 56"/>
                      <a:gd name="T11" fmla="*/ 50 h 185"/>
                      <a:gd name="T12" fmla="*/ 8 w 56"/>
                      <a:gd name="T13" fmla="*/ 33 h 185"/>
                      <a:gd name="T14" fmla="*/ 6 w 56"/>
                      <a:gd name="T15" fmla="*/ 15 h 185"/>
                      <a:gd name="T16" fmla="*/ 0 w 56"/>
                      <a:gd name="T17" fmla="*/ 0 h 185"/>
                      <a:gd name="T18" fmla="*/ 17 w 56"/>
                      <a:gd name="T19" fmla="*/ 26 h 185"/>
                      <a:gd name="T20" fmla="*/ 20 w 56"/>
                      <a:gd name="T21" fmla="*/ 42 h 185"/>
                      <a:gd name="T22" fmla="*/ 24 w 56"/>
                      <a:gd name="T23" fmla="*/ 60 h 185"/>
                      <a:gd name="T24" fmla="*/ 27 w 56"/>
                      <a:gd name="T25" fmla="*/ 63 h 185"/>
                      <a:gd name="T26" fmla="*/ 36 w 56"/>
                      <a:gd name="T27" fmla="*/ 86 h 185"/>
                      <a:gd name="T28" fmla="*/ 45 w 56"/>
                      <a:gd name="T29" fmla="*/ 116 h 185"/>
                      <a:gd name="T30" fmla="*/ 56 w 56"/>
                      <a:gd name="T31" fmla="*/ 185 h 1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6" h="185">
                        <a:moveTo>
                          <a:pt x="56" y="185"/>
                        </a:moveTo>
                        <a:lnTo>
                          <a:pt x="56" y="153"/>
                        </a:lnTo>
                        <a:lnTo>
                          <a:pt x="47" y="122"/>
                        </a:lnTo>
                        <a:lnTo>
                          <a:pt x="38" y="95"/>
                        </a:lnTo>
                        <a:lnTo>
                          <a:pt x="21" y="72"/>
                        </a:lnTo>
                        <a:lnTo>
                          <a:pt x="12" y="50"/>
                        </a:lnTo>
                        <a:lnTo>
                          <a:pt x="8" y="33"/>
                        </a:lnTo>
                        <a:lnTo>
                          <a:pt x="6" y="15"/>
                        </a:lnTo>
                        <a:lnTo>
                          <a:pt x="0" y="0"/>
                        </a:lnTo>
                        <a:lnTo>
                          <a:pt x="17" y="26"/>
                        </a:lnTo>
                        <a:lnTo>
                          <a:pt x="20" y="42"/>
                        </a:lnTo>
                        <a:lnTo>
                          <a:pt x="24" y="60"/>
                        </a:lnTo>
                        <a:lnTo>
                          <a:pt x="27" y="63"/>
                        </a:lnTo>
                        <a:lnTo>
                          <a:pt x="36" y="86"/>
                        </a:lnTo>
                        <a:lnTo>
                          <a:pt x="45" y="116"/>
                        </a:lnTo>
                        <a:lnTo>
                          <a:pt x="56" y="18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61" name="Freeform 246"/>
                  <p:cNvSpPr>
                    <a:spLocks/>
                  </p:cNvSpPr>
                  <p:nvPr/>
                </p:nvSpPr>
                <p:spPr bwMode="auto">
                  <a:xfrm>
                    <a:off x="1749" y="236"/>
                    <a:ext cx="89" cy="143"/>
                  </a:xfrm>
                  <a:custGeom>
                    <a:avLst/>
                    <a:gdLst>
                      <a:gd name="T0" fmla="*/ 86 w 89"/>
                      <a:gd name="T1" fmla="*/ 143 h 143"/>
                      <a:gd name="T2" fmla="*/ 72 w 89"/>
                      <a:gd name="T3" fmla="*/ 113 h 143"/>
                      <a:gd name="T4" fmla="*/ 45 w 89"/>
                      <a:gd name="T5" fmla="*/ 80 h 143"/>
                      <a:gd name="T6" fmla="*/ 36 w 89"/>
                      <a:gd name="T7" fmla="*/ 48 h 143"/>
                      <a:gd name="T8" fmla="*/ 20 w 89"/>
                      <a:gd name="T9" fmla="*/ 27 h 143"/>
                      <a:gd name="T10" fmla="*/ 0 w 89"/>
                      <a:gd name="T11" fmla="*/ 0 h 143"/>
                      <a:gd name="T12" fmla="*/ 20 w 89"/>
                      <a:gd name="T13" fmla="*/ 21 h 143"/>
                      <a:gd name="T14" fmla="*/ 39 w 89"/>
                      <a:gd name="T15" fmla="*/ 42 h 143"/>
                      <a:gd name="T16" fmla="*/ 54 w 89"/>
                      <a:gd name="T17" fmla="*/ 66 h 143"/>
                      <a:gd name="T18" fmla="*/ 57 w 89"/>
                      <a:gd name="T19" fmla="*/ 84 h 143"/>
                      <a:gd name="T20" fmla="*/ 89 w 89"/>
                      <a:gd name="T21" fmla="*/ 113 h 143"/>
                      <a:gd name="T22" fmla="*/ 86 w 89"/>
                      <a:gd name="T23" fmla="*/ 143 h 1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9" h="143">
                        <a:moveTo>
                          <a:pt x="86" y="143"/>
                        </a:moveTo>
                        <a:lnTo>
                          <a:pt x="72" y="113"/>
                        </a:lnTo>
                        <a:lnTo>
                          <a:pt x="45" y="80"/>
                        </a:lnTo>
                        <a:lnTo>
                          <a:pt x="36" y="48"/>
                        </a:lnTo>
                        <a:lnTo>
                          <a:pt x="20" y="27"/>
                        </a:lnTo>
                        <a:lnTo>
                          <a:pt x="0" y="0"/>
                        </a:lnTo>
                        <a:lnTo>
                          <a:pt x="20" y="21"/>
                        </a:lnTo>
                        <a:lnTo>
                          <a:pt x="39" y="42"/>
                        </a:lnTo>
                        <a:lnTo>
                          <a:pt x="54" y="66"/>
                        </a:lnTo>
                        <a:lnTo>
                          <a:pt x="57" y="84"/>
                        </a:lnTo>
                        <a:lnTo>
                          <a:pt x="89" y="113"/>
                        </a:lnTo>
                        <a:lnTo>
                          <a:pt x="86" y="143"/>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62" name="Freeform 247"/>
                  <p:cNvSpPr>
                    <a:spLocks/>
                  </p:cNvSpPr>
                  <p:nvPr/>
                </p:nvSpPr>
                <p:spPr bwMode="auto">
                  <a:xfrm>
                    <a:off x="1931" y="442"/>
                    <a:ext cx="61" cy="156"/>
                  </a:xfrm>
                  <a:custGeom>
                    <a:avLst/>
                    <a:gdLst>
                      <a:gd name="T0" fmla="*/ 6 w 61"/>
                      <a:gd name="T1" fmla="*/ 156 h 156"/>
                      <a:gd name="T2" fmla="*/ 0 w 61"/>
                      <a:gd name="T3" fmla="*/ 138 h 156"/>
                      <a:gd name="T4" fmla="*/ 15 w 61"/>
                      <a:gd name="T5" fmla="*/ 112 h 156"/>
                      <a:gd name="T6" fmla="*/ 31 w 61"/>
                      <a:gd name="T7" fmla="*/ 79 h 156"/>
                      <a:gd name="T8" fmla="*/ 48 w 61"/>
                      <a:gd name="T9" fmla="*/ 42 h 156"/>
                      <a:gd name="T10" fmla="*/ 55 w 61"/>
                      <a:gd name="T11" fmla="*/ 22 h 156"/>
                      <a:gd name="T12" fmla="*/ 54 w 61"/>
                      <a:gd name="T13" fmla="*/ 10 h 156"/>
                      <a:gd name="T14" fmla="*/ 58 w 61"/>
                      <a:gd name="T15" fmla="*/ 0 h 156"/>
                      <a:gd name="T16" fmla="*/ 58 w 61"/>
                      <a:gd name="T17" fmla="*/ 12 h 156"/>
                      <a:gd name="T18" fmla="*/ 61 w 61"/>
                      <a:gd name="T19" fmla="*/ 22 h 156"/>
                      <a:gd name="T20" fmla="*/ 58 w 61"/>
                      <a:gd name="T21" fmla="*/ 33 h 156"/>
                      <a:gd name="T22" fmla="*/ 43 w 61"/>
                      <a:gd name="T23" fmla="*/ 64 h 156"/>
                      <a:gd name="T24" fmla="*/ 25 w 61"/>
                      <a:gd name="T25" fmla="*/ 106 h 156"/>
                      <a:gd name="T26" fmla="*/ 6 w 61"/>
                      <a:gd name="T27" fmla="*/ 156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1" h="156">
                        <a:moveTo>
                          <a:pt x="6" y="156"/>
                        </a:moveTo>
                        <a:lnTo>
                          <a:pt x="0" y="138"/>
                        </a:lnTo>
                        <a:lnTo>
                          <a:pt x="15" y="112"/>
                        </a:lnTo>
                        <a:lnTo>
                          <a:pt x="31" y="79"/>
                        </a:lnTo>
                        <a:lnTo>
                          <a:pt x="48" y="42"/>
                        </a:lnTo>
                        <a:lnTo>
                          <a:pt x="55" y="22"/>
                        </a:lnTo>
                        <a:lnTo>
                          <a:pt x="54" y="10"/>
                        </a:lnTo>
                        <a:lnTo>
                          <a:pt x="58" y="0"/>
                        </a:lnTo>
                        <a:lnTo>
                          <a:pt x="58" y="12"/>
                        </a:lnTo>
                        <a:lnTo>
                          <a:pt x="61" y="22"/>
                        </a:lnTo>
                        <a:lnTo>
                          <a:pt x="58" y="33"/>
                        </a:lnTo>
                        <a:lnTo>
                          <a:pt x="43" y="64"/>
                        </a:lnTo>
                        <a:lnTo>
                          <a:pt x="25" y="106"/>
                        </a:lnTo>
                        <a:lnTo>
                          <a:pt x="6" y="15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63" name="Freeform 248"/>
                  <p:cNvSpPr>
                    <a:spLocks/>
                  </p:cNvSpPr>
                  <p:nvPr/>
                </p:nvSpPr>
                <p:spPr bwMode="auto">
                  <a:xfrm>
                    <a:off x="1923" y="410"/>
                    <a:ext cx="63" cy="158"/>
                  </a:xfrm>
                  <a:custGeom>
                    <a:avLst/>
                    <a:gdLst>
                      <a:gd name="T0" fmla="*/ 8 w 63"/>
                      <a:gd name="T1" fmla="*/ 158 h 158"/>
                      <a:gd name="T2" fmla="*/ 0 w 63"/>
                      <a:gd name="T3" fmla="*/ 147 h 158"/>
                      <a:gd name="T4" fmla="*/ 14 w 63"/>
                      <a:gd name="T5" fmla="*/ 128 h 158"/>
                      <a:gd name="T6" fmla="*/ 29 w 63"/>
                      <a:gd name="T7" fmla="*/ 101 h 158"/>
                      <a:gd name="T8" fmla="*/ 38 w 63"/>
                      <a:gd name="T9" fmla="*/ 77 h 158"/>
                      <a:gd name="T10" fmla="*/ 44 w 63"/>
                      <a:gd name="T11" fmla="*/ 56 h 158"/>
                      <a:gd name="T12" fmla="*/ 57 w 63"/>
                      <a:gd name="T13" fmla="*/ 23 h 158"/>
                      <a:gd name="T14" fmla="*/ 63 w 63"/>
                      <a:gd name="T15" fmla="*/ 0 h 158"/>
                      <a:gd name="T16" fmla="*/ 57 w 63"/>
                      <a:gd name="T17" fmla="*/ 29 h 158"/>
                      <a:gd name="T18" fmla="*/ 48 w 63"/>
                      <a:gd name="T19" fmla="*/ 59 h 158"/>
                      <a:gd name="T20" fmla="*/ 45 w 63"/>
                      <a:gd name="T21" fmla="*/ 77 h 158"/>
                      <a:gd name="T22" fmla="*/ 36 w 63"/>
                      <a:gd name="T23" fmla="*/ 96 h 158"/>
                      <a:gd name="T24" fmla="*/ 29 w 63"/>
                      <a:gd name="T25" fmla="*/ 116 h 158"/>
                      <a:gd name="T26" fmla="*/ 8 w 63"/>
                      <a:gd name="T27" fmla="*/ 158 h 1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 h="158">
                        <a:moveTo>
                          <a:pt x="8" y="158"/>
                        </a:moveTo>
                        <a:lnTo>
                          <a:pt x="0" y="147"/>
                        </a:lnTo>
                        <a:lnTo>
                          <a:pt x="14" y="128"/>
                        </a:lnTo>
                        <a:lnTo>
                          <a:pt x="29" y="101"/>
                        </a:lnTo>
                        <a:lnTo>
                          <a:pt x="38" y="77"/>
                        </a:lnTo>
                        <a:lnTo>
                          <a:pt x="44" y="56"/>
                        </a:lnTo>
                        <a:lnTo>
                          <a:pt x="57" y="23"/>
                        </a:lnTo>
                        <a:lnTo>
                          <a:pt x="63" y="0"/>
                        </a:lnTo>
                        <a:lnTo>
                          <a:pt x="57" y="29"/>
                        </a:lnTo>
                        <a:lnTo>
                          <a:pt x="48" y="59"/>
                        </a:lnTo>
                        <a:lnTo>
                          <a:pt x="45" y="77"/>
                        </a:lnTo>
                        <a:lnTo>
                          <a:pt x="36" y="96"/>
                        </a:lnTo>
                        <a:lnTo>
                          <a:pt x="29" y="116"/>
                        </a:lnTo>
                        <a:lnTo>
                          <a:pt x="8" y="15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64" name="Freeform 249"/>
                  <p:cNvSpPr>
                    <a:spLocks/>
                  </p:cNvSpPr>
                  <p:nvPr/>
                </p:nvSpPr>
                <p:spPr bwMode="auto">
                  <a:xfrm>
                    <a:off x="1991" y="323"/>
                    <a:ext cx="21" cy="110"/>
                  </a:xfrm>
                  <a:custGeom>
                    <a:avLst/>
                    <a:gdLst>
                      <a:gd name="T0" fmla="*/ 0 w 21"/>
                      <a:gd name="T1" fmla="*/ 110 h 110"/>
                      <a:gd name="T2" fmla="*/ 9 w 21"/>
                      <a:gd name="T3" fmla="*/ 96 h 110"/>
                      <a:gd name="T4" fmla="*/ 15 w 21"/>
                      <a:gd name="T5" fmla="*/ 75 h 110"/>
                      <a:gd name="T6" fmla="*/ 18 w 21"/>
                      <a:gd name="T7" fmla="*/ 45 h 110"/>
                      <a:gd name="T8" fmla="*/ 21 w 21"/>
                      <a:gd name="T9" fmla="*/ 0 h 110"/>
                      <a:gd name="T10" fmla="*/ 13 w 21"/>
                      <a:gd name="T11" fmla="*/ 30 h 110"/>
                      <a:gd name="T12" fmla="*/ 7 w 21"/>
                      <a:gd name="T13" fmla="*/ 65 h 110"/>
                      <a:gd name="T14" fmla="*/ 0 w 21"/>
                      <a:gd name="T15" fmla="*/ 110 h 1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10">
                        <a:moveTo>
                          <a:pt x="0" y="110"/>
                        </a:moveTo>
                        <a:lnTo>
                          <a:pt x="9" y="96"/>
                        </a:lnTo>
                        <a:lnTo>
                          <a:pt x="15" y="75"/>
                        </a:lnTo>
                        <a:lnTo>
                          <a:pt x="18" y="45"/>
                        </a:lnTo>
                        <a:lnTo>
                          <a:pt x="21" y="0"/>
                        </a:lnTo>
                        <a:lnTo>
                          <a:pt x="13" y="30"/>
                        </a:lnTo>
                        <a:lnTo>
                          <a:pt x="7" y="65"/>
                        </a:lnTo>
                        <a:lnTo>
                          <a:pt x="0" y="11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65" name="Freeform 250"/>
                  <p:cNvSpPr>
                    <a:spLocks/>
                  </p:cNvSpPr>
                  <p:nvPr/>
                </p:nvSpPr>
                <p:spPr bwMode="auto">
                  <a:xfrm>
                    <a:off x="1982" y="262"/>
                    <a:ext cx="33" cy="156"/>
                  </a:xfrm>
                  <a:custGeom>
                    <a:avLst/>
                    <a:gdLst>
                      <a:gd name="T0" fmla="*/ 0 w 33"/>
                      <a:gd name="T1" fmla="*/ 156 h 156"/>
                      <a:gd name="T2" fmla="*/ 6 w 33"/>
                      <a:gd name="T3" fmla="*/ 135 h 156"/>
                      <a:gd name="T4" fmla="*/ 9 w 33"/>
                      <a:gd name="T5" fmla="*/ 109 h 156"/>
                      <a:gd name="T6" fmla="*/ 12 w 33"/>
                      <a:gd name="T7" fmla="*/ 90 h 156"/>
                      <a:gd name="T8" fmla="*/ 18 w 33"/>
                      <a:gd name="T9" fmla="*/ 52 h 156"/>
                      <a:gd name="T10" fmla="*/ 24 w 33"/>
                      <a:gd name="T11" fmla="*/ 24 h 156"/>
                      <a:gd name="T12" fmla="*/ 33 w 33"/>
                      <a:gd name="T13" fmla="*/ 0 h 156"/>
                      <a:gd name="T14" fmla="*/ 30 w 33"/>
                      <a:gd name="T15" fmla="*/ 31 h 156"/>
                      <a:gd name="T16" fmla="*/ 24 w 33"/>
                      <a:gd name="T17" fmla="*/ 58 h 156"/>
                      <a:gd name="T18" fmla="*/ 15 w 33"/>
                      <a:gd name="T19" fmla="*/ 97 h 156"/>
                      <a:gd name="T20" fmla="*/ 9 w 33"/>
                      <a:gd name="T21" fmla="*/ 132 h 156"/>
                      <a:gd name="T22" fmla="*/ 0 w 33"/>
                      <a:gd name="T23" fmla="*/ 156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 h="156">
                        <a:moveTo>
                          <a:pt x="0" y="156"/>
                        </a:moveTo>
                        <a:lnTo>
                          <a:pt x="6" y="135"/>
                        </a:lnTo>
                        <a:lnTo>
                          <a:pt x="9" y="109"/>
                        </a:lnTo>
                        <a:lnTo>
                          <a:pt x="12" y="90"/>
                        </a:lnTo>
                        <a:lnTo>
                          <a:pt x="18" y="52"/>
                        </a:lnTo>
                        <a:lnTo>
                          <a:pt x="24" y="24"/>
                        </a:lnTo>
                        <a:lnTo>
                          <a:pt x="33" y="0"/>
                        </a:lnTo>
                        <a:lnTo>
                          <a:pt x="30" y="31"/>
                        </a:lnTo>
                        <a:lnTo>
                          <a:pt x="24" y="58"/>
                        </a:lnTo>
                        <a:lnTo>
                          <a:pt x="15" y="97"/>
                        </a:lnTo>
                        <a:lnTo>
                          <a:pt x="9" y="132"/>
                        </a:lnTo>
                        <a:lnTo>
                          <a:pt x="0" y="15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66" name="Freeform 251"/>
                  <p:cNvSpPr>
                    <a:spLocks/>
                  </p:cNvSpPr>
                  <p:nvPr/>
                </p:nvSpPr>
                <p:spPr bwMode="auto">
                  <a:xfrm>
                    <a:off x="2009" y="175"/>
                    <a:ext cx="28" cy="147"/>
                  </a:xfrm>
                  <a:custGeom>
                    <a:avLst/>
                    <a:gdLst>
                      <a:gd name="T0" fmla="*/ 0 w 28"/>
                      <a:gd name="T1" fmla="*/ 147 h 147"/>
                      <a:gd name="T2" fmla="*/ 6 w 28"/>
                      <a:gd name="T3" fmla="*/ 123 h 147"/>
                      <a:gd name="T4" fmla="*/ 7 w 28"/>
                      <a:gd name="T5" fmla="*/ 88 h 147"/>
                      <a:gd name="T6" fmla="*/ 7 w 28"/>
                      <a:gd name="T7" fmla="*/ 72 h 147"/>
                      <a:gd name="T8" fmla="*/ 12 w 28"/>
                      <a:gd name="T9" fmla="*/ 49 h 147"/>
                      <a:gd name="T10" fmla="*/ 19 w 28"/>
                      <a:gd name="T11" fmla="*/ 30 h 147"/>
                      <a:gd name="T12" fmla="*/ 28 w 28"/>
                      <a:gd name="T13" fmla="*/ 0 h 147"/>
                      <a:gd name="T14" fmla="*/ 21 w 28"/>
                      <a:gd name="T15" fmla="*/ 43 h 147"/>
                      <a:gd name="T16" fmla="*/ 16 w 28"/>
                      <a:gd name="T17" fmla="*/ 69 h 147"/>
                      <a:gd name="T18" fmla="*/ 10 w 28"/>
                      <a:gd name="T19" fmla="*/ 103 h 147"/>
                      <a:gd name="T20" fmla="*/ 4 w 28"/>
                      <a:gd name="T21" fmla="*/ 130 h 147"/>
                      <a:gd name="T22" fmla="*/ 0 w 28"/>
                      <a:gd name="T23" fmla="*/ 147 h 1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 h="147">
                        <a:moveTo>
                          <a:pt x="0" y="147"/>
                        </a:moveTo>
                        <a:lnTo>
                          <a:pt x="6" y="123"/>
                        </a:lnTo>
                        <a:lnTo>
                          <a:pt x="7" y="88"/>
                        </a:lnTo>
                        <a:lnTo>
                          <a:pt x="7" y="72"/>
                        </a:lnTo>
                        <a:lnTo>
                          <a:pt x="12" y="49"/>
                        </a:lnTo>
                        <a:lnTo>
                          <a:pt x="19" y="30"/>
                        </a:lnTo>
                        <a:lnTo>
                          <a:pt x="28" y="0"/>
                        </a:lnTo>
                        <a:lnTo>
                          <a:pt x="21" y="43"/>
                        </a:lnTo>
                        <a:lnTo>
                          <a:pt x="16" y="69"/>
                        </a:lnTo>
                        <a:lnTo>
                          <a:pt x="10" y="103"/>
                        </a:lnTo>
                        <a:lnTo>
                          <a:pt x="4" y="130"/>
                        </a:lnTo>
                        <a:lnTo>
                          <a:pt x="0" y="14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67" name="Freeform 252"/>
                  <p:cNvSpPr>
                    <a:spLocks/>
                  </p:cNvSpPr>
                  <p:nvPr/>
                </p:nvSpPr>
                <p:spPr bwMode="auto">
                  <a:xfrm>
                    <a:off x="1812" y="643"/>
                    <a:ext cx="83" cy="106"/>
                  </a:xfrm>
                  <a:custGeom>
                    <a:avLst/>
                    <a:gdLst>
                      <a:gd name="T0" fmla="*/ 83 w 83"/>
                      <a:gd name="T1" fmla="*/ 0 h 106"/>
                      <a:gd name="T2" fmla="*/ 83 w 83"/>
                      <a:gd name="T3" fmla="*/ 12 h 106"/>
                      <a:gd name="T4" fmla="*/ 74 w 83"/>
                      <a:gd name="T5" fmla="*/ 27 h 106"/>
                      <a:gd name="T6" fmla="*/ 54 w 83"/>
                      <a:gd name="T7" fmla="*/ 49 h 106"/>
                      <a:gd name="T8" fmla="*/ 36 w 83"/>
                      <a:gd name="T9" fmla="*/ 69 h 106"/>
                      <a:gd name="T10" fmla="*/ 24 w 83"/>
                      <a:gd name="T11" fmla="*/ 88 h 106"/>
                      <a:gd name="T12" fmla="*/ 0 w 83"/>
                      <a:gd name="T13" fmla="*/ 106 h 106"/>
                      <a:gd name="T14" fmla="*/ 23 w 83"/>
                      <a:gd name="T15" fmla="*/ 79 h 106"/>
                      <a:gd name="T16" fmla="*/ 48 w 83"/>
                      <a:gd name="T17" fmla="*/ 48 h 106"/>
                      <a:gd name="T18" fmla="*/ 65 w 83"/>
                      <a:gd name="T19" fmla="*/ 24 h 106"/>
                      <a:gd name="T20" fmla="*/ 83 w 83"/>
                      <a:gd name="T21" fmla="*/ 0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106">
                        <a:moveTo>
                          <a:pt x="83" y="0"/>
                        </a:moveTo>
                        <a:lnTo>
                          <a:pt x="83" y="12"/>
                        </a:lnTo>
                        <a:lnTo>
                          <a:pt x="74" y="27"/>
                        </a:lnTo>
                        <a:lnTo>
                          <a:pt x="54" y="49"/>
                        </a:lnTo>
                        <a:lnTo>
                          <a:pt x="36" y="69"/>
                        </a:lnTo>
                        <a:lnTo>
                          <a:pt x="24" y="88"/>
                        </a:lnTo>
                        <a:lnTo>
                          <a:pt x="0" y="106"/>
                        </a:lnTo>
                        <a:lnTo>
                          <a:pt x="23" y="79"/>
                        </a:lnTo>
                        <a:lnTo>
                          <a:pt x="48" y="48"/>
                        </a:lnTo>
                        <a:lnTo>
                          <a:pt x="65" y="24"/>
                        </a:lnTo>
                        <a:lnTo>
                          <a:pt x="83"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68" name="Freeform 253"/>
                  <p:cNvSpPr>
                    <a:spLocks/>
                  </p:cNvSpPr>
                  <p:nvPr/>
                </p:nvSpPr>
                <p:spPr bwMode="auto">
                  <a:xfrm>
                    <a:off x="1826" y="619"/>
                    <a:ext cx="69" cy="103"/>
                  </a:xfrm>
                  <a:custGeom>
                    <a:avLst/>
                    <a:gdLst>
                      <a:gd name="T0" fmla="*/ 66 w 69"/>
                      <a:gd name="T1" fmla="*/ 0 h 103"/>
                      <a:gd name="T2" fmla="*/ 69 w 69"/>
                      <a:gd name="T3" fmla="*/ 15 h 103"/>
                      <a:gd name="T4" fmla="*/ 55 w 69"/>
                      <a:gd name="T5" fmla="*/ 34 h 103"/>
                      <a:gd name="T6" fmla="*/ 37 w 69"/>
                      <a:gd name="T7" fmla="*/ 55 h 103"/>
                      <a:gd name="T8" fmla="*/ 19 w 69"/>
                      <a:gd name="T9" fmla="*/ 81 h 103"/>
                      <a:gd name="T10" fmla="*/ 0 w 69"/>
                      <a:gd name="T11" fmla="*/ 103 h 103"/>
                      <a:gd name="T12" fmla="*/ 10 w 69"/>
                      <a:gd name="T13" fmla="*/ 82 h 103"/>
                      <a:gd name="T14" fmla="*/ 27 w 69"/>
                      <a:gd name="T15" fmla="*/ 58 h 103"/>
                      <a:gd name="T16" fmla="*/ 46 w 69"/>
                      <a:gd name="T17" fmla="*/ 30 h 103"/>
                      <a:gd name="T18" fmla="*/ 66 w 69"/>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9" h="103">
                        <a:moveTo>
                          <a:pt x="66" y="0"/>
                        </a:moveTo>
                        <a:lnTo>
                          <a:pt x="69" y="15"/>
                        </a:lnTo>
                        <a:lnTo>
                          <a:pt x="55" y="34"/>
                        </a:lnTo>
                        <a:lnTo>
                          <a:pt x="37" y="55"/>
                        </a:lnTo>
                        <a:lnTo>
                          <a:pt x="19" y="81"/>
                        </a:lnTo>
                        <a:lnTo>
                          <a:pt x="0" y="103"/>
                        </a:lnTo>
                        <a:lnTo>
                          <a:pt x="10" y="82"/>
                        </a:lnTo>
                        <a:lnTo>
                          <a:pt x="27" y="58"/>
                        </a:lnTo>
                        <a:lnTo>
                          <a:pt x="46" y="30"/>
                        </a:lnTo>
                        <a:lnTo>
                          <a:pt x="66"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2069" name="Freeform 254"/>
                  <p:cNvSpPr>
                    <a:spLocks/>
                  </p:cNvSpPr>
                  <p:nvPr/>
                </p:nvSpPr>
                <p:spPr bwMode="auto">
                  <a:xfrm>
                    <a:off x="1901" y="653"/>
                    <a:ext cx="16" cy="129"/>
                  </a:xfrm>
                  <a:custGeom>
                    <a:avLst/>
                    <a:gdLst>
                      <a:gd name="T0" fmla="*/ 0 w 16"/>
                      <a:gd name="T1" fmla="*/ 0 h 129"/>
                      <a:gd name="T2" fmla="*/ 0 w 16"/>
                      <a:gd name="T3" fmla="*/ 12 h 129"/>
                      <a:gd name="T4" fmla="*/ 3 w 16"/>
                      <a:gd name="T5" fmla="*/ 39 h 129"/>
                      <a:gd name="T6" fmla="*/ 6 w 16"/>
                      <a:gd name="T7" fmla="*/ 77 h 129"/>
                      <a:gd name="T8" fmla="*/ 6 w 16"/>
                      <a:gd name="T9" fmla="*/ 107 h 129"/>
                      <a:gd name="T10" fmla="*/ 6 w 16"/>
                      <a:gd name="T11" fmla="*/ 129 h 129"/>
                      <a:gd name="T12" fmla="*/ 16 w 16"/>
                      <a:gd name="T13" fmla="*/ 93 h 129"/>
                      <a:gd name="T14" fmla="*/ 12 w 16"/>
                      <a:gd name="T15" fmla="*/ 47 h 129"/>
                      <a:gd name="T16" fmla="*/ 0 w 16"/>
                      <a:gd name="T17" fmla="*/ 0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129">
                        <a:moveTo>
                          <a:pt x="0" y="0"/>
                        </a:moveTo>
                        <a:lnTo>
                          <a:pt x="0" y="12"/>
                        </a:lnTo>
                        <a:lnTo>
                          <a:pt x="3" y="39"/>
                        </a:lnTo>
                        <a:lnTo>
                          <a:pt x="6" y="77"/>
                        </a:lnTo>
                        <a:lnTo>
                          <a:pt x="6" y="107"/>
                        </a:lnTo>
                        <a:lnTo>
                          <a:pt x="6" y="129"/>
                        </a:lnTo>
                        <a:lnTo>
                          <a:pt x="16" y="93"/>
                        </a:lnTo>
                        <a:lnTo>
                          <a:pt x="12" y="47"/>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sp>
              <p:nvSpPr>
                <p:cNvPr id="21835" name="Freeform 255"/>
                <p:cNvSpPr>
                  <a:spLocks/>
                </p:cNvSpPr>
                <p:nvPr/>
              </p:nvSpPr>
              <p:spPr bwMode="auto">
                <a:xfrm>
                  <a:off x="1910" y="654"/>
                  <a:ext cx="19" cy="139"/>
                </a:xfrm>
                <a:custGeom>
                  <a:avLst/>
                  <a:gdLst>
                    <a:gd name="T0" fmla="*/ 0 w 19"/>
                    <a:gd name="T1" fmla="*/ 0 h 139"/>
                    <a:gd name="T2" fmla="*/ 6 w 19"/>
                    <a:gd name="T3" fmla="*/ 39 h 139"/>
                    <a:gd name="T4" fmla="*/ 13 w 19"/>
                    <a:gd name="T5" fmla="*/ 75 h 139"/>
                    <a:gd name="T6" fmla="*/ 12 w 19"/>
                    <a:gd name="T7" fmla="*/ 102 h 139"/>
                    <a:gd name="T8" fmla="*/ 9 w 19"/>
                    <a:gd name="T9" fmla="*/ 139 h 139"/>
                    <a:gd name="T10" fmla="*/ 19 w 19"/>
                    <a:gd name="T11" fmla="*/ 94 h 139"/>
                    <a:gd name="T12" fmla="*/ 16 w 19"/>
                    <a:gd name="T13" fmla="*/ 66 h 139"/>
                    <a:gd name="T14" fmla="*/ 13 w 19"/>
                    <a:gd name="T15" fmla="*/ 39 h 139"/>
                    <a:gd name="T16" fmla="*/ 0 w 19"/>
                    <a:gd name="T17" fmla="*/ 0 h 1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39">
                      <a:moveTo>
                        <a:pt x="0" y="0"/>
                      </a:moveTo>
                      <a:lnTo>
                        <a:pt x="6" y="39"/>
                      </a:lnTo>
                      <a:lnTo>
                        <a:pt x="13" y="75"/>
                      </a:lnTo>
                      <a:lnTo>
                        <a:pt x="12" y="102"/>
                      </a:lnTo>
                      <a:lnTo>
                        <a:pt x="9" y="139"/>
                      </a:lnTo>
                      <a:lnTo>
                        <a:pt x="19" y="94"/>
                      </a:lnTo>
                      <a:lnTo>
                        <a:pt x="16" y="66"/>
                      </a:lnTo>
                      <a:lnTo>
                        <a:pt x="13" y="39"/>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36" name="Freeform 256"/>
                <p:cNvSpPr>
                  <a:spLocks/>
                </p:cNvSpPr>
                <p:nvPr/>
              </p:nvSpPr>
              <p:spPr bwMode="auto">
                <a:xfrm>
                  <a:off x="1923" y="649"/>
                  <a:ext cx="17" cy="198"/>
                </a:xfrm>
                <a:custGeom>
                  <a:avLst/>
                  <a:gdLst>
                    <a:gd name="T0" fmla="*/ 8 w 17"/>
                    <a:gd name="T1" fmla="*/ 0 h 198"/>
                    <a:gd name="T2" fmla="*/ 0 w 17"/>
                    <a:gd name="T3" fmla="*/ 20 h 198"/>
                    <a:gd name="T4" fmla="*/ 3 w 17"/>
                    <a:gd name="T5" fmla="*/ 47 h 198"/>
                    <a:gd name="T6" fmla="*/ 9 w 17"/>
                    <a:gd name="T7" fmla="*/ 84 h 198"/>
                    <a:gd name="T8" fmla="*/ 9 w 17"/>
                    <a:gd name="T9" fmla="*/ 125 h 198"/>
                    <a:gd name="T10" fmla="*/ 9 w 17"/>
                    <a:gd name="T11" fmla="*/ 161 h 198"/>
                    <a:gd name="T12" fmla="*/ 9 w 17"/>
                    <a:gd name="T13" fmla="*/ 198 h 198"/>
                    <a:gd name="T14" fmla="*/ 17 w 17"/>
                    <a:gd name="T15" fmla="*/ 161 h 198"/>
                    <a:gd name="T16" fmla="*/ 17 w 17"/>
                    <a:gd name="T17" fmla="*/ 108 h 198"/>
                    <a:gd name="T18" fmla="*/ 15 w 17"/>
                    <a:gd name="T19" fmla="*/ 60 h 198"/>
                    <a:gd name="T20" fmla="*/ 8 w 17"/>
                    <a:gd name="T21" fmla="*/ 0 h 1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98">
                      <a:moveTo>
                        <a:pt x="8" y="0"/>
                      </a:moveTo>
                      <a:lnTo>
                        <a:pt x="0" y="20"/>
                      </a:lnTo>
                      <a:lnTo>
                        <a:pt x="3" y="47"/>
                      </a:lnTo>
                      <a:lnTo>
                        <a:pt x="9" y="84"/>
                      </a:lnTo>
                      <a:lnTo>
                        <a:pt x="9" y="125"/>
                      </a:lnTo>
                      <a:lnTo>
                        <a:pt x="9" y="161"/>
                      </a:lnTo>
                      <a:lnTo>
                        <a:pt x="9" y="198"/>
                      </a:lnTo>
                      <a:lnTo>
                        <a:pt x="17" y="161"/>
                      </a:lnTo>
                      <a:lnTo>
                        <a:pt x="17" y="108"/>
                      </a:lnTo>
                      <a:lnTo>
                        <a:pt x="15" y="60"/>
                      </a:lnTo>
                      <a:lnTo>
                        <a:pt x="8"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37" name="Freeform 257"/>
                <p:cNvSpPr>
                  <a:spLocks/>
                </p:cNvSpPr>
                <p:nvPr/>
              </p:nvSpPr>
              <p:spPr bwMode="auto">
                <a:xfrm>
                  <a:off x="1908" y="785"/>
                  <a:ext cx="11" cy="126"/>
                </a:xfrm>
                <a:custGeom>
                  <a:avLst/>
                  <a:gdLst>
                    <a:gd name="T0" fmla="*/ 5 w 11"/>
                    <a:gd name="T1" fmla="*/ 0 h 126"/>
                    <a:gd name="T2" fmla="*/ 5 w 11"/>
                    <a:gd name="T3" fmla="*/ 27 h 126"/>
                    <a:gd name="T4" fmla="*/ 2 w 11"/>
                    <a:gd name="T5" fmla="*/ 44 h 126"/>
                    <a:gd name="T6" fmla="*/ 2 w 11"/>
                    <a:gd name="T7" fmla="*/ 72 h 126"/>
                    <a:gd name="T8" fmla="*/ 0 w 11"/>
                    <a:gd name="T9" fmla="*/ 101 h 126"/>
                    <a:gd name="T10" fmla="*/ 0 w 11"/>
                    <a:gd name="T11" fmla="*/ 126 h 126"/>
                    <a:gd name="T12" fmla="*/ 8 w 11"/>
                    <a:gd name="T13" fmla="*/ 102 h 126"/>
                    <a:gd name="T14" fmla="*/ 11 w 11"/>
                    <a:gd name="T15" fmla="*/ 59 h 126"/>
                    <a:gd name="T16" fmla="*/ 5 w 11"/>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126">
                      <a:moveTo>
                        <a:pt x="5" y="0"/>
                      </a:moveTo>
                      <a:lnTo>
                        <a:pt x="5" y="27"/>
                      </a:lnTo>
                      <a:lnTo>
                        <a:pt x="2" y="44"/>
                      </a:lnTo>
                      <a:lnTo>
                        <a:pt x="2" y="72"/>
                      </a:lnTo>
                      <a:lnTo>
                        <a:pt x="0" y="101"/>
                      </a:lnTo>
                      <a:lnTo>
                        <a:pt x="0" y="126"/>
                      </a:lnTo>
                      <a:lnTo>
                        <a:pt x="8" y="102"/>
                      </a:lnTo>
                      <a:lnTo>
                        <a:pt x="11" y="59"/>
                      </a:lnTo>
                      <a:lnTo>
                        <a:pt x="5"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38" name="Freeform 258"/>
                <p:cNvSpPr>
                  <a:spLocks/>
                </p:cNvSpPr>
                <p:nvPr/>
              </p:nvSpPr>
              <p:spPr bwMode="auto">
                <a:xfrm>
                  <a:off x="1914" y="802"/>
                  <a:ext cx="15" cy="201"/>
                </a:xfrm>
                <a:custGeom>
                  <a:avLst/>
                  <a:gdLst>
                    <a:gd name="T0" fmla="*/ 8 w 15"/>
                    <a:gd name="T1" fmla="*/ 0 h 201"/>
                    <a:gd name="T2" fmla="*/ 8 w 15"/>
                    <a:gd name="T3" fmla="*/ 46 h 201"/>
                    <a:gd name="T4" fmla="*/ 8 w 15"/>
                    <a:gd name="T5" fmla="*/ 90 h 201"/>
                    <a:gd name="T6" fmla="*/ 3 w 15"/>
                    <a:gd name="T7" fmla="*/ 115 h 201"/>
                    <a:gd name="T8" fmla="*/ 0 w 15"/>
                    <a:gd name="T9" fmla="*/ 139 h 201"/>
                    <a:gd name="T10" fmla="*/ 0 w 15"/>
                    <a:gd name="T11" fmla="*/ 201 h 201"/>
                    <a:gd name="T12" fmla="*/ 6 w 15"/>
                    <a:gd name="T13" fmla="*/ 154 h 201"/>
                    <a:gd name="T14" fmla="*/ 14 w 15"/>
                    <a:gd name="T15" fmla="*/ 112 h 201"/>
                    <a:gd name="T16" fmla="*/ 15 w 15"/>
                    <a:gd name="T17" fmla="*/ 70 h 201"/>
                    <a:gd name="T18" fmla="*/ 8 w 15"/>
                    <a:gd name="T19" fmla="*/ 0 h 2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 h="201">
                      <a:moveTo>
                        <a:pt x="8" y="0"/>
                      </a:moveTo>
                      <a:lnTo>
                        <a:pt x="8" y="46"/>
                      </a:lnTo>
                      <a:lnTo>
                        <a:pt x="8" y="90"/>
                      </a:lnTo>
                      <a:lnTo>
                        <a:pt x="3" y="115"/>
                      </a:lnTo>
                      <a:lnTo>
                        <a:pt x="0" y="139"/>
                      </a:lnTo>
                      <a:lnTo>
                        <a:pt x="0" y="201"/>
                      </a:lnTo>
                      <a:lnTo>
                        <a:pt x="6" y="154"/>
                      </a:lnTo>
                      <a:lnTo>
                        <a:pt x="14" y="112"/>
                      </a:lnTo>
                      <a:lnTo>
                        <a:pt x="15" y="70"/>
                      </a:lnTo>
                      <a:lnTo>
                        <a:pt x="8"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39" name="Freeform 259"/>
                <p:cNvSpPr>
                  <a:spLocks/>
                </p:cNvSpPr>
                <p:nvPr/>
              </p:nvSpPr>
              <p:spPr bwMode="auto">
                <a:xfrm>
                  <a:off x="1914" y="824"/>
                  <a:ext cx="32" cy="227"/>
                </a:xfrm>
                <a:custGeom>
                  <a:avLst/>
                  <a:gdLst>
                    <a:gd name="T0" fmla="*/ 32 w 32"/>
                    <a:gd name="T1" fmla="*/ 0 h 227"/>
                    <a:gd name="T2" fmla="*/ 21 w 32"/>
                    <a:gd name="T3" fmla="*/ 21 h 227"/>
                    <a:gd name="T4" fmla="*/ 21 w 32"/>
                    <a:gd name="T5" fmla="*/ 65 h 227"/>
                    <a:gd name="T6" fmla="*/ 21 w 32"/>
                    <a:gd name="T7" fmla="*/ 92 h 227"/>
                    <a:gd name="T8" fmla="*/ 17 w 32"/>
                    <a:gd name="T9" fmla="*/ 144 h 227"/>
                    <a:gd name="T10" fmla="*/ 11 w 32"/>
                    <a:gd name="T11" fmla="*/ 189 h 227"/>
                    <a:gd name="T12" fmla="*/ 0 w 32"/>
                    <a:gd name="T13" fmla="*/ 227 h 227"/>
                    <a:gd name="T14" fmla="*/ 18 w 32"/>
                    <a:gd name="T15" fmla="*/ 185 h 227"/>
                    <a:gd name="T16" fmla="*/ 24 w 32"/>
                    <a:gd name="T17" fmla="*/ 140 h 227"/>
                    <a:gd name="T18" fmla="*/ 29 w 32"/>
                    <a:gd name="T19" fmla="*/ 87 h 227"/>
                    <a:gd name="T20" fmla="*/ 29 w 32"/>
                    <a:gd name="T21" fmla="*/ 45 h 227"/>
                    <a:gd name="T22" fmla="*/ 32 w 32"/>
                    <a:gd name="T23" fmla="*/ 0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 h="227">
                      <a:moveTo>
                        <a:pt x="32" y="0"/>
                      </a:moveTo>
                      <a:lnTo>
                        <a:pt x="21" y="21"/>
                      </a:lnTo>
                      <a:lnTo>
                        <a:pt x="21" y="65"/>
                      </a:lnTo>
                      <a:lnTo>
                        <a:pt x="21" y="92"/>
                      </a:lnTo>
                      <a:lnTo>
                        <a:pt x="17" y="144"/>
                      </a:lnTo>
                      <a:lnTo>
                        <a:pt x="11" y="189"/>
                      </a:lnTo>
                      <a:lnTo>
                        <a:pt x="0" y="227"/>
                      </a:lnTo>
                      <a:lnTo>
                        <a:pt x="18" y="185"/>
                      </a:lnTo>
                      <a:lnTo>
                        <a:pt x="24" y="140"/>
                      </a:lnTo>
                      <a:lnTo>
                        <a:pt x="29" y="87"/>
                      </a:lnTo>
                      <a:lnTo>
                        <a:pt x="29" y="45"/>
                      </a:lnTo>
                      <a:lnTo>
                        <a:pt x="32"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40" name="Freeform 260"/>
                <p:cNvSpPr>
                  <a:spLocks/>
                </p:cNvSpPr>
                <p:nvPr/>
              </p:nvSpPr>
              <p:spPr bwMode="auto">
                <a:xfrm>
                  <a:off x="1916" y="1034"/>
                  <a:ext cx="33" cy="110"/>
                </a:xfrm>
                <a:custGeom>
                  <a:avLst/>
                  <a:gdLst>
                    <a:gd name="T0" fmla="*/ 33 w 33"/>
                    <a:gd name="T1" fmla="*/ 0 h 110"/>
                    <a:gd name="T2" fmla="*/ 10 w 33"/>
                    <a:gd name="T3" fmla="*/ 18 h 110"/>
                    <a:gd name="T4" fmla="*/ 7 w 33"/>
                    <a:gd name="T5" fmla="*/ 30 h 110"/>
                    <a:gd name="T6" fmla="*/ 10 w 33"/>
                    <a:gd name="T7" fmla="*/ 44 h 110"/>
                    <a:gd name="T8" fmla="*/ 12 w 33"/>
                    <a:gd name="T9" fmla="*/ 57 h 110"/>
                    <a:gd name="T10" fmla="*/ 12 w 33"/>
                    <a:gd name="T11" fmla="*/ 72 h 110"/>
                    <a:gd name="T12" fmla="*/ 1 w 33"/>
                    <a:gd name="T13" fmla="*/ 110 h 110"/>
                    <a:gd name="T14" fmla="*/ 1 w 33"/>
                    <a:gd name="T15" fmla="*/ 81 h 110"/>
                    <a:gd name="T16" fmla="*/ 0 w 33"/>
                    <a:gd name="T17" fmla="*/ 54 h 110"/>
                    <a:gd name="T18" fmla="*/ 0 w 33"/>
                    <a:gd name="T19" fmla="*/ 26 h 110"/>
                    <a:gd name="T20" fmla="*/ 9 w 33"/>
                    <a:gd name="T21" fmla="*/ 5 h 110"/>
                    <a:gd name="T22" fmla="*/ 33 w 33"/>
                    <a:gd name="T23" fmla="*/ 0 h 1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 h="110">
                      <a:moveTo>
                        <a:pt x="33" y="0"/>
                      </a:moveTo>
                      <a:lnTo>
                        <a:pt x="10" y="18"/>
                      </a:lnTo>
                      <a:lnTo>
                        <a:pt x="7" y="30"/>
                      </a:lnTo>
                      <a:lnTo>
                        <a:pt x="10" y="44"/>
                      </a:lnTo>
                      <a:lnTo>
                        <a:pt x="12" y="57"/>
                      </a:lnTo>
                      <a:lnTo>
                        <a:pt x="12" y="72"/>
                      </a:lnTo>
                      <a:lnTo>
                        <a:pt x="1" y="110"/>
                      </a:lnTo>
                      <a:lnTo>
                        <a:pt x="1" y="81"/>
                      </a:lnTo>
                      <a:lnTo>
                        <a:pt x="0" y="54"/>
                      </a:lnTo>
                      <a:lnTo>
                        <a:pt x="0" y="26"/>
                      </a:lnTo>
                      <a:lnTo>
                        <a:pt x="9" y="5"/>
                      </a:lnTo>
                      <a:lnTo>
                        <a:pt x="33"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41" name="Freeform 261"/>
                <p:cNvSpPr>
                  <a:spLocks/>
                </p:cNvSpPr>
                <p:nvPr/>
              </p:nvSpPr>
              <p:spPr bwMode="auto">
                <a:xfrm>
                  <a:off x="1923" y="1039"/>
                  <a:ext cx="35" cy="97"/>
                </a:xfrm>
                <a:custGeom>
                  <a:avLst/>
                  <a:gdLst>
                    <a:gd name="T0" fmla="*/ 35 w 35"/>
                    <a:gd name="T1" fmla="*/ 0 h 97"/>
                    <a:gd name="T2" fmla="*/ 20 w 35"/>
                    <a:gd name="T3" fmla="*/ 10 h 97"/>
                    <a:gd name="T4" fmla="*/ 9 w 35"/>
                    <a:gd name="T5" fmla="*/ 19 h 97"/>
                    <a:gd name="T6" fmla="*/ 11 w 35"/>
                    <a:gd name="T7" fmla="*/ 37 h 97"/>
                    <a:gd name="T8" fmla="*/ 11 w 35"/>
                    <a:gd name="T9" fmla="*/ 48 h 97"/>
                    <a:gd name="T10" fmla="*/ 9 w 35"/>
                    <a:gd name="T11" fmla="*/ 72 h 97"/>
                    <a:gd name="T12" fmla="*/ 0 w 35"/>
                    <a:gd name="T13" fmla="*/ 97 h 97"/>
                    <a:gd name="T14" fmla="*/ 17 w 35"/>
                    <a:gd name="T15" fmla="*/ 54 h 97"/>
                    <a:gd name="T16" fmla="*/ 17 w 35"/>
                    <a:gd name="T17" fmla="*/ 39 h 97"/>
                    <a:gd name="T18" fmla="*/ 18 w 35"/>
                    <a:gd name="T19" fmla="*/ 21 h 97"/>
                    <a:gd name="T20" fmla="*/ 35 w 35"/>
                    <a:gd name="T21" fmla="*/ 0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97">
                      <a:moveTo>
                        <a:pt x="35" y="0"/>
                      </a:moveTo>
                      <a:lnTo>
                        <a:pt x="20" y="10"/>
                      </a:lnTo>
                      <a:lnTo>
                        <a:pt x="9" y="19"/>
                      </a:lnTo>
                      <a:lnTo>
                        <a:pt x="11" y="37"/>
                      </a:lnTo>
                      <a:lnTo>
                        <a:pt x="11" y="48"/>
                      </a:lnTo>
                      <a:lnTo>
                        <a:pt x="9" y="72"/>
                      </a:lnTo>
                      <a:lnTo>
                        <a:pt x="0" y="97"/>
                      </a:lnTo>
                      <a:lnTo>
                        <a:pt x="17" y="54"/>
                      </a:lnTo>
                      <a:lnTo>
                        <a:pt x="17" y="39"/>
                      </a:lnTo>
                      <a:lnTo>
                        <a:pt x="18" y="21"/>
                      </a:lnTo>
                      <a:lnTo>
                        <a:pt x="35"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42" name="Freeform 262"/>
                <p:cNvSpPr>
                  <a:spLocks/>
                </p:cNvSpPr>
                <p:nvPr/>
              </p:nvSpPr>
              <p:spPr bwMode="auto">
                <a:xfrm>
                  <a:off x="1871" y="997"/>
                  <a:ext cx="39" cy="187"/>
                </a:xfrm>
                <a:custGeom>
                  <a:avLst/>
                  <a:gdLst>
                    <a:gd name="T0" fmla="*/ 39 w 39"/>
                    <a:gd name="T1" fmla="*/ 0 h 187"/>
                    <a:gd name="T2" fmla="*/ 37 w 39"/>
                    <a:gd name="T3" fmla="*/ 19 h 187"/>
                    <a:gd name="T4" fmla="*/ 31 w 39"/>
                    <a:gd name="T5" fmla="*/ 49 h 187"/>
                    <a:gd name="T6" fmla="*/ 22 w 39"/>
                    <a:gd name="T7" fmla="*/ 87 h 187"/>
                    <a:gd name="T8" fmla="*/ 13 w 39"/>
                    <a:gd name="T9" fmla="*/ 124 h 187"/>
                    <a:gd name="T10" fmla="*/ 3 w 39"/>
                    <a:gd name="T11" fmla="*/ 154 h 187"/>
                    <a:gd name="T12" fmla="*/ 0 w 39"/>
                    <a:gd name="T13" fmla="*/ 187 h 187"/>
                    <a:gd name="T14" fmla="*/ 12 w 39"/>
                    <a:gd name="T15" fmla="*/ 147 h 187"/>
                    <a:gd name="T16" fmla="*/ 24 w 39"/>
                    <a:gd name="T17" fmla="*/ 111 h 187"/>
                    <a:gd name="T18" fmla="*/ 33 w 39"/>
                    <a:gd name="T19" fmla="*/ 84 h 187"/>
                    <a:gd name="T20" fmla="*/ 39 w 39"/>
                    <a:gd name="T21" fmla="*/ 49 h 187"/>
                    <a:gd name="T22" fmla="*/ 39 w 39"/>
                    <a:gd name="T23" fmla="*/ 36 h 187"/>
                    <a:gd name="T24" fmla="*/ 39 w 39"/>
                    <a:gd name="T25" fmla="*/ 0 h 1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187">
                      <a:moveTo>
                        <a:pt x="39" y="0"/>
                      </a:moveTo>
                      <a:lnTo>
                        <a:pt x="37" y="19"/>
                      </a:lnTo>
                      <a:lnTo>
                        <a:pt x="31" y="49"/>
                      </a:lnTo>
                      <a:lnTo>
                        <a:pt x="22" y="87"/>
                      </a:lnTo>
                      <a:lnTo>
                        <a:pt x="13" y="124"/>
                      </a:lnTo>
                      <a:lnTo>
                        <a:pt x="3" y="154"/>
                      </a:lnTo>
                      <a:lnTo>
                        <a:pt x="0" y="187"/>
                      </a:lnTo>
                      <a:lnTo>
                        <a:pt x="12" y="147"/>
                      </a:lnTo>
                      <a:lnTo>
                        <a:pt x="24" y="111"/>
                      </a:lnTo>
                      <a:lnTo>
                        <a:pt x="33" y="84"/>
                      </a:lnTo>
                      <a:lnTo>
                        <a:pt x="39" y="49"/>
                      </a:lnTo>
                      <a:lnTo>
                        <a:pt x="39" y="36"/>
                      </a:lnTo>
                      <a:lnTo>
                        <a:pt x="39"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43" name="Freeform 263"/>
                <p:cNvSpPr>
                  <a:spLocks/>
                </p:cNvSpPr>
                <p:nvPr/>
              </p:nvSpPr>
              <p:spPr bwMode="auto">
                <a:xfrm>
                  <a:off x="1859" y="1087"/>
                  <a:ext cx="49" cy="175"/>
                </a:xfrm>
                <a:custGeom>
                  <a:avLst/>
                  <a:gdLst>
                    <a:gd name="T0" fmla="*/ 49 w 49"/>
                    <a:gd name="T1" fmla="*/ 0 h 175"/>
                    <a:gd name="T2" fmla="*/ 40 w 49"/>
                    <a:gd name="T3" fmla="*/ 27 h 175"/>
                    <a:gd name="T4" fmla="*/ 33 w 49"/>
                    <a:gd name="T5" fmla="*/ 52 h 175"/>
                    <a:gd name="T6" fmla="*/ 27 w 49"/>
                    <a:gd name="T7" fmla="*/ 87 h 175"/>
                    <a:gd name="T8" fmla="*/ 21 w 49"/>
                    <a:gd name="T9" fmla="*/ 109 h 175"/>
                    <a:gd name="T10" fmla="*/ 9 w 49"/>
                    <a:gd name="T11" fmla="*/ 141 h 175"/>
                    <a:gd name="T12" fmla="*/ 0 w 49"/>
                    <a:gd name="T13" fmla="*/ 175 h 175"/>
                    <a:gd name="T14" fmla="*/ 18 w 49"/>
                    <a:gd name="T15" fmla="*/ 144 h 175"/>
                    <a:gd name="T16" fmla="*/ 36 w 49"/>
                    <a:gd name="T17" fmla="*/ 102 h 175"/>
                    <a:gd name="T18" fmla="*/ 39 w 49"/>
                    <a:gd name="T19" fmla="*/ 70 h 175"/>
                    <a:gd name="T20" fmla="*/ 48 w 49"/>
                    <a:gd name="T21" fmla="*/ 18 h 175"/>
                    <a:gd name="T22" fmla="*/ 49 w 49"/>
                    <a:gd name="T23" fmla="*/ 0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9" h="175">
                      <a:moveTo>
                        <a:pt x="49" y="0"/>
                      </a:moveTo>
                      <a:lnTo>
                        <a:pt x="40" y="27"/>
                      </a:lnTo>
                      <a:lnTo>
                        <a:pt x="33" y="52"/>
                      </a:lnTo>
                      <a:lnTo>
                        <a:pt x="27" y="87"/>
                      </a:lnTo>
                      <a:lnTo>
                        <a:pt x="21" y="109"/>
                      </a:lnTo>
                      <a:lnTo>
                        <a:pt x="9" y="141"/>
                      </a:lnTo>
                      <a:lnTo>
                        <a:pt x="0" y="175"/>
                      </a:lnTo>
                      <a:lnTo>
                        <a:pt x="18" y="144"/>
                      </a:lnTo>
                      <a:lnTo>
                        <a:pt x="36" y="102"/>
                      </a:lnTo>
                      <a:lnTo>
                        <a:pt x="39" y="70"/>
                      </a:lnTo>
                      <a:lnTo>
                        <a:pt x="48" y="18"/>
                      </a:lnTo>
                      <a:lnTo>
                        <a:pt x="49"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44" name="Freeform 264"/>
                <p:cNvSpPr>
                  <a:spLocks/>
                </p:cNvSpPr>
                <p:nvPr/>
              </p:nvSpPr>
              <p:spPr bwMode="auto">
                <a:xfrm>
                  <a:off x="1935" y="955"/>
                  <a:ext cx="11" cy="70"/>
                </a:xfrm>
                <a:custGeom>
                  <a:avLst/>
                  <a:gdLst>
                    <a:gd name="T0" fmla="*/ 0 w 11"/>
                    <a:gd name="T1" fmla="*/ 70 h 70"/>
                    <a:gd name="T2" fmla="*/ 3 w 11"/>
                    <a:gd name="T3" fmla="*/ 48 h 70"/>
                    <a:gd name="T4" fmla="*/ 6 w 11"/>
                    <a:gd name="T5" fmla="*/ 24 h 70"/>
                    <a:gd name="T6" fmla="*/ 8 w 11"/>
                    <a:gd name="T7" fmla="*/ 0 h 70"/>
                    <a:gd name="T8" fmla="*/ 11 w 11"/>
                    <a:gd name="T9" fmla="*/ 43 h 70"/>
                    <a:gd name="T10" fmla="*/ 0 w 11"/>
                    <a:gd name="T11" fmla="*/ 70 h 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70">
                      <a:moveTo>
                        <a:pt x="0" y="70"/>
                      </a:moveTo>
                      <a:lnTo>
                        <a:pt x="3" y="48"/>
                      </a:lnTo>
                      <a:lnTo>
                        <a:pt x="6" y="24"/>
                      </a:lnTo>
                      <a:lnTo>
                        <a:pt x="8" y="0"/>
                      </a:lnTo>
                      <a:lnTo>
                        <a:pt x="11" y="43"/>
                      </a:lnTo>
                      <a:lnTo>
                        <a:pt x="0" y="7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45" name="Freeform 265"/>
                <p:cNvSpPr>
                  <a:spLocks/>
                </p:cNvSpPr>
                <p:nvPr/>
              </p:nvSpPr>
              <p:spPr bwMode="auto">
                <a:xfrm>
                  <a:off x="1950" y="956"/>
                  <a:ext cx="105" cy="119"/>
                </a:xfrm>
                <a:custGeom>
                  <a:avLst/>
                  <a:gdLst>
                    <a:gd name="T0" fmla="*/ 0 w 105"/>
                    <a:gd name="T1" fmla="*/ 119 h 119"/>
                    <a:gd name="T2" fmla="*/ 5 w 105"/>
                    <a:gd name="T3" fmla="*/ 96 h 119"/>
                    <a:gd name="T4" fmla="*/ 14 w 105"/>
                    <a:gd name="T5" fmla="*/ 80 h 119"/>
                    <a:gd name="T6" fmla="*/ 32 w 105"/>
                    <a:gd name="T7" fmla="*/ 71 h 119"/>
                    <a:gd name="T8" fmla="*/ 56 w 105"/>
                    <a:gd name="T9" fmla="*/ 56 h 119"/>
                    <a:gd name="T10" fmla="*/ 83 w 105"/>
                    <a:gd name="T11" fmla="*/ 27 h 119"/>
                    <a:gd name="T12" fmla="*/ 105 w 105"/>
                    <a:gd name="T13" fmla="*/ 0 h 119"/>
                    <a:gd name="T14" fmla="*/ 83 w 105"/>
                    <a:gd name="T15" fmla="*/ 36 h 119"/>
                    <a:gd name="T16" fmla="*/ 68 w 105"/>
                    <a:gd name="T17" fmla="*/ 53 h 119"/>
                    <a:gd name="T18" fmla="*/ 30 w 105"/>
                    <a:gd name="T19" fmla="*/ 80 h 119"/>
                    <a:gd name="T20" fmla="*/ 18 w 105"/>
                    <a:gd name="T21" fmla="*/ 89 h 119"/>
                    <a:gd name="T22" fmla="*/ 0 w 105"/>
                    <a:gd name="T23" fmla="*/ 119 h 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119">
                      <a:moveTo>
                        <a:pt x="0" y="119"/>
                      </a:moveTo>
                      <a:lnTo>
                        <a:pt x="5" y="96"/>
                      </a:lnTo>
                      <a:lnTo>
                        <a:pt x="14" y="80"/>
                      </a:lnTo>
                      <a:lnTo>
                        <a:pt x="32" y="71"/>
                      </a:lnTo>
                      <a:lnTo>
                        <a:pt x="56" y="56"/>
                      </a:lnTo>
                      <a:lnTo>
                        <a:pt x="83" y="27"/>
                      </a:lnTo>
                      <a:lnTo>
                        <a:pt x="105" y="0"/>
                      </a:lnTo>
                      <a:lnTo>
                        <a:pt x="83" y="36"/>
                      </a:lnTo>
                      <a:lnTo>
                        <a:pt x="68" y="53"/>
                      </a:lnTo>
                      <a:lnTo>
                        <a:pt x="30" y="80"/>
                      </a:lnTo>
                      <a:lnTo>
                        <a:pt x="18" y="89"/>
                      </a:lnTo>
                      <a:lnTo>
                        <a:pt x="0" y="119"/>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46" name="Freeform 266"/>
                <p:cNvSpPr>
                  <a:spLocks/>
                </p:cNvSpPr>
                <p:nvPr/>
              </p:nvSpPr>
              <p:spPr bwMode="auto">
                <a:xfrm>
                  <a:off x="1965" y="938"/>
                  <a:ext cx="122" cy="126"/>
                </a:xfrm>
                <a:custGeom>
                  <a:avLst/>
                  <a:gdLst>
                    <a:gd name="T0" fmla="*/ 0 w 122"/>
                    <a:gd name="T1" fmla="*/ 126 h 126"/>
                    <a:gd name="T2" fmla="*/ 15 w 122"/>
                    <a:gd name="T3" fmla="*/ 107 h 126"/>
                    <a:gd name="T4" fmla="*/ 35 w 122"/>
                    <a:gd name="T5" fmla="*/ 93 h 126"/>
                    <a:gd name="T6" fmla="*/ 56 w 122"/>
                    <a:gd name="T7" fmla="*/ 72 h 126"/>
                    <a:gd name="T8" fmla="*/ 72 w 122"/>
                    <a:gd name="T9" fmla="*/ 54 h 126"/>
                    <a:gd name="T10" fmla="*/ 95 w 122"/>
                    <a:gd name="T11" fmla="*/ 23 h 126"/>
                    <a:gd name="T12" fmla="*/ 122 w 122"/>
                    <a:gd name="T13" fmla="*/ 0 h 126"/>
                    <a:gd name="T14" fmla="*/ 95 w 122"/>
                    <a:gd name="T15" fmla="*/ 35 h 126"/>
                    <a:gd name="T16" fmla="*/ 77 w 122"/>
                    <a:gd name="T17" fmla="*/ 57 h 126"/>
                    <a:gd name="T18" fmla="*/ 57 w 122"/>
                    <a:gd name="T19" fmla="*/ 81 h 126"/>
                    <a:gd name="T20" fmla="*/ 32 w 122"/>
                    <a:gd name="T21" fmla="*/ 102 h 126"/>
                    <a:gd name="T22" fmla="*/ 0 w 122"/>
                    <a:gd name="T23" fmla="*/ 126 h 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126">
                      <a:moveTo>
                        <a:pt x="0" y="126"/>
                      </a:moveTo>
                      <a:lnTo>
                        <a:pt x="15" y="107"/>
                      </a:lnTo>
                      <a:lnTo>
                        <a:pt x="35" y="93"/>
                      </a:lnTo>
                      <a:lnTo>
                        <a:pt x="56" y="72"/>
                      </a:lnTo>
                      <a:lnTo>
                        <a:pt x="72" y="54"/>
                      </a:lnTo>
                      <a:lnTo>
                        <a:pt x="95" y="23"/>
                      </a:lnTo>
                      <a:lnTo>
                        <a:pt x="122" y="0"/>
                      </a:lnTo>
                      <a:lnTo>
                        <a:pt x="95" y="35"/>
                      </a:lnTo>
                      <a:lnTo>
                        <a:pt x="77" y="57"/>
                      </a:lnTo>
                      <a:lnTo>
                        <a:pt x="57" y="81"/>
                      </a:lnTo>
                      <a:lnTo>
                        <a:pt x="32" y="102"/>
                      </a:lnTo>
                      <a:lnTo>
                        <a:pt x="0" y="12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47" name="Freeform 267"/>
                <p:cNvSpPr>
                  <a:spLocks/>
                </p:cNvSpPr>
                <p:nvPr/>
              </p:nvSpPr>
              <p:spPr bwMode="auto">
                <a:xfrm>
                  <a:off x="2063" y="866"/>
                  <a:ext cx="88" cy="83"/>
                </a:xfrm>
                <a:custGeom>
                  <a:avLst/>
                  <a:gdLst>
                    <a:gd name="T0" fmla="*/ 0 w 88"/>
                    <a:gd name="T1" fmla="*/ 83 h 83"/>
                    <a:gd name="T2" fmla="*/ 18 w 88"/>
                    <a:gd name="T3" fmla="*/ 59 h 83"/>
                    <a:gd name="T4" fmla="*/ 43 w 88"/>
                    <a:gd name="T5" fmla="*/ 35 h 83"/>
                    <a:gd name="T6" fmla="*/ 63 w 88"/>
                    <a:gd name="T7" fmla="*/ 18 h 83"/>
                    <a:gd name="T8" fmla="*/ 88 w 88"/>
                    <a:gd name="T9" fmla="*/ 0 h 83"/>
                    <a:gd name="T10" fmla="*/ 70 w 88"/>
                    <a:gd name="T11" fmla="*/ 21 h 83"/>
                    <a:gd name="T12" fmla="*/ 52 w 88"/>
                    <a:gd name="T13" fmla="*/ 41 h 83"/>
                    <a:gd name="T14" fmla="*/ 33 w 88"/>
                    <a:gd name="T15" fmla="*/ 57 h 83"/>
                    <a:gd name="T16" fmla="*/ 0 w 88"/>
                    <a:gd name="T17" fmla="*/ 83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 h="83">
                      <a:moveTo>
                        <a:pt x="0" y="83"/>
                      </a:moveTo>
                      <a:lnTo>
                        <a:pt x="18" y="59"/>
                      </a:lnTo>
                      <a:lnTo>
                        <a:pt x="43" y="35"/>
                      </a:lnTo>
                      <a:lnTo>
                        <a:pt x="63" y="18"/>
                      </a:lnTo>
                      <a:lnTo>
                        <a:pt x="88" y="0"/>
                      </a:lnTo>
                      <a:lnTo>
                        <a:pt x="70" y="21"/>
                      </a:lnTo>
                      <a:lnTo>
                        <a:pt x="52" y="41"/>
                      </a:lnTo>
                      <a:lnTo>
                        <a:pt x="33" y="57"/>
                      </a:lnTo>
                      <a:lnTo>
                        <a:pt x="0" y="83"/>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48" name="Freeform 268"/>
                <p:cNvSpPr>
                  <a:spLocks/>
                </p:cNvSpPr>
                <p:nvPr/>
              </p:nvSpPr>
              <p:spPr bwMode="auto">
                <a:xfrm>
                  <a:off x="1857" y="1128"/>
                  <a:ext cx="56" cy="201"/>
                </a:xfrm>
                <a:custGeom>
                  <a:avLst/>
                  <a:gdLst>
                    <a:gd name="T0" fmla="*/ 53 w 56"/>
                    <a:gd name="T1" fmla="*/ 0 h 201"/>
                    <a:gd name="T2" fmla="*/ 48 w 56"/>
                    <a:gd name="T3" fmla="*/ 35 h 201"/>
                    <a:gd name="T4" fmla="*/ 39 w 56"/>
                    <a:gd name="T5" fmla="*/ 71 h 201"/>
                    <a:gd name="T6" fmla="*/ 32 w 56"/>
                    <a:gd name="T7" fmla="*/ 95 h 201"/>
                    <a:gd name="T8" fmla="*/ 18 w 56"/>
                    <a:gd name="T9" fmla="*/ 122 h 201"/>
                    <a:gd name="T10" fmla="*/ 5 w 56"/>
                    <a:gd name="T11" fmla="*/ 165 h 201"/>
                    <a:gd name="T12" fmla="*/ 0 w 56"/>
                    <a:gd name="T13" fmla="*/ 201 h 201"/>
                    <a:gd name="T14" fmla="*/ 20 w 56"/>
                    <a:gd name="T15" fmla="*/ 159 h 201"/>
                    <a:gd name="T16" fmla="*/ 29 w 56"/>
                    <a:gd name="T17" fmla="*/ 126 h 201"/>
                    <a:gd name="T18" fmla="*/ 36 w 56"/>
                    <a:gd name="T19" fmla="*/ 107 h 201"/>
                    <a:gd name="T20" fmla="*/ 50 w 56"/>
                    <a:gd name="T21" fmla="*/ 77 h 201"/>
                    <a:gd name="T22" fmla="*/ 56 w 56"/>
                    <a:gd name="T23" fmla="*/ 45 h 201"/>
                    <a:gd name="T24" fmla="*/ 53 w 56"/>
                    <a:gd name="T25" fmla="*/ 0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 h="201">
                      <a:moveTo>
                        <a:pt x="53" y="0"/>
                      </a:moveTo>
                      <a:lnTo>
                        <a:pt x="48" y="35"/>
                      </a:lnTo>
                      <a:lnTo>
                        <a:pt x="39" y="71"/>
                      </a:lnTo>
                      <a:lnTo>
                        <a:pt x="32" y="95"/>
                      </a:lnTo>
                      <a:lnTo>
                        <a:pt x="18" y="122"/>
                      </a:lnTo>
                      <a:lnTo>
                        <a:pt x="5" y="165"/>
                      </a:lnTo>
                      <a:lnTo>
                        <a:pt x="0" y="201"/>
                      </a:lnTo>
                      <a:lnTo>
                        <a:pt x="20" y="159"/>
                      </a:lnTo>
                      <a:lnTo>
                        <a:pt x="29" y="126"/>
                      </a:lnTo>
                      <a:lnTo>
                        <a:pt x="36" y="107"/>
                      </a:lnTo>
                      <a:lnTo>
                        <a:pt x="50" y="77"/>
                      </a:lnTo>
                      <a:lnTo>
                        <a:pt x="56" y="45"/>
                      </a:lnTo>
                      <a:lnTo>
                        <a:pt x="53"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49" name="Freeform 269"/>
                <p:cNvSpPr>
                  <a:spLocks/>
                </p:cNvSpPr>
                <p:nvPr/>
              </p:nvSpPr>
              <p:spPr bwMode="auto">
                <a:xfrm>
                  <a:off x="1794" y="1199"/>
                  <a:ext cx="72" cy="201"/>
                </a:xfrm>
                <a:custGeom>
                  <a:avLst/>
                  <a:gdLst>
                    <a:gd name="T0" fmla="*/ 72 w 72"/>
                    <a:gd name="T1" fmla="*/ 0 h 201"/>
                    <a:gd name="T2" fmla="*/ 56 w 72"/>
                    <a:gd name="T3" fmla="*/ 58 h 201"/>
                    <a:gd name="T4" fmla="*/ 54 w 72"/>
                    <a:gd name="T5" fmla="*/ 85 h 201"/>
                    <a:gd name="T6" fmla="*/ 51 w 72"/>
                    <a:gd name="T7" fmla="*/ 114 h 201"/>
                    <a:gd name="T8" fmla="*/ 39 w 72"/>
                    <a:gd name="T9" fmla="*/ 156 h 201"/>
                    <a:gd name="T10" fmla="*/ 20 w 72"/>
                    <a:gd name="T11" fmla="*/ 180 h 201"/>
                    <a:gd name="T12" fmla="*/ 0 w 72"/>
                    <a:gd name="T13" fmla="*/ 201 h 201"/>
                    <a:gd name="T14" fmla="*/ 20 w 72"/>
                    <a:gd name="T15" fmla="*/ 168 h 201"/>
                    <a:gd name="T16" fmla="*/ 33 w 72"/>
                    <a:gd name="T17" fmla="*/ 136 h 201"/>
                    <a:gd name="T18" fmla="*/ 41 w 72"/>
                    <a:gd name="T19" fmla="*/ 109 h 201"/>
                    <a:gd name="T20" fmla="*/ 44 w 72"/>
                    <a:gd name="T21" fmla="*/ 82 h 201"/>
                    <a:gd name="T22" fmla="*/ 51 w 72"/>
                    <a:gd name="T23" fmla="*/ 55 h 201"/>
                    <a:gd name="T24" fmla="*/ 56 w 72"/>
                    <a:gd name="T25" fmla="*/ 30 h 201"/>
                    <a:gd name="T26" fmla="*/ 72 w 72"/>
                    <a:gd name="T27" fmla="*/ 0 h 2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201">
                      <a:moveTo>
                        <a:pt x="72" y="0"/>
                      </a:moveTo>
                      <a:lnTo>
                        <a:pt x="56" y="58"/>
                      </a:lnTo>
                      <a:lnTo>
                        <a:pt x="54" y="85"/>
                      </a:lnTo>
                      <a:lnTo>
                        <a:pt x="51" y="114"/>
                      </a:lnTo>
                      <a:lnTo>
                        <a:pt x="39" y="156"/>
                      </a:lnTo>
                      <a:lnTo>
                        <a:pt x="20" y="180"/>
                      </a:lnTo>
                      <a:lnTo>
                        <a:pt x="0" y="201"/>
                      </a:lnTo>
                      <a:lnTo>
                        <a:pt x="20" y="168"/>
                      </a:lnTo>
                      <a:lnTo>
                        <a:pt x="33" y="136"/>
                      </a:lnTo>
                      <a:lnTo>
                        <a:pt x="41" y="109"/>
                      </a:lnTo>
                      <a:lnTo>
                        <a:pt x="44" y="82"/>
                      </a:lnTo>
                      <a:lnTo>
                        <a:pt x="51" y="55"/>
                      </a:lnTo>
                      <a:lnTo>
                        <a:pt x="56" y="30"/>
                      </a:lnTo>
                      <a:lnTo>
                        <a:pt x="72"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50" name="Freeform 270"/>
                <p:cNvSpPr>
                  <a:spLocks/>
                </p:cNvSpPr>
                <p:nvPr/>
              </p:nvSpPr>
              <p:spPr bwMode="auto">
                <a:xfrm>
                  <a:off x="1808" y="1302"/>
                  <a:ext cx="19" cy="54"/>
                </a:xfrm>
                <a:custGeom>
                  <a:avLst/>
                  <a:gdLst>
                    <a:gd name="T0" fmla="*/ 19 w 19"/>
                    <a:gd name="T1" fmla="*/ 0 h 54"/>
                    <a:gd name="T2" fmla="*/ 16 w 19"/>
                    <a:gd name="T3" fmla="*/ 17 h 54"/>
                    <a:gd name="T4" fmla="*/ 10 w 19"/>
                    <a:gd name="T5" fmla="*/ 35 h 54"/>
                    <a:gd name="T6" fmla="*/ 0 w 19"/>
                    <a:gd name="T7" fmla="*/ 54 h 54"/>
                    <a:gd name="T8" fmla="*/ 7 w 19"/>
                    <a:gd name="T9" fmla="*/ 27 h 54"/>
                    <a:gd name="T10" fmla="*/ 19 w 19"/>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54">
                      <a:moveTo>
                        <a:pt x="19" y="0"/>
                      </a:moveTo>
                      <a:lnTo>
                        <a:pt x="16" y="17"/>
                      </a:lnTo>
                      <a:lnTo>
                        <a:pt x="10" y="35"/>
                      </a:lnTo>
                      <a:lnTo>
                        <a:pt x="0" y="54"/>
                      </a:lnTo>
                      <a:lnTo>
                        <a:pt x="7" y="27"/>
                      </a:lnTo>
                      <a:lnTo>
                        <a:pt x="19"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51" name="Freeform 271"/>
                <p:cNvSpPr>
                  <a:spLocks/>
                </p:cNvSpPr>
                <p:nvPr/>
              </p:nvSpPr>
              <p:spPr bwMode="auto">
                <a:xfrm>
                  <a:off x="1776" y="1319"/>
                  <a:ext cx="75" cy="166"/>
                </a:xfrm>
                <a:custGeom>
                  <a:avLst/>
                  <a:gdLst>
                    <a:gd name="T0" fmla="*/ 75 w 75"/>
                    <a:gd name="T1" fmla="*/ 0 h 166"/>
                    <a:gd name="T2" fmla="*/ 66 w 75"/>
                    <a:gd name="T3" fmla="*/ 31 h 166"/>
                    <a:gd name="T4" fmla="*/ 50 w 75"/>
                    <a:gd name="T5" fmla="*/ 54 h 166"/>
                    <a:gd name="T6" fmla="*/ 39 w 75"/>
                    <a:gd name="T7" fmla="*/ 69 h 166"/>
                    <a:gd name="T8" fmla="*/ 23 w 75"/>
                    <a:gd name="T9" fmla="*/ 87 h 166"/>
                    <a:gd name="T10" fmla="*/ 17 w 75"/>
                    <a:gd name="T11" fmla="*/ 103 h 166"/>
                    <a:gd name="T12" fmla="*/ 6 w 75"/>
                    <a:gd name="T13" fmla="*/ 126 h 166"/>
                    <a:gd name="T14" fmla="*/ 0 w 75"/>
                    <a:gd name="T15" fmla="*/ 139 h 166"/>
                    <a:gd name="T16" fmla="*/ 0 w 75"/>
                    <a:gd name="T17" fmla="*/ 159 h 166"/>
                    <a:gd name="T18" fmla="*/ 0 w 75"/>
                    <a:gd name="T19" fmla="*/ 166 h 166"/>
                    <a:gd name="T20" fmla="*/ 9 w 75"/>
                    <a:gd name="T21" fmla="*/ 141 h 166"/>
                    <a:gd name="T22" fmla="*/ 24 w 75"/>
                    <a:gd name="T23" fmla="*/ 112 h 166"/>
                    <a:gd name="T24" fmla="*/ 33 w 75"/>
                    <a:gd name="T25" fmla="*/ 87 h 166"/>
                    <a:gd name="T26" fmla="*/ 54 w 75"/>
                    <a:gd name="T27" fmla="*/ 60 h 166"/>
                    <a:gd name="T28" fmla="*/ 72 w 75"/>
                    <a:gd name="T29" fmla="*/ 27 h 166"/>
                    <a:gd name="T30" fmla="*/ 75 w 75"/>
                    <a:gd name="T31" fmla="*/ 0 h 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5" h="166">
                      <a:moveTo>
                        <a:pt x="75" y="0"/>
                      </a:moveTo>
                      <a:lnTo>
                        <a:pt x="66" y="31"/>
                      </a:lnTo>
                      <a:lnTo>
                        <a:pt x="50" y="54"/>
                      </a:lnTo>
                      <a:lnTo>
                        <a:pt x="39" y="69"/>
                      </a:lnTo>
                      <a:lnTo>
                        <a:pt x="23" y="87"/>
                      </a:lnTo>
                      <a:lnTo>
                        <a:pt x="17" y="103"/>
                      </a:lnTo>
                      <a:lnTo>
                        <a:pt x="6" y="126"/>
                      </a:lnTo>
                      <a:lnTo>
                        <a:pt x="0" y="139"/>
                      </a:lnTo>
                      <a:lnTo>
                        <a:pt x="0" y="159"/>
                      </a:lnTo>
                      <a:lnTo>
                        <a:pt x="0" y="166"/>
                      </a:lnTo>
                      <a:lnTo>
                        <a:pt x="9" y="141"/>
                      </a:lnTo>
                      <a:lnTo>
                        <a:pt x="24" y="112"/>
                      </a:lnTo>
                      <a:lnTo>
                        <a:pt x="33" y="87"/>
                      </a:lnTo>
                      <a:lnTo>
                        <a:pt x="54" y="60"/>
                      </a:lnTo>
                      <a:lnTo>
                        <a:pt x="72" y="27"/>
                      </a:lnTo>
                      <a:lnTo>
                        <a:pt x="75"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52" name="Freeform 272"/>
                <p:cNvSpPr>
                  <a:spLocks/>
                </p:cNvSpPr>
                <p:nvPr/>
              </p:nvSpPr>
              <p:spPr bwMode="auto">
                <a:xfrm>
                  <a:off x="1805" y="1343"/>
                  <a:ext cx="51" cy="99"/>
                </a:xfrm>
                <a:custGeom>
                  <a:avLst/>
                  <a:gdLst>
                    <a:gd name="T0" fmla="*/ 51 w 51"/>
                    <a:gd name="T1" fmla="*/ 0 h 99"/>
                    <a:gd name="T2" fmla="*/ 34 w 51"/>
                    <a:gd name="T3" fmla="*/ 36 h 99"/>
                    <a:gd name="T4" fmla="*/ 15 w 51"/>
                    <a:gd name="T5" fmla="*/ 70 h 99"/>
                    <a:gd name="T6" fmla="*/ 7 w 51"/>
                    <a:gd name="T7" fmla="*/ 81 h 99"/>
                    <a:gd name="T8" fmla="*/ 0 w 51"/>
                    <a:gd name="T9" fmla="*/ 99 h 99"/>
                    <a:gd name="T10" fmla="*/ 16 w 51"/>
                    <a:gd name="T11" fmla="*/ 85 h 99"/>
                    <a:gd name="T12" fmla="*/ 34 w 51"/>
                    <a:gd name="T13" fmla="*/ 57 h 99"/>
                    <a:gd name="T14" fmla="*/ 40 w 51"/>
                    <a:gd name="T15" fmla="*/ 40 h 99"/>
                    <a:gd name="T16" fmla="*/ 51 w 51"/>
                    <a:gd name="T17" fmla="*/ 0 h 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99">
                      <a:moveTo>
                        <a:pt x="51" y="0"/>
                      </a:moveTo>
                      <a:lnTo>
                        <a:pt x="34" y="36"/>
                      </a:lnTo>
                      <a:lnTo>
                        <a:pt x="15" y="70"/>
                      </a:lnTo>
                      <a:lnTo>
                        <a:pt x="7" y="81"/>
                      </a:lnTo>
                      <a:lnTo>
                        <a:pt x="0" y="99"/>
                      </a:lnTo>
                      <a:lnTo>
                        <a:pt x="16" y="85"/>
                      </a:lnTo>
                      <a:lnTo>
                        <a:pt x="34" y="57"/>
                      </a:lnTo>
                      <a:lnTo>
                        <a:pt x="40" y="40"/>
                      </a:lnTo>
                      <a:lnTo>
                        <a:pt x="51"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53" name="Freeform 273"/>
                <p:cNvSpPr>
                  <a:spLocks/>
                </p:cNvSpPr>
                <p:nvPr/>
              </p:nvSpPr>
              <p:spPr bwMode="auto">
                <a:xfrm>
                  <a:off x="1770" y="1445"/>
                  <a:ext cx="47" cy="138"/>
                </a:xfrm>
                <a:custGeom>
                  <a:avLst/>
                  <a:gdLst>
                    <a:gd name="T0" fmla="*/ 44 w 47"/>
                    <a:gd name="T1" fmla="*/ 0 h 138"/>
                    <a:gd name="T2" fmla="*/ 39 w 47"/>
                    <a:gd name="T3" fmla="*/ 21 h 138"/>
                    <a:gd name="T4" fmla="*/ 32 w 47"/>
                    <a:gd name="T5" fmla="*/ 45 h 138"/>
                    <a:gd name="T6" fmla="*/ 23 w 47"/>
                    <a:gd name="T7" fmla="*/ 63 h 138"/>
                    <a:gd name="T8" fmla="*/ 14 w 47"/>
                    <a:gd name="T9" fmla="*/ 87 h 138"/>
                    <a:gd name="T10" fmla="*/ 9 w 47"/>
                    <a:gd name="T11" fmla="*/ 99 h 138"/>
                    <a:gd name="T12" fmla="*/ 6 w 47"/>
                    <a:gd name="T13" fmla="*/ 123 h 138"/>
                    <a:gd name="T14" fmla="*/ 0 w 47"/>
                    <a:gd name="T15" fmla="*/ 138 h 138"/>
                    <a:gd name="T16" fmla="*/ 23 w 47"/>
                    <a:gd name="T17" fmla="*/ 113 h 138"/>
                    <a:gd name="T18" fmla="*/ 29 w 47"/>
                    <a:gd name="T19" fmla="*/ 81 h 138"/>
                    <a:gd name="T20" fmla="*/ 38 w 47"/>
                    <a:gd name="T21" fmla="*/ 53 h 138"/>
                    <a:gd name="T22" fmla="*/ 47 w 47"/>
                    <a:gd name="T23" fmla="*/ 26 h 138"/>
                    <a:gd name="T24" fmla="*/ 44 w 47"/>
                    <a:gd name="T25" fmla="*/ 0 h 1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38">
                      <a:moveTo>
                        <a:pt x="44" y="0"/>
                      </a:moveTo>
                      <a:lnTo>
                        <a:pt x="39" y="21"/>
                      </a:lnTo>
                      <a:lnTo>
                        <a:pt x="32" y="45"/>
                      </a:lnTo>
                      <a:lnTo>
                        <a:pt x="23" y="63"/>
                      </a:lnTo>
                      <a:lnTo>
                        <a:pt x="14" y="87"/>
                      </a:lnTo>
                      <a:lnTo>
                        <a:pt x="9" y="99"/>
                      </a:lnTo>
                      <a:lnTo>
                        <a:pt x="6" y="123"/>
                      </a:lnTo>
                      <a:lnTo>
                        <a:pt x="0" y="138"/>
                      </a:lnTo>
                      <a:lnTo>
                        <a:pt x="23" y="113"/>
                      </a:lnTo>
                      <a:lnTo>
                        <a:pt x="29" y="81"/>
                      </a:lnTo>
                      <a:lnTo>
                        <a:pt x="38" y="53"/>
                      </a:lnTo>
                      <a:lnTo>
                        <a:pt x="47" y="26"/>
                      </a:lnTo>
                      <a:lnTo>
                        <a:pt x="44"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54" name="Freeform 274"/>
                <p:cNvSpPr>
                  <a:spLocks/>
                </p:cNvSpPr>
                <p:nvPr/>
              </p:nvSpPr>
              <p:spPr bwMode="auto">
                <a:xfrm>
                  <a:off x="2145" y="807"/>
                  <a:ext cx="62" cy="75"/>
                </a:xfrm>
                <a:custGeom>
                  <a:avLst/>
                  <a:gdLst>
                    <a:gd name="T0" fmla="*/ 0 w 62"/>
                    <a:gd name="T1" fmla="*/ 75 h 75"/>
                    <a:gd name="T2" fmla="*/ 33 w 62"/>
                    <a:gd name="T3" fmla="*/ 45 h 75"/>
                    <a:gd name="T4" fmla="*/ 57 w 62"/>
                    <a:gd name="T5" fmla="*/ 21 h 75"/>
                    <a:gd name="T6" fmla="*/ 62 w 62"/>
                    <a:gd name="T7" fmla="*/ 0 h 75"/>
                    <a:gd name="T8" fmla="*/ 42 w 62"/>
                    <a:gd name="T9" fmla="*/ 23 h 75"/>
                    <a:gd name="T10" fmla="*/ 32 w 62"/>
                    <a:gd name="T11" fmla="*/ 38 h 75"/>
                    <a:gd name="T12" fmla="*/ 0 w 62"/>
                    <a:gd name="T13" fmla="*/ 75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75">
                      <a:moveTo>
                        <a:pt x="0" y="75"/>
                      </a:moveTo>
                      <a:lnTo>
                        <a:pt x="33" y="45"/>
                      </a:lnTo>
                      <a:lnTo>
                        <a:pt x="57" y="21"/>
                      </a:lnTo>
                      <a:lnTo>
                        <a:pt x="62" y="0"/>
                      </a:lnTo>
                      <a:lnTo>
                        <a:pt x="42" y="23"/>
                      </a:lnTo>
                      <a:lnTo>
                        <a:pt x="32" y="38"/>
                      </a:lnTo>
                      <a:lnTo>
                        <a:pt x="0" y="7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55" name="Freeform 275"/>
                <p:cNvSpPr>
                  <a:spLocks/>
                </p:cNvSpPr>
                <p:nvPr/>
              </p:nvSpPr>
              <p:spPr bwMode="auto">
                <a:xfrm>
                  <a:off x="2210" y="740"/>
                  <a:ext cx="73" cy="82"/>
                </a:xfrm>
                <a:custGeom>
                  <a:avLst/>
                  <a:gdLst>
                    <a:gd name="T0" fmla="*/ 0 w 73"/>
                    <a:gd name="T1" fmla="*/ 82 h 82"/>
                    <a:gd name="T2" fmla="*/ 21 w 73"/>
                    <a:gd name="T3" fmla="*/ 67 h 82"/>
                    <a:gd name="T4" fmla="*/ 39 w 73"/>
                    <a:gd name="T5" fmla="*/ 40 h 82"/>
                    <a:gd name="T6" fmla="*/ 57 w 73"/>
                    <a:gd name="T7" fmla="*/ 21 h 82"/>
                    <a:gd name="T8" fmla="*/ 73 w 73"/>
                    <a:gd name="T9" fmla="*/ 0 h 82"/>
                    <a:gd name="T10" fmla="*/ 54 w 73"/>
                    <a:gd name="T11" fmla="*/ 16 h 82"/>
                    <a:gd name="T12" fmla="*/ 36 w 73"/>
                    <a:gd name="T13" fmla="*/ 33 h 82"/>
                    <a:gd name="T14" fmla="*/ 24 w 73"/>
                    <a:gd name="T15" fmla="*/ 45 h 82"/>
                    <a:gd name="T16" fmla="*/ 21 w 73"/>
                    <a:gd name="T17" fmla="*/ 54 h 82"/>
                    <a:gd name="T18" fmla="*/ 0 w 73"/>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3" h="82">
                      <a:moveTo>
                        <a:pt x="0" y="82"/>
                      </a:moveTo>
                      <a:lnTo>
                        <a:pt x="21" y="67"/>
                      </a:lnTo>
                      <a:lnTo>
                        <a:pt x="39" y="40"/>
                      </a:lnTo>
                      <a:lnTo>
                        <a:pt x="57" y="21"/>
                      </a:lnTo>
                      <a:lnTo>
                        <a:pt x="73" y="0"/>
                      </a:lnTo>
                      <a:lnTo>
                        <a:pt x="54" y="16"/>
                      </a:lnTo>
                      <a:lnTo>
                        <a:pt x="36" y="33"/>
                      </a:lnTo>
                      <a:lnTo>
                        <a:pt x="24" y="45"/>
                      </a:lnTo>
                      <a:lnTo>
                        <a:pt x="21" y="54"/>
                      </a:lnTo>
                      <a:lnTo>
                        <a:pt x="0" y="8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56" name="Freeform 276"/>
                <p:cNvSpPr>
                  <a:spLocks/>
                </p:cNvSpPr>
                <p:nvPr/>
              </p:nvSpPr>
              <p:spPr bwMode="auto">
                <a:xfrm>
                  <a:off x="2273" y="656"/>
                  <a:ext cx="63" cy="87"/>
                </a:xfrm>
                <a:custGeom>
                  <a:avLst/>
                  <a:gdLst>
                    <a:gd name="T0" fmla="*/ 0 w 63"/>
                    <a:gd name="T1" fmla="*/ 87 h 87"/>
                    <a:gd name="T2" fmla="*/ 24 w 63"/>
                    <a:gd name="T3" fmla="*/ 63 h 87"/>
                    <a:gd name="T4" fmla="*/ 40 w 63"/>
                    <a:gd name="T5" fmla="*/ 36 h 87"/>
                    <a:gd name="T6" fmla="*/ 63 w 63"/>
                    <a:gd name="T7" fmla="*/ 0 h 87"/>
                    <a:gd name="T8" fmla="*/ 40 w 63"/>
                    <a:gd name="T9" fmla="*/ 24 h 87"/>
                    <a:gd name="T10" fmla="*/ 22 w 63"/>
                    <a:gd name="T11" fmla="*/ 54 h 87"/>
                    <a:gd name="T12" fmla="*/ 0 w 63"/>
                    <a:gd name="T13" fmla="*/ 87 h 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87">
                      <a:moveTo>
                        <a:pt x="0" y="87"/>
                      </a:moveTo>
                      <a:lnTo>
                        <a:pt x="24" y="63"/>
                      </a:lnTo>
                      <a:lnTo>
                        <a:pt x="40" y="36"/>
                      </a:lnTo>
                      <a:lnTo>
                        <a:pt x="63" y="0"/>
                      </a:lnTo>
                      <a:lnTo>
                        <a:pt x="40" y="24"/>
                      </a:lnTo>
                      <a:lnTo>
                        <a:pt x="22" y="54"/>
                      </a:lnTo>
                      <a:lnTo>
                        <a:pt x="0" y="8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57" name="Freeform 277"/>
                <p:cNvSpPr>
                  <a:spLocks/>
                </p:cNvSpPr>
                <p:nvPr/>
              </p:nvSpPr>
              <p:spPr bwMode="auto">
                <a:xfrm>
                  <a:off x="2025" y="744"/>
                  <a:ext cx="92" cy="134"/>
                </a:xfrm>
                <a:custGeom>
                  <a:avLst/>
                  <a:gdLst>
                    <a:gd name="T0" fmla="*/ 92 w 92"/>
                    <a:gd name="T1" fmla="*/ 134 h 134"/>
                    <a:gd name="T2" fmla="*/ 72 w 92"/>
                    <a:gd name="T3" fmla="*/ 119 h 134"/>
                    <a:gd name="T4" fmla="*/ 56 w 92"/>
                    <a:gd name="T5" fmla="*/ 98 h 134"/>
                    <a:gd name="T6" fmla="*/ 42 w 92"/>
                    <a:gd name="T7" fmla="*/ 71 h 134"/>
                    <a:gd name="T8" fmla="*/ 32 w 92"/>
                    <a:gd name="T9" fmla="*/ 54 h 134"/>
                    <a:gd name="T10" fmla="*/ 15 w 92"/>
                    <a:gd name="T11" fmla="*/ 27 h 134"/>
                    <a:gd name="T12" fmla="*/ 0 w 92"/>
                    <a:gd name="T13" fmla="*/ 0 h 134"/>
                    <a:gd name="T14" fmla="*/ 23 w 92"/>
                    <a:gd name="T15" fmla="*/ 27 h 134"/>
                    <a:gd name="T16" fmla="*/ 29 w 92"/>
                    <a:gd name="T17" fmla="*/ 50 h 134"/>
                    <a:gd name="T18" fmla="*/ 48 w 92"/>
                    <a:gd name="T19" fmla="*/ 78 h 134"/>
                    <a:gd name="T20" fmla="*/ 69 w 92"/>
                    <a:gd name="T21" fmla="*/ 104 h 134"/>
                    <a:gd name="T22" fmla="*/ 86 w 92"/>
                    <a:gd name="T23" fmla="*/ 117 h 134"/>
                    <a:gd name="T24" fmla="*/ 92 w 92"/>
                    <a:gd name="T25" fmla="*/ 134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 h="134">
                      <a:moveTo>
                        <a:pt x="92" y="134"/>
                      </a:moveTo>
                      <a:lnTo>
                        <a:pt x="72" y="119"/>
                      </a:lnTo>
                      <a:lnTo>
                        <a:pt x="56" y="98"/>
                      </a:lnTo>
                      <a:lnTo>
                        <a:pt x="42" y="71"/>
                      </a:lnTo>
                      <a:lnTo>
                        <a:pt x="32" y="54"/>
                      </a:lnTo>
                      <a:lnTo>
                        <a:pt x="15" y="27"/>
                      </a:lnTo>
                      <a:lnTo>
                        <a:pt x="0" y="0"/>
                      </a:lnTo>
                      <a:lnTo>
                        <a:pt x="23" y="27"/>
                      </a:lnTo>
                      <a:lnTo>
                        <a:pt x="29" y="50"/>
                      </a:lnTo>
                      <a:lnTo>
                        <a:pt x="48" y="78"/>
                      </a:lnTo>
                      <a:lnTo>
                        <a:pt x="69" y="104"/>
                      </a:lnTo>
                      <a:lnTo>
                        <a:pt x="86" y="117"/>
                      </a:lnTo>
                      <a:lnTo>
                        <a:pt x="92" y="13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58" name="Freeform 278"/>
                <p:cNvSpPr>
                  <a:spLocks/>
                </p:cNvSpPr>
                <p:nvPr/>
              </p:nvSpPr>
              <p:spPr bwMode="auto">
                <a:xfrm>
                  <a:off x="2336" y="602"/>
                  <a:ext cx="34" cy="51"/>
                </a:xfrm>
                <a:custGeom>
                  <a:avLst/>
                  <a:gdLst>
                    <a:gd name="T0" fmla="*/ 0 w 34"/>
                    <a:gd name="T1" fmla="*/ 51 h 51"/>
                    <a:gd name="T2" fmla="*/ 22 w 34"/>
                    <a:gd name="T3" fmla="*/ 27 h 51"/>
                    <a:gd name="T4" fmla="*/ 34 w 34"/>
                    <a:gd name="T5" fmla="*/ 0 h 51"/>
                    <a:gd name="T6" fmla="*/ 12 w 34"/>
                    <a:gd name="T7" fmla="*/ 28 h 51"/>
                    <a:gd name="T8" fmla="*/ 0 w 34"/>
                    <a:gd name="T9" fmla="*/ 51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51">
                      <a:moveTo>
                        <a:pt x="0" y="51"/>
                      </a:moveTo>
                      <a:lnTo>
                        <a:pt x="22" y="27"/>
                      </a:lnTo>
                      <a:lnTo>
                        <a:pt x="34" y="0"/>
                      </a:lnTo>
                      <a:lnTo>
                        <a:pt x="12" y="28"/>
                      </a:lnTo>
                      <a:lnTo>
                        <a:pt x="0" y="51"/>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59" name="Freeform 279"/>
                <p:cNvSpPr>
                  <a:spLocks/>
                </p:cNvSpPr>
                <p:nvPr/>
              </p:nvSpPr>
              <p:spPr bwMode="auto">
                <a:xfrm>
                  <a:off x="1263" y="885"/>
                  <a:ext cx="43" cy="108"/>
                </a:xfrm>
                <a:custGeom>
                  <a:avLst/>
                  <a:gdLst>
                    <a:gd name="T0" fmla="*/ 43 w 43"/>
                    <a:gd name="T1" fmla="*/ 78 h 108"/>
                    <a:gd name="T2" fmla="*/ 34 w 43"/>
                    <a:gd name="T3" fmla="*/ 84 h 108"/>
                    <a:gd name="T4" fmla="*/ 31 w 43"/>
                    <a:gd name="T5" fmla="*/ 93 h 108"/>
                    <a:gd name="T6" fmla="*/ 28 w 43"/>
                    <a:gd name="T7" fmla="*/ 108 h 108"/>
                    <a:gd name="T8" fmla="*/ 25 w 43"/>
                    <a:gd name="T9" fmla="*/ 88 h 108"/>
                    <a:gd name="T10" fmla="*/ 16 w 43"/>
                    <a:gd name="T11" fmla="*/ 66 h 108"/>
                    <a:gd name="T12" fmla="*/ 13 w 43"/>
                    <a:gd name="T13" fmla="*/ 51 h 108"/>
                    <a:gd name="T14" fmla="*/ 4 w 43"/>
                    <a:gd name="T15" fmla="*/ 24 h 108"/>
                    <a:gd name="T16" fmla="*/ 0 w 43"/>
                    <a:gd name="T17" fmla="*/ 0 h 108"/>
                    <a:gd name="T18" fmla="*/ 12 w 43"/>
                    <a:gd name="T19" fmla="*/ 36 h 108"/>
                    <a:gd name="T20" fmla="*/ 18 w 43"/>
                    <a:gd name="T21" fmla="*/ 57 h 108"/>
                    <a:gd name="T22" fmla="*/ 25 w 43"/>
                    <a:gd name="T23" fmla="*/ 72 h 108"/>
                    <a:gd name="T24" fmla="*/ 43 w 43"/>
                    <a:gd name="T25" fmla="*/ 78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 h="108">
                      <a:moveTo>
                        <a:pt x="43" y="78"/>
                      </a:moveTo>
                      <a:lnTo>
                        <a:pt x="34" y="84"/>
                      </a:lnTo>
                      <a:lnTo>
                        <a:pt x="31" y="93"/>
                      </a:lnTo>
                      <a:lnTo>
                        <a:pt x="28" y="108"/>
                      </a:lnTo>
                      <a:lnTo>
                        <a:pt x="25" y="88"/>
                      </a:lnTo>
                      <a:lnTo>
                        <a:pt x="16" y="66"/>
                      </a:lnTo>
                      <a:lnTo>
                        <a:pt x="13" y="51"/>
                      </a:lnTo>
                      <a:lnTo>
                        <a:pt x="4" y="24"/>
                      </a:lnTo>
                      <a:lnTo>
                        <a:pt x="0" y="0"/>
                      </a:lnTo>
                      <a:lnTo>
                        <a:pt x="12" y="36"/>
                      </a:lnTo>
                      <a:lnTo>
                        <a:pt x="18" y="57"/>
                      </a:lnTo>
                      <a:lnTo>
                        <a:pt x="25" y="72"/>
                      </a:lnTo>
                      <a:lnTo>
                        <a:pt x="43" y="7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60" name="Freeform 280"/>
                <p:cNvSpPr>
                  <a:spLocks/>
                </p:cNvSpPr>
                <p:nvPr/>
              </p:nvSpPr>
              <p:spPr bwMode="auto">
                <a:xfrm>
                  <a:off x="834" y="663"/>
                  <a:ext cx="101" cy="39"/>
                </a:xfrm>
                <a:custGeom>
                  <a:avLst/>
                  <a:gdLst>
                    <a:gd name="T0" fmla="*/ 0 w 101"/>
                    <a:gd name="T1" fmla="*/ 0 h 39"/>
                    <a:gd name="T2" fmla="*/ 29 w 101"/>
                    <a:gd name="T3" fmla="*/ 12 h 39"/>
                    <a:gd name="T4" fmla="*/ 60 w 101"/>
                    <a:gd name="T5" fmla="*/ 20 h 39"/>
                    <a:gd name="T6" fmla="*/ 83 w 101"/>
                    <a:gd name="T7" fmla="*/ 30 h 39"/>
                    <a:gd name="T8" fmla="*/ 101 w 101"/>
                    <a:gd name="T9" fmla="*/ 39 h 39"/>
                    <a:gd name="T10" fmla="*/ 99 w 101"/>
                    <a:gd name="T11" fmla="*/ 33 h 39"/>
                    <a:gd name="T12" fmla="*/ 84 w 101"/>
                    <a:gd name="T13" fmla="*/ 27 h 39"/>
                    <a:gd name="T14" fmla="*/ 59 w 101"/>
                    <a:gd name="T15" fmla="*/ 20 h 39"/>
                    <a:gd name="T16" fmla="*/ 26 w 101"/>
                    <a:gd name="T17" fmla="*/ 6 h 39"/>
                    <a:gd name="T18" fmla="*/ 0 w 101"/>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39">
                      <a:moveTo>
                        <a:pt x="0" y="0"/>
                      </a:moveTo>
                      <a:lnTo>
                        <a:pt x="29" y="12"/>
                      </a:lnTo>
                      <a:lnTo>
                        <a:pt x="60" y="20"/>
                      </a:lnTo>
                      <a:lnTo>
                        <a:pt x="83" y="30"/>
                      </a:lnTo>
                      <a:lnTo>
                        <a:pt x="101" y="39"/>
                      </a:lnTo>
                      <a:lnTo>
                        <a:pt x="99" y="33"/>
                      </a:lnTo>
                      <a:lnTo>
                        <a:pt x="84" y="27"/>
                      </a:lnTo>
                      <a:lnTo>
                        <a:pt x="59" y="20"/>
                      </a:lnTo>
                      <a:lnTo>
                        <a:pt x="26" y="6"/>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61" name="Freeform 281"/>
                <p:cNvSpPr>
                  <a:spLocks/>
                </p:cNvSpPr>
                <p:nvPr/>
              </p:nvSpPr>
              <p:spPr bwMode="auto">
                <a:xfrm>
                  <a:off x="1092" y="476"/>
                  <a:ext cx="137" cy="15"/>
                </a:xfrm>
                <a:custGeom>
                  <a:avLst/>
                  <a:gdLst>
                    <a:gd name="T0" fmla="*/ 137 w 137"/>
                    <a:gd name="T1" fmla="*/ 6 h 15"/>
                    <a:gd name="T2" fmla="*/ 119 w 137"/>
                    <a:gd name="T3" fmla="*/ 6 h 15"/>
                    <a:gd name="T4" fmla="*/ 95 w 137"/>
                    <a:gd name="T5" fmla="*/ 12 h 15"/>
                    <a:gd name="T6" fmla="*/ 83 w 137"/>
                    <a:gd name="T7" fmla="*/ 15 h 15"/>
                    <a:gd name="T8" fmla="*/ 39 w 137"/>
                    <a:gd name="T9" fmla="*/ 15 h 15"/>
                    <a:gd name="T10" fmla="*/ 0 w 137"/>
                    <a:gd name="T11" fmla="*/ 15 h 15"/>
                    <a:gd name="T12" fmla="*/ 12 w 137"/>
                    <a:gd name="T13" fmla="*/ 12 h 15"/>
                    <a:gd name="T14" fmla="*/ 71 w 137"/>
                    <a:gd name="T15" fmla="*/ 12 h 15"/>
                    <a:gd name="T16" fmla="*/ 98 w 137"/>
                    <a:gd name="T17" fmla="*/ 7 h 15"/>
                    <a:gd name="T18" fmla="*/ 119 w 137"/>
                    <a:gd name="T19" fmla="*/ 0 h 15"/>
                    <a:gd name="T20" fmla="*/ 137 w 137"/>
                    <a:gd name="T21" fmla="*/ 6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7" h="15">
                      <a:moveTo>
                        <a:pt x="137" y="6"/>
                      </a:moveTo>
                      <a:lnTo>
                        <a:pt x="119" y="6"/>
                      </a:lnTo>
                      <a:lnTo>
                        <a:pt x="95" y="12"/>
                      </a:lnTo>
                      <a:lnTo>
                        <a:pt x="83" y="15"/>
                      </a:lnTo>
                      <a:lnTo>
                        <a:pt x="39" y="15"/>
                      </a:lnTo>
                      <a:lnTo>
                        <a:pt x="0" y="15"/>
                      </a:lnTo>
                      <a:lnTo>
                        <a:pt x="12" y="12"/>
                      </a:lnTo>
                      <a:lnTo>
                        <a:pt x="71" y="12"/>
                      </a:lnTo>
                      <a:lnTo>
                        <a:pt x="98" y="7"/>
                      </a:lnTo>
                      <a:lnTo>
                        <a:pt x="119" y="0"/>
                      </a:lnTo>
                      <a:lnTo>
                        <a:pt x="137" y="6"/>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62" name="Freeform 282"/>
                <p:cNvSpPr>
                  <a:spLocks/>
                </p:cNvSpPr>
                <p:nvPr/>
              </p:nvSpPr>
              <p:spPr bwMode="auto">
                <a:xfrm>
                  <a:off x="1092" y="371"/>
                  <a:ext cx="68" cy="15"/>
                </a:xfrm>
                <a:custGeom>
                  <a:avLst/>
                  <a:gdLst>
                    <a:gd name="T0" fmla="*/ 68 w 68"/>
                    <a:gd name="T1" fmla="*/ 15 h 15"/>
                    <a:gd name="T2" fmla="*/ 54 w 68"/>
                    <a:gd name="T3" fmla="*/ 13 h 15"/>
                    <a:gd name="T4" fmla="*/ 30 w 68"/>
                    <a:gd name="T5" fmla="*/ 9 h 15"/>
                    <a:gd name="T6" fmla="*/ 5 w 68"/>
                    <a:gd name="T7" fmla="*/ 4 h 15"/>
                    <a:gd name="T8" fmla="*/ 0 w 68"/>
                    <a:gd name="T9" fmla="*/ 0 h 15"/>
                    <a:gd name="T10" fmla="*/ 21 w 68"/>
                    <a:gd name="T11" fmla="*/ 6 h 15"/>
                    <a:gd name="T12" fmla="*/ 48 w 68"/>
                    <a:gd name="T13" fmla="*/ 7 h 15"/>
                    <a:gd name="T14" fmla="*/ 68 w 68"/>
                    <a:gd name="T15" fmla="*/ 15 h 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5">
                      <a:moveTo>
                        <a:pt x="68" y="15"/>
                      </a:moveTo>
                      <a:lnTo>
                        <a:pt x="54" y="13"/>
                      </a:lnTo>
                      <a:lnTo>
                        <a:pt x="30" y="9"/>
                      </a:lnTo>
                      <a:lnTo>
                        <a:pt x="5" y="4"/>
                      </a:lnTo>
                      <a:lnTo>
                        <a:pt x="0" y="0"/>
                      </a:lnTo>
                      <a:lnTo>
                        <a:pt x="21" y="6"/>
                      </a:lnTo>
                      <a:lnTo>
                        <a:pt x="48" y="7"/>
                      </a:lnTo>
                      <a:lnTo>
                        <a:pt x="68" y="1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63" name="Freeform 283"/>
                <p:cNvSpPr>
                  <a:spLocks/>
                </p:cNvSpPr>
                <p:nvPr/>
              </p:nvSpPr>
              <p:spPr bwMode="auto">
                <a:xfrm>
                  <a:off x="1305" y="410"/>
                  <a:ext cx="35" cy="27"/>
                </a:xfrm>
                <a:custGeom>
                  <a:avLst/>
                  <a:gdLst>
                    <a:gd name="T0" fmla="*/ 0 w 35"/>
                    <a:gd name="T1" fmla="*/ 0 h 27"/>
                    <a:gd name="T2" fmla="*/ 12 w 35"/>
                    <a:gd name="T3" fmla="*/ 9 h 27"/>
                    <a:gd name="T4" fmla="*/ 29 w 35"/>
                    <a:gd name="T5" fmla="*/ 18 h 27"/>
                    <a:gd name="T6" fmla="*/ 33 w 35"/>
                    <a:gd name="T7" fmla="*/ 27 h 27"/>
                    <a:gd name="T8" fmla="*/ 35 w 35"/>
                    <a:gd name="T9" fmla="*/ 6 h 27"/>
                    <a:gd name="T10" fmla="*/ 21 w 35"/>
                    <a:gd name="T11" fmla="*/ 10 h 27"/>
                    <a:gd name="T12" fmla="*/ 0 w 35"/>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7">
                      <a:moveTo>
                        <a:pt x="0" y="0"/>
                      </a:moveTo>
                      <a:lnTo>
                        <a:pt x="12" y="9"/>
                      </a:lnTo>
                      <a:lnTo>
                        <a:pt x="29" y="18"/>
                      </a:lnTo>
                      <a:lnTo>
                        <a:pt x="33" y="27"/>
                      </a:lnTo>
                      <a:lnTo>
                        <a:pt x="35" y="6"/>
                      </a:lnTo>
                      <a:lnTo>
                        <a:pt x="21" y="10"/>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64" name="Freeform 284"/>
                <p:cNvSpPr>
                  <a:spLocks/>
                </p:cNvSpPr>
                <p:nvPr/>
              </p:nvSpPr>
              <p:spPr bwMode="auto">
                <a:xfrm>
                  <a:off x="1376" y="332"/>
                  <a:ext cx="21" cy="18"/>
                </a:xfrm>
                <a:custGeom>
                  <a:avLst/>
                  <a:gdLst>
                    <a:gd name="T0" fmla="*/ 19 w 21"/>
                    <a:gd name="T1" fmla="*/ 0 h 18"/>
                    <a:gd name="T2" fmla="*/ 9 w 21"/>
                    <a:gd name="T3" fmla="*/ 3 h 18"/>
                    <a:gd name="T4" fmla="*/ 0 w 21"/>
                    <a:gd name="T5" fmla="*/ 9 h 18"/>
                    <a:gd name="T6" fmla="*/ 0 w 21"/>
                    <a:gd name="T7" fmla="*/ 15 h 18"/>
                    <a:gd name="T8" fmla="*/ 7 w 21"/>
                    <a:gd name="T9" fmla="*/ 16 h 18"/>
                    <a:gd name="T10" fmla="*/ 21 w 21"/>
                    <a:gd name="T11" fmla="*/ 18 h 18"/>
                    <a:gd name="T12" fmla="*/ 9 w 21"/>
                    <a:gd name="T13" fmla="*/ 7 h 18"/>
                    <a:gd name="T14" fmla="*/ 19 w 21"/>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8">
                      <a:moveTo>
                        <a:pt x="19" y="0"/>
                      </a:moveTo>
                      <a:lnTo>
                        <a:pt x="9" y="3"/>
                      </a:lnTo>
                      <a:lnTo>
                        <a:pt x="0" y="9"/>
                      </a:lnTo>
                      <a:lnTo>
                        <a:pt x="0" y="15"/>
                      </a:lnTo>
                      <a:lnTo>
                        <a:pt x="7" y="16"/>
                      </a:lnTo>
                      <a:lnTo>
                        <a:pt x="21" y="18"/>
                      </a:lnTo>
                      <a:lnTo>
                        <a:pt x="9" y="7"/>
                      </a:lnTo>
                      <a:lnTo>
                        <a:pt x="19"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65" name="Freeform 285"/>
                <p:cNvSpPr>
                  <a:spLocks/>
                </p:cNvSpPr>
                <p:nvPr/>
              </p:nvSpPr>
              <p:spPr bwMode="auto">
                <a:xfrm>
                  <a:off x="1167" y="290"/>
                  <a:ext cx="15" cy="43"/>
                </a:xfrm>
                <a:custGeom>
                  <a:avLst/>
                  <a:gdLst>
                    <a:gd name="T0" fmla="*/ 0 w 15"/>
                    <a:gd name="T1" fmla="*/ 43 h 43"/>
                    <a:gd name="T2" fmla="*/ 3 w 15"/>
                    <a:gd name="T3" fmla="*/ 28 h 43"/>
                    <a:gd name="T4" fmla="*/ 9 w 15"/>
                    <a:gd name="T5" fmla="*/ 12 h 43"/>
                    <a:gd name="T6" fmla="*/ 15 w 15"/>
                    <a:gd name="T7" fmla="*/ 0 h 43"/>
                    <a:gd name="T8" fmla="*/ 14 w 15"/>
                    <a:gd name="T9" fmla="*/ 18 h 43"/>
                    <a:gd name="T10" fmla="*/ 0 w 15"/>
                    <a:gd name="T11" fmla="*/ 43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43">
                      <a:moveTo>
                        <a:pt x="0" y="43"/>
                      </a:moveTo>
                      <a:lnTo>
                        <a:pt x="3" y="28"/>
                      </a:lnTo>
                      <a:lnTo>
                        <a:pt x="9" y="12"/>
                      </a:lnTo>
                      <a:lnTo>
                        <a:pt x="15" y="0"/>
                      </a:lnTo>
                      <a:lnTo>
                        <a:pt x="14" y="18"/>
                      </a:lnTo>
                      <a:lnTo>
                        <a:pt x="0" y="43"/>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66" name="Freeform 286"/>
                <p:cNvSpPr>
                  <a:spLocks/>
                </p:cNvSpPr>
                <p:nvPr/>
              </p:nvSpPr>
              <p:spPr bwMode="auto">
                <a:xfrm>
                  <a:off x="914" y="353"/>
                  <a:ext cx="30" cy="61"/>
                </a:xfrm>
                <a:custGeom>
                  <a:avLst/>
                  <a:gdLst>
                    <a:gd name="T0" fmla="*/ 0 w 30"/>
                    <a:gd name="T1" fmla="*/ 61 h 61"/>
                    <a:gd name="T2" fmla="*/ 3 w 30"/>
                    <a:gd name="T3" fmla="*/ 43 h 61"/>
                    <a:gd name="T4" fmla="*/ 13 w 30"/>
                    <a:gd name="T5" fmla="*/ 19 h 61"/>
                    <a:gd name="T6" fmla="*/ 30 w 30"/>
                    <a:gd name="T7" fmla="*/ 0 h 61"/>
                    <a:gd name="T8" fmla="*/ 18 w 30"/>
                    <a:gd name="T9" fmla="*/ 21 h 61"/>
                    <a:gd name="T10" fmla="*/ 12 w 30"/>
                    <a:gd name="T11" fmla="*/ 40 h 61"/>
                    <a:gd name="T12" fmla="*/ 0 w 30"/>
                    <a:gd name="T13" fmla="*/ 61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1">
                      <a:moveTo>
                        <a:pt x="0" y="61"/>
                      </a:moveTo>
                      <a:lnTo>
                        <a:pt x="3" y="43"/>
                      </a:lnTo>
                      <a:lnTo>
                        <a:pt x="13" y="19"/>
                      </a:lnTo>
                      <a:lnTo>
                        <a:pt x="30" y="0"/>
                      </a:lnTo>
                      <a:lnTo>
                        <a:pt x="18" y="21"/>
                      </a:lnTo>
                      <a:lnTo>
                        <a:pt x="12" y="40"/>
                      </a:lnTo>
                      <a:lnTo>
                        <a:pt x="0" y="61"/>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67" name="Freeform 287"/>
                <p:cNvSpPr>
                  <a:spLocks/>
                </p:cNvSpPr>
                <p:nvPr/>
              </p:nvSpPr>
              <p:spPr bwMode="auto">
                <a:xfrm>
                  <a:off x="1352" y="110"/>
                  <a:ext cx="12" cy="117"/>
                </a:xfrm>
                <a:custGeom>
                  <a:avLst/>
                  <a:gdLst>
                    <a:gd name="T0" fmla="*/ 0 w 12"/>
                    <a:gd name="T1" fmla="*/ 117 h 117"/>
                    <a:gd name="T2" fmla="*/ 0 w 12"/>
                    <a:gd name="T3" fmla="*/ 72 h 117"/>
                    <a:gd name="T4" fmla="*/ 3 w 12"/>
                    <a:gd name="T5" fmla="*/ 45 h 117"/>
                    <a:gd name="T6" fmla="*/ 6 w 12"/>
                    <a:gd name="T7" fmla="*/ 22 h 117"/>
                    <a:gd name="T8" fmla="*/ 12 w 12"/>
                    <a:gd name="T9" fmla="*/ 0 h 117"/>
                    <a:gd name="T10" fmla="*/ 12 w 12"/>
                    <a:gd name="T11" fmla="*/ 33 h 117"/>
                    <a:gd name="T12" fmla="*/ 9 w 12"/>
                    <a:gd name="T13" fmla="*/ 60 h 117"/>
                    <a:gd name="T14" fmla="*/ 6 w 12"/>
                    <a:gd name="T15" fmla="*/ 73 h 117"/>
                    <a:gd name="T16" fmla="*/ 0 w 12"/>
                    <a:gd name="T17" fmla="*/ 117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17">
                      <a:moveTo>
                        <a:pt x="0" y="117"/>
                      </a:moveTo>
                      <a:lnTo>
                        <a:pt x="0" y="72"/>
                      </a:lnTo>
                      <a:lnTo>
                        <a:pt x="3" y="45"/>
                      </a:lnTo>
                      <a:lnTo>
                        <a:pt x="6" y="22"/>
                      </a:lnTo>
                      <a:lnTo>
                        <a:pt x="12" y="0"/>
                      </a:lnTo>
                      <a:lnTo>
                        <a:pt x="12" y="33"/>
                      </a:lnTo>
                      <a:lnTo>
                        <a:pt x="9" y="60"/>
                      </a:lnTo>
                      <a:lnTo>
                        <a:pt x="6" y="73"/>
                      </a:lnTo>
                      <a:lnTo>
                        <a:pt x="0" y="117"/>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68" name="Freeform 288"/>
                <p:cNvSpPr>
                  <a:spLocks/>
                </p:cNvSpPr>
                <p:nvPr/>
              </p:nvSpPr>
              <p:spPr bwMode="auto">
                <a:xfrm>
                  <a:off x="1517" y="149"/>
                  <a:ext cx="7" cy="93"/>
                </a:xfrm>
                <a:custGeom>
                  <a:avLst/>
                  <a:gdLst>
                    <a:gd name="T0" fmla="*/ 6 w 7"/>
                    <a:gd name="T1" fmla="*/ 93 h 93"/>
                    <a:gd name="T2" fmla="*/ 0 w 7"/>
                    <a:gd name="T3" fmla="*/ 57 h 93"/>
                    <a:gd name="T4" fmla="*/ 0 w 7"/>
                    <a:gd name="T5" fmla="*/ 39 h 93"/>
                    <a:gd name="T6" fmla="*/ 0 w 7"/>
                    <a:gd name="T7" fmla="*/ 13 h 93"/>
                    <a:gd name="T8" fmla="*/ 3 w 7"/>
                    <a:gd name="T9" fmla="*/ 0 h 93"/>
                    <a:gd name="T10" fmla="*/ 4 w 7"/>
                    <a:gd name="T11" fmla="*/ 28 h 93"/>
                    <a:gd name="T12" fmla="*/ 7 w 7"/>
                    <a:gd name="T13" fmla="*/ 51 h 93"/>
                    <a:gd name="T14" fmla="*/ 6 w 7"/>
                    <a:gd name="T15" fmla="*/ 93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93">
                      <a:moveTo>
                        <a:pt x="6" y="93"/>
                      </a:moveTo>
                      <a:lnTo>
                        <a:pt x="0" y="57"/>
                      </a:lnTo>
                      <a:lnTo>
                        <a:pt x="0" y="39"/>
                      </a:lnTo>
                      <a:lnTo>
                        <a:pt x="0" y="13"/>
                      </a:lnTo>
                      <a:lnTo>
                        <a:pt x="3" y="0"/>
                      </a:lnTo>
                      <a:lnTo>
                        <a:pt x="4" y="28"/>
                      </a:lnTo>
                      <a:lnTo>
                        <a:pt x="7" y="51"/>
                      </a:lnTo>
                      <a:lnTo>
                        <a:pt x="6" y="93"/>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69" name="Freeform 289"/>
                <p:cNvSpPr>
                  <a:spLocks/>
                </p:cNvSpPr>
                <p:nvPr/>
              </p:nvSpPr>
              <p:spPr bwMode="auto">
                <a:xfrm>
                  <a:off x="1998" y="453"/>
                  <a:ext cx="28" cy="12"/>
                </a:xfrm>
                <a:custGeom>
                  <a:avLst/>
                  <a:gdLst>
                    <a:gd name="T0" fmla="*/ 28 w 28"/>
                    <a:gd name="T1" fmla="*/ 5 h 12"/>
                    <a:gd name="T2" fmla="*/ 12 w 28"/>
                    <a:gd name="T3" fmla="*/ 6 h 12"/>
                    <a:gd name="T4" fmla="*/ 0 w 28"/>
                    <a:gd name="T5" fmla="*/ 12 h 12"/>
                    <a:gd name="T6" fmla="*/ 6 w 28"/>
                    <a:gd name="T7" fmla="*/ 0 h 12"/>
                    <a:gd name="T8" fmla="*/ 28 w 28"/>
                    <a:gd name="T9" fmla="*/ 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2">
                      <a:moveTo>
                        <a:pt x="28" y="5"/>
                      </a:moveTo>
                      <a:lnTo>
                        <a:pt x="12" y="6"/>
                      </a:lnTo>
                      <a:lnTo>
                        <a:pt x="0" y="12"/>
                      </a:lnTo>
                      <a:lnTo>
                        <a:pt x="6" y="0"/>
                      </a:lnTo>
                      <a:lnTo>
                        <a:pt x="28" y="5"/>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grpSp>
            <p:nvGrpSpPr>
              <p:cNvPr id="21791" name="Group 290"/>
              <p:cNvGrpSpPr>
                <a:grpSpLocks/>
              </p:cNvGrpSpPr>
              <p:nvPr/>
            </p:nvGrpSpPr>
            <p:grpSpPr bwMode="auto">
              <a:xfrm>
                <a:off x="1277" y="2257"/>
                <a:ext cx="243" cy="83"/>
                <a:chOff x="1277" y="2257"/>
                <a:chExt cx="243" cy="83"/>
              </a:xfrm>
            </p:grpSpPr>
            <p:sp>
              <p:nvSpPr>
                <p:cNvPr id="21827" name="Freeform 291"/>
                <p:cNvSpPr>
                  <a:spLocks/>
                </p:cNvSpPr>
                <p:nvPr/>
              </p:nvSpPr>
              <p:spPr bwMode="auto">
                <a:xfrm>
                  <a:off x="1277" y="2287"/>
                  <a:ext cx="31" cy="49"/>
                </a:xfrm>
                <a:custGeom>
                  <a:avLst/>
                  <a:gdLst>
                    <a:gd name="T0" fmla="*/ 31 w 31"/>
                    <a:gd name="T1" fmla="*/ 49 h 49"/>
                    <a:gd name="T2" fmla="*/ 25 w 31"/>
                    <a:gd name="T3" fmla="*/ 24 h 49"/>
                    <a:gd name="T4" fmla="*/ 0 w 31"/>
                    <a:gd name="T5" fmla="*/ 0 h 49"/>
                    <a:gd name="T6" fmla="*/ 24 w 31"/>
                    <a:gd name="T7" fmla="*/ 13 h 49"/>
                    <a:gd name="T8" fmla="*/ 31 w 31"/>
                    <a:gd name="T9" fmla="*/ 22 h 49"/>
                    <a:gd name="T10" fmla="*/ 31 w 31"/>
                    <a:gd name="T11" fmla="*/ 49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49">
                      <a:moveTo>
                        <a:pt x="31" y="49"/>
                      </a:moveTo>
                      <a:lnTo>
                        <a:pt x="25" y="24"/>
                      </a:lnTo>
                      <a:lnTo>
                        <a:pt x="0" y="0"/>
                      </a:lnTo>
                      <a:lnTo>
                        <a:pt x="24" y="13"/>
                      </a:lnTo>
                      <a:lnTo>
                        <a:pt x="31" y="22"/>
                      </a:lnTo>
                      <a:lnTo>
                        <a:pt x="31" y="49"/>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28" name="Freeform 292"/>
                <p:cNvSpPr>
                  <a:spLocks/>
                </p:cNvSpPr>
                <p:nvPr/>
              </p:nvSpPr>
              <p:spPr bwMode="auto">
                <a:xfrm>
                  <a:off x="1326" y="2272"/>
                  <a:ext cx="41" cy="60"/>
                </a:xfrm>
                <a:custGeom>
                  <a:avLst/>
                  <a:gdLst>
                    <a:gd name="T0" fmla="*/ 0 w 41"/>
                    <a:gd name="T1" fmla="*/ 60 h 60"/>
                    <a:gd name="T2" fmla="*/ 5 w 41"/>
                    <a:gd name="T3" fmla="*/ 27 h 60"/>
                    <a:gd name="T4" fmla="*/ 41 w 41"/>
                    <a:gd name="T5" fmla="*/ 0 h 60"/>
                    <a:gd name="T6" fmla="*/ 11 w 41"/>
                    <a:gd name="T7" fmla="*/ 28 h 60"/>
                    <a:gd name="T8" fmla="*/ 0 w 41"/>
                    <a:gd name="T9" fmla="*/ 6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60">
                      <a:moveTo>
                        <a:pt x="0" y="60"/>
                      </a:moveTo>
                      <a:lnTo>
                        <a:pt x="5" y="27"/>
                      </a:lnTo>
                      <a:lnTo>
                        <a:pt x="41" y="0"/>
                      </a:lnTo>
                      <a:lnTo>
                        <a:pt x="11" y="28"/>
                      </a:lnTo>
                      <a:lnTo>
                        <a:pt x="0" y="6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29" name="Freeform 293"/>
                <p:cNvSpPr>
                  <a:spLocks/>
                </p:cNvSpPr>
                <p:nvPr/>
              </p:nvSpPr>
              <p:spPr bwMode="auto">
                <a:xfrm>
                  <a:off x="1407" y="2275"/>
                  <a:ext cx="53" cy="58"/>
                </a:xfrm>
                <a:custGeom>
                  <a:avLst/>
                  <a:gdLst>
                    <a:gd name="T0" fmla="*/ 0 w 53"/>
                    <a:gd name="T1" fmla="*/ 58 h 58"/>
                    <a:gd name="T2" fmla="*/ 3 w 53"/>
                    <a:gd name="T3" fmla="*/ 36 h 58"/>
                    <a:gd name="T4" fmla="*/ 24 w 53"/>
                    <a:gd name="T5" fmla="*/ 12 h 58"/>
                    <a:gd name="T6" fmla="*/ 53 w 53"/>
                    <a:gd name="T7" fmla="*/ 0 h 58"/>
                    <a:gd name="T8" fmla="*/ 35 w 53"/>
                    <a:gd name="T9" fmla="*/ 15 h 58"/>
                    <a:gd name="T10" fmla="*/ 23 w 53"/>
                    <a:gd name="T11" fmla="*/ 22 h 58"/>
                    <a:gd name="T12" fmla="*/ 17 w 53"/>
                    <a:gd name="T13" fmla="*/ 31 h 58"/>
                    <a:gd name="T14" fmla="*/ 20 w 53"/>
                    <a:gd name="T15" fmla="*/ 54 h 58"/>
                    <a:gd name="T16" fmla="*/ 0 w 53"/>
                    <a:gd name="T17" fmla="*/ 58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58">
                      <a:moveTo>
                        <a:pt x="0" y="58"/>
                      </a:moveTo>
                      <a:lnTo>
                        <a:pt x="3" y="36"/>
                      </a:lnTo>
                      <a:lnTo>
                        <a:pt x="24" y="12"/>
                      </a:lnTo>
                      <a:lnTo>
                        <a:pt x="53" y="0"/>
                      </a:lnTo>
                      <a:lnTo>
                        <a:pt x="35" y="15"/>
                      </a:lnTo>
                      <a:lnTo>
                        <a:pt x="23" y="22"/>
                      </a:lnTo>
                      <a:lnTo>
                        <a:pt x="17" y="31"/>
                      </a:lnTo>
                      <a:lnTo>
                        <a:pt x="20" y="54"/>
                      </a:lnTo>
                      <a:lnTo>
                        <a:pt x="0" y="58"/>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30" name="Freeform 294"/>
                <p:cNvSpPr>
                  <a:spLocks/>
                </p:cNvSpPr>
                <p:nvPr/>
              </p:nvSpPr>
              <p:spPr bwMode="auto">
                <a:xfrm>
                  <a:off x="1385" y="2278"/>
                  <a:ext cx="24" cy="55"/>
                </a:xfrm>
                <a:custGeom>
                  <a:avLst/>
                  <a:gdLst>
                    <a:gd name="T0" fmla="*/ 0 w 24"/>
                    <a:gd name="T1" fmla="*/ 0 h 55"/>
                    <a:gd name="T2" fmla="*/ 12 w 24"/>
                    <a:gd name="T3" fmla="*/ 7 h 55"/>
                    <a:gd name="T4" fmla="*/ 21 w 24"/>
                    <a:gd name="T5" fmla="*/ 30 h 55"/>
                    <a:gd name="T6" fmla="*/ 24 w 24"/>
                    <a:gd name="T7" fmla="*/ 46 h 55"/>
                    <a:gd name="T8" fmla="*/ 10 w 24"/>
                    <a:gd name="T9" fmla="*/ 55 h 55"/>
                    <a:gd name="T10" fmla="*/ 16 w 24"/>
                    <a:gd name="T11" fmla="*/ 40 h 55"/>
                    <a:gd name="T12" fmla="*/ 13 w 24"/>
                    <a:gd name="T13" fmla="*/ 24 h 55"/>
                    <a:gd name="T14" fmla="*/ 0 w 24"/>
                    <a:gd name="T15" fmla="*/ 0 h 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55">
                      <a:moveTo>
                        <a:pt x="0" y="0"/>
                      </a:moveTo>
                      <a:lnTo>
                        <a:pt x="12" y="7"/>
                      </a:lnTo>
                      <a:lnTo>
                        <a:pt x="21" y="30"/>
                      </a:lnTo>
                      <a:lnTo>
                        <a:pt x="24" y="46"/>
                      </a:lnTo>
                      <a:lnTo>
                        <a:pt x="10" y="55"/>
                      </a:lnTo>
                      <a:lnTo>
                        <a:pt x="16" y="40"/>
                      </a:lnTo>
                      <a:lnTo>
                        <a:pt x="13" y="24"/>
                      </a:lnTo>
                      <a:lnTo>
                        <a:pt x="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31" name="Freeform 295"/>
                <p:cNvSpPr>
                  <a:spLocks/>
                </p:cNvSpPr>
                <p:nvPr/>
              </p:nvSpPr>
              <p:spPr bwMode="auto">
                <a:xfrm>
                  <a:off x="1311" y="2274"/>
                  <a:ext cx="6" cy="66"/>
                </a:xfrm>
                <a:custGeom>
                  <a:avLst/>
                  <a:gdLst>
                    <a:gd name="T0" fmla="*/ 3 w 6"/>
                    <a:gd name="T1" fmla="*/ 66 h 66"/>
                    <a:gd name="T2" fmla="*/ 0 w 6"/>
                    <a:gd name="T3" fmla="*/ 30 h 66"/>
                    <a:gd name="T4" fmla="*/ 3 w 6"/>
                    <a:gd name="T5" fmla="*/ 15 h 66"/>
                    <a:gd name="T6" fmla="*/ 6 w 6"/>
                    <a:gd name="T7" fmla="*/ 0 h 66"/>
                    <a:gd name="T8" fmla="*/ 6 w 6"/>
                    <a:gd name="T9" fmla="*/ 24 h 66"/>
                    <a:gd name="T10" fmla="*/ 6 w 6"/>
                    <a:gd name="T11" fmla="*/ 37 h 66"/>
                    <a:gd name="T12" fmla="*/ 3 w 6"/>
                    <a:gd name="T13" fmla="*/ 66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6">
                      <a:moveTo>
                        <a:pt x="3" y="66"/>
                      </a:moveTo>
                      <a:lnTo>
                        <a:pt x="0" y="30"/>
                      </a:lnTo>
                      <a:lnTo>
                        <a:pt x="3" y="15"/>
                      </a:lnTo>
                      <a:lnTo>
                        <a:pt x="6" y="0"/>
                      </a:lnTo>
                      <a:lnTo>
                        <a:pt x="6" y="24"/>
                      </a:lnTo>
                      <a:lnTo>
                        <a:pt x="6" y="37"/>
                      </a:lnTo>
                      <a:lnTo>
                        <a:pt x="3" y="66"/>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32" name="Freeform 296"/>
                <p:cNvSpPr>
                  <a:spLocks/>
                </p:cNvSpPr>
                <p:nvPr/>
              </p:nvSpPr>
              <p:spPr bwMode="auto">
                <a:xfrm>
                  <a:off x="1475" y="2270"/>
                  <a:ext cx="19" cy="41"/>
                </a:xfrm>
                <a:custGeom>
                  <a:avLst/>
                  <a:gdLst>
                    <a:gd name="T0" fmla="*/ 0 w 19"/>
                    <a:gd name="T1" fmla="*/ 0 h 41"/>
                    <a:gd name="T2" fmla="*/ 3 w 19"/>
                    <a:gd name="T3" fmla="*/ 21 h 41"/>
                    <a:gd name="T4" fmla="*/ 13 w 19"/>
                    <a:gd name="T5" fmla="*/ 36 h 41"/>
                    <a:gd name="T6" fmla="*/ 19 w 19"/>
                    <a:gd name="T7" fmla="*/ 41 h 41"/>
                    <a:gd name="T8" fmla="*/ 15 w 19"/>
                    <a:gd name="T9" fmla="*/ 29 h 41"/>
                    <a:gd name="T10" fmla="*/ 7 w 19"/>
                    <a:gd name="T11" fmla="*/ 23 h 41"/>
                    <a:gd name="T12" fmla="*/ 0 w 19"/>
                    <a:gd name="T13" fmla="*/ 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41">
                      <a:moveTo>
                        <a:pt x="0" y="0"/>
                      </a:moveTo>
                      <a:lnTo>
                        <a:pt x="3" y="21"/>
                      </a:lnTo>
                      <a:lnTo>
                        <a:pt x="13" y="36"/>
                      </a:lnTo>
                      <a:lnTo>
                        <a:pt x="19" y="41"/>
                      </a:lnTo>
                      <a:lnTo>
                        <a:pt x="15" y="29"/>
                      </a:lnTo>
                      <a:lnTo>
                        <a:pt x="7" y="23"/>
                      </a:lnTo>
                      <a:lnTo>
                        <a:pt x="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833" name="Freeform 297"/>
                <p:cNvSpPr>
                  <a:spLocks/>
                </p:cNvSpPr>
                <p:nvPr/>
              </p:nvSpPr>
              <p:spPr bwMode="auto">
                <a:xfrm>
                  <a:off x="1503" y="2257"/>
                  <a:ext cx="17" cy="61"/>
                </a:xfrm>
                <a:custGeom>
                  <a:avLst/>
                  <a:gdLst>
                    <a:gd name="T0" fmla="*/ 17 w 17"/>
                    <a:gd name="T1" fmla="*/ 0 h 61"/>
                    <a:gd name="T2" fmla="*/ 9 w 17"/>
                    <a:gd name="T3" fmla="*/ 21 h 61"/>
                    <a:gd name="T4" fmla="*/ 5 w 17"/>
                    <a:gd name="T5" fmla="*/ 33 h 61"/>
                    <a:gd name="T6" fmla="*/ 0 w 17"/>
                    <a:gd name="T7" fmla="*/ 61 h 61"/>
                    <a:gd name="T8" fmla="*/ 6 w 17"/>
                    <a:gd name="T9" fmla="*/ 60 h 61"/>
                    <a:gd name="T10" fmla="*/ 6 w 17"/>
                    <a:gd name="T11" fmla="*/ 40 h 61"/>
                    <a:gd name="T12" fmla="*/ 17 w 17"/>
                    <a:gd name="T13" fmla="*/ 24 h 61"/>
                    <a:gd name="T14" fmla="*/ 17 w 17"/>
                    <a:gd name="T15" fmla="*/ 0 h 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61">
                      <a:moveTo>
                        <a:pt x="17" y="0"/>
                      </a:moveTo>
                      <a:lnTo>
                        <a:pt x="9" y="21"/>
                      </a:lnTo>
                      <a:lnTo>
                        <a:pt x="5" y="33"/>
                      </a:lnTo>
                      <a:lnTo>
                        <a:pt x="0" y="61"/>
                      </a:lnTo>
                      <a:lnTo>
                        <a:pt x="6" y="60"/>
                      </a:lnTo>
                      <a:lnTo>
                        <a:pt x="6" y="40"/>
                      </a:lnTo>
                      <a:lnTo>
                        <a:pt x="17" y="24"/>
                      </a:lnTo>
                      <a:lnTo>
                        <a:pt x="17"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grpSp>
            <p:nvGrpSpPr>
              <p:cNvPr id="21792" name="Group 298"/>
              <p:cNvGrpSpPr>
                <a:grpSpLocks/>
              </p:cNvGrpSpPr>
              <p:nvPr/>
            </p:nvGrpSpPr>
            <p:grpSpPr bwMode="auto">
              <a:xfrm>
                <a:off x="233" y="-285"/>
                <a:ext cx="2365" cy="1576"/>
                <a:chOff x="233" y="-285"/>
                <a:chExt cx="2365" cy="1576"/>
              </a:xfrm>
            </p:grpSpPr>
            <p:sp>
              <p:nvSpPr>
                <p:cNvPr id="21793" name="Freeform 299"/>
                <p:cNvSpPr>
                  <a:spLocks/>
                </p:cNvSpPr>
                <p:nvPr/>
              </p:nvSpPr>
              <p:spPr bwMode="auto">
                <a:xfrm>
                  <a:off x="638" y="9"/>
                  <a:ext cx="370" cy="425"/>
                </a:xfrm>
                <a:custGeom>
                  <a:avLst/>
                  <a:gdLst>
                    <a:gd name="T0" fmla="*/ 131 w 370"/>
                    <a:gd name="T1" fmla="*/ 425 h 425"/>
                    <a:gd name="T2" fmla="*/ 153 w 370"/>
                    <a:gd name="T3" fmla="*/ 414 h 425"/>
                    <a:gd name="T4" fmla="*/ 172 w 370"/>
                    <a:gd name="T5" fmla="*/ 414 h 425"/>
                    <a:gd name="T6" fmla="*/ 203 w 370"/>
                    <a:gd name="T7" fmla="*/ 405 h 425"/>
                    <a:gd name="T8" fmla="*/ 231 w 370"/>
                    <a:gd name="T9" fmla="*/ 406 h 425"/>
                    <a:gd name="T10" fmla="*/ 255 w 370"/>
                    <a:gd name="T11" fmla="*/ 385 h 425"/>
                    <a:gd name="T12" fmla="*/ 292 w 370"/>
                    <a:gd name="T13" fmla="*/ 392 h 425"/>
                    <a:gd name="T14" fmla="*/ 321 w 370"/>
                    <a:gd name="T15" fmla="*/ 376 h 425"/>
                    <a:gd name="T16" fmla="*/ 350 w 370"/>
                    <a:gd name="T17" fmla="*/ 347 h 425"/>
                    <a:gd name="T18" fmla="*/ 347 w 370"/>
                    <a:gd name="T19" fmla="*/ 318 h 425"/>
                    <a:gd name="T20" fmla="*/ 364 w 370"/>
                    <a:gd name="T21" fmla="*/ 289 h 425"/>
                    <a:gd name="T22" fmla="*/ 356 w 370"/>
                    <a:gd name="T23" fmla="*/ 257 h 425"/>
                    <a:gd name="T24" fmla="*/ 370 w 370"/>
                    <a:gd name="T25" fmla="*/ 213 h 425"/>
                    <a:gd name="T26" fmla="*/ 359 w 370"/>
                    <a:gd name="T27" fmla="*/ 168 h 425"/>
                    <a:gd name="T28" fmla="*/ 345 w 370"/>
                    <a:gd name="T29" fmla="*/ 135 h 425"/>
                    <a:gd name="T30" fmla="*/ 342 w 370"/>
                    <a:gd name="T31" fmla="*/ 98 h 425"/>
                    <a:gd name="T32" fmla="*/ 337 w 370"/>
                    <a:gd name="T33" fmla="*/ 62 h 425"/>
                    <a:gd name="T34" fmla="*/ 313 w 370"/>
                    <a:gd name="T35" fmla="*/ 40 h 425"/>
                    <a:gd name="T36" fmla="*/ 259 w 370"/>
                    <a:gd name="T37" fmla="*/ 30 h 425"/>
                    <a:gd name="T38" fmla="*/ 231 w 370"/>
                    <a:gd name="T39" fmla="*/ 11 h 425"/>
                    <a:gd name="T40" fmla="*/ 183 w 370"/>
                    <a:gd name="T41" fmla="*/ 11 h 425"/>
                    <a:gd name="T42" fmla="*/ 148 w 370"/>
                    <a:gd name="T43" fmla="*/ 0 h 425"/>
                    <a:gd name="T44" fmla="*/ 126 w 370"/>
                    <a:gd name="T45" fmla="*/ 25 h 425"/>
                    <a:gd name="T46" fmla="*/ 100 w 370"/>
                    <a:gd name="T47" fmla="*/ 45 h 425"/>
                    <a:gd name="T48" fmla="*/ 86 w 370"/>
                    <a:gd name="T49" fmla="*/ 62 h 425"/>
                    <a:gd name="T50" fmla="*/ 63 w 370"/>
                    <a:gd name="T51" fmla="*/ 91 h 425"/>
                    <a:gd name="T52" fmla="*/ 30 w 370"/>
                    <a:gd name="T53" fmla="*/ 122 h 425"/>
                    <a:gd name="T54" fmla="*/ 25 w 370"/>
                    <a:gd name="T55" fmla="*/ 139 h 425"/>
                    <a:gd name="T56" fmla="*/ 23 w 370"/>
                    <a:gd name="T57" fmla="*/ 170 h 425"/>
                    <a:gd name="T58" fmla="*/ 6 w 370"/>
                    <a:gd name="T59" fmla="*/ 197 h 425"/>
                    <a:gd name="T60" fmla="*/ 20 w 370"/>
                    <a:gd name="T61" fmla="*/ 231 h 425"/>
                    <a:gd name="T62" fmla="*/ 0 w 370"/>
                    <a:gd name="T63" fmla="*/ 281 h 425"/>
                    <a:gd name="T64" fmla="*/ 20 w 370"/>
                    <a:gd name="T65" fmla="*/ 294 h 425"/>
                    <a:gd name="T66" fmla="*/ 28 w 370"/>
                    <a:gd name="T67" fmla="*/ 319 h 425"/>
                    <a:gd name="T68" fmla="*/ 54 w 370"/>
                    <a:gd name="T69" fmla="*/ 332 h 425"/>
                    <a:gd name="T70" fmla="*/ 59 w 370"/>
                    <a:gd name="T71" fmla="*/ 361 h 425"/>
                    <a:gd name="T72" fmla="*/ 83 w 370"/>
                    <a:gd name="T73" fmla="*/ 372 h 425"/>
                    <a:gd name="T74" fmla="*/ 87 w 370"/>
                    <a:gd name="T75" fmla="*/ 395 h 425"/>
                    <a:gd name="T76" fmla="*/ 111 w 370"/>
                    <a:gd name="T77" fmla="*/ 400 h 425"/>
                    <a:gd name="T78" fmla="*/ 131 w 370"/>
                    <a:gd name="T79" fmla="*/ 425 h 4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70" h="425">
                      <a:moveTo>
                        <a:pt x="131" y="425"/>
                      </a:moveTo>
                      <a:lnTo>
                        <a:pt x="153" y="414"/>
                      </a:lnTo>
                      <a:lnTo>
                        <a:pt x="172" y="414"/>
                      </a:lnTo>
                      <a:lnTo>
                        <a:pt x="203" y="405"/>
                      </a:lnTo>
                      <a:lnTo>
                        <a:pt x="231" y="406"/>
                      </a:lnTo>
                      <a:lnTo>
                        <a:pt x="255" y="385"/>
                      </a:lnTo>
                      <a:lnTo>
                        <a:pt x="292" y="392"/>
                      </a:lnTo>
                      <a:lnTo>
                        <a:pt x="321" y="376"/>
                      </a:lnTo>
                      <a:lnTo>
                        <a:pt x="350" y="347"/>
                      </a:lnTo>
                      <a:lnTo>
                        <a:pt x="347" y="318"/>
                      </a:lnTo>
                      <a:lnTo>
                        <a:pt x="364" y="289"/>
                      </a:lnTo>
                      <a:lnTo>
                        <a:pt x="356" y="257"/>
                      </a:lnTo>
                      <a:lnTo>
                        <a:pt x="370" y="213"/>
                      </a:lnTo>
                      <a:lnTo>
                        <a:pt x="359" y="168"/>
                      </a:lnTo>
                      <a:lnTo>
                        <a:pt x="345" y="135"/>
                      </a:lnTo>
                      <a:lnTo>
                        <a:pt x="342" y="98"/>
                      </a:lnTo>
                      <a:lnTo>
                        <a:pt x="337" y="62"/>
                      </a:lnTo>
                      <a:lnTo>
                        <a:pt x="313" y="40"/>
                      </a:lnTo>
                      <a:lnTo>
                        <a:pt x="259" y="30"/>
                      </a:lnTo>
                      <a:lnTo>
                        <a:pt x="231" y="11"/>
                      </a:lnTo>
                      <a:lnTo>
                        <a:pt x="183" y="11"/>
                      </a:lnTo>
                      <a:lnTo>
                        <a:pt x="148" y="0"/>
                      </a:lnTo>
                      <a:lnTo>
                        <a:pt x="126" y="25"/>
                      </a:lnTo>
                      <a:lnTo>
                        <a:pt x="100" y="45"/>
                      </a:lnTo>
                      <a:lnTo>
                        <a:pt x="86" y="62"/>
                      </a:lnTo>
                      <a:lnTo>
                        <a:pt x="63" y="91"/>
                      </a:lnTo>
                      <a:lnTo>
                        <a:pt x="30" y="122"/>
                      </a:lnTo>
                      <a:lnTo>
                        <a:pt x="25" y="139"/>
                      </a:lnTo>
                      <a:lnTo>
                        <a:pt x="23" y="170"/>
                      </a:lnTo>
                      <a:lnTo>
                        <a:pt x="6" y="197"/>
                      </a:lnTo>
                      <a:lnTo>
                        <a:pt x="20" y="231"/>
                      </a:lnTo>
                      <a:lnTo>
                        <a:pt x="0" y="281"/>
                      </a:lnTo>
                      <a:lnTo>
                        <a:pt x="20" y="294"/>
                      </a:lnTo>
                      <a:lnTo>
                        <a:pt x="28" y="319"/>
                      </a:lnTo>
                      <a:lnTo>
                        <a:pt x="54" y="332"/>
                      </a:lnTo>
                      <a:lnTo>
                        <a:pt x="59" y="361"/>
                      </a:lnTo>
                      <a:lnTo>
                        <a:pt x="83" y="372"/>
                      </a:lnTo>
                      <a:lnTo>
                        <a:pt x="87" y="395"/>
                      </a:lnTo>
                      <a:lnTo>
                        <a:pt x="111" y="400"/>
                      </a:lnTo>
                      <a:lnTo>
                        <a:pt x="131" y="425"/>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794" name="Freeform 300"/>
                <p:cNvSpPr>
                  <a:spLocks/>
                </p:cNvSpPr>
                <p:nvPr/>
              </p:nvSpPr>
              <p:spPr bwMode="auto">
                <a:xfrm>
                  <a:off x="842" y="-39"/>
                  <a:ext cx="365" cy="355"/>
                </a:xfrm>
                <a:custGeom>
                  <a:avLst/>
                  <a:gdLst>
                    <a:gd name="T0" fmla="*/ 7 w 365"/>
                    <a:gd name="T1" fmla="*/ 110 h 355"/>
                    <a:gd name="T2" fmla="*/ 23 w 365"/>
                    <a:gd name="T3" fmla="*/ 119 h 355"/>
                    <a:gd name="T4" fmla="*/ 0 w 365"/>
                    <a:gd name="T5" fmla="*/ 135 h 355"/>
                    <a:gd name="T6" fmla="*/ 15 w 365"/>
                    <a:gd name="T7" fmla="*/ 148 h 355"/>
                    <a:gd name="T8" fmla="*/ 1 w 365"/>
                    <a:gd name="T9" fmla="*/ 163 h 355"/>
                    <a:gd name="T10" fmla="*/ 15 w 365"/>
                    <a:gd name="T11" fmla="*/ 172 h 355"/>
                    <a:gd name="T12" fmla="*/ 7 w 365"/>
                    <a:gd name="T13" fmla="*/ 193 h 355"/>
                    <a:gd name="T14" fmla="*/ 22 w 365"/>
                    <a:gd name="T15" fmla="*/ 204 h 355"/>
                    <a:gd name="T16" fmla="*/ 15 w 365"/>
                    <a:gd name="T17" fmla="*/ 223 h 355"/>
                    <a:gd name="T18" fmla="*/ 31 w 365"/>
                    <a:gd name="T19" fmla="*/ 237 h 355"/>
                    <a:gd name="T20" fmla="*/ 15 w 365"/>
                    <a:gd name="T21" fmla="*/ 260 h 355"/>
                    <a:gd name="T22" fmla="*/ 20 w 365"/>
                    <a:gd name="T23" fmla="*/ 285 h 355"/>
                    <a:gd name="T24" fmla="*/ 35 w 365"/>
                    <a:gd name="T25" fmla="*/ 283 h 355"/>
                    <a:gd name="T26" fmla="*/ 37 w 365"/>
                    <a:gd name="T27" fmla="*/ 299 h 355"/>
                    <a:gd name="T28" fmla="*/ 53 w 365"/>
                    <a:gd name="T29" fmla="*/ 304 h 355"/>
                    <a:gd name="T30" fmla="*/ 50 w 365"/>
                    <a:gd name="T31" fmla="*/ 327 h 355"/>
                    <a:gd name="T32" fmla="*/ 71 w 365"/>
                    <a:gd name="T33" fmla="*/ 321 h 355"/>
                    <a:gd name="T34" fmla="*/ 87 w 365"/>
                    <a:gd name="T35" fmla="*/ 339 h 355"/>
                    <a:gd name="T36" fmla="*/ 105 w 365"/>
                    <a:gd name="T37" fmla="*/ 327 h 355"/>
                    <a:gd name="T38" fmla="*/ 117 w 365"/>
                    <a:gd name="T39" fmla="*/ 341 h 355"/>
                    <a:gd name="T40" fmla="*/ 136 w 365"/>
                    <a:gd name="T41" fmla="*/ 336 h 355"/>
                    <a:gd name="T42" fmla="*/ 158 w 365"/>
                    <a:gd name="T43" fmla="*/ 346 h 355"/>
                    <a:gd name="T44" fmla="*/ 187 w 365"/>
                    <a:gd name="T45" fmla="*/ 339 h 355"/>
                    <a:gd name="T46" fmla="*/ 207 w 365"/>
                    <a:gd name="T47" fmla="*/ 338 h 355"/>
                    <a:gd name="T48" fmla="*/ 226 w 365"/>
                    <a:gd name="T49" fmla="*/ 352 h 355"/>
                    <a:gd name="T50" fmla="*/ 241 w 365"/>
                    <a:gd name="T51" fmla="*/ 343 h 355"/>
                    <a:gd name="T52" fmla="*/ 260 w 365"/>
                    <a:gd name="T53" fmla="*/ 355 h 355"/>
                    <a:gd name="T54" fmla="*/ 285 w 365"/>
                    <a:gd name="T55" fmla="*/ 334 h 355"/>
                    <a:gd name="T56" fmla="*/ 308 w 365"/>
                    <a:gd name="T57" fmla="*/ 339 h 355"/>
                    <a:gd name="T58" fmla="*/ 327 w 365"/>
                    <a:gd name="T59" fmla="*/ 325 h 355"/>
                    <a:gd name="T60" fmla="*/ 346 w 365"/>
                    <a:gd name="T61" fmla="*/ 306 h 355"/>
                    <a:gd name="T62" fmla="*/ 338 w 365"/>
                    <a:gd name="T63" fmla="*/ 286 h 355"/>
                    <a:gd name="T64" fmla="*/ 353 w 365"/>
                    <a:gd name="T65" fmla="*/ 269 h 355"/>
                    <a:gd name="T66" fmla="*/ 348 w 365"/>
                    <a:gd name="T67" fmla="*/ 246 h 355"/>
                    <a:gd name="T68" fmla="*/ 365 w 365"/>
                    <a:gd name="T69" fmla="*/ 212 h 355"/>
                    <a:gd name="T70" fmla="*/ 350 w 365"/>
                    <a:gd name="T71" fmla="*/ 190 h 355"/>
                    <a:gd name="T72" fmla="*/ 356 w 365"/>
                    <a:gd name="T73" fmla="*/ 162 h 355"/>
                    <a:gd name="T74" fmla="*/ 337 w 365"/>
                    <a:gd name="T75" fmla="*/ 142 h 355"/>
                    <a:gd name="T76" fmla="*/ 346 w 365"/>
                    <a:gd name="T77" fmla="*/ 110 h 355"/>
                    <a:gd name="T78" fmla="*/ 320 w 365"/>
                    <a:gd name="T79" fmla="*/ 102 h 355"/>
                    <a:gd name="T80" fmla="*/ 318 w 365"/>
                    <a:gd name="T81" fmla="*/ 81 h 355"/>
                    <a:gd name="T82" fmla="*/ 307 w 365"/>
                    <a:gd name="T83" fmla="*/ 59 h 355"/>
                    <a:gd name="T84" fmla="*/ 316 w 365"/>
                    <a:gd name="T85" fmla="*/ 24 h 355"/>
                    <a:gd name="T86" fmla="*/ 293 w 365"/>
                    <a:gd name="T87" fmla="*/ 29 h 355"/>
                    <a:gd name="T88" fmla="*/ 290 w 365"/>
                    <a:gd name="T89" fmla="*/ 11 h 355"/>
                    <a:gd name="T90" fmla="*/ 267 w 365"/>
                    <a:gd name="T91" fmla="*/ 14 h 355"/>
                    <a:gd name="T92" fmla="*/ 247 w 365"/>
                    <a:gd name="T93" fmla="*/ 3 h 355"/>
                    <a:gd name="T94" fmla="*/ 225 w 365"/>
                    <a:gd name="T95" fmla="*/ 14 h 355"/>
                    <a:gd name="T96" fmla="*/ 213 w 365"/>
                    <a:gd name="T97" fmla="*/ 3 h 355"/>
                    <a:gd name="T98" fmla="*/ 192 w 365"/>
                    <a:gd name="T99" fmla="*/ 10 h 355"/>
                    <a:gd name="T100" fmla="*/ 172 w 365"/>
                    <a:gd name="T101" fmla="*/ 11 h 355"/>
                    <a:gd name="T102" fmla="*/ 153 w 365"/>
                    <a:gd name="T103" fmla="*/ 0 h 355"/>
                    <a:gd name="T104" fmla="*/ 142 w 365"/>
                    <a:gd name="T105" fmla="*/ 17 h 355"/>
                    <a:gd name="T106" fmla="*/ 117 w 365"/>
                    <a:gd name="T107" fmla="*/ 15 h 355"/>
                    <a:gd name="T108" fmla="*/ 112 w 365"/>
                    <a:gd name="T109" fmla="*/ 31 h 355"/>
                    <a:gd name="T110" fmla="*/ 97 w 365"/>
                    <a:gd name="T111" fmla="*/ 32 h 355"/>
                    <a:gd name="T112" fmla="*/ 91 w 365"/>
                    <a:gd name="T113" fmla="*/ 50 h 355"/>
                    <a:gd name="T114" fmla="*/ 60 w 365"/>
                    <a:gd name="T115" fmla="*/ 50 h 355"/>
                    <a:gd name="T116" fmla="*/ 52 w 365"/>
                    <a:gd name="T117" fmla="*/ 70 h 355"/>
                    <a:gd name="T118" fmla="*/ 41 w 365"/>
                    <a:gd name="T119" fmla="*/ 91 h 355"/>
                    <a:gd name="T120" fmla="*/ 23 w 365"/>
                    <a:gd name="T121" fmla="*/ 88 h 355"/>
                    <a:gd name="T122" fmla="*/ 7 w 365"/>
                    <a:gd name="T123" fmla="*/ 110 h 3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65" h="355">
                      <a:moveTo>
                        <a:pt x="7" y="110"/>
                      </a:moveTo>
                      <a:lnTo>
                        <a:pt x="23" y="119"/>
                      </a:lnTo>
                      <a:lnTo>
                        <a:pt x="0" y="135"/>
                      </a:lnTo>
                      <a:lnTo>
                        <a:pt x="15" y="148"/>
                      </a:lnTo>
                      <a:lnTo>
                        <a:pt x="1" y="163"/>
                      </a:lnTo>
                      <a:lnTo>
                        <a:pt x="15" y="172"/>
                      </a:lnTo>
                      <a:lnTo>
                        <a:pt x="7" y="193"/>
                      </a:lnTo>
                      <a:lnTo>
                        <a:pt x="22" y="204"/>
                      </a:lnTo>
                      <a:lnTo>
                        <a:pt x="15" y="223"/>
                      </a:lnTo>
                      <a:lnTo>
                        <a:pt x="31" y="237"/>
                      </a:lnTo>
                      <a:lnTo>
                        <a:pt x="15" y="260"/>
                      </a:lnTo>
                      <a:lnTo>
                        <a:pt x="20" y="285"/>
                      </a:lnTo>
                      <a:lnTo>
                        <a:pt x="35" y="283"/>
                      </a:lnTo>
                      <a:lnTo>
                        <a:pt x="37" y="299"/>
                      </a:lnTo>
                      <a:lnTo>
                        <a:pt x="53" y="304"/>
                      </a:lnTo>
                      <a:lnTo>
                        <a:pt x="50" y="327"/>
                      </a:lnTo>
                      <a:lnTo>
                        <a:pt x="71" y="321"/>
                      </a:lnTo>
                      <a:lnTo>
                        <a:pt x="87" y="339"/>
                      </a:lnTo>
                      <a:lnTo>
                        <a:pt x="105" y="327"/>
                      </a:lnTo>
                      <a:lnTo>
                        <a:pt x="117" y="341"/>
                      </a:lnTo>
                      <a:lnTo>
                        <a:pt x="136" y="336"/>
                      </a:lnTo>
                      <a:lnTo>
                        <a:pt x="158" y="346"/>
                      </a:lnTo>
                      <a:lnTo>
                        <a:pt x="187" y="339"/>
                      </a:lnTo>
                      <a:lnTo>
                        <a:pt x="207" y="338"/>
                      </a:lnTo>
                      <a:lnTo>
                        <a:pt x="226" y="352"/>
                      </a:lnTo>
                      <a:lnTo>
                        <a:pt x="241" y="343"/>
                      </a:lnTo>
                      <a:lnTo>
                        <a:pt x="260" y="355"/>
                      </a:lnTo>
                      <a:lnTo>
                        <a:pt x="285" y="334"/>
                      </a:lnTo>
                      <a:lnTo>
                        <a:pt x="308" y="339"/>
                      </a:lnTo>
                      <a:lnTo>
                        <a:pt x="327" y="325"/>
                      </a:lnTo>
                      <a:lnTo>
                        <a:pt x="346" y="306"/>
                      </a:lnTo>
                      <a:lnTo>
                        <a:pt x="338" y="286"/>
                      </a:lnTo>
                      <a:lnTo>
                        <a:pt x="353" y="269"/>
                      </a:lnTo>
                      <a:lnTo>
                        <a:pt x="348" y="246"/>
                      </a:lnTo>
                      <a:lnTo>
                        <a:pt x="365" y="212"/>
                      </a:lnTo>
                      <a:lnTo>
                        <a:pt x="350" y="190"/>
                      </a:lnTo>
                      <a:lnTo>
                        <a:pt x="356" y="162"/>
                      </a:lnTo>
                      <a:lnTo>
                        <a:pt x="337" y="142"/>
                      </a:lnTo>
                      <a:lnTo>
                        <a:pt x="346" y="110"/>
                      </a:lnTo>
                      <a:lnTo>
                        <a:pt x="320" y="102"/>
                      </a:lnTo>
                      <a:lnTo>
                        <a:pt x="318" y="81"/>
                      </a:lnTo>
                      <a:lnTo>
                        <a:pt x="307" y="59"/>
                      </a:lnTo>
                      <a:lnTo>
                        <a:pt x="316" y="24"/>
                      </a:lnTo>
                      <a:lnTo>
                        <a:pt x="293" y="29"/>
                      </a:lnTo>
                      <a:lnTo>
                        <a:pt x="290" y="11"/>
                      </a:lnTo>
                      <a:lnTo>
                        <a:pt x="267" y="14"/>
                      </a:lnTo>
                      <a:lnTo>
                        <a:pt x="247" y="3"/>
                      </a:lnTo>
                      <a:lnTo>
                        <a:pt x="225" y="14"/>
                      </a:lnTo>
                      <a:lnTo>
                        <a:pt x="213" y="3"/>
                      </a:lnTo>
                      <a:lnTo>
                        <a:pt x="192" y="10"/>
                      </a:lnTo>
                      <a:lnTo>
                        <a:pt x="172" y="11"/>
                      </a:lnTo>
                      <a:lnTo>
                        <a:pt x="153" y="0"/>
                      </a:lnTo>
                      <a:lnTo>
                        <a:pt x="142" y="17"/>
                      </a:lnTo>
                      <a:lnTo>
                        <a:pt x="117" y="15"/>
                      </a:lnTo>
                      <a:lnTo>
                        <a:pt x="112" y="31"/>
                      </a:lnTo>
                      <a:lnTo>
                        <a:pt x="97" y="32"/>
                      </a:lnTo>
                      <a:lnTo>
                        <a:pt x="91" y="50"/>
                      </a:lnTo>
                      <a:lnTo>
                        <a:pt x="60" y="50"/>
                      </a:lnTo>
                      <a:lnTo>
                        <a:pt x="52" y="70"/>
                      </a:lnTo>
                      <a:lnTo>
                        <a:pt x="41" y="91"/>
                      </a:lnTo>
                      <a:lnTo>
                        <a:pt x="23" y="88"/>
                      </a:lnTo>
                      <a:lnTo>
                        <a:pt x="7" y="110"/>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795" name="Freeform 301"/>
                <p:cNvSpPr>
                  <a:spLocks/>
                </p:cNvSpPr>
                <p:nvPr/>
              </p:nvSpPr>
              <p:spPr bwMode="auto">
                <a:xfrm>
                  <a:off x="1291" y="-285"/>
                  <a:ext cx="488" cy="570"/>
                </a:xfrm>
                <a:custGeom>
                  <a:avLst/>
                  <a:gdLst>
                    <a:gd name="T0" fmla="*/ 164 w 488"/>
                    <a:gd name="T1" fmla="*/ 550 h 570"/>
                    <a:gd name="T2" fmla="*/ 191 w 488"/>
                    <a:gd name="T3" fmla="*/ 541 h 570"/>
                    <a:gd name="T4" fmla="*/ 222 w 488"/>
                    <a:gd name="T5" fmla="*/ 470 h 570"/>
                    <a:gd name="T6" fmla="*/ 265 w 488"/>
                    <a:gd name="T7" fmla="*/ 460 h 570"/>
                    <a:gd name="T8" fmla="*/ 325 w 488"/>
                    <a:gd name="T9" fmla="*/ 469 h 570"/>
                    <a:gd name="T10" fmla="*/ 367 w 488"/>
                    <a:gd name="T11" fmla="*/ 439 h 570"/>
                    <a:gd name="T12" fmla="*/ 413 w 488"/>
                    <a:gd name="T13" fmla="*/ 419 h 570"/>
                    <a:gd name="T14" fmla="*/ 463 w 488"/>
                    <a:gd name="T15" fmla="*/ 412 h 570"/>
                    <a:gd name="T16" fmla="*/ 472 w 488"/>
                    <a:gd name="T17" fmla="*/ 389 h 570"/>
                    <a:gd name="T18" fmla="*/ 471 w 488"/>
                    <a:gd name="T19" fmla="*/ 330 h 570"/>
                    <a:gd name="T20" fmla="*/ 463 w 488"/>
                    <a:gd name="T21" fmla="*/ 275 h 570"/>
                    <a:gd name="T22" fmla="*/ 467 w 488"/>
                    <a:gd name="T23" fmla="*/ 200 h 570"/>
                    <a:gd name="T24" fmla="*/ 442 w 488"/>
                    <a:gd name="T25" fmla="*/ 182 h 570"/>
                    <a:gd name="T26" fmla="*/ 442 w 488"/>
                    <a:gd name="T27" fmla="*/ 153 h 570"/>
                    <a:gd name="T28" fmla="*/ 457 w 488"/>
                    <a:gd name="T29" fmla="*/ 121 h 570"/>
                    <a:gd name="T30" fmla="*/ 416 w 488"/>
                    <a:gd name="T31" fmla="*/ 99 h 570"/>
                    <a:gd name="T32" fmla="*/ 376 w 488"/>
                    <a:gd name="T33" fmla="*/ 67 h 570"/>
                    <a:gd name="T34" fmla="*/ 343 w 488"/>
                    <a:gd name="T35" fmla="*/ 49 h 570"/>
                    <a:gd name="T36" fmla="*/ 304 w 488"/>
                    <a:gd name="T37" fmla="*/ 42 h 570"/>
                    <a:gd name="T38" fmla="*/ 312 w 488"/>
                    <a:gd name="T39" fmla="*/ 0 h 570"/>
                    <a:gd name="T40" fmla="*/ 273 w 488"/>
                    <a:gd name="T41" fmla="*/ 10 h 570"/>
                    <a:gd name="T42" fmla="*/ 232 w 488"/>
                    <a:gd name="T43" fmla="*/ 27 h 570"/>
                    <a:gd name="T44" fmla="*/ 209 w 488"/>
                    <a:gd name="T45" fmla="*/ 6 h 570"/>
                    <a:gd name="T46" fmla="*/ 200 w 488"/>
                    <a:gd name="T47" fmla="*/ 45 h 570"/>
                    <a:gd name="T48" fmla="*/ 194 w 488"/>
                    <a:gd name="T49" fmla="*/ 76 h 570"/>
                    <a:gd name="T50" fmla="*/ 194 w 488"/>
                    <a:gd name="T51" fmla="*/ 103 h 570"/>
                    <a:gd name="T52" fmla="*/ 181 w 488"/>
                    <a:gd name="T53" fmla="*/ 150 h 570"/>
                    <a:gd name="T54" fmla="*/ 149 w 488"/>
                    <a:gd name="T55" fmla="*/ 172 h 570"/>
                    <a:gd name="T56" fmla="*/ 120 w 488"/>
                    <a:gd name="T57" fmla="*/ 216 h 570"/>
                    <a:gd name="T58" fmla="*/ 91 w 488"/>
                    <a:gd name="T59" fmla="*/ 249 h 570"/>
                    <a:gd name="T60" fmla="*/ 51 w 488"/>
                    <a:gd name="T61" fmla="*/ 284 h 570"/>
                    <a:gd name="T62" fmla="*/ 22 w 488"/>
                    <a:gd name="T63" fmla="*/ 294 h 570"/>
                    <a:gd name="T64" fmla="*/ 16 w 488"/>
                    <a:gd name="T65" fmla="*/ 338 h 570"/>
                    <a:gd name="T66" fmla="*/ 31 w 488"/>
                    <a:gd name="T67" fmla="*/ 383 h 570"/>
                    <a:gd name="T68" fmla="*/ 34 w 488"/>
                    <a:gd name="T69" fmla="*/ 415 h 570"/>
                    <a:gd name="T70" fmla="*/ 20 w 488"/>
                    <a:gd name="T71" fmla="*/ 464 h 570"/>
                    <a:gd name="T72" fmla="*/ 54 w 488"/>
                    <a:gd name="T73" fmla="*/ 500 h 570"/>
                    <a:gd name="T74" fmla="*/ 80 w 488"/>
                    <a:gd name="T75" fmla="*/ 555 h 570"/>
                    <a:gd name="T76" fmla="*/ 114 w 488"/>
                    <a:gd name="T77" fmla="*/ 564 h 570"/>
                    <a:gd name="T78" fmla="*/ 153 w 488"/>
                    <a:gd name="T79" fmla="*/ 570 h 5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88" h="570">
                      <a:moveTo>
                        <a:pt x="153" y="570"/>
                      </a:moveTo>
                      <a:lnTo>
                        <a:pt x="164" y="550"/>
                      </a:lnTo>
                      <a:lnTo>
                        <a:pt x="180" y="559"/>
                      </a:lnTo>
                      <a:lnTo>
                        <a:pt x="191" y="541"/>
                      </a:lnTo>
                      <a:lnTo>
                        <a:pt x="214" y="523"/>
                      </a:lnTo>
                      <a:lnTo>
                        <a:pt x="222" y="470"/>
                      </a:lnTo>
                      <a:lnTo>
                        <a:pt x="245" y="487"/>
                      </a:lnTo>
                      <a:lnTo>
                        <a:pt x="265" y="460"/>
                      </a:lnTo>
                      <a:lnTo>
                        <a:pt x="306" y="451"/>
                      </a:lnTo>
                      <a:lnTo>
                        <a:pt x="325" y="469"/>
                      </a:lnTo>
                      <a:lnTo>
                        <a:pt x="357" y="469"/>
                      </a:lnTo>
                      <a:lnTo>
                        <a:pt x="367" y="439"/>
                      </a:lnTo>
                      <a:lnTo>
                        <a:pt x="396" y="443"/>
                      </a:lnTo>
                      <a:lnTo>
                        <a:pt x="413" y="419"/>
                      </a:lnTo>
                      <a:lnTo>
                        <a:pt x="440" y="434"/>
                      </a:lnTo>
                      <a:lnTo>
                        <a:pt x="463" y="412"/>
                      </a:lnTo>
                      <a:lnTo>
                        <a:pt x="486" y="416"/>
                      </a:lnTo>
                      <a:lnTo>
                        <a:pt x="472" y="389"/>
                      </a:lnTo>
                      <a:lnTo>
                        <a:pt x="488" y="365"/>
                      </a:lnTo>
                      <a:lnTo>
                        <a:pt x="471" y="330"/>
                      </a:lnTo>
                      <a:lnTo>
                        <a:pt x="482" y="297"/>
                      </a:lnTo>
                      <a:lnTo>
                        <a:pt x="463" y="275"/>
                      </a:lnTo>
                      <a:lnTo>
                        <a:pt x="480" y="243"/>
                      </a:lnTo>
                      <a:lnTo>
                        <a:pt x="467" y="200"/>
                      </a:lnTo>
                      <a:lnTo>
                        <a:pt x="475" y="172"/>
                      </a:lnTo>
                      <a:lnTo>
                        <a:pt x="442" y="182"/>
                      </a:lnTo>
                      <a:lnTo>
                        <a:pt x="421" y="175"/>
                      </a:lnTo>
                      <a:lnTo>
                        <a:pt x="442" y="153"/>
                      </a:lnTo>
                      <a:lnTo>
                        <a:pt x="442" y="136"/>
                      </a:lnTo>
                      <a:lnTo>
                        <a:pt x="457" y="121"/>
                      </a:lnTo>
                      <a:lnTo>
                        <a:pt x="426" y="117"/>
                      </a:lnTo>
                      <a:lnTo>
                        <a:pt x="416" y="99"/>
                      </a:lnTo>
                      <a:lnTo>
                        <a:pt x="393" y="99"/>
                      </a:lnTo>
                      <a:lnTo>
                        <a:pt x="376" y="67"/>
                      </a:lnTo>
                      <a:lnTo>
                        <a:pt x="361" y="73"/>
                      </a:lnTo>
                      <a:lnTo>
                        <a:pt x="343" y="49"/>
                      </a:lnTo>
                      <a:lnTo>
                        <a:pt x="319" y="55"/>
                      </a:lnTo>
                      <a:lnTo>
                        <a:pt x="304" y="42"/>
                      </a:lnTo>
                      <a:lnTo>
                        <a:pt x="316" y="22"/>
                      </a:lnTo>
                      <a:lnTo>
                        <a:pt x="312" y="0"/>
                      </a:lnTo>
                      <a:lnTo>
                        <a:pt x="296" y="18"/>
                      </a:lnTo>
                      <a:lnTo>
                        <a:pt x="273" y="10"/>
                      </a:lnTo>
                      <a:lnTo>
                        <a:pt x="255" y="31"/>
                      </a:lnTo>
                      <a:lnTo>
                        <a:pt x="232" y="27"/>
                      </a:lnTo>
                      <a:lnTo>
                        <a:pt x="213" y="27"/>
                      </a:lnTo>
                      <a:lnTo>
                        <a:pt x="209" y="6"/>
                      </a:lnTo>
                      <a:lnTo>
                        <a:pt x="189" y="22"/>
                      </a:lnTo>
                      <a:lnTo>
                        <a:pt x="200" y="45"/>
                      </a:lnTo>
                      <a:lnTo>
                        <a:pt x="178" y="36"/>
                      </a:lnTo>
                      <a:lnTo>
                        <a:pt x="194" y="76"/>
                      </a:lnTo>
                      <a:lnTo>
                        <a:pt x="177" y="73"/>
                      </a:lnTo>
                      <a:lnTo>
                        <a:pt x="194" y="103"/>
                      </a:lnTo>
                      <a:lnTo>
                        <a:pt x="175" y="117"/>
                      </a:lnTo>
                      <a:lnTo>
                        <a:pt x="181" y="150"/>
                      </a:lnTo>
                      <a:lnTo>
                        <a:pt x="157" y="144"/>
                      </a:lnTo>
                      <a:lnTo>
                        <a:pt x="149" y="172"/>
                      </a:lnTo>
                      <a:lnTo>
                        <a:pt x="127" y="175"/>
                      </a:lnTo>
                      <a:lnTo>
                        <a:pt x="120" y="216"/>
                      </a:lnTo>
                      <a:lnTo>
                        <a:pt x="103" y="209"/>
                      </a:lnTo>
                      <a:lnTo>
                        <a:pt x="91" y="249"/>
                      </a:lnTo>
                      <a:lnTo>
                        <a:pt x="70" y="243"/>
                      </a:lnTo>
                      <a:lnTo>
                        <a:pt x="51" y="284"/>
                      </a:lnTo>
                      <a:lnTo>
                        <a:pt x="42" y="270"/>
                      </a:lnTo>
                      <a:lnTo>
                        <a:pt x="22" y="294"/>
                      </a:lnTo>
                      <a:lnTo>
                        <a:pt x="0" y="299"/>
                      </a:lnTo>
                      <a:lnTo>
                        <a:pt x="16" y="338"/>
                      </a:lnTo>
                      <a:lnTo>
                        <a:pt x="3" y="365"/>
                      </a:lnTo>
                      <a:lnTo>
                        <a:pt x="31" y="383"/>
                      </a:lnTo>
                      <a:lnTo>
                        <a:pt x="16" y="401"/>
                      </a:lnTo>
                      <a:lnTo>
                        <a:pt x="34" y="415"/>
                      </a:lnTo>
                      <a:lnTo>
                        <a:pt x="28" y="437"/>
                      </a:lnTo>
                      <a:lnTo>
                        <a:pt x="20" y="464"/>
                      </a:lnTo>
                      <a:lnTo>
                        <a:pt x="47" y="469"/>
                      </a:lnTo>
                      <a:lnTo>
                        <a:pt x="54" y="500"/>
                      </a:lnTo>
                      <a:lnTo>
                        <a:pt x="74" y="505"/>
                      </a:lnTo>
                      <a:lnTo>
                        <a:pt x="80" y="555"/>
                      </a:lnTo>
                      <a:lnTo>
                        <a:pt x="107" y="532"/>
                      </a:lnTo>
                      <a:lnTo>
                        <a:pt x="114" y="564"/>
                      </a:lnTo>
                      <a:lnTo>
                        <a:pt x="134" y="547"/>
                      </a:lnTo>
                      <a:lnTo>
                        <a:pt x="153" y="570"/>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796" name="Freeform 302"/>
                <p:cNvSpPr>
                  <a:spLocks/>
                </p:cNvSpPr>
                <p:nvPr/>
              </p:nvSpPr>
              <p:spPr bwMode="auto">
                <a:xfrm>
                  <a:off x="1000" y="-254"/>
                  <a:ext cx="522" cy="552"/>
                </a:xfrm>
                <a:custGeom>
                  <a:avLst/>
                  <a:gdLst>
                    <a:gd name="T0" fmla="*/ 276 w 522"/>
                    <a:gd name="T1" fmla="*/ 534 h 552"/>
                    <a:gd name="T2" fmla="*/ 256 w 522"/>
                    <a:gd name="T3" fmla="*/ 519 h 552"/>
                    <a:gd name="T4" fmla="*/ 235 w 522"/>
                    <a:gd name="T5" fmla="*/ 510 h 552"/>
                    <a:gd name="T6" fmla="*/ 211 w 522"/>
                    <a:gd name="T7" fmla="*/ 497 h 552"/>
                    <a:gd name="T8" fmla="*/ 193 w 522"/>
                    <a:gd name="T9" fmla="*/ 483 h 552"/>
                    <a:gd name="T10" fmla="*/ 168 w 522"/>
                    <a:gd name="T11" fmla="*/ 474 h 552"/>
                    <a:gd name="T12" fmla="*/ 138 w 522"/>
                    <a:gd name="T13" fmla="*/ 461 h 552"/>
                    <a:gd name="T14" fmla="*/ 103 w 522"/>
                    <a:gd name="T15" fmla="*/ 450 h 552"/>
                    <a:gd name="T16" fmla="*/ 75 w 522"/>
                    <a:gd name="T17" fmla="*/ 432 h 552"/>
                    <a:gd name="T18" fmla="*/ 57 w 522"/>
                    <a:gd name="T19" fmla="*/ 419 h 552"/>
                    <a:gd name="T20" fmla="*/ 52 w 522"/>
                    <a:gd name="T21" fmla="*/ 389 h 552"/>
                    <a:gd name="T22" fmla="*/ 45 w 522"/>
                    <a:gd name="T23" fmla="*/ 368 h 552"/>
                    <a:gd name="T24" fmla="*/ 37 w 522"/>
                    <a:gd name="T25" fmla="*/ 333 h 552"/>
                    <a:gd name="T26" fmla="*/ 30 w 522"/>
                    <a:gd name="T27" fmla="*/ 305 h 552"/>
                    <a:gd name="T28" fmla="*/ 22 w 522"/>
                    <a:gd name="T29" fmla="*/ 288 h 552"/>
                    <a:gd name="T30" fmla="*/ 22 w 522"/>
                    <a:gd name="T31" fmla="*/ 260 h 552"/>
                    <a:gd name="T32" fmla="*/ 21 w 522"/>
                    <a:gd name="T33" fmla="*/ 236 h 552"/>
                    <a:gd name="T34" fmla="*/ 34 w 522"/>
                    <a:gd name="T35" fmla="*/ 201 h 552"/>
                    <a:gd name="T36" fmla="*/ 30 w 522"/>
                    <a:gd name="T37" fmla="*/ 176 h 552"/>
                    <a:gd name="T38" fmla="*/ 24 w 522"/>
                    <a:gd name="T39" fmla="*/ 144 h 552"/>
                    <a:gd name="T40" fmla="*/ 15 w 522"/>
                    <a:gd name="T41" fmla="*/ 116 h 552"/>
                    <a:gd name="T42" fmla="*/ 13 w 522"/>
                    <a:gd name="T43" fmla="*/ 89 h 552"/>
                    <a:gd name="T44" fmla="*/ 27 w 522"/>
                    <a:gd name="T45" fmla="*/ 72 h 552"/>
                    <a:gd name="T46" fmla="*/ 55 w 522"/>
                    <a:gd name="T47" fmla="*/ 57 h 552"/>
                    <a:gd name="T48" fmla="*/ 91 w 522"/>
                    <a:gd name="T49" fmla="*/ 30 h 552"/>
                    <a:gd name="T50" fmla="*/ 132 w 522"/>
                    <a:gd name="T51" fmla="*/ 21 h 552"/>
                    <a:gd name="T52" fmla="*/ 166 w 522"/>
                    <a:gd name="T53" fmla="*/ 6 h 552"/>
                    <a:gd name="T54" fmla="*/ 202 w 522"/>
                    <a:gd name="T55" fmla="*/ 0 h 552"/>
                    <a:gd name="T56" fmla="*/ 226 w 522"/>
                    <a:gd name="T57" fmla="*/ 17 h 552"/>
                    <a:gd name="T58" fmla="*/ 253 w 522"/>
                    <a:gd name="T59" fmla="*/ 14 h 552"/>
                    <a:gd name="T60" fmla="*/ 282 w 522"/>
                    <a:gd name="T61" fmla="*/ 32 h 552"/>
                    <a:gd name="T62" fmla="*/ 312 w 522"/>
                    <a:gd name="T63" fmla="*/ 38 h 552"/>
                    <a:gd name="T64" fmla="*/ 336 w 522"/>
                    <a:gd name="T65" fmla="*/ 35 h 552"/>
                    <a:gd name="T66" fmla="*/ 361 w 522"/>
                    <a:gd name="T67" fmla="*/ 53 h 552"/>
                    <a:gd name="T68" fmla="*/ 384 w 522"/>
                    <a:gd name="T69" fmla="*/ 60 h 552"/>
                    <a:gd name="T70" fmla="*/ 412 w 522"/>
                    <a:gd name="T71" fmla="*/ 69 h 552"/>
                    <a:gd name="T72" fmla="*/ 435 w 522"/>
                    <a:gd name="T73" fmla="*/ 81 h 552"/>
                    <a:gd name="T74" fmla="*/ 445 w 522"/>
                    <a:gd name="T75" fmla="*/ 96 h 552"/>
                    <a:gd name="T76" fmla="*/ 466 w 522"/>
                    <a:gd name="T77" fmla="*/ 113 h 552"/>
                    <a:gd name="T78" fmla="*/ 478 w 522"/>
                    <a:gd name="T79" fmla="*/ 132 h 552"/>
                    <a:gd name="T80" fmla="*/ 490 w 522"/>
                    <a:gd name="T81" fmla="*/ 168 h 552"/>
                    <a:gd name="T82" fmla="*/ 502 w 522"/>
                    <a:gd name="T83" fmla="*/ 197 h 552"/>
                    <a:gd name="T84" fmla="*/ 508 w 522"/>
                    <a:gd name="T85" fmla="*/ 218 h 552"/>
                    <a:gd name="T86" fmla="*/ 508 w 522"/>
                    <a:gd name="T87" fmla="*/ 246 h 552"/>
                    <a:gd name="T88" fmla="*/ 499 w 522"/>
                    <a:gd name="T89" fmla="*/ 278 h 552"/>
                    <a:gd name="T90" fmla="*/ 487 w 522"/>
                    <a:gd name="T91" fmla="*/ 327 h 552"/>
                    <a:gd name="T92" fmla="*/ 481 w 522"/>
                    <a:gd name="T93" fmla="*/ 366 h 552"/>
                    <a:gd name="T94" fmla="*/ 468 w 522"/>
                    <a:gd name="T95" fmla="*/ 407 h 552"/>
                    <a:gd name="T96" fmla="*/ 459 w 522"/>
                    <a:gd name="T97" fmla="*/ 447 h 552"/>
                    <a:gd name="T98" fmla="*/ 445 w 522"/>
                    <a:gd name="T99" fmla="*/ 488 h 552"/>
                    <a:gd name="T100" fmla="*/ 430 w 522"/>
                    <a:gd name="T101" fmla="*/ 489 h 552"/>
                    <a:gd name="T102" fmla="*/ 403 w 522"/>
                    <a:gd name="T103" fmla="*/ 495 h 552"/>
                    <a:gd name="T104" fmla="*/ 372 w 522"/>
                    <a:gd name="T105" fmla="*/ 510 h 552"/>
                    <a:gd name="T106" fmla="*/ 342 w 522"/>
                    <a:gd name="T107" fmla="*/ 518 h 552"/>
                    <a:gd name="T108" fmla="*/ 309 w 522"/>
                    <a:gd name="T109" fmla="*/ 530 h 552"/>
                    <a:gd name="T110" fmla="*/ 295 w 522"/>
                    <a:gd name="T111" fmla="*/ 539 h 5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22" h="552">
                      <a:moveTo>
                        <a:pt x="282" y="552"/>
                      </a:moveTo>
                      <a:lnTo>
                        <a:pt x="276" y="534"/>
                      </a:lnTo>
                      <a:lnTo>
                        <a:pt x="262" y="540"/>
                      </a:lnTo>
                      <a:lnTo>
                        <a:pt x="256" y="519"/>
                      </a:lnTo>
                      <a:lnTo>
                        <a:pt x="238" y="525"/>
                      </a:lnTo>
                      <a:lnTo>
                        <a:pt x="235" y="510"/>
                      </a:lnTo>
                      <a:lnTo>
                        <a:pt x="217" y="510"/>
                      </a:lnTo>
                      <a:lnTo>
                        <a:pt x="211" y="497"/>
                      </a:lnTo>
                      <a:lnTo>
                        <a:pt x="189" y="498"/>
                      </a:lnTo>
                      <a:lnTo>
                        <a:pt x="193" y="483"/>
                      </a:lnTo>
                      <a:lnTo>
                        <a:pt x="177" y="489"/>
                      </a:lnTo>
                      <a:lnTo>
                        <a:pt x="168" y="474"/>
                      </a:lnTo>
                      <a:lnTo>
                        <a:pt x="142" y="476"/>
                      </a:lnTo>
                      <a:lnTo>
                        <a:pt x="138" y="461"/>
                      </a:lnTo>
                      <a:lnTo>
                        <a:pt x="117" y="464"/>
                      </a:lnTo>
                      <a:lnTo>
                        <a:pt x="103" y="450"/>
                      </a:lnTo>
                      <a:lnTo>
                        <a:pt x="85" y="452"/>
                      </a:lnTo>
                      <a:lnTo>
                        <a:pt x="75" y="432"/>
                      </a:lnTo>
                      <a:lnTo>
                        <a:pt x="48" y="432"/>
                      </a:lnTo>
                      <a:lnTo>
                        <a:pt x="57" y="419"/>
                      </a:lnTo>
                      <a:lnTo>
                        <a:pt x="43" y="407"/>
                      </a:lnTo>
                      <a:lnTo>
                        <a:pt x="52" y="389"/>
                      </a:lnTo>
                      <a:lnTo>
                        <a:pt x="39" y="386"/>
                      </a:lnTo>
                      <a:lnTo>
                        <a:pt x="45" y="368"/>
                      </a:lnTo>
                      <a:lnTo>
                        <a:pt x="36" y="356"/>
                      </a:lnTo>
                      <a:lnTo>
                        <a:pt x="37" y="333"/>
                      </a:lnTo>
                      <a:lnTo>
                        <a:pt x="28" y="323"/>
                      </a:lnTo>
                      <a:lnTo>
                        <a:pt x="30" y="305"/>
                      </a:lnTo>
                      <a:lnTo>
                        <a:pt x="18" y="297"/>
                      </a:lnTo>
                      <a:lnTo>
                        <a:pt x="22" y="288"/>
                      </a:lnTo>
                      <a:lnTo>
                        <a:pt x="16" y="272"/>
                      </a:lnTo>
                      <a:lnTo>
                        <a:pt x="22" y="260"/>
                      </a:lnTo>
                      <a:lnTo>
                        <a:pt x="7" y="249"/>
                      </a:lnTo>
                      <a:lnTo>
                        <a:pt x="21" y="236"/>
                      </a:lnTo>
                      <a:lnTo>
                        <a:pt x="18" y="216"/>
                      </a:lnTo>
                      <a:lnTo>
                        <a:pt x="34" y="201"/>
                      </a:lnTo>
                      <a:lnTo>
                        <a:pt x="22" y="192"/>
                      </a:lnTo>
                      <a:lnTo>
                        <a:pt x="30" y="176"/>
                      </a:lnTo>
                      <a:lnTo>
                        <a:pt x="18" y="161"/>
                      </a:lnTo>
                      <a:lnTo>
                        <a:pt x="24" y="144"/>
                      </a:lnTo>
                      <a:lnTo>
                        <a:pt x="7" y="126"/>
                      </a:lnTo>
                      <a:lnTo>
                        <a:pt x="15" y="116"/>
                      </a:lnTo>
                      <a:lnTo>
                        <a:pt x="0" y="102"/>
                      </a:lnTo>
                      <a:lnTo>
                        <a:pt x="13" y="89"/>
                      </a:lnTo>
                      <a:lnTo>
                        <a:pt x="7" y="74"/>
                      </a:lnTo>
                      <a:lnTo>
                        <a:pt x="27" y="72"/>
                      </a:lnTo>
                      <a:lnTo>
                        <a:pt x="37" y="59"/>
                      </a:lnTo>
                      <a:lnTo>
                        <a:pt x="55" y="57"/>
                      </a:lnTo>
                      <a:lnTo>
                        <a:pt x="72" y="44"/>
                      </a:lnTo>
                      <a:lnTo>
                        <a:pt x="91" y="30"/>
                      </a:lnTo>
                      <a:lnTo>
                        <a:pt x="111" y="26"/>
                      </a:lnTo>
                      <a:lnTo>
                        <a:pt x="132" y="21"/>
                      </a:lnTo>
                      <a:lnTo>
                        <a:pt x="157" y="23"/>
                      </a:lnTo>
                      <a:lnTo>
                        <a:pt x="166" y="6"/>
                      </a:lnTo>
                      <a:lnTo>
                        <a:pt x="187" y="12"/>
                      </a:lnTo>
                      <a:lnTo>
                        <a:pt x="202" y="0"/>
                      </a:lnTo>
                      <a:lnTo>
                        <a:pt x="211" y="26"/>
                      </a:lnTo>
                      <a:lnTo>
                        <a:pt x="226" y="17"/>
                      </a:lnTo>
                      <a:lnTo>
                        <a:pt x="238" y="27"/>
                      </a:lnTo>
                      <a:lnTo>
                        <a:pt x="253" y="14"/>
                      </a:lnTo>
                      <a:lnTo>
                        <a:pt x="259" y="36"/>
                      </a:lnTo>
                      <a:lnTo>
                        <a:pt x="282" y="32"/>
                      </a:lnTo>
                      <a:lnTo>
                        <a:pt x="295" y="41"/>
                      </a:lnTo>
                      <a:lnTo>
                        <a:pt x="312" y="38"/>
                      </a:lnTo>
                      <a:lnTo>
                        <a:pt x="321" y="47"/>
                      </a:lnTo>
                      <a:lnTo>
                        <a:pt x="336" y="35"/>
                      </a:lnTo>
                      <a:lnTo>
                        <a:pt x="349" y="59"/>
                      </a:lnTo>
                      <a:lnTo>
                        <a:pt x="361" y="53"/>
                      </a:lnTo>
                      <a:lnTo>
                        <a:pt x="373" y="68"/>
                      </a:lnTo>
                      <a:lnTo>
                        <a:pt x="384" y="60"/>
                      </a:lnTo>
                      <a:lnTo>
                        <a:pt x="400" y="72"/>
                      </a:lnTo>
                      <a:lnTo>
                        <a:pt x="412" y="69"/>
                      </a:lnTo>
                      <a:lnTo>
                        <a:pt x="417" y="80"/>
                      </a:lnTo>
                      <a:lnTo>
                        <a:pt x="435" y="81"/>
                      </a:lnTo>
                      <a:lnTo>
                        <a:pt x="424" y="93"/>
                      </a:lnTo>
                      <a:lnTo>
                        <a:pt x="445" y="96"/>
                      </a:lnTo>
                      <a:lnTo>
                        <a:pt x="462" y="98"/>
                      </a:lnTo>
                      <a:lnTo>
                        <a:pt x="466" y="113"/>
                      </a:lnTo>
                      <a:lnTo>
                        <a:pt x="484" y="114"/>
                      </a:lnTo>
                      <a:lnTo>
                        <a:pt x="478" y="132"/>
                      </a:lnTo>
                      <a:lnTo>
                        <a:pt x="493" y="144"/>
                      </a:lnTo>
                      <a:lnTo>
                        <a:pt x="490" y="168"/>
                      </a:lnTo>
                      <a:lnTo>
                        <a:pt x="505" y="180"/>
                      </a:lnTo>
                      <a:lnTo>
                        <a:pt x="502" y="197"/>
                      </a:lnTo>
                      <a:lnTo>
                        <a:pt x="514" y="203"/>
                      </a:lnTo>
                      <a:lnTo>
                        <a:pt x="508" y="218"/>
                      </a:lnTo>
                      <a:lnTo>
                        <a:pt x="522" y="225"/>
                      </a:lnTo>
                      <a:lnTo>
                        <a:pt x="508" y="246"/>
                      </a:lnTo>
                      <a:lnTo>
                        <a:pt x="514" y="266"/>
                      </a:lnTo>
                      <a:lnTo>
                        <a:pt x="499" y="278"/>
                      </a:lnTo>
                      <a:lnTo>
                        <a:pt x="499" y="299"/>
                      </a:lnTo>
                      <a:lnTo>
                        <a:pt x="487" y="327"/>
                      </a:lnTo>
                      <a:lnTo>
                        <a:pt x="490" y="354"/>
                      </a:lnTo>
                      <a:lnTo>
                        <a:pt x="481" y="366"/>
                      </a:lnTo>
                      <a:lnTo>
                        <a:pt x="483" y="389"/>
                      </a:lnTo>
                      <a:lnTo>
                        <a:pt x="468" y="407"/>
                      </a:lnTo>
                      <a:lnTo>
                        <a:pt x="475" y="423"/>
                      </a:lnTo>
                      <a:lnTo>
                        <a:pt x="459" y="447"/>
                      </a:lnTo>
                      <a:lnTo>
                        <a:pt x="463" y="468"/>
                      </a:lnTo>
                      <a:lnTo>
                        <a:pt x="445" y="488"/>
                      </a:lnTo>
                      <a:lnTo>
                        <a:pt x="450" y="498"/>
                      </a:lnTo>
                      <a:lnTo>
                        <a:pt x="430" y="489"/>
                      </a:lnTo>
                      <a:lnTo>
                        <a:pt x="420" y="501"/>
                      </a:lnTo>
                      <a:lnTo>
                        <a:pt x="403" y="495"/>
                      </a:lnTo>
                      <a:lnTo>
                        <a:pt x="390" y="515"/>
                      </a:lnTo>
                      <a:lnTo>
                        <a:pt x="372" y="510"/>
                      </a:lnTo>
                      <a:lnTo>
                        <a:pt x="358" y="524"/>
                      </a:lnTo>
                      <a:lnTo>
                        <a:pt x="342" y="518"/>
                      </a:lnTo>
                      <a:lnTo>
                        <a:pt x="330" y="536"/>
                      </a:lnTo>
                      <a:lnTo>
                        <a:pt x="309" y="530"/>
                      </a:lnTo>
                      <a:lnTo>
                        <a:pt x="309" y="545"/>
                      </a:lnTo>
                      <a:lnTo>
                        <a:pt x="295" y="539"/>
                      </a:lnTo>
                      <a:lnTo>
                        <a:pt x="282" y="552"/>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797" name="Freeform 303"/>
                <p:cNvSpPr>
                  <a:spLocks/>
                </p:cNvSpPr>
                <p:nvPr/>
              </p:nvSpPr>
              <p:spPr bwMode="auto">
                <a:xfrm>
                  <a:off x="233" y="769"/>
                  <a:ext cx="552" cy="522"/>
                </a:xfrm>
                <a:custGeom>
                  <a:avLst/>
                  <a:gdLst>
                    <a:gd name="T0" fmla="*/ 18 w 552"/>
                    <a:gd name="T1" fmla="*/ 276 h 522"/>
                    <a:gd name="T2" fmla="*/ 33 w 552"/>
                    <a:gd name="T3" fmla="*/ 256 h 522"/>
                    <a:gd name="T4" fmla="*/ 42 w 552"/>
                    <a:gd name="T5" fmla="*/ 235 h 522"/>
                    <a:gd name="T6" fmla="*/ 55 w 552"/>
                    <a:gd name="T7" fmla="*/ 211 h 522"/>
                    <a:gd name="T8" fmla="*/ 69 w 552"/>
                    <a:gd name="T9" fmla="*/ 193 h 522"/>
                    <a:gd name="T10" fmla="*/ 78 w 552"/>
                    <a:gd name="T11" fmla="*/ 168 h 522"/>
                    <a:gd name="T12" fmla="*/ 91 w 552"/>
                    <a:gd name="T13" fmla="*/ 138 h 522"/>
                    <a:gd name="T14" fmla="*/ 102 w 552"/>
                    <a:gd name="T15" fmla="*/ 103 h 522"/>
                    <a:gd name="T16" fmla="*/ 120 w 552"/>
                    <a:gd name="T17" fmla="*/ 75 h 522"/>
                    <a:gd name="T18" fmla="*/ 133 w 552"/>
                    <a:gd name="T19" fmla="*/ 57 h 522"/>
                    <a:gd name="T20" fmla="*/ 163 w 552"/>
                    <a:gd name="T21" fmla="*/ 52 h 522"/>
                    <a:gd name="T22" fmla="*/ 184 w 552"/>
                    <a:gd name="T23" fmla="*/ 45 h 522"/>
                    <a:gd name="T24" fmla="*/ 219 w 552"/>
                    <a:gd name="T25" fmla="*/ 37 h 522"/>
                    <a:gd name="T26" fmla="*/ 247 w 552"/>
                    <a:gd name="T27" fmla="*/ 30 h 522"/>
                    <a:gd name="T28" fmla="*/ 264 w 552"/>
                    <a:gd name="T29" fmla="*/ 22 h 522"/>
                    <a:gd name="T30" fmla="*/ 292 w 552"/>
                    <a:gd name="T31" fmla="*/ 22 h 522"/>
                    <a:gd name="T32" fmla="*/ 316 w 552"/>
                    <a:gd name="T33" fmla="*/ 21 h 522"/>
                    <a:gd name="T34" fmla="*/ 351 w 552"/>
                    <a:gd name="T35" fmla="*/ 34 h 522"/>
                    <a:gd name="T36" fmla="*/ 376 w 552"/>
                    <a:gd name="T37" fmla="*/ 30 h 522"/>
                    <a:gd name="T38" fmla="*/ 408 w 552"/>
                    <a:gd name="T39" fmla="*/ 24 h 522"/>
                    <a:gd name="T40" fmla="*/ 436 w 552"/>
                    <a:gd name="T41" fmla="*/ 15 h 522"/>
                    <a:gd name="T42" fmla="*/ 463 w 552"/>
                    <a:gd name="T43" fmla="*/ 13 h 522"/>
                    <a:gd name="T44" fmla="*/ 480 w 552"/>
                    <a:gd name="T45" fmla="*/ 27 h 522"/>
                    <a:gd name="T46" fmla="*/ 495 w 552"/>
                    <a:gd name="T47" fmla="*/ 55 h 522"/>
                    <a:gd name="T48" fmla="*/ 522 w 552"/>
                    <a:gd name="T49" fmla="*/ 91 h 522"/>
                    <a:gd name="T50" fmla="*/ 531 w 552"/>
                    <a:gd name="T51" fmla="*/ 132 h 522"/>
                    <a:gd name="T52" fmla="*/ 546 w 552"/>
                    <a:gd name="T53" fmla="*/ 166 h 522"/>
                    <a:gd name="T54" fmla="*/ 552 w 552"/>
                    <a:gd name="T55" fmla="*/ 202 h 522"/>
                    <a:gd name="T56" fmla="*/ 535 w 552"/>
                    <a:gd name="T57" fmla="*/ 226 h 522"/>
                    <a:gd name="T58" fmla="*/ 538 w 552"/>
                    <a:gd name="T59" fmla="*/ 253 h 522"/>
                    <a:gd name="T60" fmla="*/ 520 w 552"/>
                    <a:gd name="T61" fmla="*/ 282 h 522"/>
                    <a:gd name="T62" fmla="*/ 514 w 552"/>
                    <a:gd name="T63" fmla="*/ 312 h 522"/>
                    <a:gd name="T64" fmla="*/ 517 w 552"/>
                    <a:gd name="T65" fmla="*/ 336 h 522"/>
                    <a:gd name="T66" fmla="*/ 499 w 552"/>
                    <a:gd name="T67" fmla="*/ 361 h 522"/>
                    <a:gd name="T68" fmla="*/ 492 w 552"/>
                    <a:gd name="T69" fmla="*/ 384 h 522"/>
                    <a:gd name="T70" fmla="*/ 483 w 552"/>
                    <a:gd name="T71" fmla="*/ 412 h 522"/>
                    <a:gd name="T72" fmla="*/ 471 w 552"/>
                    <a:gd name="T73" fmla="*/ 435 h 522"/>
                    <a:gd name="T74" fmla="*/ 456 w 552"/>
                    <a:gd name="T75" fmla="*/ 445 h 522"/>
                    <a:gd name="T76" fmla="*/ 439 w 552"/>
                    <a:gd name="T77" fmla="*/ 466 h 522"/>
                    <a:gd name="T78" fmla="*/ 420 w 552"/>
                    <a:gd name="T79" fmla="*/ 478 h 522"/>
                    <a:gd name="T80" fmla="*/ 384 w 552"/>
                    <a:gd name="T81" fmla="*/ 490 h 522"/>
                    <a:gd name="T82" fmla="*/ 355 w 552"/>
                    <a:gd name="T83" fmla="*/ 502 h 522"/>
                    <a:gd name="T84" fmla="*/ 334 w 552"/>
                    <a:gd name="T85" fmla="*/ 508 h 522"/>
                    <a:gd name="T86" fmla="*/ 306 w 552"/>
                    <a:gd name="T87" fmla="*/ 508 h 522"/>
                    <a:gd name="T88" fmla="*/ 274 w 552"/>
                    <a:gd name="T89" fmla="*/ 499 h 522"/>
                    <a:gd name="T90" fmla="*/ 225 w 552"/>
                    <a:gd name="T91" fmla="*/ 487 h 522"/>
                    <a:gd name="T92" fmla="*/ 186 w 552"/>
                    <a:gd name="T93" fmla="*/ 481 h 522"/>
                    <a:gd name="T94" fmla="*/ 145 w 552"/>
                    <a:gd name="T95" fmla="*/ 468 h 522"/>
                    <a:gd name="T96" fmla="*/ 105 w 552"/>
                    <a:gd name="T97" fmla="*/ 459 h 522"/>
                    <a:gd name="T98" fmla="*/ 64 w 552"/>
                    <a:gd name="T99" fmla="*/ 445 h 522"/>
                    <a:gd name="T100" fmla="*/ 63 w 552"/>
                    <a:gd name="T101" fmla="*/ 430 h 522"/>
                    <a:gd name="T102" fmla="*/ 57 w 552"/>
                    <a:gd name="T103" fmla="*/ 403 h 522"/>
                    <a:gd name="T104" fmla="*/ 42 w 552"/>
                    <a:gd name="T105" fmla="*/ 372 h 522"/>
                    <a:gd name="T106" fmla="*/ 34 w 552"/>
                    <a:gd name="T107" fmla="*/ 342 h 522"/>
                    <a:gd name="T108" fmla="*/ 22 w 552"/>
                    <a:gd name="T109" fmla="*/ 309 h 522"/>
                    <a:gd name="T110" fmla="*/ 13 w 552"/>
                    <a:gd name="T111" fmla="*/ 295 h 5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52" h="522">
                      <a:moveTo>
                        <a:pt x="0" y="282"/>
                      </a:moveTo>
                      <a:lnTo>
                        <a:pt x="18" y="276"/>
                      </a:lnTo>
                      <a:lnTo>
                        <a:pt x="12" y="262"/>
                      </a:lnTo>
                      <a:lnTo>
                        <a:pt x="33" y="256"/>
                      </a:lnTo>
                      <a:lnTo>
                        <a:pt x="27" y="238"/>
                      </a:lnTo>
                      <a:lnTo>
                        <a:pt x="42" y="235"/>
                      </a:lnTo>
                      <a:lnTo>
                        <a:pt x="42" y="217"/>
                      </a:lnTo>
                      <a:lnTo>
                        <a:pt x="55" y="211"/>
                      </a:lnTo>
                      <a:lnTo>
                        <a:pt x="54" y="189"/>
                      </a:lnTo>
                      <a:lnTo>
                        <a:pt x="69" y="193"/>
                      </a:lnTo>
                      <a:lnTo>
                        <a:pt x="63" y="177"/>
                      </a:lnTo>
                      <a:lnTo>
                        <a:pt x="78" y="168"/>
                      </a:lnTo>
                      <a:lnTo>
                        <a:pt x="76" y="142"/>
                      </a:lnTo>
                      <a:lnTo>
                        <a:pt x="91" y="138"/>
                      </a:lnTo>
                      <a:lnTo>
                        <a:pt x="88" y="117"/>
                      </a:lnTo>
                      <a:lnTo>
                        <a:pt x="102" y="103"/>
                      </a:lnTo>
                      <a:lnTo>
                        <a:pt x="100" y="85"/>
                      </a:lnTo>
                      <a:lnTo>
                        <a:pt x="120" y="75"/>
                      </a:lnTo>
                      <a:lnTo>
                        <a:pt x="120" y="48"/>
                      </a:lnTo>
                      <a:lnTo>
                        <a:pt x="133" y="57"/>
                      </a:lnTo>
                      <a:lnTo>
                        <a:pt x="145" y="43"/>
                      </a:lnTo>
                      <a:lnTo>
                        <a:pt x="163" y="52"/>
                      </a:lnTo>
                      <a:lnTo>
                        <a:pt x="166" y="39"/>
                      </a:lnTo>
                      <a:lnTo>
                        <a:pt x="184" y="45"/>
                      </a:lnTo>
                      <a:lnTo>
                        <a:pt x="196" y="36"/>
                      </a:lnTo>
                      <a:lnTo>
                        <a:pt x="219" y="37"/>
                      </a:lnTo>
                      <a:lnTo>
                        <a:pt x="229" y="28"/>
                      </a:lnTo>
                      <a:lnTo>
                        <a:pt x="247" y="30"/>
                      </a:lnTo>
                      <a:lnTo>
                        <a:pt x="255" y="18"/>
                      </a:lnTo>
                      <a:lnTo>
                        <a:pt x="264" y="22"/>
                      </a:lnTo>
                      <a:lnTo>
                        <a:pt x="280" y="16"/>
                      </a:lnTo>
                      <a:lnTo>
                        <a:pt x="292" y="22"/>
                      </a:lnTo>
                      <a:lnTo>
                        <a:pt x="303" y="7"/>
                      </a:lnTo>
                      <a:lnTo>
                        <a:pt x="316" y="21"/>
                      </a:lnTo>
                      <a:lnTo>
                        <a:pt x="336" y="18"/>
                      </a:lnTo>
                      <a:lnTo>
                        <a:pt x="351" y="34"/>
                      </a:lnTo>
                      <a:lnTo>
                        <a:pt x="360" y="22"/>
                      </a:lnTo>
                      <a:lnTo>
                        <a:pt x="376" y="30"/>
                      </a:lnTo>
                      <a:lnTo>
                        <a:pt x="391" y="18"/>
                      </a:lnTo>
                      <a:lnTo>
                        <a:pt x="408" y="24"/>
                      </a:lnTo>
                      <a:lnTo>
                        <a:pt x="426" y="7"/>
                      </a:lnTo>
                      <a:lnTo>
                        <a:pt x="436" y="15"/>
                      </a:lnTo>
                      <a:lnTo>
                        <a:pt x="450" y="0"/>
                      </a:lnTo>
                      <a:lnTo>
                        <a:pt x="463" y="13"/>
                      </a:lnTo>
                      <a:lnTo>
                        <a:pt x="478" y="7"/>
                      </a:lnTo>
                      <a:lnTo>
                        <a:pt x="480" y="27"/>
                      </a:lnTo>
                      <a:lnTo>
                        <a:pt x="493" y="37"/>
                      </a:lnTo>
                      <a:lnTo>
                        <a:pt x="495" y="55"/>
                      </a:lnTo>
                      <a:lnTo>
                        <a:pt x="508" y="72"/>
                      </a:lnTo>
                      <a:lnTo>
                        <a:pt x="522" y="91"/>
                      </a:lnTo>
                      <a:lnTo>
                        <a:pt x="526" y="111"/>
                      </a:lnTo>
                      <a:lnTo>
                        <a:pt x="531" y="132"/>
                      </a:lnTo>
                      <a:lnTo>
                        <a:pt x="529" y="157"/>
                      </a:lnTo>
                      <a:lnTo>
                        <a:pt x="546" y="166"/>
                      </a:lnTo>
                      <a:lnTo>
                        <a:pt x="540" y="187"/>
                      </a:lnTo>
                      <a:lnTo>
                        <a:pt x="552" y="202"/>
                      </a:lnTo>
                      <a:lnTo>
                        <a:pt x="526" y="211"/>
                      </a:lnTo>
                      <a:lnTo>
                        <a:pt x="535" y="226"/>
                      </a:lnTo>
                      <a:lnTo>
                        <a:pt x="525" y="238"/>
                      </a:lnTo>
                      <a:lnTo>
                        <a:pt x="538" y="253"/>
                      </a:lnTo>
                      <a:lnTo>
                        <a:pt x="516" y="259"/>
                      </a:lnTo>
                      <a:lnTo>
                        <a:pt x="520" y="282"/>
                      </a:lnTo>
                      <a:lnTo>
                        <a:pt x="511" y="295"/>
                      </a:lnTo>
                      <a:lnTo>
                        <a:pt x="514" y="312"/>
                      </a:lnTo>
                      <a:lnTo>
                        <a:pt x="505" y="321"/>
                      </a:lnTo>
                      <a:lnTo>
                        <a:pt x="517" y="336"/>
                      </a:lnTo>
                      <a:lnTo>
                        <a:pt x="493" y="349"/>
                      </a:lnTo>
                      <a:lnTo>
                        <a:pt x="499" y="361"/>
                      </a:lnTo>
                      <a:lnTo>
                        <a:pt x="484" y="373"/>
                      </a:lnTo>
                      <a:lnTo>
                        <a:pt x="492" y="384"/>
                      </a:lnTo>
                      <a:lnTo>
                        <a:pt x="480" y="400"/>
                      </a:lnTo>
                      <a:lnTo>
                        <a:pt x="483" y="412"/>
                      </a:lnTo>
                      <a:lnTo>
                        <a:pt x="472" y="417"/>
                      </a:lnTo>
                      <a:lnTo>
                        <a:pt x="471" y="435"/>
                      </a:lnTo>
                      <a:lnTo>
                        <a:pt x="459" y="424"/>
                      </a:lnTo>
                      <a:lnTo>
                        <a:pt x="456" y="445"/>
                      </a:lnTo>
                      <a:lnTo>
                        <a:pt x="454" y="462"/>
                      </a:lnTo>
                      <a:lnTo>
                        <a:pt x="439" y="466"/>
                      </a:lnTo>
                      <a:lnTo>
                        <a:pt x="438" y="484"/>
                      </a:lnTo>
                      <a:lnTo>
                        <a:pt x="420" y="478"/>
                      </a:lnTo>
                      <a:lnTo>
                        <a:pt x="408" y="493"/>
                      </a:lnTo>
                      <a:lnTo>
                        <a:pt x="384" y="490"/>
                      </a:lnTo>
                      <a:lnTo>
                        <a:pt x="372" y="505"/>
                      </a:lnTo>
                      <a:lnTo>
                        <a:pt x="355" y="502"/>
                      </a:lnTo>
                      <a:lnTo>
                        <a:pt x="349" y="514"/>
                      </a:lnTo>
                      <a:lnTo>
                        <a:pt x="334" y="508"/>
                      </a:lnTo>
                      <a:lnTo>
                        <a:pt x="327" y="522"/>
                      </a:lnTo>
                      <a:lnTo>
                        <a:pt x="306" y="508"/>
                      </a:lnTo>
                      <a:lnTo>
                        <a:pt x="286" y="514"/>
                      </a:lnTo>
                      <a:lnTo>
                        <a:pt x="274" y="499"/>
                      </a:lnTo>
                      <a:lnTo>
                        <a:pt x="253" y="499"/>
                      </a:lnTo>
                      <a:lnTo>
                        <a:pt x="225" y="487"/>
                      </a:lnTo>
                      <a:lnTo>
                        <a:pt x="198" y="490"/>
                      </a:lnTo>
                      <a:lnTo>
                        <a:pt x="186" y="481"/>
                      </a:lnTo>
                      <a:lnTo>
                        <a:pt x="163" y="483"/>
                      </a:lnTo>
                      <a:lnTo>
                        <a:pt x="145" y="468"/>
                      </a:lnTo>
                      <a:lnTo>
                        <a:pt x="129" y="475"/>
                      </a:lnTo>
                      <a:lnTo>
                        <a:pt x="105" y="459"/>
                      </a:lnTo>
                      <a:lnTo>
                        <a:pt x="84" y="463"/>
                      </a:lnTo>
                      <a:lnTo>
                        <a:pt x="64" y="445"/>
                      </a:lnTo>
                      <a:lnTo>
                        <a:pt x="54" y="450"/>
                      </a:lnTo>
                      <a:lnTo>
                        <a:pt x="63" y="430"/>
                      </a:lnTo>
                      <a:lnTo>
                        <a:pt x="51" y="420"/>
                      </a:lnTo>
                      <a:lnTo>
                        <a:pt x="57" y="403"/>
                      </a:lnTo>
                      <a:lnTo>
                        <a:pt x="37" y="390"/>
                      </a:lnTo>
                      <a:lnTo>
                        <a:pt x="42" y="372"/>
                      </a:lnTo>
                      <a:lnTo>
                        <a:pt x="28" y="358"/>
                      </a:lnTo>
                      <a:lnTo>
                        <a:pt x="34" y="342"/>
                      </a:lnTo>
                      <a:lnTo>
                        <a:pt x="16" y="330"/>
                      </a:lnTo>
                      <a:lnTo>
                        <a:pt x="22" y="309"/>
                      </a:lnTo>
                      <a:lnTo>
                        <a:pt x="7" y="309"/>
                      </a:lnTo>
                      <a:lnTo>
                        <a:pt x="13" y="295"/>
                      </a:lnTo>
                      <a:lnTo>
                        <a:pt x="0" y="282"/>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798" name="Freeform 304"/>
                <p:cNvSpPr>
                  <a:spLocks/>
                </p:cNvSpPr>
                <p:nvPr/>
              </p:nvSpPr>
              <p:spPr bwMode="auto">
                <a:xfrm>
                  <a:off x="714" y="355"/>
                  <a:ext cx="169" cy="159"/>
                </a:xfrm>
                <a:custGeom>
                  <a:avLst/>
                  <a:gdLst>
                    <a:gd name="T0" fmla="*/ 162 w 169"/>
                    <a:gd name="T1" fmla="*/ 53 h 159"/>
                    <a:gd name="T2" fmla="*/ 154 w 169"/>
                    <a:gd name="T3" fmla="*/ 66 h 159"/>
                    <a:gd name="T4" fmla="*/ 163 w 169"/>
                    <a:gd name="T5" fmla="*/ 83 h 159"/>
                    <a:gd name="T6" fmla="*/ 154 w 169"/>
                    <a:gd name="T7" fmla="*/ 96 h 159"/>
                    <a:gd name="T8" fmla="*/ 169 w 169"/>
                    <a:gd name="T9" fmla="*/ 114 h 159"/>
                    <a:gd name="T10" fmla="*/ 154 w 169"/>
                    <a:gd name="T11" fmla="*/ 123 h 159"/>
                    <a:gd name="T12" fmla="*/ 148 w 169"/>
                    <a:gd name="T13" fmla="*/ 138 h 159"/>
                    <a:gd name="T14" fmla="*/ 133 w 169"/>
                    <a:gd name="T15" fmla="*/ 146 h 159"/>
                    <a:gd name="T16" fmla="*/ 114 w 169"/>
                    <a:gd name="T17" fmla="*/ 149 h 159"/>
                    <a:gd name="T18" fmla="*/ 102 w 169"/>
                    <a:gd name="T19" fmla="*/ 159 h 159"/>
                    <a:gd name="T20" fmla="*/ 85 w 169"/>
                    <a:gd name="T21" fmla="*/ 156 h 159"/>
                    <a:gd name="T22" fmla="*/ 72 w 169"/>
                    <a:gd name="T23" fmla="*/ 143 h 159"/>
                    <a:gd name="T24" fmla="*/ 54 w 169"/>
                    <a:gd name="T25" fmla="*/ 141 h 159"/>
                    <a:gd name="T26" fmla="*/ 30 w 169"/>
                    <a:gd name="T27" fmla="*/ 146 h 159"/>
                    <a:gd name="T28" fmla="*/ 22 w 169"/>
                    <a:gd name="T29" fmla="*/ 123 h 159"/>
                    <a:gd name="T30" fmla="*/ 10 w 169"/>
                    <a:gd name="T31" fmla="*/ 117 h 159"/>
                    <a:gd name="T32" fmla="*/ 10 w 169"/>
                    <a:gd name="T33" fmla="*/ 95 h 159"/>
                    <a:gd name="T34" fmla="*/ 0 w 169"/>
                    <a:gd name="T35" fmla="*/ 81 h 159"/>
                    <a:gd name="T36" fmla="*/ 1 w 169"/>
                    <a:gd name="T37" fmla="*/ 57 h 159"/>
                    <a:gd name="T38" fmla="*/ 0 w 169"/>
                    <a:gd name="T39" fmla="*/ 41 h 159"/>
                    <a:gd name="T40" fmla="*/ 18 w 169"/>
                    <a:gd name="T41" fmla="*/ 39 h 159"/>
                    <a:gd name="T42" fmla="*/ 21 w 169"/>
                    <a:gd name="T43" fmla="*/ 20 h 159"/>
                    <a:gd name="T44" fmla="*/ 39 w 169"/>
                    <a:gd name="T45" fmla="*/ 18 h 159"/>
                    <a:gd name="T46" fmla="*/ 64 w 169"/>
                    <a:gd name="T47" fmla="*/ 15 h 159"/>
                    <a:gd name="T48" fmla="*/ 78 w 169"/>
                    <a:gd name="T49" fmla="*/ 2 h 159"/>
                    <a:gd name="T50" fmla="*/ 96 w 169"/>
                    <a:gd name="T51" fmla="*/ 17 h 159"/>
                    <a:gd name="T52" fmla="*/ 114 w 169"/>
                    <a:gd name="T53" fmla="*/ 0 h 159"/>
                    <a:gd name="T54" fmla="*/ 124 w 169"/>
                    <a:gd name="T55" fmla="*/ 17 h 159"/>
                    <a:gd name="T56" fmla="*/ 141 w 169"/>
                    <a:gd name="T57" fmla="*/ 11 h 159"/>
                    <a:gd name="T58" fmla="*/ 139 w 169"/>
                    <a:gd name="T59" fmla="*/ 35 h 159"/>
                    <a:gd name="T60" fmla="*/ 156 w 169"/>
                    <a:gd name="T61" fmla="*/ 30 h 159"/>
                    <a:gd name="T62" fmla="*/ 150 w 169"/>
                    <a:gd name="T63" fmla="*/ 44 h 159"/>
                    <a:gd name="T64" fmla="*/ 162 w 169"/>
                    <a:gd name="T65" fmla="*/ 53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159">
                      <a:moveTo>
                        <a:pt x="162" y="53"/>
                      </a:moveTo>
                      <a:lnTo>
                        <a:pt x="154" y="66"/>
                      </a:lnTo>
                      <a:lnTo>
                        <a:pt x="163" y="83"/>
                      </a:lnTo>
                      <a:lnTo>
                        <a:pt x="154" y="96"/>
                      </a:lnTo>
                      <a:lnTo>
                        <a:pt x="169" y="114"/>
                      </a:lnTo>
                      <a:lnTo>
                        <a:pt x="154" y="123"/>
                      </a:lnTo>
                      <a:lnTo>
                        <a:pt x="148" y="138"/>
                      </a:lnTo>
                      <a:lnTo>
                        <a:pt x="133" y="146"/>
                      </a:lnTo>
                      <a:lnTo>
                        <a:pt x="114" y="149"/>
                      </a:lnTo>
                      <a:lnTo>
                        <a:pt x="102" y="159"/>
                      </a:lnTo>
                      <a:lnTo>
                        <a:pt x="85" y="156"/>
                      </a:lnTo>
                      <a:lnTo>
                        <a:pt x="72" y="143"/>
                      </a:lnTo>
                      <a:lnTo>
                        <a:pt x="54" y="141"/>
                      </a:lnTo>
                      <a:lnTo>
                        <a:pt x="30" y="146"/>
                      </a:lnTo>
                      <a:lnTo>
                        <a:pt x="22" y="123"/>
                      </a:lnTo>
                      <a:lnTo>
                        <a:pt x="10" y="117"/>
                      </a:lnTo>
                      <a:lnTo>
                        <a:pt x="10" y="95"/>
                      </a:lnTo>
                      <a:lnTo>
                        <a:pt x="0" y="81"/>
                      </a:lnTo>
                      <a:lnTo>
                        <a:pt x="1" y="57"/>
                      </a:lnTo>
                      <a:lnTo>
                        <a:pt x="0" y="41"/>
                      </a:lnTo>
                      <a:lnTo>
                        <a:pt x="18" y="39"/>
                      </a:lnTo>
                      <a:lnTo>
                        <a:pt x="21" y="20"/>
                      </a:lnTo>
                      <a:lnTo>
                        <a:pt x="39" y="18"/>
                      </a:lnTo>
                      <a:lnTo>
                        <a:pt x="64" y="15"/>
                      </a:lnTo>
                      <a:lnTo>
                        <a:pt x="78" y="2"/>
                      </a:lnTo>
                      <a:lnTo>
                        <a:pt x="96" y="17"/>
                      </a:lnTo>
                      <a:lnTo>
                        <a:pt x="114" y="0"/>
                      </a:lnTo>
                      <a:lnTo>
                        <a:pt x="124" y="17"/>
                      </a:lnTo>
                      <a:lnTo>
                        <a:pt x="141" y="11"/>
                      </a:lnTo>
                      <a:lnTo>
                        <a:pt x="139" y="35"/>
                      </a:lnTo>
                      <a:lnTo>
                        <a:pt x="156" y="30"/>
                      </a:lnTo>
                      <a:lnTo>
                        <a:pt x="150" y="44"/>
                      </a:lnTo>
                      <a:lnTo>
                        <a:pt x="162" y="53"/>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799" name="Freeform 305"/>
                <p:cNvSpPr>
                  <a:spLocks/>
                </p:cNvSpPr>
                <p:nvPr/>
              </p:nvSpPr>
              <p:spPr bwMode="auto">
                <a:xfrm>
                  <a:off x="530" y="504"/>
                  <a:ext cx="337" cy="362"/>
                </a:xfrm>
                <a:custGeom>
                  <a:avLst/>
                  <a:gdLst>
                    <a:gd name="T0" fmla="*/ 319 w 337"/>
                    <a:gd name="T1" fmla="*/ 36 h 362"/>
                    <a:gd name="T2" fmla="*/ 293 w 337"/>
                    <a:gd name="T3" fmla="*/ 42 h 362"/>
                    <a:gd name="T4" fmla="*/ 282 w 337"/>
                    <a:gd name="T5" fmla="*/ 29 h 362"/>
                    <a:gd name="T6" fmla="*/ 248 w 337"/>
                    <a:gd name="T7" fmla="*/ 24 h 362"/>
                    <a:gd name="T8" fmla="*/ 240 w 337"/>
                    <a:gd name="T9" fmla="*/ 0 h 362"/>
                    <a:gd name="T10" fmla="*/ 207 w 337"/>
                    <a:gd name="T11" fmla="*/ 20 h 362"/>
                    <a:gd name="T12" fmla="*/ 170 w 337"/>
                    <a:gd name="T13" fmla="*/ 13 h 362"/>
                    <a:gd name="T14" fmla="*/ 144 w 337"/>
                    <a:gd name="T15" fmla="*/ 20 h 362"/>
                    <a:gd name="T16" fmla="*/ 96 w 337"/>
                    <a:gd name="T17" fmla="*/ 12 h 362"/>
                    <a:gd name="T18" fmla="*/ 81 w 337"/>
                    <a:gd name="T19" fmla="*/ 44 h 362"/>
                    <a:gd name="T20" fmla="*/ 74 w 337"/>
                    <a:gd name="T21" fmla="*/ 74 h 362"/>
                    <a:gd name="T22" fmla="*/ 51 w 337"/>
                    <a:gd name="T23" fmla="*/ 93 h 362"/>
                    <a:gd name="T24" fmla="*/ 48 w 337"/>
                    <a:gd name="T25" fmla="*/ 119 h 362"/>
                    <a:gd name="T26" fmla="*/ 25 w 337"/>
                    <a:gd name="T27" fmla="*/ 135 h 362"/>
                    <a:gd name="T28" fmla="*/ 18 w 337"/>
                    <a:gd name="T29" fmla="*/ 159 h 362"/>
                    <a:gd name="T30" fmla="*/ 0 w 337"/>
                    <a:gd name="T31" fmla="*/ 175 h 362"/>
                    <a:gd name="T32" fmla="*/ 18 w 337"/>
                    <a:gd name="T33" fmla="*/ 191 h 362"/>
                    <a:gd name="T34" fmla="*/ 18 w 337"/>
                    <a:gd name="T35" fmla="*/ 212 h 362"/>
                    <a:gd name="T36" fmla="*/ 39 w 337"/>
                    <a:gd name="T37" fmla="*/ 216 h 362"/>
                    <a:gd name="T38" fmla="*/ 44 w 337"/>
                    <a:gd name="T39" fmla="*/ 246 h 362"/>
                    <a:gd name="T40" fmla="*/ 65 w 337"/>
                    <a:gd name="T41" fmla="*/ 261 h 362"/>
                    <a:gd name="T42" fmla="*/ 69 w 337"/>
                    <a:gd name="T43" fmla="*/ 290 h 362"/>
                    <a:gd name="T44" fmla="*/ 85 w 337"/>
                    <a:gd name="T45" fmla="*/ 303 h 362"/>
                    <a:gd name="T46" fmla="*/ 96 w 337"/>
                    <a:gd name="T47" fmla="*/ 330 h 362"/>
                    <a:gd name="T48" fmla="*/ 136 w 337"/>
                    <a:gd name="T49" fmla="*/ 334 h 362"/>
                    <a:gd name="T50" fmla="*/ 162 w 337"/>
                    <a:gd name="T51" fmla="*/ 350 h 362"/>
                    <a:gd name="T52" fmla="*/ 178 w 337"/>
                    <a:gd name="T53" fmla="*/ 342 h 362"/>
                    <a:gd name="T54" fmla="*/ 203 w 337"/>
                    <a:gd name="T55" fmla="*/ 358 h 362"/>
                    <a:gd name="T56" fmla="*/ 221 w 337"/>
                    <a:gd name="T57" fmla="*/ 350 h 362"/>
                    <a:gd name="T58" fmla="*/ 243 w 337"/>
                    <a:gd name="T59" fmla="*/ 362 h 362"/>
                    <a:gd name="T60" fmla="*/ 258 w 337"/>
                    <a:gd name="T61" fmla="*/ 358 h 362"/>
                    <a:gd name="T62" fmla="*/ 278 w 337"/>
                    <a:gd name="T63" fmla="*/ 342 h 362"/>
                    <a:gd name="T64" fmla="*/ 292 w 337"/>
                    <a:gd name="T65" fmla="*/ 358 h 362"/>
                    <a:gd name="T66" fmla="*/ 295 w 337"/>
                    <a:gd name="T67" fmla="*/ 343 h 362"/>
                    <a:gd name="T68" fmla="*/ 295 w 337"/>
                    <a:gd name="T69" fmla="*/ 309 h 362"/>
                    <a:gd name="T70" fmla="*/ 319 w 337"/>
                    <a:gd name="T71" fmla="*/ 338 h 362"/>
                    <a:gd name="T72" fmla="*/ 314 w 337"/>
                    <a:gd name="T73" fmla="*/ 315 h 362"/>
                    <a:gd name="T74" fmla="*/ 326 w 337"/>
                    <a:gd name="T75" fmla="*/ 303 h 362"/>
                    <a:gd name="T76" fmla="*/ 311 w 337"/>
                    <a:gd name="T77" fmla="*/ 273 h 362"/>
                    <a:gd name="T78" fmla="*/ 325 w 337"/>
                    <a:gd name="T79" fmla="*/ 256 h 362"/>
                    <a:gd name="T80" fmla="*/ 325 w 337"/>
                    <a:gd name="T81" fmla="*/ 228 h 362"/>
                    <a:gd name="T82" fmla="*/ 337 w 337"/>
                    <a:gd name="T83" fmla="*/ 209 h 362"/>
                    <a:gd name="T84" fmla="*/ 315 w 337"/>
                    <a:gd name="T85" fmla="*/ 179 h 362"/>
                    <a:gd name="T86" fmla="*/ 323 w 337"/>
                    <a:gd name="T87" fmla="*/ 154 h 362"/>
                    <a:gd name="T88" fmla="*/ 318 w 337"/>
                    <a:gd name="T89" fmla="*/ 111 h 362"/>
                    <a:gd name="T90" fmla="*/ 323 w 337"/>
                    <a:gd name="T91" fmla="*/ 87 h 362"/>
                    <a:gd name="T92" fmla="*/ 315 w 337"/>
                    <a:gd name="T93" fmla="*/ 58 h 362"/>
                    <a:gd name="T94" fmla="*/ 319 w 337"/>
                    <a:gd name="T95" fmla="*/ 36 h 36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37" h="362">
                      <a:moveTo>
                        <a:pt x="319" y="36"/>
                      </a:moveTo>
                      <a:lnTo>
                        <a:pt x="293" y="42"/>
                      </a:lnTo>
                      <a:lnTo>
                        <a:pt x="282" y="29"/>
                      </a:lnTo>
                      <a:lnTo>
                        <a:pt x="248" y="24"/>
                      </a:lnTo>
                      <a:lnTo>
                        <a:pt x="240" y="0"/>
                      </a:lnTo>
                      <a:lnTo>
                        <a:pt x="207" y="20"/>
                      </a:lnTo>
                      <a:lnTo>
                        <a:pt x="170" y="13"/>
                      </a:lnTo>
                      <a:lnTo>
                        <a:pt x="144" y="20"/>
                      </a:lnTo>
                      <a:lnTo>
                        <a:pt x="96" y="12"/>
                      </a:lnTo>
                      <a:lnTo>
                        <a:pt x="81" y="44"/>
                      </a:lnTo>
                      <a:lnTo>
                        <a:pt x="74" y="74"/>
                      </a:lnTo>
                      <a:lnTo>
                        <a:pt x="51" y="93"/>
                      </a:lnTo>
                      <a:lnTo>
                        <a:pt x="48" y="119"/>
                      </a:lnTo>
                      <a:lnTo>
                        <a:pt x="25" y="135"/>
                      </a:lnTo>
                      <a:lnTo>
                        <a:pt x="18" y="159"/>
                      </a:lnTo>
                      <a:lnTo>
                        <a:pt x="0" y="175"/>
                      </a:lnTo>
                      <a:lnTo>
                        <a:pt x="18" y="191"/>
                      </a:lnTo>
                      <a:lnTo>
                        <a:pt x="18" y="212"/>
                      </a:lnTo>
                      <a:lnTo>
                        <a:pt x="39" y="216"/>
                      </a:lnTo>
                      <a:lnTo>
                        <a:pt x="44" y="246"/>
                      </a:lnTo>
                      <a:lnTo>
                        <a:pt x="65" y="261"/>
                      </a:lnTo>
                      <a:lnTo>
                        <a:pt x="69" y="290"/>
                      </a:lnTo>
                      <a:lnTo>
                        <a:pt x="85" y="303"/>
                      </a:lnTo>
                      <a:lnTo>
                        <a:pt x="96" y="330"/>
                      </a:lnTo>
                      <a:lnTo>
                        <a:pt x="136" y="334"/>
                      </a:lnTo>
                      <a:lnTo>
                        <a:pt x="162" y="350"/>
                      </a:lnTo>
                      <a:lnTo>
                        <a:pt x="178" y="342"/>
                      </a:lnTo>
                      <a:lnTo>
                        <a:pt x="203" y="358"/>
                      </a:lnTo>
                      <a:lnTo>
                        <a:pt x="221" y="350"/>
                      </a:lnTo>
                      <a:lnTo>
                        <a:pt x="243" y="362"/>
                      </a:lnTo>
                      <a:lnTo>
                        <a:pt x="258" y="358"/>
                      </a:lnTo>
                      <a:lnTo>
                        <a:pt x="278" y="342"/>
                      </a:lnTo>
                      <a:lnTo>
                        <a:pt x="292" y="358"/>
                      </a:lnTo>
                      <a:lnTo>
                        <a:pt x="295" y="343"/>
                      </a:lnTo>
                      <a:lnTo>
                        <a:pt x="295" y="309"/>
                      </a:lnTo>
                      <a:lnTo>
                        <a:pt x="319" y="338"/>
                      </a:lnTo>
                      <a:lnTo>
                        <a:pt x="314" y="315"/>
                      </a:lnTo>
                      <a:lnTo>
                        <a:pt x="326" y="303"/>
                      </a:lnTo>
                      <a:lnTo>
                        <a:pt x="311" y="273"/>
                      </a:lnTo>
                      <a:lnTo>
                        <a:pt x="325" y="256"/>
                      </a:lnTo>
                      <a:lnTo>
                        <a:pt x="325" y="228"/>
                      </a:lnTo>
                      <a:lnTo>
                        <a:pt x="337" y="209"/>
                      </a:lnTo>
                      <a:lnTo>
                        <a:pt x="315" y="179"/>
                      </a:lnTo>
                      <a:lnTo>
                        <a:pt x="323" y="154"/>
                      </a:lnTo>
                      <a:lnTo>
                        <a:pt x="318" y="111"/>
                      </a:lnTo>
                      <a:lnTo>
                        <a:pt x="323" y="87"/>
                      </a:lnTo>
                      <a:lnTo>
                        <a:pt x="315" y="58"/>
                      </a:lnTo>
                      <a:lnTo>
                        <a:pt x="319" y="36"/>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00" name="Freeform 306"/>
                <p:cNvSpPr>
                  <a:spLocks/>
                </p:cNvSpPr>
                <p:nvPr/>
              </p:nvSpPr>
              <p:spPr bwMode="auto">
                <a:xfrm>
                  <a:off x="962" y="579"/>
                  <a:ext cx="415" cy="497"/>
                </a:xfrm>
                <a:custGeom>
                  <a:avLst/>
                  <a:gdLst>
                    <a:gd name="T0" fmla="*/ 38 w 415"/>
                    <a:gd name="T1" fmla="*/ 347 h 497"/>
                    <a:gd name="T2" fmla="*/ 44 w 415"/>
                    <a:gd name="T3" fmla="*/ 374 h 497"/>
                    <a:gd name="T4" fmla="*/ 11 w 415"/>
                    <a:gd name="T5" fmla="*/ 397 h 497"/>
                    <a:gd name="T6" fmla="*/ 0 w 415"/>
                    <a:gd name="T7" fmla="*/ 428 h 497"/>
                    <a:gd name="T8" fmla="*/ 12 w 415"/>
                    <a:gd name="T9" fmla="*/ 456 h 497"/>
                    <a:gd name="T10" fmla="*/ 34 w 415"/>
                    <a:gd name="T11" fmla="*/ 485 h 497"/>
                    <a:gd name="T12" fmla="*/ 81 w 415"/>
                    <a:gd name="T13" fmla="*/ 497 h 497"/>
                    <a:gd name="T14" fmla="*/ 118 w 415"/>
                    <a:gd name="T15" fmla="*/ 482 h 497"/>
                    <a:gd name="T16" fmla="*/ 153 w 415"/>
                    <a:gd name="T17" fmla="*/ 476 h 497"/>
                    <a:gd name="T18" fmla="*/ 192 w 415"/>
                    <a:gd name="T19" fmla="*/ 485 h 497"/>
                    <a:gd name="T20" fmla="*/ 212 w 415"/>
                    <a:gd name="T21" fmla="*/ 459 h 497"/>
                    <a:gd name="T22" fmla="*/ 212 w 415"/>
                    <a:gd name="T23" fmla="*/ 438 h 497"/>
                    <a:gd name="T24" fmla="*/ 226 w 415"/>
                    <a:gd name="T25" fmla="*/ 412 h 497"/>
                    <a:gd name="T26" fmla="*/ 237 w 415"/>
                    <a:gd name="T27" fmla="*/ 376 h 497"/>
                    <a:gd name="T28" fmla="*/ 245 w 415"/>
                    <a:gd name="T29" fmla="*/ 335 h 497"/>
                    <a:gd name="T30" fmla="*/ 290 w 415"/>
                    <a:gd name="T31" fmla="*/ 358 h 497"/>
                    <a:gd name="T32" fmla="*/ 318 w 415"/>
                    <a:gd name="T33" fmla="*/ 374 h 497"/>
                    <a:gd name="T34" fmla="*/ 349 w 415"/>
                    <a:gd name="T35" fmla="*/ 364 h 497"/>
                    <a:gd name="T36" fmla="*/ 370 w 415"/>
                    <a:gd name="T37" fmla="*/ 330 h 497"/>
                    <a:gd name="T38" fmla="*/ 375 w 415"/>
                    <a:gd name="T39" fmla="*/ 310 h 497"/>
                    <a:gd name="T40" fmla="*/ 385 w 415"/>
                    <a:gd name="T41" fmla="*/ 285 h 497"/>
                    <a:gd name="T42" fmla="*/ 411 w 415"/>
                    <a:gd name="T43" fmla="*/ 256 h 497"/>
                    <a:gd name="T44" fmla="*/ 411 w 415"/>
                    <a:gd name="T45" fmla="*/ 216 h 497"/>
                    <a:gd name="T46" fmla="*/ 411 w 415"/>
                    <a:gd name="T47" fmla="*/ 179 h 497"/>
                    <a:gd name="T48" fmla="*/ 415 w 415"/>
                    <a:gd name="T49" fmla="*/ 154 h 497"/>
                    <a:gd name="T50" fmla="*/ 401 w 415"/>
                    <a:gd name="T51" fmla="*/ 128 h 497"/>
                    <a:gd name="T52" fmla="*/ 389 w 415"/>
                    <a:gd name="T53" fmla="*/ 103 h 497"/>
                    <a:gd name="T54" fmla="*/ 360 w 415"/>
                    <a:gd name="T55" fmla="*/ 82 h 497"/>
                    <a:gd name="T56" fmla="*/ 337 w 415"/>
                    <a:gd name="T57" fmla="*/ 70 h 497"/>
                    <a:gd name="T58" fmla="*/ 305 w 415"/>
                    <a:gd name="T59" fmla="*/ 45 h 497"/>
                    <a:gd name="T60" fmla="*/ 286 w 415"/>
                    <a:gd name="T61" fmla="*/ 31 h 497"/>
                    <a:gd name="T62" fmla="*/ 252 w 415"/>
                    <a:gd name="T63" fmla="*/ 12 h 497"/>
                    <a:gd name="T64" fmla="*/ 219 w 415"/>
                    <a:gd name="T65" fmla="*/ 0 h 497"/>
                    <a:gd name="T66" fmla="*/ 185 w 415"/>
                    <a:gd name="T67" fmla="*/ 18 h 497"/>
                    <a:gd name="T68" fmla="*/ 153 w 415"/>
                    <a:gd name="T69" fmla="*/ 39 h 497"/>
                    <a:gd name="T70" fmla="*/ 127 w 415"/>
                    <a:gd name="T71" fmla="*/ 63 h 497"/>
                    <a:gd name="T72" fmla="*/ 107 w 415"/>
                    <a:gd name="T73" fmla="*/ 88 h 497"/>
                    <a:gd name="T74" fmla="*/ 105 w 415"/>
                    <a:gd name="T75" fmla="*/ 130 h 497"/>
                    <a:gd name="T76" fmla="*/ 74 w 415"/>
                    <a:gd name="T77" fmla="*/ 149 h 497"/>
                    <a:gd name="T78" fmla="*/ 55 w 415"/>
                    <a:gd name="T79" fmla="*/ 180 h 497"/>
                    <a:gd name="T80" fmla="*/ 34 w 415"/>
                    <a:gd name="T81" fmla="*/ 203 h 497"/>
                    <a:gd name="T82" fmla="*/ 27 w 415"/>
                    <a:gd name="T83" fmla="*/ 240 h 497"/>
                    <a:gd name="T84" fmla="*/ 33 w 415"/>
                    <a:gd name="T85" fmla="*/ 273 h 497"/>
                    <a:gd name="T86" fmla="*/ 37 w 415"/>
                    <a:gd name="T87" fmla="*/ 304 h 497"/>
                    <a:gd name="T88" fmla="*/ 30 w 415"/>
                    <a:gd name="T89" fmla="*/ 325 h 4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15" h="497">
                      <a:moveTo>
                        <a:pt x="30" y="325"/>
                      </a:moveTo>
                      <a:lnTo>
                        <a:pt x="38" y="347"/>
                      </a:lnTo>
                      <a:lnTo>
                        <a:pt x="29" y="361"/>
                      </a:lnTo>
                      <a:lnTo>
                        <a:pt x="44" y="374"/>
                      </a:lnTo>
                      <a:lnTo>
                        <a:pt x="37" y="391"/>
                      </a:lnTo>
                      <a:lnTo>
                        <a:pt x="11" y="397"/>
                      </a:lnTo>
                      <a:lnTo>
                        <a:pt x="25" y="406"/>
                      </a:lnTo>
                      <a:lnTo>
                        <a:pt x="0" y="428"/>
                      </a:lnTo>
                      <a:lnTo>
                        <a:pt x="18" y="435"/>
                      </a:lnTo>
                      <a:lnTo>
                        <a:pt x="12" y="456"/>
                      </a:lnTo>
                      <a:lnTo>
                        <a:pt x="38" y="461"/>
                      </a:lnTo>
                      <a:lnTo>
                        <a:pt x="34" y="485"/>
                      </a:lnTo>
                      <a:lnTo>
                        <a:pt x="70" y="479"/>
                      </a:lnTo>
                      <a:lnTo>
                        <a:pt x="81" y="497"/>
                      </a:lnTo>
                      <a:lnTo>
                        <a:pt x="108" y="497"/>
                      </a:lnTo>
                      <a:lnTo>
                        <a:pt x="118" y="482"/>
                      </a:lnTo>
                      <a:lnTo>
                        <a:pt x="144" y="488"/>
                      </a:lnTo>
                      <a:lnTo>
                        <a:pt x="153" y="476"/>
                      </a:lnTo>
                      <a:lnTo>
                        <a:pt x="171" y="485"/>
                      </a:lnTo>
                      <a:lnTo>
                        <a:pt x="192" y="485"/>
                      </a:lnTo>
                      <a:lnTo>
                        <a:pt x="193" y="468"/>
                      </a:lnTo>
                      <a:lnTo>
                        <a:pt x="212" y="459"/>
                      </a:lnTo>
                      <a:lnTo>
                        <a:pt x="196" y="449"/>
                      </a:lnTo>
                      <a:lnTo>
                        <a:pt x="212" y="438"/>
                      </a:lnTo>
                      <a:lnTo>
                        <a:pt x="201" y="425"/>
                      </a:lnTo>
                      <a:lnTo>
                        <a:pt x="226" y="412"/>
                      </a:lnTo>
                      <a:lnTo>
                        <a:pt x="249" y="394"/>
                      </a:lnTo>
                      <a:lnTo>
                        <a:pt x="237" y="376"/>
                      </a:lnTo>
                      <a:lnTo>
                        <a:pt x="248" y="362"/>
                      </a:lnTo>
                      <a:lnTo>
                        <a:pt x="245" y="335"/>
                      </a:lnTo>
                      <a:lnTo>
                        <a:pt x="270" y="362"/>
                      </a:lnTo>
                      <a:lnTo>
                        <a:pt x="290" y="358"/>
                      </a:lnTo>
                      <a:lnTo>
                        <a:pt x="300" y="377"/>
                      </a:lnTo>
                      <a:lnTo>
                        <a:pt x="318" y="374"/>
                      </a:lnTo>
                      <a:lnTo>
                        <a:pt x="338" y="386"/>
                      </a:lnTo>
                      <a:lnTo>
                        <a:pt x="349" y="364"/>
                      </a:lnTo>
                      <a:lnTo>
                        <a:pt x="368" y="352"/>
                      </a:lnTo>
                      <a:lnTo>
                        <a:pt x="370" y="330"/>
                      </a:lnTo>
                      <a:lnTo>
                        <a:pt x="389" y="325"/>
                      </a:lnTo>
                      <a:lnTo>
                        <a:pt x="375" y="310"/>
                      </a:lnTo>
                      <a:lnTo>
                        <a:pt x="394" y="300"/>
                      </a:lnTo>
                      <a:lnTo>
                        <a:pt x="385" y="285"/>
                      </a:lnTo>
                      <a:lnTo>
                        <a:pt x="396" y="268"/>
                      </a:lnTo>
                      <a:lnTo>
                        <a:pt x="411" y="256"/>
                      </a:lnTo>
                      <a:lnTo>
                        <a:pt x="392" y="240"/>
                      </a:lnTo>
                      <a:lnTo>
                        <a:pt x="411" y="216"/>
                      </a:lnTo>
                      <a:lnTo>
                        <a:pt x="401" y="203"/>
                      </a:lnTo>
                      <a:lnTo>
                        <a:pt x="411" y="179"/>
                      </a:lnTo>
                      <a:lnTo>
                        <a:pt x="400" y="164"/>
                      </a:lnTo>
                      <a:lnTo>
                        <a:pt x="415" y="154"/>
                      </a:lnTo>
                      <a:lnTo>
                        <a:pt x="397" y="140"/>
                      </a:lnTo>
                      <a:lnTo>
                        <a:pt x="401" y="128"/>
                      </a:lnTo>
                      <a:lnTo>
                        <a:pt x="385" y="124"/>
                      </a:lnTo>
                      <a:lnTo>
                        <a:pt x="389" y="103"/>
                      </a:lnTo>
                      <a:lnTo>
                        <a:pt x="364" y="101"/>
                      </a:lnTo>
                      <a:lnTo>
                        <a:pt x="360" y="82"/>
                      </a:lnTo>
                      <a:lnTo>
                        <a:pt x="342" y="85"/>
                      </a:lnTo>
                      <a:lnTo>
                        <a:pt x="337" y="70"/>
                      </a:lnTo>
                      <a:lnTo>
                        <a:pt x="312" y="63"/>
                      </a:lnTo>
                      <a:lnTo>
                        <a:pt x="305" y="45"/>
                      </a:lnTo>
                      <a:lnTo>
                        <a:pt x="285" y="48"/>
                      </a:lnTo>
                      <a:lnTo>
                        <a:pt x="286" y="31"/>
                      </a:lnTo>
                      <a:lnTo>
                        <a:pt x="268" y="31"/>
                      </a:lnTo>
                      <a:lnTo>
                        <a:pt x="252" y="12"/>
                      </a:lnTo>
                      <a:lnTo>
                        <a:pt x="238" y="12"/>
                      </a:lnTo>
                      <a:lnTo>
                        <a:pt x="219" y="0"/>
                      </a:lnTo>
                      <a:lnTo>
                        <a:pt x="207" y="19"/>
                      </a:lnTo>
                      <a:lnTo>
                        <a:pt x="185" y="18"/>
                      </a:lnTo>
                      <a:lnTo>
                        <a:pt x="177" y="40"/>
                      </a:lnTo>
                      <a:lnTo>
                        <a:pt x="153" y="39"/>
                      </a:lnTo>
                      <a:lnTo>
                        <a:pt x="149" y="58"/>
                      </a:lnTo>
                      <a:lnTo>
                        <a:pt x="127" y="63"/>
                      </a:lnTo>
                      <a:lnTo>
                        <a:pt x="123" y="88"/>
                      </a:lnTo>
                      <a:lnTo>
                        <a:pt x="107" y="88"/>
                      </a:lnTo>
                      <a:lnTo>
                        <a:pt x="108" y="113"/>
                      </a:lnTo>
                      <a:lnTo>
                        <a:pt x="105" y="130"/>
                      </a:lnTo>
                      <a:lnTo>
                        <a:pt x="77" y="133"/>
                      </a:lnTo>
                      <a:lnTo>
                        <a:pt x="74" y="149"/>
                      </a:lnTo>
                      <a:lnTo>
                        <a:pt x="56" y="157"/>
                      </a:lnTo>
                      <a:lnTo>
                        <a:pt x="55" y="180"/>
                      </a:lnTo>
                      <a:lnTo>
                        <a:pt x="53" y="198"/>
                      </a:lnTo>
                      <a:lnTo>
                        <a:pt x="34" y="203"/>
                      </a:lnTo>
                      <a:lnTo>
                        <a:pt x="38" y="222"/>
                      </a:lnTo>
                      <a:lnTo>
                        <a:pt x="27" y="240"/>
                      </a:lnTo>
                      <a:lnTo>
                        <a:pt x="38" y="255"/>
                      </a:lnTo>
                      <a:lnTo>
                        <a:pt x="33" y="273"/>
                      </a:lnTo>
                      <a:lnTo>
                        <a:pt x="48" y="283"/>
                      </a:lnTo>
                      <a:lnTo>
                        <a:pt x="37" y="304"/>
                      </a:lnTo>
                      <a:lnTo>
                        <a:pt x="59" y="310"/>
                      </a:lnTo>
                      <a:lnTo>
                        <a:pt x="30" y="325"/>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01" name="Freeform 307"/>
                <p:cNvSpPr>
                  <a:spLocks/>
                </p:cNvSpPr>
                <p:nvPr/>
              </p:nvSpPr>
              <p:spPr bwMode="auto">
                <a:xfrm>
                  <a:off x="1490" y="438"/>
                  <a:ext cx="90" cy="87"/>
                </a:xfrm>
                <a:custGeom>
                  <a:avLst/>
                  <a:gdLst>
                    <a:gd name="T0" fmla="*/ 74 w 90"/>
                    <a:gd name="T1" fmla="*/ 9 h 87"/>
                    <a:gd name="T2" fmla="*/ 33 w 90"/>
                    <a:gd name="T3" fmla="*/ 0 h 87"/>
                    <a:gd name="T4" fmla="*/ 24 w 90"/>
                    <a:gd name="T5" fmla="*/ 0 h 87"/>
                    <a:gd name="T6" fmla="*/ 12 w 90"/>
                    <a:gd name="T7" fmla="*/ 9 h 87"/>
                    <a:gd name="T8" fmla="*/ 3 w 90"/>
                    <a:gd name="T9" fmla="*/ 17 h 87"/>
                    <a:gd name="T10" fmla="*/ 17 w 90"/>
                    <a:gd name="T11" fmla="*/ 24 h 87"/>
                    <a:gd name="T12" fmla="*/ 2 w 90"/>
                    <a:gd name="T13" fmla="*/ 26 h 87"/>
                    <a:gd name="T14" fmla="*/ 3 w 90"/>
                    <a:gd name="T15" fmla="*/ 35 h 87"/>
                    <a:gd name="T16" fmla="*/ 0 w 90"/>
                    <a:gd name="T17" fmla="*/ 39 h 87"/>
                    <a:gd name="T18" fmla="*/ 8 w 90"/>
                    <a:gd name="T19" fmla="*/ 44 h 87"/>
                    <a:gd name="T20" fmla="*/ 0 w 90"/>
                    <a:gd name="T21" fmla="*/ 50 h 87"/>
                    <a:gd name="T22" fmla="*/ 11 w 90"/>
                    <a:gd name="T23" fmla="*/ 53 h 87"/>
                    <a:gd name="T24" fmla="*/ 5 w 90"/>
                    <a:gd name="T25" fmla="*/ 71 h 87"/>
                    <a:gd name="T26" fmla="*/ 14 w 90"/>
                    <a:gd name="T27" fmla="*/ 69 h 87"/>
                    <a:gd name="T28" fmla="*/ 15 w 90"/>
                    <a:gd name="T29" fmla="*/ 87 h 87"/>
                    <a:gd name="T30" fmla="*/ 23 w 90"/>
                    <a:gd name="T31" fmla="*/ 80 h 87"/>
                    <a:gd name="T32" fmla="*/ 38 w 90"/>
                    <a:gd name="T33" fmla="*/ 75 h 87"/>
                    <a:gd name="T34" fmla="*/ 74 w 90"/>
                    <a:gd name="T35" fmla="*/ 63 h 87"/>
                    <a:gd name="T36" fmla="*/ 77 w 90"/>
                    <a:gd name="T37" fmla="*/ 42 h 87"/>
                    <a:gd name="T38" fmla="*/ 90 w 90"/>
                    <a:gd name="T39" fmla="*/ 36 h 87"/>
                    <a:gd name="T40" fmla="*/ 81 w 90"/>
                    <a:gd name="T41" fmla="*/ 33 h 87"/>
                    <a:gd name="T42" fmla="*/ 74 w 90"/>
                    <a:gd name="T43" fmla="*/ 9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87">
                      <a:moveTo>
                        <a:pt x="74" y="9"/>
                      </a:moveTo>
                      <a:lnTo>
                        <a:pt x="33" y="0"/>
                      </a:lnTo>
                      <a:lnTo>
                        <a:pt x="24" y="0"/>
                      </a:lnTo>
                      <a:lnTo>
                        <a:pt x="12" y="9"/>
                      </a:lnTo>
                      <a:lnTo>
                        <a:pt x="3" y="17"/>
                      </a:lnTo>
                      <a:lnTo>
                        <a:pt x="17" y="24"/>
                      </a:lnTo>
                      <a:lnTo>
                        <a:pt x="2" y="26"/>
                      </a:lnTo>
                      <a:lnTo>
                        <a:pt x="3" y="35"/>
                      </a:lnTo>
                      <a:lnTo>
                        <a:pt x="0" y="39"/>
                      </a:lnTo>
                      <a:lnTo>
                        <a:pt x="8" y="44"/>
                      </a:lnTo>
                      <a:lnTo>
                        <a:pt x="0" y="50"/>
                      </a:lnTo>
                      <a:lnTo>
                        <a:pt x="11" y="53"/>
                      </a:lnTo>
                      <a:lnTo>
                        <a:pt x="5" y="71"/>
                      </a:lnTo>
                      <a:lnTo>
                        <a:pt x="14" y="69"/>
                      </a:lnTo>
                      <a:lnTo>
                        <a:pt x="15" y="87"/>
                      </a:lnTo>
                      <a:lnTo>
                        <a:pt x="23" y="80"/>
                      </a:lnTo>
                      <a:lnTo>
                        <a:pt x="38" y="75"/>
                      </a:lnTo>
                      <a:lnTo>
                        <a:pt x="74" y="63"/>
                      </a:lnTo>
                      <a:lnTo>
                        <a:pt x="77" y="42"/>
                      </a:lnTo>
                      <a:lnTo>
                        <a:pt x="90" y="36"/>
                      </a:lnTo>
                      <a:lnTo>
                        <a:pt x="81" y="33"/>
                      </a:lnTo>
                      <a:lnTo>
                        <a:pt x="74" y="9"/>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02" name="Freeform 308"/>
                <p:cNvSpPr>
                  <a:spLocks/>
                </p:cNvSpPr>
                <p:nvPr/>
              </p:nvSpPr>
              <p:spPr bwMode="auto">
                <a:xfrm>
                  <a:off x="241" y="201"/>
                  <a:ext cx="552" cy="522"/>
                </a:xfrm>
                <a:custGeom>
                  <a:avLst/>
                  <a:gdLst>
                    <a:gd name="T0" fmla="*/ 18 w 552"/>
                    <a:gd name="T1" fmla="*/ 246 h 522"/>
                    <a:gd name="T2" fmla="*/ 33 w 552"/>
                    <a:gd name="T3" fmla="*/ 266 h 522"/>
                    <a:gd name="T4" fmla="*/ 42 w 552"/>
                    <a:gd name="T5" fmla="*/ 287 h 522"/>
                    <a:gd name="T6" fmla="*/ 55 w 552"/>
                    <a:gd name="T7" fmla="*/ 311 h 522"/>
                    <a:gd name="T8" fmla="*/ 69 w 552"/>
                    <a:gd name="T9" fmla="*/ 329 h 522"/>
                    <a:gd name="T10" fmla="*/ 78 w 552"/>
                    <a:gd name="T11" fmla="*/ 354 h 522"/>
                    <a:gd name="T12" fmla="*/ 91 w 552"/>
                    <a:gd name="T13" fmla="*/ 384 h 522"/>
                    <a:gd name="T14" fmla="*/ 102 w 552"/>
                    <a:gd name="T15" fmla="*/ 419 h 522"/>
                    <a:gd name="T16" fmla="*/ 120 w 552"/>
                    <a:gd name="T17" fmla="*/ 447 h 522"/>
                    <a:gd name="T18" fmla="*/ 133 w 552"/>
                    <a:gd name="T19" fmla="*/ 465 h 522"/>
                    <a:gd name="T20" fmla="*/ 163 w 552"/>
                    <a:gd name="T21" fmla="*/ 470 h 522"/>
                    <a:gd name="T22" fmla="*/ 184 w 552"/>
                    <a:gd name="T23" fmla="*/ 477 h 522"/>
                    <a:gd name="T24" fmla="*/ 219 w 552"/>
                    <a:gd name="T25" fmla="*/ 485 h 522"/>
                    <a:gd name="T26" fmla="*/ 247 w 552"/>
                    <a:gd name="T27" fmla="*/ 492 h 522"/>
                    <a:gd name="T28" fmla="*/ 264 w 552"/>
                    <a:gd name="T29" fmla="*/ 500 h 522"/>
                    <a:gd name="T30" fmla="*/ 292 w 552"/>
                    <a:gd name="T31" fmla="*/ 500 h 522"/>
                    <a:gd name="T32" fmla="*/ 316 w 552"/>
                    <a:gd name="T33" fmla="*/ 501 h 522"/>
                    <a:gd name="T34" fmla="*/ 351 w 552"/>
                    <a:gd name="T35" fmla="*/ 488 h 522"/>
                    <a:gd name="T36" fmla="*/ 376 w 552"/>
                    <a:gd name="T37" fmla="*/ 492 h 522"/>
                    <a:gd name="T38" fmla="*/ 408 w 552"/>
                    <a:gd name="T39" fmla="*/ 498 h 522"/>
                    <a:gd name="T40" fmla="*/ 436 w 552"/>
                    <a:gd name="T41" fmla="*/ 507 h 522"/>
                    <a:gd name="T42" fmla="*/ 463 w 552"/>
                    <a:gd name="T43" fmla="*/ 509 h 522"/>
                    <a:gd name="T44" fmla="*/ 480 w 552"/>
                    <a:gd name="T45" fmla="*/ 495 h 522"/>
                    <a:gd name="T46" fmla="*/ 495 w 552"/>
                    <a:gd name="T47" fmla="*/ 467 h 522"/>
                    <a:gd name="T48" fmla="*/ 522 w 552"/>
                    <a:gd name="T49" fmla="*/ 431 h 522"/>
                    <a:gd name="T50" fmla="*/ 531 w 552"/>
                    <a:gd name="T51" fmla="*/ 390 h 522"/>
                    <a:gd name="T52" fmla="*/ 546 w 552"/>
                    <a:gd name="T53" fmla="*/ 356 h 522"/>
                    <a:gd name="T54" fmla="*/ 552 w 552"/>
                    <a:gd name="T55" fmla="*/ 320 h 522"/>
                    <a:gd name="T56" fmla="*/ 535 w 552"/>
                    <a:gd name="T57" fmla="*/ 296 h 522"/>
                    <a:gd name="T58" fmla="*/ 538 w 552"/>
                    <a:gd name="T59" fmla="*/ 269 h 522"/>
                    <a:gd name="T60" fmla="*/ 520 w 552"/>
                    <a:gd name="T61" fmla="*/ 240 h 522"/>
                    <a:gd name="T62" fmla="*/ 514 w 552"/>
                    <a:gd name="T63" fmla="*/ 210 h 522"/>
                    <a:gd name="T64" fmla="*/ 517 w 552"/>
                    <a:gd name="T65" fmla="*/ 186 h 522"/>
                    <a:gd name="T66" fmla="*/ 499 w 552"/>
                    <a:gd name="T67" fmla="*/ 161 h 522"/>
                    <a:gd name="T68" fmla="*/ 492 w 552"/>
                    <a:gd name="T69" fmla="*/ 138 h 522"/>
                    <a:gd name="T70" fmla="*/ 483 w 552"/>
                    <a:gd name="T71" fmla="*/ 110 h 522"/>
                    <a:gd name="T72" fmla="*/ 471 w 552"/>
                    <a:gd name="T73" fmla="*/ 87 h 522"/>
                    <a:gd name="T74" fmla="*/ 456 w 552"/>
                    <a:gd name="T75" fmla="*/ 77 h 522"/>
                    <a:gd name="T76" fmla="*/ 439 w 552"/>
                    <a:gd name="T77" fmla="*/ 56 h 522"/>
                    <a:gd name="T78" fmla="*/ 420 w 552"/>
                    <a:gd name="T79" fmla="*/ 44 h 522"/>
                    <a:gd name="T80" fmla="*/ 384 w 552"/>
                    <a:gd name="T81" fmla="*/ 32 h 522"/>
                    <a:gd name="T82" fmla="*/ 355 w 552"/>
                    <a:gd name="T83" fmla="*/ 20 h 522"/>
                    <a:gd name="T84" fmla="*/ 334 w 552"/>
                    <a:gd name="T85" fmla="*/ 14 h 522"/>
                    <a:gd name="T86" fmla="*/ 306 w 552"/>
                    <a:gd name="T87" fmla="*/ 14 h 522"/>
                    <a:gd name="T88" fmla="*/ 274 w 552"/>
                    <a:gd name="T89" fmla="*/ 23 h 522"/>
                    <a:gd name="T90" fmla="*/ 225 w 552"/>
                    <a:gd name="T91" fmla="*/ 35 h 522"/>
                    <a:gd name="T92" fmla="*/ 186 w 552"/>
                    <a:gd name="T93" fmla="*/ 41 h 522"/>
                    <a:gd name="T94" fmla="*/ 145 w 552"/>
                    <a:gd name="T95" fmla="*/ 54 h 522"/>
                    <a:gd name="T96" fmla="*/ 105 w 552"/>
                    <a:gd name="T97" fmla="*/ 63 h 522"/>
                    <a:gd name="T98" fmla="*/ 64 w 552"/>
                    <a:gd name="T99" fmla="*/ 77 h 522"/>
                    <a:gd name="T100" fmla="*/ 63 w 552"/>
                    <a:gd name="T101" fmla="*/ 92 h 522"/>
                    <a:gd name="T102" fmla="*/ 57 w 552"/>
                    <a:gd name="T103" fmla="*/ 119 h 522"/>
                    <a:gd name="T104" fmla="*/ 42 w 552"/>
                    <a:gd name="T105" fmla="*/ 150 h 522"/>
                    <a:gd name="T106" fmla="*/ 34 w 552"/>
                    <a:gd name="T107" fmla="*/ 180 h 522"/>
                    <a:gd name="T108" fmla="*/ 22 w 552"/>
                    <a:gd name="T109" fmla="*/ 213 h 522"/>
                    <a:gd name="T110" fmla="*/ 13 w 552"/>
                    <a:gd name="T111" fmla="*/ 227 h 5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52" h="522">
                      <a:moveTo>
                        <a:pt x="0" y="240"/>
                      </a:moveTo>
                      <a:lnTo>
                        <a:pt x="18" y="246"/>
                      </a:lnTo>
                      <a:lnTo>
                        <a:pt x="12" y="260"/>
                      </a:lnTo>
                      <a:lnTo>
                        <a:pt x="33" y="266"/>
                      </a:lnTo>
                      <a:lnTo>
                        <a:pt x="27" y="284"/>
                      </a:lnTo>
                      <a:lnTo>
                        <a:pt x="42" y="287"/>
                      </a:lnTo>
                      <a:lnTo>
                        <a:pt x="42" y="305"/>
                      </a:lnTo>
                      <a:lnTo>
                        <a:pt x="55" y="311"/>
                      </a:lnTo>
                      <a:lnTo>
                        <a:pt x="54" y="333"/>
                      </a:lnTo>
                      <a:lnTo>
                        <a:pt x="69" y="329"/>
                      </a:lnTo>
                      <a:lnTo>
                        <a:pt x="63" y="345"/>
                      </a:lnTo>
                      <a:lnTo>
                        <a:pt x="78" y="354"/>
                      </a:lnTo>
                      <a:lnTo>
                        <a:pt x="76" y="380"/>
                      </a:lnTo>
                      <a:lnTo>
                        <a:pt x="91" y="384"/>
                      </a:lnTo>
                      <a:lnTo>
                        <a:pt x="88" y="405"/>
                      </a:lnTo>
                      <a:lnTo>
                        <a:pt x="102" y="419"/>
                      </a:lnTo>
                      <a:lnTo>
                        <a:pt x="100" y="437"/>
                      </a:lnTo>
                      <a:lnTo>
                        <a:pt x="120" y="447"/>
                      </a:lnTo>
                      <a:lnTo>
                        <a:pt x="120" y="474"/>
                      </a:lnTo>
                      <a:lnTo>
                        <a:pt x="133" y="465"/>
                      </a:lnTo>
                      <a:lnTo>
                        <a:pt x="145" y="479"/>
                      </a:lnTo>
                      <a:lnTo>
                        <a:pt x="163" y="470"/>
                      </a:lnTo>
                      <a:lnTo>
                        <a:pt x="166" y="483"/>
                      </a:lnTo>
                      <a:lnTo>
                        <a:pt x="184" y="477"/>
                      </a:lnTo>
                      <a:lnTo>
                        <a:pt x="196" y="486"/>
                      </a:lnTo>
                      <a:lnTo>
                        <a:pt x="219" y="485"/>
                      </a:lnTo>
                      <a:lnTo>
                        <a:pt x="229" y="494"/>
                      </a:lnTo>
                      <a:lnTo>
                        <a:pt x="247" y="492"/>
                      </a:lnTo>
                      <a:lnTo>
                        <a:pt x="255" y="504"/>
                      </a:lnTo>
                      <a:lnTo>
                        <a:pt x="264" y="500"/>
                      </a:lnTo>
                      <a:lnTo>
                        <a:pt x="280" y="506"/>
                      </a:lnTo>
                      <a:lnTo>
                        <a:pt x="292" y="500"/>
                      </a:lnTo>
                      <a:lnTo>
                        <a:pt x="303" y="515"/>
                      </a:lnTo>
                      <a:lnTo>
                        <a:pt x="316" y="501"/>
                      </a:lnTo>
                      <a:lnTo>
                        <a:pt x="336" y="504"/>
                      </a:lnTo>
                      <a:lnTo>
                        <a:pt x="351" y="488"/>
                      </a:lnTo>
                      <a:lnTo>
                        <a:pt x="360" y="500"/>
                      </a:lnTo>
                      <a:lnTo>
                        <a:pt x="376" y="492"/>
                      </a:lnTo>
                      <a:lnTo>
                        <a:pt x="391" y="504"/>
                      </a:lnTo>
                      <a:lnTo>
                        <a:pt x="408" y="498"/>
                      </a:lnTo>
                      <a:lnTo>
                        <a:pt x="426" y="515"/>
                      </a:lnTo>
                      <a:lnTo>
                        <a:pt x="436" y="507"/>
                      </a:lnTo>
                      <a:lnTo>
                        <a:pt x="450" y="522"/>
                      </a:lnTo>
                      <a:lnTo>
                        <a:pt x="463" y="509"/>
                      </a:lnTo>
                      <a:lnTo>
                        <a:pt x="478" y="515"/>
                      </a:lnTo>
                      <a:lnTo>
                        <a:pt x="480" y="495"/>
                      </a:lnTo>
                      <a:lnTo>
                        <a:pt x="493" y="485"/>
                      </a:lnTo>
                      <a:lnTo>
                        <a:pt x="495" y="467"/>
                      </a:lnTo>
                      <a:lnTo>
                        <a:pt x="508" y="450"/>
                      </a:lnTo>
                      <a:lnTo>
                        <a:pt x="522" y="431"/>
                      </a:lnTo>
                      <a:lnTo>
                        <a:pt x="526" y="411"/>
                      </a:lnTo>
                      <a:lnTo>
                        <a:pt x="531" y="390"/>
                      </a:lnTo>
                      <a:lnTo>
                        <a:pt x="529" y="365"/>
                      </a:lnTo>
                      <a:lnTo>
                        <a:pt x="546" y="356"/>
                      </a:lnTo>
                      <a:lnTo>
                        <a:pt x="540" y="335"/>
                      </a:lnTo>
                      <a:lnTo>
                        <a:pt x="552" y="320"/>
                      </a:lnTo>
                      <a:lnTo>
                        <a:pt x="526" y="311"/>
                      </a:lnTo>
                      <a:lnTo>
                        <a:pt x="535" y="296"/>
                      </a:lnTo>
                      <a:lnTo>
                        <a:pt x="525" y="284"/>
                      </a:lnTo>
                      <a:lnTo>
                        <a:pt x="538" y="269"/>
                      </a:lnTo>
                      <a:lnTo>
                        <a:pt x="516" y="263"/>
                      </a:lnTo>
                      <a:lnTo>
                        <a:pt x="520" y="240"/>
                      </a:lnTo>
                      <a:lnTo>
                        <a:pt x="511" y="227"/>
                      </a:lnTo>
                      <a:lnTo>
                        <a:pt x="514" y="210"/>
                      </a:lnTo>
                      <a:lnTo>
                        <a:pt x="505" y="201"/>
                      </a:lnTo>
                      <a:lnTo>
                        <a:pt x="517" y="186"/>
                      </a:lnTo>
                      <a:lnTo>
                        <a:pt x="493" y="173"/>
                      </a:lnTo>
                      <a:lnTo>
                        <a:pt x="499" y="161"/>
                      </a:lnTo>
                      <a:lnTo>
                        <a:pt x="484" y="149"/>
                      </a:lnTo>
                      <a:lnTo>
                        <a:pt x="492" y="138"/>
                      </a:lnTo>
                      <a:lnTo>
                        <a:pt x="480" y="122"/>
                      </a:lnTo>
                      <a:lnTo>
                        <a:pt x="483" y="110"/>
                      </a:lnTo>
                      <a:lnTo>
                        <a:pt x="472" y="105"/>
                      </a:lnTo>
                      <a:lnTo>
                        <a:pt x="471" y="87"/>
                      </a:lnTo>
                      <a:lnTo>
                        <a:pt x="459" y="98"/>
                      </a:lnTo>
                      <a:lnTo>
                        <a:pt x="456" y="77"/>
                      </a:lnTo>
                      <a:lnTo>
                        <a:pt x="454" y="60"/>
                      </a:lnTo>
                      <a:lnTo>
                        <a:pt x="439" y="56"/>
                      </a:lnTo>
                      <a:lnTo>
                        <a:pt x="438" y="38"/>
                      </a:lnTo>
                      <a:lnTo>
                        <a:pt x="420" y="44"/>
                      </a:lnTo>
                      <a:lnTo>
                        <a:pt x="408" y="29"/>
                      </a:lnTo>
                      <a:lnTo>
                        <a:pt x="384" y="32"/>
                      </a:lnTo>
                      <a:lnTo>
                        <a:pt x="372" y="17"/>
                      </a:lnTo>
                      <a:lnTo>
                        <a:pt x="355" y="20"/>
                      </a:lnTo>
                      <a:lnTo>
                        <a:pt x="349" y="8"/>
                      </a:lnTo>
                      <a:lnTo>
                        <a:pt x="334" y="14"/>
                      </a:lnTo>
                      <a:lnTo>
                        <a:pt x="327" y="0"/>
                      </a:lnTo>
                      <a:lnTo>
                        <a:pt x="306" y="14"/>
                      </a:lnTo>
                      <a:lnTo>
                        <a:pt x="286" y="8"/>
                      </a:lnTo>
                      <a:lnTo>
                        <a:pt x="274" y="23"/>
                      </a:lnTo>
                      <a:lnTo>
                        <a:pt x="253" y="23"/>
                      </a:lnTo>
                      <a:lnTo>
                        <a:pt x="225" y="35"/>
                      </a:lnTo>
                      <a:lnTo>
                        <a:pt x="198" y="32"/>
                      </a:lnTo>
                      <a:lnTo>
                        <a:pt x="186" y="41"/>
                      </a:lnTo>
                      <a:lnTo>
                        <a:pt x="163" y="39"/>
                      </a:lnTo>
                      <a:lnTo>
                        <a:pt x="145" y="54"/>
                      </a:lnTo>
                      <a:lnTo>
                        <a:pt x="129" y="47"/>
                      </a:lnTo>
                      <a:lnTo>
                        <a:pt x="105" y="63"/>
                      </a:lnTo>
                      <a:lnTo>
                        <a:pt x="84" y="59"/>
                      </a:lnTo>
                      <a:lnTo>
                        <a:pt x="64" y="77"/>
                      </a:lnTo>
                      <a:lnTo>
                        <a:pt x="54" y="72"/>
                      </a:lnTo>
                      <a:lnTo>
                        <a:pt x="63" y="92"/>
                      </a:lnTo>
                      <a:lnTo>
                        <a:pt x="51" y="102"/>
                      </a:lnTo>
                      <a:lnTo>
                        <a:pt x="57" y="119"/>
                      </a:lnTo>
                      <a:lnTo>
                        <a:pt x="37" y="132"/>
                      </a:lnTo>
                      <a:lnTo>
                        <a:pt x="42" y="150"/>
                      </a:lnTo>
                      <a:lnTo>
                        <a:pt x="28" y="164"/>
                      </a:lnTo>
                      <a:lnTo>
                        <a:pt x="34" y="180"/>
                      </a:lnTo>
                      <a:lnTo>
                        <a:pt x="16" y="192"/>
                      </a:lnTo>
                      <a:lnTo>
                        <a:pt x="22" y="213"/>
                      </a:lnTo>
                      <a:lnTo>
                        <a:pt x="7" y="213"/>
                      </a:lnTo>
                      <a:lnTo>
                        <a:pt x="13" y="227"/>
                      </a:lnTo>
                      <a:lnTo>
                        <a:pt x="0" y="240"/>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03" name="Freeform 309"/>
                <p:cNvSpPr>
                  <a:spLocks/>
                </p:cNvSpPr>
                <p:nvPr/>
              </p:nvSpPr>
              <p:spPr bwMode="auto">
                <a:xfrm>
                  <a:off x="906" y="248"/>
                  <a:ext cx="151" cy="174"/>
                </a:xfrm>
                <a:custGeom>
                  <a:avLst/>
                  <a:gdLst>
                    <a:gd name="T0" fmla="*/ 7 w 151"/>
                    <a:gd name="T1" fmla="*/ 76 h 174"/>
                    <a:gd name="T2" fmla="*/ 24 w 151"/>
                    <a:gd name="T3" fmla="*/ 96 h 174"/>
                    <a:gd name="T4" fmla="*/ 30 w 151"/>
                    <a:gd name="T5" fmla="*/ 115 h 174"/>
                    <a:gd name="T6" fmla="*/ 27 w 151"/>
                    <a:gd name="T7" fmla="*/ 138 h 174"/>
                    <a:gd name="T8" fmla="*/ 42 w 151"/>
                    <a:gd name="T9" fmla="*/ 153 h 174"/>
                    <a:gd name="T10" fmla="*/ 46 w 151"/>
                    <a:gd name="T11" fmla="*/ 169 h 174"/>
                    <a:gd name="T12" fmla="*/ 64 w 151"/>
                    <a:gd name="T13" fmla="*/ 174 h 174"/>
                    <a:gd name="T14" fmla="*/ 90 w 151"/>
                    <a:gd name="T15" fmla="*/ 156 h 174"/>
                    <a:gd name="T16" fmla="*/ 109 w 151"/>
                    <a:gd name="T17" fmla="*/ 154 h 174"/>
                    <a:gd name="T18" fmla="*/ 130 w 151"/>
                    <a:gd name="T19" fmla="*/ 139 h 174"/>
                    <a:gd name="T20" fmla="*/ 151 w 151"/>
                    <a:gd name="T21" fmla="*/ 133 h 174"/>
                    <a:gd name="T22" fmla="*/ 142 w 151"/>
                    <a:gd name="T23" fmla="*/ 114 h 174"/>
                    <a:gd name="T24" fmla="*/ 135 w 151"/>
                    <a:gd name="T25" fmla="*/ 93 h 174"/>
                    <a:gd name="T26" fmla="*/ 142 w 151"/>
                    <a:gd name="T27" fmla="*/ 73 h 174"/>
                    <a:gd name="T28" fmla="*/ 130 w 151"/>
                    <a:gd name="T29" fmla="*/ 58 h 174"/>
                    <a:gd name="T30" fmla="*/ 136 w 151"/>
                    <a:gd name="T31" fmla="*/ 36 h 174"/>
                    <a:gd name="T32" fmla="*/ 129 w 151"/>
                    <a:gd name="T33" fmla="*/ 7 h 174"/>
                    <a:gd name="T34" fmla="*/ 109 w 151"/>
                    <a:gd name="T35" fmla="*/ 0 h 174"/>
                    <a:gd name="T36" fmla="*/ 85 w 151"/>
                    <a:gd name="T37" fmla="*/ 7 h 174"/>
                    <a:gd name="T38" fmla="*/ 58 w 151"/>
                    <a:gd name="T39" fmla="*/ 7 h 174"/>
                    <a:gd name="T40" fmla="*/ 27 w 151"/>
                    <a:gd name="T41" fmla="*/ 19 h 174"/>
                    <a:gd name="T42" fmla="*/ 0 w 151"/>
                    <a:gd name="T43" fmla="*/ 25 h 174"/>
                    <a:gd name="T44" fmla="*/ 3 w 151"/>
                    <a:gd name="T45" fmla="*/ 45 h 174"/>
                    <a:gd name="T46" fmla="*/ 7 w 151"/>
                    <a:gd name="T47" fmla="*/ 76 h 1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1" h="174">
                      <a:moveTo>
                        <a:pt x="7" y="76"/>
                      </a:moveTo>
                      <a:lnTo>
                        <a:pt x="24" y="96"/>
                      </a:lnTo>
                      <a:lnTo>
                        <a:pt x="30" y="115"/>
                      </a:lnTo>
                      <a:lnTo>
                        <a:pt x="27" y="138"/>
                      </a:lnTo>
                      <a:lnTo>
                        <a:pt x="42" y="153"/>
                      </a:lnTo>
                      <a:lnTo>
                        <a:pt x="46" y="169"/>
                      </a:lnTo>
                      <a:lnTo>
                        <a:pt x="64" y="174"/>
                      </a:lnTo>
                      <a:lnTo>
                        <a:pt x="90" y="156"/>
                      </a:lnTo>
                      <a:lnTo>
                        <a:pt x="109" y="154"/>
                      </a:lnTo>
                      <a:lnTo>
                        <a:pt x="130" y="139"/>
                      </a:lnTo>
                      <a:lnTo>
                        <a:pt x="151" y="133"/>
                      </a:lnTo>
                      <a:lnTo>
                        <a:pt x="142" y="114"/>
                      </a:lnTo>
                      <a:lnTo>
                        <a:pt x="135" y="93"/>
                      </a:lnTo>
                      <a:lnTo>
                        <a:pt x="142" y="73"/>
                      </a:lnTo>
                      <a:lnTo>
                        <a:pt x="130" y="58"/>
                      </a:lnTo>
                      <a:lnTo>
                        <a:pt x="136" y="36"/>
                      </a:lnTo>
                      <a:lnTo>
                        <a:pt x="129" y="7"/>
                      </a:lnTo>
                      <a:lnTo>
                        <a:pt x="109" y="0"/>
                      </a:lnTo>
                      <a:lnTo>
                        <a:pt x="85" y="7"/>
                      </a:lnTo>
                      <a:lnTo>
                        <a:pt x="58" y="7"/>
                      </a:lnTo>
                      <a:lnTo>
                        <a:pt x="27" y="19"/>
                      </a:lnTo>
                      <a:lnTo>
                        <a:pt x="0" y="25"/>
                      </a:lnTo>
                      <a:lnTo>
                        <a:pt x="3" y="45"/>
                      </a:lnTo>
                      <a:lnTo>
                        <a:pt x="7" y="76"/>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04" name="Freeform 310"/>
                <p:cNvSpPr>
                  <a:spLocks/>
                </p:cNvSpPr>
                <p:nvPr/>
              </p:nvSpPr>
              <p:spPr bwMode="auto">
                <a:xfrm>
                  <a:off x="929" y="489"/>
                  <a:ext cx="315" cy="374"/>
                </a:xfrm>
                <a:custGeom>
                  <a:avLst/>
                  <a:gdLst>
                    <a:gd name="T0" fmla="*/ 0 w 315"/>
                    <a:gd name="T1" fmla="*/ 79 h 374"/>
                    <a:gd name="T2" fmla="*/ 24 w 315"/>
                    <a:gd name="T3" fmla="*/ 105 h 374"/>
                    <a:gd name="T4" fmla="*/ 26 w 315"/>
                    <a:gd name="T5" fmla="*/ 133 h 374"/>
                    <a:gd name="T6" fmla="*/ 43 w 315"/>
                    <a:gd name="T7" fmla="*/ 154 h 374"/>
                    <a:gd name="T8" fmla="*/ 57 w 315"/>
                    <a:gd name="T9" fmla="*/ 198 h 374"/>
                    <a:gd name="T10" fmla="*/ 87 w 315"/>
                    <a:gd name="T11" fmla="*/ 226 h 374"/>
                    <a:gd name="T12" fmla="*/ 87 w 315"/>
                    <a:gd name="T13" fmla="*/ 255 h 374"/>
                    <a:gd name="T14" fmla="*/ 105 w 315"/>
                    <a:gd name="T15" fmla="*/ 277 h 374"/>
                    <a:gd name="T16" fmla="*/ 118 w 315"/>
                    <a:gd name="T17" fmla="*/ 308 h 374"/>
                    <a:gd name="T18" fmla="*/ 130 w 315"/>
                    <a:gd name="T19" fmla="*/ 339 h 374"/>
                    <a:gd name="T20" fmla="*/ 149 w 315"/>
                    <a:gd name="T21" fmla="*/ 344 h 374"/>
                    <a:gd name="T22" fmla="*/ 171 w 315"/>
                    <a:gd name="T23" fmla="*/ 361 h 374"/>
                    <a:gd name="T24" fmla="*/ 188 w 315"/>
                    <a:gd name="T25" fmla="*/ 374 h 374"/>
                    <a:gd name="T26" fmla="*/ 204 w 315"/>
                    <a:gd name="T27" fmla="*/ 357 h 374"/>
                    <a:gd name="T28" fmla="*/ 226 w 315"/>
                    <a:gd name="T29" fmla="*/ 348 h 374"/>
                    <a:gd name="T30" fmla="*/ 239 w 315"/>
                    <a:gd name="T31" fmla="*/ 319 h 374"/>
                    <a:gd name="T32" fmla="*/ 272 w 315"/>
                    <a:gd name="T33" fmla="*/ 308 h 374"/>
                    <a:gd name="T34" fmla="*/ 289 w 315"/>
                    <a:gd name="T35" fmla="*/ 282 h 374"/>
                    <a:gd name="T36" fmla="*/ 292 w 315"/>
                    <a:gd name="T37" fmla="*/ 255 h 374"/>
                    <a:gd name="T38" fmla="*/ 307 w 315"/>
                    <a:gd name="T39" fmla="*/ 238 h 374"/>
                    <a:gd name="T40" fmla="*/ 298 w 315"/>
                    <a:gd name="T41" fmla="*/ 208 h 374"/>
                    <a:gd name="T42" fmla="*/ 310 w 315"/>
                    <a:gd name="T43" fmla="*/ 185 h 374"/>
                    <a:gd name="T44" fmla="*/ 302 w 315"/>
                    <a:gd name="T45" fmla="*/ 154 h 374"/>
                    <a:gd name="T46" fmla="*/ 315 w 315"/>
                    <a:gd name="T47" fmla="*/ 124 h 374"/>
                    <a:gd name="T48" fmla="*/ 311 w 315"/>
                    <a:gd name="T49" fmla="*/ 97 h 374"/>
                    <a:gd name="T50" fmla="*/ 315 w 315"/>
                    <a:gd name="T51" fmla="*/ 61 h 374"/>
                    <a:gd name="T52" fmla="*/ 292 w 315"/>
                    <a:gd name="T53" fmla="*/ 58 h 374"/>
                    <a:gd name="T54" fmla="*/ 285 w 315"/>
                    <a:gd name="T55" fmla="*/ 39 h 374"/>
                    <a:gd name="T56" fmla="*/ 258 w 315"/>
                    <a:gd name="T57" fmla="*/ 30 h 374"/>
                    <a:gd name="T58" fmla="*/ 235 w 315"/>
                    <a:gd name="T59" fmla="*/ 23 h 374"/>
                    <a:gd name="T60" fmla="*/ 219 w 315"/>
                    <a:gd name="T61" fmla="*/ 8 h 374"/>
                    <a:gd name="T62" fmla="*/ 193 w 315"/>
                    <a:gd name="T63" fmla="*/ 0 h 374"/>
                    <a:gd name="T64" fmla="*/ 160 w 315"/>
                    <a:gd name="T65" fmla="*/ 27 h 374"/>
                    <a:gd name="T66" fmla="*/ 121 w 315"/>
                    <a:gd name="T67" fmla="*/ 23 h 374"/>
                    <a:gd name="T68" fmla="*/ 96 w 315"/>
                    <a:gd name="T69" fmla="*/ 48 h 374"/>
                    <a:gd name="T70" fmla="*/ 52 w 315"/>
                    <a:gd name="T71" fmla="*/ 54 h 374"/>
                    <a:gd name="T72" fmla="*/ 29 w 315"/>
                    <a:gd name="T73" fmla="*/ 76 h 374"/>
                    <a:gd name="T74" fmla="*/ 0 w 315"/>
                    <a:gd name="T75" fmla="*/ 79 h 3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5" h="374">
                      <a:moveTo>
                        <a:pt x="0" y="79"/>
                      </a:moveTo>
                      <a:lnTo>
                        <a:pt x="24" y="105"/>
                      </a:lnTo>
                      <a:lnTo>
                        <a:pt x="26" y="133"/>
                      </a:lnTo>
                      <a:lnTo>
                        <a:pt x="43" y="154"/>
                      </a:lnTo>
                      <a:lnTo>
                        <a:pt x="57" y="198"/>
                      </a:lnTo>
                      <a:lnTo>
                        <a:pt x="87" y="226"/>
                      </a:lnTo>
                      <a:lnTo>
                        <a:pt x="87" y="255"/>
                      </a:lnTo>
                      <a:lnTo>
                        <a:pt x="105" y="277"/>
                      </a:lnTo>
                      <a:lnTo>
                        <a:pt x="118" y="308"/>
                      </a:lnTo>
                      <a:lnTo>
                        <a:pt x="130" y="339"/>
                      </a:lnTo>
                      <a:lnTo>
                        <a:pt x="149" y="344"/>
                      </a:lnTo>
                      <a:lnTo>
                        <a:pt x="171" y="361"/>
                      </a:lnTo>
                      <a:lnTo>
                        <a:pt x="188" y="374"/>
                      </a:lnTo>
                      <a:lnTo>
                        <a:pt x="204" y="357"/>
                      </a:lnTo>
                      <a:lnTo>
                        <a:pt x="226" y="348"/>
                      </a:lnTo>
                      <a:lnTo>
                        <a:pt x="239" y="319"/>
                      </a:lnTo>
                      <a:lnTo>
                        <a:pt x="272" y="308"/>
                      </a:lnTo>
                      <a:lnTo>
                        <a:pt x="289" y="282"/>
                      </a:lnTo>
                      <a:lnTo>
                        <a:pt x="292" y="255"/>
                      </a:lnTo>
                      <a:lnTo>
                        <a:pt x="307" y="238"/>
                      </a:lnTo>
                      <a:lnTo>
                        <a:pt x="298" y="208"/>
                      </a:lnTo>
                      <a:lnTo>
                        <a:pt x="310" y="185"/>
                      </a:lnTo>
                      <a:lnTo>
                        <a:pt x="302" y="154"/>
                      </a:lnTo>
                      <a:lnTo>
                        <a:pt x="315" y="124"/>
                      </a:lnTo>
                      <a:lnTo>
                        <a:pt x="311" y="97"/>
                      </a:lnTo>
                      <a:lnTo>
                        <a:pt x="315" y="61"/>
                      </a:lnTo>
                      <a:lnTo>
                        <a:pt x="292" y="58"/>
                      </a:lnTo>
                      <a:lnTo>
                        <a:pt x="285" y="39"/>
                      </a:lnTo>
                      <a:lnTo>
                        <a:pt x="258" y="30"/>
                      </a:lnTo>
                      <a:lnTo>
                        <a:pt x="235" y="23"/>
                      </a:lnTo>
                      <a:lnTo>
                        <a:pt x="219" y="8"/>
                      </a:lnTo>
                      <a:lnTo>
                        <a:pt x="193" y="0"/>
                      </a:lnTo>
                      <a:lnTo>
                        <a:pt x="160" y="27"/>
                      </a:lnTo>
                      <a:lnTo>
                        <a:pt x="121" y="23"/>
                      </a:lnTo>
                      <a:lnTo>
                        <a:pt x="96" y="48"/>
                      </a:lnTo>
                      <a:lnTo>
                        <a:pt x="52" y="54"/>
                      </a:lnTo>
                      <a:lnTo>
                        <a:pt x="29" y="76"/>
                      </a:lnTo>
                      <a:lnTo>
                        <a:pt x="0" y="79"/>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05" name="Freeform 311"/>
                <p:cNvSpPr>
                  <a:spLocks/>
                </p:cNvSpPr>
                <p:nvPr/>
              </p:nvSpPr>
              <p:spPr bwMode="auto">
                <a:xfrm>
                  <a:off x="830" y="417"/>
                  <a:ext cx="292" cy="275"/>
                </a:xfrm>
                <a:custGeom>
                  <a:avLst/>
                  <a:gdLst>
                    <a:gd name="T0" fmla="*/ 275 w 292"/>
                    <a:gd name="T1" fmla="*/ 0 h 275"/>
                    <a:gd name="T2" fmla="*/ 282 w 292"/>
                    <a:gd name="T3" fmla="*/ 31 h 275"/>
                    <a:gd name="T4" fmla="*/ 275 w 292"/>
                    <a:gd name="T5" fmla="*/ 53 h 275"/>
                    <a:gd name="T6" fmla="*/ 287 w 292"/>
                    <a:gd name="T7" fmla="*/ 67 h 275"/>
                    <a:gd name="T8" fmla="*/ 271 w 292"/>
                    <a:gd name="T9" fmla="*/ 86 h 275"/>
                    <a:gd name="T10" fmla="*/ 292 w 292"/>
                    <a:gd name="T11" fmla="*/ 106 h 275"/>
                    <a:gd name="T12" fmla="*/ 292 w 292"/>
                    <a:gd name="T13" fmla="*/ 134 h 275"/>
                    <a:gd name="T14" fmla="*/ 265 w 292"/>
                    <a:gd name="T15" fmla="*/ 146 h 275"/>
                    <a:gd name="T16" fmla="*/ 257 w 292"/>
                    <a:gd name="T17" fmla="*/ 173 h 275"/>
                    <a:gd name="T18" fmla="*/ 236 w 292"/>
                    <a:gd name="T19" fmla="*/ 187 h 275"/>
                    <a:gd name="T20" fmla="*/ 235 w 292"/>
                    <a:gd name="T21" fmla="*/ 209 h 275"/>
                    <a:gd name="T22" fmla="*/ 211 w 292"/>
                    <a:gd name="T23" fmla="*/ 222 h 275"/>
                    <a:gd name="T24" fmla="*/ 201 w 292"/>
                    <a:gd name="T25" fmla="*/ 245 h 275"/>
                    <a:gd name="T26" fmla="*/ 166 w 292"/>
                    <a:gd name="T27" fmla="*/ 251 h 275"/>
                    <a:gd name="T28" fmla="*/ 146 w 292"/>
                    <a:gd name="T29" fmla="*/ 275 h 275"/>
                    <a:gd name="T30" fmla="*/ 127 w 292"/>
                    <a:gd name="T31" fmla="*/ 263 h 275"/>
                    <a:gd name="T32" fmla="*/ 93 w 292"/>
                    <a:gd name="T33" fmla="*/ 265 h 275"/>
                    <a:gd name="T34" fmla="*/ 68 w 292"/>
                    <a:gd name="T35" fmla="*/ 251 h 275"/>
                    <a:gd name="T36" fmla="*/ 24 w 292"/>
                    <a:gd name="T37" fmla="*/ 258 h 275"/>
                    <a:gd name="T38" fmla="*/ 24 w 292"/>
                    <a:gd name="T39" fmla="*/ 238 h 275"/>
                    <a:gd name="T40" fmla="*/ 0 w 292"/>
                    <a:gd name="T41" fmla="*/ 222 h 275"/>
                    <a:gd name="T42" fmla="*/ 8 w 292"/>
                    <a:gd name="T43" fmla="*/ 195 h 275"/>
                    <a:gd name="T44" fmla="*/ 11 w 292"/>
                    <a:gd name="T45" fmla="*/ 153 h 275"/>
                    <a:gd name="T46" fmla="*/ 2 w 292"/>
                    <a:gd name="T47" fmla="*/ 127 h 275"/>
                    <a:gd name="T48" fmla="*/ 17 w 292"/>
                    <a:gd name="T49" fmla="*/ 103 h 275"/>
                    <a:gd name="T50" fmla="*/ 2 w 292"/>
                    <a:gd name="T51" fmla="*/ 79 h 275"/>
                    <a:gd name="T52" fmla="*/ 0 w 292"/>
                    <a:gd name="T53" fmla="*/ 42 h 275"/>
                    <a:gd name="T54" fmla="*/ 24 w 292"/>
                    <a:gd name="T55" fmla="*/ 45 h 275"/>
                    <a:gd name="T56" fmla="*/ 51 w 292"/>
                    <a:gd name="T57" fmla="*/ 36 h 275"/>
                    <a:gd name="T58" fmla="*/ 89 w 292"/>
                    <a:gd name="T59" fmla="*/ 17 h 275"/>
                    <a:gd name="T60" fmla="*/ 119 w 292"/>
                    <a:gd name="T61" fmla="*/ 24 h 275"/>
                    <a:gd name="T62" fmla="*/ 153 w 292"/>
                    <a:gd name="T63" fmla="*/ 10 h 275"/>
                    <a:gd name="T64" fmla="*/ 201 w 292"/>
                    <a:gd name="T65" fmla="*/ 18 h 275"/>
                    <a:gd name="T66" fmla="*/ 241 w 292"/>
                    <a:gd name="T67" fmla="*/ 8 h 275"/>
                    <a:gd name="T68" fmla="*/ 275 w 292"/>
                    <a:gd name="T69" fmla="*/ 0 h 2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92" h="275">
                      <a:moveTo>
                        <a:pt x="275" y="0"/>
                      </a:moveTo>
                      <a:lnTo>
                        <a:pt x="282" y="31"/>
                      </a:lnTo>
                      <a:lnTo>
                        <a:pt x="275" y="53"/>
                      </a:lnTo>
                      <a:lnTo>
                        <a:pt x="287" y="67"/>
                      </a:lnTo>
                      <a:lnTo>
                        <a:pt x="271" y="86"/>
                      </a:lnTo>
                      <a:lnTo>
                        <a:pt x="292" y="106"/>
                      </a:lnTo>
                      <a:lnTo>
                        <a:pt x="292" y="134"/>
                      </a:lnTo>
                      <a:lnTo>
                        <a:pt x="265" y="146"/>
                      </a:lnTo>
                      <a:lnTo>
                        <a:pt x="257" y="173"/>
                      </a:lnTo>
                      <a:lnTo>
                        <a:pt x="236" y="187"/>
                      </a:lnTo>
                      <a:lnTo>
                        <a:pt x="235" y="209"/>
                      </a:lnTo>
                      <a:lnTo>
                        <a:pt x="211" y="222"/>
                      </a:lnTo>
                      <a:lnTo>
                        <a:pt x="201" y="245"/>
                      </a:lnTo>
                      <a:lnTo>
                        <a:pt x="166" y="251"/>
                      </a:lnTo>
                      <a:lnTo>
                        <a:pt x="146" y="275"/>
                      </a:lnTo>
                      <a:lnTo>
                        <a:pt x="127" y="263"/>
                      </a:lnTo>
                      <a:lnTo>
                        <a:pt x="93" y="265"/>
                      </a:lnTo>
                      <a:lnTo>
                        <a:pt x="68" y="251"/>
                      </a:lnTo>
                      <a:lnTo>
                        <a:pt x="24" y="258"/>
                      </a:lnTo>
                      <a:lnTo>
                        <a:pt x="24" y="238"/>
                      </a:lnTo>
                      <a:lnTo>
                        <a:pt x="0" y="222"/>
                      </a:lnTo>
                      <a:lnTo>
                        <a:pt x="8" y="195"/>
                      </a:lnTo>
                      <a:lnTo>
                        <a:pt x="11" y="153"/>
                      </a:lnTo>
                      <a:lnTo>
                        <a:pt x="2" y="127"/>
                      </a:lnTo>
                      <a:lnTo>
                        <a:pt x="17" y="103"/>
                      </a:lnTo>
                      <a:lnTo>
                        <a:pt x="2" y="79"/>
                      </a:lnTo>
                      <a:lnTo>
                        <a:pt x="0" y="42"/>
                      </a:lnTo>
                      <a:lnTo>
                        <a:pt x="24" y="45"/>
                      </a:lnTo>
                      <a:lnTo>
                        <a:pt x="51" y="36"/>
                      </a:lnTo>
                      <a:lnTo>
                        <a:pt x="89" y="17"/>
                      </a:lnTo>
                      <a:lnTo>
                        <a:pt x="119" y="24"/>
                      </a:lnTo>
                      <a:lnTo>
                        <a:pt x="153" y="10"/>
                      </a:lnTo>
                      <a:lnTo>
                        <a:pt x="201" y="18"/>
                      </a:lnTo>
                      <a:lnTo>
                        <a:pt x="241" y="8"/>
                      </a:lnTo>
                      <a:lnTo>
                        <a:pt x="275" y="0"/>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06" name="Freeform 312"/>
                <p:cNvSpPr>
                  <a:spLocks/>
                </p:cNvSpPr>
                <p:nvPr/>
              </p:nvSpPr>
              <p:spPr bwMode="auto">
                <a:xfrm>
                  <a:off x="967" y="303"/>
                  <a:ext cx="138" cy="144"/>
                </a:xfrm>
                <a:custGeom>
                  <a:avLst/>
                  <a:gdLst>
                    <a:gd name="T0" fmla="*/ 120 w 138"/>
                    <a:gd name="T1" fmla="*/ 0 h 144"/>
                    <a:gd name="T2" fmla="*/ 126 w 138"/>
                    <a:gd name="T3" fmla="*/ 23 h 144"/>
                    <a:gd name="T4" fmla="*/ 138 w 138"/>
                    <a:gd name="T5" fmla="*/ 50 h 144"/>
                    <a:gd name="T6" fmla="*/ 123 w 138"/>
                    <a:gd name="T7" fmla="*/ 57 h 144"/>
                    <a:gd name="T8" fmla="*/ 131 w 138"/>
                    <a:gd name="T9" fmla="*/ 80 h 144"/>
                    <a:gd name="T10" fmla="*/ 125 w 138"/>
                    <a:gd name="T11" fmla="*/ 98 h 144"/>
                    <a:gd name="T12" fmla="*/ 120 w 138"/>
                    <a:gd name="T13" fmla="*/ 116 h 144"/>
                    <a:gd name="T14" fmla="*/ 126 w 138"/>
                    <a:gd name="T15" fmla="*/ 132 h 144"/>
                    <a:gd name="T16" fmla="*/ 113 w 138"/>
                    <a:gd name="T17" fmla="*/ 134 h 144"/>
                    <a:gd name="T18" fmla="*/ 89 w 138"/>
                    <a:gd name="T19" fmla="*/ 140 h 144"/>
                    <a:gd name="T20" fmla="*/ 75 w 138"/>
                    <a:gd name="T21" fmla="*/ 132 h 144"/>
                    <a:gd name="T22" fmla="*/ 60 w 138"/>
                    <a:gd name="T23" fmla="*/ 140 h 144"/>
                    <a:gd name="T24" fmla="*/ 38 w 138"/>
                    <a:gd name="T25" fmla="*/ 135 h 144"/>
                    <a:gd name="T26" fmla="*/ 17 w 138"/>
                    <a:gd name="T27" fmla="*/ 144 h 144"/>
                    <a:gd name="T28" fmla="*/ 0 w 138"/>
                    <a:gd name="T29" fmla="*/ 138 h 144"/>
                    <a:gd name="T30" fmla="*/ 6 w 138"/>
                    <a:gd name="T31" fmla="*/ 122 h 144"/>
                    <a:gd name="T32" fmla="*/ 5 w 138"/>
                    <a:gd name="T33" fmla="*/ 102 h 144"/>
                    <a:gd name="T34" fmla="*/ 18 w 138"/>
                    <a:gd name="T35" fmla="*/ 75 h 144"/>
                    <a:gd name="T36" fmla="*/ 12 w 138"/>
                    <a:gd name="T37" fmla="*/ 48 h 144"/>
                    <a:gd name="T38" fmla="*/ 39 w 138"/>
                    <a:gd name="T39" fmla="*/ 32 h 144"/>
                    <a:gd name="T40" fmla="*/ 66 w 138"/>
                    <a:gd name="T41" fmla="*/ 30 h 144"/>
                    <a:gd name="T42" fmla="*/ 84 w 138"/>
                    <a:gd name="T43" fmla="*/ 3 h 144"/>
                    <a:gd name="T44" fmla="*/ 120 w 138"/>
                    <a:gd name="T45" fmla="*/ 0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8" h="144">
                      <a:moveTo>
                        <a:pt x="120" y="0"/>
                      </a:moveTo>
                      <a:lnTo>
                        <a:pt x="126" y="23"/>
                      </a:lnTo>
                      <a:lnTo>
                        <a:pt x="138" y="50"/>
                      </a:lnTo>
                      <a:lnTo>
                        <a:pt x="123" y="57"/>
                      </a:lnTo>
                      <a:lnTo>
                        <a:pt x="131" y="80"/>
                      </a:lnTo>
                      <a:lnTo>
                        <a:pt x="125" y="98"/>
                      </a:lnTo>
                      <a:lnTo>
                        <a:pt x="120" y="116"/>
                      </a:lnTo>
                      <a:lnTo>
                        <a:pt x="126" y="132"/>
                      </a:lnTo>
                      <a:lnTo>
                        <a:pt x="113" y="134"/>
                      </a:lnTo>
                      <a:lnTo>
                        <a:pt x="89" y="140"/>
                      </a:lnTo>
                      <a:lnTo>
                        <a:pt x="75" y="132"/>
                      </a:lnTo>
                      <a:lnTo>
                        <a:pt x="60" y="140"/>
                      </a:lnTo>
                      <a:lnTo>
                        <a:pt x="38" y="135"/>
                      </a:lnTo>
                      <a:lnTo>
                        <a:pt x="17" y="144"/>
                      </a:lnTo>
                      <a:lnTo>
                        <a:pt x="0" y="138"/>
                      </a:lnTo>
                      <a:lnTo>
                        <a:pt x="6" y="122"/>
                      </a:lnTo>
                      <a:lnTo>
                        <a:pt x="5" y="102"/>
                      </a:lnTo>
                      <a:lnTo>
                        <a:pt x="18" y="75"/>
                      </a:lnTo>
                      <a:lnTo>
                        <a:pt x="12" y="48"/>
                      </a:lnTo>
                      <a:lnTo>
                        <a:pt x="39" y="32"/>
                      </a:lnTo>
                      <a:lnTo>
                        <a:pt x="66" y="30"/>
                      </a:lnTo>
                      <a:lnTo>
                        <a:pt x="84" y="3"/>
                      </a:lnTo>
                      <a:lnTo>
                        <a:pt x="120" y="0"/>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07" name="Freeform 313"/>
                <p:cNvSpPr>
                  <a:spLocks/>
                </p:cNvSpPr>
                <p:nvPr/>
              </p:nvSpPr>
              <p:spPr bwMode="auto">
                <a:xfrm>
                  <a:off x="1114" y="195"/>
                  <a:ext cx="174" cy="177"/>
                </a:xfrm>
                <a:custGeom>
                  <a:avLst/>
                  <a:gdLst>
                    <a:gd name="T0" fmla="*/ 75 w 174"/>
                    <a:gd name="T1" fmla="*/ 0 h 177"/>
                    <a:gd name="T2" fmla="*/ 89 w 174"/>
                    <a:gd name="T3" fmla="*/ 12 h 177"/>
                    <a:gd name="T4" fmla="*/ 105 w 174"/>
                    <a:gd name="T5" fmla="*/ 11 h 177"/>
                    <a:gd name="T6" fmla="*/ 107 w 174"/>
                    <a:gd name="T7" fmla="*/ 36 h 177"/>
                    <a:gd name="T8" fmla="*/ 131 w 174"/>
                    <a:gd name="T9" fmla="*/ 35 h 177"/>
                    <a:gd name="T10" fmla="*/ 143 w 174"/>
                    <a:gd name="T11" fmla="*/ 47 h 177"/>
                    <a:gd name="T12" fmla="*/ 165 w 174"/>
                    <a:gd name="T13" fmla="*/ 54 h 177"/>
                    <a:gd name="T14" fmla="*/ 174 w 174"/>
                    <a:gd name="T15" fmla="*/ 77 h 177"/>
                    <a:gd name="T16" fmla="*/ 161 w 174"/>
                    <a:gd name="T17" fmla="*/ 90 h 177"/>
                    <a:gd name="T18" fmla="*/ 167 w 174"/>
                    <a:gd name="T19" fmla="*/ 107 h 177"/>
                    <a:gd name="T20" fmla="*/ 155 w 174"/>
                    <a:gd name="T21" fmla="*/ 120 h 177"/>
                    <a:gd name="T22" fmla="*/ 167 w 174"/>
                    <a:gd name="T23" fmla="*/ 141 h 177"/>
                    <a:gd name="T24" fmla="*/ 158 w 174"/>
                    <a:gd name="T25" fmla="*/ 153 h 177"/>
                    <a:gd name="T26" fmla="*/ 153 w 174"/>
                    <a:gd name="T27" fmla="*/ 174 h 177"/>
                    <a:gd name="T28" fmla="*/ 132 w 174"/>
                    <a:gd name="T29" fmla="*/ 170 h 177"/>
                    <a:gd name="T30" fmla="*/ 111 w 174"/>
                    <a:gd name="T31" fmla="*/ 171 h 177"/>
                    <a:gd name="T32" fmla="*/ 92 w 174"/>
                    <a:gd name="T33" fmla="*/ 173 h 177"/>
                    <a:gd name="T34" fmla="*/ 66 w 174"/>
                    <a:gd name="T35" fmla="*/ 177 h 177"/>
                    <a:gd name="T36" fmla="*/ 44 w 174"/>
                    <a:gd name="T37" fmla="*/ 165 h 177"/>
                    <a:gd name="T38" fmla="*/ 33 w 174"/>
                    <a:gd name="T39" fmla="*/ 173 h 177"/>
                    <a:gd name="T40" fmla="*/ 23 w 174"/>
                    <a:gd name="T41" fmla="*/ 159 h 177"/>
                    <a:gd name="T42" fmla="*/ 8 w 174"/>
                    <a:gd name="T43" fmla="*/ 158 h 177"/>
                    <a:gd name="T44" fmla="*/ 0 w 174"/>
                    <a:gd name="T45" fmla="*/ 131 h 177"/>
                    <a:gd name="T46" fmla="*/ 0 w 174"/>
                    <a:gd name="T47" fmla="*/ 113 h 177"/>
                    <a:gd name="T48" fmla="*/ 9 w 174"/>
                    <a:gd name="T49" fmla="*/ 93 h 177"/>
                    <a:gd name="T50" fmla="*/ 6 w 174"/>
                    <a:gd name="T51" fmla="*/ 75 h 177"/>
                    <a:gd name="T52" fmla="*/ 12 w 174"/>
                    <a:gd name="T53" fmla="*/ 59 h 177"/>
                    <a:gd name="T54" fmla="*/ 8 w 174"/>
                    <a:gd name="T55" fmla="*/ 39 h 177"/>
                    <a:gd name="T56" fmla="*/ 6 w 174"/>
                    <a:gd name="T57" fmla="*/ 14 h 177"/>
                    <a:gd name="T58" fmla="*/ 27 w 174"/>
                    <a:gd name="T59" fmla="*/ 17 h 177"/>
                    <a:gd name="T60" fmla="*/ 48 w 174"/>
                    <a:gd name="T61" fmla="*/ 6 h 177"/>
                    <a:gd name="T62" fmla="*/ 75 w 174"/>
                    <a:gd name="T63" fmla="*/ 0 h 1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4" h="177">
                      <a:moveTo>
                        <a:pt x="75" y="0"/>
                      </a:moveTo>
                      <a:lnTo>
                        <a:pt x="89" y="12"/>
                      </a:lnTo>
                      <a:lnTo>
                        <a:pt x="105" y="11"/>
                      </a:lnTo>
                      <a:lnTo>
                        <a:pt x="107" y="36"/>
                      </a:lnTo>
                      <a:lnTo>
                        <a:pt x="131" y="35"/>
                      </a:lnTo>
                      <a:lnTo>
                        <a:pt x="143" y="47"/>
                      </a:lnTo>
                      <a:lnTo>
                        <a:pt x="165" y="54"/>
                      </a:lnTo>
                      <a:lnTo>
                        <a:pt x="174" y="77"/>
                      </a:lnTo>
                      <a:lnTo>
                        <a:pt x="161" y="90"/>
                      </a:lnTo>
                      <a:lnTo>
                        <a:pt x="167" y="107"/>
                      </a:lnTo>
                      <a:lnTo>
                        <a:pt x="155" y="120"/>
                      </a:lnTo>
                      <a:lnTo>
                        <a:pt x="167" y="141"/>
                      </a:lnTo>
                      <a:lnTo>
                        <a:pt x="158" y="153"/>
                      </a:lnTo>
                      <a:lnTo>
                        <a:pt x="153" y="174"/>
                      </a:lnTo>
                      <a:lnTo>
                        <a:pt x="132" y="170"/>
                      </a:lnTo>
                      <a:lnTo>
                        <a:pt x="111" y="171"/>
                      </a:lnTo>
                      <a:lnTo>
                        <a:pt x="92" y="173"/>
                      </a:lnTo>
                      <a:lnTo>
                        <a:pt x="66" y="177"/>
                      </a:lnTo>
                      <a:lnTo>
                        <a:pt x="44" y="165"/>
                      </a:lnTo>
                      <a:lnTo>
                        <a:pt x="33" y="173"/>
                      </a:lnTo>
                      <a:lnTo>
                        <a:pt x="23" y="159"/>
                      </a:lnTo>
                      <a:lnTo>
                        <a:pt x="8" y="158"/>
                      </a:lnTo>
                      <a:lnTo>
                        <a:pt x="0" y="131"/>
                      </a:lnTo>
                      <a:lnTo>
                        <a:pt x="0" y="113"/>
                      </a:lnTo>
                      <a:lnTo>
                        <a:pt x="9" y="93"/>
                      </a:lnTo>
                      <a:lnTo>
                        <a:pt x="6" y="75"/>
                      </a:lnTo>
                      <a:lnTo>
                        <a:pt x="12" y="59"/>
                      </a:lnTo>
                      <a:lnTo>
                        <a:pt x="8" y="39"/>
                      </a:lnTo>
                      <a:lnTo>
                        <a:pt x="6" y="14"/>
                      </a:lnTo>
                      <a:lnTo>
                        <a:pt x="27" y="17"/>
                      </a:lnTo>
                      <a:lnTo>
                        <a:pt x="48" y="6"/>
                      </a:lnTo>
                      <a:lnTo>
                        <a:pt x="75" y="0"/>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08" name="Freeform 314"/>
                <p:cNvSpPr>
                  <a:spLocks/>
                </p:cNvSpPr>
                <p:nvPr/>
              </p:nvSpPr>
              <p:spPr bwMode="auto">
                <a:xfrm>
                  <a:off x="1141" y="290"/>
                  <a:ext cx="191" cy="184"/>
                </a:xfrm>
                <a:custGeom>
                  <a:avLst/>
                  <a:gdLst>
                    <a:gd name="T0" fmla="*/ 186 w 191"/>
                    <a:gd name="T1" fmla="*/ 49 h 184"/>
                    <a:gd name="T2" fmla="*/ 180 w 191"/>
                    <a:gd name="T3" fmla="*/ 70 h 184"/>
                    <a:gd name="T4" fmla="*/ 189 w 191"/>
                    <a:gd name="T5" fmla="*/ 85 h 184"/>
                    <a:gd name="T6" fmla="*/ 191 w 191"/>
                    <a:gd name="T7" fmla="*/ 103 h 184"/>
                    <a:gd name="T8" fmla="*/ 179 w 191"/>
                    <a:gd name="T9" fmla="*/ 118 h 184"/>
                    <a:gd name="T10" fmla="*/ 161 w 191"/>
                    <a:gd name="T11" fmla="*/ 136 h 184"/>
                    <a:gd name="T12" fmla="*/ 153 w 191"/>
                    <a:gd name="T13" fmla="*/ 160 h 184"/>
                    <a:gd name="T14" fmla="*/ 132 w 191"/>
                    <a:gd name="T15" fmla="*/ 165 h 184"/>
                    <a:gd name="T16" fmla="*/ 122 w 191"/>
                    <a:gd name="T17" fmla="*/ 180 h 184"/>
                    <a:gd name="T18" fmla="*/ 101 w 191"/>
                    <a:gd name="T19" fmla="*/ 171 h 184"/>
                    <a:gd name="T20" fmla="*/ 84 w 191"/>
                    <a:gd name="T21" fmla="*/ 184 h 184"/>
                    <a:gd name="T22" fmla="*/ 53 w 191"/>
                    <a:gd name="T23" fmla="*/ 180 h 184"/>
                    <a:gd name="T24" fmla="*/ 30 w 191"/>
                    <a:gd name="T25" fmla="*/ 183 h 184"/>
                    <a:gd name="T26" fmla="*/ 20 w 191"/>
                    <a:gd name="T27" fmla="*/ 163 h 184"/>
                    <a:gd name="T28" fmla="*/ 8 w 191"/>
                    <a:gd name="T29" fmla="*/ 160 h 184"/>
                    <a:gd name="T30" fmla="*/ 12 w 191"/>
                    <a:gd name="T31" fmla="*/ 144 h 184"/>
                    <a:gd name="T32" fmla="*/ 2 w 191"/>
                    <a:gd name="T33" fmla="*/ 117 h 184"/>
                    <a:gd name="T34" fmla="*/ 12 w 191"/>
                    <a:gd name="T35" fmla="*/ 93 h 184"/>
                    <a:gd name="T36" fmla="*/ 5 w 191"/>
                    <a:gd name="T37" fmla="*/ 76 h 184"/>
                    <a:gd name="T38" fmla="*/ 14 w 191"/>
                    <a:gd name="T39" fmla="*/ 57 h 184"/>
                    <a:gd name="T40" fmla="*/ 0 w 191"/>
                    <a:gd name="T41" fmla="*/ 31 h 184"/>
                    <a:gd name="T42" fmla="*/ 17 w 191"/>
                    <a:gd name="T43" fmla="*/ 21 h 184"/>
                    <a:gd name="T44" fmla="*/ 44 w 191"/>
                    <a:gd name="T45" fmla="*/ 24 h 184"/>
                    <a:gd name="T46" fmla="*/ 71 w 191"/>
                    <a:gd name="T47" fmla="*/ 13 h 184"/>
                    <a:gd name="T48" fmla="*/ 110 w 191"/>
                    <a:gd name="T49" fmla="*/ 12 h 184"/>
                    <a:gd name="T50" fmla="*/ 128 w 191"/>
                    <a:gd name="T51" fmla="*/ 0 h 184"/>
                    <a:gd name="T52" fmla="*/ 146 w 191"/>
                    <a:gd name="T53" fmla="*/ 16 h 184"/>
                    <a:gd name="T54" fmla="*/ 159 w 191"/>
                    <a:gd name="T55" fmla="*/ 22 h 184"/>
                    <a:gd name="T56" fmla="*/ 179 w 191"/>
                    <a:gd name="T57" fmla="*/ 27 h 184"/>
                    <a:gd name="T58" fmla="*/ 186 w 191"/>
                    <a:gd name="T59" fmla="*/ 49 h 1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1" h="184">
                      <a:moveTo>
                        <a:pt x="186" y="49"/>
                      </a:moveTo>
                      <a:lnTo>
                        <a:pt x="180" y="70"/>
                      </a:lnTo>
                      <a:lnTo>
                        <a:pt x="189" y="85"/>
                      </a:lnTo>
                      <a:lnTo>
                        <a:pt x="191" y="103"/>
                      </a:lnTo>
                      <a:lnTo>
                        <a:pt x="179" y="118"/>
                      </a:lnTo>
                      <a:lnTo>
                        <a:pt x="161" y="136"/>
                      </a:lnTo>
                      <a:lnTo>
                        <a:pt x="153" y="160"/>
                      </a:lnTo>
                      <a:lnTo>
                        <a:pt x="132" y="165"/>
                      </a:lnTo>
                      <a:lnTo>
                        <a:pt x="122" y="180"/>
                      </a:lnTo>
                      <a:lnTo>
                        <a:pt x="101" y="171"/>
                      </a:lnTo>
                      <a:lnTo>
                        <a:pt x="84" y="184"/>
                      </a:lnTo>
                      <a:lnTo>
                        <a:pt x="53" y="180"/>
                      </a:lnTo>
                      <a:lnTo>
                        <a:pt x="30" y="183"/>
                      </a:lnTo>
                      <a:lnTo>
                        <a:pt x="20" y="163"/>
                      </a:lnTo>
                      <a:lnTo>
                        <a:pt x="8" y="160"/>
                      </a:lnTo>
                      <a:lnTo>
                        <a:pt x="12" y="144"/>
                      </a:lnTo>
                      <a:lnTo>
                        <a:pt x="2" y="117"/>
                      </a:lnTo>
                      <a:lnTo>
                        <a:pt x="12" y="93"/>
                      </a:lnTo>
                      <a:lnTo>
                        <a:pt x="5" y="76"/>
                      </a:lnTo>
                      <a:lnTo>
                        <a:pt x="14" y="57"/>
                      </a:lnTo>
                      <a:lnTo>
                        <a:pt x="0" y="31"/>
                      </a:lnTo>
                      <a:lnTo>
                        <a:pt x="17" y="21"/>
                      </a:lnTo>
                      <a:lnTo>
                        <a:pt x="44" y="24"/>
                      </a:lnTo>
                      <a:lnTo>
                        <a:pt x="71" y="13"/>
                      </a:lnTo>
                      <a:lnTo>
                        <a:pt x="110" y="12"/>
                      </a:lnTo>
                      <a:lnTo>
                        <a:pt x="128" y="0"/>
                      </a:lnTo>
                      <a:lnTo>
                        <a:pt x="146" y="16"/>
                      </a:lnTo>
                      <a:lnTo>
                        <a:pt x="159" y="22"/>
                      </a:lnTo>
                      <a:lnTo>
                        <a:pt x="179" y="27"/>
                      </a:lnTo>
                      <a:lnTo>
                        <a:pt x="186" y="49"/>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09" name="Freeform 315"/>
                <p:cNvSpPr>
                  <a:spLocks/>
                </p:cNvSpPr>
                <p:nvPr/>
              </p:nvSpPr>
              <p:spPr bwMode="auto">
                <a:xfrm>
                  <a:off x="1334" y="213"/>
                  <a:ext cx="244" cy="227"/>
                </a:xfrm>
                <a:custGeom>
                  <a:avLst/>
                  <a:gdLst>
                    <a:gd name="T0" fmla="*/ 0 w 244"/>
                    <a:gd name="T1" fmla="*/ 47 h 227"/>
                    <a:gd name="T2" fmla="*/ 10 w 244"/>
                    <a:gd name="T3" fmla="*/ 68 h 227"/>
                    <a:gd name="T4" fmla="*/ 6 w 244"/>
                    <a:gd name="T5" fmla="*/ 88 h 227"/>
                    <a:gd name="T6" fmla="*/ 24 w 244"/>
                    <a:gd name="T7" fmla="*/ 92 h 227"/>
                    <a:gd name="T8" fmla="*/ 18 w 244"/>
                    <a:gd name="T9" fmla="*/ 111 h 227"/>
                    <a:gd name="T10" fmla="*/ 45 w 244"/>
                    <a:gd name="T11" fmla="*/ 112 h 227"/>
                    <a:gd name="T12" fmla="*/ 33 w 244"/>
                    <a:gd name="T13" fmla="*/ 132 h 227"/>
                    <a:gd name="T14" fmla="*/ 49 w 244"/>
                    <a:gd name="T15" fmla="*/ 148 h 227"/>
                    <a:gd name="T16" fmla="*/ 45 w 244"/>
                    <a:gd name="T17" fmla="*/ 173 h 227"/>
                    <a:gd name="T18" fmla="*/ 63 w 244"/>
                    <a:gd name="T19" fmla="*/ 193 h 227"/>
                    <a:gd name="T20" fmla="*/ 42 w 244"/>
                    <a:gd name="T21" fmla="*/ 213 h 227"/>
                    <a:gd name="T22" fmla="*/ 63 w 244"/>
                    <a:gd name="T23" fmla="*/ 209 h 227"/>
                    <a:gd name="T24" fmla="*/ 74 w 244"/>
                    <a:gd name="T25" fmla="*/ 227 h 227"/>
                    <a:gd name="T26" fmla="*/ 77 w 244"/>
                    <a:gd name="T27" fmla="*/ 213 h 227"/>
                    <a:gd name="T28" fmla="*/ 99 w 244"/>
                    <a:gd name="T29" fmla="*/ 226 h 227"/>
                    <a:gd name="T30" fmla="*/ 105 w 244"/>
                    <a:gd name="T31" fmla="*/ 214 h 227"/>
                    <a:gd name="T32" fmla="*/ 131 w 244"/>
                    <a:gd name="T33" fmla="*/ 226 h 227"/>
                    <a:gd name="T34" fmla="*/ 154 w 244"/>
                    <a:gd name="T35" fmla="*/ 220 h 227"/>
                    <a:gd name="T36" fmla="*/ 190 w 244"/>
                    <a:gd name="T37" fmla="*/ 226 h 227"/>
                    <a:gd name="T38" fmla="*/ 195 w 244"/>
                    <a:gd name="T39" fmla="*/ 204 h 227"/>
                    <a:gd name="T40" fmla="*/ 214 w 244"/>
                    <a:gd name="T41" fmla="*/ 196 h 227"/>
                    <a:gd name="T42" fmla="*/ 205 w 244"/>
                    <a:gd name="T43" fmla="*/ 172 h 227"/>
                    <a:gd name="T44" fmla="*/ 235 w 244"/>
                    <a:gd name="T45" fmla="*/ 155 h 227"/>
                    <a:gd name="T46" fmla="*/ 244 w 244"/>
                    <a:gd name="T47" fmla="*/ 92 h 227"/>
                    <a:gd name="T48" fmla="*/ 217 w 244"/>
                    <a:gd name="T49" fmla="*/ 67 h 227"/>
                    <a:gd name="T50" fmla="*/ 228 w 244"/>
                    <a:gd name="T51" fmla="*/ 45 h 227"/>
                    <a:gd name="T52" fmla="*/ 208 w 244"/>
                    <a:gd name="T53" fmla="*/ 30 h 227"/>
                    <a:gd name="T54" fmla="*/ 208 w 244"/>
                    <a:gd name="T55" fmla="*/ 0 h 227"/>
                    <a:gd name="T56" fmla="*/ 178 w 244"/>
                    <a:gd name="T57" fmla="*/ 18 h 227"/>
                    <a:gd name="T58" fmla="*/ 151 w 244"/>
                    <a:gd name="T59" fmla="*/ 10 h 227"/>
                    <a:gd name="T60" fmla="*/ 133 w 244"/>
                    <a:gd name="T61" fmla="*/ 24 h 227"/>
                    <a:gd name="T62" fmla="*/ 104 w 244"/>
                    <a:gd name="T63" fmla="*/ 11 h 227"/>
                    <a:gd name="T64" fmla="*/ 92 w 244"/>
                    <a:gd name="T65" fmla="*/ 23 h 227"/>
                    <a:gd name="T66" fmla="*/ 65 w 244"/>
                    <a:gd name="T67" fmla="*/ 21 h 227"/>
                    <a:gd name="T68" fmla="*/ 55 w 244"/>
                    <a:gd name="T69" fmla="*/ 44 h 227"/>
                    <a:gd name="T70" fmla="*/ 28 w 244"/>
                    <a:gd name="T71" fmla="*/ 30 h 227"/>
                    <a:gd name="T72" fmla="*/ 27 w 244"/>
                    <a:gd name="T73" fmla="*/ 47 h 227"/>
                    <a:gd name="T74" fmla="*/ 0 w 244"/>
                    <a:gd name="T75" fmla="*/ 47 h 2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4" h="227">
                      <a:moveTo>
                        <a:pt x="0" y="47"/>
                      </a:moveTo>
                      <a:lnTo>
                        <a:pt x="10" y="68"/>
                      </a:lnTo>
                      <a:lnTo>
                        <a:pt x="6" y="88"/>
                      </a:lnTo>
                      <a:lnTo>
                        <a:pt x="24" y="92"/>
                      </a:lnTo>
                      <a:lnTo>
                        <a:pt x="18" y="111"/>
                      </a:lnTo>
                      <a:lnTo>
                        <a:pt x="45" y="112"/>
                      </a:lnTo>
                      <a:lnTo>
                        <a:pt x="33" y="132"/>
                      </a:lnTo>
                      <a:lnTo>
                        <a:pt x="49" y="148"/>
                      </a:lnTo>
                      <a:lnTo>
                        <a:pt x="45" y="173"/>
                      </a:lnTo>
                      <a:lnTo>
                        <a:pt x="63" y="193"/>
                      </a:lnTo>
                      <a:lnTo>
                        <a:pt x="42" y="213"/>
                      </a:lnTo>
                      <a:lnTo>
                        <a:pt x="63" y="209"/>
                      </a:lnTo>
                      <a:lnTo>
                        <a:pt x="74" y="227"/>
                      </a:lnTo>
                      <a:lnTo>
                        <a:pt x="77" y="213"/>
                      </a:lnTo>
                      <a:lnTo>
                        <a:pt x="99" y="226"/>
                      </a:lnTo>
                      <a:lnTo>
                        <a:pt x="105" y="214"/>
                      </a:lnTo>
                      <a:lnTo>
                        <a:pt x="131" y="226"/>
                      </a:lnTo>
                      <a:lnTo>
                        <a:pt x="154" y="220"/>
                      </a:lnTo>
                      <a:lnTo>
                        <a:pt x="190" y="226"/>
                      </a:lnTo>
                      <a:lnTo>
                        <a:pt x="195" y="204"/>
                      </a:lnTo>
                      <a:lnTo>
                        <a:pt x="214" y="196"/>
                      </a:lnTo>
                      <a:lnTo>
                        <a:pt x="205" y="172"/>
                      </a:lnTo>
                      <a:lnTo>
                        <a:pt x="235" y="155"/>
                      </a:lnTo>
                      <a:lnTo>
                        <a:pt x="244" y="92"/>
                      </a:lnTo>
                      <a:lnTo>
                        <a:pt x="217" y="67"/>
                      </a:lnTo>
                      <a:lnTo>
                        <a:pt x="228" y="45"/>
                      </a:lnTo>
                      <a:lnTo>
                        <a:pt x="208" y="30"/>
                      </a:lnTo>
                      <a:lnTo>
                        <a:pt x="208" y="0"/>
                      </a:lnTo>
                      <a:lnTo>
                        <a:pt x="178" y="18"/>
                      </a:lnTo>
                      <a:lnTo>
                        <a:pt x="151" y="10"/>
                      </a:lnTo>
                      <a:lnTo>
                        <a:pt x="133" y="24"/>
                      </a:lnTo>
                      <a:lnTo>
                        <a:pt x="104" y="11"/>
                      </a:lnTo>
                      <a:lnTo>
                        <a:pt x="92" y="23"/>
                      </a:lnTo>
                      <a:lnTo>
                        <a:pt x="65" y="21"/>
                      </a:lnTo>
                      <a:lnTo>
                        <a:pt x="55" y="44"/>
                      </a:lnTo>
                      <a:lnTo>
                        <a:pt x="28" y="30"/>
                      </a:lnTo>
                      <a:lnTo>
                        <a:pt x="27" y="47"/>
                      </a:lnTo>
                      <a:lnTo>
                        <a:pt x="0" y="47"/>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10" name="Freeform 316"/>
                <p:cNvSpPr>
                  <a:spLocks/>
                </p:cNvSpPr>
                <p:nvPr/>
              </p:nvSpPr>
              <p:spPr bwMode="auto">
                <a:xfrm>
                  <a:off x="1272" y="396"/>
                  <a:ext cx="254" cy="317"/>
                </a:xfrm>
                <a:custGeom>
                  <a:avLst/>
                  <a:gdLst>
                    <a:gd name="T0" fmla="*/ 254 w 254"/>
                    <a:gd name="T1" fmla="*/ 98 h 317"/>
                    <a:gd name="T2" fmla="*/ 239 w 254"/>
                    <a:gd name="T3" fmla="*/ 114 h 317"/>
                    <a:gd name="T4" fmla="*/ 239 w 254"/>
                    <a:gd name="T5" fmla="*/ 137 h 317"/>
                    <a:gd name="T6" fmla="*/ 239 w 254"/>
                    <a:gd name="T7" fmla="*/ 157 h 317"/>
                    <a:gd name="T8" fmla="*/ 250 w 254"/>
                    <a:gd name="T9" fmla="*/ 170 h 317"/>
                    <a:gd name="T10" fmla="*/ 229 w 254"/>
                    <a:gd name="T11" fmla="*/ 197 h 317"/>
                    <a:gd name="T12" fmla="*/ 203 w 254"/>
                    <a:gd name="T13" fmla="*/ 206 h 317"/>
                    <a:gd name="T14" fmla="*/ 209 w 254"/>
                    <a:gd name="T15" fmla="*/ 227 h 317"/>
                    <a:gd name="T16" fmla="*/ 192 w 254"/>
                    <a:gd name="T17" fmla="*/ 247 h 317"/>
                    <a:gd name="T18" fmla="*/ 186 w 254"/>
                    <a:gd name="T19" fmla="*/ 283 h 317"/>
                    <a:gd name="T20" fmla="*/ 162 w 254"/>
                    <a:gd name="T21" fmla="*/ 307 h 317"/>
                    <a:gd name="T22" fmla="*/ 132 w 254"/>
                    <a:gd name="T23" fmla="*/ 317 h 317"/>
                    <a:gd name="T24" fmla="*/ 115 w 254"/>
                    <a:gd name="T25" fmla="*/ 299 h 317"/>
                    <a:gd name="T26" fmla="*/ 94 w 254"/>
                    <a:gd name="T27" fmla="*/ 317 h 317"/>
                    <a:gd name="T28" fmla="*/ 71 w 254"/>
                    <a:gd name="T29" fmla="*/ 290 h 317"/>
                    <a:gd name="T30" fmla="*/ 47 w 254"/>
                    <a:gd name="T31" fmla="*/ 277 h 317"/>
                    <a:gd name="T32" fmla="*/ 28 w 254"/>
                    <a:gd name="T33" fmla="*/ 282 h 317"/>
                    <a:gd name="T34" fmla="*/ 32 w 254"/>
                    <a:gd name="T35" fmla="*/ 256 h 317"/>
                    <a:gd name="T36" fmla="*/ 0 w 254"/>
                    <a:gd name="T37" fmla="*/ 253 h 317"/>
                    <a:gd name="T38" fmla="*/ 15 w 254"/>
                    <a:gd name="T39" fmla="*/ 227 h 317"/>
                    <a:gd name="T40" fmla="*/ 11 w 254"/>
                    <a:gd name="T41" fmla="*/ 200 h 317"/>
                    <a:gd name="T42" fmla="*/ 25 w 254"/>
                    <a:gd name="T43" fmla="*/ 187 h 317"/>
                    <a:gd name="T44" fmla="*/ 17 w 254"/>
                    <a:gd name="T45" fmla="*/ 153 h 317"/>
                    <a:gd name="T46" fmla="*/ 28 w 254"/>
                    <a:gd name="T47" fmla="*/ 137 h 317"/>
                    <a:gd name="T48" fmla="*/ 32 w 254"/>
                    <a:gd name="T49" fmla="*/ 98 h 317"/>
                    <a:gd name="T50" fmla="*/ 62 w 254"/>
                    <a:gd name="T51" fmla="*/ 88 h 317"/>
                    <a:gd name="T52" fmla="*/ 66 w 254"/>
                    <a:gd name="T53" fmla="*/ 64 h 317"/>
                    <a:gd name="T54" fmla="*/ 98 w 254"/>
                    <a:gd name="T55" fmla="*/ 54 h 317"/>
                    <a:gd name="T56" fmla="*/ 109 w 254"/>
                    <a:gd name="T57" fmla="*/ 28 h 317"/>
                    <a:gd name="T58" fmla="*/ 139 w 254"/>
                    <a:gd name="T59" fmla="*/ 28 h 317"/>
                    <a:gd name="T60" fmla="*/ 160 w 254"/>
                    <a:gd name="T61" fmla="*/ 0 h 317"/>
                    <a:gd name="T62" fmla="*/ 162 w 254"/>
                    <a:gd name="T63" fmla="*/ 28 h 317"/>
                    <a:gd name="T64" fmla="*/ 186 w 254"/>
                    <a:gd name="T65" fmla="*/ 25 h 317"/>
                    <a:gd name="T66" fmla="*/ 199 w 254"/>
                    <a:gd name="T67" fmla="*/ 45 h 317"/>
                    <a:gd name="T68" fmla="*/ 207 w 254"/>
                    <a:gd name="T69" fmla="*/ 68 h 317"/>
                    <a:gd name="T70" fmla="*/ 229 w 254"/>
                    <a:gd name="T71" fmla="*/ 63 h 317"/>
                    <a:gd name="T72" fmla="*/ 233 w 254"/>
                    <a:gd name="T73" fmla="*/ 88 h 317"/>
                    <a:gd name="T74" fmla="*/ 254 w 254"/>
                    <a:gd name="T75" fmla="*/ 98 h 3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54" h="317">
                      <a:moveTo>
                        <a:pt x="254" y="98"/>
                      </a:moveTo>
                      <a:lnTo>
                        <a:pt x="239" y="114"/>
                      </a:lnTo>
                      <a:lnTo>
                        <a:pt x="239" y="137"/>
                      </a:lnTo>
                      <a:lnTo>
                        <a:pt x="239" y="157"/>
                      </a:lnTo>
                      <a:lnTo>
                        <a:pt x="250" y="170"/>
                      </a:lnTo>
                      <a:lnTo>
                        <a:pt x="229" y="197"/>
                      </a:lnTo>
                      <a:lnTo>
                        <a:pt x="203" y="206"/>
                      </a:lnTo>
                      <a:lnTo>
                        <a:pt x="209" y="227"/>
                      </a:lnTo>
                      <a:lnTo>
                        <a:pt x="192" y="247"/>
                      </a:lnTo>
                      <a:lnTo>
                        <a:pt x="186" y="283"/>
                      </a:lnTo>
                      <a:lnTo>
                        <a:pt x="162" y="307"/>
                      </a:lnTo>
                      <a:lnTo>
                        <a:pt x="132" y="317"/>
                      </a:lnTo>
                      <a:lnTo>
                        <a:pt x="115" y="299"/>
                      </a:lnTo>
                      <a:lnTo>
                        <a:pt x="94" y="317"/>
                      </a:lnTo>
                      <a:lnTo>
                        <a:pt x="71" y="290"/>
                      </a:lnTo>
                      <a:lnTo>
                        <a:pt x="47" y="277"/>
                      </a:lnTo>
                      <a:lnTo>
                        <a:pt x="28" y="282"/>
                      </a:lnTo>
                      <a:lnTo>
                        <a:pt x="32" y="256"/>
                      </a:lnTo>
                      <a:lnTo>
                        <a:pt x="0" y="253"/>
                      </a:lnTo>
                      <a:lnTo>
                        <a:pt x="15" y="227"/>
                      </a:lnTo>
                      <a:lnTo>
                        <a:pt x="11" y="200"/>
                      </a:lnTo>
                      <a:lnTo>
                        <a:pt x="25" y="187"/>
                      </a:lnTo>
                      <a:lnTo>
                        <a:pt x="17" y="153"/>
                      </a:lnTo>
                      <a:lnTo>
                        <a:pt x="28" y="137"/>
                      </a:lnTo>
                      <a:lnTo>
                        <a:pt x="32" y="98"/>
                      </a:lnTo>
                      <a:lnTo>
                        <a:pt x="62" y="88"/>
                      </a:lnTo>
                      <a:lnTo>
                        <a:pt x="66" y="64"/>
                      </a:lnTo>
                      <a:lnTo>
                        <a:pt x="98" y="54"/>
                      </a:lnTo>
                      <a:lnTo>
                        <a:pt x="109" y="28"/>
                      </a:lnTo>
                      <a:lnTo>
                        <a:pt x="139" y="28"/>
                      </a:lnTo>
                      <a:lnTo>
                        <a:pt x="160" y="0"/>
                      </a:lnTo>
                      <a:lnTo>
                        <a:pt x="162" y="28"/>
                      </a:lnTo>
                      <a:lnTo>
                        <a:pt x="186" y="25"/>
                      </a:lnTo>
                      <a:lnTo>
                        <a:pt x="199" y="45"/>
                      </a:lnTo>
                      <a:lnTo>
                        <a:pt x="207" y="68"/>
                      </a:lnTo>
                      <a:lnTo>
                        <a:pt x="229" y="63"/>
                      </a:lnTo>
                      <a:lnTo>
                        <a:pt x="233" y="88"/>
                      </a:lnTo>
                      <a:lnTo>
                        <a:pt x="254" y="98"/>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11" name="Freeform 317"/>
                <p:cNvSpPr>
                  <a:spLocks/>
                </p:cNvSpPr>
                <p:nvPr/>
              </p:nvSpPr>
              <p:spPr bwMode="auto">
                <a:xfrm>
                  <a:off x="1583" y="377"/>
                  <a:ext cx="205" cy="201"/>
                </a:xfrm>
                <a:custGeom>
                  <a:avLst/>
                  <a:gdLst>
                    <a:gd name="T0" fmla="*/ 28 w 205"/>
                    <a:gd name="T1" fmla="*/ 51 h 201"/>
                    <a:gd name="T2" fmla="*/ 21 w 205"/>
                    <a:gd name="T3" fmla="*/ 73 h 201"/>
                    <a:gd name="T4" fmla="*/ 4 w 205"/>
                    <a:gd name="T5" fmla="*/ 85 h 201"/>
                    <a:gd name="T6" fmla="*/ 0 w 205"/>
                    <a:gd name="T7" fmla="*/ 108 h 201"/>
                    <a:gd name="T8" fmla="*/ 25 w 205"/>
                    <a:gd name="T9" fmla="*/ 136 h 201"/>
                    <a:gd name="T10" fmla="*/ 29 w 205"/>
                    <a:gd name="T11" fmla="*/ 157 h 201"/>
                    <a:gd name="T12" fmla="*/ 32 w 205"/>
                    <a:gd name="T13" fmla="*/ 180 h 201"/>
                    <a:gd name="T14" fmla="*/ 66 w 205"/>
                    <a:gd name="T15" fmla="*/ 189 h 201"/>
                    <a:gd name="T16" fmla="*/ 83 w 205"/>
                    <a:gd name="T17" fmla="*/ 174 h 201"/>
                    <a:gd name="T18" fmla="*/ 88 w 205"/>
                    <a:gd name="T19" fmla="*/ 201 h 201"/>
                    <a:gd name="T20" fmla="*/ 114 w 205"/>
                    <a:gd name="T21" fmla="*/ 193 h 201"/>
                    <a:gd name="T22" fmla="*/ 121 w 205"/>
                    <a:gd name="T23" fmla="*/ 172 h 201"/>
                    <a:gd name="T24" fmla="*/ 129 w 205"/>
                    <a:gd name="T25" fmla="*/ 193 h 201"/>
                    <a:gd name="T26" fmla="*/ 159 w 205"/>
                    <a:gd name="T27" fmla="*/ 187 h 201"/>
                    <a:gd name="T28" fmla="*/ 165 w 205"/>
                    <a:gd name="T29" fmla="*/ 155 h 201"/>
                    <a:gd name="T30" fmla="*/ 184 w 205"/>
                    <a:gd name="T31" fmla="*/ 142 h 201"/>
                    <a:gd name="T32" fmla="*/ 193 w 205"/>
                    <a:gd name="T33" fmla="*/ 116 h 201"/>
                    <a:gd name="T34" fmla="*/ 205 w 205"/>
                    <a:gd name="T35" fmla="*/ 103 h 201"/>
                    <a:gd name="T36" fmla="*/ 180 w 205"/>
                    <a:gd name="T37" fmla="*/ 76 h 201"/>
                    <a:gd name="T38" fmla="*/ 176 w 205"/>
                    <a:gd name="T39" fmla="*/ 44 h 201"/>
                    <a:gd name="T40" fmla="*/ 150 w 205"/>
                    <a:gd name="T41" fmla="*/ 34 h 201"/>
                    <a:gd name="T42" fmla="*/ 141 w 205"/>
                    <a:gd name="T43" fmla="*/ 8 h 201"/>
                    <a:gd name="T44" fmla="*/ 107 w 205"/>
                    <a:gd name="T45" fmla="*/ 25 h 201"/>
                    <a:gd name="T46" fmla="*/ 94 w 205"/>
                    <a:gd name="T47" fmla="*/ 0 h 201"/>
                    <a:gd name="T48" fmla="*/ 80 w 205"/>
                    <a:gd name="T49" fmla="*/ 55 h 201"/>
                    <a:gd name="T50" fmla="*/ 67 w 205"/>
                    <a:gd name="T51" fmla="*/ 38 h 201"/>
                    <a:gd name="T52" fmla="*/ 46 w 205"/>
                    <a:gd name="T53" fmla="*/ 61 h 201"/>
                    <a:gd name="T54" fmla="*/ 28 w 205"/>
                    <a:gd name="T55" fmla="*/ 51 h 2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05" h="201">
                      <a:moveTo>
                        <a:pt x="28" y="51"/>
                      </a:moveTo>
                      <a:lnTo>
                        <a:pt x="21" y="73"/>
                      </a:lnTo>
                      <a:lnTo>
                        <a:pt x="4" y="85"/>
                      </a:lnTo>
                      <a:lnTo>
                        <a:pt x="0" y="108"/>
                      </a:lnTo>
                      <a:lnTo>
                        <a:pt x="25" y="136"/>
                      </a:lnTo>
                      <a:lnTo>
                        <a:pt x="29" y="157"/>
                      </a:lnTo>
                      <a:lnTo>
                        <a:pt x="32" y="180"/>
                      </a:lnTo>
                      <a:lnTo>
                        <a:pt x="66" y="189"/>
                      </a:lnTo>
                      <a:lnTo>
                        <a:pt x="83" y="174"/>
                      </a:lnTo>
                      <a:lnTo>
                        <a:pt x="88" y="201"/>
                      </a:lnTo>
                      <a:lnTo>
                        <a:pt x="114" y="193"/>
                      </a:lnTo>
                      <a:lnTo>
                        <a:pt x="121" y="172"/>
                      </a:lnTo>
                      <a:lnTo>
                        <a:pt x="129" y="193"/>
                      </a:lnTo>
                      <a:lnTo>
                        <a:pt x="159" y="187"/>
                      </a:lnTo>
                      <a:lnTo>
                        <a:pt x="165" y="155"/>
                      </a:lnTo>
                      <a:lnTo>
                        <a:pt x="184" y="142"/>
                      </a:lnTo>
                      <a:lnTo>
                        <a:pt x="193" y="116"/>
                      </a:lnTo>
                      <a:lnTo>
                        <a:pt x="205" y="103"/>
                      </a:lnTo>
                      <a:lnTo>
                        <a:pt x="180" y="76"/>
                      </a:lnTo>
                      <a:lnTo>
                        <a:pt x="176" y="44"/>
                      </a:lnTo>
                      <a:lnTo>
                        <a:pt x="150" y="34"/>
                      </a:lnTo>
                      <a:lnTo>
                        <a:pt x="141" y="8"/>
                      </a:lnTo>
                      <a:lnTo>
                        <a:pt x="107" y="25"/>
                      </a:lnTo>
                      <a:lnTo>
                        <a:pt x="94" y="0"/>
                      </a:lnTo>
                      <a:lnTo>
                        <a:pt x="80" y="55"/>
                      </a:lnTo>
                      <a:lnTo>
                        <a:pt x="67" y="38"/>
                      </a:lnTo>
                      <a:lnTo>
                        <a:pt x="46" y="61"/>
                      </a:lnTo>
                      <a:lnTo>
                        <a:pt x="28" y="51"/>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12" name="Freeform 318"/>
                <p:cNvSpPr>
                  <a:spLocks/>
                </p:cNvSpPr>
                <p:nvPr/>
              </p:nvSpPr>
              <p:spPr bwMode="auto">
                <a:xfrm>
                  <a:off x="1555" y="516"/>
                  <a:ext cx="129" cy="105"/>
                </a:xfrm>
                <a:custGeom>
                  <a:avLst/>
                  <a:gdLst>
                    <a:gd name="T0" fmla="*/ 129 w 129"/>
                    <a:gd name="T1" fmla="*/ 68 h 105"/>
                    <a:gd name="T2" fmla="*/ 108 w 129"/>
                    <a:gd name="T3" fmla="*/ 69 h 105"/>
                    <a:gd name="T4" fmla="*/ 100 w 129"/>
                    <a:gd name="T5" fmla="*/ 90 h 105"/>
                    <a:gd name="T6" fmla="*/ 73 w 129"/>
                    <a:gd name="T7" fmla="*/ 87 h 105"/>
                    <a:gd name="T8" fmla="*/ 60 w 129"/>
                    <a:gd name="T9" fmla="*/ 99 h 105"/>
                    <a:gd name="T10" fmla="*/ 36 w 129"/>
                    <a:gd name="T11" fmla="*/ 105 h 105"/>
                    <a:gd name="T12" fmla="*/ 33 w 129"/>
                    <a:gd name="T13" fmla="*/ 93 h 105"/>
                    <a:gd name="T14" fmla="*/ 18 w 129"/>
                    <a:gd name="T15" fmla="*/ 99 h 105"/>
                    <a:gd name="T16" fmla="*/ 9 w 129"/>
                    <a:gd name="T17" fmla="*/ 92 h 105"/>
                    <a:gd name="T18" fmla="*/ 0 w 129"/>
                    <a:gd name="T19" fmla="*/ 59 h 105"/>
                    <a:gd name="T20" fmla="*/ 10 w 129"/>
                    <a:gd name="T21" fmla="*/ 35 h 105"/>
                    <a:gd name="T22" fmla="*/ 27 w 129"/>
                    <a:gd name="T23" fmla="*/ 38 h 105"/>
                    <a:gd name="T24" fmla="*/ 42 w 129"/>
                    <a:gd name="T25" fmla="*/ 59 h 105"/>
                    <a:gd name="T26" fmla="*/ 40 w 129"/>
                    <a:gd name="T27" fmla="*/ 38 h 105"/>
                    <a:gd name="T28" fmla="*/ 25 w 129"/>
                    <a:gd name="T29" fmla="*/ 27 h 105"/>
                    <a:gd name="T30" fmla="*/ 34 w 129"/>
                    <a:gd name="T31" fmla="*/ 9 h 105"/>
                    <a:gd name="T32" fmla="*/ 51 w 129"/>
                    <a:gd name="T33" fmla="*/ 0 h 105"/>
                    <a:gd name="T34" fmla="*/ 69 w 129"/>
                    <a:gd name="T35" fmla="*/ 8 h 105"/>
                    <a:gd name="T36" fmla="*/ 81 w 129"/>
                    <a:gd name="T37" fmla="*/ 21 h 105"/>
                    <a:gd name="T38" fmla="*/ 103 w 129"/>
                    <a:gd name="T39" fmla="*/ 18 h 105"/>
                    <a:gd name="T40" fmla="*/ 115 w 129"/>
                    <a:gd name="T41" fmla="*/ 38 h 105"/>
                    <a:gd name="T42" fmla="*/ 117 w 129"/>
                    <a:gd name="T43" fmla="*/ 59 h 105"/>
                    <a:gd name="T44" fmla="*/ 129 w 129"/>
                    <a:gd name="T45" fmla="*/ 68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9" h="105">
                      <a:moveTo>
                        <a:pt x="129" y="68"/>
                      </a:moveTo>
                      <a:lnTo>
                        <a:pt x="108" y="69"/>
                      </a:lnTo>
                      <a:lnTo>
                        <a:pt x="100" y="90"/>
                      </a:lnTo>
                      <a:lnTo>
                        <a:pt x="73" y="87"/>
                      </a:lnTo>
                      <a:lnTo>
                        <a:pt x="60" y="99"/>
                      </a:lnTo>
                      <a:lnTo>
                        <a:pt x="36" y="105"/>
                      </a:lnTo>
                      <a:lnTo>
                        <a:pt x="33" y="93"/>
                      </a:lnTo>
                      <a:lnTo>
                        <a:pt x="18" y="99"/>
                      </a:lnTo>
                      <a:lnTo>
                        <a:pt x="9" y="92"/>
                      </a:lnTo>
                      <a:lnTo>
                        <a:pt x="0" y="59"/>
                      </a:lnTo>
                      <a:lnTo>
                        <a:pt x="10" y="35"/>
                      </a:lnTo>
                      <a:lnTo>
                        <a:pt x="27" y="38"/>
                      </a:lnTo>
                      <a:lnTo>
                        <a:pt x="42" y="59"/>
                      </a:lnTo>
                      <a:lnTo>
                        <a:pt x="40" y="38"/>
                      </a:lnTo>
                      <a:lnTo>
                        <a:pt x="25" y="27"/>
                      </a:lnTo>
                      <a:lnTo>
                        <a:pt x="34" y="9"/>
                      </a:lnTo>
                      <a:lnTo>
                        <a:pt x="51" y="0"/>
                      </a:lnTo>
                      <a:lnTo>
                        <a:pt x="69" y="8"/>
                      </a:lnTo>
                      <a:lnTo>
                        <a:pt x="81" y="21"/>
                      </a:lnTo>
                      <a:lnTo>
                        <a:pt x="103" y="18"/>
                      </a:lnTo>
                      <a:lnTo>
                        <a:pt x="115" y="38"/>
                      </a:lnTo>
                      <a:lnTo>
                        <a:pt x="117" y="59"/>
                      </a:lnTo>
                      <a:lnTo>
                        <a:pt x="129" y="68"/>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13" name="Freeform 319"/>
                <p:cNvSpPr>
                  <a:spLocks/>
                </p:cNvSpPr>
                <p:nvPr/>
              </p:nvSpPr>
              <p:spPr bwMode="auto">
                <a:xfrm>
                  <a:off x="1703" y="519"/>
                  <a:ext cx="176" cy="210"/>
                </a:xfrm>
                <a:custGeom>
                  <a:avLst/>
                  <a:gdLst>
                    <a:gd name="T0" fmla="*/ 15 w 176"/>
                    <a:gd name="T1" fmla="*/ 155 h 210"/>
                    <a:gd name="T2" fmla="*/ 3 w 176"/>
                    <a:gd name="T3" fmla="*/ 152 h 210"/>
                    <a:gd name="T4" fmla="*/ 18 w 176"/>
                    <a:gd name="T5" fmla="*/ 134 h 210"/>
                    <a:gd name="T6" fmla="*/ 17 w 176"/>
                    <a:gd name="T7" fmla="*/ 102 h 210"/>
                    <a:gd name="T8" fmla="*/ 5 w 176"/>
                    <a:gd name="T9" fmla="*/ 81 h 210"/>
                    <a:gd name="T10" fmla="*/ 21 w 176"/>
                    <a:gd name="T11" fmla="*/ 35 h 210"/>
                    <a:gd name="T12" fmla="*/ 26 w 176"/>
                    <a:gd name="T13" fmla="*/ 53 h 210"/>
                    <a:gd name="T14" fmla="*/ 26 w 176"/>
                    <a:gd name="T15" fmla="*/ 68 h 210"/>
                    <a:gd name="T16" fmla="*/ 38 w 176"/>
                    <a:gd name="T17" fmla="*/ 80 h 210"/>
                    <a:gd name="T18" fmla="*/ 51 w 176"/>
                    <a:gd name="T19" fmla="*/ 74 h 210"/>
                    <a:gd name="T20" fmla="*/ 56 w 176"/>
                    <a:gd name="T21" fmla="*/ 57 h 210"/>
                    <a:gd name="T22" fmla="*/ 29 w 176"/>
                    <a:gd name="T23" fmla="*/ 53 h 210"/>
                    <a:gd name="T24" fmla="*/ 20 w 176"/>
                    <a:gd name="T25" fmla="*/ 36 h 210"/>
                    <a:gd name="T26" fmla="*/ 38 w 176"/>
                    <a:gd name="T27" fmla="*/ 11 h 210"/>
                    <a:gd name="T28" fmla="*/ 60 w 176"/>
                    <a:gd name="T29" fmla="*/ 9 h 210"/>
                    <a:gd name="T30" fmla="*/ 87 w 176"/>
                    <a:gd name="T31" fmla="*/ 17 h 210"/>
                    <a:gd name="T32" fmla="*/ 101 w 176"/>
                    <a:gd name="T33" fmla="*/ 5 h 210"/>
                    <a:gd name="T34" fmla="*/ 110 w 176"/>
                    <a:gd name="T35" fmla="*/ 11 h 210"/>
                    <a:gd name="T36" fmla="*/ 119 w 176"/>
                    <a:gd name="T37" fmla="*/ 0 h 210"/>
                    <a:gd name="T38" fmla="*/ 138 w 176"/>
                    <a:gd name="T39" fmla="*/ 17 h 210"/>
                    <a:gd name="T40" fmla="*/ 158 w 176"/>
                    <a:gd name="T41" fmla="*/ 18 h 210"/>
                    <a:gd name="T42" fmla="*/ 165 w 176"/>
                    <a:gd name="T43" fmla="*/ 42 h 210"/>
                    <a:gd name="T44" fmla="*/ 176 w 176"/>
                    <a:gd name="T45" fmla="*/ 56 h 210"/>
                    <a:gd name="T46" fmla="*/ 173 w 176"/>
                    <a:gd name="T47" fmla="*/ 77 h 210"/>
                    <a:gd name="T48" fmla="*/ 152 w 176"/>
                    <a:gd name="T49" fmla="*/ 86 h 210"/>
                    <a:gd name="T50" fmla="*/ 141 w 176"/>
                    <a:gd name="T51" fmla="*/ 107 h 210"/>
                    <a:gd name="T52" fmla="*/ 117 w 176"/>
                    <a:gd name="T53" fmla="*/ 113 h 210"/>
                    <a:gd name="T54" fmla="*/ 84 w 176"/>
                    <a:gd name="T55" fmla="*/ 117 h 210"/>
                    <a:gd name="T56" fmla="*/ 72 w 176"/>
                    <a:gd name="T57" fmla="*/ 131 h 210"/>
                    <a:gd name="T58" fmla="*/ 81 w 176"/>
                    <a:gd name="T59" fmla="*/ 140 h 210"/>
                    <a:gd name="T60" fmla="*/ 92 w 176"/>
                    <a:gd name="T61" fmla="*/ 141 h 210"/>
                    <a:gd name="T62" fmla="*/ 101 w 176"/>
                    <a:gd name="T63" fmla="*/ 132 h 210"/>
                    <a:gd name="T64" fmla="*/ 102 w 176"/>
                    <a:gd name="T65" fmla="*/ 119 h 210"/>
                    <a:gd name="T66" fmla="*/ 131 w 176"/>
                    <a:gd name="T67" fmla="*/ 120 h 210"/>
                    <a:gd name="T68" fmla="*/ 143 w 176"/>
                    <a:gd name="T69" fmla="*/ 144 h 210"/>
                    <a:gd name="T70" fmla="*/ 129 w 176"/>
                    <a:gd name="T71" fmla="*/ 152 h 210"/>
                    <a:gd name="T72" fmla="*/ 120 w 176"/>
                    <a:gd name="T73" fmla="*/ 176 h 210"/>
                    <a:gd name="T74" fmla="*/ 102 w 176"/>
                    <a:gd name="T75" fmla="*/ 170 h 210"/>
                    <a:gd name="T76" fmla="*/ 98 w 176"/>
                    <a:gd name="T77" fmla="*/ 188 h 210"/>
                    <a:gd name="T78" fmla="*/ 77 w 176"/>
                    <a:gd name="T79" fmla="*/ 194 h 210"/>
                    <a:gd name="T80" fmla="*/ 60 w 176"/>
                    <a:gd name="T81" fmla="*/ 200 h 210"/>
                    <a:gd name="T82" fmla="*/ 53 w 176"/>
                    <a:gd name="T83" fmla="*/ 210 h 210"/>
                    <a:gd name="T84" fmla="*/ 32 w 176"/>
                    <a:gd name="T85" fmla="*/ 207 h 210"/>
                    <a:gd name="T86" fmla="*/ 17 w 176"/>
                    <a:gd name="T87" fmla="*/ 195 h 210"/>
                    <a:gd name="T88" fmla="*/ 2 w 176"/>
                    <a:gd name="T89" fmla="*/ 203 h 210"/>
                    <a:gd name="T90" fmla="*/ 0 w 176"/>
                    <a:gd name="T91" fmla="*/ 177 h 210"/>
                    <a:gd name="T92" fmla="*/ 15 w 176"/>
                    <a:gd name="T93" fmla="*/ 155 h 21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6" h="210">
                      <a:moveTo>
                        <a:pt x="15" y="155"/>
                      </a:moveTo>
                      <a:lnTo>
                        <a:pt x="3" y="152"/>
                      </a:lnTo>
                      <a:lnTo>
                        <a:pt x="18" y="134"/>
                      </a:lnTo>
                      <a:lnTo>
                        <a:pt x="17" y="102"/>
                      </a:lnTo>
                      <a:lnTo>
                        <a:pt x="5" y="81"/>
                      </a:lnTo>
                      <a:lnTo>
                        <a:pt x="21" y="35"/>
                      </a:lnTo>
                      <a:lnTo>
                        <a:pt x="26" y="53"/>
                      </a:lnTo>
                      <a:lnTo>
                        <a:pt x="26" y="68"/>
                      </a:lnTo>
                      <a:lnTo>
                        <a:pt x="38" y="80"/>
                      </a:lnTo>
                      <a:lnTo>
                        <a:pt x="51" y="74"/>
                      </a:lnTo>
                      <a:lnTo>
                        <a:pt x="56" y="57"/>
                      </a:lnTo>
                      <a:lnTo>
                        <a:pt x="29" y="53"/>
                      </a:lnTo>
                      <a:lnTo>
                        <a:pt x="20" y="36"/>
                      </a:lnTo>
                      <a:lnTo>
                        <a:pt x="38" y="11"/>
                      </a:lnTo>
                      <a:lnTo>
                        <a:pt x="60" y="9"/>
                      </a:lnTo>
                      <a:lnTo>
                        <a:pt x="87" y="17"/>
                      </a:lnTo>
                      <a:lnTo>
                        <a:pt x="101" y="5"/>
                      </a:lnTo>
                      <a:lnTo>
                        <a:pt x="110" y="11"/>
                      </a:lnTo>
                      <a:lnTo>
                        <a:pt x="119" y="0"/>
                      </a:lnTo>
                      <a:lnTo>
                        <a:pt x="138" y="17"/>
                      </a:lnTo>
                      <a:lnTo>
                        <a:pt x="158" y="18"/>
                      </a:lnTo>
                      <a:lnTo>
                        <a:pt x="165" y="42"/>
                      </a:lnTo>
                      <a:lnTo>
                        <a:pt x="176" y="56"/>
                      </a:lnTo>
                      <a:lnTo>
                        <a:pt x="173" y="77"/>
                      </a:lnTo>
                      <a:lnTo>
                        <a:pt x="152" y="86"/>
                      </a:lnTo>
                      <a:lnTo>
                        <a:pt x="141" y="107"/>
                      </a:lnTo>
                      <a:lnTo>
                        <a:pt x="117" y="113"/>
                      </a:lnTo>
                      <a:lnTo>
                        <a:pt x="84" y="117"/>
                      </a:lnTo>
                      <a:lnTo>
                        <a:pt x="72" y="131"/>
                      </a:lnTo>
                      <a:lnTo>
                        <a:pt x="81" y="140"/>
                      </a:lnTo>
                      <a:lnTo>
                        <a:pt x="92" y="141"/>
                      </a:lnTo>
                      <a:lnTo>
                        <a:pt x="101" y="132"/>
                      </a:lnTo>
                      <a:lnTo>
                        <a:pt x="102" y="119"/>
                      </a:lnTo>
                      <a:lnTo>
                        <a:pt x="131" y="120"/>
                      </a:lnTo>
                      <a:lnTo>
                        <a:pt x="143" y="144"/>
                      </a:lnTo>
                      <a:lnTo>
                        <a:pt x="129" y="152"/>
                      </a:lnTo>
                      <a:lnTo>
                        <a:pt x="120" y="176"/>
                      </a:lnTo>
                      <a:lnTo>
                        <a:pt x="102" y="170"/>
                      </a:lnTo>
                      <a:lnTo>
                        <a:pt x="98" y="188"/>
                      </a:lnTo>
                      <a:lnTo>
                        <a:pt x="77" y="194"/>
                      </a:lnTo>
                      <a:lnTo>
                        <a:pt x="60" y="200"/>
                      </a:lnTo>
                      <a:lnTo>
                        <a:pt x="53" y="210"/>
                      </a:lnTo>
                      <a:lnTo>
                        <a:pt x="32" y="207"/>
                      </a:lnTo>
                      <a:lnTo>
                        <a:pt x="17" y="195"/>
                      </a:lnTo>
                      <a:lnTo>
                        <a:pt x="2" y="203"/>
                      </a:lnTo>
                      <a:lnTo>
                        <a:pt x="0" y="177"/>
                      </a:lnTo>
                      <a:lnTo>
                        <a:pt x="15" y="155"/>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14" name="Freeform 320"/>
                <p:cNvSpPr>
                  <a:spLocks/>
                </p:cNvSpPr>
                <p:nvPr/>
              </p:nvSpPr>
              <p:spPr bwMode="auto">
                <a:xfrm>
                  <a:off x="1537" y="246"/>
                  <a:ext cx="177" cy="213"/>
                </a:xfrm>
                <a:custGeom>
                  <a:avLst/>
                  <a:gdLst>
                    <a:gd name="T0" fmla="*/ 174 w 177"/>
                    <a:gd name="T1" fmla="*/ 141 h 213"/>
                    <a:gd name="T2" fmla="*/ 171 w 177"/>
                    <a:gd name="T3" fmla="*/ 129 h 213"/>
                    <a:gd name="T4" fmla="*/ 175 w 177"/>
                    <a:gd name="T5" fmla="*/ 115 h 213"/>
                    <a:gd name="T6" fmla="*/ 166 w 177"/>
                    <a:gd name="T7" fmla="*/ 99 h 213"/>
                    <a:gd name="T8" fmla="*/ 177 w 177"/>
                    <a:gd name="T9" fmla="*/ 84 h 213"/>
                    <a:gd name="T10" fmla="*/ 171 w 177"/>
                    <a:gd name="T11" fmla="*/ 66 h 213"/>
                    <a:gd name="T12" fmla="*/ 157 w 177"/>
                    <a:gd name="T13" fmla="*/ 54 h 213"/>
                    <a:gd name="T14" fmla="*/ 162 w 177"/>
                    <a:gd name="T15" fmla="*/ 39 h 213"/>
                    <a:gd name="T16" fmla="*/ 150 w 177"/>
                    <a:gd name="T17" fmla="*/ 28 h 213"/>
                    <a:gd name="T18" fmla="*/ 138 w 177"/>
                    <a:gd name="T19" fmla="*/ 3 h 213"/>
                    <a:gd name="T20" fmla="*/ 111 w 177"/>
                    <a:gd name="T21" fmla="*/ 10 h 213"/>
                    <a:gd name="T22" fmla="*/ 90 w 177"/>
                    <a:gd name="T23" fmla="*/ 0 h 213"/>
                    <a:gd name="T24" fmla="*/ 72 w 177"/>
                    <a:gd name="T25" fmla="*/ 9 h 213"/>
                    <a:gd name="T26" fmla="*/ 51 w 177"/>
                    <a:gd name="T27" fmla="*/ 16 h 213"/>
                    <a:gd name="T28" fmla="*/ 30 w 177"/>
                    <a:gd name="T29" fmla="*/ 16 h 213"/>
                    <a:gd name="T30" fmla="*/ 28 w 177"/>
                    <a:gd name="T31" fmla="*/ 46 h 213"/>
                    <a:gd name="T32" fmla="*/ 28 w 177"/>
                    <a:gd name="T33" fmla="*/ 73 h 213"/>
                    <a:gd name="T34" fmla="*/ 10 w 177"/>
                    <a:gd name="T35" fmla="*/ 76 h 213"/>
                    <a:gd name="T36" fmla="*/ 19 w 177"/>
                    <a:gd name="T37" fmla="*/ 91 h 213"/>
                    <a:gd name="T38" fmla="*/ 22 w 177"/>
                    <a:gd name="T39" fmla="*/ 115 h 213"/>
                    <a:gd name="T40" fmla="*/ 0 w 177"/>
                    <a:gd name="T41" fmla="*/ 129 h 213"/>
                    <a:gd name="T42" fmla="*/ 15 w 177"/>
                    <a:gd name="T43" fmla="*/ 132 h 213"/>
                    <a:gd name="T44" fmla="*/ 12 w 177"/>
                    <a:gd name="T45" fmla="*/ 151 h 213"/>
                    <a:gd name="T46" fmla="*/ 37 w 177"/>
                    <a:gd name="T47" fmla="*/ 159 h 213"/>
                    <a:gd name="T48" fmla="*/ 33 w 177"/>
                    <a:gd name="T49" fmla="*/ 180 h 213"/>
                    <a:gd name="T50" fmla="*/ 45 w 177"/>
                    <a:gd name="T51" fmla="*/ 183 h 213"/>
                    <a:gd name="T52" fmla="*/ 48 w 177"/>
                    <a:gd name="T53" fmla="*/ 195 h 213"/>
                    <a:gd name="T54" fmla="*/ 67 w 177"/>
                    <a:gd name="T55" fmla="*/ 190 h 213"/>
                    <a:gd name="T56" fmla="*/ 87 w 177"/>
                    <a:gd name="T57" fmla="*/ 204 h 213"/>
                    <a:gd name="T58" fmla="*/ 117 w 177"/>
                    <a:gd name="T59" fmla="*/ 213 h 213"/>
                    <a:gd name="T60" fmla="*/ 124 w 177"/>
                    <a:gd name="T61" fmla="*/ 187 h 213"/>
                    <a:gd name="T62" fmla="*/ 138 w 177"/>
                    <a:gd name="T63" fmla="*/ 181 h 213"/>
                    <a:gd name="T64" fmla="*/ 136 w 177"/>
                    <a:gd name="T65" fmla="*/ 166 h 213"/>
                    <a:gd name="T66" fmla="*/ 153 w 177"/>
                    <a:gd name="T67" fmla="*/ 169 h 213"/>
                    <a:gd name="T68" fmla="*/ 160 w 177"/>
                    <a:gd name="T69" fmla="*/ 150 h 213"/>
                    <a:gd name="T70" fmla="*/ 174 w 177"/>
                    <a:gd name="T71" fmla="*/ 141 h 2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7" h="213">
                      <a:moveTo>
                        <a:pt x="174" y="141"/>
                      </a:moveTo>
                      <a:lnTo>
                        <a:pt x="171" y="129"/>
                      </a:lnTo>
                      <a:lnTo>
                        <a:pt x="175" y="115"/>
                      </a:lnTo>
                      <a:lnTo>
                        <a:pt x="166" y="99"/>
                      </a:lnTo>
                      <a:lnTo>
                        <a:pt x="177" y="84"/>
                      </a:lnTo>
                      <a:lnTo>
                        <a:pt x="171" y="66"/>
                      </a:lnTo>
                      <a:lnTo>
                        <a:pt x="157" y="54"/>
                      </a:lnTo>
                      <a:lnTo>
                        <a:pt x="162" y="39"/>
                      </a:lnTo>
                      <a:lnTo>
                        <a:pt x="150" y="28"/>
                      </a:lnTo>
                      <a:lnTo>
                        <a:pt x="138" y="3"/>
                      </a:lnTo>
                      <a:lnTo>
                        <a:pt x="111" y="10"/>
                      </a:lnTo>
                      <a:lnTo>
                        <a:pt x="90" y="0"/>
                      </a:lnTo>
                      <a:lnTo>
                        <a:pt x="72" y="9"/>
                      </a:lnTo>
                      <a:lnTo>
                        <a:pt x="51" y="16"/>
                      </a:lnTo>
                      <a:lnTo>
                        <a:pt x="30" y="16"/>
                      </a:lnTo>
                      <a:lnTo>
                        <a:pt x="28" y="46"/>
                      </a:lnTo>
                      <a:lnTo>
                        <a:pt x="28" y="73"/>
                      </a:lnTo>
                      <a:lnTo>
                        <a:pt x="10" y="76"/>
                      </a:lnTo>
                      <a:lnTo>
                        <a:pt x="19" y="91"/>
                      </a:lnTo>
                      <a:lnTo>
                        <a:pt x="22" y="115"/>
                      </a:lnTo>
                      <a:lnTo>
                        <a:pt x="0" y="129"/>
                      </a:lnTo>
                      <a:lnTo>
                        <a:pt x="15" y="132"/>
                      </a:lnTo>
                      <a:lnTo>
                        <a:pt x="12" y="151"/>
                      </a:lnTo>
                      <a:lnTo>
                        <a:pt x="37" y="159"/>
                      </a:lnTo>
                      <a:lnTo>
                        <a:pt x="33" y="180"/>
                      </a:lnTo>
                      <a:lnTo>
                        <a:pt x="45" y="183"/>
                      </a:lnTo>
                      <a:lnTo>
                        <a:pt x="48" y="195"/>
                      </a:lnTo>
                      <a:lnTo>
                        <a:pt x="67" y="190"/>
                      </a:lnTo>
                      <a:lnTo>
                        <a:pt x="87" y="204"/>
                      </a:lnTo>
                      <a:lnTo>
                        <a:pt x="117" y="213"/>
                      </a:lnTo>
                      <a:lnTo>
                        <a:pt x="124" y="187"/>
                      </a:lnTo>
                      <a:lnTo>
                        <a:pt x="138" y="181"/>
                      </a:lnTo>
                      <a:lnTo>
                        <a:pt x="136" y="166"/>
                      </a:lnTo>
                      <a:lnTo>
                        <a:pt x="153" y="169"/>
                      </a:lnTo>
                      <a:lnTo>
                        <a:pt x="160" y="150"/>
                      </a:lnTo>
                      <a:lnTo>
                        <a:pt x="174" y="141"/>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15" name="Freeform 321"/>
                <p:cNvSpPr>
                  <a:spLocks/>
                </p:cNvSpPr>
                <p:nvPr/>
              </p:nvSpPr>
              <p:spPr bwMode="auto">
                <a:xfrm>
                  <a:off x="1533" y="182"/>
                  <a:ext cx="139" cy="139"/>
                </a:xfrm>
                <a:custGeom>
                  <a:avLst/>
                  <a:gdLst>
                    <a:gd name="T0" fmla="*/ 0 w 139"/>
                    <a:gd name="T1" fmla="*/ 39 h 139"/>
                    <a:gd name="T2" fmla="*/ 4 w 139"/>
                    <a:gd name="T3" fmla="*/ 64 h 139"/>
                    <a:gd name="T4" fmla="*/ 19 w 139"/>
                    <a:gd name="T5" fmla="*/ 70 h 139"/>
                    <a:gd name="T6" fmla="*/ 15 w 139"/>
                    <a:gd name="T7" fmla="*/ 85 h 139"/>
                    <a:gd name="T8" fmla="*/ 3 w 139"/>
                    <a:gd name="T9" fmla="*/ 102 h 139"/>
                    <a:gd name="T10" fmla="*/ 9 w 139"/>
                    <a:gd name="T11" fmla="*/ 127 h 139"/>
                    <a:gd name="T12" fmla="*/ 58 w 139"/>
                    <a:gd name="T13" fmla="*/ 115 h 139"/>
                    <a:gd name="T14" fmla="*/ 55 w 139"/>
                    <a:gd name="T15" fmla="*/ 136 h 139"/>
                    <a:gd name="T16" fmla="*/ 70 w 139"/>
                    <a:gd name="T17" fmla="*/ 139 h 139"/>
                    <a:gd name="T18" fmla="*/ 85 w 139"/>
                    <a:gd name="T19" fmla="*/ 130 h 139"/>
                    <a:gd name="T20" fmla="*/ 97 w 139"/>
                    <a:gd name="T21" fmla="*/ 131 h 139"/>
                    <a:gd name="T22" fmla="*/ 103 w 139"/>
                    <a:gd name="T23" fmla="*/ 118 h 139"/>
                    <a:gd name="T24" fmla="*/ 121 w 139"/>
                    <a:gd name="T25" fmla="*/ 125 h 139"/>
                    <a:gd name="T26" fmla="*/ 124 w 139"/>
                    <a:gd name="T27" fmla="*/ 110 h 139"/>
                    <a:gd name="T28" fmla="*/ 139 w 139"/>
                    <a:gd name="T29" fmla="*/ 103 h 139"/>
                    <a:gd name="T30" fmla="*/ 130 w 139"/>
                    <a:gd name="T31" fmla="*/ 86 h 139"/>
                    <a:gd name="T32" fmla="*/ 116 w 139"/>
                    <a:gd name="T33" fmla="*/ 76 h 139"/>
                    <a:gd name="T34" fmla="*/ 121 w 139"/>
                    <a:gd name="T35" fmla="*/ 62 h 139"/>
                    <a:gd name="T36" fmla="*/ 98 w 139"/>
                    <a:gd name="T37" fmla="*/ 61 h 139"/>
                    <a:gd name="T38" fmla="*/ 97 w 139"/>
                    <a:gd name="T39" fmla="*/ 43 h 139"/>
                    <a:gd name="T40" fmla="*/ 82 w 139"/>
                    <a:gd name="T41" fmla="*/ 37 h 139"/>
                    <a:gd name="T42" fmla="*/ 77 w 139"/>
                    <a:gd name="T43" fmla="*/ 20 h 139"/>
                    <a:gd name="T44" fmla="*/ 61 w 139"/>
                    <a:gd name="T45" fmla="*/ 26 h 139"/>
                    <a:gd name="T46" fmla="*/ 45 w 139"/>
                    <a:gd name="T47" fmla="*/ 0 h 139"/>
                    <a:gd name="T48" fmla="*/ 33 w 139"/>
                    <a:gd name="T49" fmla="*/ 6 h 139"/>
                    <a:gd name="T50" fmla="*/ 21 w 139"/>
                    <a:gd name="T51" fmla="*/ 9 h 139"/>
                    <a:gd name="T52" fmla="*/ 13 w 139"/>
                    <a:gd name="T53" fmla="*/ 28 h 139"/>
                    <a:gd name="T54" fmla="*/ 0 w 139"/>
                    <a:gd name="T55" fmla="*/ 39 h 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9" h="139">
                      <a:moveTo>
                        <a:pt x="0" y="39"/>
                      </a:moveTo>
                      <a:lnTo>
                        <a:pt x="4" y="64"/>
                      </a:lnTo>
                      <a:lnTo>
                        <a:pt x="19" y="70"/>
                      </a:lnTo>
                      <a:lnTo>
                        <a:pt x="15" y="85"/>
                      </a:lnTo>
                      <a:lnTo>
                        <a:pt x="3" y="102"/>
                      </a:lnTo>
                      <a:lnTo>
                        <a:pt x="9" y="127"/>
                      </a:lnTo>
                      <a:lnTo>
                        <a:pt x="58" y="115"/>
                      </a:lnTo>
                      <a:lnTo>
                        <a:pt x="55" y="136"/>
                      </a:lnTo>
                      <a:lnTo>
                        <a:pt x="70" y="139"/>
                      </a:lnTo>
                      <a:lnTo>
                        <a:pt x="85" y="130"/>
                      </a:lnTo>
                      <a:lnTo>
                        <a:pt x="97" y="131"/>
                      </a:lnTo>
                      <a:lnTo>
                        <a:pt x="103" y="118"/>
                      </a:lnTo>
                      <a:lnTo>
                        <a:pt x="121" y="125"/>
                      </a:lnTo>
                      <a:lnTo>
                        <a:pt x="124" y="110"/>
                      </a:lnTo>
                      <a:lnTo>
                        <a:pt x="139" y="103"/>
                      </a:lnTo>
                      <a:lnTo>
                        <a:pt x="130" y="86"/>
                      </a:lnTo>
                      <a:lnTo>
                        <a:pt x="116" y="76"/>
                      </a:lnTo>
                      <a:lnTo>
                        <a:pt x="121" y="62"/>
                      </a:lnTo>
                      <a:lnTo>
                        <a:pt x="98" y="61"/>
                      </a:lnTo>
                      <a:lnTo>
                        <a:pt x="97" y="43"/>
                      </a:lnTo>
                      <a:lnTo>
                        <a:pt x="82" y="37"/>
                      </a:lnTo>
                      <a:lnTo>
                        <a:pt x="77" y="20"/>
                      </a:lnTo>
                      <a:lnTo>
                        <a:pt x="61" y="26"/>
                      </a:lnTo>
                      <a:lnTo>
                        <a:pt x="45" y="0"/>
                      </a:lnTo>
                      <a:lnTo>
                        <a:pt x="33" y="6"/>
                      </a:lnTo>
                      <a:lnTo>
                        <a:pt x="21" y="9"/>
                      </a:lnTo>
                      <a:lnTo>
                        <a:pt x="13" y="28"/>
                      </a:lnTo>
                      <a:lnTo>
                        <a:pt x="0" y="39"/>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16" name="Freeform 322"/>
                <p:cNvSpPr>
                  <a:spLocks/>
                </p:cNvSpPr>
                <p:nvPr/>
              </p:nvSpPr>
              <p:spPr bwMode="auto">
                <a:xfrm>
                  <a:off x="1532" y="-93"/>
                  <a:ext cx="409" cy="414"/>
                </a:xfrm>
                <a:custGeom>
                  <a:avLst/>
                  <a:gdLst>
                    <a:gd name="T0" fmla="*/ 226 w 409"/>
                    <a:gd name="T1" fmla="*/ 414 h 414"/>
                    <a:gd name="T2" fmla="*/ 258 w 409"/>
                    <a:gd name="T3" fmla="*/ 378 h 414"/>
                    <a:gd name="T4" fmla="*/ 276 w 409"/>
                    <a:gd name="T5" fmla="*/ 339 h 414"/>
                    <a:gd name="T6" fmla="*/ 316 w 409"/>
                    <a:gd name="T7" fmla="*/ 353 h 414"/>
                    <a:gd name="T8" fmla="*/ 329 w 409"/>
                    <a:gd name="T9" fmla="*/ 333 h 414"/>
                    <a:gd name="T10" fmla="*/ 348 w 409"/>
                    <a:gd name="T11" fmla="*/ 342 h 414"/>
                    <a:gd name="T12" fmla="*/ 352 w 409"/>
                    <a:gd name="T13" fmla="*/ 319 h 414"/>
                    <a:gd name="T14" fmla="*/ 368 w 409"/>
                    <a:gd name="T15" fmla="*/ 311 h 414"/>
                    <a:gd name="T16" fmla="*/ 364 w 409"/>
                    <a:gd name="T17" fmla="*/ 269 h 414"/>
                    <a:gd name="T18" fmla="*/ 389 w 409"/>
                    <a:gd name="T19" fmla="*/ 259 h 414"/>
                    <a:gd name="T20" fmla="*/ 409 w 409"/>
                    <a:gd name="T21" fmla="*/ 226 h 414"/>
                    <a:gd name="T22" fmla="*/ 390 w 409"/>
                    <a:gd name="T23" fmla="*/ 200 h 414"/>
                    <a:gd name="T24" fmla="*/ 355 w 409"/>
                    <a:gd name="T25" fmla="*/ 197 h 414"/>
                    <a:gd name="T26" fmla="*/ 349 w 409"/>
                    <a:gd name="T27" fmla="*/ 181 h 414"/>
                    <a:gd name="T28" fmla="*/ 355 w 409"/>
                    <a:gd name="T29" fmla="*/ 153 h 414"/>
                    <a:gd name="T30" fmla="*/ 328 w 409"/>
                    <a:gd name="T31" fmla="*/ 150 h 414"/>
                    <a:gd name="T32" fmla="*/ 345 w 409"/>
                    <a:gd name="T33" fmla="*/ 127 h 414"/>
                    <a:gd name="T34" fmla="*/ 313 w 409"/>
                    <a:gd name="T35" fmla="*/ 120 h 414"/>
                    <a:gd name="T36" fmla="*/ 322 w 409"/>
                    <a:gd name="T37" fmla="*/ 99 h 414"/>
                    <a:gd name="T38" fmla="*/ 296 w 409"/>
                    <a:gd name="T39" fmla="*/ 91 h 414"/>
                    <a:gd name="T40" fmla="*/ 278 w 409"/>
                    <a:gd name="T41" fmla="*/ 51 h 414"/>
                    <a:gd name="T42" fmla="*/ 250 w 409"/>
                    <a:gd name="T43" fmla="*/ 68 h 414"/>
                    <a:gd name="T44" fmla="*/ 232 w 409"/>
                    <a:gd name="T45" fmla="*/ 32 h 414"/>
                    <a:gd name="T46" fmla="*/ 206 w 409"/>
                    <a:gd name="T47" fmla="*/ 26 h 414"/>
                    <a:gd name="T48" fmla="*/ 187 w 409"/>
                    <a:gd name="T49" fmla="*/ 0 h 414"/>
                    <a:gd name="T50" fmla="*/ 168 w 409"/>
                    <a:gd name="T51" fmla="*/ 40 h 414"/>
                    <a:gd name="T52" fmla="*/ 141 w 409"/>
                    <a:gd name="T53" fmla="*/ 63 h 414"/>
                    <a:gd name="T54" fmla="*/ 139 w 409"/>
                    <a:gd name="T55" fmla="*/ 99 h 414"/>
                    <a:gd name="T56" fmla="*/ 117 w 409"/>
                    <a:gd name="T57" fmla="*/ 107 h 414"/>
                    <a:gd name="T58" fmla="*/ 117 w 409"/>
                    <a:gd name="T59" fmla="*/ 139 h 414"/>
                    <a:gd name="T60" fmla="*/ 89 w 409"/>
                    <a:gd name="T61" fmla="*/ 136 h 414"/>
                    <a:gd name="T62" fmla="*/ 85 w 409"/>
                    <a:gd name="T63" fmla="*/ 173 h 414"/>
                    <a:gd name="T64" fmla="*/ 59 w 409"/>
                    <a:gd name="T65" fmla="*/ 173 h 414"/>
                    <a:gd name="T66" fmla="*/ 54 w 409"/>
                    <a:gd name="T67" fmla="*/ 206 h 414"/>
                    <a:gd name="T68" fmla="*/ 12 w 409"/>
                    <a:gd name="T69" fmla="*/ 209 h 414"/>
                    <a:gd name="T70" fmla="*/ 27 w 409"/>
                    <a:gd name="T71" fmla="*/ 234 h 414"/>
                    <a:gd name="T72" fmla="*/ 0 w 409"/>
                    <a:gd name="T73" fmla="*/ 241 h 414"/>
                    <a:gd name="T74" fmla="*/ 31 w 409"/>
                    <a:gd name="T75" fmla="*/ 251 h 414"/>
                    <a:gd name="T76" fmla="*/ 34 w 409"/>
                    <a:gd name="T77" fmla="*/ 279 h 414"/>
                    <a:gd name="T78" fmla="*/ 66 w 409"/>
                    <a:gd name="T79" fmla="*/ 271 h 414"/>
                    <a:gd name="T80" fmla="*/ 71 w 409"/>
                    <a:gd name="T81" fmla="*/ 308 h 414"/>
                    <a:gd name="T82" fmla="*/ 101 w 409"/>
                    <a:gd name="T83" fmla="*/ 319 h 414"/>
                    <a:gd name="T84" fmla="*/ 117 w 409"/>
                    <a:gd name="T85" fmla="*/ 331 h 414"/>
                    <a:gd name="T86" fmla="*/ 101 w 409"/>
                    <a:gd name="T87" fmla="*/ 353 h 414"/>
                    <a:gd name="T88" fmla="*/ 136 w 409"/>
                    <a:gd name="T89" fmla="*/ 390 h 414"/>
                    <a:gd name="T90" fmla="*/ 171 w 409"/>
                    <a:gd name="T91" fmla="*/ 367 h 414"/>
                    <a:gd name="T92" fmla="*/ 182 w 409"/>
                    <a:gd name="T93" fmla="*/ 392 h 414"/>
                    <a:gd name="T94" fmla="*/ 214 w 409"/>
                    <a:gd name="T95" fmla="*/ 386 h 414"/>
                    <a:gd name="T96" fmla="*/ 226 w 409"/>
                    <a:gd name="T97" fmla="*/ 414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9" h="414">
                      <a:moveTo>
                        <a:pt x="226" y="414"/>
                      </a:moveTo>
                      <a:lnTo>
                        <a:pt x="258" y="378"/>
                      </a:lnTo>
                      <a:lnTo>
                        <a:pt x="276" y="339"/>
                      </a:lnTo>
                      <a:lnTo>
                        <a:pt x="316" y="353"/>
                      </a:lnTo>
                      <a:lnTo>
                        <a:pt x="329" y="333"/>
                      </a:lnTo>
                      <a:lnTo>
                        <a:pt x="348" y="342"/>
                      </a:lnTo>
                      <a:lnTo>
                        <a:pt x="352" y="319"/>
                      </a:lnTo>
                      <a:lnTo>
                        <a:pt x="368" y="311"/>
                      </a:lnTo>
                      <a:lnTo>
                        <a:pt x="364" y="269"/>
                      </a:lnTo>
                      <a:lnTo>
                        <a:pt x="389" y="259"/>
                      </a:lnTo>
                      <a:lnTo>
                        <a:pt x="409" y="226"/>
                      </a:lnTo>
                      <a:lnTo>
                        <a:pt x="390" y="200"/>
                      </a:lnTo>
                      <a:lnTo>
                        <a:pt x="355" y="197"/>
                      </a:lnTo>
                      <a:lnTo>
                        <a:pt x="349" y="181"/>
                      </a:lnTo>
                      <a:lnTo>
                        <a:pt x="355" y="153"/>
                      </a:lnTo>
                      <a:lnTo>
                        <a:pt x="328" y="150"/>
                      </a:lnTo>
                      <a:lnTo>
                        <a:pt x="345" y="127"/>
                      </a:lnTo>
                      <a:lnTo>
                        <a:pt x="313" y="120"/>
                      </a:lnTo>
                      <a:lnTo>
                        <a:pt x="322" y="99"/>
                      </a:lnTo>
                      <a:lnTo>
                        <a:pt x="296" y="91"/>
                      </a:lnTo>
                      <a:lnTo>
                        <a:pt x="278" y="51"/>
                      </a:lnTo>
                      <a:lnTo>
                        <a:pt x="250" y="68"/>
                      </a:lnTo>
                      <a:lnTo>
                        <a:pt x="232" y="32"/>
                      </a:lnTo>
                      <a:lnTo>
                        <a:pt x="206" y="26"/>
                      </a:lnTo>
                      <a:lnTo>
                        <a:pt x="187" y="0"/>
                      </a:lnTo>
                      <a:lnTo>
                        <a:pt x="168" y="40"/>
                      </a:lnTo>
                      <a:lnTo>
                        <a:pt x="141" y="63"/>
                      </a:lnTo>
                      <a:lnTo>
                        <a:pt x="139" y="99"/>
                      </a:lnTo>
                      <a:lnTo>
                        <a:pt x="117" y="107"/>
                      </a:lnTo>
                      <a:lnTo>
                        <a:pt x="117" y="139"/>
                      </a:lnTo>
                      <a:lnTo>
                        <a:pt x="89" y="136"/>
                      </a:lnTo>
                      <a:lnTo>
                        <a:pt x="85" y="173"/>
                      </a:lnTo>
                      <a:lnTo>
                        <a:pt x="59" y="173"/>
                      </a:lnTo>
                      <a:lnTo>
                        <a:pt x="54" y="206"/>
                      </a:lnTo>
                      <a:lnTo>
                        <a:pt x="12" y="209"/>
                      </a:lnTo>
                      <a:lnTo>
                        <a:pt x="27" y="234"/>
                      </a:lnTo>
                      <a:lnTo>
                        <a:pt x="0" y="241"/>
                      </a:lnTo>
                      <a:lnTo>
                        <a:pt x="31" y="251"/>
                      </a:lnTo>
                      <a:lnTo>
                        <a:pt x="34" y="279"/>
                      </a:lnTo>
                      <a:lnTo>
                        <a:pt x="66" y="271"/>
                      </a:lnTo>
                      <a:lnTo>
                        <a:pt x="71" y="308"/>
                      </a:lnTo>
                      <a:lnTo>
                        <a:pt x="101" y="319"/>
                      </a:lnTo>
                      <a:lnTo>
                        <a:pt x="117" y="331"/>
                      </a:lnTo>
                      <a:lnTo>
                        <a:pt x="101" y="353"/>
                      </a:lnTo>
                      <a:lnTo>
                        <a:pt x="136" y="390"/>
                      </a:lnTo>
                      <a:lnTo>
                        <a:pt x="171" y="367"/>
                      </a:lnTo>
                      <a:lnTo>
                        <a:pt x="182" y="392"/>
                      </a:lnTo>
                      <a:lnTo>
                        <a:pt x="214" y="386"/>
                      </a:lnTo>
                      <a:lnTo>
                        <a:pt x="226" y="414"/>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17" name="Freeform 323"/>
                <p:cNvSpPr>
                  <a:spLocks/>
                </p:cNvSpPr>
                <p:nvPr/>
              </p:nvSpPr>
              <p:spPr bwMode="auto">
                <a:xfrm>
                  <a:off x="1807" y="156"/>
                  <a:ext cx="246" cy="263"/>
                </a:xfrm>
                <a:custGeom>
                  <a:avLst/>
                  <a:gdLst>
                    <a:gd name="T0" fmla="*/ 18 w 246"/>
                    <a:gd name="T1" fmla="*/ 147 h 263"/>
                    <a:gd name="T2" fmla="*/ 33 w 246"/>
                    <a:gd name="T3" fmla="*/ 164 h 263"/>
                    <a:gd name="T4" fmla="*/ 35 w 246"/>
                    <a:gd name="T5" fmla="*/ 185 h 263"/>
                    <a:gd name="T6" fmla="*/ 50 w 246"/>
                    <a:gd name="T7" fmla="*/ 185 h 263"/>
                    <a:gd name="T8" fmla="*/ 60 w 246"/>
                    <a:gd name="T9" fmla="*/ 201 h 263"/>
                    <a:gd name="T10" fmla="*/ 75 w 246"/>
                    <a:gd name="T11" fmla="*/ 206 h 263"/>
                    <a:gd name="T12" fmla="*/ 78 w 246"/>
                    <a:gd name="T13" fmla="*/ 227 h 263"/>
                    <a:gd name="T14" fmla="*/ 87 w 246"/>
                    <a:gd name="T15" fmla="*/ 222 h 263"/>
                    <a:gd name="T16" fmla="*/ 93 w 246"/>
                    <a:gd name="T17" fmla="*/ 230 h 263"/>
                    <a:gd name="T18" fmla="*/ 104 w 246"/>
                    <a:gd name="T19" fmla="*/ 227 h 263"/>
                    <a:gd name="T20" fmla="*/ 113 w 246"/>
                    <a:gd name="T21" fmla="*/ 239 h 263"/>
                    <a:gd name="T22" fmla="*/ 125 w 246"/>
                    <a:gd name="T23" fmla="*/ 237 h 263"/>
                    <a:gd name="T24" fmla="*/ 132 w 246"/>
                    <a:gd name="T25" fmla="*/ 249 h 263"/>
                    <a:gd name="T26" fmla="*/ 144 w 246"/>
                    <a:gd name="T27" fmla="*/ 249 h 263"/>
                    <a:gd name="T28" fmla="*/ 156 w 246"/>
                    <a:gd name="T29" fmla="*/ 263 h 263"/>
                    <a:gd name="T30" fmla="*/ 161 w 246"/>
                    <a:gd name="T31" fmla="*/ 246 h 263"/>
                    <a:gd name="T32" fmla="*/ 173 w 246"/>
                    <a:gd name="T33" fmla="*/ 246 h 263"/>
                    <a:gd name="T34" fmla="*/ 179 w 246"/>
                    <a:gd name="T35" fmla="*/ 236 h 263"/>
                    <a:gd name="T36" fmla="*/ 201 w 246"/>
                    <a:gd name="T37" fmla="*/ 231 h 263"/>
                    <a:gd name="T38" fmla="*/ 206 w 246"/>
                    <a:gd name="T39" fmla="*/ 216 h 263"/>
                    <a:gd name="T40" fmla="*/ 221 w 246"/>
                    <a:gd name="T41" fmla="*/ 210 h 263"/>
                    <a:gd name="T42" fmla="*/ 227 w 246"/>
                    <a:gd name="T43" fmla="*/ 197 h 263"/>
                    <a:gd name="T44" fmla="*/ 239 w 246"/>
                    <a:gd name="T45" fmla="*/ 195 h 263"/>
                    <a:gd name="T46" fmla="*/ 246 w 246"/>
                    <a:gd name="T47" fmla="*/ 183 h 263"/>
                    <a:gd name="T48" fmla="*/ 242 w 246"/>
                    <a:gd name="T49" fmla="*/ 171 h 263"/>
                    <a:gd name="T50" fmla="*/ 245 w 246"/>
                    <a:gd name="T51" fmla="*/ 150 h 263"/>
                    <a:gd name="T52" fmla="*/ 236 w 246"/>
                    <a:gd name="T53" fmla="*/ 135 h 263"/>
                    <a:gd name="T54" fmla="*/ 237 w 246"/>
                    <a:gd name="T55" fmla="*/ 113 h 263"/>
                    <a:gd name="T56" fmla="*/ 230 w 246"/>
                    <a:gd name="T57" fmla="*/ 104 h 263"/>
                    <a:gd name="T58" fmla="*/ 233 w 246"/>
                    <a:gd name="T59" fmla="*/ 89 h 263"/>
                    <a:gd name="T60" fmla="*/ 225 w 246"/>
                    <a:gd name="T61" fmla="*/ 75 h 263"/>
                    <a:gd name="T62" fmla="*/ 227 w 246"/>
                    <a:gd name="T63" fmla="*/ 57 h 263"/>
                    <a:gd name="T64" fmla="*/ 215 w 246"/>
                    <a:gd name="T65" fmla="*/ 45 h 263"/>
                    <a:gd name="T66" fmla="*/ 218 w 246"/>
                    <a:gd name="T67" fmla="*/ 24 h 263"/>
                    <a:gd name="T68" fmla="*/ 210 w 246"/>
                    <a:gd name="T69" fmla="*/ 3 h 263"/>
                    <a:gd name="T70" fmla="*/ 194 w 246"/>
                    <a:gd name="T71" fmla="*/ 9 h 263"/>
                    <a:gd name="T72" fmla="*/ 176 w 246"/>
                    <a:gd name="T73" fmla="*/ 3 h 263"/>
                    <a:gd name="T74" fmla="*/ 155 w 246"/>
                    <a:gd name="T75" fmla="*/ 8 h 263"/>
                    <a:gd name="T76" fmla="*/ 128 w 246"/>
                    <a:gd name="T77" fmla="*/ 0 h 263"/>
                    <a:gd name="T78" fmla="*/ 105 w 246"/>
                    <a:gd name="T79" fmla="*/ 8 h 263"/>
                    <a:gd name="T80" fmla="*/ 87 w 246"/>
                    <a:gd name="T81" fmla="*/ 5 h 263"/>
                    <a:gd name="T82" fmla="*/ 77 w 246"/>
                    <a:gd name="T83" fmla="*/ 20 h 263"/>
                    <a:gd name="T84" fmla="*/ 60 w 246"/>
                    <a:gd name="T85" fmla="*/ 15 h 263"/>
                    <a:gd name="T86" fmla="*/ 50 w 246"/>
                    <a:gd name="T87" fmla="*/ 11 h 263"/>
                    <a:gd name="T88" fmla="*/ 33 w 246"/>
                    <a:gd name="T89" fmla="*/ 8 h 263"/>
                    <a:gd name="T90" fmla="*/ 32 w 246"/>
                    <a:gd name="T91" fmla="*/ 26 h 263"/>
                    <a:gd name="T92" fmla="*/ 20 w 246"/>
                    <a:gd name="T93" fmla="*/ 35 h 263"/>
                    <a:gd name="T94" fmla="*/ 8 w 246"/>
                    <a:gd name="T95" fmla="*/ 42 h 263"/>
                    <a:gd name="T96" fmla="*/ 14 w 246"/>
                    <a:gd name="T97" fmla="*/ 56 h 263"/>
                    <a:gd name="T98" fmla="*/ 0 w 246"/>
                    <a:gd name="T99" fmla="*/ 72 h 263"/>
                    <a:gd name="T100" fmla="*/ 18 w 246"/>
                    <a:gd name="T101" fmla="*/ 74 h 263"/>
                    <a:gd name="T102" fmla="*/ 8 w 246"/>
                    <a:gd name="T103" fmla="*/ 92 h 263"/>
                    <a:gd name="T104" fmla="*/ 11 w 246"/>
                    <a:gd name="T105" fmla="*/ 105 h 263"/>
                    <a:gd name="T106" fmla="*/ 23 w 246"/>
                    <a:gd name="T107" fmla="*/ 120 h 263"/>
                    <a:gd name="T108" fmla="*/ 11 w 246"/>
                    <a:gd name="T109" fmla="*/ 129 h 263"/>
                    <a:gd name="T110" fmla="*/ 18 w 246"/>
                    <a:gd name="T111" fmla="*/ 147 h 2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6" h="263">
                      <a:moveTo>
                        <a:pt x="18" y="147"/>
                      </a:moveTo>
                      <a:lnTo>
                        <a:pt x="33" y="164"/>
                      </a:lnTo>
                      <a:lnTo>
                        <a:pt x="35" y="185"/>
                      </a:lnTo>
                      <a:lnTo>
                        <a:pt x="50" y="185"/>
                      </a:lnTo>
                      <a:lnTo>
                        <a:pt x="60" y="201"/>
                      </a:lnTo>
                      <a:lnTo>
                        <a:pt x="75" y="206"/>
                      </a:lnTo>
                      <a:lnTo>
                        <a:pt x="78" y="227"/>
                      </a:lnTo>
                      <a:lnTo>
                        <a:pt x="87" y="222"/>
                      </a:lnTo>
                      <a:lnTo>
                        <a:pt x="93" y="230"/>
                      </a:lnTo>
                      <a:lnTo>
                        <a:pt x="104" y="227"/>
                      </a:lnTo>
                      <a:lnTo>
                        <a:pt x="113" y="239"/>
                      </a:lnTo>
                      <a:lnTo>
                        <a:pt x="125" y="237"/>
                      </a:lnTo>
                      <a:lnTo>
                        <a:pt x="132" y="249"/>
                      </a:lnTo>
                      <a:lnTo>
                        <a:pt x="144" y="249"/>
                      </a:lnTo>
                      <a:lnTo>
                        <a:pt x="156" y="263"/>
                      </a:lnTo>
                      <a:lnTo>
                        <a:pt x="161" y="246"/>
                      </a:lnTo>
                      <a:lnTo>
                        <a:pt x="173" y="246"/>
                      </a:lnTo>
                      <a:lnTo>
                        <a:pt x="179" y="236"/>
                      </a:lnTo>
                      <a:lnTo>
                        <a:pt x="201" y="231"/>
                      </a:lnTo>
                      <a:lnTo>
                        <a:pt x="206" y="216"/>
                      </a:lnTo>
                      <a:lnTo>
                        <a:pt x="221" y="210"/>
                      </a:lnTo>
                      <a:lnTo>
                        <a:pt x="227" y="197"/>
                      </a:lnTo>
                      <a:lnTo>
                        <a:pt x="239" y="195"/>
                      </a:lnTo>
                      <a:lnTo>
                        <a:pt x="246" y="183"/>
                      </a:lnTo>
                      <a:lnTo>
                        <a:pt x="242" y="171"/>
                      </a:lnTo>
                      <a:lnTo>
                        <a:pt x="245" y="150"/>
                      </a:lnTo>
                      <a:lnTo>
                        <a:pt x="236" y="135"/>
                      </a:lnTo>
                      <a:lnTo>
                        <a:pt x="237" y="113"/>
                      </a:lnTo>
                      <a:lnTo>
                        <a:pt x="230" y="104"/>
                      </a:lnTo>
                      <a:lnTo>
                        <a:pt x="233" y="89"/>
                      </a:lnTo>
                      <a:lnTo>
                        <a:pt x="225" y="75"/>
                      </a:lnTo>
                      <a:lnTo>
                        <a:pt x="227" y="57"/>
                      </a:lnTo>
                      <a:lnTo>
                        <a:pt x="215" y="45"/>
                      </a:lnTo>
                      <a:lnTo>
                        <a:pt x="218" y="24"/>
                      </a:lnTo>
                      <a:lnTo>
                        <a:pt x="210" y="3"/>
                      </a:lnTo>
                      <a:lnTo>
                        <a:pt x="194" y="9"/>
                      </a:lnTo>
                      <a:lnTo>
                        <a:pt x="176" y="3"/>
                      </a:lnTo>
                      <a:lnTo>
                        <a:pt x="155" y="8"/>
                      </a:lnTo>
                      <a:lnTo>
                        <a:pt x="128" y="0"/>
                      </a:lnTo>
                      <a:lnTo>
                        <a:pt x="105" y="8"/>
                      </a:lnTo>
                      <a:lnTo>
                        <a:pt x="87" y="5"/>
                      </a:lnTo>
                      <a:lnTo>
                        <a:pt x="77" y="20"/>
                      </a:lnTo>
                      <a:lnTo>
                        <a:pt x="60" y="15"/>
                      </a:lnTo>
                      <a:lnTo>
                        <a:pt x="50" y="11"/>
                      </a:lnTo>
                      <a:lnTo>
                        <a:pt x="33" y="8"/>
                      </a:lnTo>
                      <a:lnTo>
                        <a:pt x="32" y="26"/>
                      </a:lnTo>
                      <a:lnTo>
                        <a:pt x="20" y="35"/>
                      </a:lnTo>
                      <a:lnTo>
                        <a:pt x="8" y="42"/>
                      </a:lnTo>
                      <a:lnTo>
                        <a:pt x="14" y="56"/>
                      </a:lnTo>
                      <a:lnTo>
                        <a:pt x="0" y="72"/>
                      </a:lnTo>
                      <a:lnTo>
                        <a:pt x="18" y="74"/>
                      </a:lnTo>
                      <a:lnTo>
                        <a:pt x="8" y="92"/>
                      </a:lnTo>
                      <a:lnTo>
                        <a:pt x="11" y="105"/>
                      </a:lnTo>
                      <a:lnTo>
                        <a:pt x="23" y="120"/>
                      </a:lnTo>
                      <a:lnTo>
                        <a:pt x="11" y="129"/>
                      </a:lnTo>
                      <a:lnTo>
                        <a:pt x="18" y="147"/>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18" name="Freeform 324"/>
                <p:cNvSpPr>
                  <a:spLocks/>
                </p:cNvSpPr>
                <p:nvPr/>
              </p:nvSpPr>
              <p:spPr bwMode="auto">
                <a:xfrm>
                  <a:off x="1903" y="-1"/>
                  <a:ext cx="323" cy="354"/>
                </a:xfrm>
                <a:custGeom>
                  <a:avLst/>
                  <a:gdLst>
                    <a:gd name="T0" fmla="*/ 117 w 323"/>
                    <a:gd name="T1" fmla="*/ 310 h 354"/>
                    <a:gd name="T2" fmla="*/ 141 w 323"/>
                    <a:gd name="T3" fmla="*/ 330 h 354"/>
                    <a:gd name="T4" fmla="*/ 162 w 323"/>
                    <a:gd name="T5" fmla="*/ 342 h 354"/>
                    <a:gd name="T6" fmla="*/ 189 w 323"/>
                    <a:gd name="T7" fmla="*/ 336 h 354"/>
                    <a:gd name="T8" fmla="*/ 207 w 323"/>
                    <a:gd name="T9" fmla="*/ 340 h 354"/>
                    <a:gd name="T10" fmla="*/ 230 w 323"/>
                    <a:gd name="T11" fmla="*/ 330 h 354"/>
                    <a:gd name="T12" fmla="*/ 252 w 323"/>
                    <a:gd name="T13" fmla="*/ 319 h 354"/>
                    <a:gd name="T14" fmla="*/ 275 w 323"/>
                    <a:gd name="T15" fmla="*/ 304 h 354"/>
                    <a:gd name="T16" fmla="*/ 299 w 323"/>
                    <a:gd name="T17" fmla="*/ 283 h 354"/>
                    <a:gd name="T18" fmla="*/ 311 w 323"/>
                    <a:gd name="T19" fmla="*/ 268 h 354"/>
                    <a:gd name="T20" fmla="*/ 312 w 323"/>
                    <a:gd name="T21" fmla="*/ 247 h 354"/>
                    <a:gd name="T22" fmla="*/ 309 w 323"/>
                    <a:gd name="T23" fmla="*/ 226 h 354"/>
                    <a:gd name="T24" fmla="*/ 311 w 323"/>
                    <a:gd name="T25" fmla="*/ 199 h 354"/>
                    <a:gd name="T26" fmla="*/ 297 w 323"/>
                    <a:gd name="T27" fmla="*/ 165 h 354"/>
                    <a:gd name="T28" fmla="*/ 270 w 323"/>
                    <a:gd name="T29" fmla="*/ 150 h 354"/>
                    <a:gd name="T30" fmla="*/ 291 w 323"/>
                    <a:gd name="T31" fmla="*/ 132 h 354"/>
                    <a:gd name="T32" fmla="*/ 299 w 323"/>
                    <a:gd name="T33" fmla="*/ 111 h 354"/>
                    <a:gd name="T34" fmla="*/ 279 w 323"/>
                    <a:gd name="T35" fmla="*/ 96 h 354"/>
                    <a:gd name="T36" fmla="*/ 266 w 323"/>
                    <a:gd name="T37" fmla="*/ 63 h 354"/>
                    <a:gd name="T38" fmla="*/ 252 w 323"/>
                    <a:gd name="T39" fmla="*/ 45 h 354"/>
                    <a:gd name="T40" fmla="*/ 236 w 323"/>
                    <a:gd name="T41" fmla="*/ 28 h 354"/>
                    <a:gd name="T42" fmla="*/ 206 w 323"/>
                    <a:gd name="T43" fmla="*/ 19 h 354"/>
                    <a:gd name="T44" fmla="*/ 170 w 323"/>
                    <a:gd name="T45" fmla="*/ 21 h 354"/>
                    <a:gd name="T46" fmla="*/ 150 w 323"/>
                    <a:gd name="T47" fmla="*/ 0 h 354"/>
                    <a:gd name="T48" fmla="*/ 119 w 323"/>
                    <a:gd name="T49" fmla="*/ 9 h 354"/>
                    <a:gd name="T50" fmla="*/ 93 w 323"/>
                    <a:gd name="T51" fmla="*/ 19 h 354"/>
                    <a:gd name="T52" fmla="*/ 71 w 323"/>
                    <a:gd name="T53" fmla="*/ 42 h 354"/>
                    <a:gd name="T54" fmla="*/ 39 w 323"/>
                    <a:gd name="T55" fmla="*/ 61 h 354"/>
                    <a:gd name="T56" fmla="*/ 24 w 323"/>
                    <a:gd name="T57" fmla="*/ 82 h 354"/>
                    <a:gd name="T58" fmla="*/ 12 w 323"/>
                    <a:gd name="T59" fmla="*/ 114 h 354"/>
                    <a:gd name="T60" fmla="*/ 11 w 323"/>
                    <a:gd name="T61" fmla="*/ 147 h 354"/>
                    <a:gd name="T62" fmla="*/ 6 w 323"/>
                    <a:gd name="T63" fmla="*/ 165 h 354"/>
                    <a:gd name="T64" fmla="*/ 14 w 323"/>
                    <a:gd name="T65" fmla="*/ 204 h 354"/>
                    <a:gd name="T66" fmla="*/ 57 w 323"/>
                    <a:gd name="T67" fmla="*/ 207 h 354"/>
                    <a:gd name="T68" fmla="*/ 69 w 323"/>
                    <a:gd name="T69" fmla="*/ 253 h 354"/>
                    <a:gd name="T70" fmla="*/ 90 w 323"/>
                    <a:gd name="T71" fmla="*/ 298 h 3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23" h="354">
                      <a:moveTo>
                        <a:pt x="90" y="298"/>
                      </a:moveTo>
                      <a:lnTo>
                        <a:pt x="117" y="310"/>
                      </a:lnTo>
                      <a:lnTo>
                        <a:pt x="126" y="327"/>
                      </a:lnTo>
                      <a:lnTo>
                        <a:pt x="141" y="330"/>
                      </a:lnTo>
                      <a:lnTo>
                        <a:pt x="146" y="343"/>
                      </a:lnTo>
                      <a:lnTo>
                        <a:pt x="162" y="342"/>
                      </a:lnTo>
                      <a:lnTo>
                        <a:pt x="171" y="354"/>
                      </a:lnTo>
                      <a:lnTo>
                        <a:pt x="189" y="336"/>
                      </a:lnTo>
                      <a:lnTo>
                        <a:pt x="197" y="354"/>
                      </a:lnTo>
                      <a:lnTo>
                        <a:pt x="207" y="340"/>
                      </a:lnTo>
                      <a:lnTo>
                        <a:pt x="221" y="345"/>
                      </a:lnTo>
                      <a:lnTo>
                        <a:pt x="230" y="330"/>
                      </a:lnTo>
                      <a:lnTo>
                        <a:pt x="246" y="336"/>
                      </a:lnTo>
                      <a:lnTo>
                        <a:pt x="252" y="319"/>
                      </a:lnTo>
                      <a:lnTo>
                        <a:pt x="270" y="318"/>
                      </a:lnTo>
                      <a:lnTo>
                        <a:pt x="275" y="304"/>
                      </a:lnTo>
                      <a:lnTo>
                        <a:pt x="293" y="300"/>
                      </a:lnTo>
                      <a:lnTo>
                        <a:pt x="299" y="283"/>
                      </a:lnTo>
                      <a:lnTo>
                        <a:pt x="311" y="282"/>
                      </a:lnTo>
                      <a:lnTo>
                        <a:pt x="311" y="268"/>
                      </a:lnTo>
                      <a:lnTo>
                        <a:pt x="321" y="264"/>
                      </a:lnTo>
                      <a:lnTo>
                        <a:pt x="312" y="247"/>
                      </a:lnTo>
                      <a:lnTo>
                        <a:pt x="323" y="237"/>
                      </a:lnTo>
                      <a:lnTo>
                        <a:pt x="309" y="226"/>
                      </a:lnTo>
                      <a:lnTo>
                        <a:pt x="320" y="211"/>
                      </a:lnTo>
                      <a:lnTo>
                        <a:pt x="311" y="199"/>
                      </a:lnTo>
                      <a:lnTo>
                        <a:pt x="299" y="178"/>
                      </a:lnTo>
                      <a:lnTo>
                        <a:pt x="297" y="165"/>
                      </a:lnTo>
                      <a:lnTo>
                        <a:pt x="281" y="163"/>
                      </a:lnTo>
                      <a:lnTo>
                        <a:pt x="270" y="150"/>
                      </a:lnTo>
                      <a:lnTo>
                        <a:pt x="270" y="136"/>
                      </a:lnTo>
                      <a:lnTo>
                        <a:pt x="291" y="132"/>
                      </a:lnTo>
                      <a:lnTo>
                        <a:pt x="290" y="118"/>
                      </a:lnTo>
                      <a:lnTo>
                        <a:pt x="299" y="111"/>
                      </a:lnTo>
                      <a:lnTo>
                        <a:pt x="294" y="96"/>
                      </a:lnTo>
                      <a:lnTo>
                        <a:pt x="279" y="96"/>
                      </a:lnTo>
                      <a:lnTo>
                        <a:pt x="275" y="75"/>
                      </a:lnTo>
                      <a:lnTo>
                        <a:pt x="266" y="63"/>
                      </a:lnTo>
                      <a:lnTo>
                        <a:pt x="267" y="46"/>
                      </a:lnTo>
                      <a:lnTo>
                        <a:pt x="252" y="45"/>
                      </a:lnTo>
                      <a:lnTo>
                        <a:pt x="251" y="30"/>
                      </a:lnTo>
                      <a:lnTo>
                        <a:pt x="236" y="28"/>
                      </a:lnTo>
                      <a:lnTo>
                        <a:pt x="222" y="12"/>
                      </a:lnTo>
                      <a:lnTo>
                        <a:pt x="206" y="19"/>
                      </a:lnTo>
                      <a:lnTo>
                        <a:pt x="192" y="4"/>
                      </a:lnTo>
                      <a:lnTo>
                        <a:pt x="170" y="21"/>
                      </a:lnTo>
                      <a:lnTo>
                        <a:pt x="168" y="4"/>
                      </a:lnTo>
                      <a:lnTo>
                        <a:pt x="150" y="0"/>
                      </a:lnTo>
                      <a:lnTo>
                        <a:pt x="134" y="15"/>
                      </a:lnTo>
                      <a:lnTo>
                        <a:pt x="119" y="9"/>
                      </a:lnTo>
                      <a:lnTo>
                        <a:pt x="110" y="19"/>
                      </a:lnTo>
                      <a:lnTo>
                        <a:pt x="93" y="19"/>
                      </a:lnTo>
                      <a:lnTo>
                        <a:pt x="86" y="45"/>
                      </a:lnTo>
                      <a:lnTo>
                        <a:pt x="71" y="42"/>
                      </a:lnTo>
                      <a:lnTo>
                        <a:pt x="62" y="61"/>
                      </a:lnTo>
                      <a:lnTo>
                        <a:pt x="39" y="61"/>
                      </a:lnTo>
                      <a:lnTo>
                        <a:pt x="42" y="87"/>
                      </a:lnTo>
                      <a:lnTo>
                        <a:pt x="24" y="82"/>
                      </a:lnTo>
                      <a:lnTo>
                        <a:pt x="6" y="94"/>
                      </a:lnTo>
                      <a:lnTo>
                        <a:pt x="12" y="114"/>
                      </a:lnTo>
                      <a:lnTo>
                        <a:pt x="0" y="126"/>
                      </a:lnTo>
                      <a:lnTo>
                        <a:pt x="11" y="147"/>
                      </a:lnTo>
                      <a:lnTo>
                        <a:pt x="0" y="153"/>
                      </a:lnTo>
                      <a:lnTo>
                        <a:pt x="6" y="165"/>
                      </a:lnTo>
                      <a:lnTo>
                        <a:pt x="15" y="180"/>
                      </a:lnTo>
                      <a:lnTo>
                        <a:pt x="14" y="204"/>
                      </a:lnTo>
                      <a:lnTo>
                        <a:pt x="30" y="199"/>
                      </a:lnTo>
                      <a:lnTo>
                        <a:pt x="57" y="207"/>
                      </a:lnTo>
                      <a:lnTo>
                        <a:pt x="72" y="235"/>
                      </a:lnTo>
                      <a:lnTo>
                        <a:pt x="69" y="253"/>
                      </a:lnTo>
                      <a:lnTo>
                        <a:pt x="81" y="273"/>
                      </a:lnTo>
                      <a:lnTo>
                        <a:pt x="90" y="298"/>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19" name="Freeform 325"/>
                <p:cNvSpPr>
                  <a:spLocks/>
                </p:cNvSpPr>
                <p:nvPr/>
              </p:nvSpPr>
              <p:spPr bwMode="auto">
                <a:xfrm>
                  <a:off x="1974" y="291"/>
                  <a:ext cx="337" cy="275"/>
                </a:xfrm>
                <a:custGeom>
                  <a:avLst/>
                  <a:gdLst>
                    <a:gd name="T0" fmla="*/ 26 w 337"/>
                    <a:gd name="T1" fmla="*/ 117 h 275"/>
                    <a:gd name="T2" fmla="*/ 25 w 337"/>
                    <a:gd name="T3" fmla="*/ 135 h 275"/>
                    <a:gd name="T4" fmla="*/ 43 w 337"/>
                    <a:gd name="T5" fmla="*/ 133 h 275"/>
                    <a:gd name="T6" fmla="*/ 41 w 337"/>
                    <a:gd name="T7" fmla="*/ 154 h 275"/>
                    <a:gd name="T8" fmla="*/ 5 w 337"/>
                    <a:gd name="T9" fmla="*/ 157 h 275"/>
                    <a:gd name="T10" fmla="*/ 16 w 337"/>
                    <a:gd name="T11" fmla="*/ 171 h 275"/>
                    <a:gd name="T12" fmla="*/ 0 w 337"/>
                    <a:gd name="T13" fmla="*/ 187 h 275"/>
                    <a:gd name="T14" fmla="*/ 50 w 337"/>
                    <a:gd name="T15" fmla="*/ 190 h 275"/>
                    <a:gd name="T16" fmla="*/ 34 w 337"/>
                    <a:gd name="T17" fmla="*/ 206 h 275"/>
                    <a:gd name="T18" fmla="*/ 55 w 337"/>
                    <a:gd name="T19" fmla="*/ 208 h 275"/>
                    <a:gd name="T20" fmla="*/ 47 w 337"/>
                    <a:gd name="T21" fmla="*/ 227 h 275"/>
                    <a:gd name="T22" fmla="*/ 72 w 337"/>
                    <a:gd name="T23" fmla="*/ 221 h 275"/>
                    <a:gd name="T24" fmla="*/ 70 w 337"/>
                    <a:gd name="T25" fmla="*/ 241 h 275"/>
                    <a:gd name="T26" fmla="*/ 91 w 337"/>
                    <a:gd name="T27" fmla="*/ 236 h 275"/>
                    <a:gd name="T28" fmla="*/ 91 w 337"/>
                    <a:gd name="T29" fmla="*/ 252 h 275"/>
                    <a:gd name="T30" fmla="*/ 108 w 337"/>
                    <a:gd name="T31" fmla="*/ 249 h 275"/>
                    <a:gd name="T32" fmla="*/ 114 w 337"/>
                    <a:gd name="T33" fmla="*/ 263 h 275"/>
                    <a:gd name="T34" fmla="*/ 130 w 337"/>
                    <a:gd name="T35" fmla="*/ 263 h 275"/>
                    <a:gd name="T36" fmla="*/ 137 w 337"/>
                    <a:gd name="T37" fmla="*/ 275 h 275"/>
                    <a:gd name="T38" fmla="*/ 150 w 337"/>
                    <a:gd name="T39" fmla="*/ 255 h 275"/>
                    <a:gd name="T40" fmla="*/ 168 w 337"/>
                    <a:gd name="T41" fmla="*/ 266 h 275"/>
                    <a:gd name="T42" fmla="*/ 183 w 337"/>
                    <a:gd name="T43" fmla="*/ 247 h 275"/>
                    <a:gd name="T44" fmla="*/ 208 w 337"/>
                    <a:gd name="T45" fmla="*/ 262 h 275"/>
                    <a:gd name="T46" fmla="*/ 226 w 337"/>
                    <a:gd name="T47" fmla="*/ 241 h 275"/>
                    <a:gd name="T48" fmla="*/ 246 w 337"/>
                    <a:gd name="T49" fmla="*/ 247 h 275"/>
                    <a:gd name="T50" fmla="*/ 251 w 337"/>
                    <a:gd name="T51" fmla="*/ 222 h 275"/>
                    <a:gd name="T52" fmla="*/ 268 w 337"/>
                    <a:gd name="T53" fmla="*/ 228 h 275"/>
                    <a:gd name="T54" fmla="*/ 268 w 337"/>
                    <a:gd name="T55" fmla="*/ 209 h 275"/>
                    <a:gd name="T56" fmla="*/ 289 w 337"/>
                    <a:gd name="T57" fmla="*/ 203 h 275"/>
                    <a:gd name="T58" fmla="*/ 289 w 337"/>
                    <a:gd name="T59" fmla="*/ 182 h 275"/>
                    <a:gd name="T60" fmla="*/ 314 w 337"/>
                    <a:gd name="T61" fmla="*/ 180 h 275"/>
                    <a:gd name="T62" fmla="*/ 321 w 337"/>
                    <a:gd name="T63" fmla="*/ 161 h 275"/>
                    <a:gd name="T64" fmla="*/ 337 w 337"/>
                    <a:gd name="T65" fmla="*/ 155 h 275"/>
                    <a:gd name="T66" fmla="*/ 321 w 337"/>
                    <a:gd name="T67" fmla="*/ 145 h 275"/>
                    <a:gd name="T68" fmla="*/ 325 w 337"/>
                    <a:gd name="T69" fmla="*/ 135 h 275"/>
                    <a:gd name="T70" fmla="*/ 300 w 337"/>
                    <a:gd name="T71" fmla="*/ 130 h 275"/>
                    <a:gd name="T72" fmla="*/ 329 w 337"/>
                    <a:gd name="T73" fmla="*/ 114 h 275"/>
                    <a:gd name="T74" fmla="*/ 314 w 337"/>
                    <a:gd name="T75" fmla="*/ 106 h 275"/>
                    <a:gd name="T76" fmla="*/ 321 w 337"/>
                    <a:gd name="T77" fmla="*/ 91 h 275"/>
                    <a:gd name="T78" fmla="*/ 301 w 337"/>
                    <a:gd name="T79" fmla="*/ 72 h 275"/>
                    <a:gd name="T80" fmla="*/ 308 w 337"/>
                    <a:gd name="T81" fmla="*/ 46 h 275"/>
                    <a:gd name="T82" fmla="*/ 287 w 337"/>
                    <a:gd name="T83" fmla="*/ 37 h 275"/>
                    <a:gd name="T84" fmla="*/ 280 w 337"/>
                    <a:gd name="T85" fmla="*/ 22 h 275"/>
                    <a:gd name="T86" fmla="*/ 260 w 337"/>
                    <a:gd name="T87" fmla="*/ 19 h 275"/>
                    <a:gd name="T88" fmla="*/ 243 w 337"/>
                    <a:gd name="T89" fmla="*/ 8 h 275"/>
                    <a:gd name="T90" fmla="*/ 226 w 337"/>
                    <a:gd name="T91" fmla="*/ 14 h 275"/>
                    <a:gd name="T92" fmla="*/ 204 w 337"/>
                    <a:gd name="T93" fmla="*/ 6 h 275"/>
                    <a:gd name="T94" fmla="*/ 166 w 337"/>
                    <a:gd name="T95" fmla="*/ 15 h 275"/>
                    <a:gd name="T96" fmla="*/ 146 w 337"/>
                    <a:gd name="T97" fmla="*/ 0 h 275"/>
                    <a:gd name="T98" fmla="*/ 114 w 337"/>
                    <a:gd name="T99" fmla="*/ 8 h 275"/>
                    <a:gd name="T100" fmla="*/ 101 w 337"/>
                    <a:gd name="T101" fmla="*/ 2 h 275"/>
                    <a:gd name="T102" fmla="*/ 95 w 337"/>
                    <a:gd name="T103" fmla="*/ 15 h 275"/>
                    <a:gd name="T104" fmla="*/ 75 w 337"/>
                    <a:gd name="T105" fmla="*/ 25 h 275"/>
                    <a:gd name="T106" fmla="*/ 70 w 337"/>
                    <a:gd name="T107" fmla="*/ 52 h 275"/>
                    <a:gd name="T108" fmla="*/ 47 w 337"/>
                    <a:gd name="T109" fmla="*/ 56 h 275"/>
                    <a:gd name="T110" fmla="*/ 45 w 337"/>
                    <a:gd name="T111" fmla="*/ 71 h 275"/>
                    <a:gd name="T112" fmla="*/ 55 w 337"/>
                    <a:gd name="T113" fmla="*/ 84 h 275"/>
                    <a:gd name="T114" fmla="*/ 43 w 337"/>
                    <a:gd name="T115" fmla="*/ 101 h 275"/>
                    <a:gd name="T116" fmla="*/ 26 w 337"/>
                    <a:gd name="T117" fmla="*/ 117 h 2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37" h="275">
                      <a:moveTo>
                        <a:pt x="26" y="117"/>
                      </a:moveTo>
                      <a:lnTo>
                        <a:pt x="25" y="135"/>
                      </a:lnTo>
                      <a:lnTo>
                        <a:pt x="43" y="133"/>
                      </a:lnTo>
                      <a:lnTo>
                        <a:pt x="41" y="154"/>
                      </a:lnTo>
                      <a:lnTo>
                        <a:pt x="5" y="157"/>
                      </a:lnTo>
                      <a:lnTo>
                        <a:pt x="16" y="171"/>
                      </a:lnTo>
                      <a:lnTo>
                        <a:pt x="0" y="187"/>
                      </a:lnTo>
                      <a:lnTo>
                        <a:pt x="50" y="190"/>
                      </a:lnTo>
                      <a:lnTo>
                        <a:pt x="34" y="206"/>
                      </a:lnTo>
                      <a:lnTo>
                        <a:pt x="55" y="208"/>
                      </a:lnTo>
                      <a:lnTo>
                        <a:pt x="47" y="227"/>
                      </a:lnTo>
                      <a:lnTo>
                        <a:pt x="72" y="221"/>
                      </a:lnTo>
                      <a:lnTo>
                        <a:pt x="70" y="241"/>
                      </a:lnTo>
                      <a:lnTo>
                        <a:pt x="91" y="236"/>
                      </a:lnTo>
                      <a:lnTo>
                        <a:pt x="91" y="252"/>
                      </a:lnTo>
                      <a:lnTo>
                        <a:pt x="108" y="249"/>
                      </a:lnTo>
                      <a:lnTo>
                        <a:pt x="114" y="263"/>
                      </a:lnTo>
                      <a:lnTo>
                        <a:pt x="130" y="263"/>
                      </a:lnTo>
                      <a:lnTo>
                        <a:pt x="137" y="275"/>
                      </a:lnTo>
                      <a:lnTo>
                        <a:pt x="150" y="255"/>
                      </a:lnTo>
                      <a:lnTo>
                        <a:pt x="168" y="266"/>
                      </a:lnTo>
                      <a:lnTo>
                        <a:pt x="183" y="247"/>
                      </a:lnTo>
                      <a:lnTo>
                        <a:pt x="208" y="262"/>
                      </a:lnTo>
                      <a:lnTo>
                        <a:pt x="226" y="241"/>
                      </a:lnTo>
                      <a:lnTo>
                        <a:pt x="246" y="247"/>
                      </a:lnTo>
                      <a:lnTo>
                        <a:pt x="251" y="222"/>
                      </a:lnTo>
                      <a:lnTo>
                        <a:pt x="268" y="228"/>
                      </a:lnTo>
                      <a:lnTo>
                        <a:pt x="268" y="209"/>
                      </a:lnTo>
                      <a:lnTo>
                        <a:pt x="289" y="203"/>
                      </a:lnTo>
                      <a:lnTo>
                        <a:pt x="289" y="182"/>
                      </a:lnTo>
                      <a:lnTo>
                        <a:pt x="314" y="180"/>
                      </a:lnTo>
                      <a:lnTo>
                        <a:pt x="321" y="161"/>
                      </a:lnTo>
                      <a:lnTo>
                        <a:pt x="337" y="155"/>
                      </a:lnTo>
                      <a:lnTo>
                        <a:pt x="321" y="145"/>
                      </a:lnTo>
                      <a:lnTo>
                        <a:pt x="325" y="135"/>
                      </a:lnTo>
                      <a:lnTo>
                        <a:pt x="300" y="130"/>
                      </a:lnTo>
                      <a:lnTo>
                        <a:pt x="329" y="114"/>
                      </a:lnTo>
                      <a:lnTo>
                        <a:pt x="314" y="106"/>
                      </a:lnTo>
                      <a:lnTo>
                        <a:pt x="321" y="91"/>
                      </a:lnTo>
                      <a:lnTo>
                        <a:pt x="301" y="72"/>
                      </a:lnTo>
                      <a:lnTo>
                        <a:pt x="308" y="46"/>
                      </a:lnTo>
                      <a:lnTo>
                        <a:pt x="287" y="37"/>
                      </a:lnTo>
                      <a:lnTo>
                        <a:pt x="280" y="22"/>
                      </a:lnTo>
                      <a:lnTo>
                        <a:pt x="260" y="19"/>
                      </a:lnTo>
                      <a:lnTo>
                        <a:pt x="243" y="8"/>
                      </a:lnTo>
                      <a:lnTo>
                        <a:pt x="226" y="14"/>
                      </a:lnTo>
                      <a:lnTo>
                        <a:pt x="204" y="6"/>
                      </a:lnTo>
                      <a:lnTo>
                        <a:pt x="166" y="15"/>
                      </a:lnTo>
                      <a:lnTo>
                        <a:pt x="146" y="0"/>
                      </a:lnTo>
                      <a:lnTo>
                        <a:pt x="114" y="8"/>
                      </a:lnTo>
                      <a:lnTo>
                        <a:pt x="101" y="2"/>
                      </a:lnTo>
                      <a:lnTo>
                        <a:pt x="95" y="15"/>
                      </a:lnTo>
                      <a:lnTo>
                        <a:pt x="75" y="25"/>
                      </a:lnTo>
                      <a:lnTo>
                        <a:pt x="70" y="52"/>
                      </a:lnTo>
                      <a:lnTo>
                        <a:pt x="47" y="56"/>
                      </a:lnTo>
                      <a:lnTo>
                        <a:pt x="45" y="71"/>
                      </a:lnTo>
                      <a:lnTo>
                        <a:pt x="55" y="84"/>
                      </a:lnTo>
                      <a:lnTo>
                        <a:pt x="43" y="101"/>
                      </a:lnTo>
                      <a:lnTo>
                        <a:pt x="26" y="117"/>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20" name="Freeform 326"/>
                <p:cNvSpPr>
                  <a:spLocks/>
                </p:cNvSpPr>
                <p:nvPr/>
              </p:nvSpPr>
              <p:spPr bwMode="auto">
                <a:xfrm>
                  <a:off x="1819" y="495"/>
                  <a:ext cx="408" cy="431"/>
                </a:xfrm>
                <a:custGeom>
                  <a:avLst/>
                  <a:gdLst>
                    <a:gd name="T0" fmla="*/ 213 w 408"/>
                    <a:gd name="T1" fmla="*/ 383 h 431"/>
                    <a:gd name="T2" fmla="*/ 232 w 408"/>
                    <a:gd name="T3" fmla="*/ 366 h 431"/>
                    <a:gd name="T4" fmla="*/ 257 w 408"/>
                    <a:gd name="T5" fmla="*/ 353 h 431"/>
                    <a:gd name="T6" fmla="*/ 280 w 408"/>
                    <a:gd name="T7" fmla="*/ 342 h 431"/>
                    <a:gd name="T8" fmla="*/ 306 w 408"/>
                    <a:gd name="T9" fmla="*/ 325 h 431"/>
                    <a:gd name="T10" fmla="*/ 324 w 408"/>
                    <a:gd name="T11" fmla="*/ 310 h 431"/>
                    <a:gd name="T12" fmla="*/ 345 w 408"/>
                    <a:gd name="T13" fmla="*/ 286 h 431"/>
                    <a:gd name="T14" fmla="*/ 374 w 408"/>
                    <a:gd name="T15" fmla="*/ 272 h 431"/>
                    <a:gd name="T16" fmla="*/ 402 w 408"/>
                    <a:gd name="T17" fmla="*/ 250 h 431"/>
                    <a:gd name="T18" fmla="*/ 401 w 408"/>
                    <a:gd name="T19" fmla="*/ 219 h 431"/>
                    <a:gd name="T20" fmla="*/ 396 w 408"/>
                    <a:gd name="T21" fmla="*/ 196 h 431"/>
                    <a:gd name="T22" fmla="*/ 392 w 408"/>
                    <a:gd name="T23" fmla="*/ 168 h 431"/>
                    <a:gd name="T24" fmla="*/ 371 w 408"/>
                    <a:gd name="T25" fmla="*/ 153 h 431"/>
                    <a:gd name="T26" fmla="*/ 364 w 408"/>
                    <a:gd name="T27" fmla="*/ 139 h 431"/>
                    <a:gd name="T28" fmla="*/ 352 w 408"/>
                    <a:gd name="T29" fmla="*/ 114 h 431"/>
                    <a:gd name="T30" fmla="*/ 334 w 408"/>
                    <a:gd name="T31" fmla="*/ 95 h 431"/>
                    <a:gd name="T32" fmla="*/ 311 w 408"/>
                    <a:gd name="T33" fmla="*/ 80 h 431"/>
                    <a:gd name="T34" fmla="*/ 297 w 408"/>
                    <a:gd name="T35" fmla="*/ 49 h 431"/>
                    <a:gd name="T36" fmla="*/ 266 w 408"/>
                    <a:gd name="T37" fmla="*/ 34 h 431"/>
                    <a:gd name="T38" fmla="*/ 229 w 408"/>
                    <a:gd name="T39" fmla="*/ 32 h 431"/>
                    <a:gd name="T40" fmla="*/ 207 w 408"/>
                    <a:gd name="T41" fmla="*/ 22 h 431"/>
                    <a:gd name="T42" fmla="*/ 178 w 408"/>
                    <a:gd name="T43" fmla="*/ 11 h 431"/>
                    <a:gd name="T44" fmla="*/ 135 w 408"/>
                    <a:gd name="T45" fmla="*/ 15 h 431"/>
                    <a:gd name="T46" fmla="*/ 114 w 408"/>
                    <a:gd name="T47" fmla="*/ 15 h 431"/>
                    <a:gd name="T48" fmla="*/ 89 w 408"/>
                    <a:gd name="T49" fmla="*/ 0 h 431"/>
                    <a:gd name="T50" fmla="*/ 71 w 408"/>
                    <a:gd name="T51" fmla="*/ 25 h 431"/>
                    <a:gd name="T52" fmla="*/ 37 w 408"/>
                    <a:gd name="T53" fmla="*/ 62 h 431"/>
                    <a:gd name="T54" fmla="*/ 51 w 408"/>
                    <a:gd name="T55" fmla="*/ 104 h 431"/>
                    <a:gd name="T56" fmla="*/ 12 w 408"/>
                    <a:gd name="T57" fmla="*/ 137 h 431"/>
                    <a:gd name="T58" fmla="*/ 3 w 408"/>
                    <a:gd name="T59" fmla="*/ 181 h 431"/>
                    <a:gd name="T60" fmla="*/ 6 w 408"/>
                    <a:gd name="T61" fmla="*/ 224 h 431"/>
                    <a:gd name="T62" fmla="*/ 0 w 408"/>
                    <a:gd name="T63" fmla="*/ 257 h 431"/>
                    <a:gd name="T64" fmla="*/ 11 w 408"/>
                    <a:gd name="T65" fmla="*/ 307 h 431"/>
                    <a:gd name="T66" fmla="*/ 18 w 408"/>
                    <a:gd name="T67" fmla="*/ 344 h 431"/>
                    <a:gd name="T68" fmla="*/ 37 w 408"/>
                    <a:gd name="T69" fmla="*/ 359 h 431"/>
                    <a:gd name="T70" fmla="*/ 51 w 408"/>
                    <a:gd name="T71" fmla="*/ 379 h 431"/>
                    <a:gd name="T72" fmla="*/ 65 w 408"/>
                    <a:gd name="T73" fmla="*/ 397 h 431"/>
                    <a:gd name="T74" fmla="*/ 89 w 408"/>
                    <a:gd name="T75" fmla="*/ 412 h 431"/>
                    <a:gd name="T76" fmla="*/ 107 w 408"/>
                    <a:gd name="T77" fmla="*/ 431 h 431"/>
                    <a:gd name="T78" fmla="*/ 136 w 408"/>
                    <a:gd name="T79" fmla="*/ 419 h 431"/>
                    <a:gd name="T80" fmla="*/ 156 w 408"/>
                    <a:gd name="T81" fmla="*/ 408 h 431"/>
                    <a:gd name="T82" fmla="*/ 176 w 408"/>
                    <a:gd name="T83" fmla="*/ 386 h 431"/>
                    <a:gd name="T84" fmla="*/ 198 w 408"/>
                    <a:gd name="T85" fmla="*/ 390 h 4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08" h="431">
                      <a:moveTo>
                        <a:pt x="198" y="390"/>
                      </a:moveTo>
                      <a:lnTo>
                        <a:pt x="213" y="383"/>
                      </a:lnTo>
                      <a:lnTo>
                        <a:pt x="222" y="365"/>
                      </a:lnTo>
                      <a:lnTo>
                        <a:pt x="232" y="366"/>
                      </a:lnTo>
                      <a:lnTo>
                        <a:pt x="237" y="349"/>
                      </a:lnTo>
                      <a:lnTo>
                        <a:pt x="257" y="353"/>
                      </a:lnTo>
                      <a:lnTo>
                        <a:pt x="268" y="339"/>
                      </a:lnTo>
                      <a:lnTo>
                        <a:pt x="280" y="342"/>
                      </a:lnTo>
                      <a:lnTo>
                        <a:pt x="287" y="328"/>
                      </a:lnTo>
                      <a:lnTo>
                        <a:pt x="306" y="325"/>
                      </a:lnTo>
                      <a:lnTo>
                        <a:pt x="311" y="307"/>
                      </a:lnTo>
                      <a:lnTo>
                        <a:pt x="324" y="310"/>
                      </a:lnTo>
                      <a:lnTo>
                        <a:pt x="330" y="286"/>
                      </a:lnTo>
                      <a:lnTo>
                        <a:pt x="345" y="286"/>
                      </a:lnTo>
                      <a:lnTo>
                        <a:pt x="355" y="269"/>
                      </a:lnTo>
                      <a:lnTo>
                        <a:pt x="374" y="272"/>
                      </a:lnTo>
                      <a:lnTo>
                        <a:pt x="380" y="254"/>
                      </a:lnTo>
                      <a:lnTo>
                        <a:pt x="402" y="250"/>
                      </a:lnTo>
                      <a:lnTo>
                        <a:pt x="408" y="234"/>
                      </a:lnTo>
                      <a:lnTo>
                        <a:pt x="401" y="219"/>
                      </a:lnTo>
                      <a:lnTo>
                        <a:pt x="408" y="203"/>
                      </a:lnTo>
                      <a:lnTo>
                        <a:pt x="396" y="196"/>
                      </a:lnTo>
                      <a:lnTo>
                        <a:pt x="405" y="177"/>
                      </a:lnTo>
                      <a:lnTo>
                        <a:pt x="392" y="168"/>
                      </a:lnTo>
                      <a:lnTo>
                        <a:pt x="389" y="153"/>
                      </a:lnTo>
                      <a:lnTo>
                        <a:pt x="371" y="153"/>
                      </a:lnTo>
                      <a:lnTo>
                        <a:pt x="374" y="137"/>
                      </a:lnTo>
                      <a:lnTo>
                        <a:pt x="364" y="139"/>
                      </a:lnTo>
                      <a:lnTo>
                        <a:pt x="368" y="114"/>
                      </a:lnTo>
                      <a:lnTo>
                        <a:pt x="352" y="114"/>
                      </a:lnTo>
                      <a:lnTo>
                        <a:pt x="356" y="98"/>
                      </a:lnTo>
                      <a:lnTo>
                        <a:pt x="334" y="95"/>
                      </a:lnTo>
                      <a:lnTo>
                        <a:pt x="333" y="74"/>
                      </a:lnTo>
                      <a:lnTo>
                        <a:pt x="311" y="80"/>
                      </a:lnTo>
                      <a:lnTo>
                        <a:pt x="316" y="55"/>
                      </a:lnTo>
                      <a:lnTo>
                        <a:pt x="297" y="49"/>
                      </a:lnTo>
                      <a:lnTo>
                        <a:pt x="285" y="20"/>
                      </a:lnTo>
                      <a:lnTo>
                        <a:pt x="266" y="34"/>
                      </a:lnTo>
                      <a:lnTo>
                        <a:pt x="256" y="18"/>
                      </a:lnTo>
                      <a:lnTo>
                        <a:pt x="229" y="32"/>
                      </a:lnTo>
                      <a:lnTo>
                        <a:pt x="228" y="13"/>
                      </a:lnTo>
                      <a:lnTo>
                        <a:pt x="207" y="22"/>
                      </a:lnTo>
                      <a:lnTo>
                        <a:pt x="200" y="6"/>
                      </a:lnTo>
                      <a:lnTo>
                        <a:pt x="178" y="11"/>
                      </a:lnTo>
                      <a:lnTo>
                        <a:pt x="167" y="0"/>
                      </a:lnTo>
                      <a:lnTo>
                        <a:pt x="135" y="15"/>
                      </a:lnTo>
                      <a:lnTo>
                        <a:pt x="132" y="0"/>
                      </a:lnTo>
                      <a:lnTo>
                        <a:pt x="114" y="15"/>
                      </a:lnTo>
                      <a:lnTo>
                        <a:pt x="92" y="15"/>
                      </a:lnTo>
                      <a:lnTo>
                        <a:pt x="89" y="0"/>
                      </a:lnTo>
                      <a:lnTo>
                        <a:pt x="70" y="0"/>
                      </a:lnTo>
                      <a:lnTo>
                        <a:pt x="71" y="25"/>
                      </a:lnTo>
                      <a:lnTo>
                        <a:pt x="55" y="45"/>
                      </a:lnTo>
                      <a:lnTo>
                        <a:pt x="37" y="62"/>
                      </a:lnTo>
                      <a:lnTo>
                        <a:pt x="52" y="87"/>
                      </a:lnTo>
                      <a:lnTo>
                        <a:pt x="51" y="104"/>
                      </a:lnTo>
                      <a:lnTo>
                        <a:pt x="30" y="114"/>
                      </a:lnTo>
                      <a:lnTo>
                        <a:pt x="12" y="137"/>
                      </a:lnTo>
                      <a:lnTo>
                        <a:pt x="21" y="168"/>
                      </a:lnTo>
                      <a:lnTo>
                        <a:pt x="3" y="181"/>
                      </a:lnTo>
                      <a:lnTo>
                        <a:pt x="15" y="209"/>
                      </a:lnTo>
                      <a:lnTo>
                        <a:pt x="6" y="224"/>
                      </a:lnTo>
                      <a:lnTo>
                        <a:pt x="15" y="245"/>
                      </a:lnTo>
                      <a:lnTo>
                        <a:pt x="0" y="257"/>
                      </a:lnTo>
                      <a:lnTo>
                        <a:pt x="21" y="286"/>
                      </a:lnTo>
                      <a:lnTo>
                        <a:pt x="11" y="307"/>
                      </a:lnTo>
                      <a:lnTo>
                        <a:pt x="23" y="328"/>
                      </a:lnTo>
                      <a:lnTo>
                        <a:pt x="18" y="344"/>
                      </a:lnTo>
                      <a:lnTo>
                        <a:pt x="42" y="344"/>
                      </a:lnTo>
                      <a:lnTo>
                        <a:pt x="37" y="359"/>
                      </a:lnTo>
                      <a:lnTo>
                        <a:pt x="54" y="363"/>
                      </a:lnTo>
                      <a:lnTo>
                        <a:pt x="51" y="379"/>
                      </a:lnTo>
                      <a:lnTo>
                        <a:pt x="68" y="384"/>
                      </a:lnTo>
                      <a:lnTo>
                        <a:pt x="65" y="397"/>
                      </a:lnTo>
                      <a:lnTo>
                        <a:pt x="91" y="394"/>
                      </a:lnTo>
                      <a:lnTo>
                        <a:pt x="89" y="412"/>
                      </a:lnTo>
                      <a:lnTo>
                        <a:pt x="110" y="407"/>
                      </a:lnTo>
                      <a:lnTo>
                        <a:pt x="107" y="431"/>
                      </a:lnTo>
                      <a:lnTo>
                        <a:pt x="122" y="412"/>
                      </a:lnTo>
                      <a:lnTo>
                        <a:pt x="136" y="419"/>
                      </a:lnTo>
                      <a:lnTo>
                        <a:pt x="142" y="397"/>
                      </a:lnTo>
                      <a:lnTo>
                        <a:pt x="156" y="408"/>
                      </a:lnTo>
                      <a:lnTo>
                        <a:pt x="161" y="387"/>
                      </a:lnTo>
                      <a:lnTo>
                        <a:pt x="176" y="386"/>
                      </a:lnTo>
                      <a:lnTo>
                        <a:pt x="192" y="379"/>
                      </a:lnTo>
                      <a:lnTo>
                        <a:pt x="198" y="390"/>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21" name="Freeform 327"/>
                <p:cNvSpPr>
                  <a:spLocks/>
                </p:cNvSpPr>
                <p:nvPr/>
              </p:nvSpPr>
              <p:spPr bwMode="auto">
                <a:xfrm>
                  <a:off x="2143" y="405"/>
                  <a:ext cx="455" cy="334"/>
                </a:xfrm>
                <a:custGeom>
                  <a:avLst/>
                  <a:gdLst>
                    <a:gd name="T0" fmla="*/ 93 w 455"/>
                    <a:gd name="T1" fmla="*/ 289 h 334"/>
                    <a:gd name="T2" fmla="*/ 122 w 455"/>
                    <a:gd name="T3" fmla="*/ 300 h 334"/>
                    <a:gd name="T4" fmla="*/ 147 w 455"/>
                    <a:gd name="T5" fmla="*/ 309 h 334"/>
                    <a:gd name="T6" fmla="*/ 173 w 455"/>
                    <a:gd name="T7" fmla="*/ 316 h 334"/>
                    <a:gd name="T8" fmla="*/ 194 w 455"/>
                    <a:gd name="T9" fmla="*/ 333 h 334"/>
                    <a:gd name="T10" fmla="*/ 212 w 455"/>
                    <a:gd name="T11" fmla="*/ 330 h 334"/>
                    <a:gd name="T12" fmla="*/ 240 w 455"/>
                    <a:gd name="T13" fmla="*/ 312 h 334"/>
                    <a:gd name="T14" fmla="*/ 264 w 455"/>
                    <a:gd name="T15" fmla="*/ 313 h 334"/>
                    <a:gd name="T16" fmla="*/ 293 w 455"/>
                    <a:gd name="T17" fmla="*/ 316 h 334"/>
                    <a:gd name="T18" fmla="*/ 323 w 455"/>
                    <a:gd name="T19" fmla="*/ 322 h 334"/>
                    <a:gd name="T20" fmla="*/ 347 w 455"/>
                    <a:gd name="T21" fmla="*/ 325 h 334"/>
                    <a:gd name="T22" fmla="*/ 365 w 455"/>
                    <a:gd name="T23" fmla="*/ 319 h 334"/>
                    <a:gd name="T24" fmla="*/ 401 w 455"/>
                    <a:gd name="T25" fmla="*/ 306 h 334"/>
                    <a:gd name="T26" fmla="*/ 401 w 455"/>
                    <a:gd name="T27" fmla="*/ 294 h 334"/>
                    <a:gd name="T28" fmla="*/ 414 w 455"/>
                    <a:gd name="T29" fmla="*/ 282 h 334"/>
                    <a:gd name="T30" fmla="*/ 425 w 455"/>
                    <a:gd name="T31" fmla="*/ 268 h 334"/>
                    <a:gd name="T32" fmla="*/ 434 w 455"/>
                    <a:gd name="T33" fmla="*/ 253 h 334"/>
                    <a:gd name="T34" fmla="*/ 440 w 455"/>
                    <a:gd name="T35" fmla="*/ 231 h 334"/>
                    <a:gd name="T36" fmla="*/ 443 w 455"/>
                    <a:gd name="T37" fmla="*/ 213 h 334"/>
                    <a:gd name="T38" fmla="*/ 453 w 455"/>
                    <a:gd name="T39" fmla="*/ 174 h 334"/>
                    <a:gd name="T40" fmla="*/ 441 w 455"/>
                    <a:gd name="T41" fmla="*/ 151 h 334"/>
                    <a:gd name="T42" fmla="*/ 444 w 455"/>
                    <a:gd name="T43" fmla="*/ 136 h 334"/>
                    <a:gd name="T44" fmla="*/ 432 w 455"/>
                    <a:gd name="T45" fmla="*/ 111 h 334"/>
                    <a:gd name="T46" fmla="*/ 432 w 455"/>
                    <a:gd name="T47" fmla="*/ 85 h 334"/>
                    <a:gd name="T48" fmla="*/ 419 w 455"/>
                    <a:gd name="T49" fmla="*/ 67 h 334"/>
                    <a:gd name="T50" fmla="*/ 396 w 455"/>
                    <a:gd name="T51" fmla="*/ 54 h 334"/>
                    <a:gd name="T52" fmla="*/ 378 w 455"/>
                    <a:gd name="T53" fmla="*/ 42 h 334"/>
                    <a:gd name="T54" fmla="*/ 347 w 455"/>
                    <a:gd name="T55" fmla="*/ 28 h 334"/>
                    <a:gd name="T56" fmla="*/ 329 w 455"/>
                    <a:gd name="T57" fmla="*/ 18 h 334"/>
                    <a:gd name="T58" fmla="*/ 305 w 455"/>
                    <a:gd name="T59" fmla="*/ 24 h 334"/>
                    <a:gd name="T60" fmla="*/ 276 w 455"/>
                    <a:gd name="T61" fmla="*/ 34 h 334"/>
                    <a:gd name="T62" fmla="*/ 266 w 455"/>
                    <a:gd name="T63" fmla="*/ 24 h 334"/>
                    <a:gd name="T64" fmla="*/ 248 w 455"/>
                    <a:gd name="T65" fmla="*/ 19 h 334"/>
                    <a:gd name="T66" fmla="*/ 222 w 455"/>
                    <a:gd name="T67" fmla="*/ 0 h 334"/>
                    <a:gd name="T68" fmla="*/ 195 w 455"/>
                    <a:gd name="T69" fmla="*/ 16 h 334"/>
                    <a:gd name="T70" fmla="*/ 165 w 455"/>
                    <a:gd name="T71" fmla="*/ 31 h 334"/>
                    <a:gd name="T72" fmla="*/ 150 w 455"/>
                    <a:gd name="T73" fmla="*/ 54 h 334"/>
                    <a:gd name="T74" fmla="*/ 111 w 455"/>
                    <a:gd name="T75" fmla="*/ 64 h 334"/>
                    <a:gd name="T76" fmla="*/ 83 w 455"/>
                    <a:gd name="T77" fmla="*/ 75 h 334"/>
                    <a:gd name="T78" fmla="*/ 65 w 455"/>
                    <a:gd name="T79" fmla="*/ 94 h 334"/>
                    <a:gd name="T80" fmla="*/ 62 w 455"/>
                    <a:gd name="T81" fmla="*/ 111 h 334"/>
                    <a:gd name="T82" fmla="*/ 42 w 455"/>
                    <a:gd name="T83" fmla="*/ 126 h 334"/>
                    <a:gd name="T84" fmla="*/ 15 w 455"/>
                    <a:gd name="T85" fmla="*/ 153 h 334"/>
                    <a:gd name="T86" fmla="*/ 18 w 455"/>
                    <a:gd name="T87" fmla="*/ 165 h 334"/>
                    <a:gd name="T88" fmla="*/ 35 w 455"/>
                    <a:gd name="T89" fmla="*/ 186 h 334"/>
                    <a:gd name="T90" fmla="*/ 45 w 455"/>
                    <a:gd name="T91" fmla="*/ 207 h 334"/>
                    <a:gd name="T92" fmla="*/ 56 w 455"/>
                    <a:gd name="T93" fmla="*/ 225 h 334"/>
                    <a:gd name="T94" fmla="*/ 68 w 455"/>
                    <a:gd name="T95" fmla="*/ 249 h 334"/>
                    <a:gd name="T96" fmla="*/ 81 w 455"/>
                    <a:gd name="T97" fmla="*/ 276 h 3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55" h="334">
                      <a:moveTo>
                        <a:pt x="81" y="294"/>
                      </a:moveTo>
                      <a:lnTo>
                        <a:pt x="93" y="289"/>
                      </a:lnTo>
                      <a:lnTo>
                        <a:pt x="99" y="301"/>
                      </a:lnTo>
                      <a:lnTo>
                        <a:pt x="122" y="300"/>
                      </a:lnTo>
                      <a:lnTo>
                        <a:pt x="129" y="312"/>
                      </a:lnTo>
                      <a:lnTo>
                        <a:pt x="147" y="309"/>
                      </a:lnTo>
                      <a:lnTo>
                        <a:pt x="161" y="325"/>
                      </a:lnTo>
                      <a:lnTo>
                        <a:pt x="173" y="316"/>
                      </a:lnTo>
                      <a:lnTo>
                        <a:pt x="180" y="327"/>
                      </a:lnTo>
                      <a:lnTo>
                        <a:pt x="194" y="333"/>
                      </a:lnTo>
                      <a:lnTo>
                        <a:pt x="203" y="324"/>
                      </a:lnTo>
                      <a:lnTo>
                        <a:pt x="212" y="330"/>
                      </a:lnTo>
                      <a:lnTo>
                        <a:pt x="218" y="318"/>
                      </a:lnTo>
                      <a:lnTo>
                        <a:pt x="240" y="312"/>
                      </a:lnTo>
                      <a:lnTo>
                        <a:pt x="255" y="324"/>
                      </a:lnTo>
                      <a:lnTo>
                        <a:pt x="264" y="313"/>
                      </a:lnTo>
                      <a:lnTo>
                        <a:pt x="284" y="324"/>
                      </a:lnTo>
                      <a:lnTo>
                        <a:pt x="293" y="316"/>
                      </a:lnTo>
                      <a:lnTo>
                        <a:pt x="306" y="330"/>
                      </a:lnTo>
                      <a:lnTo>
                        <a:pt x="323" y="322"/>
                      </a:lnTo>
                      <a:lnTo>
                        <a:pt x="336" y="334"/>
                      </a:lnTo>
                      <a:lnTo>
                        <a:pt x="347" y="325"/>
                      </a:lnTo>
                      <a:lnTo>
                        <a:pt x="362" y="330"/>
                      </a:lnTo>
                      <a:lnTo>
                        <a:pt x="365" y="319"/>
                      </a:lnTo>
                      <a:lnTo>
                        <a:pt x="378" y="321"/>
                      </a:lnTo>
                      <a:lnTo>
                        <a:pt x="401" y="306"/>
                      </a:lnTo>
                      <a:lnTo>
                        <a:pt x="389" y="303"/>
                      </a:lnTo>
                      <a:lnTo>
                        <a:pt x="401" y="294"/>
                      </a:lnTo>
                      <a:lnTo>
                        <a:pt x="395" y="280"/>
                      </a:lnTo>
                      <a:lnTo>
                        <a:pt x="414" y="282"/>
                      </a:lnTo>
                      <a:lnTo>
                        <a:pt x="414" y="270"/>
                      </a:lnTo>
                      <a:lnTo>
                        <a:pt x="425" y="268"/>
                      </a:lnTo>
                      <a:lnTo>
                        <a:pt x="422" y="255"/>
                      </a:lnTo>
                      <a:lnTo>
                        <a:pt x="434" y="253"/>
                      </a:lnTo>
                      <a:lnTo>
                        <a:pt x="447" y="240"/>
                      </a:lnTo>
                      <a:lnTo>
                        <a:pt x="440" y="231"/>
                      </a:lnTo>
                      <a:lnTo>
                        <a:pt x="455" y="225"/>
                      </a:lnTo>
                      <a:lnTo>
                        <a:pt x="443" y="213"/>
                      </a:lnTo>
                      <a:lnTo>
                        <a:pt x="453" y="195"/>
                      </a:lnTo>
                      <a:lnTo>
                        <a:pt x="453" y="174"/>
                      </a:lnTo>
                      <a:lnTo>
                        <a:pt x="443" y="169"/>
                      </a:lnTo>
                      <a:lnTo>
                        <a:pt x="441" y="151"/>
                      </a:lnTo>
                      <a:lnTo>
                        <a:pt x="455" y="139"/>
                      </a:lnTo>
                      <a:lnTo>
                        <a:pt x="444" y="136"/>
                      </a:lnTo>
                      <a:lnTo>
                        <a:pt x="446" y="126"/>
                      </a:lnTo>
                      <a:lnTo>
                        <a:pt x="432" y="111"/>
                      </a:lnTo>
                      <a:lnTo>
                        <a:pt x="443" y="103"/>
                      </a:lnTo>
                      <a:lnTo>
                        <a:pt x="432" y="85"/>
                      </a:lnTo>
                      <a:lnTo>
                        <a:pt x="419" y="82"/>
                      </a:lnTo>
                      <a:lnTo>
                        <a:pt x="419" y="67"/>
                      </a:lnTo>
                      <a:lnTo>
                        <a:pt x="404" y="69"/>
                      </a:lnTo>
                      <a:lnTo>
                        <a:pt x="396" y="54"/>
                      </a:lnTo>
                      <a:lnTo>
                        <a:pt x="381" y="51"/>
                      </a:lnTo>
                      <a:lnTo>
                        <a:pt x="378" y="42"/>
                      </a:lnTo>
                      <a:lnTo>
                        <a:pt x="357" y="46"/>
                      </a:lnTo>
                      <a:lnTo>
                        <a:pt x="347" y="28"/>
                      </a:lnTo>
                      <a:lnTo>
                        <a:pt x="335" y="27"/>
                      </a:lnTo>
                      <a:lnTo>
                        <a:pt x="329" y="18"/>
                      </a:lnTo>
                      <a:lnTo>
                        <a:pt x="318" y="33"/>
                      </a:lnTo>
                      <a:lnTo>
                        <a:pt x="305" y="24"/>
                      </a:lnTo>
                      <a:lnTo>
                        <a:pt x="294" y="33"/>
                      </a:lnTo>
                      <a:lnTo>
                        <a:pt x="276" y="34"/>
                      </a:lnTo>
                      <a:lnTo>
                        <a:pt x="278" y="16"/>
                      </a:lnTo>
                      <a:lnTo>
                        <a:pt x="266" y="24"/>
                      </a:lnTo>
                      <a:lnTo>
                        <a:pt x="261" y="12"/>
                      </a:lnTo>
                      <a:lnTo>
                        <a:pt x="248" y="19"/>
                      </a:lnTo>
                      <a:lnTo>
                        <a:pt x="222" y="10"/>
                      </a:lnTo>
                      <a:lnTo>
                        <a:pt x="222" y="0"/>
                      </a:lnTo>
                      <a:lnTo>
                        <a:pt x="198" y="6"/>
                      </a:lnTo>
                      <a:lnTo>
                        <a:pt x="195" y="16"/>
                      </a:lnTo>
                      <a:lnTo>
                        <a:pt x="170" y="13"/>
                      </a:lnTo>
                      <a:lnTo>
                        <a:pt x="165" y="31"/>
                      </a:lnTo>
                      <a:lnTo>
                        <a:pt x="146" y="34"/>
                      </a:lnTo>
                      <a:lnTo>
                        <a:pt x="150" y="54"/>
                      </a:lnTo>
                      <a:lnTo>
                        <a:pt x="120" y="52"/>
                      </a:lnTo>
                      <a:lnTo>
                        <a:pt x="111" y="64"/>
                      </a:lnTo>
                      <a:lnTo>
                        <a:pt x="87" y="61"/>
                      </a:lnTo>
                      <a:lnTo>
                        <a:pt x="83" y="75"/>
                      </a:lnTo>
                      <a:lnTo>
                        <a:pt x="63" y="75"/>
                      </a:lnTo>
                      <a:lnTo>
                        <a:pt x="65" y="94"/>
                      </a:lnTo>
                      <a:lnTo>
                        <a:pt x="48" y="91"/>
                      </a:lnTo>
                      <a:lnTo>
                        <a:pt x="62" y="111"/>
                      </a:lnTo>
                      <a:lnTo>
                        <a:pt x="39" y="108"/>
                      </a:lnTo>
                      <a:lnTo>
                        <a:pt x="42" y="126"/>
                      </a:lnTo>
                      <a:lnTo>
                        <a:pt x="18" y="132"/>
                      </a:lnTo>
                      <a:lnTo>
                        <a:pt x="15" y="153"/>
                      </a:lnTo>
                      <a:lnTo>
                        <a:pt x="0" y="159"/>
                      </a:lnTo>
                      <a:lnTo>
                        <a:pt x="18" y="165"/>
                      </a:lnTo>
                      <a:lnTo>
                        <a:pt x="12" y="183"/>
                      </a:lnTo>
                      <a:lnTo>
                        <a:pt x="35" y="186"/>
                      </a:lnTo>
                      <a:lnTo>
                        <a:pt x="29" y="208"/>
                      </a:lnTo>
                      <a:lnTo>
                        <a:pt x="45" y="207"/>
                      </a:lnTo>
                      <a:lnTo>
                        <a:pt x="42" y="220"/>
                      </a:lnTo>
                      <a:lnTo>
                        <a:pt x="56" y="225"/>
                      </a:lnTo>
                      <a:lnTo>
                        <a:pt x="50" y="253"/>
                      </a:lnTo>
                      <a:lnTo>
                        <a:pt x="68" y="249"/>
                      </a:lnTo>
                      <a:lnTo>
                        <a:pt x="65" y="279"/>
                      </a:lnTo>
                      <a:lnTo>
                        <a:pt x="81" y="276"/>
                      </a:lnTo>
                      <a:lnTo>
                        <a:pt x="81" y="294"/>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22" name="Freeform 328"/>
                <p:cNvSpPr>
                  <a:spLocks/>
                </p:cNvSpPr>
                <p:nvPr/>
              </p:nvSpPr>
              <p:spPr bwMode="auto">
                <a:xfrm>
                  <a:off x="2071" y="706"/>
                  <a:ext cx="382" cy="379"/>
                </a:xfrm>
                <a:custGeom>
                  <a:avLst/>
                  <a:gdLst>
                    <a:gd name="T0" fmla="*/ 129 w 382"/>
                    <a:gd name="T1" fmla="*/ 366 h 379"/>
                    <a:gd name="T2" fmla="*/ 150 w 382"/>
                    <a:gd name="T3" fmla="*/ 360 h 379"/>
                    <a:gd name="T4" fmla="*/ 174 w 382"/>
                    <a:gd name="T5" fmla="*/ 313 h 379"/>
                    <a:gd name="T6" fmla="*/ 208 w 382"/>
                    <a:gd name="T7" fmla="*/ 306 h 379"/>
                    <a:gd name="T8" fmla="*/ 255 w 382"/>
                    <a:gd name="T9" fmla="*/ 312 h 379"/>
                    <a:gd name="T10" fmla="*/ 288 w 382"/>
                    <a:gd name="T11" fmla="*/ 292 h 379"/>
                    <a:gd name="T12" fmla="*/ 324 w 382"/>
                    <a:gd name="T13" fmla="*/ 279 h 379"/>
                    <a:gd name="T14" fmla="*/ 363 w 382"/>
                    <a:gd name="T15" fmla="*/ 274 h 379"/>
                    <a:gd name="T16" fmla="*/ 370 w 382"/>
                    <a:gd name="T17" fmla="*/ 259 h 379"/>
                    <a:gd name="T18" fmla="*/ 369 w 382"/>
                    <a:gd name="T19" fmla="*/ 220 h 379"/>
                    <a:gd name="T20" fmla="*/ 363 w 382"/>
                    <a:gd name="T21" fmla="*/ 183 h 379"/>
                    <a:gd name="T22" fmla="*/ 366 w 382"/>
                    <a:gd name="T23" fmla="*/ 133 h 379"/>
                    <a:gd name="T24" fmla="*/ 346 w 382"/>
                    <a:gd name="T25" fmla="*/ 121 h 379"/>
                    <a:gd name="T26" fmla="*/ 346 w 382"/>
                    <a:gd name="T27" fmla="*/ 102 h 379"/>
                    <a:gd name="T28" fmla="*/ 358 w 382"/>
                    <a:gd name="T29" fmla="*/ 81 h 379"/>
                    <a:gd name="T30" fmla="*/ 326 w 382"/>
                    <a:gd name="T31" fmla="*/ 66 h 379"/>
                    <a:gd name="T32" fmla="*/ 295 w 382"/>
                    <a:gd name="T33" fmla="*/ 45 h 379"/>
                    <a:gd name="T34" fmla="*/ 269 w 382"/>
                    <a:gd name="T35" fmla="*/ 33 h 379"/>
                    <a:gd name="T36" fmla="*/ 238 w 382"/>
                    <a:gd name="T37" fmla="*/ 28 h 379"/>
                    <a:gd name="T38" fmla="*/ 245 w 382"/>
                    <a:gd name="T39" fmla="*/ 0 h 379"/>
                    <a:gd name="T40" fmla="*/ 214 w 382"/>
                    <a:gd name="T41" fmla="*/ 7 h 379"/>
                    <a:gd name="T42" fmla="*/ 182 w 382"/>
                    <a:gd name="T43" fmla="*/ 18 h 379"/>
                    <a:gd name="T44" fmla="*/ 164 w 382"/>
                    <a:gd name="T45" fmla="*/ 4 h 379"/>
                    <a:gd name="T46" fmla="*/ 157 w 382"/>
                    <a:gd name="T47" fmla="*/ 30 h 379"/>
                    <a:gd name="T48" fmla="*/ 152 w 382"/>
                    <a:gd name="T49" fmla="*/ 51 h 379"/>
                    <a:gd name="T50" fmla="*/ 152 w 382"/>
                    <a:gd name="T51" fmla="*/ 69 h 379"/>
                    <a:gd name="T52" fmla="*/ 142 w 382"/>
                    <a:gd name="T53" fmla="*/ 100 h 379"/>
                    <a:gd name="T54" fmla="*/ 117 w 382"/>
                    <a:gd name="T55" fmla="*/ 115 h 379"/>
                    <a:gd name="T56" fmla="*/ 94 w 382"/>
                    <a:gd name="T57" fmla="*/ 144 h 379"/>
                    <a:gd name="T58" fmla="*/ 72 w 382"/>
                    <a:gd name="T59" fmla="*/ 166 h 379"/>
                    <a:gd name="T60" fmla="*/ 40 w 382"/>
                    <a:gd name="T61" fmla="*/ 189 h 379"/>
                    <a:gd name="T62" fmla="*/ 18 w 382"/>
                    <a:gd name="T63" fmla="*/ 196 h 379"/>
                    <a:gd name="T64" fmla="*/ 13 w 382"/>
                    <a:gd name="T65" fmla="*/ 225 h 379"/>
                    <a:gd name="T66" fmla="*/ 25 w 382"/>
                    <a:gd name="T67" fmla="*/ 255 h 379"/>
                    <a:gd name="T68" fmla="*/ 27 w 382"/>
                    <a:gd name="T69" fmla="*/ 276 h 379"/>
                    <a:gd name="T70" fmla="*/ 16 w 382"/>
                    <a:gd name="T71" fmla="*/ 309 h 379"/>
                    <a:gd name="T72" fmla="*/ 43 w 382"/>
                    <a:gd name="T73" fmla="*/ 333 h 379"/>
                    <a:gd name="T74" fmla="*/ 63 w 382"/>
                    <a:gd name="T75" fmla="*/ 369 h 379"/>
                    <a:gd name="T76" fmla="*/ 90 w 382"/>
                    <a:gd name="T77" fmla="*/ 375 h 379"/>
                    <a:gd name="T78" fmla="*/ 120 w 382"/>
                    <a:gd name="T79" fmla="*/ 379 h 37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2" h="379">
                      <a:moveTo>
                        <a:pt x="120" y="379"/>
                      </a:moveTo>
                      <a:lnTo>
                        <a:pt x="129" y="366"/>
                      </a:lnTo>
                      <a:lnTo>
                        <a:pt x="141" y="372"/>
                      </a:lnTo>
                      <a:lnTo>
                        <a:pt x="150" y="360"/>
                      </a:lnTo>
                      <a:lnTo>
                        <a:pt x="168" y="348"/>
                      </a:lnTo>
                      <a:lnTo>
                        <a:pt x="174" y="313"/>
                      </a:lnTo>
                      <a:lnTo>
                        <a:pt x="192" y="324"/>
                      </a:lnTo>
                      <a:lnTo>
                        <a:pt x="208" y="306"/>
                      </a:lnTo>
                      <a:lnTo>
                        <a:pt x="240" y="300"/>
                      </a:lnTo>
                      <a:lnTo>
                        <a:pt x="255" y="312"/>
                      </a:lnTo>
                      <a:lnTo>
                        <a:pt x="280" y="312"/>
                      </a:lnTo>
                      <a:lnTo>
                        <a:pt x="288" y="292"/>
                      </a:lnTo>
                      <a:lnTo>
                        <a:pt x="310" y="295"/>
                      </a:lnTo>
                      <a:lnTo>
                        <a:pt x="324" y="279"/>
                      </a:lnTo>
                      <a:lnTo>
                        <a:pt x="345" y="289"/>
                      </a:lnTo>
                      <a:lnTo>
                        <a:pt x="363" y="274"/>
                      </a:lnTo>
                      <a:lnTo>
                        <a:pt x="381" y="277"/>
                      </a:lnTo>
                      <a:lnTo>
                        <a:pt x="370" y="259"/>
                      </a:lnTo>
                      <a:lnTo>
                        <a:pt x="382" y="243"/>
                      </a:lnTo>
                      <a:lnTo>
                        <a:pt x="369" y="220"/>
                      </a:lnTo>
                      <a:lnTo>
                        <a:pt x="378" y="198"/>
                      </a:lnTo>
                      <a:lnTo>
                        <a:pt x="363" y="183"/>
                      </a:lnTo>
                      <a:lnTo>
                        <a:pt x="376" y="162"/>
                      </a:lnTo>
                      <a:lnTo>
                        <a:pt x="366" y="133"/>
                      </a:lnTo>
                      <a:lnTo>
                        <a:pt x="372" y="115"/>
                      </a:lnTo>
                      <a:lnTo>
                        <a:pt x="346" y="121"/>
                      </a:lnTo>
                      <a:lnTo>
                        <a:pt x="330" y="117"/>
                      </a:lnTo>
                      <a:lnTo>
                        <a:pt x="346" y="102"/>
                      </a:lnTo>
                      <a:lnTo>
                        <a:pt x="346" y="91"/>
                      </a:lnTo>
                      <a:lnTo>
                        <a:pt x="358" y="81"/>
                      </a:lnTo>
                      <a:lnTo>
                        <a:pt x="334" y="78"/>
                      </a:lnTo>
                      <a:lnTo>
                        <a:pt x="326" y="66"/>
                      </a:lnTo>
                      <a:lnTo>
                        <a:pt x="308" y="66"/>
                      </a:lnTo>
                      <a:lnTo>
                        <a:pt x="295" y="45"/>
                      </a:lnTo>
                      <a:lnTo>
                        <a:pt x="283" y="49"/>
                      </a:lnTo>
                      <a:lnTo>
                        <a:pt x="269" y="33"/>
                      </a:lnTo>
                      <a:lnTo>
                        <a:pt x="250" y="37"/>
                      </a:lnTo>
                      <a:lnTo>
                        <a:pt x="238" y="28"/>
                      </a:lnTo>
                      <a:lnTo>
                        <a:pt x="248" y="15"/>
                      </a:lnTo>
                      <a:lnTo>
                        <a:pt x="245" y="0"/>
                      </a:lnTo>
                      <a:lnTo>
                        <a:pt x="232" y="12"/>
                      </a:lnTo>
                      <a:lnTo>
                        <a:pt x="214" y="7"/>
                      </a:lnTo>
                      <a:lnTo>
                        <a:pt x="200" y="21"/>
                      </a:lnTo>
                      <a:lnTo>
                        <a:pt x="182" y="18"/>
                      </a:lnTo>
                      <a:lnTo>
                        <a:pt x="167" y="18"/>
                      </a:lnTo>
                      <a:lnTo>
                        <a:pt x="164" y="4"/>
                      </a:lnTo>
                      <a:lnTo>
                        <a:pt x="148" y="15"/>
                      </a:lnTo>
                      <a:lnTo>
                        <a:pt x="157" y="30"/>
                      </a:lnTo>
                      <a:lnTo>
                        <a:pt x="140" y="24"/>
                      </a:lnTo>
                      <a:lnTo>
                        <a:pt x="152" y="51"/>
                      </a:lnTo>
                      <a:lnTo>
                        <a:pt x="139" y="49"/>
                      </a:lnTo>
                      <a:lnTo>
                        <a:pt x="152" y="69"/>
                      </a:lnTo>
                      <a:lnTo>
                        <a:pt x="137" y="78"/>
                      </a:lnTo>
                      <a:lnTo>
                        <a:pt x="142" y="100"/>
                      </a:lnTo>
                      <a:lnTo>
                        <a:pt x="123" y="96"/>
                      </a:lnTo>
                      <a:lnTo>
                        <a:pt x="117" y="115"/>
                      </a:lnTo>
                      <a:lnTo>
                        <a:pt x="100" y="117"/>
                      </a:lnTo>
                      <a:lnTo>
                        <a:pt x="94" y="144"/>
                      </a:lnTo>
                      <a:lnTo>
                        <a:pt x="81" y="139"/>
                      </a:lnTo>
                      <a:lnTo>
                        <a:pt x="72" y="166"/>
                      </a:lnTo>
                      <a:lnTo>
                        <a:pt x="55" y="162"/>
                      </a:lnTo>
                      <a:lnTo>
                        <a:pt x="40" y="189"/>
                      </a:lnTo>
                      <a:lnTo>
                        <a:pt x="33" y="180"/>
                      </a:lnTo>
                      <a:lnTo>
                        <a:pt x="18" y="196"/>
                      </a:lnTo>
                      <a:lnTo>
                        <a:pt x="0" y="199"/>
                      </a:lnTo>
                      <a:lnTo>
                        <a:pt x="13" y="225"/>
                      </a:lnTo>
                      <a:lnTo>
                        <a:pt x="3" y="243"/>
                      </a:lnTo>
                      <a:lnTo>
                        <a:pt x="25" y="255"/>
                      </a:lnTo>
                      <a:lnTo>
                        <a:pt x="13" y="267"/>
                      </a:lnTo>
                      <a:lnTo>
                        <a:pt x="27" y="276"/>
                      </a:lnTo>
                      <a:lnTo>
                        <a:pt x="22" y="291"/>
                      </a:lnTo>
                      <a:lnTo>
                        <a:pt x="16" y="309"/>
                      </a:lnTo>
                      <a:lnTo>
                        <a:pt x="37" y="312"/>
                      </a:lnTo>
                      <a:lnTo>
                        <a:pt x="43" y="333"/>
                      </a:lnTo>
                      <a:lnTo>
                        <a:pt x="58" y="336"/>
                      </a:lnTo>
                      <a:lnTo>
                        <a:pt x="63" y="369"/>
                      </a:lnTo>
                      <a:lnTo>
                        <a:pt x="84" y="354"/>
                      </a:lnTo>
                      <a:lnTo>
                        <a:pt x="90" y="375"/>
                      </a:lnTo>
                      <a:lnTo>
                        <a:pt x="105" y="364"/>
                      </a:lnTo>
                      <a:lnTo>
                        <a:pt x="120" y="379"/>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23" name="Freeform 329"/>
                <p:cNvSpPr>
                  <a:spLocks/>
                </p:cNvSpPr>
                <p:nvPr/>
              </p:nvSpPr>
              <p:spPr bwMode="auto">
                <a:xfrm>
                  <a:off x="1433" y="687"/>
                  <a:ext cx="448" cy="435"/>
                </a:xfrm>
                <a:custGeom>
                  <a:avLst/>
                  <a:gdLst>
                    <a:gd name="T0" fmla="*/ 434 w 448"/>
                    <a:gd name="T1" fmla="*/ 205 h 435"/>
                    <a:gd name="T2" fmla="*/ 422 w 448"/>
                    <a:gd name="T3" fmla="*/ 222 h 435"/>
                    <a:gd name="T4" fmla="*/ 414 w 448"/>
                    <a:gd name="T5" fmla="*/ 239 h 435"/>
                    <a:gd name="T6" fmla="*/ 404 w 448"/>
                    <a:gd name="T7" fmla="*/ 259 h 435"/>
                    <a:gd name="T8" fmla="*/ 392 w 448"/>
                    <a:gd name="T9" fmla="*/ 274 h 435"/>
                    <a:gd name="T10" fmla="*/ 385 w 448"/>
                    <a:gd name="T11" fmla="*/ 295 h 435"/>
                    <a:gd name="T12" fmla="*/ 374 w 448"/>
                    <a:gd name="T13" fmla="*/ 320 h 435"/>
                    <a:gd name="T14" fmla="*/ 366 w 448"/>
                    <a:gd name="T15" fmla="*/ 349 h 435"/>
                    <a:gd name="T16" fmla="*/ 351 w 448"/>
                    <a:gd name="T17" fmla="*/ 373 h 435"/>
                    <a:gd name="T18" fmla="*/ 340 w 448"/>
                    <a:gd name="T19" fmla="*/ 388 h 435"/>
                    <a:gd name="T20" fmla="*/ 316 w 448"/>
                    <a:gd name="T21" fmla="*/ 392 h 435"/>
                    <a:gd name="T22" fmla="*/ 299 w 448"/>
                    <a:gd name="T23" fmla="*/ 398 h 435"/>
                    <a:gd name="T24" fmla="*/ 270 w 448"/>
                    <a:gd name="T25" fmla="*/ 405 h 435"/>
                    <a:gd name="T26" fmla="*/ 248 w 448"/>
                    <a:gd name="T27" fmla="*/ 410 h 435"/>
                    <a:gd name="T28" fmla="*/ 234 w 448"/>
                    <a:gd name="T29" fmla="*/ 417 h 435"/>
                    <a:gd name="T30" fmla="*/ 211 w 448"/>
                    <a:gd name="T31" fmla="*/ 417 h 435"/>
                    <a:gd name="T32" fmla="*/ 191 w 448"/>
                    <a:gd name="T33" fmla="*/ 418 h 435"/>
                    <a:gd name="T34" fmla="*/ 163 w 448"/>
                    <a:gd name="T35" fmla="*/ 407 h 435"/>
                    <a:gd name="T36" fmla="*/ 143 w 448"/>
                    <a:gd name="T37" fmla="*/ 410 h 435"/>
                    <a:gd name="T38" fmla="*/ 117 w 448"/>
                    <a:gd name="T39" fmla="*/ 415 h 435"/>
                    <a:gd name="T40" fmla="*/ 94 w 448"/>
                    <a:gd name="T41" fmla="*/ 423 h 435"/>
                    <a:gd name="T42" fmla="*/ 72 w 448"/>
                    <a:gd name="T43" fmla="*/ 425 h 435"/>
                    <a:gd name="T44" fmla="*/ 58 w 448"/>
                    <a:gd name="T45" fmla="*/ 413 h 435"/>
                    <a:gd name="T46" fmla="*/ 46 w 448"/>
                    <a:gd name="T47" fmla="*/ 390 h 435"/>
                    <a:gd name="T48" fmla="*/ 24 w 448"/>
                    <a:gd name="T49" fmla="*/ 359 h 435"/>
                    <a:gd name="T50" fmla="*/ 17 w 448"/>
                    <a:gd name="T51" fmla="*/ 325 h 435"/>
                    <a:gd name="T52" fmla="*/ 4 w 448"/>
                    <a:gd name="T53" fmla="*/ 297 h 435"/>
                    <a:gd name="T54" fmla="*/ 0 w 448"/>
                    <a:gd name="T55" fmla="*/ 267 h 435"/>
                    <a:gd name="T56" fmla="*/ 13 w 448"/>
                    <a:gd name="T57" fmla="*/ 247 h 435"/>
                    <a:gd name="T58" fmla="*/ 11 w 448"/>
                    <a:gd name="T59" fmla="*/ 224 h 435"/>
                    <a:gd name="T60" fmla="*/ 26 w 448"/>
                    <a:gd name="T61" fmla="*/ 200 h 435"/>
                    <a:gd name="T62" fmla="*/ 30 w 448"/>
                    <a:gd name="T63" fmla="*/ 175 h 435"/>
                    <a:gd name="T64" fmla="*/ 28 w 448"/>
                    <a:gd name="T65" fmla="*/ 155 h 435"/>
                    <a:gd name="T66" fmla="*/ 43 w 448"/>
                    <a:gd name="T67" fmla="*/ 134 h 435"/>
                    <a:gd name="T68" fmla="*/ 48 w 448"/>
                    <a:gd name="T69" fmla="*/ 115 h 435"/>
                    <a:gd name="T70" fmla="*/ 56 w 448"/>
                    <a:gd name="T71" fmla="*/ 91 h 435"/>
                    <a:gd name="T72" fmla="*/ 65 w 448"/>
                    <a:gd name="T73" fmla="*/ 72 h 435"/>
                    <a:gd name="T74" fmla="*/ 78 w 448"/>
                    <a:gd name="T75" fmla="*/ 64 h 435"/>
                    <a:gd name="T76" fmla="*/ 91 w 448"/>
                    <a:gd name="T77" fmla="*/ 46 h 435"/>
                    <a:gd name="T78" fmla="*/ 107 w 448"/>
                    <a:gd name="T79" fmla="*/ 36 h 435"/>
                    <a:gd name="T80" fmla="*/ 136 w 448"/>
                    <a:gd name="T81" fmla="*/ 26 h 435"/>
                    <a:gd name="T82" fmla="*/ 160 w 448"/>
                    <a:gd name="T83" fmla="*/ 16 h 435"/>
                    <a:gd name="T84" fmla="*/ 177 w 448"/>
                    <a:gd name="T85" fmla="*/ 11 h 435"/>
                    <a:gd name="T86" fmla="*/ 200 w 448"/>
                    <a:gd name="T87" fmla="*/ 11 h 435"/>
                    <a:gd name="T88" fmla="*/ 226 w 448"/>
                    <a:gd name="T89" fmla="*/ 19 h 435"/>
                    <a:gd name="T90" fmla="*/ 265 w 448"/>
                    <a:gd name="T91" fmla="*/ 29 h 435"/>
                    <a:gd name="T92" fmla="*/ 297 w 448"/>
                    <a:gd name="T93" fmla="*/ 34 h 435"/>
                    <a:gd name="T94" fmla="*/ 331 w 448"/>
                    <a:gd name="T95" fmla="*/ 45 h 435"/>
                    <a:gd name="T96" fmla="*/ 363 w 448"/>
                    <a:gd name="T97" fmla="*/ 52 h 435"/>
                    <a:gd name="T98" fmla="*/ 396 w 448"/>
                    <a:gd name="T99" fmla="*/ 64 h 435"/>
                    <a:gd name="T100" fmla="*/ 397 w 448"/>
                    <a:gd name="T101" fmla="*/ 76 h 435"/>
                    <a:gd name="T102" fmla="*/ 402 w 448"/>
                    <a:gd name="T103" fmla="*/ 99 h 435"/>
                    <a:gd name="T104" fmla="*/ 414 w 448"/>
                    <a:gd name="T105" fmla="*/ 125 h 435"/>
                    <a:gd name="T106" fmla="*/ 421 w 448"/>
                    <a:gd name="T107" fmla="*/ 150 h 435"/>
                    <a:gd name="T108" fmla="*/ 431 w 448"/>
                    <a:gd name="T109" fmla="*/ 177 h 435"/>
                    <a:gd name="T110" fmla="*/ 438 w 448"/>
                    <a:gd name="T111" fmla="*/ 189 h 4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8" h="435">
                      <a:moveTo>
                        <a:pt x="448" y="200"/>
                      </a:moveTo>
                      <a:lnTo>
                        <a:pt x="434" y="205"/>
                      </a:lnTo>
                      <a:lnTo>
                        <a:pt x="439" y="217"/>
                      </a:lnTo>
                      <a:lnTo>
                        <a:pt x="422" y="222"/>
                      </a:lnTo>
                      <a:lnTo>
                        <a:pt x="427" y="237"/>
                      </a:lnTo>
                      <a:lnTo>
                        <a:pt x="414" y="239"/>
                      </a:lnTo>
                      <a:lnTo>
                        <a:pt x="414" y="254"/>
                      </a:lnTo>
                      <a:lnTo>
                        <a:pt x="404" y="259"/>
                      </a:lnTo>
                      <a:lnTo>
                        <a:pt x="405" y="278"/>
                      </a:lnTo>
                      <a:lnTo>
                        <a:pt x="392" y="274"/>
                      </a:lnTo>
                      <a:lnTo>
                        <a:pt x="397" y="288"/>
                      </a:lnTo>
                      <a:lnTo>
                        <a:pt x="385" y="295"/>
                      </a:lnTo>
                      <a:lnTo>
                        <a:pt x="387" y="317"/>
                      </a:lnTo>
                      <a:lnTo>
                        <a:pt x="374" y="320"/>
                      </a:lnTo>
                      <a:lnTo>
                        <a:pt x="377" y="338"/>
                      </a:lnTo>
                      <a:lnTo>
                        <a:pt x="366" y="349"/>
                      </a:lnTo>
                      <a:lnTo>
                        <a:pt x="367" y="364"/>
                      </a:lnTo>
                      <a:lnTo>
                        <a:pt x="351" y="373"/>
                      </a:lnTo>
                      <a:lnTo>
                        <a:pt x="351" y="395"/>
                      </a:lnTo>
                      <a:lnTo>
                        <a:pt x="340" y="388"/>
                      </a:lnTo>
                      <a:lnTo>
                        <a:pt x="331" y="400"/>
                      </a:lnTo>
                      <a:lnTo>
                        <a:pt x="316" y="392"/>
                      </a:lnTo>
                      <a:lnTo>
                        <a:pt x="313" y="403"/>
                      </a:lnTo>
                      <a:lnTo>
                        <a:pt x="299" y="398"/>
                      </a:lnTo>
                      <a:lnTo>
                        <a:pt x="289" y="405"/>
                      </a:lnTo>
                      <a:lnTo>
                        <a:pt x="270" y="405"/>
                      </a:lnTo>
                      <a:lnTo>
                        <a:pt x="262" y="412"/>
                      </a:lnTo>
                      <a:lnTo>
                        <a:pt x="248" y="410"/>
                      </a:lnTo>
                      <a:lnTo>
                        <a:pt x="241" y="420"/>
                      </a:lnTo>
                      <a:lnTo>
                        <a:pt x="234" y="417"/>
                      </a:lnTo>
                      <a:lnTo>
                        <a:pt x="221" y="422"/>
                      </a:lnTo>
                      <a:lnTo>
                        <a:pt x="211" y="417"/>
                      </a:lnTo>
                      <a:lnTo>
                        <a:pt x="202" y="430"/>
                      </a:lnTo>
                      <a:lnTo>
                        <a:pt x="191" y="418"/>
                      </a:lnTo>
                      <a:lnTo>
                        <a:pt x="175" y="420"/>
                      </a:lnTo>
                      <a:lnTo>
                        <a:pt x="163" y="407"/>
                      </a:lnTo>
                      <a:lnTo>
                        <a:pt x="156" y="417"/>
                      </a:lnTo>
                      <a:lnTo>
                        <a:pt x="143" y="410"/>
                      </a:lnTo>
                      <a:lnTo>
                        <a:pt x="130" y="420"/>
                      </a:lnTo>
                      <a:lnTo>
                        <a:pt x="117" y="415"/>
                      </a:lnTo>
                      <a:lnTo>
                        <a:pt x="102" y="430"/>
                      </a:lnTo>
                      <a:lnTo>
                        <a:pt x="94" y="423"/>
                      </a:lnTo>
                      <a:lnTo>
                        <a:pt x="82" y="435"/>
                      </a:lnTo>
                      <a:lnTo>
                        <a:pt x="72" y="425"/>
                      </a:lnTo>
                      <a:lnTo>
                        <a:pt x="60" y="430"/>
                      </a:lnTo>
                      <a:lnTo>
                        <a:pt x="58" y="413"/>
                      </a:lnTo>
                      <a:lnTo>
                        <a:pt x="47" y="405"/>
                      </a:lnTo>
                      <a:lnTo>
                        <a:pt x="46" y="390"/>
                      </a:lnTo>
                      <a:lnTo>
                        <a:pt x="35" y="375"/>
                      </a:lnTo>
                      <a:lnTo>
                        <a:pt x="24" y="359"/>
                      </a:lnTo>
                      <a:lnTo>
                        <a:pt x="21" y="343"/>
                      </a:lnTo>
                      <a:lnTo>
                        <a:pt x="17" y="325"/>
                      </a:lnTo>
                      <a:lnTo>
                        <a:pt x="18" y="304"/>
                      </a:lnTo>
                      <a:lnTo>
                        <a:pt x="4" y="297"/>
                      </a:lnTo>
                      <a:lnTo>
                        <a:pt x="9" y="279"/>
                      </a:lnTo>
                      <a:lnTo>
                        <a:pt x="0" y="267"/>
                      </a:lnTo>
                      <a:lnTo>
                        <a:pt x="21" y="259"/>
                      </a:lnTo>
                      <a:lnTo>
                        <a:pt x="13" y="247"/>
                      </a:lnTo>
                      <a:lnTo>
                        <a:pt x="21" y="237"/>
                      </a:lnTo>
                      <a:lnTo>
                        <a:pt x="11" y="224"/>
                      </a:lnTo>
                      <a:lnTo>
                        <a:pt x="29" y="219"/>
                      </a:lnTo>
                      <a:lnTo>
                        <a:pt x="26" y="200"/>
                      </a:lnTo>
                      <a:lnTo>
                        <a:pt x="33" y="189"/>
                      </a:lnTo>
                      <a:lnTo>
                        <a:pt x="30" y="175"/>
                      </a:lnTo>
                      <a:lnTo>
                        <a:pt x="38" y="167"/>
                      </a:lnTo>
                      <a:lnTo>
                        <a:pt x="28" y="155"/>
                      </a:lnTo>
                      <a:lnTo>
                        <a:pt x="47" y="144"/>
                      </a:lnTo>
                      <a:lnTo>
                        <a:pt x="43" y="134"/>
                      </a:lnTo>
                      <a:lnTo>
                        <a:pt x="55" y="124"/>
                      </a:lnTo>
                      <a:lnTo>
                        <a:pt x="48" y="115"/>
                      </a:lnTo>
                      <a:lnTo>
                        <a:pt x="58" y="101"/>
                      </a:lnTo>
                      <a:lnTo>
                        <a:pt x="56" y="91"/>
                      </a:lnTo>
                      <a:lnTo>
                        <a:pt x="65" y="87"/>
                      </a:lnTo>
                      <a:lnTo>
                        <a:pt x="65" y="72"/>
                      </a:lnTo>
                      <a:lnTo>
                        <a:pt x="75" y="81"/>
                      </a:lnTo>
                      <a:lnTo>
                        <a:pt x="78" y="64"/>
                      </a:lnTo>
                      <a:lnTo>
                        <a:pt x="79" y="50"/>
                      </a:lnTo>
                      <a:lnTo>
                        <a:pt x="91" y="46"/>
                      </a:lnTo>
                      <a:lnTo>
                        <a:pt x="92" y="31"/>
                      </a:lnTo>
                      <a:lnTo>
                        <a:pt x="107" y="36"/>
                      </a:lnTo>
                      <a:lnTo>
                        <a:pt x="117" y="24"/>
                      </a:lnTo>
                      <a:lnTo>
                        <a:pt x="136" y="26"/>
                      </a:lnTo>
                      <a:lnTo>
                        <a:pt x="146" y="14"/>
                      </a:lnTo>
                      <a:lnTo>
                        <a:pt x="160" y="16"/>
                      </a:lnTo>
                      <a:lnTo>
                        <a:pt x="165" y="6"/>
                      </a:lnTo>
                      <a:lnTo>
                        <a:pt x="177" y="11"/>
                      </a:lnTo>
                      <a:lnTo>
                        <a:pt x="183" y="0"/>
                      </a:lnTo>
                      <a:lnTo>
                        <a:pt x="200" y="11"/>
                      </a:lnTo>
                      <a:lnTo>
                        <a:pt x="216" y="6"/>
                      </a:lnTo>
                      <a:lnTo>
                        <a:pt x="226" y="19"/>
                      </a:lnTo>
                      <a:lnTo>
                        <a:pt x="243" y="19"/>
                      </a:lnTo>
                      <a:lnTo>
                        <a:pt x="265" y="29"/>
                      </a:lnTo>
                      <a:lnTo>
                        <a:pt x="287" y="26"/>
                      </a:lnTo>
                      <a:lnTo>
                        <a:pt x="297" y="34"/>
                      </a:lnTo>
                      <a:lnTo>
                        <a:pt x="316" y="32"/>
                      </a:lnTo>
                      <a:lnTo>
                        <a:pt x="331" y="45"/>
                      </a:lnTo>
                      <a:lnTo>
                        <a:pt x="344" y="39"/>
                      </a:lnTo>
                      <a:lnTo>
                        <a:pt x="363" y="52"/>
                      </a:lnTo>
                      <a:lnTo>
                        <a:pt x="380" y="49"/>
                      </a:lnTo>
                      <a:lnTo>
                        <a:pt x="396" y="64"/>
                      </a:lnTo>
                      <a:lnTo>
                        <a:pt x="405" y="60"/>
                      </a:lnTo>
                      <a:lnTo>
                        <a:pt x="397" y="76"/>
                      </a:lnTo>
                      <a:lnTo>
                        <a:pt x="407" y="85"/>
                      </a:lnTo>
                      <a:lnTo>
                        <a:pt x="402" y="99"/>
                      </a:lnTo>
                      <a:lnTo>
                        <a:pt x="418" y="110"/>
                      </a:lnTo>
                      <a:lnTo>
                        <a:pt x="414" y="125"/>
                      </a:lnTo>
                      <a:lnTo>
                        <a:pt x="426" y="136"/>
                      </a:lnTo>
                      <a:lnTo>
                        <a:pt x="421" y="150"/>
                      </a:lnTo>
                      <a:lnTo>
                        <a:pt x="435" y="160"/>
                      </a:lnTo>
                      <a:lnTo>
                        <a:pt x="431" y="177"/>
                      </a:lnTo>
                      <a:lnTo>
                        <a:pt x="443" y="177"/>
                      </a:lnTo>
                      <a:lnTo>
                        <a:pt x="438" y="189"/>
                      </a:lnTo>
                      <a:lnTo>
                        <a:pt x="448" y="200"/>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24" name="Freeform 330"/>
                <p:cNvSpPr>
                  <a:spLocks/>
                </p:cNvSpPr>
                <p:nvPr/>
              </p:nvSpPr>
              <p:spPr bwMode="auto">
                <a:xfrm>
                  <a:off x="397" y="1035"/>
                  <a:ext cx="204" cy="234"/>
                </a:xfrm>
                <a:custGeom>
                  <a:avLst/>
                  <a:gdLst>
                    <a:gd name="T0" fmla="*/ 192 w 204"/>
                    <a:gd name="T1" fmla="*/ 0 h 234"/>
                    <a:gd name="T2" fmla="*/ 197 w 204"/>
                    <a:gd name="T3" fmla="*/ 27 h 234"/>
                    <a:gd name="T4" fmla="*/ 192 w 204"/>
                    <a:gd name="T5" fmla="*/ 45 h 234"/>
                    <a:gd name="T6" fmla="*/ 200 w 204"/>
                    <a:gd name="T7" fmla="*/ 57 h 234"/>
                    <a:gd name="T8" fmla="*/ 189 w 204"/>
                    <a:gd name="T9" fmla="*/ 73 h 234"/>
                    <a:gd name="T10" fmla="*/ 204 w 204"/>
                    <a:gd name="T11" fmla="*/ 90 h 234"/>
                    <a:gd name="T12" fmla="*/ 204 w 204"/>
                    <a:gd name="T13" fmla="*/ 114 h 234"/>
                    <a:gd name="T14" fmla="*/ 185 w 204"/>
                    <a:gd name="T15" fmla="*/ 124 h 234"/>
                    <a:gd name="T16" fmla="*/ 179 w 204"/>
                    <a:gd name="T17" fmla="*/ 147 h 234"/>
                    <a:gd name="T18" fmla="*/ 165 w 204"/>
                    <a:gd name="T19" fmla="*/ 159 h 234"/>
                    <a:gd name="T20" fmla="*/ 164 w 204"/>
                    <a:gd name="T21" fmla="*/ 178 h 234"/>
                    <a:gd name="T22" fmla="*/ 147 w 204"/>
                    <a:gd name="T23" fmla="*/ 189 h 234"/>
                    <a:gd name="T24" fmla="*/ 140 w 204"/>
                    <a:gd name="T25" fmla="*/ 208 h 234"/>
                    <a:gd name="T26" fmla="*/ 116 w 204"/>
                    <a:gd name="T27" fmla="*/ 213 h 234"/>
                    <a:gd name="T28" fmla="*/ 102 w 204"/>
                    <a:gd name="T29" fmla="*/ 234 h 234"/>
                    <a:gd name="T30" fmla="*/ 89 w 204"/>
                    <a:gd name="T31" fmla="*/ 223 h 234"/>
                    <a:gd name="T32" fmla="*/ 65 w 204"/>
                    <a:gd name="T33" fmla="*/ 225 h 234"/>
                    <a:gd name="T34" fmla="*/ 48 w 204"/>
                    <a:gd name="T35" fmla="*/ 213 h 234"/>
                    <a:gd name="T36" fmla="*/ 17 w 204"/>
                    <a:gd name="T37" fmla="*/ 219 h 234"/>
                    <a:gd name="T38" fmla="*/ 17 w 204"/>
                    <a:gd name="T39" fmla="*/ 202 h 234"/>
                    <a:gd name="T40" fmla="*/ 0 w 204"/>
                    <a:gd name="T41" fmla="*/ 189 h 234"/>
                    <a:gd name="T42" fmla="*/ 6 w 204"/>
                    <a:gd name="T43" fmla="*/ 166 h 234"/>
                    <a:gd name="T44" fmla="*/ 8 w 204"/>
                    <a:gd name="T45" fmla="*/ 130 h 234"/>
                    <a:gd name="T46" fmla="*/ 2 w 204"/>
                    <a:gd name="T47" fmla="*/ 108 h 234"/>
                    <a:gd name="T48" fmla="*/ 12 w 204"/>
                    <a:gd name="T49" fmla="*/ 88 h 234"/>
                    <a:gd name="T50" fmla="*/ 2 w 204"/>
                    <a:gd name="T51" fmla="*/ 67 h 234"/>
                    <a:gd name="T52" fmla="*/ 0 w 204"/>
                    <a:gd name="T53" fmla="*/ 36 h 234"/>
                    <a:gd name="T54" fmla="*/ 17 w 204"/>
                    <a:gd name="T55" fmla="*/ 39 h 234"/>
                    <a:gd name="T56" fmla="*/ 36 w 204"/>
                    <a:gd name="T57" fmla="*/ 31 h 234"/>
                    <a:gd name="T58" fmla="*/ 62 w 204"/>
                    <a:gd name="T59" fmla="*/ 15 h 234"/>
                    <a:gd name="T60" fmla="*/ 83 w 204"/>
                    <a:gd name="T61" fmla="*/ 21 h 234"/>
                    <a:gd name="T62" fmla="*/ 107 w 204"/>
                    <a:gd name="T63" fmla="*/ 9 h 234"/>
                    <a:gd name="T64" fmla="*/ 140 w 204"/>
                    <a:gd name="T65" fmla="*/ 16 h 234"/>
                    <a:gd name="T66" fmla="*/ 168 w 204"/>
                    <a:gd name="T67" fmla="*/ 7 h 234"/>
                    <a:gd name="T68" fmla="*/ 192 w 204"/>
                    <a:gd name="T69" fmla="*/ 0 h 2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4" h="234">
                      <a:moveTo>
                        <a:pt x="192" y="0"/>
                      </a:moveTo>
                      <a:lnTo>
                        <a:pt x="197" y="27"/>
                      </a:lnTo>
                      <a:lnTo>
                        <a:pt x="192" y="45"/>
                      </a:lnTo>
                      <a:lnTo>
                        <a:pt x="200" y="57"/>
                      </a:lnTo>
                      <a:lnTo>
                        <a:pt x="189" y="73"/>
                      </a:lnTo>
                      <a:lnTo>
                        <a:pt x="204" y="90"/>
                      </a:lnTo>
                      <a:lnTo>
                        <a:pt x="204" y="114"/>
                      </a:lnTo>
                      <a:lnTo>
                        <a:pt x="185" y="124"/>
                      </a:lnTo>
                      <a:lnTo>
                        <a:pt x="179" y="147"/>
                      </a:lnTo>
                      <a:lnTo>
                        <a:pt x="165" y="159"/>
                      </a:lnTo>
                      <a:lnTo>
                        <a:pt x="164" y="178"/>
                      </a:lnTo>
                      <a:lnTo>
                        <a:pt x="147" y="189"/>
                      </a:lnTo>
                      <a:lnTo>
                        <a:pt x="140" y="208"/>
                      </a:lnTo>
                      <a:lnTo>
                        <a:pt x="116" y="213"/>
                      </a:lnTo>
                      <a:lnTo>
                        <a:pt x="102" y="234"/>
                      </a:lnTo>
                      <a:lnTo>
                        <a:pt x="89" y="223"/>
                      </a:lnTo>
                      <a:lnTo>
                        <a:pt x="65" y="225"/>
                      </a:lnTo>
                      <a:lnTo>
                        <a:pt x="48" y="213"/>
                      </a:lnTo>
                      <a:lnTo>
                        <a:pt x="17" y="219"/>
                      </a:lnTo>
                      <a:lnTo>
                        <a:pt x="17" y="202"/>
                      </a:lnTo>
                      <a:lnTo>
                        <a:pt x="0" y="189"/>
                      </a:lnTo>
                      <a:lnTo>
                        <a:pt x="6" y="166"/>
                      </a:lnTo>
                      <a:lnTo>
                        <a:pt x="8" y="130"/>
                      </a:lnTo>
                      <a:lnTo>
                        <a:pt x="2" y="108"/>
                      </a:lnTo>
                      <a:lnTo>
                        <a:pt x="12" y="88"/>
                      </a:lnTo>
                      <a:lnTo>
                        <a:pt x="2" y="67"/>
                      </a:lnTo>
                      <a:lnTo>
                        <a:pt x="0" y="36"/>
                      </a:lnTo>
                      <a:lnTo>
                        <a:pt x="17" y="39"/>
                      </a:lnTo>
                      <a:lnTo>
                        <a:pt x="36" y="31"/>
                      </a:lnTo>
                      <a:lnTo>
                        <a:pt x="62" y="15"/>
                      </a:lnTo>
                      <a:lnTo>
                        <a:pt x="83" y="21"/>
                      </a:lnTo>
                      <a:lnTo>
                        <a:pt x="107" y="9"/>
                      </a:lnTo>
                      <a:lnTo>
                        <a:pt x="140" y="16"/>
                      </a:lnTo>
                      <a:lnTo>
                        <a:pt x="168" y="7"/>
                      </a:lnTo>
                      <a:lnTo>
                        <a:pt x="192" y="0"/>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25" name="Freeform 331"/>
                <p:cNvSpPr>
                  <a:spLocks/>
                </p:cNvSpPr>
                <p:nvPr/>
              </p:nvSpPr>
              <p:spPr bwMode="auto">
                <a:xfrm>
                  <a:off x="1060" y="336"/>
                  <a:ext cx="234" cy="204"/>
                </a:xfrm>
                <a:custGeom>
                  <a:avLst/>
                  <a:gdLst>
                    <a:gd name="T0" fmla="*/ 234 w 234"/>
                    <a:gd name="T1" fmla="*/ 192 h 204"/>
                    <a:gd name="T2" fmla="*/ 207 w 234"/>
                    <a:gd name="T3" fmla="*/ 197 h 204"/>
                    <a:gd name="T4" fmla="*/ 189 w 234"/>
                    <a:gd name="T5" fmla="*/ 192 h 204"/>
                    <a:gd name="T6" fmla="*/ 177 w 234"/>
                    <a:gd name="T7" fmla="*/ 200 h 204"/>
                    <a:gd name="T8" fmla="*/ 161 w 234"/>
                    <a:gd name="T9" fmla="*/ 189 h 204"/>
                    <a:gd name="T10" fmla="*/ 144 w 234"/>
                    <a:gd name="T11" fmla="*/ 204 h 204"/>
                    <a:gd name="T12" fmla="*/ 120 w 234"/>
                    <a:gd name="T13" fmla="*/ 204 h 204"/>
                    <a:gd name="T14" fmla="*/ 110 w 234"/>
                    <a:gd name="T15" fmla="*/ 185 h 204"/>
                    <a:gd name="T16" fmla="*/ 87 w 234"/>
                    <a:gd name="T17" fmla="*/ 179 h 204"/>
                    <a:gd name="T18" fmla="*/ 75 w 234"/>
                    <a:gd name="T19" fmla="*/ 165 h 204"/>
                    <a:gd name="T20" fmla="*/ 56 w 234"/>
                    <a:gd name="T21" fmla="*/ 164 h 204"/>
                    <a:gd name="T22" fmla="*/ 45 w 234"/>
                    <a:gd name="T23" fmla="*/ 147 h 204"/>
                    <a:gd name="T24" fmla="*/ 26 w 234"/>
                    <a:gd name="T25" fmla="*/ 140 h 204"/>
                    <a:gd name="T26" fmla="*/ 21 w 234"/>
                    <a:gd name="T27" fmla="*/ 116 h 204"/>
                    <a:gd name="T28" fmla="*/ 0 w 234"/>
                    <a:gd name="T29" fmla="*/ 102 h 204"/>
                    <a:gd name="T30" fmla="*/ 11 w 234"/>
                    <a:gd name="T31" fmla="*/ 89 h 204"/>
                    <a:gd name="T32" fmla="*/ 9 w 234"/>
                    <a:gd name="T33" fmla="*/ 65 h 204"/>
                    <a:gd name="T34" fmla="*/ 21 w 234"/>
                    <a:gd name="T35" fmla="*/ 48 h 204"/>
                    <a:gd name="T36" fmla="*/ 15 w 234"/>
                    <a:gd name="T37" fmla="*/ 17 h 204"/>
                    <a:gd name="T38" fmla="*/ 32 w 234"/>
                    <a:gd name="T39" fmla="*/ 17 h 204"/>
                    <a:gd name="T40" fmla="*/ 45 w 234"/>
                    <a:gd name="T41" fmla="*/ 0 h 204"/>
                    <a:gd name="T42" fmla="*/ 68 w 234"/>
                    <a:gd name="T43" fmla="*/ 6 h 204"/>
                    <a:gd name="T44" fmla="*/ 104 w 234"/>
                    <a:gd name="T45" fmla="*/ 8 h 204"/>
                    <a:gd name="T46" fmla="*/ 126 w 234"/>
                    <a:gd name="T47" fmla="*/ 2 h 204"/>
                    <a:gd name="T48" fmla="*/ 146 w 234"/>
                    <a:gd name="T49" fmla="*/ 12 h 204"/>
                    <a:gd name="T50" fmla="*/ 167 w 234"/>
                    <a:gd name="T51" fmla="*/ 2 h 204"/>
                    <a:gd name="T52" fmla="*/ 198 w 234"/>
                    <a:gd name="T53" fmla="*/ 0 h 204"/>
                    <a:gd name="T54" fmla="*/ 195 w 234"/>
                    <a:gd name="T55" fmla="*/ 17 h 204"/>
                    <a:gd name="T56" fmla="*/ 203 w 234"/>
                    <a:gd name="T57" fmla="*/ 36 h 204"/>
                    <a:gd name="T58" fmla="*/ 219 w 234"/>
                    <a:gd name="T59" fmla="*/ 62 h 204"/>
                    <a:gd name="T60" fmla="*/ 213 w 234"/>
                    <a:gd name="T61" fmla="*/ 83 h 204"/>
                    <a:gd name="T62" fmla="*/ 225 w 234"/>
                    <a:gd name="T63" fmla="*/ 107 h 204"/>
                    <a:gd name="T64" fmla="*/ 218 w 234"/>
                    <a:gd name="T65" fmla="*/ 140 h 204"/>
                    <a:gd name="T66" fmla="*/ 227 w 234"/>
                    <a:gd name="T67" fmla="*/ 168 h 204"/>
                    <a:gd name="T68" fmla="*/ 234 w 234"/>
                    <a:gd name="T69" fmla="*/ 192 h 2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4" h="204">
                      <a:moveTo>
                        <a:pt x="234" y="192"/>
                      </a:moveTo>
                      <a:lnTo>
                        <a:pt x="207" y="197"/>
                      </a:lnTo>
                      <a:lnTo>
                        <a:pt x="189" y="192"/>
                      </a:lnTo>
                      <a:lnTo>
                        <a:pt x="177" y="200"/>
                      </a:lnTo>
                      <a:lnTo>
                        <a:pt x="161" y="189"/>
                      </a:lnTo>
                      <a:lnTo>
                        <a:pt x="144" y="204"/>
                      </a:lnTo>
                      <a:lnTo>
                        <a:pt x="120" y="204"/>
                      </a:lnTo>
                      <a:lnTo>
                        <a:pt x="110" y="185"/>
                      </a:lnTo>
                      <a:lnTo>
                        <a:pt x="87" y="179"/>
                      </a:lnTo>
                      <a:lnTo>
                        <a:pt x="75" y="165"/>
                      </a:lnTo>
                      <a:lnTo>
                        <a:pt x="56" y="164"/>
                      </a:lnTo>
                      <a:lnTo>
                        <a:pt x="45" y="147"/>
                      </a:lnTo>
                      <a:lnTo>
                        <a:pt x="26" y="140"/>
                      </a:lnTo>
                      <a:lnTo>
                        <a:pt x="21" y="116"/>
                      </a:lnTo>
                      <a:lnTo>
                        <a:pt x="0" y="102"/>
                      </a:lnTo>
                      <a:lnTo>
                        <a:pt x="11" y="89"/>
                      </a:lnTo>
                      <a:lnTo>
                        <a:pt x="9" y="65"/>
                      </a:lnTo>
                      <a:lnTo>
                        <a:pt x="21" y="48"/>
                      </a:lnTo>
                      <a:lnTo>
                        <a:pt x="15" y="17"/>
                      </a:lnTo>
                      <a:lnTo>
                        <a:pt x="32" y="17"/>
                      </a:lnTo>
                      <a:lnTo>
                        <a:pt x="45" y="0"/>
                      </a:lnTo>
                      <a:lnTo>
                        <a:pt x="68" y="6"/>
                      </a:lnTo>
                      <a:lnTo>
                        <a:pt x="104" y="8"/>
                      </a:lnTo>
                      <a:lnTo>
                        <a:pt x="126" y="2"/>
                      </a:lnTo>
                      <a:lnTo>
                        <a:pt x="146" y="12"/>
                      </a:lnTo>
                      <a:lnTo>
                        <a:pt x="167" y="2"/>
                      </a:lnTo>
                      <a:lnTo>
                        <a:pt x="198" y="0"/>
                      </a:lnTo>
                      <a:lnTo>
                        <a:pt x="195" y="17"/>
                      </a:lnTo>
                      <a:lnTo>
                        <a:pt x="203" y="36"/>
                      </a:lnTo>
                      <a:lnTo>
                        <a:pt x="219" y="62"/>
                      </a:lnTo>
                      <a:lnTo>
                        <a:pt x="213" y="83"/>
                      </a:lnTo>
                      <a:lnTo>
                        <a:pt x="225" y="107"/>
                      </a:lnTo>
                      <a:lnTo>
                        <a:pt x="218" y="140"/>
                      </a:lnTo>
                      <a:lnTo>
                        <a:pt x="227" y="168"/>
                      </a:lnTo>
                      <a:lnTo>
                        <a:pt x="234" y="192"/>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sp>
              <p:nvSpPr>
                <p:cNvPr id="21826" name="Freeform 332"/>
                <p:cNvSpPr>
                  <a:spLocks/>
                </p:cNvSpPr>
                <p:nvPr/>
              </p:nvSpPr>
              <p:spPr bwMode="auto">
                <a:xfrm>
                  <a:off x="1651" y="309"/>
                  <a:ext cx="294" cy="323"/>
                </a:xfrm>
                <a:custGeom>
                  <a:avLst/>
                  <a:gdLst>
                    <a:gd name="T0" fmla="*/ 277 w 294"/>
                    <a:gd name="T1" fmla="*/ 0 h 323"/>
                    <a:gd name="T2" fmla="*/ 284 w 294"/>
                    <a:gd name="T3" fmla="*/ 37 h 323"/>
                    <a:gd name="T4" fmla="*/ 277 w 294"/>
                    <a:gd name="T5" fmla="*/ 62 h 323"/>
                    <a:gd name="T6" fmla="*/ 289 w 294"/>
                    <a:gd name="T7" fmla="*/ 78 h 323"/>
                    <a:gd name="T8" fmla="*/ 273 w 294"/>
                    <a:gd name="T9" fmla="*/ 101 h 323"/>
                    <a:gd name="T10" fmla="*/ 294 w 294"/>
                    <a:gd name="T11" fmla="*/ 124 h 323"/>
                    <a:gd name="T12" fmla="*/ 294 w 294"/>
                    <a:gd name="T13" fmla="*/ 157 h 323"/>
                    <a:gd name="T14" fmla="*/ 267 w 294"/>
                    <a:gd name="T15" fmla="*/ 171 h 323"/>
                    <a:gd name="T16" fmla="*/ 258 w 294"/>
                    <a:gd name="T17" fmla="*/ 203 h 323"/>
                    <a:gd name="T18" fmla="*/ 238 w 294"/>
                    <a:gd name="T19" fmla="*/ 220 h 323"/>
                    <a:gd name="T20" fmla="*/ 237 w 294"/>
                    <a:gd name="T21" fmla="*/ 246 h 323"/>
                    <a:gd name="T22" fmla="*/ 212 w 294"/>
                    <a:gd name="T23" fmla="*/ 261 h 323"/>
                    <a:gd name="T24" fmla="*/ 202 w 294"/>
                    <a:gd name="T25" fmla="*/ 287 h 323"/>
                    <a:gd name="T26" fmla="*/ 167 w 294"/>
                    <a:gd name="T27" fmla="*/ 294 h 323"/>
                    <a:gd name="T28" fmla="*/ 147 w 294"/>
                    <a:gd name="T29" fmla="*/ 323 h 323"/>
                    <a:gd name="T30" fmla="*/ 128 w 294"/>
                    <a:gd name="T31" fmla="*/ 308 h 323"/>
                    <a:gd name="T32" fmla="*/ 93 w 294"/>
                    <a:gd name="T33" fmla="*/ 311 h 323"/>
                    <a:gd name="T34" fmla="*/ 69 w 294"/>
                    <a:gd name="T35" fmla="*/ 294 h 323"/>
                    <a:gd name="T36" fmla="*/ 24 w 294"/>
                    <a:gd name="T37" fmla="*/ 303 h 323"/>
                    <a:gd name="T38" fmla="*/ 24 w 294"/>
                    <a:gd name="T39" fmla="*/ 279 h 323"/>
                    <a:gd name="T40" fmla="*/ 0 w 294"/>
                    <a:gd name="T41" fmla="*/ 261 h 323"/>
                    <a:gd name="T42" fmla="*/ 8 w 294"/>
                    <a:gd name="T43" fmla="*/ 229 h 323"/>
                    <a:gd name="T44" fmla="*/ 11 w 294"/>
                    <a:gd name="T45" fmla="*/ 179 h 323"/>
                    <a:gd name="T46" fmla="*/ 2 w 294"/>
                    <a:gd name="T47" fmla="*/ 149 h 323"/>
                    <a:gd name="T48" fmla="*/ 17 w 294"/>
                    <a:gd name="T49" fmla="*/ 121 h 323"/>
                    <a:gd name="T50" fmla="*/ 2 w 294"/>
                    <a:gd name="T51" fmla="*/ 92 h 323"/>
                    <a:gd name="T52" fmla="*/ 0 w 294"/>
                    <a:gd name="T53" fmla="*/ 49 h 323"/>
                    <a:gd name="T54" fmla="*/ 24 w 294"/>
                    <a:gd name="T55" fmla="*/ 53 h 323"/>
                    <a:gd name="T56" fmla="*/ 52 w 294"/>
                    <a:gd name="T57" fmla="*/ 42 h 323"/>
                    <a:gd name="T58" fmla="*/ 89 w 294"/>
                    <a:gd name="T59" fmla="*/ 20 h 323"/>
                    <a:gd name="T60" fmla="*/ 120 w 294"/>
                    <a:gd name="T61" fmla="*/ 29 h 323"/>
                    <a:gd name="T62" fmla="*/ 154 w 294"/>
                    <a:gd name="T63" fmla="*/ 12 h 323"/>
                    <a:gd name="T64" fmla="*/ 202 w 294"/>
                    <a:gd name="T65" fmla="*/ 22 h 323"/>
                    <a:gd name="T66" fmla="*/ 242 w 294"/>
                    <a:gd name="T67" fmla="*/ 9 h 323"/>
                    <a:gd name="T68" fmla="*/ 277 w 294"/>
                    <a:gd name="T69" fmla="*/ 0 h 3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94" h="323">
                      <a:moveTo>
                        <a:pt x="277" y="0"/>
                      </a:moveTo>
                      <a:lnTo>
                        <a:pt x="284" y="37"/>
                      </a:lnTo>
                      <a:lnTo>
                        <a:pt x="277" y="62"/>
                      </a:lnTo>
                      <a:lnTo>
                        <a:pt x="289" y="78"/>
                      </a:lnTo>
                      <a:lnTo>
                        <a:pt x="273" y="101"/>
                      </a:lnTo>
                      <a:lnTo>
                        <a:pt x="294" y="124"/>
                      </a:lnTo>
                      <a:lnTo>
                        <a:pt x="294" y="157"/>
                      </a:lnTo>
                      <a:lnTo>
                        <a:pt x="267" y="171"/>
                      </a:lnTo>
                      <a:lnTo>
                        <a:pt x="258" y="203"/>
                      </a:lnTo>
                      <a:lnTo>
                        <a:pt x="238" y="220"/>
                      </a:lnTo>
                      <a:lnTo>
                        <a:pt x="237" y="246"/>
                      </a:lnTo>
                      <a:lnTo>
                        <a:pt x="212" y="261"/>
                      </a:lnTo>
                      <a:lnTo>
                        <a:pt x="202" y="287"/>
                      </a:lnTo>
                      <a:lnTo>
                        <a:pt x="167" y="294"/>
                      </a:lnTo>
                      <a:lnTo>
                        <a:pt x="147" y="323"/>
                      </a:lnTo>
                      <a:lnTo>
                        <a:pt x="128" y="308"/>
                      </a:lnTo>
                      <a:lnTo>
                        <a:pt x="93" y="311"/>
                      </a:lnTo>
                      <a:lnTo>
                        <a:pt x="69" y="294"/>
                      </a:lnTo>
                      <a:lnTo>
                        <a:pt x="24" y="303"/>
                      </a:lnTo>
                      <a:lnTo>
                        <a:pt x="24" y="279"/>
                      </a:lnTo>
                      <a:lnTo>
                        <a:pt x="0" y="261"/>
                      </a:lnTo>
                      <a:lnTo>
                        <a:pt x="8" y="229"/>
                      </a:lnTo>
                      <a:lnTo>
                        <a:pt x="11" y="179"/>
                      </a:lnTo>
                      <a:lnTo>
                        <a:pt x="2" y="149"/>
                      </a:lnTo>
                      <a:lnTo>
                        <a:pt x="17" y="121"/>
                      </a:lnTo>
                      <a:lnTo>
                        <a:pt x="2" y="92"/>
                      </a:lnTo>
                      <a:lnTo>
                        <a:pt x="0" y="49"/>
                      </a:lnTo>
                      <a:lnTo>
                        <a:pt x="24" y="53"/>
                      </a:lnTo>
                      <a:lnTo>
                        <a:pt x="52" y="42"/>
                      </a:lnTo>
                      <a:lnTo>
                        <a:pt x="89" y="20"/>
                      </a:lnTo>
                      <a:lnTo>
                        <a:pt x="120" y="29"/>
                      </a:lnTo>
                      <a:lnTo>
                        <a:pt x="154" y="12"/>
                      </a:lnTo>
                      <a:lnTo>
                        <a:pt x="202" y="22"/>
                      </a:lnTo>
                      <a:lnTo>
                        <a:pt x="242" y="9"/>
                      </a:lnTo>
                      <a:lnTo>
                        <a:pt x="277" y="0"/>
                      </a:lnTo>
                      <a:close/>
                    </a:path>
                  </a:pathLst>
                </a:custGeom>
                <a:gradFill rotWithShape="0">
                  <a:gsLst>
                    <a:gs pos="0">
                      <a:srgbClr val="33CC33"/>
                    </a:gs>
                    <a:gs pos="100000">
                      <a:srgbClr val="185E18"/>
                    </a:gs>
                  </a:gsLst>
                  <a:lin ang="5400000" scaled="1"/>
                </a:gradFill>
                <a:ln w="12700">
                  <a:solidFill>
                    <a:srgbClr val="006000"/>
                  </a:solidFill>
                  <a:prstDash val="solid"/>
                  <a:round/>
                  <a:headEnd/>
                  <a:tailEnd/>
                </a:ln>
              </p:spPr>
              <p:txBody>
                <a:bodyPr/>
                <a:lstStyle/>
                <a:p>
                  <a:endParaRPr lang="es-ES"/>
                </a:p>
              </p:txBody>
            </p:sp>
          </p:grpSp>
        </p:grpSp>
        <p:graphicFrame>
          <p:nvGraphicFramePr>
            <p:cNvPr id="21515" name="Object 333"/>
            <p:cNvGraphicFramePr>
              <a:graphicFrameLocks noChangeAspect="1"/>
            </p:cNvGraphicFramePr>
            <p:nvPr/>
          </p:nvGraphicFramePr>
          <p:xfrm>
            <a:off x="1052" y="1530"/>
            <a:ext cx="151" cy="146"/>
          </p:xfrm>
          <a:graphic>
            <a:graphicData uri="http://schemas.openxmlformats.org/presentationml/2006/ole">
              <mc:AlternateContent xmlns:mc="http://schemas.openxmlformats.org/markup-compatibility/2006">
                <mc:Choice xmlns:v="urn:schemas-microsoft-com:vml" Requires="v">
                  <p:oleObj spid="_x0000_s76014" name="Imagen" r:id="rId7" imgW="1414173" imgH="1369749" progId="MS_ClipArt_Gallery.2">
                    <p:embed/>
                  </p:oleObj>
                </mc:Choice>
                <mc:Fallback>
                  <p:oleObj name="Imagen" r:id="rId7" imgW="1414173" imgH="1369749" progId="MS_ClipArt_Gallery.2">
                    <p:embed/>
                    <p:pic>
                      <p:nvPicPr>
                        <p:cNvPr id="0" name="Object 3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2" y="1530"/>
                          <a:ext cx="151" cy="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516" name="Object 334"/>
            <p:cNvGraphicFramePr>
              <a:graphicFrameLocks noChangeAspect="1"/>
            </p:cNvGraphicFramePr>
            <p:nvPr/>
          </p:nvGraphicFramePr>
          <p:xfrm>
            <a:off x="4296" y="1132"/>
            <a:ext cx="823" cy="826"/>
          </p:xfrm>
          <a:graphic>
            <a:graphicData uri="http://schemas.openxmlformats.org/presentationml/2006/ole">
              <mc:AlternateContent xmlns:mc="http://schemas.openxmlformats.org/markup-compatibility/2006">
                <mc:Choice xmlns:v="urn:schemas-microsoft-com:vml" Requires="v">
                  <p:oleObj spid="_x0000_s76015" name="Imagen" r:id="rId9" imgW="1019695" imgH="1021542" progId="MS_ClipArt_Gallery.2">
                    <p:embed/>
                  </p:oleObj>
                </mc:Choice>
                <mc:Fallback>
                  <p:oleObj name="Imagen" r:id="rId9" imgW="1019695" imgH="1021542" progId="MS_ClipArt_Gallery.2">
                    <p:embed/>
                    <p:pic>
                      <p:nvPicPr>
                        <p:cNvPr id="0" name="Object 3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96" y="1132"/>
                          <a:ext cx="823" cy="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517" name="Object 335"/>
            <p:cNvGraphicFramePr>
              <a:graphicFrameLocks noChangeAspect="1"/>
            </p:cNvGraphicFramePr>
            <p:nvPr/>
          </p:nvGraphicFramePr>
          <p:xfrm>
            <a:off x="285" y="1904"/>
            <a:ext cx="258" cy="195"/>
          </p:xfrm>
          <a:graphic>
            <a:graphicData uri="http://schemas.openxmlformats.org/presentationml/2006/ole">
              <mc:AlternateContent xmlns:mc="http://schemas.openxmlformats.org/markup-compatibility/2006">
                <mc:Choice xmlns:v="urn:schemas-microsoft-com:vml" Requires="v">
                  <p:oleObj spid="_x0000_s76016" name="Imagen" r:id="rId11" imgW="1608530" imgH="1216115" progId="MS_ClipArt_Gallery.2">
                    <p:embed/>
                  </p:oleObj>
                </mc:Choice>
                <mc:Fallback>
                  <p:oleObj name="Imagen" r:id="rId11" imgW="1608530" imgH="1216115" progId="MS_ClipArt_Gallery.2">
                    <p:embed/>
                    <p:pic>
                      <p:nvPicPr>
                        <p:cNvPr id="0" name="Object 33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 y="1904"/>
                          <a:ext cx="258"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21518" name="Group 336"/>
            <p:cNvGrpSpPr>
              <a:grpSpLocks/>
            </p:cNvGrpSpPr>
            <p:nvPr/>
          </p:nvGrpSpPr>
          <p:grpSpPr bwMode="auto">
            <a:xfrm flipH="1">
              <a:off x="1402" y="1914"/>
              <a:ext cx="377" cy="513"/>
              <a:chOff x="586" y="1746"/>
              <a:chExt cx="377" cy="513"/>
            </a:xfrm>
          </p:grpSpPr>
          <p:sp>
            <p:nvSpPr>
              <p:cNvPr id="21637" name="Freeform 337"/>
              <p:cNvSpPr>
                <a:spLocks/>
              </p:cNvSpPr>
              <p:nvPr/>
            </p:nvSpPr>
            <p:spPr bwMode="auto">
              <a:xfrm>
                <a:off x="722" y="1795"/>
                <a:ext cx="86" cy="402"/>
              </a:xfrm>
              <a:custGeom>
                <a:avLst/>
                <a:gdLst>
                  <a:gd name="T0" fmla="*/ 55 w 344"/>
                  <a:gd name="T1" fmla="*/ 139 h 1607"/>
                  <a:gd name="T2" fmla="*/ 64 w 344"/>
                  <a:gd name="T3" fmla="*/ 132 h 1607"/>
                  <a:gd name="T4" fmla="*/ 74 w 344"/>
                  <a:gd name="T5" fmla="*/ 126 h 1607"/>
                  <a:gd name="T6" fmla="*/ 83 w 344"/>
                  <a:gd name="T7" fmla="*/ 121 h 1607"/>
                  <a:gd name="T8" fmla="*/ 84 w 344"/>
                  <a:gd name="T9" fmla="*/ 119 h 1607"/>
                  <a:gd name="T10" fmla="*/ 77 w 344"/>
                  <a:gd name="T11" fmla="*/ 121 h 1607"/>
                  <a:gd name="T12" fmla="*/ 70 w 344"/>
                  <a:gd name="T13" fmla="*/ 123 h 1607"/>
                  <a:gd name="T14" fmla="*/ 62 w 344"/>
                  <a:gd name="T15" fmla="*/ 128 h 1607"/>
                  <a:gd name="T16" fmla="*/ 55 w 344"/>
                  <a:gd name="T17" fmla="*/ 132 h 1607"/>
                  <a:gd name="T18" fmla="*/ 47 w 344"/>
                  <a:gd name="T19" fmla="*/ 138 h 1607"/>
                  <a:gd name="T20" fmla="*/ 41 w 344"/>
                  <a:gd name="T21" fmla="*/ 142 h 1607"/>
                  <a:gd name="T22" fmla="*/ 36 w 344"/>
                  <a:gd name="T23" fmla="*/ 146 h 1607"/>
                  <a:gd name="T24" fmla="*/ 30 w 344"/>
                  <a:gd name="T25" fmla="*/ 150 h 1607"/>
                  <a:gd name="T26" fmla="*/ 23 w 344"/>
                  <a:gd name="T27" fmla="*/ 154 h 1607"/>
                  <a:gd name="T28" fmla="*/ 17 w 344"/>
                  <a:gd name="T29" fmla="*/ 155 h 1607"/>
                  <a:gd name="T30" fmla="*/ 12 w 344"/>
                  <a:gd name="T31" fmla="*/ 153 h 1607"/>
                  <a:gd name="T32" fmla="*/ 17 w 344"/>
                  <a:gd name="T33" fmla="*/ 142 h 1607"/>
                  <a:gd name="T34" fmla="*/ 25 w 344"/>
                  <a:gd name="T35" fmla="*/ 120 h 1607"/>
                  <a:gd name="T36" fmla="*/ 29 w 344"/>
                  <a:gd name="T37" fmla="*/ 95 h 1607"/>
                  <a:gd name="T38" fmla="*/ 30 w 344"/>
                  <a:gd name="T39" fmla="*/ 71 h 1607"/>
                  <a:gd name="T40" fmla="*/ 28 w 344"/>
                  <a:gd name="T41" fmla="*/ 52 h 1607"/>
                  <a:gd name="T42" fmla="*/ 24 w 344"/>
                  <a:gd name="T43" fmla="*/ 36 h 1607"/>
                  <a:gd name="T44" fmla="*/ 22 w 344"/>
                  <a:gd name="T45" fmla="*/ 20 h 1607"/>
                  <a:gd name="T46" fmla="*/ 22 w 344"/>
                  <a:gd name="T47" fmla="*/ 6 h 1607"/>
                  <a:gd name="T48" fmla="*/ 20 w 344"/>
                  <a:gd name="T49" fmla="*/ 7 h 1607"/>
                  <a:gd name="T50" fmla="*/ 19 w 344"/>
                  <a:gd name="T51" fmla="*/ 25 h 1607"/>
                  <a:gd name="T52" fmla="*/ 22 w 344"/>
                  <a:gd name="T53" fmla="*/ 43 h 1607"/>
                  <a:gd name="T54" fmla="*/ 25 w 344"/>
                  <a:gd name="T55" fmla="*/ 57 h 1607"/>
                  <a:gd name="T56" fmla="*/ 25 w 344"/>
                  <a:gd name="T57" fmla="*/ 65 h 1607"/>
                  <a:gd name="T58" fmla="*/ 24 w 344"/>
                  <a:gd name="T59" fmla="*/ 84 h 1607"/>
                  <a:gd name="T60" fmla="*/ 21 w 344"/>
                  <a:gd name="T61" fmla="*/ 111 h 1607"/>
                  <a:gd name="T62" fmla="*/ 14 w 344"/>
                  <a:gd name="T63" fmla="*/ 137 h 1607"/>
                  <a:gd name="T64" fmla="*/ 4 w 344"/>
                  <a:gd name="T65" fmla="*/ 159 h 1607"/>
                  <a:gd name="T66" fmla="*/ 0 w 344"/>
                  <a:gd name="T67" fmla="*/ 188 h 1607"/>
                  <a:gd name="T68" fmla="*/ 3 w 344"/>
                  <a:gd name="T69" fmla="*/ 223 h 1607"/>
                  <a:gd name="T70" fmla="*/ 10 w 344"/>
                  <a:gd name="T71" fmla="*/ 256 h 1607"/>
                  <a:gd name="T72" fmla="*/ 17 w 344"/>
                  <a:gd name="T73" fmla="*/ 277 h 1607"/>
                  <a:gd name="T74" fmla="*/ 23 w 344"/>
                  <a:gd name="T75" fmla="*/ 298 h 1607"/>
                  <a:gd name="T76" fmla="*/ 31 w 344"/>
                  <a:gd name="T77" fmla="*/ 323 h 1607"/>
                  <a:gd name="T78" fmla="*/ 39 w 344"/>
                  <a:gd name="T79" fmla="*/ 347 h 1607"/>
                  <a:gd name="T80" fmla="*/ 46 w 344"/>
                  <a:gd name="T81" fmla="*/ 363 h 1607"/>
                  <a:gd name="T82" fmla="*/ 49 w 344"/>
                  <a:gd name="T83" fmla="*/ 369 h 1607"/>
                  <a:gd name="T84" fmla="*/ 51 w 344"/>
                  <a:gd name="T85" fmla="*/ 373 h 1607"/>
                  <a:gd name="T86" fmla="*/ 60 w 344"/>
                  <a:gd name="T87" fmla="*/ 387 h 1607"/>
                  <a:gd name="T88" fmla="*/ 65 w 344"/>
                  <a:gd name="T89" fmla="*/ 393 h 1607"/>
                  <a:gd name="T90" fmla="*/ 61 w 344"/>
                  <a:gd name="T91" fmla="*/ 374 h 1607"/>
                  <a:gd name="T92" fmla="*/ 56 w 344"/>
                  <a:gd name="T93" fmla="*/ 359 h 1607"/>
                  <a:gd name="T94" fmla="*/ 48 w 344"/>
                  <a:gd name="T95" fmla="*/ 335 h 1607"/>
                  <a:gd name="T96" fmla="*/ 38 w 344"/>
                  <a:gd name="T97" fmla="*/ 307 h 1607"/>
                  <a:gd name="T98" fmla="*/ 28 w 344"/>
                  <a:gd name="T99" fmla="*/ 279 h 1607"/>
                  <a:gd name="T100" fmla="*/ 20 w 344"/>
                  <a:gd name="T101" fmla="*/ 257 h 1607"/>
                  <a:gd name="T102" fmla="*/ 12 w 344"/>
                  <a:gd name="T103" fmla="*/ 231 h 1607"/>
                  <a:gd name="T104" fmla="*/ 7 w 344"/>
                  <a:gd name="T105" fmla="*/ 202 h 1607"/>
                  <a:gd name="T106" fmla="*/ 5 w 344"/>
                  <a:gd name="T107" fmla="*/ 176 h 1607"/>
                  <a:gd name="T108" fmla="*/ 9 w 344"/>
                  <a:gd name="T109" fmla="*/ 165 h 1607"/>
                  <a:gd name="T110" fmla="*/ 15 w 344"/>
                  <a:gd name="T111" fmla="*/ 165 h 1607"/>
                  <a:gd name="T112" fmla="*/ 23 w 344"/>
                  <a:gd name="T113" fmla="*/ 161 h 1607"/>
                  <a:gd name="T114" fmla="*/ 31 w 344"/>
                  <a:gd name="T115" fmla="*/ 157 h 1607"/>
                  <a:gd name="T116" fmla="*/ 36 w 344"/>
                  <a:gd name="T117" fmla="*/ 153 h 1607"/>
                  <a:gd name="T118" fmla="*/ 41 w 344"/>
                  <a:gd name="T119" fmla="*/ 150 h 1607"/>
                  <a:gd name="T120" fmla="*/ 50 w 344"/>
                  <a:gd name="T121" fmla="*/ 142 h 16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44" h="1607">
                    <a:moveTo>
                      <a:pt x="200" y="569"/>
                    </a:moveTo>
                    <a:lnTo>
                      <a:pt x="218" y="556"/>
                    </a:lnTo>
                    <a:lnTo>
                      <a:pt x="236" y="542"/>
                    </a:lnTo>
                    <a:lnTo>
                      <a:pt x="256" y="529"/>
                    </a:lnTo>
                    <a:lnTo>
                      <a:pt x="276" y="517"/>
                    </a:lnTo>
                    <a:lnTo>
                      <a:pt x="295" y="504"/>
                    </a:lnTo>
                    <a:lnTo>
                      <a:pt x="313" y="493"/>
                    </a:lnTo>
                    <a:lnTo>
                      <a:pt x="330" y="483"/>
                    </a:lnTo>
                    <a:lnTo>
                      <a:pt x="344" y="477"/>
                    </a:lnTo>
                    <a:lnTo>
                      <a:pt x="334" y="477"/>
                    </a:lnTo>
                    <a:lnTo>
                      <a:pt x="322" y="478"/>
                    </a:lnTo>
                    <a:lnTo>
                      <a:pt x="308" y="482"/>
                    </a:lnTo>
                    <a:lnTo>
                      <a:pt x="294" y="487"/>
                    </a:lnTo>
                    <a:lnTo>
                      <a:pt x="280" y="493"/>
                    </a:lnTo>
                    <a:lnTo>
                      <a:pt x="264" y="501"/>
                    </a:lnTo>
                    <a:lnTo>
                      <a:pt x="249" y="510"/>
                    </a:lnTo>
                    <a:lnTo>
                      <a:pt x="233" y="520"/>
                    </a:lnTo>
                    <a:lnTo>
                      <a:pt x="218" y="529"/>
                    </a:lnTo>
                    <a:lnTo>
                      <a:pt x="203" y="540"/>
                    </a:lnTo>
                    <a:lnTo>
                      <a:pt x="188" y="550"/>
                    </a:lnTo>
                    <a:lnTo>
                      <a:pt x="174" y="560"/>
                    </a:lnTo>
                    <a:lnTo>
                      <a:pt x="163" y="569"/>
                    </a:lnTo>
                    <a:lnTo>
                      <a:pt x="151" y="577"/>
                    </a:lnTo>
                    <a:lnTo>
                      <a:pt x="142" y="585"/>
                    </a:lnTo>
                    <a:lnTo>
                      <a:pt x="135" y="591"/>
                    </a:lnTo>
                    <a:lnTo>
                      <a:pt x="120" y="601"/>
                    </a:lnTo>
                    <a:lnTo>
                      <a:pt x="106" y="609"/>
                    </a:lnTo>
                    <a:lnTo>
                      <a:pt x="92" y="614"/>
                    </a:lnTo>
                    <a:lnTo>
                      <a:pt x="78" y="617"/>
                    </a:lnTo>
                    <a:lnTo>
                      <a:pt x="67" y="618"/>
                    </a:lnTo>
                    <a:lnTo>
                      <a:pt x="56" y="616"/>
                    </a:lnTo>
                    <a:lnTo>
                      <a:pt x="49" y="612"/>
                    </a:lnTo>
                    <a:lnTo>
                      <a:pt x="45" y="607"/>
                    </a:lnTo>
                    <a:lnTo>
                      <a:pt x="67" y="569"/>
                    </a:lnTo>
                    <a:lnTo>
                      <a:pt x="84" y="527"/>
                    </a:lnTo>
                    <a:lnTo>
                      <a:pt x="99" y="479"/>
                    </a:lnTo>
                    <a:lnTo>
                      <a:pt x="109" y="429"/>
                    </a:lnTo>
                    <a:lnTo>
                      <a:pt x="115" y="378"/>
                    </a:lnTo>
                    <a:lnTo>
                      <a:pt x="119" y="329"/>
                    </a:lnTo>
                    <a:lnTo>
                      <a:pt x="119" y="284"/>
                    </a:lnTo>
                    <a:lnTo>
                      <a:pt x="115" y="244"/>
                    </a:lnTo>
                    <a:lnTo>
                      <a:pt x="110" y="208"/>
                    </a:lnTo>
                    <a:lnTo>
                      <a:pt x="104" y="174"/>
                    </a:lnTo>
                    <a:lnTo>
                      <a:pt x="97" y="142"/>
                    </a:lnTo>
                    <a:lnTo>
                      <a:pt x="91" y="109"/>
                    </a:lnTo>
                    <a:lnTo>
                      <a:pt x="87" y="79"/>
                    </a:lnTo>
                    <a:lnTo>
                      <a:pt x="84" y="50"/>
                    </a:lnTo>
                    <a:lnTo>
                      <a:pt x="86" y="25"/>
                    </a:lnTo>
                    <a:lnTo>
                      <a:pt x="90" y="0"/>
                    </a:lnTo>
                    <a:lnTo>
                      <a:pt x="79" y="27"/>
                    </a:lnTo>
                    <a:lnTo>
                      <a:pt x="76" y="62"/>
                    </a:lnTo>
                    <a:lnTo>
                      <a:pt x="77" y="98"/>
                    </a:lnTo>
                    <a:lnTo>
                      <a:pt x="82" y="136"/>
                    </a:lnTo>
                    <a:lnTo>
                      <a:pt x="88" y="172"/>
                    </a:lnTo>
                    <a:lnTo>
                      <a:pt x="95" y="203"/>
                    </a:lnTo>
                    <a:lnTo>
                      <a:pt x="99" y="228"/>
                    </a:lnTo>
                    <a:lnTo>
                      <a:pt x="101" y="242"/>
                    </a:lnTo>
                    <a:lnTo>
                      <a:pt x="101" y="260"/>
                    </a:lnTo>
                    <a:lnTo>
                      <a:pt x="100" y="292"/>
                    </a:lnTo>
                    <a:lnTo>
                      <a:pt x="96" y="335"/>
                    </a:lnTo>
                    <a:lnTo>
                      <a:pt x="91" y="387"/>
                    </a:lnTo>
                    <a:lnTo>
                      <a:pt x="82" y="442"/>
                    </a:lnTo>
                    <a:lnTo>
                      <a:pt x="69" y="496"/>
                    </a:lnTo>
                    <a:lnTo>
                      <a:pt x="54" y="547"/>
                    </a:lnTo>
                    <a:lnTo>
                      <a:pt x="33" y="591"/>
                    </a:lnTo>
                    <a:lnTo>
                      <a:pt x="15" y="636"/>
                    </a:lnTo>
                    <a:lnTo>
                      <a:pt x="4" y="690"/>
                    </a:lnTo>
                    <a:lnTo>
                      <a:pt x="0" y="753"/>
                    </a:lnTo>
                    <a:lnTo>
                      <a:pt x="2" y="821"/>
                    </a:lnTo>
                    <a:lnTo>
                      <a:pt x="10" y="890"/>
                    </a:lnTo>
                    <a:lnTo>
                      <a:pt x="23" y="958"/>
                    </a:lnTo>
                    <a:lnTo>
                      <a:pt x="40" y="1024"/>
                    </a:lnTo>
                    <a:lnTo>
                      <a:pt x="60" y="1082"/>
                    </a:lnTo>
                    <a:lnTo>
                      <a:pt x="67" y="1109"/>
                    </a:lnTo>
                    <a:lnTo>
                      <a:pt x="77" y="1146"/>
                    </a:lnTo>
                    <a:lnTo>
                      <a:pt x="91" y="1191"/>
                    </a:lnTo>
                    <a:lnTo>
                      <a:pt x="108" y="1241"/>
                    </a:lnTo>
                    <a:lnTo>
                      <a:pt x="124" y="1291"/>
                    </a:lnTo>
                    <a:lnTo>
                      <a:pt x="140" y="1341"/>
                    </a:lnTo>
                    <a:lnTo>
                      <a:pt x="155" y="1386"/>
                    </a:lnTo>
                    <a:lnTo>
                      <a:pt x="167" y="1423"/>
                    </a:lnTo>
                    <a:lnTo>
                      <a:pt x="182" y="1452"/>
                    </a:lnTo>
                    <a:lnTo>
                      <a:pt x="191" y="1467"/>
                    </a:lnTo>
                    <a:lnTo>
                      <a:pt x="195" y="1475"/>
                    </a:lnTo>
                    <a:lnTo>
                      <a:pt x="199" y="1480"/>
                    </a:lnTo>
                    <a:lnTo>
                      <a:pt x="205" y="1492"/>
                    </a:lnTo>
                    <a:lnTo>
                      <a:pt x="217" y="1512"/>
                    </a:lnTo>
                    <a:lnTo>
                      <a:pt x="239" y="1548"/>
                    </a:lnTo>
                    <a:lnTo>
                      <a:pt x="272" y="1607"/>
                    </a:lnTo>
                    <a:lnTo>
                      <a:pt x="260" y="1570"/>
                    </a:lnTo>
                    <a:lnTo>
                      <a:pt x="253" y="1530"/>
                    </a:lnTo>
                    <a:lnTo>
                      <a:pt x="244" y="1495"/>
                    </a:lnTo>
                    <a:lnTo>
                      <a:pt x="236" y="1467"/>
                    </a:lnTo>
                    <a:lnTo>
                      <a:pt x="223" y="1435"/>
                    </a:lnTo>
                    <a:lnTo>
                      <a:pt x="208" y="1391"/>
                    </a:lnTo>
                    <a:lnTo>
                      <a:pt x="191" y="1340"/>
                    </a:lnTo>
                    <a:lnTo>
                      <a:pt x="172" y="1285"/>
                    </a:lnTo>
                    <a:lnTo>
                      <a:pt x="153" y="1226"/>
                    </a:lnTo>
                    <a:lnTo>
                      <a:pt x="132" y="1169"/>
                    </a:lnTo>
                    <a:lnTo>
                      <a:pt x="113" y="1115"/>
                    </a:lnTo>
                    <a:lnTo>
                      <a:pt x="93" y="1068"/>
                    </a:lnTo>
                    <a:lnTo>
                      <a:pt x="79" y="1028"/>
                    </a:lnTo>
                    <a:lnTo>
                      <a:pt x="64" y="979"/>
                    </a:lnTo>
                    <a:lnTo>
                      <a:pt x="49" y="925"/>
                    </a:lnTo>
                    <a:lnTo>
                      <a:pt x="37" y="867"/>
                    </a:lnTo>
                    <a:lnTo>
                      <a:pt x="27" y="809"/>
                    </a:lnTo>
                    <a:lnTo>
                      <a:pt x="20" y="753"/>
                    </a:lnTo>
                    <a:lnTo>
                      <a:pt x="20" y="702"/>
                    </a:lnTo>
                    <a:lnTo>
                      <a:pt x="25" y="655"/>
                    </a:lnTo>
                    <a:lnTo>
                      <a:pt x="34" y="660"/>
                    </a:lnTo>
                    <a:lnTo>
                      <a:pt x="47" y="660"/>
                    </a:lnTo>
                    <a:lnTo>
                      <a:pt x="61" y="658"/>
                    </a:lnTo>
                    <a:lnTo>
                      <a:pt x="77" y="653"/>
                    </a:lnTo>
                    <a:lnTo>
                      <a:pt x="92" y="645"/>
                    </a:lnTo>
                    <a:lnTo>
                      <a:pt x="108" y="636"/>
                    </a:lnTo>
                    <a:lnTo>
                      <a:pt x="124" y="626"/>
                    </a:lnTo>
                    <a:lnTo>
                      <a:pt x="138" y="616"/>
                    </a:lnTo>
                    <a:lnTo>
                      <a:pt x="145" y="610"/>
                    </a:lnTo>
                    <a:lnTo>
                      <a:pt x="154" y="604"/>
                    </a:lnTo>
                    <a:lnTo>
                      <a:pt x="163" y="598"/>
                    </a:lnTo>
                    <a:lnTo>
                      <a:pt x="174" y="590"/>
                    </a:lnTo>
                    <a:lnTo>
                      <a:pt x="200" y="56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38" name="Freeform 338"/>
              <p:cNvSpPr>
                <a:spLocks/>
              </p:cNvSpPr>
              <p:nvPr/>
            </p:nvSpPr>
            <p:spPr bwMode="auto">
              <a:xfrm>
                <a:off x="733" y="1820"/>
                <a:ext cx="11" cy="10"/>
              </a:xfrm>
              <a:custGeom>
                <a:avLst/>
                <a:gdLst>
                  <a:gd name="T0" fmla="*/ 9 w 44"/>
                  <a:gd name="T1" fmla="*/ 9 h 44"/>
                  <a:gd name="T2" fmla="*/ 7 w 44"/>
                  <a:gd name="T3" fmla="*/ 10 h 44"/>
                  <a:gd name="T4" fmla="*/ 4 w 44"/>
                  <a:gd name="T5" fmla="*/ 10 h 44"/>
                  <a:gd name="T6" fmla="*/ 2 w 44"/>
                  <a:gd name="T7" fmla="*/ 9 h 44"/>
                  <a:gd name="T8" fmla="*/ 1 w 44"/>
                  <a:gd name="T9" fmla="*/ 7 h 44"/>
                  <a:gd name="T10" fmla="*/ 0 w 44"/>
                  <a:gd name="T11" fmla="*/ 6 h 44"/>
                  <a:gd name="T12" fmla="*/ 1 w 44"/>
                  <a:gd name="T13" fmla="*/ 4 h 44"/>
                  <a:gd name="T14" fmla="*/ 2 w 44"/>
                  <a:gd name="T15" fmla="*/ 2 h 44"/>
                  <a:gd name="T16" fmla="*/ 3 w 44"/>
                  <a:gd name="T17" fmla="*/ 1 h 44"/>
                  <a:gd name="T18" fmla="*/ 5 w 44"/>
                  <a:gd name="T19" fmla="*/ 0 h 44"/>
                  <a:gd name="T20" fmla="*/ 7 w 44"/>
                  <a:gd name="T21" fmla="*/ 0 h 44"/>
                  <a:gd name="T22" fmla="*/ 9 w 44"/>
                  <a:gd name="T23" fmla="*/ 1 h 44"/>
                  <a:gd name="T24" fmla="*/ 10 w 44"/>
                  <a:gd name="T25" fmla="*/ 2 h 44"/>
                  <a:gd name="T26" fmla="*/ 11 w 44"/>
                  <a:gd name="T27" fmla="*/ 4 h 44"/>
                  <a:gd name="T28" fmla="*/ 11 w 44"/>
                  <a:gd name="T29" fmla="*/ 6 h 44"/>
                  <a:gd name="T30" fmla="*/ 10 w 44"/>
                  <a:gd name="T31" fmla="*/ 8 h 44"/>
                  <a:gd name="T32" fmla="*/ 9 w 44"/>
                  <a:gd name="T33" fmla="*/ 9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34" y="41"/>
                    </a:moveTo>
                    <a:lnTo>
                      <a:pt x="26" y="44"/>
                    </a:lnTo>
                    <a:lnTo>
                      <a:pt x="17" y="44"/>
                    </a:lnTo>
                    <a:lnTo>
                      <a:pt x="9" y="40"/>
                    </a:lnTo>
                    <a:lnTo>
                      <a:pt x="3" y="32"/>
                    </a:lnTo>
                    <a:lnTo>
                      <a:pt x="0" y="25"/>
                    </a:lnTo>
                    <a:lnTo>
                      <a:pt x="2" y="16"/>
                    </a:lnTo>
                    <a:lnTo>
                      <a:pt x="6" y="9"/>
                    </a:lnTo>
                    <a:lnTo>
                      <a:pt x="12" y="3"/>
                    </a:lnTo>
                    <a:lnTo>
                      <a:pt x="20" y="0"/>
                    </a:lnTo>
                    <a:lnTo>
                      <a:pt x="29" y="0"/>
                    </a:lnTo>
                    <a:lnTo>
                      <a:pt x="36" y="4"/>
                    </a:lnTo>
                    <a:lnTo>
                      <a:pt x="41" y="10"/>
                    </a:lnTo>
                    <a:lnTo>
                      <a:pt x="44" y="18"/>
                    </a:lnTo>
                    <a:lnTo>
                      <a:pt x="44" y="27"/>
                    </a:lnTo>
                    <a:lnTo>
                      <a:pt x="40" y="35"/>
                    </a:lnTo>
                    <a:lnTo>
                      <a:pt x="34" y="41"/>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39" name="Freeform 339"/>
              <p:cNvSpPr>
                <a:spLocks/>
              </p:cNvSpPr>
              <p:nvPr/>
            </p:nvSpPr>
            <p:spPr bwMode="auto">
              <a:xfrm>
                <a:off x="733" y="1830"/>
                <a:ext cx="11" cy="11"/>
              </a:xfrm>
              <a:custGeom>
                <a:avLst/>
                <a:gdLst>
                  <a:gd name="T0" fmla="*/ 8 w 43"/>
                  <a:gd name="T1" fmla="*/ 10 h 43"/>
                  <a:gd name="T2" fmla="*/ 6 w 43"/>
                  <a:gd name="T3" fmla="*/ 11 h 43"/>
                  <a:gd name="T4" fmla="*/ 4 w 43"/>
                  <a:gd name="T5" fmla="*/ 11 h 43"/>
                  <a:gd name="T6" fmla="*/ 2 w 43"/>
                  <a:gd name="T7" fmla="*/ 10 h 43"/>
                  <a:gd name="T8" fmla="*/ 1 w 43"/>
                  <a:gd name="T9" fmla="*/ 8 h 43"/>
                  <a:gd name="T10" fmla="*/ 0 w 43"/>
                  <a:gd name="T11" fmla="*/ 6 h 43"/>
                  <a:gd name="T12" fmla="*/ 0 w 43"/>
                  <a:gd name="T13" fmla="*/ 4 h 43"/>
                  <a:gd name="T14" fmla="*/ 1 w 43"/>
                  <a:gd name="T15" fmla="*/ 2 h 43"/>
                  <a:gd name="T16" fmla="*/ 3 w 43"/>
                  <a:gd name="T17" fmla="*/ 1 h 43"/>
                  <a:gd name="T18" fmla="*/ 5 w 43"/>
                  <a:gd name="T19" fmla="*/ 0 h 43"/>
                  <a:gd name="T20" fmla="*/ 7 w 43"/>
                  <a:gd name="T21" fmla="*/ 0 h 43"/>
                  <a:gd name="T22" fmla="*/ 9 w 43"/>
                  <a:gd name="T23" fmla="*/ 1 h 43"/>
                  <a:gd name="T24" fmla="*/ 10 w 43"/>
                  <a:gd name="T25" fmla="*/ 3 h 43"/>
                  <a:gd name="T26" fmla="*/ 11 w 43"/>
                  <a:gd name="T27" fmla="*/ 5 h 43"/>
                  <a:gd name="T28" fmla="*/ 11 w 43"/>
                  <a:gd name="T29" fmla="*/ 7 h 43"/>
                  <a:gd name="T30" fmla="*/ 10 w 43"/>
                  <a:gd name="T31" fmla="*/ 9 h 43"/>
                  <a:gd name="T32" fmla="*/ 8 w 43"/>
                  <a:gd name="T33" fmla="*/ 1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3">
                    <a:moveTo>
                      <a:pt x="32" y="41"/>
                    </a:moveTo>
                    <a:lnTo>
                      <a:pt x="24" y="43"/>
                    </a:lnTo>
                    <a:lnTo>
                      <a:pt x="15" y="43"/>
                    </a:lnTo>
                    <a:lnTo>
                      <a:pt x="9" y="40"/>
                    </a:lnTo>
                    <a:lnTo>
                      <a:pt x="2" y="33"/>
                    </a:lnTo>
                    <a:lnTo>
                      <a:pt x="0" y="24"/>
                    </a:lnTo>
                    <a:lnTo>
                      <a:pt x="0" y="15"/>
                    </a:lnTo>
                    <a:lnTo>
                      <a:pt x="4" y="9"/>
                    </a:lnTo>
                    <a:lnTo>
                      <a:pt x="10" y="2"/>
                    </a:lnTo>
                    <a:lnTo>
                      <a:pt x="18" y="0"/>
                    </a:lnTo>
                    <a:lnTo>
                      <a:pt x="27" y="0"/>
                    </a:lnTo>
                    <a:lnTo>
                      <a:pt x="34" y="4"/>
                    </a:lnTo>
                    <a:lnTo>
                      <a:pt x="41" y="10"/>
                    </a:lnTo>
                    <a:lnTo>
                      <a:pt x="43" y="18"/>
                    </a:lnTo>
                    <a:lnTo>
                      <a:pt x="43" y="27"/>
                    </a:lnTo>
                    <a:lnTo>
                      <a:pt x="39" y="34"/>
                    </a:lnTo>
                    <a:lnTo>
                      <a:pt x="32" y="41"/>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40" name="Freeform 340"/>
              <p:cNvSpPr>
                <a:spLocks/>
              </p:cNvSpPr>
              <p:nvPr/>
            </p:nvSpPr>
            <p:spPr bwMode="auto">
              <a:xfrm>
                <a:off x="742" y="1825"/>
                <a:ext cx="11" cy="11"/>
              </a:xfrm>
              <a:custGeom>
                <a:avLst/>
                <a:gdLst>
                  <a:gd name="T0" fmla="*/ 8 w 44"/>
                  <a:gd name="T1" fmla="*/ 10 h 44"/>
                  <a:gd name="T2" fmla="*/ 7 w 44"/>
                  <a:gd name="T3" fmla="*/ 11 h 44"/>
                  <a:gd name="T4" fmla="*/ 4 w 44"/>
                  <a:gd name="T5" fmla="*/ 11 h 44"/>
                  <a:gd name="T6" fmla="*/ 2 w 44"/>
                  <a:gd name="T7" fmla="*/ 10 h 44"/>
                  <a:gd name="T8" fmla="*/ 1 w 44"/>
                  <a:gd name="T9" fmla="*/ 8 h 44"/>
                  <a:gd name="T10" fmla="*/ 0 w 44"/>
                  <a:gd name="T11" fmla="*/ 6 h 44"/>
                  <a:gd name="T12" fmla="*/ 0 w 44"/>
                  <a:gd name="T13" fmla="*/ 4 h 44"/>
                  <a:gd name="T14" fmla="*/ 1 w 44"/>
                  <a:gd name="T15" fmla="*/ 2 h 44"/>
                  <a:gd name="T16" fmla="*/ 3 w 44"/>
                  <a:gd name="T17" fmla="*/ 1 h 44"/>
                  <a:gd name="T18" fmla="*/ 5 w 44"/>
                  <a:gd name="T19" fmla="*/ 0 h 44"/>
                  <a:gd name="T20" fmla="*/ 7 w 44"/>
                  <a:gd name="T21" fmla="*/ 0 h 44"/>
                  <a:gd name="T22" fmla="*/ 9 w 44"/>
                  <a:gd name="T23" fmla="*/ 1 h 44"/>
                  <a:gd name="T24" fmla="*/ 10 w 44"/>
                  <a:gd name="T25" fmla="*/ 3 h 44"/>
                  <a:gd name="T26" fmla="*/ 11 w 44"/>
                  <a:gd name="T27" fmla="*/ 5 h 44"/>
                  <a:gd name="T28" fmla="*/ 11 w 44"/>
                  <a:gd name="T29" fmla="*/ 7 h 44"/>
                  <a:gd name="T30" fmla="*/ 10 w 44"/>
                  <a:gd name="T31" fmla="*/ 9 h 44"/>
                  <a:gd name="T32" fmla="*/ 8 w 44"/>
                  <a:gd name="T33" fmla="*/ 1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33" y="41"/>
                    </a:moveTo>
                    <a:lnTo>
                      <a:pt x="26" y="44"/>
                    </a:lnTo>
                    <a:lnTo>
                      <a:pt x="17" y="44"/>
                    </a:lnTo>
                    <a:lnTo>
                      <a:pt x="9" y="40"/>
                    </a:lnTo>
                    <a:lnTo>
                      <a:pt x="2" y="32"/>
                    </a:lnTo>
                    <a:lnTo>
                      <a:pt x="0" y="24"/>
                    </a:lnTo>
                    <a:lnTo>
                      <a:pt x="1" y="15"/>
                    </a:lnTo>
                    <a:lnTo>
                      <a:pt x="5" y="9"/>
                    </a:lnTo>
                    <a:lnTo>
                      <a:pt x="11" y="3"/>
                    </a:lnTo>
                    <a:lnTo>
                      <a:pt x="19" y="0"/>
                    </a:lnTo>
                    <a:lnTo>
                      <a:pt x="28" y="0"/>
                    </a:lnTo>
                    <a:lnTo>
                      <a:pt x="36" y="4"/>
                    </a:lnTo>
                    <a:lnTo>
                      <a:pt x="41" y="10"/>
                    </a:lnTo>
                    <a:lnTo>
                      <a:pt x="44" y="18"/>
                    </a:lnTo>
                    <a:lnTo>
                      <a:pt x="44" y="27"/>
                    </a:lnTo>
                    <a:lnTo>
                      <a:pt x="40" y="35"/>
                    </a:lnTo>
                    <a:lnTo>
                      <a:pt x="33" y="41"/>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41" name="Freeform 341"/>
              <p:cNvSpPr>
                <a:spLocks/>
              </p:cNvSpPr>
              <p:nvPr/>
            </p:nvSpPr>
            <p:spPr bwMode="auto">
              <a:xfrm>
                <a:off x="730" y="1863"/>
                <a:ext cx="11" cy="11"/>
              </a:xfrm>
              <a:custGeom>
                <a:avLst/>
                <a:gdLst>
                  <a:gd name="T0" fmla="*/ 9 w 44"/>
                  <a:gd name="T1" fmla="*/ 10 h 44"/>
                  <a:gd name="T2" fmla="*/ 6 w 44"/>
                  <a:gd name="T3" fmla="*/ 11 h 44"/>
                  <a:gd name="T4" fmla="*/ 4 w 44"/>
                  <a:gd name="T5" fmla="*/ 11 h 44"/>
                  <a:gd name="T6" fmla="*/ 2 w 44"/>
                  <a:gd name="T7" fmla="*/ 10 h 44"/>
                  <a:gd name="T8" fmla="*/ 1 w 44"/>
                  <a:gd name="T9" fmla="*/ 8 h 44"/>
                  <a:gd name="T10" fmla="*/ 0 w 44"/>
                  <a:gd name="T11" fmla="*/ 6 h 44"/>
                  <a:gd name="T12" fmla="*/ 0 w 44"/>
                  <a:gd name="T13" fmla="*/ 4 h 44"/>
                  <a:gd name="T14" fmla="*/ 1 w 44"/>
                  <a:gd name="T15" fmla="*/ 2 h 44"/>
                  <a:gd name="T16" fmla="*/ 3 w 44"/>
                  <a:gd name="T17" fmla="*/ 1 h 44"/>
                  <a:gd name="T18" fmla="*/ 5 w 44"/>
                  <a:gd name="T19" fmla="*/ 0 h 44"/>
                  <a:gd name="T20" fmla="*/ 7 w 44"/>
                  <a:gd name="T21" fmla="*/ 0 h 44"/>
                  <a:gd name="T22" fmla="*/ 9 w 44"/>
                  <a:gd name="T23" fmla="*/ 1 h 44"/>
                  <a:gd name="T24" fmla="*/ 10 w 44"/>
                  <a:gd name="T25" fmla="*/ 3 h 44"/>
                  <a:gd name="T26" fmla="*/ 11 w 44"/>
                  <a:gd name="T27" fmla="*/ 5 h 44"/>
                  <a:gd name="T28" fmla="*/ 11 w 44"/>
                  <a:gd name="T29" fmla="*/ 7 h 44"/>
                  <a:gd name="T30" fmla="*/ 10 w 44"/>
                  <a:gd name="T31" fmla="*/ 9 h 44"/>
                  <a:gd name="T32" fmla="*/ 9 w 44"/>
                  <a:gd name="T33" fmla="*/ 1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34" y="41"/>
                    </a:moveTo>
                    <a:lnTo>
                      <a:pt x="25" y="44"/>
                    </a:lnTo>
                    <a:lnTo>
                      <a:pt x="17" y="44"/>
                    </a:lnTo>
                    <a:lnTo>
                      <a:pt x="9" y="40"/>
                    </a:lnTo>
                    <a:lnTo>
                      <a:pt x="3" y="33"/>
                    </a:lnTo>
                    <a:lnTo>
                      <a:pt x="0" y="24"/>
                    </a:lnTo>
                    <a:lnTo>
                      <a:pt x="0" y="15"/>
                    </a:lnTo>
                    <a:lnTo>
                      <a:pt x="4" y="9"/>
                    </a:lnTo>
                    <a:lnTo>
                      <a:pt x="10" y="2"/>
                    </a:lnTo>
                    <a:lnTo>
                      <a:pt x="19" y="0"/>
                    </a:lnTo>
                    <a:lnTo>
                      <a:pt x="28" y="0"/>
                    </a:lnTo>
                    <a:lnTo>
                      <a:pt x="35" y="4"/>
                    </a:lnTo>
                    <a:lnTo>
                      <a:pt x="41" y="10"/>
                    </a:lnTo>
                    <a:lnTo>
                      <a:pt x="44" y="19"/>
                    </a:lnTo>
                    <a:lnTo>
                      <a:pt x="44" y="27"/>
                    </a:lnTo>
                    <a:lnTo>
                      <a:pt x="40" y="35"/>
                    </a:lnTo>
                    <a:lnTo>
                      <a:pt x="34" y="41"/>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42" name="Freeform 342"/>
              <p:cNvSpPr>
                <a:spLocks/>
              </p:cNvSpPr>
              <p:nvPr/>
            </p:nvSpPr>
            <p:spPr bwMode="auto">
              <a:xfrm>
                <a:off x="730" y="1874"/>
                <a:ext cx="11" cy="11"/>
              </a:xfrm>
              <a:custGeom>
                <a:avLst/>
                <a:gdLst>
                  <a:gd name="T0" fmla="*/ 8 w 44"/>
                  <a:gd name="T1" fmla="*/ 10 h 43"/>
                  <a:gd name="T2" fmla="*/ 6 w 44"/>
                  <a:gd name="T3" fmla="*/ 11 h 43"/>
                  <a:gd name="T4" fmla="*/ 4 w 44"/>
                  <a:gd name="T5" fmla="*/ 11 h 43"/>
                  <a:gd name="T6" fmla="*/ 2 w 44"/>
                  <a:gd name="T7" fmla="*/ 10 h 43"/>
                  <a:gd name="T8" fmla="*/ 1 w 44"/>
                  <a:gd name="T9" fmla="*/ 8 h 43"/>
                  <a:gd name="T10" fmla="*/ 0 w 44"/>
                  <a:gd name="T11" fmla="*/ 6 h 43"/>
                  <a:gd name="T12" fmla="*/ 0 w 44"/>
                  <a:gd name="T13" fmla="*/ 4 h 43"/>
                  <a:gd name="T14" fmla="*/ 1 w 44"/>
                  <a:gd name="T15" fmla="*/ 2 h 43"/>
                  <a:gd name="T16" fmla="*/ 3 w 44"/>
                  <a:gd name="T17" fmla="*/ 1 h 43"/>
                  <a:gd name="T18" fmla="*/ 5 w 44"/>
                  <a:gd name="T19" fmla="*/ 0 h 43"/>
                  <a:gd name="T20" fmla="*/ 7 w 44"/>
                  <a:gd name="T21" fmla="*/ 0 h 43"/>
                  <a:gd name="T22" fmla="*/ 9 w 44"/>
                  <a:gd name="T23" fmla="*/ 1 h 43"/>
                  <a:gd name="T24" fmla="*/ 11 w 44"/>
                  <a:gd name="T25" fmla="*/ 3 h 43"/>
                  <a:gd name="T26" fmla="*/ 11 w 44"/>
                  <a:gd name="T27" fmla="*/ 5 h 43"/>
                  <a:gd name="T28" fmla="*/ 11 w 44"/>
                  <a:gd name="T29" fmla="*/ 7 h 43"/>
                  <a:gd name="T30" fmla="*/ 10 w 44"/>
                  <a:gd name="T31" fmla="*/ 9 h 43"/>
                  <a:gd name="T32" fmla="*/ 8 w 44"/>
                  <a:gd name="T33" fmla="*/ 1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3">
                    <a:moveTo>
                      <a:pt x="33" y="41"/>
                    </a:moveTo>
                    <a:lnTo>
                      <a:pt x="25" y="43"/>
                    </a:lnTo>
                    <a:lnTo>
                      <a:pt x="16" y="43"/>
                    </a:lnTo>
                    <a:lnTo>
                      <a:pt x="8" y="39"/>
                    </a:lnTo>
                    <a:lnTo>
                      <a:pt x="3" y="33"/>
                    </a:lnTo>
                    <a:lnTo>
                      <a:pt x="0" y="24"/>
                    </a:lnTo>
                    <a:lnTo>
                      <a:pt x="0" y="15"/>
                    </a:lnTo>
                    <a:lnTo>
                      <a:pt x="4" y="8"/>
                    </a:lnTo>
                    <a:lnTo>
                      <a:pt x="11" y="2"/>
                    </a:lnTo>
                    <a:lnTo>
                      <a:pt x="18" y="0"/>
                    </a:lnTo>
                    <a:lnTo>
                      <a:pt x="27" y="0"/>
                    </a:lnTo>
                    <a:lnTo>
                      <a:pt x="35" y="3"/>
                    </a:lnTo>
                    <a:lnTo>
                      <a:pt x="42" y="10"/>
                    </a:lnTo>
                    <a:lnTo>
                      <a:pt x="44" y="19"/>
                    </a:lnTo>
                    <a:lnTo>
                      <a:pt x="43" y="26"/>
                    </a:lnTo>
                    <a:lnTo>
                      <a:pt x="39" y="34"/>
                    </a:lnTo>
                    <a:lnTo>
                      <a:pt x="33" y="41"/>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43" name="Freeform 343"/>
              <p:cNvSpPr>
                <a:spLocks/>
              </p:cNvSpPr>
              <p:nvPr/>
            </p:nvSpPr>
            <p:spPr bwMode="auto">
              <a:xfrm>
                <a:off x="740" y="1869"/>
                <a:ext cx="11" cy="11"/>
              </a:xfrm>
              <a:custGeom>
                <a:avLst/>
                <a:gdLst>
                  <a:gd name="T0" fmla="*/ 8 w 43"/>
                  <a:gd name="T1" fmla="*/ 10 h 43"/>
                  <a:gd name="T2" fmla="*/ 6 w 43"/>
                  <a:gd name="T3" fmla="*/ 11 h 43"/>
                  <a:gd name="T4" fmla="*/ 4 w 43"/>
                  <a:gd name="T5" fmla="*/ 11 h 43"/>
                  <a:gd name="T6" fmla="*/ 2 w 43"/>
                  <a:gd name="T7" fmla="*/ 10 h 43"/>
                  <a:gd name="T8" fmla="*/ 1 w 43"/>
                  <a:gd name="T9" fmla="*/ 8 h 43"/>
                  <a:gd name="T10" fmla="*/ 0 w 43"/>
                  <a:gd name="T11" fmla="*/ 6 h 43"/>
                  <a:gd name="T12" fmla="*/ 0 w 43"/>
                  <a:gd name="T13" fmla="*/ 4 h 43"/>
                  <a:gd name="T14" fmla="*/ 1 w 43"/>
                  <a:gd name="T15" fmla="*/ 2 h 43"/>
                  <a:gd name="T16" fmla="*/ 3 w 43"/>
                  <a:gd name="T17" fmla="*/ 1 h 43"/>
                  <a:gd name="T18" fmla="*/ 5 w 43"/>
                  <a:gd name="T19" fmla="*/ 0 h 43"/>
                  <a:gd name="T20" fmla="*/ 7 w 43"/>
                  <a:gd name="T21" fmla="*/ 0 h 43"/>
                  <a:gd name="T22" fmla="*/ 9 w 43"/>
                  <a:gd name="T23" fmla="*/ 1 h 43"/>
                  <a:gd name="T24" fmla="*/ 10 w 43"/>
                  <a:gd name="T25" fmla="*/ 3 h 43"/>
                  <a:gd name="T26" fmla="*/ 11 w 43"/>
                  <a:gd name="T27" fmla="*/ 5 h 43"/>
                  <a:gd name="T28" fmla="*/ 11 w 43"/>
                  <a:gd name="T29" fmla="*/ 7 h 43"/>
                  <a:gd name="T30" fmla="*/ 10 w 43"/>
                  <a:gd name="T31" fmla="*/ 9 h 43"/>
                  <a:gd name="T32" fmla="*/ 8 w 43"/>
                  <a:gd name="T33" fmla="*/ 1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3">
                    <a:moveTo>
                      <a:pt x="33" y="41"/>
                    </a:moveTo>
                    <a:lnTo>
                      <a:pt x="24" y="43"/>
                    </a:lnTo>
                    <a:lnTo>
                      <a:pt x="16" y="43"/>
                    </a:lnTo>
                    <a:lnTo>
                      <a:pt x="9" y="39"/>
                    </a:lnTo>
                    <a:lnTo>
                      <a:pt x="2" y="33"/>
                    </a:lnTo>
                    <a:lnTo>
                      <a:pt x="0" y="24"/>
                    </a:lnTo>
                    <a:lnTo>
                      <a:pt x="0" y="15"/>
                    </a:lnTo>
                    <a:lnTo>
                      <a:pt x="4" y="9"/>
                    </a:lnTo>
                    <a:lnTo>
                      <a:pt x="10" y="2"/>
                    </a:lnTo>
                    <a:lnTo>
                      <a:pt x="19" y="0"/>
                    </a:lnTo>
                    <a:lnTo>
                      <a:pt x="28" y="0"/>
                    </a:lnTo>
                    <a:lnTo>
                      <a:pt x="34" y="4"/>
                    </a:lnTo>
                    <a:lnTo>
                      <a:pt x="41" y="10"/>
                    </a:lnTo>
                    <a:lnTo>
                      <a:pt x="43" y="19"/>
                    </a:lnTo>
                    <a:lnTo>
                      <a:pt x="43" y="27"/>
                    </a:lnTo>
                    <a:lnTo>
                      <a:pt x="39" y="34"/>
                    </a:lnTo>
                    <a:lnTo>
                      <a:pt x="33" y="41"/>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44" name="Freeform 344"/>
              <p:cNvSpPr>
                <a:spLocks/>
              </p:cNvSpPr>
              <p:nvPr/>
            </p:nvSpPr>
            <p:spPr bwMode="auto">
              <a:xfrm>
                <a:off x="745" y="1898"/>
                <a:ext cx="11" cy="10"/>
              </a:xfrm>
              <a:custGeom>
                <a:avLst/>
                <a:gdLst>
                  <a:gd name="T0" fmla="*/ 8 w 44"/>
                  <a:gd name="T1" fmla="*/ 9 h 44"/>
                  <a:gd name="T2" fmla="*/ 6 w 44"/>
                  <a:gd name="T3" fmla="*/ 10 h 44"/>
                  <a:gd name="T4" fmla="*/ 4 w 44"/>
                  <a:gd name="T5" fmla="*/ 10 h 44"/>
                  <a:gd name="T6" fmla="*/ 2 w 44"/>
                  <a:gd name="T7" fmla="*/ 9 h 44"/>
                  <a:gd name="T8" fmla="*/ 1 w 44"/>
                  <a:gd name="T9" fmla="*/ 8 h 44"/>
                  <a:gd name="T10" fmla="*/ 0 w 44"/>
                  <a:gd name="T11" fmla="*/ 6 h 44"/>
                  <a:gd name="T12" fmla="*/ 0 w 44"/>
                  <a:gd name="T13" fmla="*/ 4 h 44"/>
                  <a:gd name="T14" fmla="*/ 1 w 44"/>
                  <a:gd name="T15" fmla="*/ 2 h 44"/>
                  <a:gd name="T16" fmla="*/ 3 w 44"/>
                  <a:gd name="T17" fmla="*/ 1 h 44"/>
                  <a:gd name="T18" fmla="*/ 5 w 44"/>
                  <a:gd name="T19" fmla="*/ 0 h 44"/>
                  <a:gd name="T20" fmla="*/ 7 w 44"/>
                  <a:gd name="T21" fmla="*/ 0 h 44"/>
                  <a:gd name="T22" fmla="*/ 9 w 44"/>
                  <a:gd name="T23" fmla="*/ 1 h 44"/>
                  <a:gd name="T24" fmla="*/ 10 w 44"/>
                  <a:gd name="T25" fmla="*/ 3 h 44"/>
                  <a:gd name="T26" fmla="*/ 11 w 44"/>
                  <a:gd name="T27" fmla="*/ 5 h 44"/>
                  <a:gd name="T28" fmla="*/ 11 w 44"/>
                  <a:gd name="T29" fmla="*/ 6 h 44"/>
                  <a:gd name="T30" fmla="*/ 10 w 44"/>
                  <a:gd name="T31" fmla="*/ 8 h 44"/>
                  <a:gd name="T32" fmla="*/ 8 w 44"/>
                  <a:gd name="T33" fmla="*/ 9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32" y="41"/>
                    </a:moveTo>
                    <a:lnTo>
                      <a:pt x="25" y="44"/>
                    </a:lnTo>
                    <a:lnTo>
                      <a:pt x="16" y="44"/>
                    </a:lnTo>
                    <a:lnTo>
                      <a:pt x="8" y="40"/>
                    </a:lnTo>
                    <a:lnTo>
                      <a:pt x="3" y="34"/>
                    </a:lnTo>
                    <a:lnTo>
                      <a:pt x="0" y="25"/>
                    </a:lnTo>
                    <a:lnTo>
                      <a:pt x="0" y="16"/>
                    </a:lnTo>
                    <a:lnTo>
                      <a:pt x="4" y="9"/>
                    </a:lnTo>
                    <a:lnTo>
                      <a:pt x="10" y="3"/>
                    </a:lnTo>
                    <a:lnTo>
                      <a:pt x="18" y="0"/>
                    </a:lnTo>
                    <a:lnTo>
                      <a:pt x="27" y="0"/>
                    </a:lnTo>
                    <a:lnTo>
                      <a:pt x="35" y="4"/>
                    </a:lnTo>
                    <a:lnTo>
                      <a:pt x="41" y="11"/>
                    </a:lnTo>
                    <a:lnTo>
                      <a:pt x="44" y="20"/>
                    </a:lnTo>
                    <a:lnTo>
                      <a:pt x="43" y="27"/>
                    </a:lnTo>
                    <a:lnTo>
                      <a:pt x="39" y="35"/>
                    </a:lnTo>
                    <a:lnTo>
                      <a:pt x="32" y="41"/>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45" name="Freeform 345"/>
              <p:cNvSpPr>
                <a:spLocks/>
              </p:cNvSpPr>
              <p:nvPr/>
            </p:nvSpPr>
            <p:spPr bwMode="auto">
              <a:xfrm>
                <a:off x="745" y="1908"/>
                <a:ext cx="11" cy="11"/>
              </a:xfrm>
              <a:custGeom>
                <a:avLst/>
                <a:gdLst>
                  <a:gd name="T0" fmla="*/ 9 w 44"/>
                  <a:gd name="T1" fmla="*/ 10 h 44"/>
                  <a:gd name="T2" fmla="*/ 7 w 44"/>
                  <a:gd name="T3" fmla="*/ 11 h 44"/>
                  <a:gd name="T4" fmla="*/ 4 w 44"/>
                  <a:gd name="T5" fmla="*/ 11 h 44"/>
                  <a:gd name="T6" fmla="*/ 2 w 44"/>
                  <a:gd name="T7" fmla="*/ 10 h 44"/>
                  <a:gd name="T8" fmla="*/ 1 w 44"/>
                  <a:gd name="T9" fmla="*/ 8 h 44"/>
                  <a:gd name="T10" fmla="*/ 0 w 44"/>
                  <a:gd name="T11" fmla="*/ 6 h 44"/>
                  <a:gd name="T12" fmla="*/ 0 w 44"/>
                  <a:gd name="T13" fmla="*/ 4 h 44"/>
                  <a:gd name="T14" fmla="*/ 1 w 44"/>
                  <a:gd name="T15" fmla="*/ 2 h 44"/>
                  <a:gd name="T16" fmla="*/ 3 w 44"/>
                  <a:gd name="T17" fmla="*/ 1 h 44"/>
                  <a:gd name="T18" fmla="*/ 5 w 44"/>
                  <a:gd name="T19" fmla="*/ 0 h 44"/>
                  <a:gd name="T20" fmla="*/ 7 w 44"/>
                  <a:gd name="T21" fmla="*/ 0 h 44"/>
                  <a:gd name="T22" fmla="*/ 9 w 44"/>
                  <a:gd name="T23" fmla="*/ 1 h 44"/>
                  <a:gd name="T24" fmla="*/ 10 w 44"/>
                  <a:gd name="T25" fmla="*/ 3 h 44"/>
                  <a:gd name="T26" fmla="*/ 11 w 44"/>
                  <a:gd name="T27" fmla="*/ 5 h 44"/>
                  <a:gd name="T28" fmla="*/ 11 w 44"/>
                  <a:gd name="T29" fmla="*/ 7 h 44"/>
                  <a:gd name="T30" fmla="*/ 10 w 44"/>
                  <a:gd name="T31" fmla="*/ 9 h 44"/>
                  <a:gd name="T32" fmla="*/ 9 w 44"/>
                  <a:gd name="T33" fmla="*/ 1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34" y="41"/>
                    </a:moveTo>
                    <a:lnTo>
                      <a:pt x="26" y="44"/>
                    </a:lnTo>
                    <a:lnTo>
                      <a:pt x="17" y="44"/>
                    </a:lnTo>
                    <a:lnTo>
                      <a:pt x="9" y="40"/>
                    </a:lnTo>
                    <a:lnTo>
                      <a:pt x="3" y="33"/>
                    </a:lnTo>
                    <a:lnTo>
                      <a:pt x="0" y="24"/>
                    </a:lnTo>
                    <a:lnTo>
                      <a:pt x="0" y="15"/>
                    </a:lnTo>
                    <a:lnTo>
                      <a:pt x="4" y="9"/>
                    </a:lnTo>
                    <a:lnTo>
                      <a:pt x="10" y="3"/>
                    </a:lnTo>
                    <a:lnTo>
                      <a:pt x="19" y="0"/>
                    </a:lnTo>
                    <a:lnTo>
                      <a:pt x="28" y="0"/>
                    </a:lnTo>
                    <a:lnTo>
                      <a:pt x="35" y="4"/>
                    </a:lnTo>
                    <a:lnTo>
                      <a:pt x="41" y="10"/>
                    </a:lnTo>
                    <a:lnTo>
                      <a:pt x="44" y="19"/>
                    </a:lnTo>
                    <a:lnTo>
                      <a:pt x="44" y="27"/>
                    </a:lnTo>
                    <a:lnTo>
                      <a:pt x="40" y="35"/>
                    </a:lnTo>
                    <a:lnTo>
                      <a:pt x="34" y="41"/>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46" name="Freeform 346"/>
              <p:cNvSpPr>
                <a:spLocks/>
              </p:cNvSpPr>
              <p:nvPr/>
            </p:nvSpPr>
            <p:spPr bwMode="auto">
              <a:xfrm>
                <a:off x="754" y="1903"/>
                <a:ext cx="11" cy="11"/>
              </a:xfrm>
              <a:custGeom>
                <a:avLst/>
                <a:gdLst>
                  <a:gd name="T0" fmla="*/ 8 w 43"/>
                  <a:gd name="T1" fmla="*/ 10 h 44"/>
                  <a:gd name="T2" fmla="*/ 6 w 43"/>
                  <a:gd name="T3" fmla="*/ 11 h 44"/>
                  <a:gd name="T4" fmla="*/ 4 w 43"/>
                  <a:gd name="T5" fmla="*/ 11 h 44"/>
                  <a:gd name="T6" fmla="*/ 2 w 43"/>
                  <a:gd name="T7" fmla="*/ 10 h 44"/>
                  <a:gd name="T8" fmla="*/ 1 w 43"/>
                  <a:gd name="T9" fmla="*/ 9 h 44"/>
                  <a:gd name="T10" fmla="*/ 0 w 43"/>
                  <a:gd name="T11" fmla="*/ 6 h 44"/>
                  <a:gd name="T12" fmla="*/ 0 w 43"/>
                  <a:gd name="T13" fmla="*/ 4 h 44"/>
                  <a:gd name="T14" fmla="*/ 1 w 43"/>
                  <a:gd name="T15" fmla="*/ 2 h 44"/>
                  <a:gd name="T16" fmla="*/ 3 w 43"/>
                  <a:gd name="T17" fmla="*/ 1 h 44"/>
                  <a:gd name="T18" fmla="*/ 5 w 43"/>
                  <a:gd name="T19" fmla="*/ 0 h 44"/>
                  <a:gd name="T20" fmla="*/ 7 w 43"/>
                  <a:gd name="T21" fmla="*/ 0 h 44"/>
                  <a:gd name="T22" fmla="*/ 9 w 43"/>
                  <a:gd name="T23" fmla="*/ 1 h 44"/>
                  <a:gd name="T24" fmla="*/ 10 w 43"/>
                  <a:gd name="T25" fmla="*/ 3 h 44"/>
                  <a:gd name="T26" fmla="*/ 11 w 43"/>
                  <a:gd name="T27" fmla="*/ 5 h 44"/>
                  <a:gd name="T28" fmla="*/ 11 w 43"/>
                  <a:gd name="T29" fmla="*/ 7 h 44"/>
                  <a:gd name="T30" fmla="*/ 10 w 43"/>
                  <a:gd name="T31" fmla="*/ 9 h 44"/>
                  <a:gd name="T32" fmla="*/ 8 w 43"/>
                  <a:gd name="T33" fmla="*/ 1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4">
                    <a:moveTo>
                      <a:pt x="32" y="41"/>
                    </a:moveTo>
                    <a:lnTo>
                      <a:pt x="24" y="44"/>
                    </a:lnTo>
                    <a:lnTo>
                      <a:pt x="15" y="44"/>
                    </a:lnTo>
                    <a:lnTo>
                      <a:pt x="7" y="40"/>
                    </a:lnTo>
                    <a:lnTo>
                      <a:pt x="2" y="34"/>
                    </a:lnTo>
                    <a:lnTo>
                      <a:pt x="0" y="25"/>
                    </a:lnTo>
                    <a:lnTo>
                      <a:pt x="0" y="16"/>
                    </a:lnTo>
                    <a:lnTo>
                      <a:pt x="4" y="9"/>
                    </a:lnTo>
                    <a:lnTo>
                      <a:pt x="10" y="3"/>
                    </a:lnTo>
                    <a:lnTo>
                      <a:pt x="18" y="0"/>
                    </a:lnTo>
                    <a:lnTo>
                      <a:pt x="27" y="0"/>
                    </a:lnTo>
                    <a:lnTo>
                      <a:pt x="34" y="4"/>
                    </a:lnTo>
                    <a:lnTo>
                      <a:pt x="41" y="10"/>
                    </a:lnTo>
                    <a:lnTo>
                      <a:pt x="43" y="19"/>
                    </a:lnTo>
                    <a:lnTo>
                      <a:pt x="42" y="27"/>
                    </a:lnTo>
                    <a:lnTo>
                      <a:pt x="38" y="35"/>
                    </a:lnTo>
                    <a:lnTo>
                      <a:pt x="32" y="41"/>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47" name="Freeform 347"/>
              <p:cNvSpPr>
                <a:spLocks/>
              </p:cNvSpPr>
              <p:nvPr/>
            </p:nvSpPr>
            <p:spPr bwMode="auto">
              <a:xfrm>
                <a:off x="790" y="1915"/>
                <a:ext cx="11" cy="11"/>
              </a:xfrm>
              <a:custGeom>
                <a:avLst/>
                <a:gdLst>
                  <a:gd name="T0" fmla="*/ 10 w 44"/>
                  <a:gd name="T1" fmla="*/ 9 h 44"/>
                  <a:gd name="T2" fmla="*/ 8 w 44"/>
                  <a:gd name="T3" fmla="*/ 10 h 44"/>
                  <a:gd name="T4" fmla="*/ 6 w 44"/>
                  <a:gd name="T5" fmla="*/ 11 h 44"/>
                  <a:gd name="T6" fmla="*/ 4 w 44"/>
                  <a:gd name="T7" fmla="*/ 11 h 44"/>
                  <a:gd name="T8" fmla="*/ 2 w 44"/>
                  <a:gd name="T9" fmla="*/ 10 h 44"/>
                  <a:gd name="T10" fmla="*/ 1 w 44"/>
                  <a:gd name="T11" fmla="*/ 8 h 44"/>
                  <a:gd name="T12" fmla="*/ 0 w 44"/>
                  <a:gd name="T13" fmla="*/ 7 h 44"/>
                  <a:gd name="T14" fmla="*/ 0 w 44"/>
                  <a:gd name="T15" fmla="*/ 4 h 44"/>
                  <a:gd name="T16" fmla="*/ 1 w 44"/>
                  <a:gd name="T17" fmla="*/ 2 h 44"/>
                  <a:gd name="T18" fmla="*/ 2 w 44"/>
                  <a:gd name="T19" fmla="*/ 1 h 44"/>
                  <a:gd name="T20" fmla="*/ 5 w 44"/>
                  <a:gd name="T21" fmla="*/ 0 h 44"/>
                  <a:gd name="T22" fmla="*/ 7 w 44"/>
                  <a:gd name="T23" fmla="*/ 0 h 44"/>
                  <a:gd name="T24" fmla="*/ 9 w 44"/>
                  <a:gd name="T25" fmla="*/ 1 h 44"/>
                  <a:gd name="T26" fmla="*/ 10 w 44"/>
                  <a:gd name="T27" fmla="*/ 3 h 44"/>
                  <a:gd name="T28" fmla="*/ 11 w 44"/>
                  <a:gd name="T29" fmla="*/ 5 h 44"/>
                  <a:gd name="T30" fmla="*/ 11 w 44"/>
                  <a:gd name="T31" fmla="*/ 7 h 44"/>
                  <a:gd name="T32" fmla="*/ 10 w 44"/>
                  <a:gd name="T33" fmla="*/ 9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40" y="35"/>
                    </a:moveTo>
                    <a:lnTo>
                      <a:pt x="33" y="41"/>
                    </a:lnTo>
                    <a:lnTo>
                      <a:pt x="24" y="44"/>
                    </a:lnTo>
                    <a:lnTo>
                      <a:pt x="17" y="44"/>
                    </a:lnTo>
                    <a:lnTo>
                      <a:pt x="9" y="40"/>
                    </a:lnTo>
                    <a:lnTo>
                      <a:pt x="2" y="33"/>
                    </a:lnTo>
                    <a:lnTo>
                      <a:pt x="0" y="26"/>
                    </a:lnTo>
                    <a:lnTo>
                      <a:pt x="0" y="17"/>
                    </a:lnTo>
                    <a:lnTo>
                      <a:pt x="2" y="9"/>
                    </a:lnTo>
                    <a:lnTo>
                      <a:pt x="9" y="2"/>
                    </a:lnTo>
                    <a:lnTo>
                      <a:pt x="18" y="0"/>
                    </a:lnTo>
                    <a:lnTo>
                      <a:pt x="27" y="0"/>
                    </a:lnTo>
                    <a:lnTo>
                      <a:pt x="35" y="4"/>
                    </a:lnTo>
                    <a:lnTo>
                      <a:pt x="40" y="10"/>
                    </a:lnTo>
                    <a:lnTo>
                      <a:pt x="44" y="18"/>
                    </a:lnTo>
                    <a:lnTo>
                      <a:pt x="42" y="27"/>
                    </a:lnTo>
                    <a:lnTo>
                      <a:pt x="40" y="3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48" name="Freeform 348"/>
              <p:cNvSpPr>
                <a:spLocks/>
              </p:cNvSpPr>
              <p:nvPr/>
            </p:nvSpPr>
            <p:spPr bwMode="auto">
              <a:xfrm>
                <a:off x="801" y="1916"/>
                <a:ext cx="11" cy="11"/>
              </a:xfrm>
              <a:custGeom>
                <a:avLst/>
                <a:gdLst>
                  <a:gd name="T0" fmla="*/ 10 w 43"/>
                  <a:gd name="T1" fmla="*/ 9 h 42"/>
                  <a:gd name="T2" fmla="*/ 8 w 43"/>
                  <a:gd name="T3" fmla="*/ 10 h 42"/>
                  <a:gd name="T4" fmla="*/ 6 w 43"/>
                  <a:gd name="T5" fmla="*/ 11 h 42"/>
                  <a:gd name="T6" fmla="*/ 4 w 43"/>
                  <a:gd name="T7" fmla="*/ 11 h 42"/>
                  <a:gd name="T8" fmla="*/ 2 w 43"/>
                  <a:gd name="T9" fmla="*/ 10 h 42"/>
                  <a:gd name="T10" fmla="*/ 1 w 43"/>
                  <a:gd name="T11" fmla="*/ 9 h 42"/>
                  <a:gd name="T12" fmla="*/ 0 w 43"/>
                  <a:gd name="T13" fmla="*/ 7 h 42"/>
                  <a:gd name="T14" fmla="*/ 0 w 43"/>
                  <a:gd name="T15" fmla="*/ 4 h 42"/>
                  <a:gd name="T16" fmla="*/ 1 w 43"/>
                  <a:gd name="T17" fmla="*/ 2 h 42"/>
                  <a:gd name="T18" fmla="*/ 3 w 43"/>
                  <a:gd name="T19" fmla="*/ 1 h 42"/>
                  <a:gd name="T20" fmla="*/ 5 w 43"/>
                  <a:gd name="T21" fmla="*/ 0 h 42"/>
                  <a:gd name="T22" fmla="*/ 7 w 43"/>
                  <a:gd name="T23" fmla="*/ 0 h 42"/>
                  <a:gd name="T24" fmla="*/ 9 w 43"/>
                  <a:gd name="T25" fmla="*/ 1 h 42"/>
                  <a:gd name="T26" fmla="*/ 10 w 43"/>
                  <a:gd name="T27" fmla="*/ 3 h 42"/>
                  <a:gd name="T28" fmla="*/ 11 w 43"/>
                  <a:gd name="T29" fmla="*/ 5 h 42"/>
                  <a:gd name="T30" fmla="*/ 11 w 43"/>
                  <a:gd name="T31" fmla="*/ 7 h 42"/>
                  <a:gd name="T32" fmla="*/ 10 w 43"/>
                  <a:gd name="T33" fmla="*/ 9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2">
                    <a:moveTo>
                      <a:pt x="39" y="34"/>
                    </a:moveTo>
                    <a:lnTo>
                      <a:pt x="33" y="40"/>
                    </a:lnTo>
                    <a:lnTo>
                      <a:pt x="25" y="42"/>
                    </a:lnTo>
                    <a:lnTo>
                      <a:pt x="16" y="42"/>
                    </a:lnTo>
                    <a:lnTo>
                      <a:pt x="9" y="40"/>
                    </a:lnTo>
                    <a:lnTo>
                      <a:pt x="2" y="33"/>
                    </a:lnTo>
                    <a:lnTo>
                      <a:pt x="0" y="25"/>
                    </a:lnTo>
                    <a:lnTo>
                      <a:pt x="0" y="16"/>
                    </a:lnTo>
                    <a:lnTo>
                      <a:pt x="3" y="9"/>
                    </a:lnTo>
                    <a:lnTo>
                      <a:pt x="10" y="2"/>
                    </a:lnTo>
                    <a:lnTo>
                      <a:pt x="18" y="0"/>
                    </a:lnTo>
                    <a:lnTo>
                      <a:pt x="26" y="0"/>
                    </a:lnTo>
                    <a:lnTo>
                      <a:pt x="34" y="4"/>
                    </a:lnTo>
                    <a:lnTo>
                      <a:pt x="41" y="10"/>
                    </a:lnTo>
                    <a:lnTo>
                      <a:pt x="43" y="18"/>
                    </a:lnTo>
                    <a:lnTo>
                      <a:pt x="43" y="27"/>
                    </a:lnTo>
                    <a:lnTo>
                      <a:pt x="39" y="34"/>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49" name="Freeform 349"/>
              <p:cNvSpPr>
                <a:spLocks/>
              </p:cNvSpPr>
              <p:nvPr/>
            </p:nvSpPr>
            <p:spPr bwMode="auto">
              <a:xfrm>
                <a:off x="712" y="1936"/>
                <a:ext cx="11" cy="11"/>
              </a:xfrm>
              <a:custGeom>
                <a:avLst/>
                <a:gdLst>
                  <a:gd name="T0" fmla="*/ 8 w 44"/>
                  <a:gd name="T1" fmla="*/ 11 h 44"/>
                  <a:gd name="T2" fmla="*/ 6 w 44"/>
                  <a:gd name="T3" fmla="*/ 11 h 44"/>
                  <a:gd name="T4" fmla="*/ 4 w 44"/>
                  <a:gd name="T5" fmla="*/ 11 h 44"/>
                  <a:gd name="T6" fmla="*/ 2 w 44"/>
                  <a:gd name="T7" fmla="*/ 10 h 44"/>
                  <a:gd name="T8" fmla="*/ 1 w 44"/>
                  <a:gd name="T9" fmla="*/ 8 h 44"/>
                  <a:gd name="T10" fmla="*/ 0 w 44"/>
                  <a:gd name="T11" fmla="*/ 6 h 44"/>
                  <a:gd name="T12" fmla="*/ 0 w 44"/>
                  <a:gd name="T13" fmla="*/ 4 h 44"/>
                  <a:gd name="T14" fmla="*/ 1 w 44"/>
                  <a:gd name="T15" fmla="*/ 2 h 44"/>
                  <a:gd name="T16" fmla="*/ 3 w 44"/>
                  <a:gd name="T17" fmla="*/ 1 h 44"/>
                  <a:gd name="T18" fmla="*/ 5 w 44"/>
                  <a:gd name="T19" fmla="*/ 0 h 44"/>
                  <a:gd name="T20" fmla="*/ 7 w 44"/>
                  <a:gd name="T21" fmla="*/ 0 h 44"/>
                  <a:gd name="T22" fmla="*/ 9 w 44"/>
                  <a:gd name="T23" fmla="*/ 1 h 44"/>
                  <a:gd name="T24" fmla="*/ 10 w 44"/>
                  <a:gd name="T25" fmla="*/ 3 h 44"/>
                  <a:gd name="T26" fmla="*/ 11 w 44"/>
                  <a:gd name="T27" fmla="*/ 5 h 44"/>
                  <a:gd name="T28" fmla="*/ 11 w 44"/>
                  <a:gd name="T29" fmla="*/ 7 h 44"/>
                  <a:gd name="T30" fmla="*/ 10 w 44"/>
                  <a:gd name="T31" fmla="*/ 9 h 44"/>
                  <a:gd name="T32" fmla="*/ 8 w 44"/>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33" y="42"/>
                    </a:moveTo>
                    <a:lnTo>
                      <a:pt x="24" y="44"/>
                    </a:lnTo>
                    <a:lnTo>
                      <a:pt x="17" y="44"/>
                    </a:lnTo>
                    <a:lnTo>
                      <a:pt x="9" y="40"/>
                    </a:lnTo>
                    <a:lnTo>
                      <a:pt x="3" y="33"/>
                    </a:lnTo>
                    <a:lnTo>
                      <a:pt x="0" y="25"/>
                    </a:lnTo>
                    <a:lnTo>
                      <a:pt x="0" y="16"/>
                    </a:lnTo>
                    <a:lnTo>
                      <a:pt x="4" y="9"/>
                    </a:lnTo>
                    <a:lnTo>
                      <a:pt x="10" y="3"/>
                    </a:lnTo>
                    <a:lnTo>
                      <a:pt x="19" y="0"/>
                    </a:lnTo>
                    <a:lnTo>
                      <a:pt x="28" y="0"/>
                    </a:lnTo>
                    <a:lnTo>
                      <a:pt x="35" y="4"/>
                    </a:lnTo>
                    <a:lnTo>
                      <a:pt x="41" y="11"/>
                    </a:lnTo>
                    <a:lnTo>
                      <a:pt x="44" y="18"/>
                    </a:lnTo>
                    <a:lnTo>
                      <a:pt x="44" y="27"/>
                    </a:lnTo>
                    <a:lnTo>
                      <a:pt x="40" y="35"/>
                    </a:lnTo>
                    <a:lnTo>
                      <a:pt x="33" y="42"/>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50" name="Freeform 350"/>
              <p:cNvSpPr>
                <a:spLocks/>
              </p:cNvSpPr>
              <p:nvPr/>
            </p:nvSpPr>
            <p:spPr bwMode="auto">
              <a:xfrm>
                <a:off x="712" y="1947"/>
                <a:ext cx="11" cy="11"/>
              </a:xfrm>
              <a:custGeom>
                <a:avLst/>
                <a:gdLst>
                  <a:gd name="T0" fmla="*/ 8 w 44"/>
                  <a:gd name="T1" fmla="*/ 10 h 44"/>
                  <a:gd name="T2" fmla="*/ 6 w 44"/>
                  <a:gd name="T3" fmla="*/ 11 h 44"/>
                  <a:gd name="T4" fmla="*/ 4 w 44"/>
                  <a:gd name="T5" fmla="*/ 11 h 44"/>
                  <a:gd name="T6" fmla="*/ 2 w 44"/>
                  <a:gd name="T7" fmla="*/ 10 h 44"/>
                  <a:gd name="T8" fmla="*/ 1 w 44"/>
                  <a:gd name="T9" fmla="*/ 8 h 44"/>
                  <a:gd name="T10" fmla="*/ 0 w 44"/>
                  <a:gd name="T11" fmla="*/ 6 h 44"/>
                  <a:gd name="T12" fmla="*/ 0 w 44"/>
                  <a:gd name="T13" fmla="*/ 4 h 44"/>
                  <a:gd name="T14" fmla="*/ 1 w 44"/>
                  <a:gd name="T15" fmla="*/ 2 h 44"/>
                  <a:gd name="T16" fmla="*/ 3 w 44"/>
                  <a:gd name="T17" fmla="*/ 1 h 44"/>
                  <a:gd name="T18" fmla="*/ 5 w 44"/>
                  <a:gd name="T19" fmla="*/ 0 h 44"/>
                  <a:gd name="T20" fmla="*/ 7 w 44"/>
                  <a:gd name="T21" fmla="*/ 0 h 44"/>
                  <a:gd name="T22" fmla="*/ 9 w 44"/>
                  <a:gd name="T23" fmla="*/ 1 h 44"/>
                  <a:gd name="T24" fmla="*/ 10 w 44"/>
                  <a:gd name="T25" fmla="*/ 3 h 44"/>
                  <a:gd name="T26" fmla="*/ 11 w 44"/>
                  <a:gd name="T27" fmla="*/ 5 h 44"/>
                  <a:gd name="T28" fmla="*/ 11 w 44"/>
                  <a:gd name="T29" fmla="*/ 7 h 44"/>
                  <a:gd name="T30" fmla="*/ 10 w 44"/>
                  <a:gd name="T31" fmla="*/ 9 h 44"/>
                  <a:gd name="T32" fmla="*/ 8 w 44"/>
                  <a:gd name="T33" fmla="*/ 1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32" y="41"/>
                    </a:moveTo>
                    <a:lnTo>
                      <a:pt x="25" y="44"/>
                    </a:lnTo>
                    <a:lnTo>
                      <a:pt x="16" y="44"/>
                    </a:lnTo>
                    <a:lnTo>
                      <a:pt x="8" y="40"/>
                    </a:lnTo>
                    <a:lnTo>
                      <a:pt x="3" y="32"/>
                    </a:lnTo>
                    <a:lnTo>
                      <a:pt x="0" y="24"/>
                    </a:lnTo>
                    <a:lnTo>
                      <a:pt x="0" y="15"/>
                    </a:lnTo>
                    <a:lnTo>
                      <a:pt x="4" y="9"/>
                    </a:lnTo>
                    <a:lnTo>
                      <a:pt x="11" y="3"/>
                    </a:lnTo>
                    <a:lnTo>
                      <a:pt x="18" y="0"/>
                    </a:lnTo>
                    <a:lnTo>
                      <a:pt x="27" y="0"/>
                    </a:lnTo>
                    <a:lnTo>
                      <a:pt x="35" y="4"/>
                    </a:lnTo>
                    <a:lnTo>
                      <a:pt x="41" y="10"/>
                    </a:lnTo>
                    <a:lnTo>
                      <a:pt x="44" y="18"/>
                    </a:lnTo>
                    <a:lnTo>
                      <a:pt x="43" y="27"/>
                    </a:lnTo>
                    <a:lnTo>
                      <a:pt x="39" y="35"/>
                    </a:lnTo>
                    <a:lnTo>
                      <a:pt x="32" y="41"/>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51" name="Freeform 351"/>
              <p:cNvSpPr>
                <a:spLocks/>
              </p:cNvSpPr>
              <p:nvPr/>
            </p:nvSpPr>
            <p:spPr bwMode="auto">
              <a:xfrm>
                <a:off x="721" y="1942"/>
                <a:ext cx="11" cy="10"/>
              </a:xfrm>
              <a:custGeom>
                <a:avLst/>
                <a:gdLst>
                  <a:gd name="T0" fmla="*/ 8 w 43"/>
                  <a:gd name="T1" fmla="*/ 9 h 44"/>
                  <a:gd name="T2" fmla="*/ 6 w 43"/>
                  <a:gd name="T3" fmla="*/ 10 h 44"/>
                  <a:gd name="T4" fmla="*/ 4 w 43"/>
                  <a:gd name="T5" fmla="*/ 10 h 44"/>
                  <a:gd name="T6" fmla="*/ 2 w 43"/>
                  <a:gd name="T7" fmla="*/ 9 h 44"/>
                  <a:gd name="T8" fmla="*/ 1 w 43"/>
                  <a:gd name="T9" fmla="*/ 7 h 44"/>
                  <a:gd name="T10" fmla="*/ 0 w 43"/>
                  <a:gd name="T11" fmla="*/ 6 h 44"/>
                  <a:gd name="T12" fmla="*/ 0 w 43"/>
                  <a:gd name="T13" fmla="*/ 4 h 44"/>
                  <a:gd name="T14" fmla="*/ 1 w 43"/>
                  <a:gd name="T15" fmla="*/ 2 h 44"/>
                  <a:gd name="T16" fmla="*/ 3 w 43"/>
                  <a:gd name="T17" fmla="*/ 1 h 44"/>
                  <a:gd name="T18" fmla="*/ 5 w 43"/>
                  <a:gd name="T19" fmla="*/ 0 h 44"/>
                  <a:gd name="T20" fmla="*/ 7 w 43"/>
                  <a:gd name="T21" fmla="*/ 0 h 44"/>
                  <a:gd name="T22" fmla="*/ 9 w 43"/>
                  <a:gd name="T23" fmla="*/ 1 h 44"/>
                  <a:gd name="T24" fmla="*/ 10 w 43"/>
                  <a:gd name="T25" fmla="*/ 3 h 44"/>
                  <a:gd name="T26" fmla="*/ 11 w 43"/>
                  <a:gd name="T27" fmla="*/ 4 h 44"/>
                  <a:gd name="T28" fmla="*/ 11 w 43"/>
                  <a:gd name="T29" fmla="*/ 6 h 44"/>
                  <a:gd name="T30" fmla="*/ 10 w 43"/>
                  <a:gd name="T31" fmla="*/ 8 h 44"/>
                  <a:gd name="T32" fmla="*/ 8 w 43"/>
                  <a:gd name="T33" fmla="*/ 9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4">
                    <a:moveTo>
                      <a:pt x="33" y="41"/>
                    </a:moveTo>
                    <a:lnTo>
                      <a:pt x="25" y="44"/>
                    </a:lnTo>
                    <a:lnTo>
                      <a:pt x="16" y="44"/>
                    </a:lnTo>
                    <a:lnTo>
                      <a:pt x="8" y="40"/>
                    </a:lnTo>
                    <a:lnTo>
                      <a:pt x="2" y="32"/>
                    </a:lnTo>
                    <a:lnTo>
                      <a:pt x="0" y="25"/>
                    </a:lnTo>
                    <a:lnTo>
                      <a:pt x="0" y="16"/>
                    </a:lnTo>
                    <a:lnTo>
                      <a:pt x="3" y="9"/>
                    </a:lnTo>
                    <a:lnTo>
                      <a:pt x="10" y="3"/>
                    </a:lnTo>
                    <a:lnTo>
                      <a:pt x="19" y="0"/>
                    </a:lnTo>
                    <a:lnTo>
                      <a:pt x="28" y="0"/>
                    </a:lnTo>
                    <a:lnTo>
                      <a:pt x="34" y="4"/>
                    </a:lnTo>
                    <a:lnTo>
                      <a:pt x="41" y="11"/>
                    </a:lnTo>
                    <a:lnTo>
                      <a:pt x="43" y="18"/>
                    </a:lnTo>
                    <a:lnTo>
                      <a:pt x="43" y="27"/>
                    </a:lnTo>
                    <a:lnTo>
                      <a:pt x="39" y="35"/>
                    </a:lnTo>
                    <a:lnTo>
                      <a:pt x="33" y="41"/>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52" name="Freeform 352"/>
              <p:cNvSpPr>
                <a:spLocks/>
              </p:cNvSpPr>
              <p:nvPr/>
            </p:nvSpPr>
            <p:spPr bwMode="auto">
              <a:xfrm>
                <a:off x="758" y="1924"/>
                <a:ext cx="11" cy="11"/>
              </a:xfrm>
              <a:custGeom>
                <a:avLst/>
                <a:gdLst>
                  <a:gd name="T0" fmla="*/ 7 w 44"/>
                  <a:gd name="T1" fmla="*/ 11 h 44"/>
                  <a:gd name="T2" fmla="*/ 5 w 44"/>
                  <a:gd name="T3" fmla="*/ 11 h 44"/>
                  <a:gd name="T4" fmla="*/ 3 w 44"/>
                  <a:gd name="T5" fmla="*/ 10 h 44"/>
                  <a:gd name="T6" fmla="*/ 1 w 44"/>
                  <a:gd name="T7" fmla="*/ 9 h 44"/>
                  <a:gd name="T8" fmla="*/ 0 w 44"/>
                  <a:gd name="T9" fmla="*/ 7 h 44"/>
                  <a:gd name="T10" fmla="*/ 0 w 44"/>
                  <a:gd name="T11" fmla="*/ 5 h 44"/>
                  <a:gd name="T12" fmla="*/ 1 w 44"/>
                  <a:gd name="T13" fmla="*/ 2 h 44"/>
                  <a:gd name="T14" fmla="*/ 2 w 44"/>
                  <a:gd name="T15" fmla="*/ 1 h 44"/>
                  <a:gd name="T16" fmla="*/ 4 w 44"/>
                  <a:gd name="T17" fmla="*/ 0 h 44"/>
                  <a:gd name="T18" fmla="*/ 7 w 44"/>
                  <a:gd name="T19" fmla="*/ 0 h 44"/>
                  <a:gd name="T20" fmla="*/ 8 w 44"/>
                  <a:gd name="T21" fmla="*/ 1 h 44"/>
                  <a:gd name="T22" fmla="*/ 10 w 44"/>
                  <a:gd name="T23" fmla="*/ 2 h 44"/>
                  <a:gd name="T24" fmla="*/ 11 w 44"/>
                  <a:gd name="T25" fmla="*/ 4 h 44"/>
                  <a:gd name="T26" fmla="*/ 11 w 44"/>
                  <a:gd name="T27" fmla="*/ 7 h 44"/>
                  <a:gd name="T28" fmla="*/ 10 w 44"/>
                  <a:gd name="T29" fmla="*/ 8 h 44"/>
                  <a:gd name="T30" fmla="*/ 9 w 44"/>
                  <a:gd name="T31" fmla="*/ 10 h 44"/>
                  <a:gd name="T32" fmla="*/ 7 w 44"/>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27" y="44"/>
                    </a:moveTo>
                    <a:lnTo>
                      <a:pt x="18" y="44"/>
                    </a:lnTo>
                    <a:lnTo>
                      <a:pt x="10" y="41"/>
                    </a:lnTo>
                    <a:lnTo>
                      <a:pt x="4" y="35"/>
                    </a:lnTo>
                    <a:lnTo>
                      <a:pt x="0" y="27"/>
                    </a:lnTo>
                    <a:lnTo>
                      <a:pt x="0" y="18"/>
                    </a:lnTo>
                    <a:lnTo>
                      <a:pt x="3" y="9"/>
                    </a:lnTo>
                    <a:lnTo>
                      <a:pt x="9" y="4"/>
                    </a:lnTo>
                    <a:lnTo>
                      <a:pt x="17" y="0"/>
                    </a:lnTo>
                    <a:lnTo>
                      <a:pt x="26" y="0"/>
                    </a:lnTo>
                    <a:lnTo>
                      <a:pt x="33" y="2"/>
                    </a:lnTo>
                    <a:lnTo>
                      <a:pt x="40" y="8"/>
                    </a:lnTo>
                    <a:lnTo>
                      <a:pt x="44" y="17"/>
                    </a:lnTo>
                    <a:lnTo>
                      <a:pt x="44" y="26"/>
                    </a:lnTo>
                    <a:lnTo>
                      <a:pt x="41" y="33"/>
                    </a:lnTo>
                    <a:lnTo>
                      <a:pt x="35" y="40"/>
                    </a:lnTo>
                    <a:lnTo>
                      <a:pt x="27"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53" name="Freeform 353"/>
              <p:cNvSpPr>
                <a:spLocks/>
              </p:cNvSpPr>
              <p:nvPr/>
            </p:nvSpPr>
            <p:spPr bwMode="auto">
              <a:xfrm>
                <a:off x="755" y="1934"/>
                <a:ext cx="11" cy="11"/>
              </a:xfrm>
              <a:custGeom>
                <a:avLst/>
                <a:gdLst>
                  <a:gd name="T0" fmla="*/ 7 w 43"/>
                  <a:gd name="T1" fmla="*/ 11 h 44"/>
                  <a:gd name="T2" fmla="*/ 5 w 43"/>
                  <a:gd name="T3" fmla="*/ 11 h 44"/>
                  <a:gd name="T4" fmla="*/ 3 w 43"/>
                  <a:gd name="T5" fmla="*/ 10 h 44"/>
                  <a:gd name="T6" fmla="*/ 1 w 43"/>
                  <a:gd name="T7" fmla="*/ 9 h 44"/>
                  <a:gd name="T8" fmla="*/ 0 w 43"/>
                  <a:gd name="T9" fmla="*/ 7 h 44"/>
                  <a:gd name="T10" fmla="*/ 0 w 43"/>
                  <a:gd name="T11" fmla="*/ 5 h 44"/>
                  <a:gd name="T12" fmla="*/ 1 w 43"/>
                  <a:gd name="T13" fmla="*/ 3 h 44"/>
                  <a:gd name="T14" fmla="*/ 2 w 43"/>
                  <a:gd name="T15" fmla="*/ 1 h 44"/>
                  <a:gd name="T16" fmla="*/ 4 w 43"/>
                  <a:gd name="T17" fmla="*/ 0 h 44"/>
                  <a:gd name="T18" fmla="*/ 6 w 43"/>
                  <a:gd name="T19" fmla="*/ 0 h 44"/>
                  <a:gd name="T20" fmla="*/ 8 w 43"/>
                  <a:gd name="T21" fmla="*/ 1 h 44"/>
                  <a:gd name="T22" fmla="*/ 10 w 43"/>
                  <a:gd name="T23" fmla="*/ 2 h 44"/>
                  <a:gd name="T24" fmla="*/ 11 w 43"/>
                  <a:gd name="T25" fmla="*/ 4 h 44"/>
                  <a:gd name="T26" fmla="*/ 11 w 43"/>
                  <a:gd name="T27" fmla="*/ 7 h 44"/>
                  <a:gd name="T28" fmla="*/ 10 w 43"/>
                  <a:gd name="T29" fmla="*/ 8 h 44"/>
                  <a:gd name="T30" fmla="*/ 9 w 43"/>
                  <a:gd name="T31" fmla="*/ 10 h 44"/>
                  <a:gd name="T32" fmla="*/ 7 w 43"/>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4">
                    <a:moveTo>
                      <a:pt x="27" y="44"/>
                    </a:moveTo>
                    <a:lnTo>
                      <a:pt x="18" y="44"/>
                    </a:lnTo>
                    <a:lnTo>
                      <a:pt x="10" y="41"/>
                    </a:lnTo>
                    <a:lnTo>
                      <a:pt x="3" y="36"/>
                    </a:lnTo>
                    <a:lnTo>
                      <a:pt x="0" y="27"/>
                    </a:lnTo>
                    <a:lnTo>
                      <a:pt x="0" y="18"/>
                    </a:lnTo>
                    <a:lnTo>
                      <a:pt x="2" y="10"/>
                    </a:lnTo>
                    <a:lnTo>
                      <a:pt x="7" y="5"/>
                    </a:lnTo>
                    <a:lnTo>
                      <a:pt x="16" y="1"/>
                    </a:lnTo>
                    <a:lnTo>
                      <a:pt x="25" y="0"/>
                    </a:lnTo>
                    <a:lnTo>
                      <a:pt x="33" y="3"/>
                    </a:lnTo>
                    <a:lnTo>
                      <a:pt x="39" y="9"/>
                    </a:lnTo>
                    <a:lnTo>
                      <a:pt x="43" y="17"/>
                    </a:lnTo>
                    <a:lnTo>
                      <a:pt x="43" y="26"/>
                    </a:lnTo>
                    <a:lnTo>
                      <a:pt x="41" y="33"/>
                    </a:lnTo>
                    <a:lnTo>
                      <a:pt x="34" y="40"/>
                    </a:lnTo>
                    <a:lnTo>
                      <a:pt x="27"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54" name="Freeform 354"/>
              <p:cNvSpPr>
                <a:spLocks/>
              </p:cNvSpPr>
              <p:nvPr/>
            </p:nvSpPr>
            <p:spPr bwMode="auto">
              <a:xfrm>
                <a:off x="766" y="1932"/>
                <a:ext cx="11" cy="11"/>
              </a:xfrm>
              <a:custGeom>
                <a:avLst/>
                <a:gdLst>
                  <a:gd name="T0" fmla="*/ 7 w 44"/>
                  <a:gd name="T1" fmla="*/ 11 h 44"/>
                  <a:gd name="T2" fmla="*/ 5 w 44"/>
                  <a:gd name="T3" fmla="*/ 11 h 44"/>
                  <a:gd name="T4" fmla="*/ 3 w 44"/>
                  <a:gd name="T5" fmla="*/ 10 h 44"/>
                  <a:gd name="T6" fmla="*/ 1 w 44"/>
                  <a:gd name="T7" fmla="*/ 9 h 44"/>
                  <a:gd name="T8" fmla="*/ 0 w 44"/>
                  <a:gd name="T9" fmla="*/ 7 h 44"/>
                  <a:gd name="T10" fmla="*/ 0 w 44"/>
                  <a:gd name="T11" fmla="*/ 5 h 44"/>
                  <a:gd name="T12" fmla="*/ 1 w 44"/>
                  <a:gd name="T13" fmla="*/ 2 h 44"/>
                  <a:gd name="T14" fmla="*/ 2 w 44"/>
                  <a:gd name="T15" fmla="*/ 1 h 44"/>
                  <a:gd name="T16" fmla="*/ 4 w 44"/>
                  <a:gd name="T17" fmla="*/ 0 h 44"/>
                  <a:gd name="T18" fmla="*/ 7 w 44"/>
                  <a:gd name="T19" fmla="*/ 0 h 44"/>
                  <a:gd name="T20" fmla="*/ 8 w 44"/>
                  <a:gd name="T21" fmla="*/ 1 h 44"/>
                  <a:gd name="T22" fmla="*/ 10 w 44"/>
                  <a:gd name="T23" fmla="*/ 2 h 44"/>
                  <a:gd name="T24" fmla="*/ 11 w 44"/>
                  <a:gd name="T25" fmla="*/ 4 h 44"/>
                  <a:gd name="T26" fmla="*/ 11 w 44"/>
                  <a:gd name="T27" fmla="*/ 7 h 44"/>
                  <a:gd name="T28" fmla="*/ 10 w 44"/>
                  <a:gd name="T29" fmla="*/ 8 h 44"/>
                  <a:gd name="T30" fmla="*/ 9 w 44"/>
                  <a:gd name="T31" fmla="*/ 10 h 44"/>
                  <a:gd name="T32" fmla="*/ 7 w 44"/>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27" y="42"/>
                    </a:moveTo>
                    <a:lnTo>
                      <a:pt x="18" y="44"/>
                    </a:lnTo>
                    <a:lnTo>
                      <a:pt x="10" y="40"/>
                    </a:lnTo>
                    <a:lnTo>
                      <a:pt x="4" y="35"/>
                    </a:lnTo>
                    <a:lnTo>
                      <a:pt x="0" y="27"/>
                    </a:lnTo>
                    <a:lnTo>
                      <a:pt x="0" y="18"/>
                    </a:lnTo>
                    <a:lnTo>
                      <a:pt x="2" y="9"/>
                    </a:lnTo>
                    <a:lnTo>
                      <a:pt x="9" y="4"/>
                    </a:lnTo>
                    <a:lnTo>
                      <a:pt x="17" y="0"/>
                    </a:lnTo>
                    <a:lnTo>
                      <a:pt x="26" y="0"/>
                    </a:lnTo>
                    <a:lnTo>
                      <a:pt x="33" y="3"/>
                    </a:lnTo>
                    <a:lnTo>
                      <a:pt x="40" y="8"/>
                    </a:lnTo>
                    <a:lnTo>
                      <a:pt x="44" y="17"/>
                    </a:lnTo>
                    <a:lnTo>
                      <a:pt x="44" y="26"/>
                    </a:lnTo>
                    <a:lnTo>
                      <a:pt x="41" y="33"/>
                    </a:lnTo>
                    <a:lnTo>
                      <a:pt x="35" y="39"/>
                    </a:lnTo>
                    <a:lnTo>
                      <a:pt x="27" y="42"/>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55" name="Freeform 355"/>
              <p:cNvSpPr>
                <a:spLocks/>
              </p:cNvSpPr>
              <p:nvPr/>
            </p:nvSpPr>
            <p:spPr bwMode="auto">
              <a:xfrm>
                <a:off x="716" y="1778"/>
                <a:ext cx="11" cy="11"/>
              </a:xfrm>
              <a:custGeom>
                <a:avLst/>
                <a:gdLst>
                  <a:gd name="T0" fmla="*/ 7 w 45"/>
                  <a:gd name="T1" fmla="*/ 11 h 44"/>
                  <a:gd name="T2" fmla="*/ 4 w 45"/>
                  <a:gd name="T3" fmla="*/ 11 h 44"/>
                  <a:gd name="T4" fmla="*/ 2 w 45"/>
                  <a:gd name="T5" fmla="*/ 10 h 44"/>
                  <a:gd name="T6" fmla="*/ 1 w 45"/>
                  <a:gd name="T7" fmla="*/ 9 h 44"/>
                  <a:gd name="T8" fmla="*/ 0 w 45"/>
                  <a:gd name="T9" fmla="*/ 7 h 44"/>
                  <a:gd name="T10" fmla="*/ 0 w 45"/>
                  <a:gd name="T11" fmla="*/ 5 h 44"/>
                  <a:gd name="T12" fmla="*/ 1 w 45"/>
                  <a:gd name="T13" fmla="*/ 3 h 44"/>
                  <a:gd name="T14" fmla="*/ 2 w 45"/>
                  <a:gd name="T15" fmla="*/ 1 h 44"/>
                  <a:gd name="T16" fmla="*/ 4 w 45"/>
                  <a:gd name="T17" fmla="*/ 0 h 44"/>
                  <a:gd name="T18" fmla="*/ 7 w 45"/>
                  <a:gd name="T19" fmla="*/ 0 h 44"/>
                  <a:gd name="T20" fmla="*/ 8 w 45"/>
                  <a:gd name="T21" fmla="*/ 1 h 44"/>
                  <a:gd name="T22" fmla="*/ 10 w 45"/>
                  <a:gd name="T23" fmla="*/ 2 h 44"/>
                  <a:gd name="T24" fmla="*/ 11 w 45"/>
                  <a:gd name="T25" fmla="*/ 4 h 44"/>
                  <a:gd name="T26" fmla="*/ 11 w 45"/>
                  <a:gd name="T27" fmla="*/ 7 h 44"/>
                  <a:gd name="T28" fmla="*/ 10 w 45"/>
                  <a:gd name="T29" fmla="*/ 9 h 44"/>
                  <a:gd name="T30" fmla="*/ 9 w 45"/>
                  <a:gd name="T31" fmla="*/ 10 h 44"/>
                  <a:gd name="T32" fmla="*/ 7 w 45"/>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4">
                    <a:moveTo>
                      <a:pt x="27" y="44"/>
                    </a:moveTo>
                    <a:lnTo>
                      <a:pt x="18" y="44"/>
                    </a:lnTo>
                    <a:lnTo>
                      <a:pt x="10" y="41"/>
                    </a:lnTo>
                    <a:lnTo>
                      <a:pt x="5" y="36"/>
                    </a:lnTo>
                    <a:lnTo>
                      <a:pt x="1" y="27"/>
                    </a:lnTo>
                    <a:lnTo>
                      <a:pt x="0" y="18"/>
                    </a:lnTo>
                    <a:lnTo>
                      <a:pt x="4" y="10"/>
                    </a:lnTo>
                    <a:lnTo>
                      <a:pt x="9" y="4"/>
                    </a:lnTo>
                    <a:lnTo>
                      <a:pt x="18" y="0"/>
                    </a:lnTo>
                    <a:lnTo>
                      <a:pt x="27" y="0"/>
                    </a:lnTo>
                    <a:lnTo>
                      <a:pt x="34" y="3"/>
                    </a:lnTo>
                    <a:lnTo>
                      <a:pt x="39" y="9"/>
                    </a:lnTo>
                    <a:lnTo>
                      <a:pt x="43" y="17"/>
                    </a:lnTo>
                    <a:lnTo>
                      <a:pt x="45" y="26"/>
                    </a:lnTo>
                    <a:lnTo>
                      <a:pt x="41" y="34"/>
                    </a:lnTo>
                    <a:lnTo>
                      <a:pt x="36" y="40"/>
                    </a:lnTo>
                    <a:lnTo>
                      <a:pt x="27"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56" name="Freeform 356"/>
              <p:cNvSpPr>
                <a:spLocks/>
              </p:cNvSpPr>
              <p:nvPr/>
            </p:nvSpPr>
            <p:spPr bwMode="auto">
              <a:xfrm>
                <a:off x="713" y="1788"/>
                <a:ext cx="11" cy="11"/>
              </a:xfrm>
              <a:custGeom>
                <a:avLst/>
                <a:gdLst>
                  <a:gd name="T0" fmla="*/ 7 w 44"/>
                  <a:gd name="T1" fmla="*/ 11 h 43"/>
                  <a:gd name="T2" fmla="*/ 5 w 44"/>
                  <a:gd name="T3" fmla="*/ 11 h 43"/>
                  <a:gd name="T4" fmla="*/ 3 w 44"/>
                  <a:gd name="T5" fmla="*/ 10 h 43"/>
                  <a:gd name="T6" fmla="*/ 1 w 44"/>
                  <a:gd name="T7" fmla="*/ 9 h 43"/>
                  <a:gd name="T8" fmla="*/ 0 w 44"/>
                  <a:gd name="T9" fmla="*/ 7 h 43"/>
                  <a:gd name="T10" fmla="*/ 0 w 44"/>
                  <a:gd name="T11" fmla="*/ 5 h 43"/>
                  <a:gd name="T12" fmla="*/ 1 w 44"/>
                  <a:gd name="T13" fmla="*/ 3 h 43"/>
                  <a:gd name="T14" fmla="*/ 2 w 44"/>
                  <a:gd name="T15" fmla="*/ 1 h 43"/>
                  <a:gd name="T16" fmla="*/ 4 w 44"/>
                  <a:gd name="T17" fmla="*/ 0 h 43"/>
                  <a:gd name="T18" fmla="*/ 7 w 44"/>
                  <a:gd name="T19" fmla="*/ 0 h 43"/>
                  <a:gd name="T20" fmla="*/ 9 w 44"/>
                  <a:gd name="T21" fmla="*/ 1 h 43"/>
                  <a:gd name="T22" fmla="*/ 10 w 44"/>
                  <a:gd name="T23" fmla="*/ 2 h 43"/>
                  <a:gd name="T24" fmla="*/ 11 w 44"/>
                  <a:gd name="T25" fmla="*/ 4 h 43"/>
                  <a:gd name="T26" fmla="*/ 11 w 44"/>
                  <a:gd name="T27" fmla="*/ 6 h 43"/>
                  <a:gd name="T28" fmla="*/ 10 w 44"/>
                  <a:gd name="T29" fmla="*/ 8 h 43"/>
                  <a:gd name="T30" fmla="*/ 9 w 44"/>
                  <a:gd name="T31" fmla="*/ 10 h 43"/>
                  <a:gd name="T32" fmla="*/ 7 w 44"/>
                  <a:gd name="T33" fmla="*/ 1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3">
                    <a:moveTo>
                      <a:pt x="27" y="43"/>
                    </a:moveTo>
                    <a:lnTo>
                      <a:pt x="18" y="43"/>
                    </a:lnTo>
                    <a:lnTo>
                      <a:pt x="10" y="41"/>
                    </a:lnTo>
                    <a:lnTo>
                      <a:pt x="4" y="34"/>
                    </a:lnTo>
                    <a:lnTo>
                      <a:pt x="0" y="27"/>
                    </a:lnTo>
                    <a:lnTo>
                      <a:pt x="0" y="18"/>
                    </a:lnTo>
                    <a:lnTo>
                      <a:pt x="3" y="10"/>
                    </a:lnTo>
                    <a:lnTo>
                      <a:pt x="9" y="3"/>
                    </a:lnTo>
                    <a:lnTo>
                      <a:pt x="17" y="0"/>
                    </a:lnTo>
                    <a:lnTo>
                      <a:pt x="26" y="0"/>
                    </a:lnTo>
                    <a:lnTo>
                      <a:pt x="35" y="2"/>
                    </a:lnTo>
                    <a:lnTo>
                      <a:pt x="40" y="9"/>
                    </a:lnTo>
                    <a:lnTo>
                      <a:pt x="44" y="16"/>
                    </a:lnTo>
                    <a:lnTo>
                      <a:pt x="44" y="25"/>
                    </a:lnTo>
                    <a:lnTo>
                      <a:pt x="41" y="33"/>
                    </a:lnTo>
                    <a:lnTo>
                      <a:pt x="35" y="39"/>
                    </a:lnTo>
                    <a:lnTo>
                      <a:pt x="27" y="43"/>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57" name="Freeform 357"/>
              <p:cNvSpPr>
                <a:spLocks/>
              </p:cNvSpPr>
              <p:nvPr/>
            </p:nvSpPr>
            <p:spPr bwMode="auto">
              <a:xfrm>
                <a:off x="724" y="1786"/>
                <a:ext cx="11" cy="11"/>
              </a:xfrm>
              <a:custGeom>
                <a:avLst/>
                <a:gdLst>
                  <a:gd name="T0" fmla="*/ 7 w 44"/>
                  <a:gd name="T1" fmla="*/ 11 h 44"/>
                  <a:gd name="T2" fmla="*/ 5 w 44"/>
                  <a:gd name="T3" fmla="*/ 11 h 44"/>
                  <a:gd name="T4" fmla="*/ 3 w 44"/>
                  <a:gd name="T5" fmla="*/ 10 h 44"/>
                  <a:gd name="T6" fmla="*/ 2 w 44"/>
                  <a:gd name="T7" fmla="*/ 9 h 44"/>
                  <a:gd name="T8" fmla="*/ 1 w 44"/>
                  <a:gd name="T9" fmla="*/ 7 h 44"/>
                  <a:gd name="T10" fmla="*/ 0 w 44"/>
                  <a:gd name="T11" fmla="*/ 5 h 44"/>
                  <a:gd name="T12" fmla="*/ 1 w 44"/>
                  <a:gd name="T13" fmla="*/ 3 h 44"/>
                  <a:gd name="T14" fmla="*/ 2 w 44"/>
                  <a:gd name="T15" fmla="*/ 1 h 44"/>
                  <a:gd name="T16" fmla="*/ 4 w 44"/>
                  <a:gd name="T17" fmla="*/ 0 h 44"/>
                  <a:gd name="T18" fmla="*/ 7 w 44"/>
                  <a:gd name="T19" fmla="*/ 0 h 44"/>
                  <a:gd name="T20" fmla="*/ 9 w 44"/>
                  <a:gd name="T21" fmla="*/ 1 h 44"/>
                  <a:gd name="T22" fmla="*/ 10 w 44"/>
                  <a:gd name="T23" fmla="*/ 2 h 44"/>
                  <a:gd name="T24" fmla="*/ 11 w 44"/>
                  <a:gd name="T25" fmla="*/ 4 h 44"/>
                  <a:gd name="T26" fmla="*/ 11 w 44"/>
                  <a:gd name="T27" fmla="*/ 7 h 44"/>
                  <a:gd name="T28" fmla="*/ 11 w 44"/>
                  <a:gd name="T29" fmla="*/ 9 h 44"/>
                  <a:gd name="T30" fmla="*/ 9 w 44"/>
                  <a:gd name="T31" fmla="*/ 10 h 44"/>
                  <a:gd name="T32" fmla="*/ 7 w 44"/>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27" y="44"/>
                    </a:moveTo>
                    <a:lnTo>
                      <a:pt x="18" y="44"/>
                    </a:lnTo>
                    <a:lnTo>
                      <a:pt x="11" y="41"/>
                    </a:lnTo>
                    <a:lnTo>
                      <a:pt x="6" y="35"/>
                    </a:lnTo>
                    <a:lnTo>
                      <a:pt x="2" y="27"/>
                    </a:lnTo>
                    <a:lnTo>
                      <a:pt x="0" y="18"/>
                    </a:lnTo>
                    <a:lnTo>
                      <a:pt x="4" y="11"/>
                    </a:lnTo>
                    <a:lnTo>
                      <a:pt x="9" y="4"/>
                    </a:lnTo>
                    <a:lnTo>
                      <a:pt x="17" y="0"/>
                    </a:lnTo>
                    <a:lnTo>
                      <a:pt x="26" y="0"/>
                    </a:lnTo>
                    <a:lnTo>
                      <a:pt x="35" y="3"/>
                    </a:lnTo>
                    <a:lnTo>
                      <a:pt x="40" y="9"/>
                    </a:lnTo>
                    <a:lnTo>
                      <a:pt x="44" y="17"/>
                    </a:lnTo>
                    <a:lnTo>
                      <a:pt x="44" y="26"/>
                    </a:lnTo>
                    <a:lnTo>
                      <a:pt x="42" y="34"/>
                    </a:lnTo>
                    <a:lnTo>
                      <a:pt x="36" y="40"/>
                    </a:lnTo>
                    <a:lnTo>
                      <a:pt x="27"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58" name="Freeform 358"/>
              <p:cNvSpPr>
                <a:spLocks/>
              </p:cNvSpPr>
              <p:nvPr/>
            </p:nvSpPr>
            <p:spPr bwMode="auto">
              <a:xfrm>
                <a:off x="709" y="1990"/>
                <a:ext cx="10" cy="11"/>
              </a:xfrm>
              <a:custGeom>
                <a:avLst/>
                <a:gdLst>
                  <a:gd name="T0" fmla="*/ 6 w 44"/>
                  <a:gd name="T1" fmla="*/ 11 h 44"/>
                  <a:gd name="T2" fmla="*/ 4 w 44"/>
                  <a:gd name="T3" fmla="*/ 11 h 44"/>
                  <a:gd name="T4" fmla="*/ 2 w 44"/>
                  <a:gd name="T5" fmla="*/ 10 h 44"/>
                  <a:gd name="T6" fmla="*/ 1 w 44"/>
                  <a:gd name="T7" fmla="*/ 9 h 44"/>
                  <a:gd name="T8" fmla="*/ 0 w 44"/>
                  <a:gd name="T9" fmla="*/ 7 h 44"/>
                  <a:gd name="T10" fmla="*/ 0 w 44"/>
                  <a:gd name="T11" fmla="*/ 5 h 44"/>
                  <a:gd name="T12" fmla="*/ 1 w 44"/>
                  <a:gd name="T13" fmla="*/ 3 h 44"/>
                  <a:gd name="T14" fmla="*/ 2 w 44"/>
                  <a:gd name="T15" fmla="*/ 1 h 44"/>
                  <a:gd name="T16" fmla="*/ 4 w 44"/>
                  <a:gd name="T17" fmla="*/ 0 h 44"/>
                  <a:gd name="T18" fmla="*/ 6 w 44"/>
                  <a:gd name="T19" fmla="*/ 0 h 44"/>
                  <a:gd name="T20" fmla="*/ 8 w 44"/>
                  <a:gd name="T21" fmla="*/ 1 h 44"/>
                  <a:gd name="T22" fmla="*/ 9 w 44"/>
                  <a:gd name="T23" fmla="*/ 2 h 44"/>
                  <a:gd name="T24" fmla="*/ 10 w 44"/>
                  <a:gd name="T25" fmla="*/ 4 h 44"/>
                  <a:gd name="T26" fmla="*/ 10 w 44"/>
                  <a:gd name="T27" fmla="*/ 7 h 44"/>
                  <a:gd name="T28" fmla="*/ 9 w 44"/>
                  <a:gd name="T29" fmla="*/ 8 h 44"/>
                  <a:gd name="T30" fmla="*/ 8 w 44"/>
                  <a:gd name="T31" fmla="*/ 10 h 44"/>
                  <a:gd name="T32" fmla="*/ 6 w 44"/>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27" y="44"/>
                    </a:moveTo>
                    <a:lnTo>
                      <a:pt x="18" y="44"/>
                    </a:lnTo>
                    <a:lnTo>
                      <a:pt x="10" y="41"/>
                    </a:lnTo>
                    <a:lnTo>
                      <a:pt x="5" y="35"/>
                    </a:lnTo>
                    <a:lnTo>
                      <a:pt x="1" y="27"/>
                    </a:lnTo>
                    <a:lnTo>
                      <a:pt x="0" y="18"/>
                    </a:lnTo>
                    <a:lnTo>
                      <a:pt x="4" y="10"/>
                    </a:lnTo>
                    <a:lnTo>
                      <a:pt x="9" y="4"/>
                    </a:lnTo>
                    <a:lnTo>
                      <a:pt x="17" y="0"/>
                    </a:lnTo>
                    <a:lnTo>
                      <a:pt x="26" y="0"/>
                    </a:lnTo>
                    <a:lnTo>
                      <a:pt x="35" y="2"/>
                    </a:lnTo>
                    <a:lnTo>
                      <a:pt x="40" y="9"/>
                    </a:lnTo>
                    <a:lnTo>
                      <a:pt x="44" y="17"/>
                    </a:lnTo>
                    <a:lnTo>
                      <a:pt x="44" y="26"/>
                    </a:lnTo>
                    <a:lnTo>
                      <a:pt x="41" y="33"/>
                    </a:lnTo>
                    <a:lnTo>
                      <a:pt x="36" y="40"/>
                    </a:lnTo>
                    <a:lnTo>
                      <a:pt x="27"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59" name="Freeform 359"/>
              <p:cNvSpPr>
                <a:spLocks/>
              </p:cNvSpPr>
              <p:nvPr/>
            </p:nvSpPr>
            <p:spPr bwMode="auto">
              <a:xfrm>
                <a:off x="706" y="2000"/>
                <a:ext cx="11" cy="11"/>
              </a:xfrm>
              <a:custGeom>
                <a:avLst/>
                <a:gdLst>
                  <a:gd name="T0" fmla="*/ 7 w 43"/>
                  <a:gd name="T1" fmla="*/ 11 h 44"/>
                  <a:gd name="T2" fmla="*/ 5 w 43"/>
                  <a:gd name="T3" fmla="*/ 11 h 44"/>
                  <a:gd name="T4" fmla="*/ 3 w 43"/>
                  <a:gd name="T5" fmla="*/ 10 h 44"/>
                  <a:gd name="T6" fmla="*/ 1 w 43"/>
                  <a:gd name="T7" fmla="*/ 9 h 44"/>
                  <a:gd name="T8" fmla="*/ 0 w 43"/>
                  <a:gd name="T9" fmla="*/ 7 h 44"/>
                  <a:gd name="T10" fmla="*/ 0 w 43"/>
                  <a:gd name="T11" fmla="*/ 5 h 44"/>
                  <a:gd name="T12" fmla="*/ 1 w 43"/>
                  <a:gd name="T13" fmla="*/ 3 h 44"/>
                  <a:gd name="T14" fmla="*/ 2 w 43"/>
                  <a:gd name="T15" fmla="*/ 1 h 44"/>
                  <a:gd name="T16" fmla="*/ 4 w 43"/>
                  <a:gd name="T17" fmla="*/ 0 h 44"/>
                  <a:gd name="T18" fmla="*/ 6 w 43"/>
                  <a:gd name="T19" fmla="*/ 0 h 44"/>
                  <a:gd name="T20" fmla="*/ 8 w 43"/>
                  <a:gd name="T21" fmla="*/ 1 h 44"/>
                  <a:gd name="T22" fmla="*/ 10 w 43"/>
                  <a:gd name="T23" fmla="*/ 2 h 44"/>
                  <a:gd name="T24" fmla="*/ 11 w 43"/>
                  <a:gd name="T25" fmla="*/ 4 h 44"/>
                  <a:gd name="T26" fmla="*/ 11 w 43"/>
                  <a:gd name="T27" fmla="*/ 7 h 44"/>
                  <a:gd name="T28" fmla="*/ 10 w 43"/>
                  <a:gd name="T29" fmla="*/ 9 h 44"/>
                  <a:gd name="T30" fmla="*/ 9 w 43"/>
                  <a:gd name="T31" fmla="*/ 10 h 44"/>
                  <a:gd name="T32" fmla="*/ 7 w 43"/>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4">
                    <a:moveTo>
                      <a:pt x="27" y="44"/>
                    </a:moveTo>
                    <a:lnTo>
                      <a:pt x="18" y="44"/>
                    </a:lnTo>
                    <a:lnTo>
                      <a:pt x="10" y="41"/>
                    </a:lnTo>
                    <a:lnTo>
                      <a:pt x="3" y="35"/>
                    </a:lnTo>
                    <a:lnTo>
                      <a:pt x="0" y="27"/>
                    </a:lnTo>
                    <a:lnTo>
                      <a:pt x="0" y="18"/>
                    </a:lnTo>
                    <a:lnTo>
                      <a:pt x="2" y="11"/>
                    </a:lnTo>
                    <a:lnTo>
                      <a:pt x="9" y="4"/>
                    </a:lnTo>
                    <a:lnTo>
                      <a:pt x="16" y="0"/>
                    </a:lnTo>
                    <a:lnTo>
                      <a:pt x="25" y="0"/>
                    </a:lnTo>
                    <a:lnTo>
                      <a:pt x="33" y="3"/>
                    </a:lnTo>
                    <a:lnTo>
                      <a:pt x="39" y="9"/>
                    </a:lnTo>
                    <a:lnTo>
                      <a:pt x="43" y="17"/>
                    </a:lnTo>
                    <a:lnTo>
                      <a:pt x="43" y="26"/>
                    </a:lnTo>
                    <a:lnTo>
                      <a:pt x="41" y="34"/>
                    </a:lnTo>
                    <a:lnTo>
                      <a:pt x="34" y="40"/>
                    </a:lnTo>
                    <a:lnTo>
                      <a:pt x="27"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60" name="Freeform 360"/>
              <p:cNvSpPr>
                <a:spLocks/>
              </p:cNvSpPr>
              <p:nvPr/>
            </p:nvSpPr>
            <p:spPr bwMode="auto">
              <a:xfrm>
                <a:off x="716" y="1998"/>
                <a:ext cx="11" cy="11"/>
              </a:xfrm>
              <a:custGeom>
                <a:avLst/>
                <a:gdLst>
                  <a:gd name="T0" fmla="*/ 7 w 44"/>
                  <a:gd name="T1" fmla="*/ 11 h 44"/>
                  <a:gd name="T2" fmla="*/ 5 w 44"/>
                  <a:gd name="T3" fmla="*/ 11 h 44"/>
                  <a:gd name="T4" fmla="*/ 3 w 44"/>
                  <a:gd name="T5" fmla="*/ 10 h 44"/>
                  <a:gd name="T6" fmla="*/ 1 w 44"/>
                  <a:gd name="T7" fmla="*/ 9 h 44"/>
                  <a:gd name="T8" fmla="*/ 0 w 44"/>
                  <a:gd name="T9" fmla="*/ 7 h 44"/>
                  <a:gd name="T10" fmla="*/ 0 w 44"/>
                  <a:gd name="T11" fmla="*/ 5 h 44"/>
                  <a:gd name="T12" fmla="*/ 1 w 44"/>
                  <a:gd name="T13" fmla="*/ 3 h 44"/>
                  <a:gd name="T14" fmla="*/ 2 w 44"/>
                  <a:gd name="T15" fmla="*/ 1 h 44"/>
                  <a:gd name="T16" fmla="*/ 4 w 44"/>
                  <a:gd name="T17" fmla="*/ 0 h 44"/>
                  <a:gd name="T18" fmla="*/ 7 w 44"/>
                  <a:gd name="T19" fmla="*/ 0 h 44"/>
                  <a:gd name="T20" fmla="*/ 9 w 44"/>
                  <a:gd name="T21" fmla="*/ 1 h 44"/>
                  <a:gd name="T22" fmla="*/ 10 w 44"/>
                  <a:gd name="T23" fmla="*/ 2 h 44"/>
                  <a:gd name="T24" fmla="*/ 11 w 44"/>
                  <a:gd name="T25" fmla="*/ 4 h 44"/>
                  <a:gd name="T26" fmla="*/ 11 w 44"/>
                  <a:gd name="T27" fmla="*/ 7 h 44"/>
                  <a:gd name="T28" fmla="*/ 10 w 44"/>
                  <a:gd name="T29" fmla="*/ 8 h 44"/>
                  <a:gd name="T30" fmla="*/ 9 w 44"/>
                  <a:gd name="T31" fmla="*/ 10 h 44"/>
                  <a:gd name="T32" fmla="*/ 7 w 44"/>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27" y="44"/>
                    </a:moveTo>
                    <a:lnTo>
                      <a:pt x="18" y="44"/>
                    </a:lnTo>
                    <a:lnTo>
                      <a:pt x="10" y="41"/>
                    </a:lnTo>
                    <a:lnTo>
                      <a:pt x="4" y="35"/>
                    </a:lnTo>
                    <a:lnTo>
                      <a:pt x="0" y="27"/>
                    </a:lnTo>
                    <a:lnTo>
                      <a:pt x="0" y="18"/>
                    </a:lnTo>
                    <a:lnTo>
                      <a:pt x="3" y="10"/>
                    </a:lnTo>
                    <a:lnTo>
                      <a:pt x="9" y="4"/>
                    </a:lnTo>
                    <a:lnTo>
                      <a:pt x="17" y="0"/>
                    </a:lnTo>
                    <a:lnTo>
                      <a:pt x="26" y="0"/>
                    </a:lnTo>
                    <a:lnTo>
                      <a:pt x="35" y="3"/>
                    </a:lnTo>
                    <a:lnTo>
                      <a:pt x="40" y="9"/>
                    </a:lnTo>
                    <a:lnTo>
                      <a:pt x="44" y="17"/>
                    </a:lnTo>
                    <a:lnTo>
                      <a:pt x="44" y="26"/>
                    </a:lnTo>
                    <a:lnTo>
                      <a:pt x="41" y="33"/>
                    </a:lnTo>
                    <a:lnTo>
                      <a:pt x="36" y="40"/>
                    </a:lnTo>
                    <a:lnTo>
                      <a:pt x="27" y="44"/>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61" name="Freeform 361"/>
              <p:cNvSpPr>
                <a:spLocks/>
              </p:cNvSpPr>
              <p:nvPr/>
            </p:nvSpPr>
            <p:spPr bwMode="auto">
              <a:xfrm>
                <a:off x="760" y="1867"/>
                <a:ext cx="10" cy="11"/>
              </a:xfrm>
              <a:custGeom>
                <a:avLst/>
                <a:gdLst>
                  <a:gd name="T0" fmla="*/ 6 w 44"/>
                  <a:gd name="T1" fmla="*/ 11 h 45"/>
                  <a:gd name="T2" fmla="*/ 4 w 44"/>
                  <a:gd name="T3" fmla="*/ 11 h 45"/>
                  <a:gd name="T4" fmla="*/ 3 w 44"/>
                  <a:gd name="T5" fmla="*/ 10 h 45"/>
                  <a:gd name="T6" fmla="*/ 1 w 44"/>
                  <a:gd name="T7" fmla="*/ 9 h 45"/>
                  <a:gd name="T8" fmla="*/ 0 w 44"/>
                  <a:gd name="T9" fmla="*/ 7 h 45"/>
                  <a:gd name="T10" fmla="*/ 0 w 44"/>
                  <a:gd name="T11" fmla="*/ 4 h 45"/>
                  <a:gd name="T12" fmla="*/ 1 w 44"/>
                  <a:gd name="T13" fmla="*/ 2 h 45"/>
                  <a:gd name="T14" fmla="*/ 2 w 44"/>
                  <a:gd name="T15" fmla="*/ 1 h 45"/>
                  <a:gd name="T16" fmla="*/ 4 w 44"/>
                  <a:gd name="T17" fmla="*/ 0 h 45"/>
                  <a:gd name="T18" fmla="*/ 6 w 44"/>
                  <a:gd name="T19" fmla="*/ 0 h 45"/>
                  <a:gd name="T20" fmla="*/ 8 w 44"/>
                  <a:gd name="T21" fmla="*/ 1 h 45"/>
                  <a:gd name="T22" fmla="*/ 9 w 44"/>
                  <a:gd name="T23" fmla="*/ 2 h 45"/>
                  <a:gd name="T24" fmla="*/ 10 w 44"/>
                  <a:gd name="T25" fmla="*/ 4 h 45"/>
                  <a:gd name="T26" fmla="*/ 10 w 44"/>
                  <a:gd name="T27" fmla="*/ 6 h 45"/>
                  <a:gd name="T28" fmla="*/ 9 w 44"/>
                  <a:gd name="T29" fmla="*/ 8 h 45"/>
                  <a:gd name="T30" fmla="*/ 8 w 44"/>
                  <a:gd name="T31" fmla="*/ 10 h 45"/>
                  <a:gd name="T32" fmla="*/ 6 w 44"/>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5">
                    <a:moveTo>
                      <a:pt x="27" y="44"/>
                    </a:moveTo>
                    <a:lnTo>
                      <a:pt x="18" y="45"/>
                    </a:lnTo>
                    <a:lnTo>
                      <a:pt x="11" y="41"/>
                    </a:lnTo>
                    <a:lnTo>
                      <a:pt x="4" y="36"/>
                    </a:lnTo>
                    <a:lnTo>
                      <a:pt x="0" y="27"/>
                    </a:lnTo>
                    <a:lnTo>
                      <a:pt x="0" y="18"/>
                    </a:lnTo>
                    <a:lnTo>
                      <a:pt x="3" y="10"/>
                    </a:lnTo>
                    <a:lnTo>
                      <a:pt x="9" y="5"/>
                    </a:lnTo>
                    <a:lnTo>
                      <a:pt x="17" y="1"/>
                    </a:lnTo>
                    <a:lnTo>
                      <a:pt x="26" y="0"/>
                    </a:lnTo>
                    <a:lnTo>
                      <a:pt x="35" y="3"/>
                    </a:lnTo>
                    <a:lnTo>
                      <a:pt x="40" y="9"/>
                    </a:lnTo>
                    <a:lnTo>
                      <a:pt x="44" y="17"/>
                    </a:lnTo>
                    <a:lnTo>
                      <a:pt x="44" y="26"/>
                    </a:lnTo>
                    <a:lnTo>
                      <a:pt x="41" y="33"/>
                    </a:lnTo>
                    <a:lnTo>
                      <a:pt x="36" y="40"/>
                    </a:lnTo>
                    <a:lnTo>
                      <a:pt x="27"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62" name="Freeform 362"/>
              <p:cNvSpPr>
                <a:spLocks/>
              </p:cNvSpPr>
              <p:nvPr/>
            </p:nvSpPr>
            <p:spPr bwMode="auto">
              <a:xfrm>
                <a:off x="757" y="1877"/>
                <a:ext cx="11" cy="11"/>
              </a:xfrm>
              <a:custGeom>
                <a:avLst/>
                <a:gdLst>
                  <a:gd name="T0" fmla="*/ 7 w 43"/>
                  <a:gd name="T1" fmla="*/ 11 h 44"/>
                  <a:gd name="T2" fmla="*/ 5 w 43"/>
                  <a:gd name="T3" fmla="*/ 11 h 44"/>
                  <a:gd name="T4" fmla="*/ 3 w 43"/>
                  <a:gd name="T5" fmla="*/ 10 h 44"/>
                  <a:gd name="T6" fmla="*/ 1 w 43"/>
                  <a:gd name="T7" fmla="*/ 9 h 44"/>
                  <a:gd name="T8" fmla="*/ 0 w 43"/>
                  <a:gd name="T9" fmla="*/ 7 h 44"/>
                  <a:gd name="T10" fmla="*/ 0 w 43"/>
                  <a:gd name="T11" fmla="*/ 5 h 44"/>
                  <a:gd name="T12" fmla="*/ 1 w 43"/>
                  <a:gd name="T13" fmla="*/ 3 h 44"/>
                  <a:gd name="T14" fmla="*/ 2 w 43"/>
                  <a:gd name="T15" fmla="*/ 1 h 44"/>
                  <a:gd name="T16" fmla="*/ 4 w 43"/>
                  <a:gd name="T17" fmla="*/ 0 h 44"/>
                  <a:gd name="T18" fmla="*/ 6 w 43"/>
                  <a:gd name="T19" fmla="*/ 0 h 44"/>
                  <a:gd name="T20" fmla="*/ 8 w 43"/>
                  <a:gd name="T21" fmla="*/ 1 h 44"/>
                  <a:gd name="T22" fmla="*/ 10 w 43"/>
                  <a:gd name="T23" fmla="*/ 2 h 44"/>
                  <a:gd name="T24" fmla="*/ 11 w 43"/>
                  <a:gd name="T25" fmla="*/ 4 h 44"/>
                  <a:gd name="T26" fmla="*/ 11 w 43"/>
                  <a:gd name="T27" fmla="*/ 7 h 44"/>
                  <a:gd name="T28" fmla="*/ 10 w 43"/>
                  <a:gd name="T29" fmla="*/ 9 h 44"/>
                  <a:gd name="T30" fmla="*/ 9 w 43"/>
                  <a:gd name="T31" fmla="*/ 10 h 44"/>
                  <a:gd name="T32" fmla="*/ 7 w 43"/>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4">
                    <a:moveTo>
                      <a:pt x="27" y="44"/>
                    </a:moveTo>
                    <a:lnTo>
                      <a:pt x="18" y="44"/>
                    </a:lnTo>
                    <a:lnTo>
                      <a:pt x="10" y="41"/>
                    </a:lnTo>
                    <a:lnTo>
                      <a:pt x="4" y="36"/>
                    </a:lnTo>
                    <a:lnTo>
                      <a:pt x="0" y="27"/>
                    </a:lnTo>
                    <a:lnTo>
                      <a:pt x="0" y="18"/>
                    </a:lnTo>
                    <a:lnTo>
                      <a:pt x="2" y="11"/>
                    </a:lnTo>
                    <a:lnTo>
                      <a:pt x="9" y="4"/>
                    </a:lnTo>
                    <a:lnTo>
                      <a:pt x="16" y="0"/>
                    </a:lnTo>
                    <a:lnTo>
                      <a:pt x="25" y="0"/>
                    </a:lnTo>
                    <a:lnTo>
                      <a:pt x="33" y="3"/>
                    </a:lnTo>
                    <a:lnTo>
                      <a:pt x="39" y="9"/>
                    </a:lnTo>
                    <a:lnTo>
                      <a:pt x="43" y="17"/>
                    </a:lnTo>
                    <a:lnTo>
                      <a:pt x="43" y="26"/>
                    </a:lnTo>
                    <a:lnTo>
                      <a:pt x="41" y="34"/>
                    </a:lnTo>
                    <a:lnTo>
                      <a:pt x="34" y="40"/>
                    </a:lnTo>
                    <a:lnTo>
                      <a:pt x="27" y="44"/>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63" name="Freeform 363"/>
              <p:cNvSpPr>
                <a:spLocks/>
              </p:cNvSpPr>
              <p:nvPr/>
            </p:nvSpPr>
            <p:spPr bwMode="auto">
              <a:xfrm>
                <a:off x="767" y="1875"/>
                <a:ext cx="11" cy="11"/>
              </a:xfrm>
              <a:custGeom>
                <a:avLst/>
                <a:gdLst>
                  <a:gd name="T0" fmla="*/ 7 w 44"/>
                  <a:gd name="T1" fmla="*/ 11 h 44"/>
                  <a:gd name="T2" fmla="*/ 5 w 44"/>
                  <a:gd name="T3" fmla="*/ 11 h 44"/>
                  <a:gd name="T4" fmla="*/ 3 w 44"/>
                  <a:gd name="T5" fmla="*/ 10 h 44"/>
                  <a:gd name="T6" fmla="*/ 1 w 44"/>
                  <a:gd name="T7" fmla="*/ 9 h 44"/>
                  <a:gd name="T8" fmla="*/ 0 w 44"/>
                  <a:gd name="T9" fmla="*/ 7 h 44"/>
                  <a:gd name="T10" fmla="*/ 0 w 44"/>
                  <a:gd name="T11" fmla="*/ 5 h 44"/>
                  <a:gd name="T12" fmla="*/ 1 w 44"/>
                  <a:gd name="T13" fmla="*/ 3 h 44"/>
                  <a:gd name="T14" fmla="*/ 2 w 44"/>
                  <a:gd name="T15" fmla="*/ 1 h 44"/>
                  <a:gd name="T16" fmla="*/ 4 w 44"/>
                  <a:gd name="T17" fmla="*/ 0 h 44"/>
                  <a:gd name="T18" fmla="*/ 7 w 44"/>
                  <a:gd name="T19" fmla="*/ 0 h 44"/>
                  <a:gd name="T20" fmla="*/ 9 w 44"/>
                  <a:gd name="T21" fmla="*/ 1 h 44"/>
                  <a:gd name="T22" fmla="*/ 10 w 44"/>
                  <a:gd name="T23" fmla="*/ 2 h 44"/>
                  <a:gd name="T24" fmla="*/ 11 w 44"/>
                  <a:gd name="T25" fmla="*/ 4 h 44"/>
                  <a:gd name="T26" fmla="*/ 11 w 44"/>
                  <a:gd name="T27" fmla="*/ 7 h 44"/>
                  <a:gd name="T28" fmla="*/ 10 w 44"/>
                  <a:gd name="T29" fmla="*/ 8 h 44"/>
                  <a:gd name="T30" fmla="*/ 9 w 44"/>
                  <a:gd name="T31" fmla="*/ 10 h 44"/>
                  <a:gd name="T32" fmla="*/ 7 w 44"/>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27" y="44"/>
                    </a:moveTo>
                    <a:lnTo>
                      <a:pt x="18" y="44"/>
                    </a:lnTo>
                    <a:lnTo>
                      <a:pt x="10" y="41"/>
                    </a:lnTo>
                    <a:lnTo>
                      <a:pt x="4" y="36"/>
                    </a:lnTo>
                    <a:lnTo>
                      <a:pt x="0" y="27"/>
                    </a:lnTo>
                    <a:lnTo>
                      <a:pt x="0" y="18"/>
                    </a:lnTo>
                    <a:lnTo>
                      <a:pt x="3" y="10"/>
                    </a:lnTo>
                    <a:lnTo>
                      <a:pt x="9" y="5"/>
                    </a:lnTo>
                    <a:lnTo>
                      <a:pt x="17" y="1"/>
                    </a:lnTo>
                    <a:lnTo>
                      <a:pt x="26" y="0"/>
                    </a:lnTo>
                    <a:lnTo>
                      <a:pt x="35" y="3"/>
                    </a:lnTo>
                    <a:lnTo>
                      <a:pt x="40" y="9"/>
                    </a:lnTo>
                    <a:lnTo>
                      <a:pt x="44" y="17"/>
                    </a:lnTo>
                    <a:lnTo>
                      <a:pt x="44" y="26"/>
                    </a:lnTo>
                    <a:lnTo>
                      <a:pt x="41" y="33"/>
                    </a:lnTo>
                    <a:lnTo>
                      <a:pt x="35" y="40"/>
                    </a:lnTo>
                    <a:lnTo>
                      <a:pt x="27"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64" name="Freeform 364"/>
              <p:cNvSpPr>
                <a:spLocks/>
              </p:cNvSpPr>
              <p:nvPr/>
            </p:nvSpPr>
            <p:spPr bwMode="auto">
              <a:xfrm>
                <a:off x="744" y="2047"/>
                <a:ext cx="11" cy="11"/>
              </a:xfrm>
              <a:custGeom>
                <a:avLst/>
                <a:gdLst>
                  <a:gd name="T0" fmla="*/ 7 w 45"/>
                  <a:gd name="T1" fmla="*/ 11 h 45"/>
                  <a:gd name="T2" fmla="*/ 4 w 45"/>
                  <a:gd name="T3" fmla="*/ 11 h 45"/>
                  <a:gd name="T4" fmla="*/ 2 w 45"/>
                  <a:gd name="T5" fmla="*/ 10 h 45"/>
                  <a:gd name="T6" fmla="*/ 1 w 45"/>
                  <a:gd name="T7" fmla="*/ 9 h 45"/>
                  <a:gd name="T8" fmla="*/ 0 w 45"/>
                  <a:gd name="T9" fmla="*/ 7 h 45"/>
                  <a:gd name="T10" fmla="*/ 0 w 45"/>
                  <a:gd name="T11" fmla="*/ 4 h 45"/>
                  <a:gd name="T12" fmla="*/ 1 w 45"/>
                  <a:gd name="T13" fmla="*/ 2 h 45"/>
                  <a:gd name="T14" fmla="*/ 2 w 45"/>
                  <a:gd name="T15" fmla="*/ 1 h 45"/>
                  <a:gd name="T16" fmla="*/ 4 w 45"/>
                  <a:gd name="T17" fmla="*/ 0 h 45"/>
                  <a:gd name="T18" fmla="*/ 6 w 45"/>
                  <a:gd name="T19" fmla="*/ 0 h 45"/>
                  <a:gd name="T20" fmla="*/ 8 w 45"/>
                  <a:gd name="T21" fmla="*/ 1 h 45"/>
                  <a:gd name="T22" fmla="*/ 10 w 45"/>
                  <a:gd name="T23" fmla="*/ 2 h 45"/>
                  <a:gd name="T24" fmla="*/ 11 w 45"/>
                  <a:gd name="T25" fmla="*/ 4 h 45"/>
                  <a:gd name="T26" fmla="*/ 11 w 45"/>
                  <a:gd name="T27" fmla="*/ 7 h 45"/>
                  <a:gd name="T28" fmla="*/ 10 w 45"/>
                  <a:gd name="T29" fmla="*/ 8 h 45"/>
                  <a:gd name="T30" fmla="*/ 9 w 45"/>
                  <a:gd name="T31" fmla="*/ 10 h 45"/>
                  <a:gd name="T32" fmla="*/ 7 w 45"/>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7" y="43"/>
                    </a:moveTo>
                    <a:lnTo>
                      <a:pt x="18" y="45"/>
                    </a:lnTo>
                    <a:lnTo>
                      <a:pt x="10" y="41"/>
                    </a:lnTo>
                    <a:lnTo>
                      <a:pt x="5" y="36"/>
                    </a:lnTo>
                    <a:lnTo>
                      <a:pt x="1" y="27"/>
                    </a:lnTo>
                    <a:lnTo>
                      <a:pt x="0" y="18"/>
                    </a:lnTo>
                    <a:lnTo>
                      <a:pt x="3" y="10"/>
                    </a:lnTo>
                    <a:lnTo>
                      <a:pt x="9" y="5"/>
                    </a:lnTo>
                    <a:lnTo>
                      <a:pt x="16" y="1"/>
                    </a:lnTo>
                    <a:lnTo>
                      <a:pt x="25" y="0"/>
                    </a:lnTo>
                    <a:lnTo>
                      <a:pt x="34" y="3"/>
                    </a:lnTo>
                    <a:lnTo>
                      <a:pt x="39" y="9"/>
                    </a:lnTo>
                    <a:lnTo>
                      <a:pt x="43" y="18"/>
                    </a:lnTo>
                    <a:lnTo>
                      <a:pt x="45" y="27"/>
                    </a:lnTo>
                    <a:lnTo>
                      <a:pt x="41" y="34"/>
                    </a:lnTo>
                    <a:lnTo>
                      <a:pt x="36" y="39"/>
                    </a:lnTo>
                    <a:lnTo>
                      <a:pt x="27" y="43"/>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65" name="Freeform 365"/>
              <p:cNvSpPr>
                <a:spLocks/>
              </p:cNvSpPr>
              <p:nvPr/>
            </p:nvSpPr>
            <p:spPr bwMode="auto">
              <a:xfrm>
                <a:off x="741" y="2057"/>
                <a:ext cx="11" cy="11"/>
              </a:xfrm>
              <a:custGeom>
                <a:avLst/>
                <a:gdLst>
                  <a:gd name="T0" fmla="*/ 7 w 44"/>
                  <a:gd name="T1" fmla="*/ 11 h 44"/>
                  <a:gd name="T2" fmla="*/ 5 w 44"/>
                  <a:gd name="T3" fmla="*/ 11 h 44"/>
                  <a:gd name="T4" fmla="*/ 3 w 44"/>
                  <a:gd name="T5" fmla="*/ 10 h 44"/>
                  <a:gd name="T6" fmla="*/ 1 w 44"/>
                  <a:gd name="T7" fmla="*/ 9 h 44"/>
                  <a:gd name="T8" fmla="*/ 0 w 44"/>
                  <a:gd name="T9" fmla="*/ 7 h 44"/>
                  <a:gd name="T10" fmla="*/ 0 w 44"/>
                  <a:gd name="T11" fmla="*/ 5 h 44"/>
                  <a:gd name="T12" fmla="*/ 1 w 44"/>
                  <a:gd name="T13" fmla="*/ 3 h 44"/>
                  <a:gd name="T14" fmla="*/ 2 w 44"/>
                  <a:gd name="T15" fmla="*/ 1 h 44"/>
                  <a:gd name="T16" fmla="*/ 4 w 44"/>
                  <a:gd name="T17" fmla="*/ 0 h 44"/>
                  <a:gd name="T18" fmla="*/ 7 w 44"/>
                  <a:gd name="T19" fmla="*/ 0 h 44"/>
                  <a:gd name="T20" fmla="*/ 8 w 44"/>
                  <a:gd name="T21" fmla="*/ 1 h 44"/>
                  <a:gd name="T22" fmla="*/ 10 w 44"/>
                  <a:gd name="T23" fmla="*/ 2 h 44"/>
                  <a:gd name="T24" fmla="*/ 11 w 44"/>
                  <a:gd name="T25" fmla="*/ 4 h 44"/>
                  <a:gd name="T26" fmla="*/ 11 w 44"/>
                  <a:gd name="T27" fmla="*/ 7 h 44"/>
                  <a:gd name="T28" fmla="*/ 10 w 44"/>
                  <a:gd name="T29" fmla="*/ 8 h 44"/>
                  <a:gd name="T30" fmla="*/ 9 w 44"/>
                  <a:gd name="T31" fmla="*/ 10 h 44"/>
                  <a:gd name="T32" fmla="*/ 7 w 44"/>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27" y="44"/>
                    </a:moveTo>
                    <a:lnTo>
                      <a:pt x="18" y="44"/>
                    </a:lnTo>
                    <a:lnTo>
                      <a:pt x="10" y="41"/>
                    </a:lnTo>
                    <a:lnTo>
                      <a:pt x="4" y="36"/>
                    </a:lnTo>
                    <a:lnTo>
                      <a:pt x="0" y="27"/>
                    </a:lnTo>
                    <a:lnTo>
                      <a:pt x="0" y="18"/>
                    </a:lnTo>
                    <a:lnTo>
                      <a:pt x="3" y="10"/>
                    </a:lnTo>
                    <a:lnTo>
                      <a:pt x="9" y="4"/>
                    </a:lnTo>
                    <a:lnTo>
                      <a:pt x="17" y="0"/>
                    </a:lnTo>
                    <a:lnTo>
                      <a:pt x="26" y="0"/>
                    </a:lnTo>
                    <a:lnTo>
                      <a:pt x="33" y="3"/>
                    </a:lnTo>
                    <a:lnTo>
                      <a:pt x="40" y="9"/>
                    </a:lnTo>
                    <a:lnTo>
                      <a:pt x="44" y="17"/>
                    </a:lnTo>
                    <a:lnTo>
                      <a:pt x="44" y="26"/>
                    </a:lnTo>
                    <a:lnTo>
                      <a:pt x="41" y="33"/>
                    </a:lnTo>
                    <a:lnTo>
                      <a:pt x="35" y="40"/>
                    </a:lnTo>
                    <a:lnTo>
                      <a:pt x="27"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66" name="Freeform 366"/>
              <p:cNvSpPr>
                <a:spLocks/>
              </p:cNvSpPr>
              <p:nvPr/>
            </p:nvSpPr>
            <p:spPr bwMode="auto">
              <a:xfrm>
                <a:off x="752" y="2055"/>
                <a:ext cx="11" cy="11"/>
              </a:xfrm>
              <a:custGeom>
                <a:avLst/>
                <a:gdLst>
                  <a:gd name="T0" fmla="*/ 7 w 44"/>
                  <a:gd name="T1" fmla="*/ 11 h 43"/>
                  <a:gd name="T2" fmla="*/ 5 w 44"/>
                  <a:gd name="T3" fmla="*/ 11 h 43"/>
                  <a:gd name="T4" fmla="*/ 3 w 44"/>
                  <a:gd name="T5" fmla="*/ 10 h 43"/>
                  <a:gd name="T6" fmla="*/ 1 w 44"/>
                  <a:gd name="T7" fmla="*/ 9 h 43"/>
                  <a:gd name="T8" fmla="*/ 0 w 44"/>
                  <a:gd name="T9" fmla="*/ 7 h 43"/>
                  <a:gd name="T10" fmla="*/ 0 w 44"/>
                  <a:gd name="T11" fmla="*/ 5 h 43"/>
                  <a:gd name="T12" fmla="*/ 1 w 44"/>
                  <a:gd name="T13" fmla="*/ 3 h 43"/>
                  <a:gd name="T14" fmla="*/ 2 w 44"/>
                  <a:gd name="T15" fmla="*/ 1 h 43"/>
                  <a:gd name="T16" fmla="*/ 4 w 44"/>
                  <a:gd name="T17" fmla="*/ 0 h 43"/>
                  <a:gd name="T18" fmla="*/ 7 w 44"/>
                  <a:gd name="T19" fmla="*/ 0 h 43"/>
                  <a:gd name="T20" fmla="*/ 9 w 44"/>
                  <a:gd name="T21" fmla="*/ 1 h 43"/>
                  <a:gd name="T22" fmla="*/ 10 w 44"/>
                  <a:gd name="T23" fmla="*/ 2 h 43"/>
                  <a:gd name="T24" fmla="*/ 11 w 44"/>
                  <a:gd name="T25" fmla="*/ 4 h 43"/>
                  <a:gd name="T26" fmla="*/ 11 w 44"/>
                  <a:gd name="T27" fmla="*/ 6 h 43"/>
                  <a:gd name="T28" fmla="*/ 11 w 44"/>
                  <a:gd name="T29" fmla="*/ 8 h 43"/>
                  <a:gd name="T30" fmla="*/ 9 w 44"/>
                  <a:gd name="T31" fmla="*/ 10 h 43"/>
                  <a:gd name="T32" fmla="*/ 7 w 44"/>
                  <a:gd name="T33" fmla="*/ 1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3">
                    <a:moveTo>
                      <a:pt x="27" y="43"/>
                    </a:moveTo>
                    <a:lnTo>
                      <a:pt x="18" y="43"/>
                    </a:lnTo>
                    <a:lnTo>
                      <a:pt x="11" y="41"/>
                    </a:lnTo>
                    <a:lnTo>
                      <a:pt x="4" y="36"/>
                    </a:lnTo>
                    <a:lnTo>
                      <a:pt x="0" y="27"/>
                    </a:lnTo>
                    <a:lnTo>
                      <a:pt x="0" y="18"/>
                    </a:lnTo>
                    <a:lnTo>
                      <a:pt x="3" y="10"/>
                    </a:lnTo>
                    <a:lnTo>
                      <a:pt x="9" y="5"/>
                    </a:lnTo>
                    <a:lnTo>
                      <a:pt x="17" y="1"/>
                    </a:lnTo>
                    <a:lnTo>
                      <a:pt x="26" y="0"/>
                    </a:lnTo>
                    <a:lnTo>
                      <a:pt x="35" y="2"/>
                    </a:lnTo>
                    <a:lnTo>
                      <a:pt x="40" y="9"/>
                    </a:lnTo>
                    <a:lnTo>
                      <a:pt x="44" y="16"/>
                    </a:lnTo>
                    <a:lnTo>
                      <a:pt x="44" y="25"/>
                    </a:lnTo>
                    <a:lnTo>
                      <a:pt x="42" y="33"/>
                    </a:lnTo>
                    <a:lnTo>
                      <a:pt x="36" y="39"/>
                    </a:lnTo>
                    <a:lnTo>
                      <a:pt x="27" y="43"/>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67" name="Freeform 367"/>
              <p:cNvSpPr>
                <a:spLocks/>
              </p:cNvSpPr>
              <p:nvPr/>
            </p:nvSpPr>
            <p:spPr bwMode="auto">
              <a:xfrm>
                <a:off x="635" y="1848"/>
                <a:ext cx="162" cy="411"/>
              </a:xfrm>
              <a:custGeom>
                <a:avLst/>
                <a:gdLst>
                  <a:gd name="T0" fmla="*/ 36 w 645"/>
                  <a:gd name="T1" fmla="*/ 136 h 1646"/>
                  <a:gd name="T2" fmla="*/ 18 w 645"/>
                  <a:gd name="T3" fmla="*/ 135 h 1646"/>
                  <a:gd name="T4" fmla="*/ 4 w 645"/>
                  <a:gd name="T5" fmla="*/ 135 h 1646"/>
                  <a:gd name="T6" fmla="*/ 13 w 645"/>
                  <a:gd name="T7" fmla="*/ 132 h 1646"/>
                  <a:gd name="T8" fmla="*/ 25 w 645"/>
                  <a:gd name="T9" fmla="*/ 130 h 1646"/>
                  <a:gd name="T10" fmla="*/ 38 w 645"/>
                  <a:gd name="T11" fmla="*/ 131 h 1646"/>
                  <a:gd name="T12" fmla="*/ 51 w 645"/>
                  <a:gd name="T13" fmla="*/ 132 h 1646"/>
                  <a:gd name="T14" fmla="*/ 62 w 645"/>
                  <a:gd name="T15" fmla="*/ 133 h 1646"/>
                  <a:gd name="T16" fmla="*/ 72 w 645"/>
                  <a:gd name="T17" fmla="*/ 134 h 1646"/>
                  <a:gd name="T18" fmla="*/ 82 w 645"/>
                  <a:gd name="T19" fmla="*/ 131 h 1646"/>
                  <a:gd name="T20" fmla="*/ 86 w 645"/>
                  <a:gd name="T21" fmla="*/ 126 h 1646"/>
                  <a:gd name="T22" fmla="*/ 71 w 645"/>
                  <a:gd name="T23" fmla="*/ 117 h 1646"/>
                  <a:gd name="T24" fmla="*/ 58 w 645"/>
                  <a:gd name="T25" fmla="*/ 105 h 1646"/>
                  <a:gd name="T26" fmla="*/ 45 w 645"/>
                  <a:gd name="T27" fmla="*/ 90 h 1646"/>
                  <a:gd name="T28" fmla="*/ 35 w 645"/>
                  <a:gd name="T29" fmla="*/ 75 h 1646"/>
                  <a:gd name="T30" fmla="*/ 27 w 645"/>
                  <a:gd name="T31" fmla="*/ 61 h 1646"/>
                  <a:gd name="T32" fmla="*/ 19 w 645"/>
                  <a:gd name="T33" fmla="*/ 39 h 1646"/>
                  <a:gd name="T34" fmla="*/ 10 w 645"/>
                  <a:gd name="T35" fmla="*/ 17 h 1646"/>
                  <a:gd name="T36" fmla="*/ 0 w 645"/>
                  <a:gd name="T37" fmla="*/ 0 h 1646"/>
                  <a:gd name="T38" fmla="*/ 15 w 645"/>
                  <a:gd name="T39" fmla="*/ 20 h 1646"/>
                  <a:gd name="T40" fmla="*/ 24 w 645"/>
                  <a:gd name="T41" fmla="*/ 45 h 1646"/>
                  <a:gd name="T42" fmla="*/ 28 w 645"/>
                  <a:gd name="T43" fmla="*/ 55 h 1646"/>
                  <a:gd name="T44" fmla="*/ 34 w 645"/>
                  <a:gd name="T45" fmla="*/ 64 h 1646"/>
                  <a:gd name="T46" fmla="*/ 44 w 645"/>
                  <a:gd name="T47" fmla="*/ 79 h 1646"/>
                  <a:gd name="T48" fmla="*/ 57 w 645"/>
                  <a:gd name="T49" fmla="*/ 95 h 1646"/>
                  <a:gd name="T50" fmla="*/ 71 w 645"/>
                  <a:gd name="T51" fmla="*/ 109 h 1646"/>
                  <a:gd name="T52" fmla="*/ 86 w 645"/>
                  <a:gd name="T53" fmla="*/ 121 h 1646"/>
                  <a:gd name="T54" fmla="*/ 100 w 645"/>
                  <a:gd name="T55" fmla="*/ 132 h 1646"/>
                  <a:gd name="T56" fmla="*/ 113 w 645"/>
                  <a:gd name="T57" fmla="*/ 149 h 1646"/>
                  <a:gd name="T58" fmla="*/ 124 w 645"/>
                  <a:gd name="T59" fmla="*/ 170 h 1646"/>
                  <a:gd name="T60" fmla="*/ 134 w 645"/>
                  <a:gd name="T61" fmla="*/ 193 h 1646"/>
                  <a:gd name="T62" fmla="*/ 141 w 645"/>
                  <a:gd name="T63" fmla="*/ 217 h 1646"/>
                  <a:gd name="T64" fmla="*/ 148 w 645"/>
                  <a:gd name="T65" fmla="*/ 257 h 1646"/>
                  <a:gd name="T66" fmla="*/ 157 w 645"/>
                  <a:gd name="T67" fmla="*/ 347 h 1646"/>
                  <a:gd name="T68" fmla="*/ 162 w 645"/>
                  <a:gd name="T69" fmla="*/ 403 h 1646"/>
                  <a:gd name="T70" fmla="*/ 155 w 645"/>
                  <a:gd name="T71" fmla="*/ 411 h 1646"/>
                  <a:gd name="T72" fmla="*/ 151 w 645"/>
                  <a:gd name="T73" fmla="*/ 369 h 1646"/>
                  <a:gd name="T74" fmla="*/ 148 w 645"/>
                  <a:gd name="T75" fmla="*/ 324 h 1646"/>
                  <a:gd name="T76" fmla="*/ 142 w 645"/>
                  <a:gd name="T77" fmla="*/ 287 h 1646"/>
                  <a:gd name="T78" fmla="*/ 135 w 645"/>
                  <a:gd name="T79" fmla="*/ 244 h 1646"/>
                  <a:gd name="T80" fmla="*/ 128 w 645"/>
                  <a:gd name="T81" fmla="*/ 208 h 1646"/>
                  <a:gd name="T82" fmla="*/ 114 w 645"/>
                  <a:gd name="T83" fmla="*/ 166 h 1646"/>
                  <a:gd name="T84" fmla="*/ 96 w 645"/>
                  <a:gd name="T85" fmla="*/ 134 h 1646"/>
                  <a:gd name="T86" fmla="*/ 88 w 645"/>
                  <a:gd name="T87" fmla="*/ 139 h 1646"/>
                  <a:gd name="T88" fmla="*/ 75 w 645"/>
                  <a:gd name="T89" fmla="*/ 140 h 1646"/>
                  <a:gd name="T90" fmla="*/ 65 w 645"/>
                  <a:gd name="T91" fmla="*/ 139 h 1646"/>
                  <a:gd name="T92" fmla="*/ 62 w 645"/>
                  <a:gd name="T93" fmla="*/ 139 h 1646"/>
                  <a:gd name="T94" fmla="*/ 57 w 645"/>
                  <a:gd name="T95" fmla="*/ 138 h 164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45" h="1646">
                    <a:moveTo>
                      <a:pt x="188" y="547"/>
                    </a:moveTo>
                    <a:lnTo>
                      <a:pt x="166" y="546"/>
                    </a:lnTo>
                    <a:lnTo>
                      <a:pt x="143" y="544"/>
                    </a:lnTo>
                    <a:lnTo>
                      <a:pt x="120" y="542"/>
                    </a:lnTo>
                    <a:lnTo>
                      <a:pt x="96" y="541"/>
                    </a:lnTo>
                    <a:lnTo>
                      <a:pt x="73" y="540"/>
                    </a:lnTo>
                    <a:lnTo>
                      <a:pt x="52" y="540"/>
                    </a:lnTo>
                    <a:lnTo>
                      <a:pt x="33" y="540"/>
                    </a:lnTo>
                    <a:lnTo>
                      <a:pt x="17" y="540"/>
                    </a:lnTo>
                    <a:lnTo>
                      <a:pt x="26" y="535"/>
                    </a:lnTo>
                    <a:lnTo>
                      <a:pt x="37" y="529"/>
                    </a:lnTo>
                    <a:lnTo>
                      <a:pt x="51" y="527"/>
                    </a:lnTo>
                    <a:lnTo>
                      <a:pt x="65" y="524"/>
                    </a:lnTo>
                    <a:lnTo>
                      <a:pt x="82" y="523"/>
                    </a:lnTo>
                    <a:lnTo>
                      <a:pt x="98" y="522"/>
                    </a:lnTo>
                    <a:lnTo>
                      <a:pt x="116" y="522"/>
                    </a:lnTo>
                    <a:lnTo>
                      <a:pt x="134" y="522"/>
                    </a:lnTo>
                    <a:lnTo>
                      <a:pt x="152" y="523"/>
                    </a:lnTo>
                    <a:lnTo>
                      <a:pt x="170" y="524"/>
                    </a:lnTo>
                    <a:lnTo>
                      <a:pt x="188" y="526"/>
                    </a:lnTo>
                    <a:lnTo>
                      <a:pt x="205" y="527"/>
                    </a:lnTo>
                    <a:lnTo>
                      <a:pt x="220" y="529"/>
                    </a:lnTo>
                    <a:lnTo>
                      <a:pt x="233" y="531"/>
                    </a:lnTo>
                    <a:lnTo>
                      <a:pt x="245" y="533"/>
                    </a:lnTo>
                    <a:lnTo>
                      <a:pt x="255" y="535"/>
                    </a:lnTo>
                    <a:lnTo>
                      <a:pt x="272" y="537"/>
                    </a:lnTo>
                    <a:lnTo>
                      <a:pt x="288" y="536"/>
                    </a:lnTo>
                    <a:lnTo>
                      <a:pt x="302" y="533"/>
                    </a:lnTo>
                    <a:lnTo>
                      <a:pt x="317" y="529"/>
                    </a:lnTo>
                    <a:lnTo>
                      <a:pt x="327" y="524"/>
                    </a:lnTo>
                    <a:lnTo>
                      <a:pt x="336" y="518"/>
                    </a:lnTo>
                    <a:lnTo>
                      <a:pt x="340" y="510"/>
                    </a:lnTo>
                    <a:lnTo>
                      <a:pt x="341" y="504"/>
                    </a:lnTo>
                    <a:lnTo>
                      <a:pt x="322" y="495"/>
                    </a:lnTo>
                    <a:lnTo>
                      <a:pt x="304" y="482"/>
                    </a:lnTo>
                    <a:lnTo>
                      <a:pt x="284" y="469"/>
                    </a:lnTo>
                    <a:lnTo>
                      <a:pt x="266" y="454"/>
                    </a:lnTo>
                    <a:lnTo>
                      <a:pt x="249" y="437"/>
                    </a:lnTo>
                    <a:lnTo>
                      <a:pt x="231" y="419"/>
                    </a:lnTo>
                    <a:lnTo>
                      <a:pt x="213" y="401"/>
                    </a:lnTo>
                    <a:lnTo>
                      <a:pt x="196" y="382"/>
                    </a:lnTo>
                    <a:lnTo>
                      <a:pt x="180" y="361"/>
                    </a:lnTo>
                    <a:lnTo>
                      <a:pt x="165" y="341"/>
                    </a:lnTo>
                    <a:lnTo>
                      <a:pt x="151" y="320"/>
                    </a:lnTo>
                    <a:lnTo>
                      <a:pt x="138" y="301"/>
                    </a:lnTo>
                    <a:lnTo>
                      <a:pt x="125" y="280"/>
                    </a:lnTo>
                    <a:lnTo>
                      <a:pt x="115" y="261"/>
                    </a:lnTo>
                    <a:lnTo>
                      <a:pt x="106" y="243"/>
                    </a:lnTo>
                    <a:lnTo>
                      <a:pt x="98" y="225"/>
                    </a:lnTo>
                    <a:lnTo>
                      <a:pt x="86" y="192"/>
                    </a:lnTo>
                    <a:lnTo>
                      <a:pt x="74" y="158"/>
                    </a:lnTo>
                    <a:lnTo>
                      <a:pt x="64" y="126"/>
                    </a:lnTo>
                    <a:lnTo>
                      <a:pt x="52" y="95"/>
                    </a:lnTo>
                    <a:lnTo>
                      <a:pt x="41" y="67"/>
                    </a:lnTo>
                    <a:lnTo>
                      <a:pt x="29" y="41"/>
                    </a:lnTo>
                    <a:lnTo>
                      <a:pt x="15" y="19"/>
                    </a:lnTo>
                    <a:lnTo>
                      <a:pt x="0" y="0"/>
                    </a:lnTo>
                    <a:lnTo>
                      <a:pt x="21" y="19"/>
                    </a:lnTo>
                    <a:lnTo>
                      <a:pt x="42" y="46"/>
                    </a:lnTo>
                    <a:lnTo>
                      <a:pt x="59" y="79"/>
                    </a:lnTo>
                    <a:lnTo>
                      <a:pt x="74" y="113"/>
                    </a:lnTo>
                    <a:lnTo>
                      <a:pt x="87" y="148"/>
                    </a:lnTo>
                    <a:lnTo>
                      <a:pt x="97" y="179"/>
                    </a:lnTo>
                    <a:lnTo>
                      <a:pt x="105" y="202"/>
                    </a:lnTo>
                    <a:lnTo>
                      <a:pt x="110" y="216"/>
                    </a:lnTo>
                    <a:lnTo>
                      <a:pt x="112" y="221"/>
                    </a:lnTo>
                    <a:lnTo>
                      <a:pt x="119" y="231"/>
                    </a:lnTo>
                    <a:lnTo>
                      <a:pt x="127" y="243"/>
                    </a:lnTo>
                    <a:lnTo>
                      <a:pt x="136" y="258"/>
                    </a:lnTo>
                    <a:lnTo>
                      <a:pt x="147" y="275"/>
                    </a:lnTo>
                    <a:lnTo>
                      <a:pt x="161" y="294"/>
                    </a:lnTo>
                    <a:lnTo>
                      <a:pt x="175" y="315"/>
                    </a:lnTo>
                    <a:lnTo>
                      <a:pt x="192" y="335"/>
                    </a:lnTo>
                    <a:lnTo>
                      <a:pt x="209" y="357"/>
                    </a:lnTo>
                    <a:lnTo>
                      <a:pt x="227" y="379"/>
                    </a:lnTo>
                    <a:lnTo>
                      <a:pt x="245" y="400"/>
                    </a:lnTo>
                    <a:lnTo>
                      <a:pt x="264" y="420"/>
                    </a:lnTo>
                    <a:lnTo>
                      <a:pt x="283" y="438"/>
                    </a:lnTo>
                    <a:lnTo>
                      <a:pt x="304" y="456"/>
                    </a:lnTo>
                    <a:lnTo>
                      <a:pt x="323" y="470"/>
                    </a:lnTo>
                    <a:lnTo>
                      <a:pt x="342" y="483"/>
                    </a:lnTo>
                    <a:lnTo>
                      <a:pt x="361" y="496"/>
                    </a:lnTo>
                    <a:lnTo>
                      <a:pt x="381" y="511"/>
                    </a:lnTo>
                    <a:lnTo>
                      <a:pt x="399" y="529"/>
                    </a:lnTo>
                    <a:lnTo>
                      <a:pt x="417" y="550"/>
                    </a:lnTo>
                    <a:lnTo>
                      <a:pt x="433" y="573"/>
                    </a:lnTo>
                    <a:lnTo>
                      <a:pt x="450" y="597"/>
                    </a:lnTo>
                    <a:lnTo>
                      <a:pt x="465" y="624"/>
                    </a:lnTo>
                    <a:lnTo>
                      <a:pt x="481" y="651"/>
                    </a:lnTo>
                    <a:lnTo>
                      <a:pt x="495" y="681"/>
                    </a:lnTo>
                    <a:lnTo>
                      <a:pt x="508" y="712"/>
                    </a:lnTo>
                    <a:lnTo>
                      <a:pt x="521" y="743"/>
                    </a:lnTo>
                    <a:lnTo>
                      <a:pt x="532" y="773"/>
                    </a:lnTo>
                    <a:lnTo>
                      <a:pt x="542" y="806"/>
                    </a:lnTo>
                    <a:lnTo>
                      <a:pt x="553" y="838"/>
                    </a:lnTo>
                    <a:lnTo>
                      <a:pt x="560" y="870"/>
                    </a:lnTo>
                    <a:lnTo>
                      <a:pt x="568" y="901"/>
                    </a:lnTo>
                    <a:lnTo>
                      <a:pt x="577" y="944"/>
                    </a:lnTo>
                    <a:lnTo>
                      <a:pt x="589" y="1028"/>
                    </a:lnTo>
                    <a:lnTo>
                      <a:pt x="600" y="1140"/>
                    </a:lnTo>
                    <a:lnTo>
                      <a:pt x="613" y="1264"/>
                    </a:lnTo>
                    <a:lnTo>
                      <a:pt x="626" y="1389"/>
                    </a:lnTo>
                    <a:lnTo>
                      <a:pt x="635" y="1498"/>
                    </a:lnTo>
                    <a:lnTo>
                      <a:pt x="643" y="1578"/>
                    </a:lnTo>
                    <a:lnTo>
                      <a:pt x="645" y="1613"/>
                    </a:lnTo>
                    <a:lnTo>
                      <a:pt x="636" y="1625"/>
                    </a:lnTo>
                    <a:lnTo>
                      <a:pt x="627" y="1638"/>
                    </a:lnTo>
                    <a:lnTo>
                      <a:pt x="618" y="1646"/>
                    </a:lnTo>
                    <a:lnTo>
                      <a:pt x="614" y="1640"/>
                    </a:lnTo>
                    <a:lnTo>
                      <a:pt x="608" y="1575"/>
                    </a:lnTo>
                    <a:lnTo>
                      <a:pt x="603" y="1477"/>
                    </a:lnTo>
                    <a:lnTo>
                      <a:pt x="599" y="1384"/>
                    </a:lnTo>
                    <a:lnTo>
                      <a:pt x="595" y="1330"/>
                    </a:lnTo>
                    <a:lnTo>
                      <a:pt x="590" y="1296"/>
                    </a:lnTo>
                    <a:lnTo>
                      <a:pt x="584" y="1253"/>
                    </a:lnTo>
                    <a:lnTo>
                      <a:pt x="575" y="1204"/>
                    </a:lnTo>
                    <a:lnTo>
                      <a:pt x="566" y="1150"/>
                    </a:lnTo>
                    <a:lnTo>
                      <a:pt x="555" y="1093"/>
                    </a:lnTo>
                    <a:lnTo>
                      <a:pt x="545" y="1035"/>
                    </a:lnTo>
                    <a:lnTo>
                      <a:pt x="537" y="979"/>
                    </a:lnTo>
                    <a:lnTo>
                      <a:pt x="530" y="926"/>
                    </a:lnTo>
                    <a:lnTo>
                      <a:pt x="522" y="884"/>
                    </a:lnTo>
                    <a:lnTo>
                      <a:pt x="509" y="834"/>
                    </a:lnTo>
                    <a:lnTo>
                      <a:pt x="494" y="779"/>
                    </a:lnTo>
                    <a:lnTo>
                      <a:pt x="474" y="721"/>
                    </a:lnTo>
                    <a:lnTo>
                      <a:pt x="453" y="666"/>
                    </a:lnTo>
                    <a:lnTo>
                      <a:pt x="429" y="614"/>
                    </a:lnTo>
                    <a:lnTo>
                      <a:pt x="405" y="569"/>
                    </a:lnTo>
                    <a:lnTo>
                      <a:pt x="381" y="536"/>
                    </a:lnTo>
                    <a:lnTo>
                      <a:pt x="376" y="545"/>
                    </a:lnTo>
                    <a:lnTo>
                      <a:pt x="365" y="551"/>
                    </a:lnTo>
                    <a:lnTo>
                      <a:pt x="351" y="555"/>
                    </a:lnTo>
                    <a:lnTo>
                      <a:pt x="336" y="558"/>
                    </a:lnTo>
                    <a:lnTo>
                      <a:pt x="318" y="559"/>
                    </a:lnTo>
                    <a:lnTo>
                      <a:pt x="300" y="560"/>
                    </a:lnTo>
                    <a:lnTo>
                      <a:pt x="282" y="559"/>
                    </a:lnTo>
                    <a:lnTo>
                      <a:pt x="264" y="558"/>
                    </a:lnTo>
                    <a:lnTo>
                      <a:pt x="260" y="558"/>
                    </a:lnTo>
                    <a:lnTo>
                      <a:pt x="255" y="556"/>
                    </a:lnTo>
                    <a:lnTo>
                      <a:pt x="250" y="556"/>
                    </a:lnTo>
                    <a:lnTo>
                      <a:pt x="245" y="555"/>
                    </a:lnTo>
                    <a:lnTo>
                      <a:pt x="240" y="555"/>
                    </a:lnTo>
                    <a:lnTo>
                      <a:pt x="233" y="554"/>
                    </a:lnTo>
                    <a:lnTo>
                      <a:pt x="227" y="554"/>
                    </a:lnTo>
                    <a:lnTo>
                      <a:pt x="220" y="553"/>
                    </a:lnTo>
                    <a:lnTo>
                      <a:pt x="188" y="547"/>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68" name="Freeform 368"/>
              <p:cNvSpPr>
                <a:spLocks/>
              </p:cNvSpPr>
              <p:nvPr/>
            </p:nvSpPr>
            <p:spPr bwMode="auto">
              <a:xfrm>
                <a:off x="644" y="1865"/>
                <a:ext cx="11" cy="11"/>
              </a:xfrm>
              <a:custGeom>
                <a:avLst/>
                <a:gdLst>
                  <a:gd name="T0" fmla="*/ 5 w 45"/>
                  <a:gd name="T1" fmla="*/ 11 h 45"/>
                  <a:gd name="T2" fmla="*/ 8 w 45"/>
                  <a:gd name="T3" fmla="*/ 11 h 45"/>
                  <a:gd name="T4" fmla="*/ 9 w 45"/>
                  <a:gd name="T5" fmla="*/ 10 h 45"/>
                  <a:gd name="T6" fmla="*/ 11 w 45"/>
                  <a:gd name="T7" fmla="*/ 8 h 45"/>
                  <a:gd name="T8" fmla="*/ 11 w 45"/>
                  <a:gd name="T9" fmla="*/ 5 h 45"/>
                  <a:gd name="T10" fmla="*/ 11 w 45"/>
                  <a:gd name="T11" fmla="*/ 3 h 45"/>
                  <a:gd name="T12" fmla="*/ 9 w 45"/>
                  <a:gd name="T13" fmla="*/ 2 h 45"/>
                  <a:gd name="T14" fmla="*/ 8 w 45"/>
                  <a:gd name="T15" fmla="*/ 0 h 45"/>
                  <a:gd name="T16" fmla="*/ 5 w 45"/>
                  <a:gd name="T17" fmla="*/ 0 h 45"/>
                  <a:gd name="T18" fmla="*/ 3 w 45"/>
                  <a:gd name="T19" fmla="*/ 0 h 45"/>
                  <a:gd name="T20" fmla="*/ 1 w 45"/>
                  <a:gd name="T21" fmla="*/ 2 h 45"/>
                  <a:gd name="T22" fmla="*/ 0 w 45"/>
                  <a:gd name="T23" fmla="*/ 3 h 45"/>
                  <a:gd name="T24" fmla="*/ 0 w 45"/>
                  <a:gd name="T25" fmla="*/ 5 h 45"/>
                  <a:gd name="T26" fmla="*/ 0 w 45"/>
                  <a:gd name="T27" fmla="*/ 8 h 45"/>
                  <a:gd name="T28" fmla="*/ 1 w 45"/>
                  <a:gd name="T29" fmla="*/ 10 h 45"/>
                  <a:gd name="T30" fmla="*/ 3 w 45"/>
                  <a:gd name="T31" fmla="*/ 11 h 45"/>
                  <a:gd name="T32" fmla="*/ 5 w 45"/>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2" y="45"/>
                    </a:moveTo>
                    <a:lnTo>
                      <a:pt x="31" y="44"/>
                    </a:lnTo>
                    <a:lnTo>
                      <a:pt x="38" y="39"/>
                    </a:lnTo>
                    <a:lnTo>
                      <a:pt x="44" y="31"/>
                    </a:lnTo>
                    <a:lnTo>
                      <a:pt x="45" y="22"/>
                    </a:lnTo>
                    <a:lnTo>
                      <a:pt x="44" y="14"/>
                    </a:lnTo>
                    <a:lnTo>
                      <a:pt x="38" y="7"/>
                    </a:lnTo>
                    <a:lnTo>
                      <a:pt x="31" y="2"/>
                    </a:lnTo>
                    <a:lnTo>
                      <a:pt x="22" y="0"/>
                    </a:lnTo>
                    <a:lnTo>
                      <a:pt x="14" y="2"/>
                    </a:lnTo>
                    <a:lnTo>
                      <a:pt x="6" y="7"/>
                    </a:lnTo>
                    <a:lnTo>
                      <a:pt x="1" y="14"/>
                    </a:lnTo>
                    <a:lnTo>
                      <a:pt x="0" y="22"/>
                    </a:lnTo>
                    <a:lnTo>
                      <a:pt x="1" y="31"/>
                    </a:lnTo>
                    <a:lnTo>
                      <a:pt x="6" y="39"/>
                    </a:lnTo>
                    <a:lnTo>
                      <a:pt x="14" y="44"/>
                    </a:lnTo>
                    <a:lnTo>
                      <a:pt x="22" y="4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69" name="Freeform 369"/>
              <p:cNvSpPr>
                <a:spLocks/>
              </p:cNvSpPr>
              <p:nvPr/>
            </p:nvSpPr>
            <p:spPr bwMode="auto">
              <a:xfrm>
                <a:off x="649" y="1874"/>
                <a:ext cx="11" cy="11"/>
              </a:xfrm>
              <a:custGeom>
                <a:avLst/>
                <a:gdLst>
                  <a:gd name="T0" fmla="*/ 6 w 43"/>
                  <a:gd name="T1" fmla="*/ 11 h 43"/>
                  <a:gd name="T2" fmla="*/ 8 w 43"/>
                  <a:gd name="T3" fmla="*/ 11 h 43"/>
                  <a:gd name="T4" fmla="*/ 9 w 43"/>
                  <a:gd name="T5" fmla="*/ 9 h 43"/>
                  <a:gd name="T6" fmla="*/ 11 w 43"/>
                  <a:gd name="T7" fmla="*/ 8 h 43"/>
                  <a:gd name="T8" fmla="*/ 11 w 43"/>
                  <a:gd name="T9" fmla="*/ 6 h 43"/>
                  <a:gd name="T10" fmla="*/ 11 w 43"/>
                  <a:gd name="T11" fmla="*/ 3 h 43"/>
                  <a:gd name="T12" fmla="*/ 9 w 43"/>
                  <a:gd name="T13" fmla="*/ 2 h 43"/>
                  <a:gd name="T14" fmla="*/ 8 w 43"/>
                  <a:gd name="T15" fmla="*/ 0 h 43"/>
                  <a:gd name="T16" fmla="*/ 6 w 43"/>
                  <a:gd name="T17" fmla="*/ 0 h 43"/>
                  <a:gd name="T18" fmla="*/ 3 w 43"/>
                  <a:gd name="T19" fmla="*/ 0 h 43"/>
                  <a:gd name="T20" fmla="*/ 2 w 43"/>
                  <a:gd name="T21" fmla="*/ 2 h 43"/>
                  <a:gd name="T22" fmla="*/ 0 w 43"/>
                  <a:gd name="T23" fmla="*/ 3 h 43"/>
                  <a:gd name="T24" fmla="*/ 0 w 43"/>
                  <a:gd name="T25" fmla="*/ 6 h 43"/>
                  <a:gd name="T26" fmla="*/ 0 w 43"/>
                  <a:gd name="T27" fmla="*/ 8 h 43"/>
                  <a:gd name="T28" fmla="*/ 2 w 43"/>
                  <a:gd name="T29" fmla="*/ 9 h 43"/>
                  <a:gd name="T30" fmla="*/ 3 w 43"/>
                  <a:gd name="T31" fmla="*/ 11 h 43"/>
                  <a:gd name="T32" fmla="*/ 6 w 43"/>
                  <a:gd name="T33" fmla="*/ 1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3">
                    <a:moveTo>
                      <a:pt x="22" y="43"/>
                    </a:moveTo>
                    <a:lnTo>
                      <a:pt x="31" y="42"/>
                    </a:lnTo>
                    <a:lnTo>
                      <a:pt x="37" y="37"/>
                    </a:lnTo>
                    <a:lnTo>
                      <a:pt x="42" y="31"/>
                    </a:lnTo>
                    <a:lnTo>
                      <a:pt x="43" y="22"/>
                    </a:lnTo>
                    <a:lnTo>
                      <a:pt x="42" y="13"/>
                    </a:lnTo>
                    <a:lnTo>
                      <a:pt x="37" y="6"/>
                    </a:lnTo>
                    <a:lnTo>
                      <a:pt x="31" y="1"/>
                    </a:lnTo>
                    <a:lnTo>
                      <a:pt x="22" y="0"/>
                    </a:lnTo>
                    <a:lnTo>
                      <a:pt x="13" y="1"/>
                    </a:lnTo>
                    <a:lnTo>
                      <a:pt x="6" y="6"/>
                    </a:lnTo>
                    <a:lnTo>
                      <a:pt x="1" y="13"/>
                    </a:lnTo>
                    <a:lnTo>
                      <a:pt x="0" y="22"/>
                    </a:lnTo>
                    <a:lnTo>
                      <a:pt x="1" y="31"/>
                    </a:lnTo>
                    <a:lnTo>
                      <a:pt x="6" y="37"/>
                    </a:lnTo>
                    <a:lnTo>
                      <a:pt x="13" y="42"/>
                    </a:lnTo>
                    <a:lnTo>
                      <a:pt x="22" y="43"/>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70" name="Freeform 370"/>
              <p:cNvSpPr>
                <a:spLocks/>
              </p:cNvSpPr>
              <p:nvPr/>
            </p:nvSpPr>
            <p:spPr bwMode="auto">
              <a:xfrm>
                <a:off x="638" y="1874"/>
                <a:ext cx="11" cy="11"/>
              </a:xfrm>
              <a:custGeom>
                <a:avLst/>
                <a:gdLst>
                  <a:gd name="T0" fmla="*/ 6 w 44"/>
                  <a:gd name="T1" fmla="*/ 11 h 43"/>
                  <a:gd name="T2" fmla="*/ 8 w 44"/>
                  <a:gd name="T3" fmla="*/ 11 h 43"/>
                  <a:gd name="T4" fmla="*/ 9 w 44"/>
                  <a:gd name="T5" fmla="*/ 9 h 43"/>
                  <a:gd name="T6" fmla="*/ 11 w 44"/>
                  <a:gd name="T7" fmla="*/ 8 h 43"/>
                  <a:gd name="T8" fmla="*/ 11 w 44"/>
                  <a:gd name="T9" fmla="*/ 6 h 43"/>
                  <a:gd name="T10" fmla="*/ 11 w 44"/>
                  <a:gd name="T11" fmla="*/ 3 h 43"/>
                  <a:gd name="T12" fmla="*/ 9 w 44"/>
                  <a:gd name="T13" fmla="*/ 2 h 43"/>
                  <a:gd name="T14" fmla="*/ 8 w 44"/>
                  <a:gd name="T15" fmla="*/ 0 h 43"/>
                  <a:gd name="T16" fmla="*/ 6 w 44"/>
                  <a:gd name="T17" fmla="*/ 0 h 43"/>
                  <a:gd name="T18" fmla="*/ 3 w 44"/>
                  <a:gd name="T19" fmla="*/ 0 h 43"/>
                  <a:gd name="T20" fmla="*/ 2 w 44"/>
                  <a:gd name="T21" fmla="*/ 2 h 43"/>
                  <a:gd name="T22" fmla="*/ 0 w 44"/>
                  <a:gd name="T23" fmla="*/ 3 h 43"/>
                  <a:gd name="T24" fmla="*/ 0 w 44"/>
                  <a:gd name="T25" fmla="*/ 6 h 43"/>
                  <a:gd name="T26" fmla="*/ 0 w 44"/>
                  <a:gd name="T27" fmla="*/ 8 h 43"/>
                  <a:gd name="T28" fmla="*/ 2 w 44"/>
                  <a:gd name="T29" fmla="*/ 9 h 43"/>
                  <a:gd name="T30" fmla="*/ 3 w 44"/>
                  <a:gd name="T31" fmla="*/ 11 h 43"/>
                  <a:gd name="T32" fmla="*/ 6 w 44"/>
                  <a:gd name="T33" fmla="*/ 1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3">
                    <a:moveTo>
                      <a:pt x="22" y="43"/>
                    </a:moveTo>
                    <a:lnTo>
                      <a:pt x="30" y="42"/>
                    </a:lnTo>
                    <a:lnTo>
                      <a:pt x="37" y="37"/>
                    </a:lnTo>
                    <a:lnTo>
                      <a:pt x="42" y="31"/>
                    </a:lnTo>
                    <a:lnTo>
                      <a:pt x="44" y="22"/>
                    </a:lnTo>
                    <a:lnTo>
                      <a:pt x="42" y="13"/>
                    </a:lnTo>
                    <a:lnTo>
                      <a:pt x="37" y="6"/>
                    </a:lnTo>
                    <a:lnTo>
                      <a:pt x="30" y="1"/>
                    </a:lnTo>
                    <a:lnTo>
                      <a:pt x="22" y="0"/>
                    </a:lnTo>
                    <a:lnTo>
                      <a:pt x="13" y="1"/>
                    </a:lnTo>
                    <a:lnTo>
                      <a:pt x="6" y="6"/>
                    </a:lnTo>
                    <a:lnTo>
                      <a:pt x="1" y="13"/>
                    </a:lnTo>
                    <a:lnTo>
                      <a:pt x="0" y="22"/>
                    </a:lnTo>
                    <a:lnTo>
                      <a:pt x="1" y="31"/>
                    </a:lnTo>
                    <a:lnTo>
                      <a:pt x="6" y="37"/>
                    </a:lnTo>
                    <a:lnTo>
                      <a:pt x="13" y="42"/>
                    </a:lnTo>
                    <a:lnTo>
                      <a:pt x="22" y="43"/>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71" name="Freeform 371"/>
              <p:cNvSpPr>
                <a:spLocks/>
              </p:cNvSpPr>
              <p:nvPr/>
            </p:nvSpPr>
            <p:spPr bwMode="auto">
              <a:xfrm>
                <a:off x="668" y="1901"/>
                <a:ext cx="11" cy="11"/>
              </a:xfrm>
              <a:custGeom>
                <a:avLst/>
                <a:gdLst>
                  <a:gd name="T0" fmla="*/ 6 w 45"/>
                  <a:gd name="T1" fmla="*/ 11 h 43"/>
                  <a:gd name="T2" fmla="*/ 8 w 45"/>
                  <a:gd name="T3" fmla="*/ 11 h 43"/>
                  <a:gd name="T4" fmla="*/ 10 w 45"/>
                  <a:gd name="T5" fmla="*/ 9 h 43"/>
                  <a:gd name="T6" fmla="*/ 11 w 45"/>
                  <a:gd name="T7" fmla="*/ 8 h 43"/>
                  <a:gd name="T8" fmla="*/ 11 w 45"/>
                  <a:gd name="T9" fmla="*/ 6 h 43"/>
                  <a:gd name="T10" fmla="*/ 11 w 45"/>
                  <a:gd name="T11" fmla="*/ 3 h 43"/>
                  <a:gd name="T12" fmla="*/ 10 w 45"/>
                  <a:gd name="T13" fmla="*/ 2 h 43"/>
                  <a:gd name="T14" fmla="*/ 8 w 45"/>
                  <a:gd name="T15" fmla="*/ 0 h 43"/>
                  <a:gd name="T16" fmla="*/ 6 w 45"/>
                  <a:gd name="T17" fmla="*/ 0 h 43"/>
                  <a:gd name="T18" fmla="*/ 3 w 45"/>
                  <a:gd name="T19" fmla="*/ 0 h 43"/>
                  <a:gd name="T20" fmla="*/ 2 w 45"/>
                  <a:gd name="T21" fmla="*/ 2 h 43"/>
                  <a:gd name="T22" fmla="*/ 0 w 45"/>
                  <a:gd name="T23" fmla="*/ 3 h 43"/>
                  <a:gd name="T24" fmla="*/ 0 w 45"/>
                  <a:gd name="T25" fmla="*/ 6 h 43"/>
                  <a:gd name="T26" fmla="*/ 0 w 45"/>
                  <a:gd name="T27" fmla="*/ 8 h 43"/>
                  <a:gd name="T28" fmla="*/ 2 w 45"/>
                  <a:gd name="T29" fmla="*/ 9 h 43"/>
                  <a:gd name="T30" fmla="*/ 3 w 45"/>
                  <a:gd name="T31" fmla="*/ 11 h 43"/>
                  <a:gd name="T32" fmla="*/ 6 w 45"/>
                  <a:gd name="T33" fmla="*/ 1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3">
                    <a:moveTo>
                      <a:pt x="23" y="43"/>
                    </a:moveTo>
                    <a:lnTo>
                      <a:pt x="31" y="42"/>
                    </a:lnTo>
                    <a:lnTo>
                      <a:pt x="39" y="37"/>
                    </a:lnTo>
                    <a:lnTo>
                      <a:pt x="44" y="31"/>
                    </a:lnTo>
                    <a:lnTo>
                      <a:pt x="45" y="22"/>
                    </a:lnTo>
                    <a:lnTo>
                      <a:pt x="44" y="13"/>
                    </a:lnTo>
                    <a:lnTo>
                      <a:pt x="39" y="6"/>
                    </a:lnTo>
                    <a:lnTo>
                      <a:pt x="31" y="1"/>
                    </a:lnTo>
                    <a:lnTo>
                      <a:pt x="23" y="0"/>
                    </a:lnTo>
                    <a:lnTo>
                      <a:pt x="14" y="1"/>
                    </a:lnTo>
                    <a:lnTo>
                      <a:pt x="7" y="6"/>
                    </a:lnTo>
                    <a:lnTo>
                      <a:pt x="1" y="13"/>
                    </a:lnTo>
                    <a:lnTo>
                      <a:pt x="0" y="22"/>
                    </a:lnTo>
                    <a:lnTo>
                      <a:pt x="1" y="31"/>
                    </a:lnTo>
                    <a:lnTo>
                      <a:pt x="7" y="37"/>
                    </a:lnTo>
                    <a:lnTo>
                      <a:pt x="14" y="42"/>
                    </a:lnTo>
                    <a:lnTo>
                      <a:pt x="23" y="43"/>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72" name="Freeform 372"/>
              <p:cNvSpPr>
                <a:spLocks/>
              </p:cNvSpPr>
              <p:nvPr/>
            </p:nvSpPr>
            <p:spPr bwMode="auto">
              <a:xfrm>
                <a:off x="673" y="1911"/>
                <a:ext cx="11" cy="11"/>
              </a:xfrm>
              <a:custGeom>
                <a:avLst/>
                <a:gdLst>
                  <a:gd name="T0" fmla="*/ 5 w 45"/>
                  <a:gd name="T1" fmla="*/ 11 h 45"/>
                  <a:gd name="T2" fmla="*/ 8 w 45"/>
                  <a:gd name="T3" fmla="*/ 11 h 45"/>
                  <a:gd name="T4" fmla="*/ 9 w 45"/>
                  <a:gd name="T5" fmla="*/ 9 h 45"/>
                  <a:gd name="T6" fmla="*/ 11 w 45"/>
                  <a:gd name="T7" fmla="*/ 8 h 45"/>
                  <a:gd name="T8" fmla="*/ 11 w 45"/>
                  <a:gd name="T9" fmla="*/ 6 h 45"/>
                  <a:gd name="T10" fmla="*/ 11 w 45"/>
                  <a:gd name="T11" fmla="*/ 3 h 45"/>
                  <a:gd name="T12" fmla="*/ 9 w 45"/>
                  <a:gd name="T13" fmla="*/ 1 h 45"/>
                  <a:gd name="T14" fmla="*/ 8 w 45"/>
                  <a:gd name="T15" fmla="*/ 0 h 45"/>
                  <a:gd name="T16" fmla="*/ 5 w 45"/>
                  <a:gd name="T17" fmla="*/ 0 h 45"/>
                  <a:gd name="T18" fmla="*/ 3 w 45"/>
                  <a:gd name="T19" fmla="*/ 0 h 45"/>
                  <a:gd name="T20" fmla="*/ 1 w 45"/>
                  <a:gd name="T21" fmla="*/ 1 h 45"/>
                  <a:gd name="T22" fmla="*/ 0 w 45"/>
                  <a:gd name="T23" fmla="*/ 3 h 45"/>
                  <a:gd name="T24" fmla="*/ 0 w 45"/>
                  <a:gd name="T25" fmla="*/ 6 h 45"/>
                  <a:gd name="T26" fmla="*/ 0 w 45"/>
                  <a:gd name="T27" fmla="*/ 8 h 45"/>
                  <a:gd name="T28" fmla="*/ 1 w 45"/>
                  <a:gd name="T29" fmla="*/ 9 h 45"/>
                  <a:gd name="T30" fmla="*/ 3 w 45"/>
                  <a:gd name="T31" fmla="*/ 11 h 45"/>
                  <a:gd name="T32" fmla="*/ 5 w 45"/>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2" y="45"/>
                    </a:moveTo>
                    <a:lnTo>
                      <a:pt x="31" y="44"/>
                    </a:lnTo>
                    <a:lnTo>
                      <a:pt x="38" y="38"/>
                    </a:lnTo>
                    <a:lnTo>
                      <a:pt x="44" y="31"/>
                    </a:lnTo>
                    <a:lnTo>
                      <a:pt x="45" y="23"/>
                    </a:lnTo>
                    <a:lnTo>
                      <a:pt x="44" y="14"/>
                    </a:lnTo>
                    <a:lnTo>
                      <a:pt x="38" y="6"/>
                    </a:lnTo>
                    <a:lnTo>
                      <a:pt x="31" y="1"/>
                    </a:lnTo>
                    <a:lnTo>
                      <a:pt x="22" y="0"/>
                    </a:lnTo>
                    <a:lnTo>
                      <a:pt x="14" y="1"/>
                    </a:lnTo>
                    <a:lnTo>
                      <a:pt x="6" y="6"/>
                    </a:lnTo>
                    <a:lnTo>
                      <a:pt x="1" y="14"/>
                    </a:lnTo>
                    <a:lnTo>
                      <a:pt x="0" y="23"/>
                    </a:lnTo>
                    <a:lnTo>
                      <a:pt x="1" y="31"/>
                    </a:lnTo>
                    <a:lnTo>
                      <a:pt x="6" y="38"/>
                    </a:lnTo>
                    <a:lnTo>
                      <a:pt x="14" y="44"/>
                    </a:lnTo>
                    <a:lnTo>
                      <a:pt x="22" y="4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73" name="Freeform 373"/>
              <p:cNvSpPr>
                <a:spLocks/>
              </p:cNvSpPr>
              <p:nvPr/>
            </p:nvSpPr>
            <p:spPr bwMode="auto">
              <a:xfrm>
                <a:off x="662" y="1911"/>
                <a:ext cx="11" cy="11"/>
              </a:xfrm>
              <a:custGeom>
                <a:avLst/>
                <a:gdLst>
                  <a:gd name="T0" fmla="*/ 6 w 44"/>
                  <a:gd name="T1" fmla="*/ 11 h 45"/>
                  <a:gd name="T2" fmla="*/ 8 w 44"/>
                  <a:gd name="T3" fmla="*/ 11 h 45"/>
                  <a:gd name="T4" fmla="*/ 10 w 44"/>
                  <a:gd name="T5" fmla="*/ 9 h 45"/>
                  <a:gd name="T6" fmla="*/ 11 w 44"/>
                  <a:gd name="T7" fmla="*/ 8 h 45"/>
                  <a:gd name="T8" fmla="*/ 11 w 44"/>
                  <a:gd name="T9" fmla="*/ 6 h 45"/>
                  <a:gd name="T10" fmla="*/ 11 w 44"/>
                  <a:gd name="T11" fmla="*/ 3 h 45"/>
                  <a:gd name="T12" fmla="*/ 10 w 44"/>
                  <a:gd name="T13" fmla="*/ 1 h 45"/>
                  <a:gd name="T14" fmla="*/ 8 w 44"/>
                  <a:gd name="T15" fmla="*/ 0 h 45"/>
                  <a:gd name="T16" fmla="*/ 6 w 44"/>
                  <a:gd name="T17" fmla="*/ 0 h 45"/>
                  <a:gd name="T18" fmla="*/ 4 w 44"/>
                  <a:gd name="T19" fmla="*/ 0 h 45"/>
                  <a:gd name="T20" fmla="*/ 2 w 44"/>
                  <a:gd name="T21" fmla="*/ 1 h 45"/>
                  <a:gd name="T22" fmla="*/ 1 w 44"/>
                  <a:gd name="T23" fmla="*/ 3 h 45"/>
                  <a:gd name="T24" fmla="*/ 0 w 44"/>
                  <a:gd name="T25" fmla="*/ 6 h 45"/>
                  <a:gd name="T26" fmla="*/ 1 w 44"/>
                  <a:gd name="T27" fmla="*/ 8 h 45"/>
                  <a:gd name="T28" fmla="*/ 2 w 44"/>
                  <a:gd name="T29" fmla="*/ 9 h 45"/>
                  <a:gd name="T30" fmla="*/ 4 w 44"/>
                  <a:gd name="T31" fmla="*/ 11 h 45"/>
                  <a:gd name="T32" fmla="*/ 6 w 44"/>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5">
                    <a:moveTo>
                      <a:pt x="22" y="45"/>
                    </a:moveTo>
                    <a:lnTo>
                      <a:pt x="31" y="44"/>
                    </a:lnTo>
                    <a:lnTo>
                      <a:pt x="38" y="38"/>
                    </a:lnTo>
                    <a:lnTo>
                      <a:pt x="43" y="31"/>
                    </a:lnTo>
                    <a:lnTo>
                      <a:pt x="44" y="23"/>
                    </a:lnTo>
                    <a:lnTo>
                      <a:pt x="43" y="14"/>
                    </a:lnTo>
                    <a:lnTo>
                      <a:pt x="38" y="6"/>
                    </a:lnTo>
                    <a:lnTo>
                      <a:pt x="31" y="1"/>
                    </a:lnTo>
                    <a:lnTo>
                      <a:pt x="22" y="0"/>
                    </a:lnTo>
                    <a:lnTo>
                      <a:pt x="14" y="1"/>
                    </a:lnTo>
                    <a:lnTo>
                      <a:pt x="7" y="6"/>
                    </a:lnTo>
                    <a:lnTo>
                      <a:pt x="2" y="14"/>
                    </a:lnTo>
                    <a:lnTo>
                      <a:pt x="0" y="23"/>
                    </a:lnTo>
                    <a:lnTo>
                      <a:pt x="2" y="31"/>
                    </a:lnTo>
                    <a:lnTo>
                      <a:pt x="7" y="38"/>
                    </a:lnTo>
                    <a:lnTo>
                      <a:pt x="14" y="44"/>
                    </a:lnTo>
                    <a:lnTo>
                      <a:pt x="22" y="45"/>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74" name="Freeform 374"/>
              <p:cNvSpPr>
                <a:spLocks/>
              </p:cNvSpPr>
              <p:nvPr/>
            </p:nvSpPr>
            <p:spPr bwMode="auto">
              <a:xfrm>
                <a:off x="672" y="1938"/>
                <a:ext cx="12" cy="12"/>
              </a:xfrm>
              <a:custGeom>
                <a:avLst/>
                <a:gdLst>
                  <a:gd name="T0" fmla="*/ 6 w 45"/>
                  <a:gd name="T1" fmla="*/ 12 h 45"/>
                  <a:gd name="T2" fmla="*/ 8 w 45"/>
                  <a:gd name="T3" fmla="*/ 12 h 45"/>
                  <a:gd name="T4" fmla="*/ 10 w 45"/>
                  <a:gd name="T5" fmla="*/ 10 h 45"/>
                  <a:gd name="T6" fmla="*/ 12 w 45"/>
                  <a:gd name="T7" fmla="*/ 8 h 45"/>
                  <a:gd name="T8" fmla="*/ 12 w 45"/>
                  <a:gd name="T9" fmla="*/ 6 h 45"/>
                  <a:gd name="T10" fmla="*/ 12 w 45"/>
                  <a:gd name="T11" fmla="*/ 4 h 45"/>
                  <a:gd name="T12" fmla="*/ 10 w 45"/>
                  <a:gd name="T13" fmla="*/ 2 h 45"/>
                  <a:gd name="T14" fmla="*/ 8 w 45"/>
                  <a:gd name="T15" fmla="*/ 1 h 45"/>
                  <a:gd name="T16" fmla="*/ 6 w 45"/>
                  <a:gd name="T17" fmla="*/ 0 h 45"/>
                  <a:gd name="T18" fmla="*/ 4 w 45"/>
                  <a:gd name="T19" fmla="*/ 1 h 45"/>
                  <a:gd name="T20" fmla="*/ 2 w 45"/>
                  <a:gd name="T21" fmla="*/ 2 h 45"/>
                  <a:gd name="T22" fmla="*/ 0 w 45"/>
                  <a:gd name="T23" fmla="*/ 4 h 45"/>
                  <a:gd name="T24" fmla="*/ 0 w 45"/>
                  <a:gd name="T25" fmla="*/ 6 h 45"/>
                  <a:gd name="T26" fmla="*/ 0 w 45"/>
                  <a:gd name="T27" fmla="*/ 8 h 45"/>
                  <a:gd name="T28" fmla="*/ 2 w 45"/>
                  <a:gd name="T29" fmla="*/ 10 h 45"/>
                  <a:gd name="T30" fmla="*/ 4 w 45"/>
                  <a:gd name="T31" fmla="*/ 12 h 45"/>
                  <a:gd name="T32" fmla="*/ 6 w 45"/>
                  <a:gd name="T33" fmla="*/ 12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3" y="45"/>
                    </a:moveTo>
                    <a:lnTo>
                      <a:pt x="31" y="44"/>
                    </a:lnTo>
                    <a:lnTo>
                      <a:pt x="39" y="39"/>
                    </a:lnTo>
                    <a:lnTo>
                      <a:pt x="44" y="31"/>
                    </a:lnTo>
                    <a:lnTo>
                      <a:pt x="45" y="24"/>
                    </a:lnTo>
                    <a:lnTo>
                      <a:pt x="44" y="15"/>
                    </a:lnTo>
                    <a:lnTo>
                      <a:pt x="39" y="7"/>
                    </a:lnTo>
                    <a:lnTo>
                      <a:pt x="31" y="2"/>
                    </a:lnTo>
                    <a:lnTo>
                      <a:pt x="23" y="0"/>
                    </a:lnTo>
                    <a:lnTo>
                      <a:pt x="14" y="2"/>
                    </a:lnTo>
                    <a:lnTo>
                      <a:pt x="7" y="7"/>
                    </a:lnTo>
                    <a:lnTo>
                      <a:pt x="1" y="15"/>
                    </a:lnTo>
                    <a:lnTo>
                      <a:pt x="0" y="24"/>
                    </a:lnTo>
                    <a:lnTo>
                      <a:pt x="1" y="31"/>
                    </a:lnTo>
                    <a:lnTo>
                      <a:pt x="7" y="39"/>
                    </a:lnTo>
                    <a:lnTo>
                      <a:pt x="14" y="44"/>
                    </a:lnTo>
                    <a:lnTo>
                      <a:pt x="23" y="45"/>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75" name="Freeform 375"/>
              <p:cNvSpPr>
                <a:spLocks/>
              </p:cNvSpPr>
              <p:nvPr/>
            </p:nvSpPr>
            <p:spPr bwMode="auto">
              <a:xfrm>
                <a:off x="678" y="1948"/>
                <a:ext cx="11" cy="11"/>
              </a:xfrm>
              <a:custGeom>
                <a:avLst/>
                <a:gdLst>
                  <a:gd name="T0" fmla="*/ 5 w 45"/>
                  <a:gd name="T1" fmla="*/ 11 h 45"/>
                  <a:gd name="T2" fmla="*/ 8 w 45"/>
                  <a:gd name="T3" fmla="*/ 11 h 45"/>
                  <a:gd name="T4" fmla="*/ 9 w 45"/>
                  <a:gd name="T5" fmla="*/ 9 h 45"/>
                  <a:gd name="T6" fmla="*/ 11 w 45"/>
                  <a:gd name="T7" fmla="*/ 8 h 45"/>
                  <a:gd name="T8" fmla="*/ 11 w 45"/>
                  <a:gd name="T9" fmla="*/ 5 h 45"/>
                  <a:gd name="T10" fmla="*/ 11 w 45"/>
                  <a:gd name="T11" fmla="*/ 3 h 45"/>
                  <a:gd name="T12" fmla="*/ 9 w 45"/>
                  <a:gd name="T13" fmla="*/ 1 h 45"/>
                  <a:gd name="T14" fmla="*/ 8 w 45"/>
                  <a:gd name="T15" fmla="*/ 0 h 45"/>
                  <a:gd name="T16" fmla="*/ 5 w 45"/>
                  <a:gd name="T17" fmla="*/ 0 h 45"/>
                  <a:gd name="T18" fmla="*/ 3 w 45"/>
                  <a:gd name="T19" fmla="*/ 0 h 45"/>
                  <a:gd name="T20" fmla="*/ 1 w 45"/>
                  <a:gd name="T21" fmla="*/ 1 h 45"/>
                  <a:gd name="T22" fmla="*/ 0 w 45"/>
                  <a:gd name="T23" fmla="*/ 3 h 45"/>
                  <a:gd name="T24" fmla="*/ 0 w 45"/>
                  <a:gd name="T25" fmla="*/ 5 h 45"/>
                  <a:gd name="T26" fmla="*/ 0 w 45"/>
                  <a:gd name="T27" fmla="*/ 8 h 45"/>
                  <a:gd name="T28" fmla="*/ 1 w 45"/>
                  <a:gd name="T29" fmla="*/ 9 h 45"/>
                  <a:gd name="T30" fmla="*/ 3 w 45"/>
                  <a:gd name="T31" fmla="*/ 11 h 45"/>
                  <a:gd name="T32" fmla="*/ 5 w 45"/>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2" y="45"/>
                    </a:moveTo>
                    <a:lnTo>
                      <a:pt x="31" y="44"/>
                    </a:lnTo>
                    <a:lnTo>
                      <a:pt x="38" y="38"/>
                    </a:lnTo>
                    <a:lnTo>
                      <a:pt x="44" y="31"/>
                    </a:lnTo>
                    <a:lnTo>
                      <a:pt x="45" y="22"/>
                    </a:lnTo>
                    <a:lnTo>
                      <a:pt x="44" y="14"/>
                    </a:lnTo>
                    <a:lnTo>
                      <a:pt x="38" y="6"/>
                    </a:lnTo>
                    <a:lnTo>
                      <a:pt x="31" y="1"/>
                    </a:lnTo>
                    <a:lnTo>
                      <a:pt x="22" y="0"/>
                    </a:lnTo>
                    <a:lnTo>
                      <a:pt x="14" y="1"/>
                    </a:lnTo>
                    <a:lnTo>
                      <a:pt x="6" y="6"/>
                    </a:lnTo>
                    <a:lnTo>
                      <a:pt x="1" y="14"/>
                    </a:lnTo>
                    <a:lnTo>
                      <a:pt x="0" y="22"/>
                    </a:lnTo>
                    <a:lnTo>
                      <a:pt x="1" y="31"/>
                    </a:lnTo>
                    <a:lnTo>
                      <a:pt x="6" y="38"/>
                    </a:lnTo>
                    <a:lnTo>
                      <a:pt x="14" y="44"/>
                    </a:lnTo>
                    <a:lnTo>
                      <a:pt x="22" y="4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76" name="Freeform 376"/>
              <p:cNvSpPr>
                <a:spLocks/>
              </p:cNvSpPr>
              <p:nvPr/>
            </p:nvSpPr>
            <p:spPr bwMode="auto">
              <a:xfrm>
                <a:off x="667" y="1948"/>
                <a:ext cx="11" cy="11"/>
              </a:xfrm>
              <a:custGeom>
                <a:avLst/>
                <a:gdLst>
                  <a:gd name="T0" fmla="*/ 6 w 44"/>
                  <a:gd name="T1" fmla="*/ 11 h 45"/>
                  <a:gd name="T2" fmla="*/ 8 w 44"/>
                  <a:gd name="T3" fmla="*/ 11 h 45"/>
                  <a:gd name="T4" fmla="*/ 10 w 44"/>
                  <a:gd name="T5" fmla="*/ 9 h 45"/>
                  <a:gd name="T6" fmla="*/ 11 w 44"/>
                  <a:gd name="T7" fmla="*/ 8 h 45"/>
                  <a:gd name="T8" fmla="*/ 11 w 44"/>
                  <a:gd name="T9" fmla="*/ 5 h 45"/>
                  <a:gd name="T10" fmla="*/ 11 w 44"/>
                  <a:gd name="T11" fmla="*/ 3 h 45"/>
                  <a:gd name="T12" fmla="*/ 10 w 44"/>
                  <a:gd name="T13" fmla="*/ 1 h 45"/>
                  <a:gd name="T14" fmla="*/ 8 w 44"/>
                  <a:gd name="T15" fmla="*/ 0 h 45"/>
                  <a:gd name="T16" fmla="*/ 6 w 44"/>
                  <a:gd name="T17" fmla="*/ 0 h 45"/>
                  <a:gd name="T18" fmla="*/ 4 w 44"/>
                  <a:gd name="T19" fmla="*/ 0 h 45"/>
                  <a:gd name="T20" fmla="*/ 2 w 44"/>
                  <a:gd name="T21" fmla="*/ 1 h 45"/>
                  <a:gd name="T22" fmla="*/ 1 w 44"/>
                  <a:gd name="T23" fmla="*/ 3 h 45"/>
                  <a:gd name="T24" fmla="*/ 0 w 44"/>
                  <a:gd name="T25" fmla="*/ 5 h 45"/>
                  <a:gd name="T26" fmla="*/ 1 w 44"/>
                  <a:gd name="T27" fmla="*/ 8 h 45"/>
                  <a:gd name="T28" fmla="*/ 2 w 44"/>
                  <a:gd name="T29" fmla="*/ 9 h 45"/>
                  <a:gd name="T30" fmla="*/ 4 w 44"/>
                  <a:gd name="T31" fmla="*/ 11 h 45"/>
                  <a:gd name="T32" fmla="*/ 6 w 44"/>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5">
                    <a:moveTo>
                      <a:pt x="22" y="45"/>
                    </a:moveTo>
                    <a:lnTo>
                      <a:pt x="31" y="44"/>
                    </a:lnTo>
                    <a:lnTo>
                      <a:pt x="38" y="38"/>
                    </a:lnTo>
                    <a:lnTo>
                      <a:pt x="43" y="31"/>
                    </a:lnTo>
                    <a:lnTo>
                      <a:pt x="44" y="22"/>
                    </a:lnTo>
                    <a:lnTo>
                      <a:pt x="43" y="14"/>
                    </a:lnTo>
                    <a:lnTo>
                      <a:pt x="38" y="6"/>
                    </a:lnTo>
                    <a:lnTo>
                      <a:pt x="31" y="1"/>
                    </a:lnTo>
                    <a:lnTo>
                      <a:pt x="22" y="0"/>
                    </a:lnTo>
                    <a:lnTo>
                      <a:pt x="14" y="1"/>
                    </a:lnTo>
                    <a:lnTo>
                      <a:pt x="7" y="6"/>
                    </a:lnTo>
                    <a:lnTo>
                      <a:pt x="2" y="14"/>
                    </a:lnTo>
                    <a:lnTo>
                      <a:pt x="0" y="22"/>
                    </a:lnTo>
                    <a:lnTo>
                      <a:pt x="2" y="31"/>
                    </a:lnTo>
                    <a:lnTo>
                      <a:pt x="7" y="38"/>
                    </a:lnTo>
                    <a:lnTo>
                      <a:pt x="14" y="44"/>
                    </a:lnTo>
                    <a:lnTo>
                      <a:pt x="22" y="4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77" name="Freeform 377"/>
              <p:cNvSpPr>
                <a:spLocks/>
              </p:cNvSpPr>
              <p:nvPr/>
            </p:nvSpPr>
            <p:spPr bwMode="auto">
              <a:xfrm>
                <a:off x="642" y="1976"/>
                <a:ext cx="12" cy="11"/>
              </a:xfrm>
              <a:custGeom>
                <a:avLst/>
                <a:gdLst>
                  <a:gd name="T0" fmla="*/ 4 w 47"/>
                  <a:gd name="T1" fmla="*/ 10 h 46"/>
                  <a:gd name="T2" fmla="*/ 6 w 47"/>
                  <a:gd name="T3" fmla="*/ 11 h 46"/>
                  <a:gd name="T4" fmla="*/ 8 w 47"/>
                  <a:gd name="T5" fmla="*/ 10 h 46"/>
                  <a:gd name="T6" fmla="*/ 10 w 47"/>
                  <a:gd name="T7" fmla="*/ 10 h 46"/>
                  <a:gd name="T8" fmla="*/ 11 w 47"/>
                  <a:gd name="T9" fmla="*/ 8 h 46"/>
                  <a:gd name="T10" fmla="*/ 12 w 47"/>
                  <a:gd name="T11" fmla="*/ 6 h 46"/>
                  <a:gd name="T12" fmla="*/ 11 w 47"/>
                  <a:gd name="T13" fmla="*/ 4 h 46"/>
                  <a:gd name="T14" fmla="*/ 10 w 47"/>
                  <a:gd name="T15" fmla="*/ 2 h 46"/>
                  <a:gd name="T16" fmla="*/ 8 w 47"/>
                  <a:gd name="T17" fmla="*/ 0 h 46"/>
                  <a:gd name="T18" fmla="*/ 6 w 47"/>
                  <a:gd name="T19" fmla="*/ 0 h 46"/>
                  <a:gd name="T20" fmla="*/ 4 w 47"/>
                  <a:gd name="T21" fmla="*/ 0 h 46"/>
                  <a:gd name="T22" fmla="*/ 2 w 47"/>
                  <a:gd name="T23" fmla="*/ 1 h 46"/>
                  <a:gd name="T24" fmla="*/ 1 w 47"/>
                  <a:gd name="T25" fmla="*/ 3 h 46"/>
                  <a:gd name="T26" fmla="*/ 0 w 47"/>
                  <a:gd name="T27" fmla="*/ 6 h 46"/>
                  <a:gd name="T28" fmla="*/ 1 w 47"/>
                  <a:gd name="T29" fmla="*/ 7 h 46"/>
                  <a:gd name="T30" fmla="*/ 2 w 47"/>
                  <a:gd name="T31" fmla="*/ 9 h 46"/>
                  <a:gd name="T32" fmla="*/ 4 w 47"/>
                  <a:gd name="T33" fmla="*/ 10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46">
                    <a:moveTo>
                      <a:pt x="15" y="43"/>
                    </a:moveTo>
                    <a:lnTo>
                      <a:pt x="22" y="46"/>
                    </a:lnTo>
                    <a:lnTo>
                      <a:pt x="31" y="43"/>
                    </a:lnTo>
                    <a:lnTo>
                      <a:pt x="39" y="40"/>
                    </a:lnTo>
                    <a:lnTo>
                      <a:pt x="44" y="32"/>
                    </a:lnTo>
                    <a:lnTo>
                      <a:pt x="47" y="24"/>
                    </a:lnTo>
                    <a:lnTo>
                      <a:pt x="44" y="15"/>
                    </a:lnTo>
                    <a:lnTo>
                      <a:pt x="40" y="7"/>
                    </a:lnTo>
                    <a:lnTo>
                      <a:pt x="33" y="2"/>
                    </a:lnTo>
                    <a:lnTo>
                      <a:pt x="25" y="0"/>
                    </a:lnTo>
                    <a:lnTo>
                      <a:pt x="16" y="2"/>
                    </a:lnTo>
                    <a:lnTo>
                      <a:pt x="8" y="6"/>
                    </a:lnTo>
                    <a:lnTo>
                      <a:pt x="3" y="14"/>
                    </a:lnTo>
                    <a:lnTo>
                      <a:pt x="0" y="23"/>
                    </a:lnTo>
                    <a:lnTo>
                      <a:pt x="3" y="31"/>
                    </a:lnTo>
                    <a:lnTo>
                      <a:pt x="7" y="38"/>
                    </a:lnTo>
                    <a:lnTo>
                      <a:pt x="15" y="43"/>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78" name="Freeform 378"/>
              <p:cNvSpPr>
                <a:spLocks/>
              </p:cNvSpPr>
              <p:nvPr/>
            </p:nvSpPr>
            <p:spPr bwMode="auto">
              <a:xfrm>
                <a:off x="633" y="1982"/>
                <a:ext cx="11" cy="12"/>
              </a:xfrm>
              <a:custGeom>
                <a:avLst/>
                <a:gdLst>
                  <a:gd name="T0" fmla="*/ 3 w 44"/>
                  <a:gd name="T1" fmla="*/ 11 h 45"/>
                  <a:gd name="T2" fmla="*/ 5 w 44"/>
                  <a:gd name="T3" fmla="*/ 12 h 45"/>
                  <a:gd name="T4" fmla="*/ 7 w 44"/>
                  <a:gd name="T5" fmla="*/ 12 h 45"/>
                  <a:gd name="T6" fmla="*/ 9 w 44"/>
                  <a:gd name="T7" fmla="*/ 11 h 45"/>
                  <a:gd name="T8" fmla="*/ 11 w 44"/>
                  <a:gd name="T9" fmla="*/ 9 h 45"/>
                  <a:gd name="T10" fmla="*/ 11 w 44"/>
                  <a:gd name="T11" fmla="*/ 6 h 45"/>
                  <a:gd name="T12" fmla="*/ 11 w 44"/>
                  <a:gd name="T13" fmla="*/ 4 h 45"/>
                  <a:gd name="T14" fmla="*/ 10 w 44"/>
                  <a:gd name="T15" fmla="*/ 2 h 45"/>
                  <a:gd name="T16" fmla="*/ 8 w 44"/>
                  <a:gd name="T17" fmla="*/ 1 h 45"/>
                  <a:gd name="T18" fmla="*/ 6 w 44"/>
                  <a:gd name="T19" fmla="*/ 0 h 45"/>
                  <a:gd name="T20" fmla="*/ 4 w 44"/>
                  <a:gd name="T21" fmla="*/ 1 h 45"/>
                  <a:gd name="T22" fmla="*/ 2 w 44"/>
                  <a:gd name="T23" fmla="*/ 2 h 45"/>
                  <a:gd name="T24" fmla="*/ 1 w 44"/>
                  <a:gd name="T25" fmla="*/ 3 h 45"/>
                  <a:gd name="T26" fmla="*/ 0 w 44"/>
                  <a:gd name="T27" fmla="*/ 6 h 45"/>
                  <a:gd name="T28" fmla="*/ 1 w 44"/>
                  <a:gd name="T29" fmla="*/ 8 h 45"/>
                  <a:gd name="T30" fmla="*/ 2 w 44"/>
                  <a:gd name="T31" fmla="*/ 10 h 45"/>
                  <a:gd name="T32" fmla="*/ 3 w 44"/>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5">
                    <a:moveTo>
                      <a:pt x="12" y="43"/>
                    </a:moveTo>
                    <a:lnTo>
                      <a:pt x="21" y="45"/>
                    </a:lnTo>
                    <a:lnTo>
                      <a:pt x="29" y="44"/>
                    </a:lnTo>
                    <a:lnTo>
                      <a:pt x="37" y="40"/>
                    </a:lnTo>
                    <a:lnTo>
                      <a:pt x="42" y="32"/>
                    </a:lnTo>
                    <a:lnTo>
                      <a:pt x="44" y="23"/>
                    </a:lnTo>
                    <a:lnTo>
                      <a:pt x="43" y="16"/>
                    </a:lnTo>
                    <a:lnTo>
                      <a:pt x="39" y="8"/>
                    </a:lnTo>
                    <a:lnTo>
                      <a:pt x="32" y="3"/>
                    </a:lnTo>
                    <a:lnTo>
                      <a:pt x="23" y="0"/>
                    </a:lnTo>
                    <a:lnTo>
                      <a:pt x="15" y="2"/>
                    </a:lnTo>
                    <a:lnTo>
                      <a:pt x="7" y="7"/>
                    </a:lnTo>
                    <a:lnTo>
                      <a:pt x="2" y="13"/>
                    </a:lnTo>
                    <a:lnTo>
                      <a:pt x="0" y="22"/>
                    </a:lnTo>
                    <a:lnTo>
                      <a:pt x="2" y="30"/>
                    </a:lnTo>
                    <a:lnTo>
                      <a:pt x="6" y="38"/>
                    </a:lnTo>
                    <a:lnTo>
                      <a:pt x="12" y="43"/>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79" name="Freeform 379"/>
              <p:cNvSpPr>
                <a:spLocks/>
              </p:cNvSpPr>
              <p:nvPr/>
            </p:nvSpPr>
            <p:spPr bwMode="auto">
              <a:xfrm>
                <a:off x="720" y="1955"/>
                <a:ext cx="11" cy="11"/>
              </a:xfrm>
              <a:custGeom>
                <a:avLst/>
                <a:gdLst>
                  <a:gd name="T0" fmla="*/ 5 w 45"/>
                  <a:gd name="T1" fmla="*/ 11 h 44"/>
                  <a:gd name="T2" fmla="*/ 8 w 45"/>
                  <a:gd name="T3" fmla="*/ 11 h 44"/>
                  <a:gd name="T4" fmla="*/ 10 w 45"/>
                  <a:gd name="T5" fmla="*/ 10 h 44"/>
                  <a:gd name="T6" fmla="*/ 11 w 45"/>
                  <a:gd name="T7" fmla="*/ 8 h 44"/>
                  <a:gd name="T8" fmla="*/ 11 w 45"/>
                  <a:gd name="T9" fmla="*/ 6 h 44"/>
                  <a:gd name="T10" fmla="*/ 11 w 45"/>
                  <a:gd name="T11" fmla="*/ 3 h 44"/>
                  <a:gd name="T12" fmla="*/ 10 w 45"/>
                  <a:gd name="T13" fmla="*/ 2 h 44"/>
                  <a:gd name="T14" fmla="*/ 8 w 45"/>
                  <a:gd name="T15" fmla="*/ 1 h 44"/>
                  <a:gd name="T16" fmla="*/ 5 w 45"/>
                  <a:gd name="T17" fmla="*/ 0 h 44"/>
                  <a:gd name="T18" fmla="*/ 3 w 45"/>
                  <a:gd name="T19" fmla="*/ 1 h 44"/>
                  <a:gd name="T20" fmla="*/ 2 w 45"/>
                  <a:gd name="T21" fmla="*/ 2 h 44"/>
                  <a:gd name="T22" fmla="*/ 0 w 45"/>
                  <a:gd name="T23" fmla="*/ 3 h 44"/>
                  <a:gd name="T24" fmla="*/ 0 w 45"/>
                  <a:gd name="T25" fmla="*/ 6 h 44"/>
                  <a:gd name="T26" fmla="*/ 0 w 45"/>
                  <a:gd name="T27" fmla="*/ 8 h 44"/>
                  <a:gd name="T28" fmla="*/ 2 w 45"/>
                  <a:gd name="T29" fmla="*/ 10 h 44"/>
                  <a:gd name="T30" fmla="*/ 3 w 45"/>
                  <a:gd name="T31" fmla="*/ 11 h 44"/>
                  <a:gd name="T32" fmla="*/ 5 w 45"/>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4">
                    <a:moveTo>
                      <a:pt x="22" y="44"/>
                    </a:moveTo>
                    <a:lnTo>
                      <a:pt x="31" y="43"/>
                    </a:lnTo>
                    <a:lnTo>
                      <a:pt x="39" y="38"/>
                    </a:lnTo>
                    <a:lnTo>
                      <a:pt x="44" y="31"/>
                    </a:lnTo>
                    <a:lnTo>
                      <a:pt x="45" y="22"/>
                    </a:lnTo>
                    <a:lnTo>
                      <a:pt x="44" y="13"/>
                    </a:lnTo>
                    <a:lnTo>
                      <a:pt x="39" y="7"/>
                    </a:lnTo>
                    <a:lnTo>
                      <a:pt x="31" y="2"/>
                    </a:lnTo>
                    <a:lnTo>
                      <a:pt x="22" y="0"/>
                    </a:lnTo>
                    <a:lnTo>
                      <a:pt x="14" y="2"/>
                    </a:lnTo>
                    <a:lnTo>
                      <a:pt x="7" y="7"/>
                    </a:lnTo>
                    <a:lnTo>
                      <a:pt x="2" y="13"/>
                    </a:lnTo>
                    <a:lnTo>
                      <a:pt x="0" y="22"/>
                    </a:lnTo>
                    <a:lnTo>
                      <a:pt x="2" y="31"/>
                    </a:lnTo>
                    <a:lnTo>
                      <a:pt x="7" y="38"/>
                    </a:lnTo>
                    <a:lnTo>
                      <a:pt x="14" y="43"/>
                    </a:lnTo>
                    <a:lnTo>
                      <a:pt x="22"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80" name="Freeform 380"/>
              <p:cNvSpPr>
                <a:spLocks/>
              </p:cNvSpPr>
              <p:nvPr/>
            </p:nvSpPr>
            <p:spPr bwMode="auto">
              <a:xfrm>
                <a:off x="726" y="1965"/>
                <a:ext cx="10" cy="11"/>
              </a:xfrm>
              <a:custGeom>
                <a:avLst/>
                <a:gdLst>
                  <a:gd name="T0" fmla="*/ 5 w 44"/>
                  <a:gd name="T1" fmla="*/ 11 h 45"/>
                  <a:gd name="T2" fmla="*/ 7 w 44"/>
                  <a:gd name="T3" fmla="*/ 11 h 45"/>
                  <a:gd name="T4" fmla="*/ 8 w 44"/>
                  <a:gd name="T5" fmla="*/ 9 h 45"/>
                  <a:gd name="T6" fmla="*/ 10 w 44"/>
                  <a:gd name="T7" fmla="*/ 8 h 45"/>
                  <a:gd name="T8" fmla="*/ 10 w 44"/>
                  <a:gd name="T9" fmla="*/ 6 h 45"/>
                  <a:gd name="T10" fmla="*/ 10 w 44"/>
                  <a:gd name="T11" fmla="*/ 3 h 45"/>
                  <a:gd name="T12" fmla="*/ 8 w 44"/>
                  <a:gd name="T13" fmla="*/ 1 h 45"/>
                  <a:gd name="T14" fmla="*/ 7 w 44"/>
                  <a:gd name="T15" fmla="*/ 0 h 45"/>
                  <a:gd name="T16" fmla="*/ 5 w 44"/>
                  <a:gd name="T17" fmla="*/ 0 h 45"/>
                  <a:gd name="T18" fmla="*/ 3 w 44"/>
                  <a:gd name="T19" fmla="*/ 0 h 45"/>
                  <a:gd name="T20" fmla="*/ 2 w 44"/>
                  <a:gd name="T21" fmla="*/ 1 h 45"/>
                  <a:gd name="T22" fmla="*/ 0 w 44"/>
                  <a:gd name="T23" fmla="*/ 3 h 45"/>
                  <a:gd name="T24" fmla="*/ 0 w 44"/>
                  <a:gd name="T25" fmla="*/ 6 h 45"/>
                  <a:gd name="T26" fmla="*/ 0 w 44"/>
                  <a:gd name="T27" fmla="*/ 8 h 45"/>
                  <a:gd name="T28" fmla="*/ 2 w 44"/>
                  <a:gd name="T29" fmla="*/ 9 h 45"/>
                  <a:gd name="T30" fmla="*/ 3 w 44"/>
                  <a:gd name="T31" fmla="*/ 11 h 45"/>
                  <a:gd name="T32" fmla="*/ 5 w 44"/>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5">
                    <a:moveTo>
                      <a:pt x="22" y="45"/>
                    </a:moveTo>
                    <a:lnTo>
                      <a:pt x="31" y="43"/>
                    </a:lnTo>
                    <a:lnTo>
                      <a:pt x="37" y="38"/>
                    </a:lnTo>
                    <a:lnTo>
                      <a:pt x="43" y="31"/>
                    </a:lnTo>
                    <a:lnTo>
                      <a:pt x="44" y="23"/>
                    </a:lnTo>
                    <a:lnTo>
                      <a:pt x="43" y="14"/>
                    </a:lnTo>
                    <a:lnTo>
                      <a:pt x="37" y="6"/>
                    </a:lnTo>
                    <a:lnTo>
                      <a:pt x="31" y="1"/>
                    </a:lnTo>
                    <a:lnTo>
                      <a:pt x="22" y="0"/>
                    </a:lnTo>
                    <a:lnTo>
                      <a:pt x="13" y="1"/>
                    </a:lnTo>
                    <a:lnTo>
                      <a:pt x="7" y="6"/>
                    </a:lnTo>
                    <a:lnTo>
                      <a:pt x="1" y="14"/>
                    </a:lnTo>
                    <a:lnTo>
                      <a:pt x="0" y="23"/>
                    </a:lnTo>
                    <a:lnTo>
                      <a:pt x="1" y="31"/>
                    </a:lnTo>
                    <a:lnTo>
                      <a:pt x="7" y="38"/>
                    </a:lnTo>
                    <a:lnTo>
                      <a:pt x="13" y="43"/>
                    </a:lnTo>
                    <a:lnTo>
                      <a:pt x="22" y="4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81" name="Freeform 381"/>
              <p:cNvSpPr>
                <a:spLocks/>
              </p:cNvSpPr>
              <p:nvPr/>
            </p:nvSpPr>
            <p:spPr bwMode="auto">
              <a:xfrm>
                <a:off x="715" y="1965"/>
                <a:ext cx="11" cy="11"/>
              </a:xfrm>
              <a:custGeom>
                <a:avLst/>
                <a:gdLst>
                  <a:gd name="T0" fmla="*/ 5 w 43"/>
                  <a:gd name="T1" fmla="*/ 11 h 45"/>
                  <a:gd name="T2" fmla="*/ 7 w 43"/>
                  <a:gd name="T3" fmla="*/ 11 h 45"/>
                  <a:gd name="T4" fmla="*/ 9 w 43"/>
                  <a:gd name="T5" fmla="*/ 9 h 45"/>
                  <a:gd name="T6" fmla="*/ 11 w 43"/>
                  <a:gd name="T7" fmla="*/ 8 h 45"/>
                  <a:gd name="T8" fmla="*/ 11 w 43"/>
                  <a:gd name="T9" fmla="*/ 6 h 45"/>
                  <a:gd name="T10" fmla="*/ 11 w 43"/>
                  <a:gd name="T11" fmla="*/ 3 h 45"/>
                  <a:gd name="T12" fmla="*/ 9 w 43"/>
                  <a:gd name="T13" fmla="*/ 1 h 45"/>
                  <a:gd name="T14" fmla="*/ 7 w 43"/>
                  <a:gd name="T15" fmla="*/ 0 h 45"/>
                  <a:gd name="T16" fmla="*/ 5 w 43"/>
                  <a:gd name="T17" fmla="*/ 0 h 45"/>
                  <a:gd name="T18" fmla="*/ 3 w 43"/>
                  <a:gd name="T19" fmla="*/ 0 h 45"/>
                  <a:gd name="T20" fmla="*/ 2 w 43"/>
                  <a:gd name="T21" fmla="*/ 1 h 45"/>
                  <a:gd name="T22" fmla="*/ 0 w 43"/>
                  <a:gd name="T23" fmla="*/ 3 h 45"/>
                  <a:gd name="T24" fmla="*/ 0 w 43"/>
                  <a:gd name="T25" fmla="*/ 6 h 45"/>
                  <a:gd name="T26" fmla="*/ 0 w 43"/>
                  <a:gd name="T27" fmla="*/ 8 h 45"/>
                  <a:gd name="T28" fmla="*/ 2 w 43"/>
                  <a:gd name="T29" fmla="*/ 9 h 45"/>
                  <a:gd name="T30" fmla="*/ 3 w 43"/>
                  <a:gd name="T31" fmla="*/ 11 h 45"/>
                  <a:gd name="T32" fmla="*/ 5 w 43"/>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5">
                    <a:moveTo>
                      <a:pt x="21" y="45"/>
                    </a:moveTo>
                    <a:lnTo>
                      <a:pt x="29" y="43"/>
                    </a:lnTo>
                    <a:lnTo>
                      <a:pt x="37" y="38"/>
                    </a:lnTo>
                    <a:lnTo>
                      <a:pt x="42" y="31"/>
                    </a:lnTo>
                    <a:lnTo>
                      <a:pt x="43" y="23"/>
                    </a:lnTo>
                    <a:lnTo>
                      <a:pt x="42" y="14"/>
                    </a:lnTo>
                    <a:lnTo>
                      <a:pt x="37" y="6"/>
                    </a:lnTo>
                    <a:lnTo>
                      <a:pt x="29" y="1"/>
                    </a:lnTo>
                    <a:lnTo>
                      <a:pt x="21" y="0"/>
                    </a:lnTo>
                    <a:lnTo>
                      <a:pt x="12" y="1"/>
                    </a:lnTo>
                    <a:lnTo>
                      <a:pt x="6" y="6"/>
                    </a:lnTo>
                    <a:lnTo>
                      <a:pt x="1" y="14"/>
                    </a:lnTo>
                    <a:lnTo>
                      <a:pt x="0" y="23"/>
                    </a:lnTo>
                    <a:lnTo>
                      <a:pt x="1" y="31"/>
                    </a:lnTo>
                    <a:lnTo>
                      <a:pt x="6" y="38"/>
                    </a:lnTo>
                    <a:lnTo>
                      <a:pt x="12" y="43"/>
                    </a:lnTo>
                    <a:lnTo>
                      <a:pt x="21" y="45"/>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82" name="Freeform 382"/>
              <p:cNvSpPr>
                <a:spLocks/>
              </p:cNvSpPr>
              <p:nvPr/>
            </p:nvSpPr>
            <p:spPr bwMode="auto">
              <a:xfrm>
                <a:off x="674" y="1968"/>
                <a:ext cx="11" cy="11"/>
              </a:xfrm>
              <a:custGeom>
                <a:avLst/>
                <a:gdLst>
                  <a:gd name="T0" fmla="*/ 7 w 44"/>
                  <a:gd name="T1" fmla="*/ 11 h 45"/>
                  <a:gd name="T2" fmla="*/ 9 w 44"/>
                  <a:gd name="T3" fmla="*/ 10 h 45"/>
                  <a:gd name="T4" fmla="*/ 11 w 44"/>
                  <a:gd name="T5" fmla="*/ 8 h 45"/>
                  <a:gd name="T6" fmla="*/ 11 w 44"/>
                  <a:gd name="T7" fmla="*/ 6 h 45"/>
                  <a:gd name="T8" fmla="*/ 11 w 44"/>
                  <a:gd name="T9" fmla="*/ 4 h 45"/>
                  <a:gd name="T10" fmla="*/ 10 w 44"/>
                  <a:gd name="T11" fmla="*/ 2 h 45"/>
                  <a:gd name="T12" fmla="*/ 8 w 44"/>
                  <a:gd name="T13" fmla="*/ 0 h 45"/>
                  <a:gd name="T14" fmla="*/ 6 w 44"/>
                  <a:gd name="T15" fmla="*/ 0 h 45"/>
                  <a:gd name="T16" fmla="*/ 4 w 44"/>
                  <a:gd name="T17" fmla="*/ 0 h 45"/>
                  <a:gd name="T18" fmla="*/ 2 w 44"/>
                  <a:gd name="T19" fmla="*/ 1 h 45"/>
                  <a:gd name="T20" fmla="*/ 1 w 44"/>
                  <a:gd name="T21" fmla="*/ 3 h 45"/>
                  <a:gd name="T22" fmla="*/ 0 w 44"/>
                  <a:gd name="T23" fmla="*/ 5 h 45"/>
                  <a:gd name="T24" fmla="*/ 0 w 44"/>
                  <a:gd name="T25" fmla="*/ 7 h 45"/>
                  <a:gd name="T26" fmla="*/ 1 w 44"/>
                  <a:gd name="T27" fmla="*/ 9 h 45"/>
                  <a:gd name="T28" fmla="*/ 3 w 44"/>
                  <a:gd name="T29" fmla="*/ 10 h 45"/>
                  <a:gd name="T30" fmla="*/ 5 w 44"/>
                  <a:gd name="T31" fmla="*/ 11 h 45"/>
                  <a:gd name="T32" fmla="*/ 7 w 44"/>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5">
                    <a:moveTo>
                      <a:pt x="28" y="44"/>
                    </a:moveTo>
                    <a:lnTo>
                      <a:pt x="35" y="40"/>
                    </a:lnTo>
                    <a:lnTo>
                      <a:pt x="42" y="33"/>
                    </a:lnTo>
                    <a:lnTo>
                      <a:pt x="44" y="24"/>
                    </a:lnTo>
                    <a:lnTo>
                      <a:pt x="43" y="15"/>
                    </a:lnTo>
                    <a:lnTo>
                      <a:pt x="39" y="8"/>
                    </a:lnTo>
                    <a:lnTo>
                      <a:pt x="32" y="2"/>
                    </a:lnTo>
                    <a:lnTo>
                      <a:pt x="24" y="0"/>
                    </a:lnTo>
                    <a:lnTo>
                      <a:pt x="15" y="1"/>
                    </a:lnTo>
                    <a:lnTo>
                      <a:pt x="7" y="5"/>
                    </a:lnTo>
                    <a:lnTo>
                      <a:pt x="2" y="11"/>
                    </a:lnTo>
                    <a:lnTo>
                      <a:pt x="0" y="19"/>
                    </a:lnTo>
                    <a:lnTo>
                      <a:pt x="1" y="28"/>
                    </a:lnTo>
                    <a:lnTo>
                      <a:pt x="5" y="37"/>
                    </a:lnTo>
                    <a:lnTo>
                      <a:pt x="11" y="42"/>
                    </a:lnTo>
                    <a:lnTo>
                      <a:pt x="19" y="45"/>
                    </a:lnTo>
                    <a:lnTo>
                      <a:pt x="28"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83" name="Freeform 383"/>
              <p:cNvSpPr>
                <a:spLocks/>
              </p:cNvSpPr>
              <p:nvPr/>
            </p:nvSpPr>
            <p:spPr bwMode="auto">
              <a:xfrm>
                <a:off x="682" y="1976"/>
                <a:ext cx="11" cy="11"/>
              </a:xfrm>
              <a:custGeom>
                <a:avLst/>
                <a:gdLst>
                  <a:gd name="T0" fmla="*/ 7 w 45"/>
                  <a:gd name="T1" fmla="*/ 11 h 43"/>
                  <a:gd name="T2" fmla="*/ 9 w 45"/>
                  <a:gd name="T3" fmla="*/ 10 h 43"/>
                  <a:gd name="T4" fmla="*/ 11 w 45"/>
                  <a:gd name="T5" fmla="*/ 8 h 43"/>
                  <a:gd name="T6" fmla="*/ 11 w 45"/>
                  <a:gd name="T7" fmla="*/ 6 h 43"/>
                  <a:gd name="T8" fmla="*/ 11 w 45"/>
                  <a:gd name="T9" fmla="*/ 4 h 43"/>
                  <a:gd name="T10" fmla="*/ 10 w 45"/>
                  <a:gd name="T11" fmla="*/ 2 h 43"/>
                  <a:gd name="T12" fmla="*/ 8 w 45"/>
                  <a:gd name="T13" fmla="*/ 1 h 43"/>
                  <a:gd name="T14" fmla="*/ 6 w 45"/>
                  <a:gd name="T15" fmla="*/ 0 h 43"/>
                  <a:gd name="T16" fmla="*/ 4 w 45"/>
                  <a:gd name="T17" fmla="*/ 0 h 43"/>
                  <a:gd name="T18" fmla="*/ 2 w 45"/>
                  <a:gd name="T19" fmla="*/ 1 h 43"/>
                  <a:gd name="T20" fmla="*/ 1 w 45"/>
                  <a:gd name="T21" fmla="*/ 3 h 43"/>
                  <a:gd name="T22" fmla="*/ 0 w 45"/>
                  <a:gd name="T23" fmla="*/ 5 h 43"/>
                  <a:gd name="T24" fmla="*/ 0 w 45"/>
                  <a:gd name="T25" fmla="*/ 7 h 43"/>
                  <a:gd name="T26" fmla="*/ 1 w 45"/>
                  <a:gd name="T27" fmla="*/ 9 h 43"/>
                  <a:gd name="T28" fmla="*/ 3 w 45"/>
                  <a:gd name="T29" fmla="*/ 10 h 43"/>
                  <a:gd name="T30" fmla="*/ 5 w 45"/>
                  <a:gd name="T31" fmla="*/ 11 h 43"/>
                  <a:gd name="T32" fmla="*/ 7 w 45"/>
                  <a:gd name="T33" fmla="*/ 1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3">
                    <a:moveTo>
                      <a:pt x="30" y="43"/>
                    </a:moveTo>
                    <a:lnTo>
                      <a:pt x="38" y="40"/>
                    </a:lnTo>
                    <a:lnTo>
                      <a:pt x="43" y="32"/>
                    </a:lnTo>
                    <a:lnTo>
                      <a:pt x="45" y="24"/>
                    </a:lnTo>
                    <a:lnTo>
                      <a:pt x="44" y="15"/>
                    </a:lnTo>
                    <a:lnTo>
                      <a:pt x="40" y="7"/>
                    </a:lnTo>
                    <a:lnTo>
                      <a:pt x="34" y="2"/>
                    </a:lnTo>
                    <a:lnTo>
                      <a:pt x="26" y="0"/>
                    </a:lnTo>
                    <a:lnTo>
                      <a:pt x="17" y="1"/>
                    </a:lnTo>
                    <a:lnTo>
                      <a:pt x="9" y="5"/>
                    </a:lnTo>
                    <a:lnTo>
                      <a:pt x="4" y="11"/>
                    </a:lnTo>
                    <a:lnTo>
                      <a:pt x="0" y="19"/>
                    </a:lnTo>
                    <a:lnTo>
                      <a:pt x="2" y="28"/>
                    </a:lnTo>
                    <a:lnTo>
                      <a:pt x="5" y="36"/>
                    </a:lnTo>
                    <a:lnTo>
                      <a:pt x="13" y="41"/>
                    </a:lnTo>
                    <a:lnTo>
                      <a:pt x="21" y="43"/>
                    </a:lnTo>
                    <a:lnTo>
                      <a:pt x="30" y="43"/>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84" name="Freeform 384"/>
              <p:cNvSpPr>
                <a:spLocks/>
              </p:cNvSpPr>
              <p:nvPr/>
            </p:nvSpPr>
            <p:spPr bwMode="auto">
              <a:xfrm>
                <a:off x="671" y="1979"/>
                <a:ext cx="11" cy="11"/>
              </a:xfrm>
              <a:custGeom>
                <a:avLst/>
                <a:gdLst>
                  <a:gd name="T0" fmla="*/ 7 w 44"/>
                  <a:gd name="T1" fmla="*/ 11 h 43"/>
                  <a:gd name="T2" fmla="*/ 9 w 44"/>
                  <a:gd name="T3" fmla="*/ 10 h 43"/>
                  <a:gd name="T4" fmla="*/ 10 w 44"/>
                  <a:gd name="T5" fmla="*/ 8 h 43"/>
                  <a:gd name="T6" fmla="*/ 11 w 44"/>
                  <a:gd name="T7" fmla="*/ 6 h 43"/>
                  <a:gd name="T8" fmla="*/ 11 w 44"/>
                  <a:gd name="T9" fmla="*/ 4 h 43"/>
                  <a:gd name="T10" fmla="*/ 10 w 44"/>
                  <a:gd name="T11" fmla="*/ 2 h 43"/>
                  <a:gd name="T12" fmla="*/ 8 w 44"/>
                  <a:gd name="T13" fmla="*/ 1 h 43"/>
                  <a:gd name="T14" fmla="*/ 6 w 44"/>
                  <a:gd name="T15" fmla="*/ 0 h 43"/>
                  <a:gd name="T16" fmla="*/ 4 w 44"/>
                  <a:gd name="T17" fmla="*/ 0 h 43"/>
                  <a:gd name="T18" fmla="*/ 2 w 44"/>
                  <a:gd name="T19" fmla="*/ 1 h 43"/>
                  <a:gd name="T20" fmla="*/ 1 w 44"/>
                  <a:gd name="T21" fmla="*/ 3 h 43"/>
                  <a:gd name="T22" fmla="*/ 0 w 44"/>
                  <a:gd name="T23" fmla="*/ 5 h 43"/>
                  <a:gd name="T24" fmla="*/ 0 w 44"/>
                  <a:gd name="T25" fmla="*/ 7 h 43"/>
                  <a:gd name="T26" fmla="*/ 1 w 44"/>
                  <a:gd name="T27" fmla="*/ 9 h 43"/>
                  <a:gd name="T28" fmla="*/ 3 w 44"/>
                  <a:gd name="T29" fmla="*/ 10 h 43"/>
                  <a:gd name="T30" fmla="*/ 5 w 44"/>
                  <a:gd name="T31" fmla="*/ 11 h 43"/>
                  <a:gd name="T32" fmla="*/ 7 w 44"/>
                  <a:gd name="T33" fmla="*/ 1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3">
                    <a:moveTo>
                      <a:pt x="29" y="43"/>
                    </a:moveTo>
                    <a:lnTo>
                      <a:pt x="36" y="39"/>
                    </a:lnTo>
                    <a:lnTo>
                      <a:pt x="41" y="32"/>
                    </a:lnTo>
                    <a:lnTo>
                      <a:pt x="44" y="24"/>
                    </a:lnTo>
                    <a:lnTo>
                      <a:pt x="44" y="15"/>
                    </a:lnTo>
                    <a:lnTo>
                      <a:pt x="40" y="7"/>
                    </a:lnTo>
                    <a:lnTo>
                      <a:pt x="32" y="2"/>
                    </a:lnTo>
                    <a:lnTo>
                      <a:pt x="25" y="0"/>
                    </a:lnTo>
                    <a:lnTo>
                      <a:pt x="16" y="0"/>
                    </a:lnTo>
                    <a:lnTo>
                      <a:pt x="8" y="3"/>
                    </a:lnTo>
                    <a:lnTo>
                      <a:pt x="3" y="11"/>
                    </a:lnTo>
                    <a:lnTo>
                      <a:pt x="0" y="19"/>
                    </a:lnTo>
                    <a:lnTo>
                      <a:pt x="0" y="28"/>
                    </a:lnTo>
                    <a:lnTo>
                      <a:pt x="4" y="35"/>
                    </a:lnTo>
                    <a:lnTo>
                      <a:pt x="12" y="41"/>
                    </a:lnTo>
                    <a:lnTo>
                      <a:pt x="20" y="43"/>
                    </a:lnTo>
                    <a:lnTo>
                      <a:pt x="29" y="43"/>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85" name="Freeform 385"/>
              <p:cNvSpPr>
                <a:spLocks/>
              </p:cNvSpPr>
              <p:nvPr/>
            </p:nvSpPr>
            <p:spPr bwMode="auto">
              <a:xfrm>
                <a:off x="637" y="1820"/>
                <a:ext cx="12" cy="12"/>
              </a:xfrm>
              <a:custGeom>
                <a:avLst/>
                <a:gdLst>
                  <a:gd name="T0" fmla="*/ 8 w 45"/>
                  <a:gd name="T1" fmla="*/ 12 h 45"/>
                  <a:gd name="T2" fmla="*/ 10 w 45"/>
                  <a:gd name="T3" fmla="*/ 11 h 45"/>
                  <a:gd name="T4" fmla="*/ 11 w 45"/>
                  <a:gd name="T5" fmla="*/ 9 h 45"/>
                  <a:gd name="T6" fmla="*/ 12 w 45"/>
                  <a:gd name="T7" fmla="*/ 6 h 45"/>
                  <a:gd name="T8" fmla="*/ 12 w 45"/>
                  <a:gd name="T9" fmla="*/ 4 h 45"/>
                  <a:gd name="T10" fmla="*/ 11 w 45"/>
                  <a:gd name="T11" fmla="*/ 2 h 45"/>
                  <a:gd name="T12" fmla="*/ 9 w 45"/>
                  <a:gd name="T13" fmla="*/ 1 h 45"/>
                  <a:gd name="T14" fmla="*/ 7 w 45"/>
                  <a:gd name="T15" fmla="*/ 0 h 45"/>
                  <a:gd name="T16" fmla="*/ 5 w 45"/>
                  <a:gd name="T17" fmla="*/ 0 h 45"/>
                  <a:gd name="T18" fmla="*/ 2 w 45"/>
                  <a:gd name="T19" fmla="*/ 1 h 45"/>
                  <a:gd name="T20" fmla="*/ 1 w 45"/>
                  <a:gd name="T21" fmla="*/ 3 h 45"/>
                  <a:gd name="T22" fmla="*/ 0 w 45"/>
                  <a:gd name="T23" fmla="*/ 5 h 45"/>
                  <a:gd name="T24" fmla="*/ 0 w 45"/>
                  <a:gd name="T25" fmla="*/ 7 h 45"/>
                  <a:gd name="T26" fmla="*/ 1 w 45"/>
                  <a:gd name="T27" fmla="*/ 10 h 45"/>
                  <a:gd name="T28" fmla="*/ 3 w 45"/>
                  <a:gd name="T29" fmla="*/ 11 h 45"/>
                  <a:gd name="T30" fmla="*/ 6 w 45"/>
                  <a:gd name="T31" fmla="*/ 12 h 45"/>
                  <a:gd name="T32" fmla="*/ 8 w 45"/>
                  <a:gd name="T33" fmla="*/ 12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30" y="44"/>
                    </a:moveTo>
                    <a:lnTo>
                      <a:pt x="37" y="40"/>
                    </a:lnTo>
                    <a:lnTo>
                      <a:pt x="43" y="32"/>
                    </a:lnTo>
                    <a:lnTo>
                      <a:pt x="45" y="24"/>
                    </a:lnTo>
                    <a:lnTo>
                      <a:pt x="44" y="15"/>
                    </a:lnTo>
                    <a:lnTo>
                      <a:pt x="40" y="8"/>
                    </a:lnTo>
                    <a:lnTo>
                      <a:pt x="34" y="3"/>
                    </a:lnTo>
                    <a:lnTo>
                      <a:pt x="26" y="0"/>
                    </a:lnTo>
                    <a:lnTo>
                      <a:pt x="17" y="1"/>
                    </a:lnTo>
                    <a:lnTo>
                      <a:pt x="8" y="5"/>
                    </a:lnTo>
                    <a:lnTo>
                      <a:pt x="3" y="12"/>
                    </a:lnTo>
                    <a:lnTo>
                      <a:pt x="0" y="19"/>
                    </a:lnTo>
                    <a:lnTo>
                      <a:pt x="1" y="28"/>
                    </a:lnTo>
                    <a:lnTo>
                      <a:pt x="5" y="36"/>
                    </a:lnTo>
                    <a:lnTo>
                      <a:pt x="12" y="41"/>
                    </a:lnTo>
                    <a:lnTo>
                      <a:pt x="21" y="45"/>
                    </a:lnTo>
                    <a:lnTo>
                      <a:pt x="30"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86" name="Freeform 386"/>
              <p:cNvSpPr>
                <a:spLocks/>
              </p:cNvSpPr>
              <p:nvPr/>
            </p:nvSpPr>
            <p:spPr bwMode="auto">
              <a:xfrm>
                <a:off x="645" y="1828"/>
                <a:ext cx="11" cy="11"/>
              </a:xfrm>
              <a:custGeom>
                <a:avLst/>
                <a:gdLst>
                  <a:gd name="T0" fmla="*/ 7 w 44"/>
                  <a:gd name="T1" fmla="*/ 11 h 43"/>
                  <a:gd name="T2" fmla="*/ 9 w 44"/>
                  <a:gd name="T3" fmla="*/ 10 h 43"/>
                  <a:gd name="T4" fmla="*/ 10 w 44"/>
                  <a:gd name="T5" fmla="*/ 8 h 43"/>
                  <a:gd name="T6" fmla="*/ 11 w 44"/>
                  <a:gd name="T7" fmla="*/ 6 h 43"/>
                  <a:gd name="T8" fmla="*/ 11 w 44"/>
                  <a:gd name="T9" fmla="*/ 4 h 43"/>
                  <a:gd name="T10" fmla="*/ 10 w 44"/>
                  <a:gd name="T11" fmla="*/ 2 h 43"/>
                  <a:gd name="T12" fmla="*/ 8 w 44"/>
                  <a:gd name="T13" fmla="*/ 1 h 43"/>
                  <a:gd name="T14" fmla="*/ 6 w 44"/>
                  <a:gd name="T15" fmla="*/ 0 h 43"/>
                  <a:gd name="T16" fmla="*/ 4 w 44"/>
                  <a:gd name="T17" fmla="*/ 0 h 43"/>
                  <a:gd name="T18" fmla="*/ 2 w 44"/>
                  <a:gd name="T19" fmla="*/ 1 h 43"/>
                  <a:gd name="T20" fmla="*/ 1 w 44"/>
                  <a:gd name="T21" fmla="*/ 3 h 43"/>
                  <a:gd name="T22" fmla="*/ 0 w 44"/>
                  <a:gd name="T23" fmla="*/ 5 h 43"/>
                  <a:gd name="T24" fmla="*/ 0 w 44"/>
                  <a:gd name="T25" fmla="*/ 7 h 43"/>
                  <a:gd name="T26" fmla="*/ 1 w 44"/>
                  <a:gd name="T27" fmla="*/ 9 h 43"/>
                  <a:gd name="T28" fmla="*/ 3 w 44"/>
                  <a:gd name="T29" fmla="*/ 10 h 43"/>
                  <a:gd name="T30" fmla="*/ 5 w 44"/>
                  <a:gd name="T31" fmla="*/ 11 h 43"/>
                  <a:gd name="T32" fmla="*/ 7 w 44"/>
                  <a:gd name="T33" fmla="*/ 1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3">
                    <a:moveTo>
                      <a:pt x="29" y="43"/>
                    </a:moveTo>
                    <a:lnTo>
                      <a:pt x="36" y="40"/>
                    </a:lnTo>
                    <a:lnTo>
                      <a:pt x="41" y="32"/>
                    </a:lnTo>
                    <a:lnTo>
                      <a:pt x="44" y="24"/>
                    </a:lnTo>
                    <a:lnTo>
                      <a:pt x="44" y="15"/>
                    </a:lnTo>
                    <a:lnTo>
                      <a:pt x="40" y="8"/>
                    </a:lnTo>
                    <a:lnTo>
                      <a:pt x="32" y="2"/>
                    </a:lnTo>
                    <a:lnTo>
                      <a:pt x="25" y="0"/>
                    </a:lnTo>
                    <a:lnTo>
                      <a:pt x="16" y="0"/>
                    </a:lnTo>
                    <a:lnTo>
                      <a:pt x="8" y="4"/>
                    </a:lnTo>
                    <a:lnTo>
                      <a:pt x="3" y="11"/>
                    </a:lnTo>
                    <a:lnTo>
                      <a:pt x="0" y="19"/>
                    </a:lnTo>
                    <a:lnTo>
                      <a:pt x="0" y="28"/>
                    </a:lnTo>
                    <a:lnTo>
                      <a:pt x="4" y="36"/>
                    </a:lnTo>
                    <a:lnTo>
                      <a:pt x="12" y="41"/>
                    </a:lnTo>
                    <a:lnTo>
                      <a:pt x="20" y="43"/>
                    </a:lnTo>
                    <a:lnTo>
                      <a:pt x="29" y="43"/>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87" name="Freeform 387"/>
              <p:cNvSpPr>
                <a:spLocks/>
              </p:cNvSpPr>
              <p:nvPr/>
            </p:nvSpPr>
            <p:spPr bwMode="auto">
              <a:xfrm>
                <a:off x="635" y="1831"/>
                <a:ext cx="11" cy="11"/>
              </a:xfrm>
              <a:custGeom>
                <a:avLst/>
                <a:gdLst>
                  <a:gd name="T0" fmla="*/ 7 w 45"/>
                  <a:gd name="T1" fmla="*/ 11 h 45"/>
                  <a:gd name="T2" fmla="*/ 9 w 45"/>
                  <a:gd name="T3" fmla="*/ 10 h 45"/>
                  <a:gd name="T4" fmla="*/ 10 w 45"/>
                  <a:gd name="T5" fmla="*/ 8 h 45"/>
                  <a:gd name="T6" fmla="*/ 11 w 45"/>
                  <a:gd name="T7" fmla="*/ 6 h 45"/>
                  <a:gd name="T8" fmla="*/ 11 w 45"/>
                  <a:gd name="T9" fmla="*/ 4 h 45"/>
                  <a:gd name="T10" fmla="*/ 10 w 45"/>
                  <a:gd name="T11" fmla="*/ 2 h 45"/>
                  <a:gd name="T12" fmla="*/ 8 w 45"/>
                  <a:gd name="T13" fmla="*/ 1 h 45"/>
                  <a:gd name="T14" fmla="*/ 6 w 45"/>
                  <a:gd name="T15" fmla="*/ 0 h 45"/>
                  <a:gd name="T16" fmla="*/ 4 w 45"/>
                  <a:gd name="T17" fmla="*/ 0 h 45"/>
                  <a:gd name="T18" fmla="*/ 2 w 45"/>
                  <a:gd name="T19" fmla="*/ 1 h 45"/>
                  <a:gd name="T20" fmla="*/ 1 w 45"/>
                  <a:gd name="T21" fmla="*/ 3 h 45"/>
                  <a:gd name="T22" fmla="*/ 0 w 45"/>
                  <a:gd name="T23" fmla="*/ 5 h 45"/>
                  <a:gd name="T24" fmla="*/ 0 w 45"/>
                  <a:gd name="T25" fmla="*/ 7 h 45"/>
                  <a:gd name="T26" fmla="*/ 1 w 45"/>
                  <a:gd name="T27" fmla="*/ 9 h 45"/>
                  <a:gd name="T28" fmla="*/ 3 w 45"/>
                  <a:gd name="T29" fmla="*/ 11 h 45"/>
                  <a:gd name="T30" fmla="*/ 5 w 45"/>
                  <a:gd name="T31" fmla="*/ 11 h 45"/>
                  <a:gd name="T32" fmla="*/ 7 w 45"/>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8" y="44"/>
                    </a:moveTo>
                    <a:lnTo>
                      <a:pt x="36" y="40"/>
                    </a:lnTo>
                    <a:lnTo>
                      <a:pt x="42" y="34"/>
                    </a:lnTo>
                    <a:lnTo>
                      <a:pt x="45" y="26"/>
                    </a:lnTo>
                    <a:lnTo>
                      <a:pt x="44" y="17"/>
                    </a:lnTo>
                    <a:lnTo>
                      <a:pt x="40" y="9"/>
                    </a:lnTo>
                    <a:lnTo>
                      <a:pt x="33" y="3"/>
                    </a:lnTo>
                    <a:lnTo>
                      <a:pt x="24" y="0"/>
                    </a:lnTo>
                    <a:lnTo>
                      <a:pt x="15" y="2"/>
                    </a:lnTo>
                    <a:lnTo>
                      <a:pt x="8" y="6"/>
                    </a:lnTo>
                    <a:lnTo>
                      <a:pt x="3" y="13"/>
                    </a:lnTo>
                    <a:lnTo>
                      <a:pt x="0" y="21"/>
                    </a:lnTo>
                    <a:lnTo>
                      <a:pt x="1" y="30"/>
                    </a:lnTo>
                    <a:lnTo>
                      <a:pt x="5" y="38"/>
                    </a:lnTo>
                    <a:lnTo>
                      <a:pt x="11" y="43"/>
                    </a:lnTo>
                    <a:lnTo>
                      <a:pt x="19" y="45"/>
                    </a:lnTo>
                    <a:lnTo>
                      <a:pt x="28"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88" name="Freeform 388"/>
              <p:cNvSpPr>
                <a:spLocks/>
              </p:cNvSpPr>
              <p:nvPr/>
            </p:nvSpPr>
            <p:spPr bwMode="auto">
              <a:xfrm>
                <a:off x="750" y="2000"/>
                <a:ext cx="11" cy="11"/>
              </a:xfrm>
              <a:custGeom>
                <a:avLst/>
                <a:gdLst>
                  <a:gd name="T0" fmla="*/ 7 w 45"/>
                  <a:gd name="T1" fmla="*/ 11 h 44"/>
                  <a:gd name="T2" fmla="*/ 9 w 45"/>
                  <a:gd name="T3" fmla="*/ 10 h 44"/>
                  <a:gd name="T4" fmla="*/ 11 w 45"/>
                  <a:gd name="T5" fmla="*/ 8 h 44"/>
                  <a:gd name="T6" fmla="*/ 11 w 45"/>
                  <a:gd name="T7" fmla="*/ 6 h 44"/>
                  <a:gd name="T8" fmla="*/ 11 w 45"/>
                  <a:gd name="T9" fmla="*/ 4 h 44"/>
                  <a:gd name="T10" fmla="*/ 10 w 45"/>
                  <a:gd name="T11" fmla="*/ 2 h 44"/>
                  <a:gd name="T12" fmla="*/ 8 w 45"/>
                  <a:gd name="T13" fmla="*/ 1 h 44"/>
                  <a:gd name="T14" fmla="*/ 6 w 45"/>
                  <a:gd name="T15" fmla="*/ 0 h 44"/>
                  <a:gd name="T16" fmla="*/ 4 w 45"/>
                  <a:gd name="T17" fmla="*/ 1 h 44"/>
                  <a:gd name="T18" fmla="*/ 2 w 45"/>
                  <a:gd name="T19" fmla="*/ 1 h 44"/>
                  <a:gd name="T20" fmla="*/ 1 w 45"/>
                  <a:gd name="T21" fmla="*/ 3 h 44"/>
                  <a:gd name="T22" fmla="*/ 0 w 45"/>
                  <a:gd name="T23" fmla="*/ 5 h 44"/>
                  <a:gd name="T24" fmla="*/ 0 w 45"/>
                  <a:gd name="T25" fmla="*/ 7 h 44"/>
                  <a:gd name="T26" fmla="*/ 1 w 45"/>
                  <a:gd name="T27" fmla="*/ 9 h 44"/>
                  <a:gd name="T28" fmla="*/ 3 w 45"/>
                  <a:gd name="T29" fmla="*/ 10 h 44"/>
                  <a:gd name="T30" fmla="*/ 5 w 45"/>
                  <a:gd name="T31" fmla="*/ 11 h 44"/>
                  <a:gd name="T32" fmla="*/ 7 w 45"/>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4">
                    <a:moveTo>
                      <a:pt x="29" y="44"/>
                    </a:moveTo>
                    <a:lnTo>
                      <a:pt x="38" y="40"/>
                    </a:lnTo>
                    <a:lnTo>
                      <a:pt x="43" y="32"/>
                    </a:lnTo>
                    <a:lnTo>
                      <a:pt x="45" y="25"/>
                    </a:lnTo>
                    <a:lnTo>
                      <a:pt x="44" y="16"/>
                    </a:lnTo>
                    <a:lnTo>
                      <a:pt x="40" y="8"/>
                    </a:lnTo>
                    <a:lnTo>
                      <a:pt x="34" y="3"/>
                    </a:lnTo>
                    <a:lnTo>
                      <a:pt x="26" y="0"/>
                    </a:lnTo>
                    <a:lnTo>
                      <a:pt x="17" y="2"/>
                    </a:lnTo>
                    <a:lnTo>
                      <a:pt x="8" y="5"/>
                    </a:lnTo>
                    <a:lnTo>
                      <a:pt x="3" y="12"/>
                    </a:lnTo>
                    <a:lnTo>
                      <a:pt x="0" y="20"/>
                    </a:lnTo>
                    <a:lnTo>
                      <a:pt x="2" y="29"/>
                    </a:lnTo>
                    <a:lnTo>
                      <a:pt x="6" y="36"/>
                    </a:lnTo>
                    <a:lnTo>
                      <a:pt x="12" y="41"/>
                    </a:lnTo>
                    <a:lnTo>
                      <a:pt x="20" y="44"/>
                    </a:lnTo>
                    <a:lnTo>
                      <a:pt x="29"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89" name="Freeform 389"/>
              <p:cNvSpPr>
                <a:spLocks/>
              </p:cNvSpPr>
              <p:nvPr/>
            </p:nvSpPr>
            <p:spPr bwMode="auto">
              <a:xfrm>
                <a:off x="758" y="2008"/>
                <a:ext cx="11" cy="11"/>
              </a:xfrm>
              <a:custGeom>
                <a:avLst/>
                <a:gdLst>
                  <a:gd name="T0" fmla="*/ 7 w 43"/>
                  <a:gd name="T1" fmla="*/ 11 h 44"/>
                  <a:gd name="T2" fmla="*/ 9 w 43"/>
                  <a:gd name="T3" fmla="*/ 10 h 44"/>
                  <a:gd name="T4" fmla="*/ 10 w 43"/>
                  <a:gd name="T5" fmla="*/ 8 h 44"/>
                  <a:gd name="T6" fmla="*/ 11 w 43"/>
                  <a:gd name="T7" fmla="*/ 6 h 44"/>
                  <a:gd name="T8" fmla="*/ 11 w 43"/>
                  <a:gd name="T9" fmla="*/ 4 h 44"/>
                  <a:gd name="T10" fmla="*/ 10 w 43"/>
                  <a:gd name="T11" fmla="*/ 2 h 44"/>
                  <a:gd name="T12" fmla="*/ 8 w 43"/>
                  <a:gd name="T13" fmla="*/ 1 h 44"/>
                  <a:gd name="T14" fmla="*/ 6 w 43"/>
                  <a:gd name="T15" fmla="*/ 0 h 44"/>
                  <a:gd name="T16" fmla="*/ 4 w 43"/>
                  <a:gd name="T17" fmla="*/ 0 h 44"/>
                  <a:gd name="T18" fmla="*/ 2 w 43"/>
                  <a:gd name="T19" fmla="*/ 1 h 44"/>
                  <a:gd name="T20" fmla="*/ 1 w 43"/>
                  <a:gd name="T21" fmla="*/ 3 h 44"/>
                  <a:gd name="T22" fmla="*/ 0 w 43"/>
                  <a:gd name="T23" fmla="*/ 5 h 44"/>
                  <a:gd name="T24" fmla="*/ 0 w 43"/>
                  <a:gd name="T25" fmla="*/ 7 h 44"/>
                  <a:gd name="T26" fmla="*/ 1 w 43"/>
                  <a:gd name="T27" fmla="*/ 9 h 44"/>
                  <a:gd name="T28" fmla="*/ 3 w 43"/>
                  <a:gd name="T29" fmla="*/ 10 h 44"/>
                  <a:gd name="T30" fmla="*/ 5 w 43"/>
                  <a:gd name="T31" fmla="*/ 11 h 44"/>
                  <a:gd name="T32" fmla="*/ 7 w 43"/>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4">
                    <a:moveTo>
                      <a:pt x="28" y="43"/>
                    </a:moveTo>
                    <a:lnTo>
                      <a:pt x="35" y="39"/>
                    </a:lnTo>
                    <a:lnTo>
                      <a:pt x="41" y="32"/>
                    </a:lnTo>
                    <a:lnTo>
                      <a:pt x="43" y="25"/>
                    </a:lnTo>
                    <a:lnTo>
                      <a:pt x="43" y="16"/>
                    </a:lnTo>
                    <a:lnTo>
                      <a:pt x="39" y="8"/>
                    </a:lnTo>
                    <a:lnTo>
                      <a:pt x="32" y="3"/>
                    </a:lnTo>
                    <a:lnTo>
                      <a:pt x="24" y="0"/>
                    </a:lnTo>
                    <a:lnTo>
                      <a:pt x="15" y="0"/>
                    </a:lnTo>
                    <a:lnTo>
                      <a:pt x="7" y="4"/>
                    </a:lnTo>
                    <a:lnTo>
                      <a:pt x="2" y="12"/>
                    </a:lnTo>
                    <a:lnTo>
                      <a:pt x="0" y="19"/>
                    </a:lnTo>
                    <a:lnTo>
                      <a:pt x="0" y="28"/>
                    </a:lnTo>
                    <a:lnTo>
                      <a:pt x="3" y="36"/>
                    </a:lnTo>
                    <a:lnTo>
                      <a:pt x="11" y="41"/>
                    </a:lnTo>
                    <a:lnTo>
                      <a:pt x="19" y="44"/>
                    </a:lnTo>
                    <a:lnTo>
                      <a:pt x="28" y="43"/>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90" name="Freeform 390"/>
              <p:cNvSpPr>
                <a:spLocks/>
              </p:cNvSpPr>
              <p:nvPr/>
            </p:nvSpPr>
            <p:spPr bwMode="auto">
              <a:xfrm>
                <a:off x="747" y="2011"/>
                <a:ext cx="11" cy="11"/>
              </a:xfrm>
              <a:custGeom>
                <a:avLst/>
                <a:gdLst>
                  <a:gd name="T0" fmla="*/ 7 w 45"/>
                  <a:gd name="T1" fmla="*/ 11 h 45"/>
                  <a:gd name="T2" fmla="*/ 9 w 45"/>
                  <a:gd name="T3" fmla="*/ 10 h 45"/>
                  <a:gd name="T4" fmla="*/ 11 w 45"/>
                  <a:gd name="T5" fmla="*/ 8 h 45"/>
                  <a:gd name="T6" fmla="*/ 11 w 45"/>
                  <a:gd name="T7" fmla="*/ 6 h 45"/>
                  <a:gd name="T8" fmla="*/ 11 w 45"/>
                  <a:gd name="T9" fmla="*/ 4 h 45"/>
                  <a:gd name="T10" fmla="*/ 10 w 45"/>
                  <a:gd name="T11" fmla="*/ 2 h 45"/>
                  <a:gd name="T12" fmla="*/ 8 w 45"/>
                  <a:gd name="T13" fmla="*/ 0 h 45"/>
                  <a:gd name="T14" fmla="*/ 6 w 45"/>
                  <a:gd name="T15" fmla="*/ 0 h 45"/>
                  <a:gd name="T16" fmla="*/ 4 w 45"/>
                  <a:gd name="T17" fmla="*/ 0 h 45"/>
                  <a:gd name="T18" fmla="*/ 2 w 45"/>
                  <a:gd name="T19" fmla="*/ 1 h 45"/>
                  <a:gd name="T20" fmla="*/ 1 w 45"/>
                  <a:gd name="T21" fmla="*/ 3 h 45"/>
                  <a:gd name="T22" fmla="*/ 0 w 45"/>
                  <a:gd name="T23" fmla="*/ 5 h 45"/>
                  <a:gd name="T24" fmla="*/ 0 w 45"/>
                  <a:gd name="T25" fmla="*/ 7 h 45"/>
                  <a:gd name="T26" fmla="*/ 1 w 45"/>
                  <a:gd name="T27" fmla="*/ 9 h 45"/>
                  <a:gd name="T28" fmla="*/ 3 w 45"/>
                  <a:gd name="T29" fmla="*/ 10 h 45"/>
                  <a:gd name="T30" fmla="*/ 5 w 45"/>
                  <a:gd name="T31" fmla="*/ 11 h 45"/>
                  <a:gd name="T32" fmla="*/ 7 w 45"/>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8" y="43"/>
                    </a:moveTo>
                    <a:lnTo>
                      <a:pt x="36" y="40"/>
                    </a:lnTo>
                    <a:lnTo>
                      <a:pt x="43" y="33"/>
                    </a:lnTo>
                    <a:lnTo>
                      <a:pt x="45" y="25"/>
                    </a:lnTo>
                    <a:lnTo>
                      <a:pt x="44" y="16"/>
                    </a:lnTo>
                    <a:lnTo>
                      <a:pt x="40" y="9"/>
                    </a:lnTo>
                    <a:lnTo>
                      <a:pt x="32" y="2"/>
                    </a:lnTo>
                    <a:lnTo>
                      <a:pt x="25" y="0"/>
                    </a:lnTo>
                    <a:lnTo>
                      <a:pt x="16" y="1"/>
                    </a:lnTo>
                    <a:lnTo>
                      <a:pt x="8" y="5"/>
                    </a:lnTo>
                    <a:lnTo>
                      <a:pt x="3" y="11"/>
                    </a:lnTo>
                    <a:lnTo>
                      <a:pt x="0" y="20"/>
                    </a:lnTo>
                    <a:lnTo>
                      <a:pt x="1" y="29"/>
                    </a:lnTo>
                    <a:lnTo>
                      <a:pt x="5" y="37"/>
                    </a:lnTo>
                    <a:lnTo>
                      <a:pt x="12" y="42"/>
                    </a:lnTo>
                    <a:lnTo>
                      <a:pt x="19" y="45"/>
                    </a:lnTo>
                    <a:lnTo>
                      <a:pt x="28" y="43"/>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91" name="Freeform 391"/>
              <p:cNvSpPr>
                <a:spLocks/>
              </p:cNvSpPr>
              <p:nvPr/>
            </p:nvSpPr>
            <p:spPr bwMode="auto">
              <a:xfrm>
                <a:off x="644" y="1919"/>
                <a:ext cx="11" cy="12"/>
              </a:xfrm>
              <a:custGeom>
                <a:avLst/>
                <a:gdLst>
                  <a:gd name="T0" fmla="*/ 7 w 45"/>
                  <a:gd name="T1" fmla="*/ 11 h 45"/>
                  <a:gd name="T2" fmla="*/ 9 w 45"/>
                  <a:gd name="T3" fmla="*/ 10 h 45"/>
                  <a:gd name="T4" fmla="*/ 11 w 45"/>
                  <a:gd name="T5" fmla="*/ 9 h 45"/>
                  <a:gd name="T6" fmla="*/ 11 w 45"/>
                  <a:gd name="T7" fmla="*/ 6 h 45"/>
                  <a:gd name="T8" fmla="*/ 11 w 45"/>
                  <a:gd name="T9" fmla="*/ 4 h 45"/>
                  <a:gd name="T10" fmla="*/ 10 w 45"/>
                  <a:gd name="T11" fmla="*/ 2 h 45"/>
                  <a:gd name="T12" fmla="*/ 8 w 45"/>
                  <a:gd name="T13" fmla="*/ 1 h 45"/>
                  <a:gd name="T14" fmla="*/ 6 w 45"/>
                  <a:gd name="T15" fmla="*/ 0 h 45"/>
                  <a:gd name="T16" fmla="*/ 4 w 45"/>
                  <a:gd name="T17" fmla="*/ 0 h 45"/>
                  <a:gd name="T18" fmla="*/ 2 w 45"/>
                  <a:gd name="T19" fmla="*/ 1 h 45"/>
                  <a:gd name="T20" fmla="*/ 1 w 45"/>
                  <a:gd name="T21" fmla="*/ 3 h 45"/>
                  <a:gd name="T22" fmla="*/ 0 w 45"/>
                  <a:gd name="T23" fmla="*/ 5 h 45"/>
                  <a:gd name="T24" fmla="*/ 0 w 45"/>
                  <a:gd name="T25" fmla="*/ 7 h 45"/>
                  <a:gd name="T26" fmla="*/ 1 w 45"/>
                  <a:gd name="T27" fmla="*/ 10 h 45"/>
                  <a:gd name="T28" fmla="*/ 3 w 45"/>
                  <a:gd name="T29" fmla="*/ 11 h 45"/>
                  <a:gd name="T30" fmla="*/ 5 w 45"/>
                  <a:gd name="T31" fmla="*/ 12 h 45"/>
                  <a:gd name="T32" fmla="*/ 7 w 45"/>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30" y="43"/>
                    </a:moveTo>
                    <a:lnTo>
                      <a:pt x="37" y="39"/>
                    </a:lnTo>
                    <a:lnTo>
                      <a:pt x="43" y="32"/>
                    </a:lnTo>
                    <a:lnTo>
                      <a:pt x="45" y="24"/>
                    </a:lnTo>
                    <a:lnTo>
                      <a:pt x="44" y="15"/>
                    </a:lnTo>
                    <a:lnTo>
                      <a:pt x="40" y="7"/>
                    </a:lnTo>
                    <a:lnTo>
                      <a:pt x="34" y="2"/>
                    </a:lnTo>
                    <a:lnTo>
                      <a:pt x="26" y="0"/>
                    </a:lnTo>
                    <a:lnTo>
                      <a:pt x="17" y="1"/>
                    </a:lnTo>
                    <a:lnTo>
                      <a:pt x="8" y="5"/>
                    </a:lnTo>
                    <a:lnTo>
                      <a:pt x="3" y="11"/>
                    </a:lnTo>
                    <a:lnTo>
                      <a:pt x="0" y="19"/>
                    </a:lnTo>
                    <a:lnTo>
                      <a:pt x="1" y="28"/>
                    </a:lnTo>
                    <a:lnTo>
                      <a:pt x="5" y="36"/>
                    </a:lnTo>
                    <a:lnTo>
                      <a:pt x="12" y="41"/>
                    </a:lnTo>
                    <a:lnTo>
                      <a:pt x="21" y="45"/>
                    </a:lnTo>
                    <a:lnTo>
                      <a:pt x="30" y="43"/>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92" name="Freeform 392"/>
              <p:cNvSpPr>
                <a:spLocks/>
              </p:cNvSpPr>
              <p:nvPr/>
            </p:nvSpPr>
            <p:spPr bwMode="auto">
              <a:xfrm>
                <a:off x="652" y="1927"/>
                <a:ext cx="11" cy="11"/>
              </a:xfrm>
              <a:custGeom>
                <a:avLst/>
                <a:gdLst>
                  <a:gd name="T0" fmla="*/ 7 w 44"/>
                  <a:gd name="T1" fmla="*/ 11 h 44"/>
                  <a:gd name="T2" fmla="*/ 9 w 44"/>
                  <a:gd name="T3" fmla="*/ 10 h 44"/>
                  <a:gd name="T4" fmla="*/ 10 w 44"/>
                  <a:gd name="T5" fmla="*/ 8 h 44"/>
                  <a:gd name="T6" fmla="*/ 11 w 44"/>
                  <a:gd name="T7" fmla="*/ 6 h 44"/>
                  <a:gd name="T8" fmla="*/ 11 w 44"/>
                  <a:gd name="T9" fmla="*/ 4 h 44"/>
                  <a:gd name="T10" fmla="*/ 10 w 44"/>
                  <a:gd name="T11" fmla="*/ 2 h 44"/>
                  <a:gd name="T12" fmla="*/ 8 w 44"/>
                  <a:gd name="T13" fmla="*/ 1 h 44"/>
                  <a:gd name="T14" fmla="*/ 6 w 44"/>
                  <a:gd name="T15" fmla="*/ 0 h 44"/>
                  <a:gd name="T16" fmla="*/ 4 w 44"/>
                  <a:gd name="T17" fmla="*/ 0 h 44"/>
                  <a:gd name="T18" fmla="*/ 2 w 44"/>
                  <a:gd name="T19" fmla="*/ 1 h 44"/>
                  <a:gd name="T20" fmla="*/ 1 w 44"/>
                  <a:gd name="T21" fmla="*/ 3 h 44"/>
                  <a:gd name="T22" fmla="*/ 0 w 44"/>
                  <a:gd name="T23" fmla="*/ 5 h 44"/>
                  <a:gd name="T24" fmla="*/ 0 w 44"/>
                  <a:gd name="T25" fmla="*/ 7 h 44"/>
                  <a:gd name="T26" fmla="*/ 1 w 44"/>
                  <a:gd name="T27" fmla="*/ 9 h 44"/>
                  <a:gd name="T28" fmla="*/ 3 w 44"/>
                  <a:gd name="T29" fmla="*/ 11 h 44"/>
                  <a:gd name="T30" fmla="*/ 5 w 44"/>
                  <a:gd name="T31" fmla="*/ 11 h 44"/>
                  <a:gd name="T32" fmla="*/ 7 w 44"/>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28" y="43"/>
                    </a:moveTo>
                    <a:lnTo>
                      <a:pt x="36" y="39"/>
                    </a:lnTo>
                    <a:lnTo>
                      <a:pt x="41" y="33"/>
                    </a:lnTo>
                    <a:lnTo>
                      <a:pt x="44" y="25"/>
                    </a:lnTo>
                    <a:lnTo>
                      <a:pt x="44" y="16"/>
                    </a:lnTo>
                    <a:lnTo>
                      <a:pt x="40" y="8"/>
                    </a:lnTo>
                    <a:lnTo>
                      <a:pt x="32" y="3"/>
                    </a:lnTo>
                    <a:lnTo>
                      <a:pt x="25" y="0"/>
                    </a:lnTo>
                    <a:lnTo>
                      <a:pt x="16" y="0"/>
                    </a:lnTo>
                    <a:lnTo>
                      <a:pt x="8" y="4"/>
                    </a:lnTo>
                    <a:lnTo>
                      <a:pt x="3" y="12"/>
                    </a:lnTo>
                    <a:lnTo>
                      <a:pt x="0" y="20"/>
                    </a:lnTo>
                    <a:lnTo>
                      <a:pt x="0" y="29"/>
                    </a:lnTo>
                    <a:lnTo>
                      <a:pt x="4" y="36"/>
                    </a:lnTo>
                    <a:lnTo>
                      <a:pt x="12" y="42"/>
                    </a:lnTo>
                    <a:lnTo>
                      <a:pt x="20" y="44"/>
                    </a:lnTo>
                    <a:lnTo>
                      <a:pt x="28" y="43"/>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93" name="Freeform 393"/>
              <p:cNvSpPr>
                <a:spLocks/>
              </p:cNvSpPr>
              <p:nvPr/>
            </p:nvSpPr>
            <p:spPr bwMode="auto">
              <a:xfrm>
                <a:off x="641" y="1930"/>
                <a:ext cx="12" cy="11"/>
              </a:xfrm>
              <a:custGeom>
                <a:avLst/>
                <a:gdLst>
                  <a:gd name="T0" fmla="*/ 7 w 45"/>
                  <a:gd name="T1" fmla="*/ 11 h 45"/>
                  <a:gd name="T2" fmla="*/ 10 w 45"/>
                  <a:gd name="T3" fmla="*/ 10 h 45"/>
                  <a:gd name="T4" fmla="*/ 11 w 45"/>
                  <a:gd name="T5" fmla="*/ 8 h 45"/>
                  <a:gd name="T6" fmla="*/ 12 w 45"/>
                  <a:gd name="T7" fmla="*/ 6 h 45"/>
                  <a:gd name="T8" fmla="*/ 12 w 45"/>
                  <a:gd name="T9" fmla="*/ 4 h 45"/>
                  <a:gd name="T10" fmla="*/ 11 w 45"/>
                  <a:gd name="T11" fmla="*/ 2 h 45"/>
                  <a:gd name="T12" fmla="*/ 9 w 45"/>
                  <a:gd name="T13" fmla="*/ 1 h 45"/>
                  <a:gd name="T14" fmla="*/ 6 w 45"/>
                  <a:gd name="T15" fmla="*/ 0 h 45"/>
                  <a:gd name="T16" fmla="*/ 4 w 45"/>
                  <a:gd name="T17" fmla="*/ 0 h 45"/>
                  <a:gd name="T18" fmla="*/ 2 w 45"/>
                  <a:gd name="T19" fmla="*/ 1 h 45"/>
                  <a:gd name="T20" fmla="*/ 1 w 45"/>
                  <a:gd name="T21" fmla="*/ 3 h 45"/>
                  <a:gd name="T22" fmla="*/ 0 w 45"/>
                  <a:gd name="T23" fmla="*/ 5 h 45"/>
                  <a:gd name="T24" fmla="*/ 0 w 45"/>
                  <a:gd name="T25" fmla="*/ 7 h 45"/>
                  <a:gd name="T26" fmla="*/ 1 w 45"/>
                  <a:gd name="T27" fmla="*/ 9 h 45"/>
                  <a:gd name="T28" fmla="*/ 3 w 45"/>
                  <a:gd name="T29" fmla="*/ 10 h 45"/>
                  <a:gd name="T30" fmla="*/ 5 w 45"/>
                  <a:gd name="T31" fmla="*/ 11 h 45"/>
                  <a:gd name="T32" fmla="*/ 7 w 45"/>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8" y="44"/>
                    </a:moveTo>
                    <a:lnTo>
                      <a:pt x="36" y="40"/>
                    </a:lnTo>
                    <a:lnTo>
                      <a:pt x="42" y="33"/>
                    </a:lnTo>
                    <a:lnTo>
                      <a:pt x="45" y="26"/>
                    </a:lnTo>
                    <a:lnTo>
                      <a:pt x="44" y="17"/>
                    </a:lnTo>
                    <a:lnTo>
                      <a:pt x="40" y="9"/>
                    </a:lnTo>
                    <a:lnTo>
                      <a:pt x="33" y="3"/>
                    </a:lnTo>
                    <a:lnTo>
                      <a:pt x="24" y="0"/>
                    </a:lnTo>
                    <a:lnTo>
                      <a:pt x="15" y="1"/>
                    </a:lnTo>
                    <a:lnTo>
                      <a:pt x="8" y="5"/>
                    </a:lnTo>
                    <a:lnTo>
                      <a:pt x="2" y="13"/>
                    </a:lnTo>
                    <a:lnTo>
                      <a:pt x="0" y="21"/>
                    </a:lnTo>
                    <a:lnTo>
                      <a:pt x="1" y="30"/>
                    </a:lnTo>
                    <a:lnTo>
                      <a:pt x="5" y="37"/>
                    </a:lnTo>
                    <a:lnTo>
                      <a:pt x="11" y="42"/>
                    </a:lnTo>
                    <a:lnTo>
                      <a:pt x="19" y="45"/>
                    </a:lnTo>
                    <a:lnTo>
                      <a:pt x="28"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94" name="Freeform 394"/>
              <p:cNvSpPr>
                <a:spLocks/>
              </p:cNvSpPr>
              <p:nvPr/>
            </p:nvSpPr>
            <p:spPr bwMode="auto">
              <a:xfrm>
                <a:off x="747" y="2068"/>
                <a:ext cx="12" cy="11"/>
              </a:xfrm>
              <a:custGeom>
                <a:avLst/>
                <a:gdLst>
                  <a:gd name="T0" fmla="*/ 8 w 45"/>
                  <a:gd name="T1" fmla="*/ 11 h 44"/>
                  <a:gd name="T2" fmla="*/ 10 w 45"/>
                  <a:gd name="T3" fmla="*/ 10 h 44"/>
                  <a:gd name="T4" fmla="*/ 11 w 45"/>
                  <a:gd name="T5" fmla="*/ 8 h 44"/>
                  <a:gd name="T6" fmla="*/ 12 w 45"/>
                  <a:gd name="T7" fmla="*/ 6 h 44"/>
                  <a:gd name="T8" fmla="*/ 12 w 45"/>
                  <a:gd name="T9" fmla="*/ 4 h 44"/>
                  <a:gd name="T10" fmla="*/ 11 w 45"/>
                  <a:gd name="T11" fmla="*/ 2 h 44"/>
                  <a:gd name="T12" fmla="*/ 9 w 45"/>
                  <a:gd name="T13" fmla="*/ 1 h 44"/>
                  <a:gd name="T14" fmla="*/ 7 w 45"/>
                  <a:gd name="T15" fmla="*/ 0 h 44"/>
                  <a:gd name="T16" fmla="*/ 5 w 45"/>
                  <a:gd name="T17" fmla="*/ 0 h 44"/>
                  <a:gd name="T18" fmla="*/ 2 w 45"/>
                  <a:gd name="T19" fmla="*/ 1 h 44"/>
                  <a:gd name="T20" fmla="*/ 1 w 45"/>
                  <a:gd name="T21" fmla="*/ 3 h 44"/>
                  <a:gd name="T22" fmla="*/ 0 w 45"/>
                  <a:gd name="T23" fmla="*/ 5 h 44"/>
                  <a:gd name="T24" fmla="*/ 1 w 45"/>
                  <a:gd name="T25" fmla="*/ 7 h 44"/>
                  <a:gd name="T26" fmla="*/ 2 w 45"/>
                  <a:gd name="T27" fmla="*/ 9 h 44"/>
                  <a:gd name="T28" fmla="*/ 3 w 45"/>
                  <a:gd name="T29" fmla="*/ 10 h 44"/>
                  <a:gd name="T30" fmla="*/ 5 w 45"/>
                  <a:gd name="T31" fmla="*/ 11 h 44"/>
                  <a:gd name="T32" fmla="*/ 8 w 45"/>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4">
                    <a:moveTo>
                      <a:pt x="29" y="44"/>
                    </a:moveTo>
                    <a:lnTo>
                      <a:pt x="38" y="40"/>
                    </a:lnTo>
                    <a:lnTo>
                      <a:pt x="43" y="32"/>
                    </a:lnTo>
                    <a:lnTo>
                      <a:pt x="45" y="24"/>
                    </a:lnTo>
                    <a:lnTo>
                      <a:pt x="44" y="15"/>
                    </a:lnTo>
                    <a:lnTo>
                      <a:pt x="40" y="8"/>
                    </a:lnTo>
                    <a:lnTo>
                      <a:pt x="34" y="3"/>
                    </a:lnTo>
                    <a:lnTo>
                      <a:pt x="26" y="0"/>
                    </a:lnTo>
                    <a:lnTo>
                      <a:pt x="17" y="1"/>
                    </a:lnTo>
                    <a:lnTo>
                      <a:pt x="8" y="5"/>
                    </a:lnTo>
                    <a:lnTo>
                      <a:pt x="3" y="12"/>
                    </a:lnTo>
                    <a:lnTo>
                      <a:pt x="0" y="19"/>
                    </a:lnTo>
                    <a:lnTo>
                      <a:pt x="2" y="28"/>
                    </a:lnTo>
                    <a:lnTo>
                      <a:pt x="6" y="36"/>
                    </a:lnTo>
                    <a:lnTo>
                      <a:pt x="12" y="41"/>
                    </a:lnTo>
                    <a:lnTo>
                      <a:pt x="20" y="44"/>
                    </a:lnTo>
                    <a:lnTo>
                      <a:pt x="29" y="44"/>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95" name="Freeform 395"/>
              <p:cNvSpPr>
                <a:spLocks/>
              </p:cNvSpPr>
              <p:nvPr/>
            </p:nvSpPr>
            <p:spPr bwMode="auto">
              <a:xfrm>
                <a:off x="755" y="2075"/>
                <a:ext cx="11" cy="11"/>
              </a:xfrm>
              <a:custGeom>
                <a:avLst/>
                <a:gdLst>
                  <a:gd name="T0" fmla="*/ 7 w 43"/>
                  <a:gd name="T1" fmla="*/ 11 h 44"/>
                  <a:gd name="T2" fmla="*/ 9 w 43"/>
                  <a:gd name="T3" fmla="*/ 10 h 44"/>
                  <a:gd name="T4" fmla="*/ 10 w 43"/>
                  <a:gd name="T5" fmla="*/ 8 h 44"/>
                  <a:gd name="T6" fmla="*/ 11 w 43"/>
                  <a:gd name="T7" fmla="*/ 6 h 44"/>
                  <a:gd name="T8" fmla="*/ 11 w 43"/>
                  <a:gd name="T9" fmla="*/ 4 h 44"/>
                  <a:gd name="T10" fmla="*/ 10 w 43"/>
                  <a:gd name="T11" fmla="*/ 2 h 44"/>
                  <a:gd name="T12" fmla="*/ 8 w 43"/>
                  <a:gd name="T13" fmla="*/ 1 h 44"/>
                  <a:gd name="T14" fmla="*/ 6 w 43"/>
                  <a:gd name="T15" fmla="*/ 0 h 44"/>
                  <a:gd name="T16" fmla="*/ 4 w 43"/>
                  <a:gd name="T17" fmla="*/ 0 h 44"/>
                  <a:gd name="T18" fmla="*/ 2 w 43"/>
                  <a:gd name="T19" fmla="*/ 1 h 44"/>
                  <a:gd name="T20" fmla="*/ 1 w 43"/>
                  <a:gd name="T21" fmla="*/ 3 h 44"/>
                  <a:gd name="T22" fmla="*/ 0 w 43"/>
                  <a:gd name="T23" fmla="*/ 5 h 44"/>
                  <a:gd name="T24" fmla="*/ 0 w 43"/>
                  <a:gd name="T25" fmla="*/ 7 h 44"/>
                  <a:gd name="T26" fmla="*/ 1 w 43"/>
                  <a:gd name="T27" fmla="*/ 9 h 44"/>
                  <a:gd name="T28" fmla="*/ 3 w 43"/>
                  <a:gd name="T29" fmla="*/ 10 h 44"/>
                  <a:gd name="T30" fmla="*/ 5 w 43"/>
                  <a:gd name="T31" fmla="*/ 11 h 44"/>
                  <a:gd name="T32" fmla="*/ 7 w 43"/>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4">
                    <a:moveTo>
                      <a:pt x="28" y="42"/>
                    </a:moveTo>
                    <a:lnTo>
                      <a:pt x="35" y="38"/>
                    </a:lnTo>
                    <a:lnTo>
                      <a:pt x="41" y="32"/>
                    </a:lnTo>
                    <a:lnTo>
                      <a:pt x="43" y="24"/>
                    </a:lnTo>
                    <a:lnTo>
                      <a:pt x="43" y="15"/>
                    </a:lnTo>
                    <a:lnTo>
                      <a:pt x="39" y="8"/>
                    </a:lnTo>
                    <a:lnTo>
                      <a:pt x="32" y="2"/>
                    </a:lnTo>
                    <a:lnTo>
                      <a:pt x="24" y="0"/>
                    </a:lnTo>
                    <a:lnTo>
                      <a:pt x="15" y="0"/>
                    </a:lnTo>
                    <a:lnTo>
                      <a:pt x="7" y="4"/>
                    </a:lnTo>
                    <a:lnTo>
                      <a:pt x="2" y="11"/>
                    </a:lnTo>
                    <a:lnTo>
                      <a:pt x="0" y="19"/>
                    </a:lnTo>
                    <a:lnTo>
                      <a:pt x="0" y="28"/>
                    </a:lnTo>
                    <a:lnTo>
                      <a:pt x="3" y="36"/>
                    </a:lnTo>
                    <a:lnTo>
                      <a:pt x="11" y="41"/>
                    </a:lnTo>
                    <a:lnTo>
                      <a:pt x="19" y="44"/>
                    </a:lnTo>
                    <a:lnTo>
                      <a:pt x="28" y="42"/>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96" name="Freeform 396"/>
              <p:cNvSpPr>
                <a:spLocks/>
              </p:cNvSpPr>
              <p:nvPr/>
            </p:nvSpPr>
            <p:spPr bwMode="auto">
              <a:xfrm>
                <a:off x="745" y="2078"/>
                <a:ext cx="11" cy="12"/>
              </a:xfrm>
              <a:custGeom>
                <a:avLst/>
                <a:gdLst>
                  <a:gd name="T0" fmla="*/ 7 w 45"/>
                  <a:gd name="T1" fmla="*/ 12 h 45"/>
                  <a:gd name="T2" fmla="*/ 9 w 45"/>
                  <a:gd name="T3" fmla="*/ 11 h 45"/>
                  <a:gd name="T4" fmla="*/ 11 w 45"/>
                  <a:gd name="T5" fmla="*/ 9 h 45"/>
                  <a:gd name="T6" fmla="*/ 11 w 45"/>
                  <a:gd name="T7" fmla="*/ 7 h 45"/>
                  <a:gd name="T8" fmla="*/ 11 w 45"/>
                  <a:gd name="T9" fmla="*/ 5 h 45"/>
                  <a:gd name="T10" fmla="*/ 10 w 45"/>
                  <a:gd name="T11" fmla="*/ 2 h 45"/>
                  <a:gd name="T12" fmla="*/ 8 w 45"/>
                  <a:gd name="T13" fmla="*/ 1 h 45"/>
                  <a:gd name="T14" fmla="*/ 6 w 45"/>
                  <a:gd name="T15" fmla="*/ 0 h 45"/>
                  <a:gd name="T16" fmla="*/ 4 w 45"/>
                  <a:gd name="T17" fmla="*/ 1 h 45"/>
                  <a:gd name="T18" fmla="*/ 2 w 45"/>
                  <a:gd name="T19" fmla="*/ 2 h 45"/>
                  <a:gd name="T20" fmla="*/ 1 w 45"/>
                  <a:gd name="T21" fmla="*/ 3 h 45"/>
                  <a:gd name="T22" fmla="*/ 0 w 45"/>
                  <a:gd name="T23" fmla="*/ 6 h 45"/>
                  <a:gd name="T24" fmla="*/ 0 w 45"/>
                  <a:gd name="T25" fmla="*/ 8 h 45"/>
                  <a:gd name="T26" fmla="*/ 1 w 45"/>
                  <a:gd name="T27" fmla="*/ 10 h 45"/>
                  <a:gd name="T28" fmla="*/ 3 w 45"/>
                  <a:gd name="T29" fmla="*/ 11 h 45"/>
                  <a:gd name="T30" fmla="*/ 5 w 45"/>
                  <a:gd name="T31" fmla="*/ 12 h 45"/>
                  <a:gd name="T32" fmla="*/ 7 w 45"/>
                  <a:gd name="T33" fmla="*/ 12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8" y="44"/>
                    </a:moveTo>
                    <a:lnTo>
                      <a:pt x="36" y="40"/>
                    </a:lnTo>
                    <a:lnTo>
                      <a:pt x="43" y="34"/>
                    </a:lnTo>
                    <a:lnTo>
                      <a:pt x="45" y="26"/>
                    </a:lnTo>
                    <a:lnTo>
                      <a:pt x="44" y="17"/>
                    </a:lnTo>
                    <a:lnTo>
                      <a:pt x="40" y="9"/>
                    </a:lnTo>
                    <a:lnTo>
                      <a:pt x="32" y="3"/>
                    </a:lnTo>
                    <a:lnTo>
                      <a:pt x="25" y="0"/>
                    </a:lnTo>
                    <a:lnTo>
                      <a:pt x="16" y="2"/>
                    </a:lnTo>
                    <a:lnTo>
                      <a:pt x="8" y="6"/>
                    </a:lnTo>
                    <a:lnTo>
                      <a:pt x="3" y="12"/>
                    </a:lnTo>
                    <a:lnTo>
                      <a:pt x="0" y="21"/>
                    </a:lnTo>
                    <a:lnTo>
                      <a:pt x="1" y="30"/>
                    </a:lnTo>
                    <a:lnTo>
                      <a:pt x="5" y="38"/>
                    </a:lnTo>
                    <a:lnTo>
                      <a:pt x="12" y="43"/>
                    </a:lnTo>
                    <a:lnTo>
                      <a:pt x="19" y="45"/>
                    </a:lnTo>
                    <a:lnTo>
                      <a:pt x="28"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97" name="Freeform 397"/>
              <p:cNvSpPr>
                <a:spLocks/>
              </p:cNvSpPr>
              <p:nvPr/>
            </p:nvSpPr>
            <p:spPr bwMode="auto">
              <a:xfrm>
                <a:off x="726" y="1836"/>
                <a:ext cx="126" cy="400"/>
              </a:xfrm>
              <a:custGeom>
                <a:avLst/>
                <a:gdLst>
                  <a:gd name="T0" fmla="*/ 79 w 502"/>
                  <a:gd name="T1" fmla="*/ 141 h 1601"/>
                  <a:gd name="T2" fmla="*/ 96 w 502"/>
                  <a:gd name="T3" fmla="*/ 135 h 1601"/>
                  <a:gd name="T4" fmla="*/ 109 w 502"/>
                  <a:gd name="T5" fmla="*/ 131 h 1601"/>
                  <a:gd name="T6" fmla="*/ 100 w 502"/>
                  <a:gd name="T7" fmla="*/ 130 h 1601"/>
                  <a:gd name="T8" fmla="*/ 88 w 502"/>
                  <a:gd name="T9" fmla="*/ 132 h 1601"/>
                  <a:gd name="T10" fmla="*/ 75 w 502"/>
                  <a:gd name="T11" fmla="*/ 136 h 1601"/>
                  <a:gd name="T12" fmla="*/ 63 w 502"/>
                  <a:gd name="T13" fmla="*/ 141 h 1601"/>
                  <a:gd name="T14" fmla="*/ 53 w 502"/>
                  <a:gd name="T15" fmla="*/ 145 h 1601"/>
                  <a:gd name="T16" fmla="*/ 43 w 502"/>
                  <a:gd name="T17" fmla="*/ 148 h 1601"/>
                  <a:gd name="T18" fmla="*/ 33 w 502"/>
                  <a:gd name="T19" fmla="*/ 148 h 1601"/>
                  <a:gd name="T20" fmla="*/ 28 w 502"/>
                  <a:gd name="T21" fmla="*/ 144 h 1601"/>
                  <a:gd name="T22" fmla="*/ 49 w 502"/>
                  <a:gd name="T23" fmla="*/ 116 h 1601"/>
                  <a:gd name="T24" fmla="*/ 64 w 502"/>
                  <a:gd name="T25" fmla="*/ 82 h 1601"/>
                  <a:gd name="T26" fmla="*/ 71 w 502"/>
                  <a:gd name="T27" fmla="*/ 43 h 1601"/>
                  <a:gd name="T28" fmla="*/ 78 w 502"/>
                  <a:gd name="T29" fmla="*/ 0 h 1601"/>
                  <a:gd name="T30" fmla="*/ 69 w 502"/>
                  <a:gd name="T31" fmla="*/ 23 h 1601"/>
                  <a:gd name="T32" fmla="*/ 66 w 502"/>
                  <a:gd name="T33" fmla="*/ 49 h 1601"/>
                  <a:gd name="T34" fmla="*/ 64 w 502"/>
                  <a:gd name="T35" fmla="*/ 64 h 1601"/>
                  <a:gd name="T36" fmla="*/ 53 w 502"/>
                  <a:gd name="T37" fmla="*/ 93 h 1601"/>
                  <a:gd name="T38" fmla="*/ 34 w 502"/>
                  <a:gd name="T39" fmla="*/ 130 h 1601"/>
                  <a:gd name="T40" fmla="*/ 13 w 502"/>
                  <a:gd name="T41" fmla="*/ 161 h 1601"/>
                  <a:gd name="T42" fmla="*/ 1 w 502"/>
                  <a:gd name="T43" fmla="*/ 210 h 1601"/>
                  <a:gd name="T44" fmla="*/ 1 w 502"/>
                  <a:gd name="T45" fmla="*/ 259 h 1601"/>
                  <a:gd name="T46" fmla="*/ 4 w 502"/>
                  <a:gd name="T47" fmla="*/ 327 h 1601"/>
                  <a:gd name="T48" fmla="*/ 8 w 502"/>
                  <a:gd name="T49" fmla="*/ 361 h 1601"/>
                  <a:gd name="T50" fmla="*/ 10 w 502"/>
                  <a:gd name="T51" fmla="*/ 368 h 1601"/>
                  <a:gd name="T52" fmla="*/ 18 w 502"/>
                  <a:gd name="T53" fmla="*/ 400 h 1601"/>
                  <a:gd name="T54" fmla="*/ 19 w 502"/>
                  <a:gd name="T55" fmla="*/ 371 h 1601"/>
                  <a:gd name="T56" fmla="*/ 15 w 502"/>
                  <a:gd name="T57" fmla="*/ 316 h 1601"/>
                  <a:gd name="T58" fmla="*/ 9 w 502"/>
                  <a:gd name="T59" fmla="*/ 247 h 1601"/>
                  <a:gd name="T60" fmla="*/ 9 w 502"/>
                  <a:gd name="T61" fmla="*/ 206 h 1601"/>
                  <a:gd name="T62" fmla="*/ 16 w 502"/>
                  <a:gd name="T63" fmla="*/ 165 h 1601"/>
                  <a:gd name="T64" fmla="*/ 25 w 502"/>
                  <a:gd name="T65" fmla="*/ 157 h 1601"/>
                  <a:gd name="T66" fmla="*/ 37 w 502"/>
                  <a:gd name="T67" fmla="*/ 156 h 1601"/>
                  <a:gd name="T68" fmla="*/ 50 w 502"/>
                  <a:gd name="T69" fmla="*/ 152 h 1601"/>
                  <a:gd name="T70" fmla="*/ 53 w 502"/>
                  <a:gd name="T71" fmla="*/ 151 h 1601"/>
                  <a:gd name="T72" fmla="*/ 58 w 502"/>
                  <a:gd name="T73" fmla="*/ 149 h 1601"/>
                  <a:gd name="T74" fmla="*/ 62 w 502"/>
                  <a:gd name="T75" fmla="*/ 149 h 1601"/>
                  <a:gd name="T76" fmla="*/ 71 w 502"/>
                  <a:gd name="T77" fmla="*/ 154 h 1601"/>
                  <a:gd name="T78" fmla="*/ 81 w 502"/>
                  <a:gd name="T79" fmla="*/ 162 h 1601"/>
                  <a:gd name="T80" fmla="*/ 92 w 502"/>
                  <a:gd name="T81" fmla="*/ 182 h 1601"/>
                  <a:gd name="T82" fmla="*/ 107 w 502"/>
                  <a:gd name="T83" fmla="*/ 220 h 1601"/>
                  <a:gd name="T84" fmla="*/ 126 w 502"/>
                  <a:gd name="T85" fmla="*/ 247 h 1601"/>
                  <a:gd name="T86" fmla="*/ 111 w 502"/>
                  <a:gd name="T87" fmla="*/ 215 h 1601"/>
                  <a:gd name="T88" fmla="*/ 96 w 502"/>
                  <a:gd name="T89" fmla="*/ 176 h 1601"/>
                  <a:gd name="T90" fmla="*/ 85 w 502"/>
                  <a:gd name="T91" fmla="*/ 158 h 1601"/>
                  <a:gd name="T92" fmla="*/ 77 w 502"/>
                  <a:gd name="T93" fmla="*/ 150 h 1601"/>
                  <a:gd name="T94" fmla="*/ 71 w 502"/>
                  <a:gd name="T95" fmla="*/ 145 h 16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02" h="1601">
                    <a:moveTo>
                      <a:pt x="272" y="578"/>
                    </a:moveTo>
                    <a:lnTo>
                      <a:pt x="292" y="571"/>
                    </a:lnTo>
                    <a:lnTo>
                      <a:pt x="314" y="563"/>
                    </a:lnTo>
                    <a:lnTo>
                      <a:pt x="336" y="555"/>
                    </a:lnTo>
                    <a:lnTo>
                      <a:pt x="359" y="548"/>
                    </a:lnTo>
                    <a:lnTo>
                      <a:pt x="381" y="541"/>
                    </a:lnTo>
                    <a:lnTo>
                      <a:pt x="401" y="535"/>
                    </a:lnTo>
                    <a:lnTo>
                      <a:pt x="419" y="530"/>
                    </a:lnTo>
                    <a:lnTo>
                      <a:pt x="435" y="526"/>
                    </a:lnTo>
                    <a:lnTo>
                      <a:pt x="425" y="523"/>
                    </a:lnTo>
                    <a:lnTo>
                      <a:pt x="413" y="522"/>
                    </a:lnTo>
                    <a:lnTo>
                      <a:pt x="399" y="522"/>
                    </a:lnTo>
                    <a:lnTo>
                      <a:pt x="385" y="523"/>
                    </a:lnTo>
                    <a:lnTo>
                      <a:pt x="368" y="527"/>
                    </a:lnTo>
                    <a:lnTo>
                      <a:pt x="351" y="530"/>
                    </a:lnTo>
                    <a:lnTo>
                      <a:pt x="335" y="535"/>
                    </a:lnTo>
                    <a:lnTo>
                      <a:pt x="317" y="540"/>
                    </a:lnTo>
                    <a:lnTo>
                      <a:pt x="300" y="545"/>
                    </a:lnTo>
                    <a:lnTo>
                      <a:pt x="282" y="551"/>
                    </a:lnTo>
                    <a:lnTo>
                      <a:pt x="265" y="557"/>
                    </a:lnTo>
                    <a:lnTo>
                      <a:pt x="250" y="563"/>
                    </a:lnTo>
                    <a:lnTo>
                      <a:pt x="236" y="569"/>
                    </a:lnTo>
                    <a:lnTo>
                      <a:pt x="223" y="575"/>
                    </a:lnTo>
                    <a:lnTo>
                      <a:pt x="213" y="580"/>
                    </a:lnTo>
                    <a:lnTo>
                      <a:pt x="204" y="584"/>
                    </a:lnTo>
                    <a:lnTo>
                      <a:pt x="188" y="590"/>
                    </a:lnTo>
                    <a:lnTo>
                      <a:pt x="172" y="594"/>
                    </a:lnTo>
                    <a:lnTo>
                      <a:pt x="156" y="595"/>
                    </a:lnTo>
                    <a:lnTo>
                      <a:pt x="144" y="594"/>
                    </a:lnTo>
                    <a:lnTo>
                      <a:pt x="131" y="591"/>
                    </a:lnTo>
                    <a:lnTo>
                      <a:pt x="122" y="587"/>
                    </a:lnTo>
                    <a:lnTo>
                      <a:pt x="115" y="582"/>
                    </a:lnTo>
                    <a:lnTo>
                      <a:pt x="113" y="576"/>
                    </a:lnTo>
                    <a:lnTo>
                      <a:pt x="144" y="545"/>
                    </a:lnTo>
                    <a:lnTo>
                      <a:pt x="172" y="508"/>
                    </a:lnTo>
                    <a:lnTo>
                      <a:pt x="197" y="465"/>
                    </a:lnTo>
                    <a:lnTo>
                      <a:pt x="221" y="419"/>
                    </a:lnTo>
                    <a:lnTo>
                      <a:pt x="240" y="373"/>
                    </a:lnTo>
                    <a:lnTo>
                      <a:pt x="256" y="327"/>
                    </a:lnTo>
                    <a:lnTo>
                      <a:pt x="268" y="282"/>
                    </a:lnTo>
                    <a:lnTo>
                      <a:pt x="274" y="243"/>
                    </a:lnTo>
                    <a:lnTo>
                      <a:pt x="281" y="172"/>
                    </a:lnTo>
                    <a:lnTo>
                      <a:pt x="286" y="106"/>
                    </a:lnTo>
                    <a:lnTo>
                      <a:pt x="295" y="48"/>
                    </a:lnTo>
                    <a:lnTo>
                      <a:pt x="312" y="0"/>
                    </a:lnTo>
                    <a:lnTo>
                      <a:pt x="295" y="25"/>
                    </a:lnTo>
                    <a:lnTo>
                      <a:pt x="283" y="56"/>
                    </a:lnTo>
                    <a:lnTo>
                      <a:pt x="274" y="92"/>
                    </a:lnTo>
                    <a:lnTo>
                      <a:pt x="269" y="130"/>
                    </a:lnTo>
                    <a:lnTo>
                      <a:pt x="267" y="166"/>
                    </a:lnTo>
                    <a:lnTo>
                      <a:pt x="264" y="198"/>
                    </a:lnTo>
                    <a:lnTo>
                      <a:pt x="263" y="224"/>
                    </a:lnTo>
                    <a:lnTo>
                      <a:pt x="262" y="238"/>
                    </a:lnTo>
                    <a:lnTo>
                      <a:pt x="256" y="255"/>
                    </a:lnTo>
                    <a:lnTo>
                      <a:pt x="247" y="286"/>
                    </a:lnTo>
                    <a:lnTo>
                      <a:pt x="232" y="327"/>
                    </a:lnTo>
                    <a:lnTo>
                      <a:pt x="213" y="374"/>
                    </a:lnTo>
                    <a:lnTo>
                      <a:pt x="191" y="424"/>
                    </a:lnTo>
                    <a:lnTo>
                      <a:pt x="164" y="474"/>
                    </a:lnTo>
                    <a:lnTo>
                      <a:pt x="136" y="519"/>
                    </a:lnTo>
                    <a:lnTo>
                      <a:pt x="105" y="557"/>
                    </a:lnTo>
                    <a:lnTo>
                      <a:pt x="75" y="595"/>
                    </a:lnTo>
                    <a:lnTo>
                      <a:pt x="51" y="645"/>
                    </a:lnTo>
                    <a:lnTo>
                      <a:pt x="31" y="706"/>
                    </a:lnTo>
                    <a:lnTo>
                      <a:pt x="16" y="771"/>
                    </a:lnTo>
                    <a:lnTo>
                      <a:pt x="5" y="840"/>
                    </a:lnTo>
                    <a:lnTo>
                      <a:pt x="0" y="908"/>
                    </a:lnTo>
                    <a:lnTo>
                      <a:pt x="0" y="975"/>
                    </a:lnTo>
                    <a:lnTo>
                      <a:pt x="4" y="1037"/>
                    </a:lnTo>
                    <a:lnTo>
                      <a:pt x="5" y="1104"/>
                    </a:lnTo>
                    <a:lnTo>
                      <a:pt x="9" y="1203"/>
                    </a:lnTo>
                    <a:lnTo>
                      <a:pt x="15" y="1309"/>
                    </a:lnTo>
                    <a:lnTo>
                      <a:pt x="19" y="1395"/>
                    </a:lnTo>
                    <a:lnTo>
                      <a:pt x="27" y="1426"/>
                    </a:lnTo>
                    <a:lnTo>
                      <a:pt x="32" y="1444"/>
                    </a:lnTo>
                    <a:lnTo>
                      <a:pt x="33" y="1452"/>
                    </a:lnTo>
                    <a:lnTo>
                      <a:pt x="36" y="1460"/>
                    </a:lnTo>
                    <a:lnTo>
                      <a:pt x="38" y="1471"/>
                    </a:lnTo>
                    <a:lnTo>
                      <a:pt x="45" y="1494"/>
                    </a:lnTo>
                    <a:lnTo>
                      <a:pt x="55" y="1535"/>
                    </a:lnTo>
                    <a:lnTo>
                      <a:pt x="73" y="1601"/>
                    </a:lnTo>
                    <a:lnTo>
                      <a:pt x="72" y="1561"/>
                    </a:lnTo>
                    <a:lnTo>
                      <a:pt x="74" y="1521"/>
                    </a:lnTo>
                    <a:lnTo>
                      <a:pt x="75" y="1484"/>
                    </a:lnTo>
                    <a:lnTo>
                      <a:pt x="74" y="1456"/>
                    </a:lnTo>
                    <a:lnTo>
                      <a:pt x="66" y="1375"/>
                    </a:lnTo>
                    <a:lnTo>
                      <a:pt x="60" y="1263"/>
                    </a:lnTo>
                    <a:lnTo>
                      <a:pt x="51" y="1141"/>
                    </a:lnTo>
                    <a:lnTo>
                      <a:pt x="40" y="1032"/>
                    </a:lnTo>
                    <a:lnTo>
                      <a:pt x="36" y="989"/>
                    </a:lnTo>
                    <a:lnTo>
                      <a:pt x="34" y="939"/>
                    </a:lnTo>
                    <a:lnTo>
                      <a:pt x="34" y="883"/>
                    </a:lnTo>
                    <a:lnTo>
                      <a:pt x="37" y="825"/>
                    </a:lnTo>
                    <a:lnTo>
                      <a:pt x="42" y="766"/>
                    </a:lnTo>
                    <a:lnTo>
                      <a:pt x="51" y="711"/>
                    </a:lnTo>
                    <a:lnTo>
                      <a:pt x="64" y="659"/>
                    </a:lnTo>
                    <a:lnTo>
                      <a:pt x="82" y="617"/>
                    </a:lnTo>
                    <a:lnTo>
                      <a:pt x="90" y="623"/>
                    </a:lnTo>
                    <a:lnTo>
                      <a:pt x="101" y="627"/>
                    </a:lnTo>
                    <a:lnTo>
                      <a:pt x="115" y="628"/>
                    </a:lnTo>
                    <a:lnTo>
                      <a:pt x="131" y="627"/>
                    </a:lnTo>
                    <a:lnTo>
                      <a:pt x="149" y="623"/>
                    </a:lnTo>
                    <a:lnTo>
                      <a:pt x="165" y="619"/>
                    </a:lnTo>
                    <a:lnTo>
                      <a:pt x="183" y="613"/>
                    </a:lnTo>
                    <a:lnTo>
                      <a:pt x="200" y="608"/>
                    </a:lnTo>
                    <a:lnTo>
                      <a:pt x="204" y="607"/>
                    </a:lnTo>
                    <a:lnTo>
                      <a:pt x="209" y="604"/>
                    </a:lnTo>
                    <a:lnTo>
                      <a:pt x="213" y="603"/>
                    </a:lnTo>
                    <a:lnTo>
                      <a:pt x="218" y="600"/>
                    </a:lnTo>
                    <a:lnTo>
                      <a:pt x="224" y="599"/>
                    </a:lnTo>
                    <a:lnTo>
                      <a:pt x="230" y="596"/>
                    </a:lnTo>
                    <a:lnTo>
                      <a:pt x="236" y="594"/>
                    </a:lnTo>
                    <a:lnTo>
                      <a:pt x="242" y="591"/>
                    </a:lnTo>
                    <a:lnTo>
                      <a:pt x="249" y="598"/>
                    </a:lnTo>
                    <a:lnTo>
                      <a:pt x="259" y="604"/>
                    </a:lnTo>
                    <a:lnTo>
                      <a:pt x="271" y="612"/>
                    </a:lnTo>
                    <a:lnTo>
                      <a:pt x="283" y="618"/>
                    </a:lnTo>
                    <a:lnTo>
                      <a:pt x="298" y="627"/>
                    </a:lnTo>
                    <a:lnTo>
                      <a:pt x="310" y="637"/>
                    </a:lnTo>
                    <a:lnTo>
                      <a:pt x="324" y="649"/>
                    </a:lnTo>
                    <a:lnTo>
                      <a:pt x="336" y="664"/>
                    </a:lnTo>
                    <a:lnTo>
                      <a:pt x="349" y="689"/>
                    </a:lnTo>
                    <a:lnTo>
                      <a:pt x="366" y="729"/>
                    </a:lnTo>
                    <a:lnTo>
                      <a:pt x="384" y="776"/>
                    </a:lnTo>
                    <a:lnTo>
                      <a:pt x="404" y="829"/>
                    </a:lnTo>
                    <a:lnTo>
                      <a:pt x="427" y="882"/>
                    </a:lnTo>
                    <a:lnTo>
                      <a:pt x="450" y="929"/>
                    </a:lnTo>
                    <a:lnTo>
                      <a:pt x="476" y="965"/>
                    </a:lnTo>
                    <a:lnTo>
                      <a:pt x="502" y="987"/>
                    </a:lnTo>
                    <a:lnTo>
                      <a:pt x="482" y="955"/>
                    </a:lnTo>
                    <a:lnTo>
                      <a:pt x="462" y="911"/>
                    </a:lnTo>
                    <a:lnTo>
                      <a:pt x="441" y="860"/>
                    </a:lnTo>
                    <a:lnTo>
                      <a:pt x="421" y="806"/>
                    </a:lnTo>
                    <a:lnTo>
                      <a:pt x="401" y="753"/>
                    </a:lnTo>
                    <a:lnTo>
                      <a:pt x="382" y="706"/>
                    </a:lnTo>
                    <a:lnTo>
                      <a:pt x="366" y="668"/>
                    </a:lnTo>
                    <a:lnTo>
                      <a:pt x="350" y="646"/>
                    </a:lnTo>
                    <a:lnTo>
                      <a:pt x="337" y="634"/>
                    </a:lnTo>
                    <a:lnTo>
                      <a:pt x="326" y="622"/>
                    </a:lnTo>
                    <a:lnTo>
                      <a:pt x="316" y="612"/>
                    </a:lnTo>
                    <a:lnTo>
                      <a:pt x="307" y="602"/>
                    </a:lnTo>
                    <a:lnTo>
                      <a:pt x="298" y="594"/>
                    </a:lnTo>
                    <a:lnTo>
                      <a:pt x="289" y="587"/>
                    </a:lnTo>
                    <a:lnTo>
                      <a:pt x="281" y="582"/>
                    </a:lnTo>
                    <a:lnTo>
                      <a:pt x="272" y="57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98" name="Freeform 398"/>
              <p:cNvSpPr>
                <a:spLocks/>
              </p:cNvSpPr>
              <p:nvPr/>
            </p:nvSpPr>
            <p:spPr bwMode="auto">
              <a:xfrm>
                <a:off x="786" y="1857"/>
                <a:ext cx="11" cy="11"/>
              </a:xfrm>
              <a:custGeom>
                <a:avLst/>
                <a:gdLst>
                  <a:gd name="T0" fmla="*/ 7 w 45"/>
                  <a:gd name="T1" fmla="*/ 11 h 45"/>
                  <a:gd name="T2" fmla="*/ 5 w 45"/>
                  <a:gd name="T3" fmla="*/ 11 h 45"/>
                  <a:gd name="T4" fmla="*/ 3 w 45"/>
                  <a:gd name="T5" fmla="*/ 10 h 45"/>
                  <a:gd name="T6" fmla="*/ 1 w 45"/>
                  <a:gd name="T7" fmla="*/ 9 h 45"/>
                  <a:gd name="T8" fmla="*/ 0 w 45"/>
                  <a:gd name="T9" fmla="*/ 7 h 45"/>
                  <a:gd name="T10" fmla="*/ 0 w 45"/>
                  <a:gd name="T11" fmla="*/ 5 h 45"/>
                  <a:gd name="T12" fmla="*/ 1 w 45"/>
                  <a:gd name="T13" fmla="*/ 3 h 45"/>
                  <a:gd name="T14" fmla="*/ 2 w 45"/>
                  <a:gd name="T15" fmla="*/ 1 h 45"/>
                  <a:gd name="T16" fmla="*/ 4 w 45"/>
                  <a:gd name="T17" fmla="*/ 0 h 45"/>
                  <a:gd name="T18" fmla="*/ 6 w 45"/>
                  <a:gd name="T19" fmla="*/ 0 h 45"/>
                  <a:gd name="T20" fmla="*/ 8 w 45"/>
                  <a:gd name="T21" fmla="*/ 1 h 45"/>
                  <a:gd name="T22" fmla="*/ 10 w 45"/>
                  <a:gd name="T23" fmla="*/ 2 h 45"/>
                  <a:gd name="T24" fmla="*/ 11 w 45"/>
                  <a:gd name="T25" fmla="*/ 4 h 45"/>
                  <a:gd name="T26" fmla="*/ 11 w 45"/>
                  <a:gd name="T27" fmla="*/ 6 h 45"/>
                  <a:gd name="T28" fmla="*/ 11 w 45"/>
                  <a:gd name="T29" fmla="*/ 8 h 45"/>
                  <a:gd name="T30" fmla="*/ 9 w 45"/>
                  <a:gd name="T31" fmla="*/ 10 h 45"/>
                  <a:gd name="T32" fmla="*/ 7 w 45"/>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8" y="44"/>
                    </a:moveTo>
                    <a:lnTo>
                      <a:pt x="19" y="45"/>
                    </a:lnTo>
                    <a:lnTo>
                      <a:pt x="12" y="41"/>
                    </a:lnTo>
                    <a:lnTo>
                      <a:pt x="5" y="36"/>
                    </a:lnTo>
                    <a:lnTo>
                      <a:pt x="1" y="28"/>
                    </a:lnTo>
                    <a:lnTo>
                      <a:pt x="0" y="19"/>
                    </a:lnTo>
                    <a:lnTo>
                      <a:pt x="4" y="12"/>
                    </a:lnTo>
                    <a:lnTo>
                      <a:pt x="9" y="5"/>
                    </a:lnTo>
                    <a:lnTo>
                      <a:pt x="17" y="1"/>
                    </a:lnTo>
                    <a:lnTo>
                      <a:pt x="26" y="0"/>
                    </a:lnTo>
                    <a:lnTo>
                      <a:pt x="34" y="3"/>
                    </a:lnTo>
                    <a:lnTo>
                      <a:pt x="40" y="9"/>
                    </a:lnTo>
                    <a:lnTo>
                      <a:pt x="44" y="17"/>
                    </a:lnTo>
                    <a:lnTo>
                      <a:pt x="45" y="26"/>
                    </a:lnTo>
                    <a:lnTo>
                      <a:pt x="43" y="34"/>
                    </a:lnTo>
                    <a:lnTo>
                      <a:pt x="36" y="40"/>
                    </a:lnTo>
                    <a:lnTo>
                      <a:pt x="28"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99" name="Freeform 399"/>
              <p:cNvSpPr>
                <a:spLocks/>
              </p:cNvSpPr>
              <p:nvPr/>
            </p:nvSpPr>
            <p:spPr bwMode="auto">
              <a:xfrm>
                <a:off x="783" y="1867"/>
                <a:ext cx="11" cy="12"/>
              </a:xfrm>
              <a:custGeom>
                <a:avLst/>
                <a:gdLst>
                  <a:gd name="T0" fmla="*/ 7 w 44"/>
                  <a:gd name="T1" fmla="*/ 12 h 44"/>
                  <a:gd name="T2" fmla="*/ 5 w 44"/>
                  <a:gd name="T3" fmla="*/ 12 h 44"/>
                  <a:gd name="T4" fmla="*/ 3 w 44"/>
                  <a:gd name="T5" fmla="*/ 11 h 44"/>
                  <a:gd name="T6" fmla="*/ 1 w 44"/>
                  <a:gd name="T7" fmla="*/ 10 h 44"/>
                  <a:gd name="T8" fmla="*/ 0 w 44"/>
                  <a:gd name="T9" fmla="*/ 8 h 44"/>
                  <a:gd name="T10" fmla="*/ 0 w 44"/>
                  <a:gd name="T11" fmla="*/ 5 h 44"/>
                  <a:gd name="T12" fmla="*/ 1 w 44"/>
                  <a:gd name="T13" fmla="*/ 3 h 44"/>
                  <a:gd name="T14" fmla="*/ 2 w 44"/>
                  <a:gd name="T15" fmla="*/ 1 h 44"/>
                  <a:gd name="T16" fmla="*/ 4 w 44"/>
                  <a:gd name="T17" fmla="*/ 0 h 44"/>
                  <a:gd name="T18" fmla="*/ 7 w 44"/>
                  <a:gd name="T19" fmla="*/ 0 h 44"/>
                  <a:gd name="T20" fmla="*/ 8 w 44"/>
                  <a:gd name="T21" fmla="*/ 1 h 44"/>
                  <a:gd name="T22" fmla="*/ 10 w 44"/>
                  <a:gd name="T23" fmla="*/ 2 h 44"/>
                  <a:gd name="T24" fmla="*/ 11 w 44"/>
                  <a:gd name="T25" fmla="*/ 4 h 44"/>
                  <a:gd name="T26" fmla="*/ 11 w 44"/>
                  <a:gd name="T27" fmla="*/ 7 h 44"/>
                  <a:gd name="T28" fmla="*/ 10 w 44"/>
                  <a:gd name="T29" fmla="*/ 9 h 44"/>
                  <a:gd name="T30" fmla="*/ 9 w 44"/>
                  <a:gd name="T31" fmla="*/ 11 h 44"/>
                  <a:gd name="T32" fmla="*/ 7 w 44"/>
                  <a:gd name="T33" fmla="*/ 12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28" y="43"/>
                    </a:moveTo>
                    <a:lnTo>
                      <a:pt x="19" y="44"/>
                    </a:lnTo>
                    <a:lnTo>
                      <a:pt x="10" y="41"/>
                    </a:lnTo>
                    <a:lnTo>
                      <a:pt x="4" y="35"/>
                    </a:lnTo>
                    <a:lnTo>
                      <a:pt x="0" y="28"/>
                    </a:lnTo>
                    <a:lnTo>
                      <a:pt x="0" y="19"/>
                    </a:lnTo>
                    <a:lnTo>
                      <a:pt x="3" y="11"/>
                    </a:lnTo>
                    <a:lnTo>
                      <a:pt x="8" y="5"/>
                    </a:lnTo>
                    <a:lnTo>
                      <a:pt x="17" y="1"/>
                    </a:lnTo>
                    <a:lnTo>
                      <a:pt x="26" y="0"/>
                    </a:lnTo>
                    <a:lnTo>
                      <a:pt x="33" y="2"/>
                    </a:lnTo>
                    <a:lnTo>
                      <a:pt x="40" y="9"/>
                    </a:lnTo>
                    <a:lnTo>
                      <a:pt x="44" y="16"/>
                    </a:lnTo>
                    <a:lnTo>
                      <a:pt x="44" y="25"/>
                    </a:lnTo>
                    <a:lnTo>
                      <a:pt x="41" y="33"/>
                    </a:lnTo>
                    <a:lnTo>
                      <a:pt x="36" y="39"/>
                    </a:lnTo>
                    <a:lnTo>
                      <a:pt x="28" y="43"/>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00" name="Freeform 400"/>
              <p:cNvSpPr>
                <a:spLocks/>
              </p:cNvSpPr>
              <p:nvPr/>
            </p:nvSpPr>
            <p:spPr bwMode="auto">
              <a:xfrm>
                <a:off x="794" y="1865"/>
                <a:ext cx="10" cy="11"/>
              </a:xfrm>
              <a:custGeom>
                <a:avLst/>
                <a:gdLst>
                  <a:gd name="T0" fmla="*/ 6 w 44"/>
                  <a:gd name="T1" fmla="*/ 11 h 44"/>
                  <a:gd name="T2" fmla="*/ 4 w 44"/>
                  <a:gd name="T3" fmla="*/ 11 h 44"/>
                  <a:gd name="T4" fmla="*/ 3 w 44"/>
                  <a:gd name="T5" fmla="*/ 10 h 44"/>
                  <a:gd name="T6" fmla="*/ 1 w 44"/>
                  <a:gd name="T7" fmla="*/ 9 h 44"/>
                  <a:gd name="T8" fmla="*/ 0 w 44"/>
                  <a:gd name="T9" fmla="*/ 7 h 44"/>
                  <a:gd name="T10" fmla="*/ 0 w 44"/>
                  <a:gd name="T11" fmla="*/ 5 h 44"/>
                  <a:gd name="T12" fmla="*/ 1 w 44"/>
                  <a:gd name="T13" fmla="*/ 3 h 44"/>
                  <a:gd name="T14" fmla="*/ 2 w 44"/>
                  <a:gd name="T15" fmla="*/ 1 h 44"/>
                  <a:gd name="T16" fmla="*/ 4 w 44"/>
                  <a:gd name="T17" fmla="*/ 0 h 44"/>
                  <a:gd name="T18" fmla="*/ 6 w 44"/>
                  <a:gd name="T19" fmla="*/ 0 h 44"/>
                  <a:gd name="T20" fmla="*/ 8 w 44"/>
                  <a:gd name="T21" fmla="*/ 1 h 44"/>
                  <a:gd name="T22" fmla="*/ 9 w 44"/>
                  <a:gd name="T23" fmla="*/ 2 h 44"/>
                  <a:gd name="T24" fmla="*/ 10 w 44"/>
                  <a:gd name="T25" fmla="*/ 4 h 44"/>
                  <a:gd name="T26" fmla="*/ 10 w 44"/>
                  <a:gd name="T27" fmla="*/ 6 h 44"/>
                  <a:gd name="T28" fmla="*/ 9 w 44"/>
                  <a:gd name="T29" fmla="*/ 9 h 44"/>
                  <a:gd name="T30" fmla="*/ 8 w 44"/>
                  <a:gd name="T31" fmla="*/ 10 h 44"/>
                  <a:gd name="T32" fmla="*/ 6 w 44"/>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27" y="44"/>
                    </a:moveTo>
                    <a:lnTo>
                      <a:pt x="18" y="44"/>
                    </a:lnTo>
                    <a:lnTo>
                      <a:pt x="11" y="41"/>
                    </a:lnTo>
                    <a:lnTo>
                      <a:pt x="4" y="36"/>
                    </a:lnTo>
                    <a:lnTo>
                      <a:pt x="0" y="27"/>
                    </a:lnTo>
                    <a:lnTo>
                      <a:pt x="0" y="18"/>
                    </a:lnTo>
                    <a:lnTo>
                      <a:pt x="3" y="11"/>
                    </a:lnTo>
                    <a:lnTo>
                      <a:pt x="8" y="4"/>
                    </a:lnTo>
                    <a:lnTo>
                      <a:pt x="17" y="0"/>
                    </a:lnTo>
                    <a:lnTo>
                      <a:pt x="26" y="0"/>
                    </a:lnTo>
                    <a:lnTo>
                      <a:pt x="34" y="3"/>
                    </a:lnTo>
                    <a:lnTo>
                      <a:pt x="40" y="8"/>
                    </a:lnTo>
                    <a:lnTo>
                      <a:pt x="44" y="16"/>
                    </a:lnTo>
                    <a:lnTo>
                      <a:pt x="44" y="25"/>
                    </a:lnTo>
                    <a:lnTo>
                      <a:pt x="41" y="34"/>
                    </a:lnTo>
                    <a:lnTo>
                      <a:pt x="36" y="40"/>
                    </a:lnTo>
                    <a:lnTo>
                      <a:pt x="27" y="44"/>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01" name="Freeform 401"/>
              <p:cNvSpPr>
                <a:spLocks/>
              </p:cNvSpPr>
              <p:nvPr/>
            </p:nvSpPr>
            <p:spPr bwMode="auto">
              <a:xfrm>
                <a:off x="772" y="1899"/>
                <a:ext cx="11" cy="10"/>
              </a:xfrm>
              <a:custGeom>
                <a:avLst/>
                <a:gdLst>
                  <a:gd name="T0" fmla="*/ 7 w 44"/>
                  <a:gd name="T1" fmla="*/ 10 h 44"/>
                  <a:gd name="T2" fmla="*/ 5 w 44"/>
                  <a:gd name="T3" fmla="*/ 10 h 44"/>
                  <a:gd name="T4" fmla="*/ 3 w 44"/>
                  <a:gd name="T5" fmla="*/ 9 h 44"/>
                  <a:gd name="T6" fmla="*/ 1 w 44"/>
                  <a:gd name="T7" fmla="*/ 8 h 44"/>
                  <a:gd name="T8" fmla="*/ 0 w 44"/>
                  <a:gd name="T9" fmla="*/ 6 h 44"/>
                  <a:gd name="T10" fmla="*/ 0 w 44"/>
                  <a:gd name="T11" fmla="*/ 4 h 44"/>
                  <a:gd name="T12" fmla="*/ 1 w 44"/>
                  <a:gd name="T13" fmla="*/ 2 h 44"/>
                  <a:gd name="T14" fmla="*/ 2 w 44"/>
                  <a:gd name="T15" fmla="*/ 1 h 44"/>
                  <a:gd name="T16" fmla="*/ 4 w 44"/>
                  <a:gd name="T17" fmla="*/ 0 h 44"/>
                  <a:gd name="T18" fmla="*/ 7 w 44"/>
                  <a:gd name="T19" fmla="*/ 0 h 44"/>
                  <a:gd name="T20" fmla="*/ 8 w 44"/>
                  <a:gd name="T21" fmla="*/ 1 h 44"/>
                  <a:gd name="T22" fmla="*/ 10 w 44"/>
                  <a:gd name="T23" fmla="*/ 2 h 44"/>
                  <a:gd name="T24" fmla="*/ 11 w 44"/>
                  <a:gd name="T25" fmla="*/ 4 h 44"/>
                  <a:gd name="T26" fmla="*/ 11 w 44"/>
                  <a:gd name="T27" fmla="*/ 6 h 44"/>
                  <a:gd name="T28" fmla="*/ 10 w 44"/>
                  <a:gd name="T29" fmla="*/ 8 h 44"/>
                  <a:gd name="T30" fmla="*/ 9 w 44"/>
                  <a:gd name="T31" fmla="*/ 9 h 44"/>
                  <a:gd name="T32" fmla="*/ 7 w 44"/>
                  <a:gd name="T33" fmla="*/ 1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28" y="44"/>
                    </a:moveTo>
                    <a:lnTo>
                      <a:pt x="19" y="44"/>
                    </a:lnTo>
                    <a:lnTo>
                      <a:pt x="10" y="41"/>
                    </a:lnTo>
                    <a:lnTo>
                      <a:pt x="4" y="36"/>
                    </a:lnTo>
                    <a:lnTo>
                      <a:pt x="0" y="27"/>
                    </a:lnTo>
                    <a:lnTo>
                      <a:pt x="0" y="18"/>
                    </a:lnTo>
                    <a:lnTo>
                      <a:pt x="3" y="10"/>
                    </a:lnTo>
                    <a:lnTo>
                      <a:pt x="8" y="4"/>
                    </a:lnTo>
                    <a:lnTo>
                      <a:pt x="17" y="0"/>
                    </a:lnTo>
                    <a:lnTo>
                      <a:pt x="26" y="0"/>
                    </a:lnTo>
                    <a:lnTo>
                      <a:pt x="33" y="3"/>
                    </a:lnTo>
                    <a:lnTo>
                      <a:pt x="40" y="8"/>
                    </a:lnTo>
                    <a:lnTo>
                      <a:pt x="44" y="16"/>
                    </a:lnTo>
                    <a:lnTo>
                      <a:pt x="44" y="25"/>
                    </a:lnTo>
                    <a:lnTo>
                      <a:pt x="41" y="34"/>
                    </a:lnTo>
                    <a:lnTo>
                      <a:pt x="36" y="40"/>
                    </a:lnTo>
                    <a:lnTo>
                      <a:pt x="28"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02" name="Freeform 402"/>
              <p:cNvSpPr>
                <a:spLocks/>
              </p:cNvSpPr>
              <p:nvPr/>
            </p:nvSpPr>
            <p:spPr bwMode="auto">
              <a:xfrm>
                <a:off x="769" y="1909"/>
                <a:ext cx="11" cy="11"/>
              </a:xfrm>
              <a:custGeom>
                <a:avLst/>
                <a:gdLst>
                  <a:gd name="T0" fmla="*/ 7 w 43"/>
                  <a:gd name="T1" fmla="*/ 11 h 43"/>
                  <a:gd name="T2" fmla="*/ 5 w 43"/>
                  <a:gd name="T3" fmla="*/ 11 h 43"/>
                  <a:gd name="T4" fmla="*/ 3 w 43"/>
                  <a:gd name="T5" fmla="*/ 10 h 43"/>
                  <a:gd name="T6" fmla="*/ 1 w 43"/>
                  <a:gd name="T7" fmla="*/ 9 h 43"/>
                  <a:gd name="T8" fmla="*/ 0 w 43"/>
                  <a:gd name="T9" fmla="*/ 7 h 43"/>
                  <a:gd name="T10" fmla="*/ 0 w 43"/>
                  <a:gd name="T11" fmla="*/ 4 h 43"/>
                  <a:gd name="T12" fmla="*/ 1 w 43"/>
                  <a:gd name="T13" fmla="*/ 3 h 43"/>
                  <a:gd name="T14" fmla="*/ 2 w 43"/>
                  <a:gd name="T15" fmla="*/ 1 h 43"/>
                  <a:gd name="T16" fmla="*/ 4 w 43"/>
                  <a:gd name="T17" fmla="*/ 0 h 43"/>
                  <a:gd name="T18" fmla="*/ 6 w 43"/>
                  <a:gd name="T19" fmla="*/ 0 h 43"/>
                  <a:gd name="T20" fmla="*/ 8 w 43"/>
                  <a:gd name="T21" fmla="*/ 1 h 43"/>
                  <a:gd name="T22" fmla="*/ 10 w 43"/>
                  <a:gd name="T23" fmla="*/ 2 h 43"/>
                  <a:gd name="T24" fmla="*/ 11 w 43"/>
                  <a:gd name="T25" fmla="*/ 4 h 43"/>
                  <a:gd name="T26" fmla="*/ 11 w 43"/>
                  <a:gd name="T27" fmla="*/ 6 h 43"/>
                  <a:gd name="T28" fmla="*/ 10 w 43"/>
                  <a:gd name="T29" fmla="*/ 8 h 43"/>
                  <a:gd name="T30" fmla="*/ 9 w 43"/>
                  <a:gd name="T31" fmla="*/ 10 h 43"/>
                  <a:gd name="T32" fmla="*/ 7 w 43"/>
                  <a:gd name="T33" fmla="*/ 1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3">
                    <a:moveTo>
                      <a:pt x="27" y="43"/>
                    </a:moveTo>
                    <a:lnTo>
                      <a:pt x="18" y="43"/>
                    </a:lnTo>
                    <a:lnTo>
                      <a:pt x="10" y="41"/>
                    </a:lnTo>
                    <a:lnTo>
                      <a:pt x="4" y="35"/>
                    </a:lnTo>
                    <a:lnTo>
                      <a:pt x="0" y="26"/>
                    </a:lnTo>
                    <a:lnTo>
                      <a:pt x="0" y="17"/>
                    </a:lnTo>
                    <a:lnTo>
                      <a:pt x="2" y="10"/>
                    </a:lnTo>
                    <a:lnTo>
                      <a:pt x="7" y="3"/>
                    </a:lnTo>
                    <a:lnTo>
                      <a:pt x="15" y="0"/>
                    </a:lnTo>
                    <a:lnTo>
                      <a:pt x="24" y="0"/>
                    </a:lnTo>
                    <a:lnTo>
                      <a:pt x="33" y="2"/>
                    </a:lnTo>
                    <a:lnTo>
                      <a:pt x="40" y="7"/>
                    </a:lnTo>
                    <a:lnTo>
                      <a:pt x="43" y="16"/>
                    </a:lnTo>
                    <a:lnTo>
                      <a:pt x="43" y="25"/>
                    </a:lnTo>
                    <a:lnTo>
                      <a:pt x="41" y="33"/>
                    </a:lnTo>
                    <a:lnTo>
                      <a:pt x="36" y="39"/>
                    </a:lnTo>
                    <a:lnTo>
                      <a:pt x="27" y="43"/>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03" name="Freeform 403"/>
              <p:cNvSpPr>
                <a:spLocks/>
              </p:cNvSpPr>
              <p:nvPr/>
            </p:nvSpPr>
            <p:spPr bwMode="auto">
              <a:xfrm>
                <a:off x="780" y="1906"/>
                <a:ext cx="11" cy="11"/>
              </a:xfrm>
              <a:custGeom>
                <a:avLst/>
                <a:gdLst>
                  <a:gd name="T0" fmla="*/ 7 w 44"/>
                  <a:gd name="T1" fmla="*/ 11 h 44"/>
                  <a:gd name="T2" fmla="*/ 5 w 44"/>
                  <a:gd name="T3" fmla="*/ 11 h 44"/>
                  <a:gd name="T4" fmla="*/ 3 w 44"/>
                  <a:gd name="T5" fmla="*/ 10 h 44"/>
                  <a:gd name="T6" fmla="*/ 1 w 44"/>
                  <a:gd name="T7" fmla="*/ 9 h 44"/>
                  <a:gd name="T8" fmla="*/ 0 w 44"/>
                  <a:gd name="T9" fmla="*/ 7 h 44"/>
                  <a:gd name="T10" fmla="*/ 0 w 44"/>
                  <a:gd name="T11" fmla="*/ 5 h 44"/>
                  <a:gd name="T12" fmla="*/ 1 w 44"/>
                  <a:gd name="T13" fmla="*/ 3 h 44"/>
                  <a:gd name="T14" fmla="*/ 2 w 44"/>
                  <a:gd name="T15" fmla="*/ 1 h 44"/>
                  <a:gd name="T16" fmla="*/ 4 w 44"/>
                  <a:gd name="T17" fmla="*/ 0 h 44"/>
                  <a:gd name="T18" fmla="*/ 6 w 44"/>
                  <a:gd name="T19" fmla="*/ 0 h 44"/>
                  <a:gd name="T20" fmla="*/ 8 w 44"/>
                  <a:gd name="T21" fmla="*/ 1 h 44"/>
                  <a:gd name="T22" fmla="*/ 10 w 44"/>
                  <a:gd name="T23" fmla="*/ 2 h 44"/>
                  <a:gd name="T24" fmla="*/ 11 w 44"/>
                  <a:gd name="T25" fmla="*/ 4 h 44"/>
                  <a:gd name="T26" fmla="*/ 11 w 44"/>
                  <a:gd name="T27" fmla="*/ 7 h 44"/>
                  <a:gd name="T28" fmla="*/ 10 w 44"/>
                  <a:gd name="T29" fmla="*/ 8 h 44"/>
                  <a:gd name="T30" fmla="*/ 9 w 44"/>
                  <a:gd name="T31" fmla="*/ 10 h 44"/>
                  <a:gd name="T32" fmla="*/ 7 w 44"/>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27" y="44"/>
                    </a:moveTo>
                    <a:lnTo>
                      <a:pt x="18" y="44"/>
                    </a:lnTo>
                    <a:lnTo>
                      <a:pt x="10" y="41"/>
                    </a:lnTo>
                    <a:lnTo>
                      <a:pt x="4" y="36"/>
                    </a:lnTo>
                    <a:lnTo>
                      <a:pt x="0" y="28"/>
                    </a:lnTo>
                    <a:lnTo>
                      <a:pt x="0" y="19"/>
                    </a:lnTo>
                    <a:lnTo>
                      <a:pt x="3" y="10"/>
                    </a:lnTo>
                    <a:lnTo>
                      <a:pt x="8" y="4"/>
                    </a:lnTo>
                    <a:lnTo>
                      <a:pt x="16" y="0"/>
                    </a:lnTo>
                    <a:lnTo>
                      <a:pt x="24" y="0"/>
                    </a:lnTo>
                    <a:lnTo>
                      <a:pt x="33" y="3"/>
                    </a:lnTo>
                    <a:lnTo>
                      <a:pt x="39" y="8"/>
                    </a:lnTo>
                    <a:lnTo>
                      <a:pt x="42" y="17"/>
                    </a:lnTo>
                    <a:lnTo>
                      <a:pt x="44" y="26"/>
                    </a:lnTo>
                    <a:lnTo>
                      <a:pt x="41" y="33"/>
                    </a:lnTo>
                    <a:lnTo>
                      <a:pt x="35" y="40"/>
                    </a:lnTo>
                    <a:lnTo>
                      <a:pt x="27" y="44"/>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04" name="Freeform 404"/>
              <p:cNvSpPr>
                <a:spLocks/>
              </p:cNvSpPr>
              <p:nvPr/>
            </p:nvSpPr>
            <p:spPr bwMode="auto">
              <a:xfrm>
                <a:off x="777" y="1935"/>
                <a:ext cx="11" cy="11"/>
              </a:xfrm>
              <a:custGeom>
                <a:avLst/>
                <a:gdLst>
                  <a:gd name="T0" fmla="*/ 7 w 44"/>
                  <a:gd name="T1" fmla="*/ 11 h 44"/>
                  <a:gd name="T2" fmla="*/ 5 w 44"/>
                  <a:gd name="T3" fmla="*/ 11 h 44"/>
                  <a:gd name="T4" fmla="*/ 3 w 44"/>
                  <a:gd name="T5" fmla="*/ 10 h 44"/>
                  <a:gd name="T6" fmla="*/ 1 w 44"/>
                  <a:gd name="T7" fmla="*/ 9 h 44"/>
                  <a:gd name="T8" fmla="*/ 0 w 44"/>
                  <a:gd name="T9" fmla="*/ 7 h 44"/>
                  <a:gd name="T10" fmla="*/ 0 w 44"/>
                  <a:gd name="T11" fmla="*/ 5 h 44"/>
                  <a:gd name="T12" fmla="*/ 1 w 44"/>
                  <a:gd name="T13" fmla="*/ 3 h 44"/>
                  <a:gd name="T14" fmla="*/ 2 w 44"/>
                  <a:gd name="T15" fmla="*/ 1 h 44"/>
                  <a:gd name="T16" fmla="*/ 4 w 44"/>
                  <a:gd name="T17" fmla="*/ 0 h 44"/>
                  <a:gd name="T18" fmla="*/ 6 w 44"/>
                  <a:gd name="T19" fmla="*/ 0 h 44"/>
                  <a:gd name="T20" fmla="*/ 8 w 44"/>
                  <a:gd name="T21" fmla="*/ 1 h 44"/>
                  <a:gd name="T22" fmla="*/ 10 w 44"/>
                  <a:gd name="T23" fmla="*/ 2 h 44"/>
                  <a:gd name="T24" fmla="*/ 11 w 44"/>
                  <a:gd name="T25" fmla="*/ 4 h 44"/>
                  <a:gd name="T26" fmla="*/ 11 w 44"/>
                  <a:gd name="T27" fmla="*/ 7 h 44"/>
                  <a:gd name="T28" fmla="*/ 11 w 44"/>
                  <a:gd name="T29" fmla="*/ 8 h 44"/>
                  <a:gd name="T30" fmla="*/ 9 w 44"/>
                  <a:gd name="T31" fmla="*/ 10 h 44"/>
                  <a:gd name="T32" fmla="*/ 7 w 44"/>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28" y="44"/>
                    </a:moveTo>
                    <a:lnTo>
                      <a:pt x="19" y="44"/>
                    </a:lnTo>
                    <a:lnTo>
                      <a:pt x="11" y="41"/>
                    </a:lnTo>
                    <a:lnTo>
                      <a:pt x="5" y="36"/>
                    </a:lnTo>
                    <a:lnTo>
                      <a:pt x="1" y="28"/>
                    </a:lnTo>
                    <a:lnTo>
                      <a:pt x="0" y="19"/>
                    </a:lnTo>
                    <a:lnTo>
                      <a:pt x="3" y="10"/>
                    </a:lnTo>
                    <a:lnTo>
                      <a:pt x="9" y="4"/>
                    </a:lnTo>
                    <a:lnTo>
                      <a:pt x="16" y="0"/>
                    </a:lnTo>
                    <a:lnTo>
                      <a:pt x="25" y="0"/>
                    </a:lnTo>
                    <a:lnTo>
                      <a:pt x="33" y="2"/>
                    </a:lnTo>
                    <a:lnTo>
                      <a:pt x="39" y="8"/>
                    </a:lnTo>
                    <a:lnTo>
                      <a:pt x="43" y="17"/>
                    </a:lnTo>
                    <a:lnTo>
                      <a:pt x="44" y="26"/>
                    </a:lnTo>
                    <a:lnTo>
                      <a:pt x="42" y="33"/>
                    </a:lnTo>
                    <a:lnTo>
                      <a:pt x="35" y="40"/>
                    </a:lnTo>
                    <a:lnTo>
                      <a:pt x="28" y="44"/>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05" name="Freeform 405"/>
              <p:cNvSpPr>
                <a:spLocks/>
              </p:cNvSpPr>
              <p:nvPr/>
            </p:nvSpPr>
            <p:spPr bwMode="auto">
              <a:xfrm>
                <a:off x="774" y="1946"/>
                <a:ext cx="11" cy="11"/>
              </a:xfrm>
              <a:custGeom>
                <a:avLst/>
                <a:gdLst>
                  <a:gd name="T0" fmla="*/ 7 w 44"/>
                  <a:gd name="T1" fmla="*/ 11 h 44"/>
                  <a:gd name="T2" fmla="*/ 5 w 44"/>
                  <a:gd name="T3" fmla="*/ 11 h 44"/>
                  <a:gd name="T4" fmla="*/ 3 w 44"/>
                  <a:gd name="T5" fmla="*/ 10 h 44"/>
                  <a:gd name="T6" fmla="*/ 1 w 44"/>
                  <a:gd name="T7" fmla="*/ 9 h 44"/>
                  <a:gd name="T8" fmla="*/ 0 w 44"/>
                  <a:gd name="T9" fmla="*/ 7 h 44"/>
                  <a:gd name="T10" fmla="*/ 0 w 44"/>
                  <a:gd name="T11" fmla="*/ 5 h 44"/>
                  <a:gd name="T12" fmla="*/ 1 w 44"/>
                  <a:gd name="T13" fmla="*/ 3 h 44"/>
                  <a:gd name="T14" fmla="*/ 2 w 44"/>
                  <a:gd name="T15" fmla="*/ 1 h 44"/>
                  <a:gd name="T16" fmla="*/ 4 w 44"/>
                  <a:gd name="T17" fmla="*/ 0 h 44"/>
                  <a:gd name="T18" fmla="*/ 7 w 44"/>
                  <a:gd name="T19" fmla="*/ 0 h 44"/>
                  <a:gd name="T20" fmla="*/ 9 w 44"/>
                  <a:gd name="T21" fmla="*/ 1 h 44"/>
                  <a:gd name="T22" fmla="*/ 10 w 44"/>
                  <a:gd name="T23" fmla="*/ 2 h 44"/>
                  <a:gd name="T24" fmla="*/ 11 w 44"/>
                  <a:gd name="T25" fmla="*/ 4 h 44"/>
                  <a:gd name="T26" fmla="*/ 11 w 44"/>
                  <a:gd name="T27" fmla="*/ 7 h 44"/>
                  <a:gd name="T28" fmla="*/ 10 w 44"/>
                  <a:gd name="T29" fmla="*/ 9 h 44"/>
                  <a:gd name="T30" fmla="*/ 9 w 44"/>
                  <a:gd name="T31" fmla="*/ 10 h 44"/>
                  <a:gd name="T32" fmla="*/ 7 w 44"/>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29" y="44"/>
                    </a:moveTo>
                    <a:lnTo>
                      <a:pt x="20" y="44"/>
                    </a:lnTo>
                    <a:lnTo>
                      <a:pt x="11" y="41"/>
                    </a:lnTo>
                    <a:lnTo>
                      <a:pt x="4" y="36"/>
                    </a:lnTo>
                    <a:lnTo>
                      <a:pt x="0" y="28"/>
                    </a:lnTo>
                    <a:lnTo>
                      <a:pt x="0" y="19"/>
                    </a:lnTo>
                    <a:lnTo>
                      <a:pt x="3" y="11"/>
                    </a:lnTo>
                    <a:lnTo>
                      <a:pt x="8" y="4"/>
                    </a:lnTo>
                    <a:lnTo>
                      <a:pt x="17" y="0"/>
                    </a:lnTo>
                    <a:lnTo>
                      <a:pt x="26" y="0"/>
                    </a:lnTo>
                    <a:lnTo>
                      <a:pt x="34" y="3"/>
                    </a:lnTo>
                    <a:lnTo>
                      <a:pt x="40" y="8"/>
                    </a:lnTo>
                    <a:lnTo>
                      <a:pt x="44" y="17"/>
                    </a:lnTo>
                    <a:lnTo>
                      <a:pt x="44" y="26"/>
                    </a:lnTo>
                    <a:lnTo>
                      <a:pt x="41" y="34"/>
                    </a:lnTo>
                    <a:lnTo>
                      <a:pt x="36" y="40"/>
                    </a:lnTo>
                    <a:lnTo>
                      <a:pt x="29"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06" name="Freeform 406"/>
              <p:cNvSpPr>
                <a:spLocks/>
              </p:cNvSpPr>
              <p:nvPr/>
            </p:nvSpPr>
            <p:spPr bwMode="auto">
              <a:xfrm>
                <a:off x="785" y="1943"/>
                <a:ext cx="11" cy="11"/>
              </a:xfrm>
              <a:custGeom>
                <a:avLst/>
                <a:gdLst>
                  <a:gd name="T0" fmla="*/ 7 w 43"/>
                  <a:gd name="T1" fmla="*/ 11 h 45"/>
                  <a:gd name="T2" fmla="*/ 5 w 43"/>
                  <a:gd name="T3" fmla="*/ 11 h 45"/>
                  <a:gd name="T4" fmla="*/ 3 w 43"/>
                  <a:gd name="T5" fmla="*/ 10 h 45"/>
                  <a:gd name="T6" fmla="*/ 1 w 43"/>
                  <a:gd name="T7" fmla="*/ 9 h 45"/>
                  <a:gd name="T8" fmla="*/ 0 w 43"/>
                  <a:gd name="T9" fmla="*/ 7 h 45"/>
                  <a:gd name="T10" fmla="*/ 0 w 43"/>
                  <a:gd name="T11" fmla="*/ 5 h 45"/>
                  <a:gd name="T12" fmla="*/ 1 w 43"/>
                  <a:gd name="T13" fmla="*/ 3 h 45"/>
                  <a:gd name="T14" fmla="*/ 2 w 43"/>
                  <a:gd name="T15" fmla="*/ 1 h 45"/>
                  <a:gd name="T16" fmla="*/ 4 w 43"/>
                  <a:gd name="T17" fmla="*/ 0 h 45"/>
                  <a:gd name="T18" fmla="*/ 6 w 43"/>
                  <a:gd name="T19" fmla="*/ 0 h 45"/>
                  <a:gd name="T20" fmla="*/ 8 w 43"/>
                  <a:gd name="T21" fmla="*/ 0 h 45"/>
                  <a:gd name="T22" fmla="*/ 10 w 43"/>
                  <a:gd name="T23" fmla="*/ 2 h 45"/>
                  <a:gd name="T24" fmla="*/ 11 w 43"/>
                  <a:gd name="T25" fmla="*/ 4 h 45"/>
                  <a:gd name="T26" fmla="*/ 11 w 43"/>
                  <a:gd name="T27" fmla="*/ 6 h 45"/>
                  <a:gd name="T28" fmla="*/ 10 w 43"/>
                  <a:gd name="T29" fmla="*/ 8 h 45"/>
                  <a:gd name="T30" fmla="*/ 9 w 43"/>
                  <a:gd name="T31" fmla="*/ 10 h 45"/>
                  <a:gd name="T32" fmla="*/ 7 w 43"/>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5">
                    <a:moveTo>
                      <a:pt x="28" y="43"/>
                    </a:moveTo>
                    <a:lnTo>
                      <a:pt x="19" y="45"/>
                    </a:lnTo>
                    <a:lnTo>
                      <a:pt x="10" y="41"/>
                    </a:lnTo>
                    <a:lnTo>
                      <a:pt x="3" y="36"/>
                    </a:lnTo>
                    <a:lnTo>
                      <a:pt x="0" y="28"/>
                    </a:lnTo>
                    <a:lnTo>
                      <a:pt x="0" y="19"/>
                    </a:lnTo>
                    <a:lnTo>
                      <a:pt x="2" y="11"/>
                    </a:lnTo>
                    <a:lnTo>
                      <a:pt x="7" y="5"/>
                    </a:lnTo>
                    <a:lnTo>
                      <a:pt x="16" y="1"/>
                    </a:lnTo>
                    <a:lnTo>
                      <a:pt x="25" y="0"/>
                    </a:lnTo>
                    <a:lnTo>
                      <a:pt x="33" y="2"/>
                    </a:lnTo>
                    <a:lnTo>
                      <a:pt x="39" y="9"/>
                    </a:lnTo>
                    <a:lnTo>
                      <a:pt x="43" y="16"/>
                    </a:lnTo>
                    <a:lnTo>
                      <a:pt x="43" y="25"/>
                    </a:lnTo>
                    <a:lnTo>
                      <a:pt x="41" y="33"/>
                    </a:lnTo>
                    <a:lnTo>
                      <a:pt x="36" y="39"/>
                    </a:lnTo>
                    <a:lnTo>
                      <a:pt x="28" y="43"/>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07" name="Freeform 407"/>
              <p:cNvSpPr>
                <a:spLocks/>
              </p:cNvSpPr>
              <p:nvPr/>
            </p:nvSpPr>
            <p:spPr bwMode="auto">
              <a:xfrm>
                <a:off x="816" y="1964"/>
                <a:ext cx="11" cy="11"/>
              </a:xfrm>
              <a:custGeom>
                <a:avLst/>
                <a:gdLst>
                  <a:gd name="T0" fmla="*/ 9 w 45"/>
                  <a:gd name="T1" fmla="*/ 10 h 45"/>
                  <a:gd name="T2" fmla="*/ 7 w 45"/>
                  <a:gd name="T3" fmla="*/ 11 h 45"/>
                  <a:gd name="T4" fmla="*/ 5 w 45"/>
                  <a:gd name="T5" fmla="*/ 11 h 45"/>
                  <a:gd name="T6" fmla="*/ 3 w 45"/>
                  <a:gd name="T7" fmla="*/ 11 h 45"/>
                  <a:gd name="T8" fmla="*/ 1 w 45"/>
                  <a:gd name="T9" fmla="*/ 9 h 45"/>
                  <a:gd name="T10" fmla="*/ 0 w 45"/>
                  <a:gd name="T11" fmla="*/ 7 h 45"/>
                  <a:gd name="T12" fmla="*/ 0 w 45"/>
                  <a:gd name="T13" fmla="*/ 5 h 45"/>
                  <a:gd name="T14" fmla="*/ 0 w 45"/>
                  <a:gd name="T15" fmla="*/ 3 h 45"/>
                  <a:gd name="T16" fmla="*/ 2 w 45"/>
                  <a:gd name="T17" fmla="*/ 1 h 45"/>
                  <a:gd name="T18" fmla="*/ 4 w 45"/>
                  <a:gd name="T19" fmla="*/ 0 h 45"/>
                  <a:gd name="T20" fmla="*/ 6 w 45"/>
                  <a:gd name="T21" fmla="*/ 0 h 45"/>
                  <a:gd name="T22" fmla="*/ 8 w 45"/>
                  <a:gd name="T23" fmla="*/ 1 h 45"/>
                  <a:gd name="T24" fmla="*/ 10 w 45"/>
                  <a:gd name="T25" fmla="*/ 2 h 45"/>
                  <a:gd name="T26" fmla="*/ 11 w 45"/>
                  <a:gd name="T27" fmla="*/ 4 h 45"/>
                  <a:gd name="T28" fmla="*/ 11 w 45"/>
                  <a:gd name="T29" fmla="*/ 6 h 45"/>
                  <a:gd name="T30" fmla="*/ 10 w 45"/>
                  <a:gd name="T31" fmla="*/ 8 h 45"/>
                  <a:gd name="T32" fmla="*/ 9 w 45"/>
                  <a:gd name="T33" fmla="*/ 1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37" y="40"/>
                    </a:moveTo>
                    <a:lnTo>
                      <a:pt x="29" y="44"/>
                    </a:lnTo>
                    <a:lnTo>
                      <a:pt x="20" y="45"/>
                    </a:lnTo>
                    <a:lnTo>
                      <a:pt x="11" y="43"/>
                    </a:lnTo>
                    <a:lnTo>
                      <a:pt x="5" y="37"/>
                    </a:lnTo>
                    <a:lnTo>
                      <a:pt x="1" y="30"/>
                    </a:lnTo>
                    <a:lnTo>
                      <a:pt x="0" y="21"/>
                    </a:lnTo>
                    <a:lnTo>
                      <a:pt x="2" y="12"/>
                    </a:lnTo>
                    <a:lnTo>
                      <a:pt x="8" y="5"/>
                    </a:lnTo>
                    <a:lnTo>
                      <a:pt x="15" y="1"/>
                    </a:lnTo>
                    <a:lnTo>
                      <a:pt x="24" y="0"/>
                    </a:lnTo>
                    <a:lnTo>
                      <a:pt x="33" y="3"/>
                    </a:lnTo>
                    <a:lnTo>
                      <a:pt x="40" y="8"/>
                    </a:lnTo>
                    <a:lnTo>
                      <a:pt x="43" y="16"/>
                    </a:lnTo>
                    <a:lnTo>
                      <a:pt x="45" y="25"/>
                    </a:lnTo>
                    <a:lnTo>
                      <a:pt x="42" y="34"/>
                    </a:lnTo>
                    <a:lnTo>
                      <a:pt x="37" y="40"/>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08" name="Freeform 408"/>
              <p:cNvSpPr>
                <a:spLocks/>
              </p:cNvSpPr>
              <p:nvPr/>
            </p:nvSpPr>
            <p:spPr bwMode="auto">
              <a:xfrm>
                <a:off x="818" y="1975"/>
                <a:ext cx="11" cy="11"/>
              </a:xfrm>
              <a:custGeom>
                <a:avLst/>
                <a:gdLst>
                  <a:gd name="T0" fmla="*/ 9 w 44"/>
                  <a:gd name="T1" fmla="*/ 10 h 44"/>
                  <a:gd name="T2" fmla="*/ 7 w 44"/>
                  <a:gd name="T3" fmla="*/ 11 h 44"/>
                  <a:gd name="T4" fmla="*/ 5 w 44"/>
                  <a:gd name="T5" fmla="*/ 11 h 44"/>
                  <a:gd name="T6" fmla="*/ 3 w 44"/>
                  <a:gd name="T7" fmla="*/ 10 h 44"/>
                  <a:gd name="T8" fmla="*/ 1 w 44"/>
                  <a:gd name="T9" fmla="*/ 9 h 44"/>
                  <a:gd name="T10" fmla="*/ 0 w 44"/>
                  <a:gd name="T11" fmla="*/ 7 h 44"/>
                  <a:gd name="T12" fmla="*/ 0 w 44"/>
                  <a:gd name="T13" fmla="*/ 5 h 44"/>
                  <a:gd name="T14" fmla="*/ 1 w 44"/>
                  <a:gd name="T15" fmla="*/ 3 h 44"/>
                  <a:gd name="T16" fmla="*/ 2 w 44"/>
                  <a:gd name="T17" fmla="*/ 1 h 44"/>
                  <a:gd name="T18" fmla="*/ 4 w 44"/>
                  <a:gd name="T19" fmla="*/ 0 h 44"/>
                  <a:gd name="T20" fmla="*/ 6 w 44"/>
                  <a:gd name="T21" fmla="*/ 0 h 44"/>
                  <a:gd name="T22" fmla="*/ 8 w 44"/>
                  <a:gd name="T23" fmla="*/ 1 h 44"/>
                  <a:gd name="T24" fmla="*/ 10 w 44"/>
                  <a:gd name="T25" fmla="*/ 2 h 44"/>
                  <a:gd name="T26" fmla="*/ 11 w 44"/>
                  <a:gd name="T27" fmla="*/ 4 h 44"/>
                  <a:gd name="T28" fmla="*/ 11 w 44"/>
                  <a:gd name="T29" fmla="*/ 6 h 44"/>
                  <a:gd name="T30" fmla="*/ 11 w 44"/>
                  <a:gd name="T31" fmla="*/ 8 h 44"/>
                  <a:gd name="T32" fmla="*/ 9 w 44"/>
                  <a:gd name="T33" fmla="*/ 1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4">
                    <a:moveTo>
                      <a:pt x="37" y="38"/>
                    </a:moveTo>
                    <a:lnTo>
                      <a:pt x="29" y="42"/>
                    </a:lnTo>
                    <a:lnTo>
                      <a:pt x="21" y="44"/>
                    </a:lnTo>
                    <a:lnTo>
                      <a:pt x="12" y="41"/>
                    </a:lnTo>
                    <a:lnTo>
                      <a:pt x="5" y="36"/>
                    </a:lnTo>
                    <a:lnTo>
                      <a:pt x="1" y="28"/>
                    </a:lnTo>
                    <a:lnTo>
                      <a:pt x="0" y="20"/>
                    </a:lnTo>
                    <a:lnTo>
                      <a:pt x="2" y="11"/>
                    </a:lnTo>
                    <a:lnTo>
                      <a:pt x="9" y="5"/>
                    </a:lnTo>
                    <a:lnTo>
                      <a:pt x="16" y="1"/>
                    </a:lnTo>
                    <a:lnTo>
                      <a:pt x="24" y="0"/>
                    </a:lnTo>
                    <a:lnTo>
                      <a:pt x="33" y="2"/>
                    </a:lnTo>
                    <a:lnTo>
                      <a:pt x="39" y="8"/>
                    </a:lnTo>
                    <a:lnTo>
                      <a:pt x="43" y="15"/>
                    </a:lnTo>
                    <a:lnTo>
                      <a:pt x="44" y="23"/>
                    </a:lnTo>
                    <a:lnTo>
                      <a:pt x="42" y="32"/>
                    </a:lnTo>
                    <a:lnTo>
                      <a:pt x="37" y="38"/>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09" name="Freeform 409"/>
              <p:cNvSpPr>
                <a:spLocks/>
              </p:cNvSpPr>
              <p:nvPr/>
            </p:nvSpPr>
            <p:spPr bwMode="auto">
              <a:xfrm>
                <a:off x="826" y="1968"/>
                <a:ext cx="11" cy="11"/>
              </a:xfrm>
              <a:custGeom>
                <a:avLst/>
                <a:gdLst>
                  <a:gd name="T0" fmla="*/ 9 w 44"/>
                  <a:gd name="T1" fmla="*/ 9 h 45"/>
                  <a:gd name="T2" fmla="*/ 7 w 44"/>
                  <a:gd name="T3" fmla="*/ 11 h 45"/>
                  <a:gd name="T4" fmla="*/ 5 w 44"/>
                  <a:gd name="T5" fmla="*/ 11 h 45"/>
                  <a:gd name="T6" fmla="*/ 3 w 44"/>
                  <a:gd name="T7" fmla="*/ 10 h 45"/>
                  <a:gd name="T8" fmla="*/ 1 w 44"/>
                  <a:gd name="T9" fmla="*/ 9 h 45"/>
                  <a:gd name="T10" fmla="*/ 0 w 44"/>
                  <a:gd name="T11" fmla="*/ 7 h 45"/>
                  <a:gd name="T12" fmla="*/ 0 w 44"/>
                  <a:gd name="T13" fmla="*/ 5 h 45"/>
                  <a:gd name="T14" fmla="*/ 0 w 44"/>
                  <a:gd name="T15" fmla="*/ 3 h 45"/>
                  <a:gd name="T16" fmla="*/ 2 w 44"/>
                  <a:gd name="T17" fmla="*/ 1 h 45"/>
                  <a:gd name="T18" fmla="*/ 4 w 44"/>
                  <a:gd name="T19" fmla="*/ 0 h 45"/>
                  <a:gd name="T20" fmla="*/ 6 w 44"/>
                  <a:gd name="T21" fmla="*/ 0 h 45"/>
                  <a:gd name="T22" fmla="*/ 8 w 44"/>
                  <a:gd name="T23" fmla="*/ 0 h 45"/>
                  <a:gd name="T24" fmla="*/ 10 w 44"/>
                  <a:gd name="T25" fmla="*/ 2 h 45"/>
                  <a:gd name="T26" fmla="*/ 11 w 44"/>
                  <a:gd name="T27" fmla="*/ 4 h 45"/>
                  <a:gd name="T28" fmla="*/ 11 w 44"/>
                  <a:gd name="T29" fmla="*/ 6 h 45"/>
                  <a:gd name="T30" fmla="*/ 10 w 44"/>
                  <a:gd name="T31" fmla="*/ 8 h 45"/>
                  <a:gd name="T32" fmla="*/ 9 w 44"/>
                  <a:gd name="T33" fmla="*/ 9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5">
                    <a:moveTo>
                      <a:pt x="36" y="38"/>
                    </a:moveTo>
                    <a:lnTo>
                      <a:pt x="28" y="43"/>
                    </a:lnTo>
                    <a:lnTo>
                      <a:pt x="21" y="45"/>
                    </a:lnTo>
                    <a:lnTo>
                      <a:pt x="12" y="42"/>
                    </a:lnTo>
                    <a:lnTo>
                      <a:pt x="5" y="36"/>
                    </a:lnTo>
                    <a:lnTo>
                      <a:pt x="1" y="28"/>
                    </a:lnTo>
                    <a:lnTo>
                      <a:pt x="0" y="20"/>
                    </a:lnTo>
                    <a:lnTo>
                      <a:pt x="1" y="11"/>
                    </a:lnTo>
                    <a:lnTo>
                      <a:pt x="8" y="5"/>
                    </a:lnTo>
                    <a:lnTo>
                      <a:pt x="16" y="1"/>
                    </a:lnTo>
                    <a:lnTo>
                      <a:pt x="23" y="0"/>
                    </a:lnTo>
                    <a:lnTo>
                      <a:pt x="32" y="2"/>
                    </a:lnTo>
                    <a:lnTo>
                      <a:pt x="39" y="7"/>
                    </a:lnTo>
                    <a:lnTo>
                      <a:pt x="43" y="15"/>
                    </a:lnTo>
                    <a:lnTo>
                      <a:pt x="44" y="23"/>
                    </a:lnTo>
                    <a:lnTo>
                      <a:pt x="41" y="32"/>
                    </a:lnTo>
                    <a:lnTo>
                      <a:pt x="36" y="38"/>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10" name="Freeform 410"/>
              <p:cNvSpPr>
                <a:spLocks/>
              </p:cNvSpPr>
              <p:nvPr/>
            </p:nvSpPr>
            <p:spPr bwMode="auto">
              <a:xfrm>
                <a:off x="797" y="1994"/>
                <a:ext cx="11" cy="11"/>
              </a:xfrm>
              <a:custGeom>
                <a:avLst/>
                <a:gdLst>
                  <a:gd name="T0" fmla="*/ 7 w 45"/>
                  <a:gd name="T1" fmla="*/ 11 h 44"/>
                  <a:gd name="T2" fmla="*/ 5 w 45"/>
                  <a:gd name="T3" fmla="*/ 11 h 44"/>
                  <a:gd name="T4" fmla="*/ 3 w 45"/>
                  <a:gd name="T5" fmla="*/ 10 h 44"/>
                  <a:gd name="T6" fmla="*/ 1 w 45"/>
                  <a:gd name="T7" fmla="*/ 9 h 44"/>
                  <a:gd name="T8" fmla="*/ 0 w 45"/>
                  <a:gd name="T9" fmla="*/ 7 h 44"/>
                  <a:gd name="T10" fmla="*/ 0 w 45"/>
                  <a:gd name="T11" fmla="*/ 5 h 44"/>
                  <a:gd name="T12" fmla="*/ 1 w 45"/>
                  <a:gd name="T13" fmla="*/ 3 h 44"/>
                  <a:gd name="T14" fmla="*/ 2 w 45"/>
                  <a:gd name="T15" fmla="*/ 1 h 44"/>
                  <a:gd name="T16" fmla="*/ 4 w 45"/>
                  <a:gd name="T17" fmla="*/ 0 h 44"/>
                  <a:gd name="T18" fmla="*/ 6 w 45"/>
                  <a:gd name="T19" fmla="*/ 0 h 44"/>
                  <a:gd name="T20" fmla="*/ 8 w 45"/>
                  <a:gd name="T21" fmla="*/ 1 h 44"/>
                  <a:gd name="T22" fmla="*/ 10 w 45"/>
                  <a:gd name="T23" fmla="*/ 2 h 44"/>
                  <a:gd name="T24" fmla="*/ 11 w 45"/>
                  <a:gd name="T25" fmla="*/ 4 h 44"/>
                  <a:gd name="T26" fmla="*/ 11 w 45"/>
                  <a:gd name="T27" fmla="*/ 6 h 44"/>
                  <a:gd name="T28" fmla="*/ 11 w 45"/>
                  <a:gd name="T29" fmla="*/ 8 h 44"/>
                  <a:gd name="T30" fmla="*/ 9 w 45"/>
                  <a:gd name="T31" fmla="*/ 10 h 44"/>
                  <a:gd name="T32" fmla="*/ 7 w 45"/>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4">
                    <a:moveTo>
                      <a:pt x="29" y="43"/>
                    </a:moveTo>
                    <a:lnTo>
                      <a:pt x="20" y="44"/>
                    </a:lnTo>
                    <a:lnTo>
                      <a:pt x="12" y="40"/>
                    </a:lnTo>
                    <a:lnTo>
                      <a:pt x="6" y="35"/>
                    </a:lnTo>
                    <a:lnTo>
                      <a:pt x="2" y="27"/>
                    </a:lnTo>
                    <a:lnTo>
                      <a:pt x="0" y="18"/>
                    </a:lnTo>
                    <a:lnTo>
                      <a:pt x="4" y="11"/>
                    </a:lnTo>
                    <a:lnTo>
                      <a:pt x="9" y="4"/>
                    </a:lnTo>
                    <a:lnTo>
                      <a:pt x="17" y="0"/>
                    </a:lnTo>
                    <a:lnTo>
                      <a:pt x="26" y="0"/>
                    </a:lnTo>
                    <a:lnTo>
                      <a:pt x="34" y="3"/>
                    </a:lnTo>
                    <a:lnTo>
                      <a:pt x="40" y="8"/>
                    </a:lnTo>
                    <a:lnTo>
                      <a:pt x="44" y="16"/>
                    </a:lnTo>
                    <a:lnTo>
                      <a:pt x="45" y="25"/>
                    </a:lnTo>
                    <a:lnTo>
                      <a:pt x="43" y="32"/>
                    </a:lnTo>
                    <a:lnTo>
                      <a:pt x="36" y="39"/>
                    </a:lnTo>
                    <a:lnTo>
                      <a:pt x="29" y="43"/>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11" name="Freeform 411"/>
              <p:cNvSpPr>
                <a:spLocks/>
              </p:cNvSpPr>
              <p:nvPr/>
            </p:nvSpPr>
            <p:spPr bwMode="auto">
              <a:xfrm>
                <a:off x="795" y="2004"/>
                <a:ext cx="10" cy="11"/>
              </a:xfrm>
              <a:custGeom>
                <a:avLst/>
                <a:gdLst>
                  <a:gd name="T0" fmla="*/ 6 w 44"/>
                  <a:gd name="T1" fmla="*/ 11 h 43"/>
                  <a:gd name="T2" fmla="*/ 4 w 44"/>
                  <a:gd name="T3" fmla="*/ 11 h 43"/>
                  <a:gd name="T4" fmla="*/ 2 w 44"/>
                  <a:gd name="T5" fmla="*/ 10 h 43"/>
                  <a:gd name="T6" fmla="*/ 1 w 44"/>
                  <a:gd name="T7" fmla="*/ 9 h 43"/>
                  <a:gd name="T8" fmla="*/ 0 w 44"/>
                  <a:gd name="T9" fmla="*/ 7 h 43"/>
                  <a:gd name="T10" fmla="*/ 0 w 44"/>
                  <a:gd name="T11" fmla="*/ 5 h 43"/>
                  <a:gd name="T12" fmla="*/ 1 w 44"/>
                  <a:gd name="T13" fmla="*/ 3 h 43"/>
                  <a:gd name="T14" fmla="*/ 2 w 44"/>
                  <a:gd name="T15" fmla="*/ 1 h 43"/>
                  <a:gd name="T16" fmla="*/ 4 w 44"/>
                  <a:gd name="T17" fmla="*/ 0 h 43"/>
                  <a:gd name="T18" fmla="*/ 6 w 44"/>
                  <a:gd name="T19" fmla="*/ 0 h 43"/>
                  <a:gd name="T20" fmla="*/ 8 w 44"/>
                  <a:gd name="T21" fmla="*/ 1 h 43"/>
                  <a:gd name="T22" fmla="*/ 9 w 44"/>
                  <a:gd name="T23" fmla="*/ 2 h 43"/>
                  <a:gd name="T24" fmla="*/ 10 w 44"/>
                  <a:gd name="T25" fmla="*/ 4 h 43"/>
                  <a:gd name="T26" fmla="*/ 10 w 44"/>
                  <a:gd name="T27" fmla="*/ 6 h 43"/>
                  <a:gd name="T28" fmla="*/ 9 w 44"/>
                  <a:gd name="T29" fmla="*/ 8 h 43"/>
                  <a:gd name="T30" fmla="*/ 8 w 44"/>
                  <a:gd name="T31" fmla="*/ 10 h 43"/>
                  <a:gd name="T32" fmla="*/ 6 w 44"/>
                  <a:gd name="T33" fmla="*/ 1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3">
                    <a:moveTo>
                      <a:pt x="28" y="43"/>
                    </a:moveTo>
                    <a:lnTo>
                      <a:pt x="19" y="43"/>
                    </a:lnTo>
                    <a:lnTo>
                      <a:pt x="10" y="41"/>
                    </a:lnTo>
                    <a:lnTo>
                      <a:pt x="4" y="36"/>
                    </a:lnTo>
                    <a:lnTo>
                      <a:pt x="0" y="27"/>
                    </a:lnTo>
                    <a:lnTo>
                      <a:pt x="0" y="18"/>
                    </a:lnTo>
                    <a:lnTo>
                      <a:pt x="3" y="10"/>
                    </a:lnTo>
                    <a:lnTo>
                      <a:pt x="8" y="4"/>
                    </a:lnTo>
                    <a:lnTo>
                      <a:pt x="17" y="0"/>
                    </a:lnTo>
                    <a:lnTo>
                      <a:pt x="26" y="0"/>
                    </a:lnTo>
                    <a:lnTo>
                      <a:pt x="34" y="2"/>
                    </a:lnTo>
                    <a:lnTo>
                      <a:pt x="40" y="7"/>
                    </a:lnTo>
                    <a:lnTo>
                      <a:pt x="44" y="15"/>
                    </a:lnTo>
                    <a:lnTo>
                      <a:pt x="44" y="24"/>
                    </a:lnTo>
                    <a:lnTo>
                      <a:pt x="41" y="33"/>
                    </a:lnTo>
                    <a:lnTo>
                      <a:pt x="36" y="40"/>
                    </a:lnTo>
                    <a:lnTo>
                      <a:pt x="28" y="43"/>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12" name="Freeform 412"/>
              <p:cNvSpPr>
                <a:spLocks/>
              </p:cNvSpPr>
              <p:nvPr/>
            </p:nvSpPr>
            <p:spPr bwMode="auto">
              <a:xfrm>
                <a:off x="805" y="2001"/>
                <a:ext cx="11" cy="11"/>
              </a:xfrm>
              <a:custGeom>
                <a:avLst/>
                <a:gdLst>
                  <a:gd name="T0" fmla="*/ 7 w 43"/>
                  <a:gd name="T1" fmla="*/ 11 h 44"/>
                  <a:gd name="T2" fmla="*/ 5 w 43"/>
                  <a:gd name="T3" fmla="*/ 11 h 44"/>
                  <a:gd name="T4" fmla="*/ 3 w 43"/>
                  <a:gd name="T5" fmla="*/ 10 h 44"/>
                  <a:gd name="T6" fmla="*/ 1 w 43"/>
                  <a:gd name="T7" fmla="*/ 9 h 44"/>
                  <a:gd name="T8" fmla="*/ 0 w 43"/>
                  <a:gd name="T9" fmla="*/ 7 h 44"/>
                  <a:gd name="T10" fmla="*/ 0 w 43"/>
                  <a:gd name="T11" fmla="*/ 5 h 44"/>
                  <a:gd name="T12" fmla="*/ 1 w 43"/>
                  <a:gd name="T13" fmla="*/ 3 h 44"/>
                  <a:gd name="T14" fmla="*/ 2 w 43"/>
                  <a:gd name="T15" fmla="*/ 1 h 44"/>
                  <a:gd name="T16" fmla="*/ 4 w 43"/>
                  <a:gd name="T17" fmla="*/ 0 h 44"/>
                  <a:gd name="T18" fmla="*/ 6 w 43"/>
                  <a:gd name="T19" fmla="*/ 0 h 44"/>
                  <a:gd name="T20" fmla="*/ 8 w 43"/>
                  <a:gd name="T21" fmla="*/ 1 h 44"/>
                  <a:gd name="T22" fmla="*/ 10 w 43"/>
                  <a:gd name="T23" fmla="*/ 2 h 44"/>
                  <a:gd name="T24" fmla="*/ 11 w 43"/>
                  <a:gd name="T25" fmla="*/ 4 h 44"/>
                  <a:gd name="T26" fmla="*/ 11 w 43"/>
                  <a:gd name="T27" fmla="*/ 6 h 44"/>
                  <a:gd name="T28" fmla="*/ 10 w 43"/>
                  <a:gd name="T29" fmla="*/ 9 h 44"/>
                  <a:gd name="T30" fmla="*/ 9 w 43"/>
                  <a:gd name="T31" fmla="*/ 10 h 44"/>
                  <a:gd name="T32" fmla="*/ 7 w 43"/>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4">
                    <a:moveTo>
                      <a:pt x="28" y="44"/>
                    </a:moveTo>
                    <a:lnTo>
                      <a:pt x="19" y="44"/>
                    </a:lnTo>
                    <a:lnTo>
                      <a:pt x="10" y="41"/>
                    </a:lnTo>
                    <a:lnTo>
                      <a:pt x="3" y="36"/>
                    </a:lnTo>
                    <a:lnTo>
                      <a:pt x="0" y="27"/>
                    </a:lnTo>
                    <a:lnTo>
                      <a:pt x="0" y="18"/>
                    </a:lnTo>
                    <a:lnTo>
                      <a:pt x="2" y="10"/>
                    </a:lnTo>
                    <a:lnTo>
                      <a:pt x="7" y="4"/>
                    </a:lnTo>
                    <a:lnTo>
                      <a:pt x="16" y="0"/>
                    </a:lnTo>
                    <a:lnTo>
                      <a:pt x="25" y="0"/>
                    </a:lnTo>
                    <a:lnTo>
                      <a:pt x="33" y="3"/>
                    </a:lnTo>
                    <a:lnTo>
                      <a:pt x="39" y="8"/>
                    </a:lnTo>
                    <a:lnTo>
                      <a:pt x="43" y="16"/>
                    </a:lnTo>
                    <a:lnTo>
                      <a:pt x="43" y="25"/>
                    </a:lnTo>
                    <a:lnTo>
                      <a:pt x="41" y="34"/>
                    </a:lnTo>
                    <a:lnTo>
                      <a:pt x="35" y="40"/>
                    </a:lnTo>
                    <a:lnTo>
                      <a:pt x="28" y="44"/>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13" name="Freeform 413"/>
              <p:cNvSpPr>
                <a:spLocks/>
              </p:cNvSpPr>
              <p:nvPr/>
            </p:nvSpPr>
            <p:spPr bwMode="auto">
              <a:xfrm>
                <a:off x="735" y="1964"/>
                <a:ext cx="11" cy="11"/>
              </a:xfrm>
              <a:custGeom>
                <a:avLst/>
                <a:gdLst>
                  <a:gd name="T0" fmla="*/ 7 w 45"/>
                  <a:gd name="T1" fmla="*/ 11 h 45"/>
                  <a:gd name="T2" fmla="*/ 5 w 45"/>
                  <a:gd name="T3" fmla="*/ 11 h 45"/>
                  <a:gd name="T4" fmla="*/ 3 w 45"/>
                  <a:gd name="T5" fmla="*/ 10 h 45"/>
                  <a:gd name="T6" fmla="*/ 1 w 45"/>
                  <a:gd name="T7" fmla="*/ 9 h 45"/>
                  <a:gd name="T8" fmla="*/ 0 w 45"/>
                  <a:gd name="T9" fmla="*/ 7 h 45"/>
                  <a:gd name="T10" fmla="*/ 0 w 45"/>
                  <a:gd name="T11" fmla="*/ 5 h 45"/>
                  <a:gd name="T12" fmla="*/ 1 w 45"/>
                  <a:gd name="T13" fmla="*/ 3 h 45"/>
                  <a:gd name="T14" fmla="*/ 2 w 45"/>
                  <a:gd name="T15" fmla="*/ 1 h 45"/>
                  <a:gd name="T16" fmla="*/ 4 w 45"/>
                  <a:gd name="T17" fmla="*/ 0 h 45"/>
                  <a:gd name="T18" fmla="*/ 6 w 45"/>
                  <a:gd name="T19" fmla="*/ 0 h 45"/>
                  <a:gd name="T20" fmla="*/ 8 w 45"/>
                  <a:gd name="T21" fmla="*/ 1 h 45"/>
                  <a:gd name="T22" fmla="*/ 10 w 45"/>
                  <a:gd name="T23" fmla="*/ 2 h 45"/>
                  <a:gd name="T24" fmla="*/ 11 w 45"/>
                  <a:gd name="T25" fmla="*/ 4 h 45"/>
                  <a:gd name="T26" fmla="*/ 11 w 45"/>
                  <a:gd name="T27" fmla="*/ 6 h 45"/>
                  <a:gd name="T28" fmla="*/ 10 w 45"/>
                  <a:gd name="T29" fmla="*/ 8 h 45"/>
                  <a:gd name="T30" fmla="*/ 9 w 45"/>
                  <a:gd name="T31" fmla="*/ 10 h 45"/>
                  <a:gd name="T32" fmla="*/ 7 w 45"/>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8" y="44"/>
                    </a:moveTo>
                    <a:lnTo>
                      <a:pt x="19" y="45"/>
                    </a:lnTo>
                    <a:lnTo>
                      <a:pt x="11" y="41"/>
                    </a:lnTo>
                    <a:lnTo>
                      <a:pt x="5" y="36"/>
                    </a:lnTo>
                    <a:lnTo>
                      <a:pt x="1" y="28"/>
                    </a:lnTo>
                    <a:lnTo>
                      <a:pt x="0" y="19"/>
                    </a:lnTo>
                    <a:lnTo>
                      <a:pt x="4" y="12"/>
                    </a:lnTo>
                    <a:lnTo>
                      <a:pt x="9" y="5"/>
                    </a:lnTo>
                    <a:lnTo>
                      <a:pt x="16" y="1"/>
                    </a:lnTo>
                    <a:lnTo>
                      <a:pt x="25" y="0"/>
                    </a:lnTo>
                    <a:lnTo>
                      <a:pt x="33" y="3"/>
                    </a:lnTo>
                    <a:lnTo>
                      <a:pt x="39" y="9"/>
                    </a:lnTo>
                    <a:lnTo>
                      <a:pt x="43" y="17"/>
                    </a:lnTo>
                    <a:lnTo>
                      <a:pt x="45" y="26"/>
                    </a:lnTo>
                    <a:lnTo>
                      <a:pt x="42" y="34"/>
                    </a:lnTo>
                    <a:lnTo>
                      <a:pt x="36" y="40"/>
                    </a:lnTo>
                    <a:lnTo>
                      <a:pt x="28"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14" name="Freeform 414"/>
              <p:cNvSpPr>
                <a:spLocks/>
              </p:cNvSpPr>
              <p:nvPr/>
            </p:nvSpPr>
            <p:spPr bwMode="auto">
              <a:xfrm>
                <a:off x="733" y="1975"/>
                <a:ext cx="11" cy="11"/>
              </a:xfrm>
              <a:custGeom>
                <a:avLst/>
                <a:gdLst>
                  <a:gd name="T0" fmla="*/ 7 w 44"/>
                  <a:gd name="T1" fmla="*/ 11 h 45"/>
                  <a:gd name="T2" fmla="*/ 5 w 44"/>
                  <a:gd name="T3" fmla="*/ 11 h 45"/>
                  <a:gd name="T4" fmla="*/ 3 w 44"/>
                  <a:gd name="T5" fmla="*/ 10 h 45"/>
                  <a:gd name="T6" fmla="*/ 1 w 44"/>
                  <a:gd name="T7" fmla="*/ 9 h 45"/>
                  <a:gd name="T8" fmla="*/ 0 w 44"/>
                  <a:gd name="T9" fmla="*/ 7 h 45"/>
                  <a:gd name="T10" fmla="*/ 0 w 44"/>
                  <a:gd name="T11" fmla="*/ 5 h 45"/>
                  <a:gd name="T12" fmla="*/ 1 w 44"/>
                  <a:gd name="T13" fmla="*/ 3 h 45"/>
                  <a:gd name="T14" fmla="*/ 2 w 44"/>
                  <a:gd name="T15" fmla="*/ 1 h 45"/>
                  <a:gd name="T16" fmla="*/ 4 w 44"/>
                  <a:gd name="T17" fmla="*/ 0 h 45"/>
                  <a:gd name="T18" fmla="*/ 7 w 44"/>
                  <a:gd name="T19" fmla="*/ 0 h 45"/>
                  <a:gd name="T20" fmla="*/ 9 w 44"/>
                  <a:gd name="T21" fmla="*/ 0 h 45"/>
                  <a:gd name="T22" fmla="*/ 10 w 44"/>
                  <a:gd name="T23" fmla="*/ 2 h 45"/>
                  <a:gd name="T24" fmla="*/ 11 w 44"/>
                  <a:gd name="T25" fmla="*/ 4 h 45"/>
                  <a:gd name="T26" fmla="*/ 11 w 44"/>
                  <a:gd name="T27" fmla="*/ 6 h 45"/>
                  <a:gd name="T28" fmla="*/ 10 w 44"/>
                  <a:gd name="T29" fmla="*/ 8 h 45"/>
                  <a:gd name="T30" fmla="*/ 9 w 44"/>
                  <a:gd name="T31" fmla="*/ 10 h 45"/>
                  <a:gd name="T32" fmla="*/ 7 w 44"/>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5">
                    <a:moveTo>
                      <a:pt x="29" y="43"/>
                    </a:moveTo>
                    <a:lnTo>
                      <a:pt x="20" y="45"/>
                    </a:lnTo>
                    <a:lnTo>
                      <a:pt x="11" y="41"/>
                    </a:lnTo>
                    <a:lnTo>
                      <a:pt x="4" y="36"/>
                    </a:lnTo>
                    <a:lnTo>
                      <a:pt x="0" y="28"/>
                    </a:lnTo>
                    <a:lnTo>
                      <a:pt x="0" y="19"/>
                    </a:lnTo>
                    <a:lnTo>
                      <a:pt x="3" y="11"/>
                    </a:lnTo>
                    <a:lnTo>
                      <a:pt x="8" y="5"/>
                    </a:lnTo>
                    <a:lnTo>
                      <a:pt x="17" y="1"/>
                    </a:lnTo>
                    <a:lnTo>
                      <a:pt x="26" y="0"/>
                    </a:lnTo>
                    <a:lnTo>
                      <a:pt x="34" y="2"/>
                    </a:lnTo>
                    <a:lnTo>
                      <a:pt x="40" y="9"/>
                    </a:lnTo>
                    <a:lnTo>
                      <a:pt x="44" y="16"/>
                    </a:lnTo>
                    <a:lnTo>
                      <a:pt x="44" y="25"/>
                    </a:lnTo>
                    <a:lnTo>
                      <a:pt x="41" y="33"/>
                    </a:lnTo>
                    <a:lnTo>
                      <a:pt x="36" y="39"/>
                    </a:lnTo>
                    <a:lnTo>
                      <a:pt x="29" y="43"/>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15" name="Freeform 415"/>
              <p:cNvSpPr>
                <a:spLocks/>
              </p:cNvSpPr>
              <p:nvPr/>
            </p:nvSpPr>
            <p:spPr bwMode="auto">
              <a:xfrm>
                <a:off x="743" y="1972"/>
                <a:ext cx="11" cy="11"/>
              </a:xfrm>
              <a:custGeom>
                <a:avLst/>
                <a:gdLst>
                  <a:gd name="T0" fmla="*/ 7 w 43"/>
                  <a:gd name="T1" fmla="*/ 11 h 45"/>
                  <a:gd name="T2" fmla="*/ 5 w 43"/>
                  <a:gd name="T3" fmla="*/ 11 h 45"/>
                  <a:gd name="T4" fmla="*/ 3 w 43"/>
                  <a:gd name="T5" fmla="*/ 10 h 45"/>
                  <a:gd name="T6" fmla="*/ 1 w 43"/>
                  <a:gd name="T7" fmla="*/ 9 h 45"/>
                  <a:gd name="T8" fmla="*/ 0 w 43"/>
                  <a:gd name="T9" fmla="*/ 7 h 45"/>
                  <a:gd name="T10" fmla="*/ 0 w 43"/>
                  <a:gd name="T11" fmla="*/ 5 h 45"/>
                  <a:gd name="T12" fmla="*/ 1 w 43"/>
                  <a:gd name="T13" fmla="*/ 3 h 45"/>
                  <a:gd name="T14" fmla="*/ 2 w 43"/>
                  <a:gd name="T15" fmla="*/ 1 h 45"/>
                  <a:gd name="T16" fmla="*/ 4 w 43"/>
                  <a:gd name="T17" fmla="*/ 0 h 45"/>
                  <a:gd name="T18" fmla="*/ 6 w 43"/>
                  <a:gd name="T19" fmla="*/ 0 h 45"/>
                  <a:gd name="T20" fmla="*/ 8 w 43"/>
                  <a:gd name="T21" fmla="*/ 1 h 45"/>
                  <a:gd name="T22" fmla="*/ 10 w 43"/>
                  <a:gd name="T23" fmla="*/ 2 h 45"/>
                  <a:gd name="T24" fmla="*/ 11 w 43"/>
                  <a:gd name="T25" fmla="*/ 4 h 45"/>
                  <a:gd name="T26" fmla="*/ 11 w 43"/>
                  <a:gd name="T27" fmla="*/ 6 h 45"/>
                  <a:gd name="T28" fmla="*/ 10 w 43"/>
                  <a:gd name="T29" fmla="*/ 8 h 45"/>
                  <a:gd name="T30" fmla="*/ 9 w 43"/>
                  <a:gd name="T31" fmla="*/ 10 h 45"/>
                  <a:gd name="T32" fmla="*/ 7 w 43"/>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5">
                    <a:moveTo>
                      <a:pt x="28" y="44"/>
                    </a:moveTo>
                    <a:lnTo>
                      <a:pt x="19" y="45"/>
                    </a:lnTo>
                    <a:lnTo>
                      <a:pt x="10" y="41"/>
                    </a:lnTo>
                    <a:lnTo>
                      <a:pt x="4" y="36"/>
                    </a:lnTo>
                    <a:lnTo>
                      <a:pt x="0" y="28"/>
                    </a:lnTo>
                    <a:lnTo>
                      <a:pt x="0" y="19"/>
                    </a:lnTo>
                    <a:lnTo>
                      <a:pt x="2" y="12"/>
                    </a:lnTo>
                    <a:lnTo>
                      <a:pt x="7" y="5"/>
                    </a:lnTo>
                    <a:lnTo>
                      <a:pt x="16" y="1"/>
                    </a:lnTo>
                    <a:lnTo>
                      <a:pt x="25" y="0"/>
                    </a:lnTo>
                    <a:lnTo>
                      <a:pt x="33" y="3"/>
                    </a:lnTo>
                    <a:lnTo>
                      <a:pt x="40" y="9"/>
                    </a:lnTo>
                    <a:lnTo>
                      <a:pt x="43" y="17"/>
                    </a:lnTo>
                    <a:lnTo>
                      <a:pt x="43" y="26"/>
                    </a:lnTo>
                    <a:lnTo>
                      <a:pt x="41" y="33"/>
                    </a:lnTo>
                    <a:lnTo>
                      <a:pt x="36" y="40"/>
                    </a:lnTo>
                    <a:lnTo>
                      <a:pt x="28" y="44"/>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16" name="Freeform 416"/>
              <p:cNvSpPr>
                <a:spLocks/>
              </p:cNvSpPr>
              <p:nvPr/>
            </p:nvSpPr>
            <p:spPr bwMode="auto">
              <a:xfrm>
                <a:off x="828" y="2016"/>
                <a:ext cx="11" cy="11"/>
              </a:xfrm>
              <a:custGeom>
                <a:avLst/>
                <a:gdLst>
                  <a:gd name="T0" fmla="*/ 5 w 43"/>
                  <a:gd name="T1" fmla="*/ 11 h 45"/>
                  <a:gd name="T2" fmla="*/ 3 w 43"/>
                  <a:gd name="T3" fmla="*/ 11 h 45"/>
                  <a:gd name="T4" fmla="*/ 1 w 43"/>
                  <a:gd name="T5" fmla="*/ 9 h 45"/>
                  <a:gd name="T6" fmla="*/ 0 w 43"/>
                  <a:gd name="T7" fmla="*/ 7 h 45"/>
                  <a:gd name="T8" fmla="*/ 0 w 43"/>
                  <a:gd name="T9" fmla="*/ 5 h 45"/>
                  <a:gd name="T10" fmla="*/ 0 w 43"/>
                  <a:gd name="T11" fmla="*/ 3 h 45"/>
                  <a:gd name="T12" fmla="*/ 2 w 43"/>
                  <a:gd name="T13" fmla="*/ 2 h 45"/>
                  <a:gd name="T14" fmla="*/ 4 w 43"/>
                  <a:gd name="T15" fmla="*/ 0 h 45"/>
                  <a:gd name="T16" fmla="*/ 6 w 43"/>
                  <a:gd name="T17" fmla="*/ 0 h 45"/>
                  <a:gd name="T18" fmla="*/ 8 w 43"/>
                  <a:gd name="T19" fmla="*/ 0 h 45"/>
                  <a:gd name="T20" fmla="*/ 10 w 43"/>
                  <a:gd name="T21" fmla="*/ 2 h 45"/>
                  <a:gd name="T22" fmla="*/ 11 w 43"/>
                  <a:gd name="T23" fmla="*/ 3 h 45"/>
                  <a:gd name="T24" fmla="*/ 11 w 43"/>
                  <a:gd name="T25" fmla="*/ 6 h 45"/>
                  <a:gd name="T26" fmla="*/ 11 w 43"/>
                  <a:gd name="T27" fmla="*/ 8 h 45"/>
                  <a:gd name="T28" fmla="*/ 9 w 43"/>
                  <a:gd name="T29" fmla="*/ 10 h 45"/>
                  <a:gd name="T30" fmla="*/ 7 w 43"/>
                  <a:gd name="T31" fmla="*/ 11 h 45"/>
                  <a:gd name="T32" fmla="*/ 5 w 43"/>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5">
                    <a:moveTo>
                      <a:pt x="21" y="45"/>
                    </a:moveTo>
                    <a:lnTo>
                      <a:pt x="12" y="43"/>
                    </a:lnTo>
                    <a:lnTo>
                      <a:pt x="5" y="37"/>
                    </a:lnTo>
                    <a:lnTo>
                      <a:pt x="1" y="30"/>
                    </a:lnTo>
                    <a:lnTo>
                      <a:pt x="0" y="22"/>
                    </a:lnTo>
                    <a:lnTo>
                      <a:pt x="1" y="13"/>
                    </a:lnTo>
                    <a:lnTo>
                      <a:pt x="6" y="7"/>
                    </a:lnTo>
                    <a:lnTo>
                      <a:pt x="14" y="2"/>
                    </a:lnTo>
                    <a:lnTo>
                      <a:pt x="23" y="0"/>
                    </a:lnTo>
                    <a:lnTo>
                      <a:pt x="30" y="2"/>
                    </a:lnTo>
                    <a:lnTo>
                      <a:pt x="38" y="7"/>
                    </a:lnTo>
                    <a:lnTo>
                      <a:pt x="42" y="14"/>
                    </a:lnTo>
                    <a:lnTo>
                      <a:pt x="43" y="23"/>
                    </a:lnTo>
                    <a:lnTo>
                      <a:pt x="42" y="31"/>
                    </a:lnTo>
                    <a:lnTo>
                      <a:pt x="37" y="39"/>
                    </a:lnTo>
                    <a:lnTo>
                      <a:pt x="29" y="44"/>
                    </a:lnTo>
                    <a:lnTo>
                      <a:pt x="21" y="4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17" name="Freeform 417"/>
              <p:cNvSpPr>
                <a:spLocks/>
              </p:cNvSpPr>
              <p:nvPr/>
            </p:nvSpPr>
            <p:spPr bwMode="auto">
              <a:xfrm>
                <a:off x="822" y="2025"/>
                <a:ext cx="11" cy="12"/>
              </a:xfrm>
              <a:custGeom>
                <a:avLst/>
                <a:gdLst>
                  <a:gd name="T0" fmla="*/ 5 w 44"/>
                  <a:gd name="T1" fmla="*/ 12 h 45"/>
                  <a:gd name="T2" fmla="*/ 3 w 44"/>
                  <a:gd name="T3" fmla="*/ 12 h 45"/>
                  <a:gd name="T4" fmla="*/ 2 w 44"/>
                  <a:gd name="T5" fmla="*/ 10 h 45"/>
                  <a:gd name="T6" fmla="*/ 0 w 44"/>
                  <a:gd name="T7" fmla="*/ 8 h 45"/>
                  <a:gd name="T8" fmla="*/ 0 w 44"/>
                  <a:gd name="T9" fmla="*/ 6 h 45"/>
                  <a:gd name="T10" fmla="*/ 1 w 44"/>
                  <a:gd name="T11" fmla="*/ 3 h 45"/>
                  <a:gd name="T12" fmla="*/ 2 w 44"/>
                  <a:gd name="T13" fmla="*/ 2 h 45"/>
                  <a:gd name="T14" fmla="*/ 4 w 44"/>
                  <a:gd name="T15" fmla="*/ 1 h 45"/>
                  <a:gd name="T16" fmla="*/ 6 w 44"/>
                  <a:gd name="T17" fmla="*/ 0 h 45"/>
                  <a:gd name="T18" fmla="*/ 8 w 44"/>
                  <a:gd name="T19" fmla="*/ 1 h 45"/>
                  <a:gd name="T20" fmla="*/ 10 w 44"/>
                  <a:gd name="T21" fmla="*/ 2 h 45"/>
                  <a:gd name="T22" fmla="*/ 11 w 44"/>
                  <a:gd name="T23" fmla="*/ 4 h 45"/>
                  <a:gd name="T24" fmla="*/ 11 w 44"/>
                  <a:gd name="T25" fmla="*/ 6 h 45"/>
                  <a:gd name="T26" fmla="*/ 11 w 44"/>
                  <a:gd name="T27" fmla="*/ 9 h 45"/>
                  <a:gd name="T28" fmla="*/ 10 w 44"/>
                  <a:gd name="T29" fmla="*/ 10 h 45"/>
                  <a:gd name="T30" fmla="*/ 8 w 44"/>
                  <a:gd name="T31" fmla="*/ 12 h 45"/>
                  <a:gd name="T32" fmla="*/ 5 w 44"/>
                  <a:gd name="T33" fmla="*/ 12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5">
                    <a:moveTo>
                      <a:pt x="21" y="45"/>
                    </a:moveTo>
                    <a:lnTo>
                      <a:pt x="12" y="44"/>
                    </a:lnTo>
                    <a:lnTo>
                      <a:pt x="6" y="39"/>
                    </a:lnTo>
                    <a:lnTo>
                      <a:pt x="1" y="31"/>
                    </a:lnTo>
                    <a:lnTo>
                      <a:pt x="0" y="22"/>
                    </a:lnTo>
                    <a:lnTo>
                      <a:pt x="2" y="13"/>
                    </a:lnTo>
                    <a:lnTo>
                      <a:pt x="7" y="7"/>
                    </a:lnTo>
                    <a:lnTo>
                      <a:pt x="15" y="2"/>
                    </a:lnTo>
                    <a:lnTo>
                      <a:pt x="23" y="0"/>
                    </a:lnTo>
                    <a:lnTo>
                      <a:pt x="32" y="2"/>
                    </a:lnTo>
                    <a:lnTo>
                      <a:pt x="38" y="7"/>
                    </a:lnTo>
                    <a:lnTo>
                      <a:pt x="43" y="15"/>
                    </a:lnTo>
                    <a:lnTo>
                      <a:pt x="44" y="24"/>
                    </a:lnTo>
                    <a:lnTo>
                      <a:pt x="43" y="33"/>
                    </a:lnTo>
                    <a:lnTo>
                      <a:pt x="38" y="39"/>
                    </a:lnTo>
                    <a:lnTo>
                      <a:pt x="30" y="44"/>
                    </a:lnTo>
                    <a:lnTo>
                      <a:pt x="21" y="45"/>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18" name="Freeform 418"/>
              <p:cNvSpPr>
                <a:spLocks/>
              </p:cNvSpPr>
              <p:nvPr/>
            </p:nvSpPr>
            <p:spPr bwMode="auto">
              <a:xfrm>
                <a:off x="833" y="2026"/>
                <a:ext cx="11" cy="11"/>
              </a:xfrm>
              <a:custGeom>
                <a:avLst/>
                <a:gdLst>
                  <a:gd name="T0" fmla="*/ 5 w 45"/>
                  <a:gd name="T1" fmla="*/ 11 h 45"/>
                  <a:gd name="T2" fmla="*/ 3 w 45"/>
                  <a:gd name="T3" fmla="*/ 11 h 45"/>
                  <a:gd name="T4" fmla="*/ 2 w 45"/>
                  <a:gd name="T5" fmla="*/ 9 h 45"/>
                  <a:gd name="T6" fmla="*/ 0 w 45"/>
                  <a:gd name="T7" fmla="*/ 8 h 45"/>
                  <a:gd name="T8" fmla="*/ 0 w 45"/>
                  <a:gd name="T9" fmla="*/ 5 h 45"/>
                  <a:gd name="T10" fmla="*/ 1 w 45"/>
                  <a:gd name="T11" fmla="*/ 3 h 45"/>
                  <a:gd name="T12" fmla="*/ 2 w 45"/>
                  <a:gd name="T13" fmla="*/ 1 h 45"/>
                  <a:gd name="T14" fmla="*/ 4 w 45"/>
                  <a:gd name="T15" fmla="*/ 0 h 45"/>
                  <a:gd name="T16" fmla="*/ 6 w 45"/>
                  <a:gd name="T17" fmla="*/ 0 h 45"/>
                  <a:gd name="T18" fmla="*/ 8 w 45"/>
                  <a:gd name="T19" fmla="*/ 0 h 45"/>
                  <a:gd name="T20" fmla="*/ 10 w 45"/>
                  <a:gd name="T21" fmla="*/ 2 h 45"/>
                  <a:gd name="T22" fmla="*/ 11 w 45"/>
                  <a:gd name="T23" fmla="*/ 3 h 45"/>
                  <a:gd name="T24" fmla="*/ 11 w 45"/>
                  <a:gd name="T25" fmla="*/ 6 h 45"/>
                  <a:gd name="T26" fmla="*/ 11 w 45"/>
                  <a:gd name="T27" fmla="*/ 8 h 45"/>
                  <a:gd name="T28" fmla="*/ 10 w 45"/>
                  <a:gd name="T29" fmla="*/ 9 h 45"/>
                  <a:gd name="T30" fmla="*/ 8 w 45"/>
                  <a:gd name="T31" fmla="*/ 11 h 45"/>
                  <a:gd name="T32" fmla="*/ 5 w 45"/>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2" y="45"/>
                    </a:moveTo>
                    <a:lnTo>
                      <a:pt x="14" y="43"/>
                    </a:lnTo>
                    <a:lnTo>
                      <a:pt x="7" y="38"/>
                    </a:lnTo>
                    <a:lnTo>
                      <a:pt x="1" y="31"/>
                    </a:lnTo>
                    <a:lnTo>
                      <a:pt x="0" y="22"/>
                    </a:lnTo>
                    <a:lnTo>
                      <a:pt x="3" y="13"/>
                    </a:lnTo>
                    <a:lnTo>
                      <a:pt x="8" y="6"/>
                    </a:lnTo>
                    <a:lnTo>
                      <a:pt x="16" y="1"/>
                    </a:lnTo>
                    <a:lnTo>
                      <a:pt x="23" y="0"/>
                    </a:lnTo>
                    <a:lnTo>
                      <a:pt x="32" y="2"/>
                    </a:lnTo>
                    <a:lnTo>
                      <a:pt x="39" y="7"/>
                    </a:lnTo>
                    <a:lnTo>
                      <a:pt x="44" y="14"/>
                    </a:lnTo>
                    <a:lnTo>
                      <a:pt x="45" y="23"/>
                    </a:lnTo>
                    <a:lnTo>
                      <a:pt x="44" y="32"/>
                    </a:lnTo>
                    <a:lnTo>
                      <a:pt x="39" y="38"/>
                    </a:lnTo>
                    <a:lnTo>
                      <a:pt x="31" y="43"/>
                    </a:lnTo>
                    <a:lnTo>
                      <a:pt x="22" y="4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19" name="Freeform 419"/>
              <p:cNvSpPr>
                <a:spLocks/>
              </p:cNvSpPr>
              <p:nvPr/>
            </p:nvSpPr>
            <p:spPr bwMode="auto">
              <a:xfrm>
                <a:off x="842" y="2070"/>
                <a:ext cx="12" cy="11"/>
              </a:xfrm>
              <a:custGeom>
                <a:avLst/>
                <a:gdLst>
                  <a:gd name="T0" fmla="*/ 10 w 45"/>
                  <a:gd name="T1" fmla="*/ 10 h 45"/>
                  <a:gd name="T2" fmla="*/ 8 w 45"/>
                  <a:gd name="T3" fmla="*/ 11 h 45"/>
                  <a:gd name="T4" fmla="*/ 6 w 45"/>
                  <a:gd name="T5" fmla="*/ 11 h 45"/>
                  <a:gd name="T6" fmla="*/ 3 w 45"/>
                  <a:gd name="T7" fmla="*/ 10 h 45"/>
                  <a:gd name="T8" fmla="*/ 2 w 45"/>
                  <a:gd name="T9" fmla="*/ 9 h 45"/>
                  <a:gd name="T10" fmla="*/ 1 w 45"/>
                  <a:gd name="T11" fmla="*/ 7 h 45"/>
                  <a:gd name="T12" fmla="*/ 0 w 45"/>
                  <a:gd name="T13" fmla="*/ 5 h 45"/>
                  <a:gd name="T14" fmla="*/ 1 w 45"/>
                  <a:gd name="T15" fmla="*/ 3 h 45"/>
                  <a:gd name="T16" fmla="*/ 2 w 45"/>
                  <a:gd name="T17" fmla="*/ 1 h 45"/>
                  <a:gd name="T18" fmla="*/ 4 w 45"/>
                  <a:gd name="T19" fmla="*/ 0 h 45"/>
                  <a:gd name="T20" fmla="*/ 6 w 45"/>
                  <a:gd name="T21" fmla="*/ 0 h 45"/>
                  <a:gd name="T22" fmla="*/ 9 w 45"/>
                  <a:gd name="T23" fmla="*/ 0 h 45"/>
                  <a:gd name="T24" fmla="*/ 10 w 45"/>
                  <a:gd name="T25" fmla="*/ 2 h 45"/>
                  <a:gd name="T26" fmla="*/ 12 w 45"/>
                  <a:gd name="T27" fmla="*/ 4 h 45"/>
                  <a:gd name="T28" fmla="*/ 12 w 45"/>
                  <a:gd name="T29" fmla="*/ 6 h 45"/>
                  <a:gd name="T30" fmla="*/ 11 w 45"/>
                  <a:gd name="T31" fmla="*/ 8 h 45"/>
                  <a:gd name="T32" fmla="*/ 10 w 45"/>
                  <a:gd name="T33" fmla="*/ 1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36" y="40"/>
                    </a:moveTo>
                    <a:lnTo>
                      <a:pt x="29" y="43"/>
                    </a:lnTo>
                    <a:lnTo>
                      <a:pt x="21" y="45"/>
                    </a:lnTo>
                    <a:lnTo>
                      <a:pt x="12" y="42"/>
                    </a:lnTo>
                    <a:lnTo>
                      <a:pt x="6" y="37"/>
                    </a:lnTo>
                    <a:lnTo>
                      <a:pt x="2" y="29"/>
                    </a:lnTo>
                    <a:lnTo>
                      <a:pt x="0" y="20"/>
                    </a:lnTo>
                    <a:lnTo>
                      <a:pt x="3" y="13"/>
                    </a:lnTo>
                    <a:lnTo>
                      <a:pt x="8" y="5"/>
                    </a:lnTo>
                    <a:lnTo>
                      <a:pt x="16" y="1"/>
                    </a:lnTo>
                    <a:lnTo>
                      <a:pt x="23" y="0"/>
                    </a:lnTo>
                    <a:lnTo>
                      <a:pt x="32" y="2"/>
                    </a:lnTo>
                    <a:lnTo>
                      <a:pt x="39" y="9"/>
                    </a:lnTo>
                    <a:lnTo>
                      <a:pt x="44" y="16"/>
                    </a:lnTo>
                    <a:lnTo>
                      <a:pt x="45" y="24"/>
                    </a:lnTo>
                    <a:lnTo>
                      <a:pt x="43" y="33"/>
                    </a:lnTo>
                    <a:lnTo>
                      <a:pt x="36" y="40"/>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20" name="Freeform 420"/>
              <p:cNvSpPr>
                <a:spLocks/>
              </p:cNvSpPr>
              <p:nvPr/>
            </p:nvSpPr>
            <p:spPr bwMode="auto">
              <a:xfrm>
                <a:off x="844" y="2081"/>
                <a:ext cx="12" cy="11"/>
              </a:xfrm>
              <a:custGeom>
                <a:avLst/>
                <a:gdLst>
                  <a:gd name="T0" fmla="*/ 10 w 45"/>
                  <a:gd name="T1" fmla="*/ 10 h 45"/>
                  <a:gd name="T2" fmla="*/ 8 w 45"/>
                  <a:gd name="T3" fmla="*/ 11 h 45"/>
                  <a:gd name="T4" fmla="*/ 6 w 45"/>
                  <a:gd name="T5" fmla="*/ 11 h 45"/>
                  <a:gd name="T6" fmla="*/ 3 w 45"/>
                  <a:gd name="T7" fmla="*/ 11 h 45"/>
                  <a:gd name="T8" fmla="*/ 1 w 45"/>
                  <a:gd name="T9" fmla="*/ 9 h 45"/>
                  <a:gd name="T10" fmla="*/ 0 w 45"/>
                  <a:gd name="T11" fmla="*/ 7 h 45"/>
                  <a:gd name="T12" fmla="*/ 0 w 45"/>
                  <a:gd name="T13" fmla="*/ 5 h 45"/>
                  <a:gd name="T14" fmla="*/ 1 w 45"/>
                  <a:gd name="T15" fmla="*/ 3 h 45"/>
                  <a:gd name="T16" fmla="*/ 2 w 45"/>
                  <a:gd name="T17" fmla="*/ 1 h 45"/>
                  <a:gd name="T18" fmla="*/ 4 w 45"/>
                  <a:gd name="T19" fmla="*/ 0 h 45"/>
                  <a:gd name="T20" fmla="*/ 6 w 45"/>
                  <a:gd name="T21" fmla="*/ 0 h 45"/>
                  <a:gd name="T22" fmla="*/ 9 w 45"/>
                  <a:gd name="T23" fmla="*/ 1 h 45"/>
                  <a:gd name="T24" fmla="*/ 11 w 45"/>
                  <a:gd name="T25" fmla="*/ 2 h 45"/>
                  <a:gd name="T26" fmla="*/ 12 w 45"/>
                  <a:gd name="T27" fmla="*/ 4 h 45"/>
                  <a:gd name="T28" fmla="*/ 12 w 45"/>
                  <a:gd name="T29" fmla="*/ 6 h 45"/>
                  <a:gd name="T30" fmla="*/ 11 w 45"/>
                  <a:gd name="T31" fmla="*/ 8 h 45"/>
                  <a:gd name="T32" fmla="*/ 10 w 45"/>
                  <a:gd name="T33" fmla="*/ 1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37" y="40"/>
                    </a:moveTo>
                    <a:lnTo>
                      <a:pt x="30" y="44"/>
                    </a:lnTo>
                    <a:lnTo>
                      <a:pt x="21" y="45"/>
                    </a:lnTo>
                    <a:lnTo>
                      <a:pt x="12" y="43"/>
                    </a:lnTo>
                    <a:lnTo>
                      <a:pt x="5" y="36"/>
                    </a:lnTo>
                    <a:lnTo>
                      <a:pt x="1" y="29"/>
                    </a:lnTo>
                    <a:lnTo>
                      <a:pt x="0" y="21"/>
                    </a:lnTo>
                    <a:lnTo>
                      <a:pt x="3" y="12"/>
                    </a:lnTo>
                    <a:lnTo>
                      <a:pt x="8" y="6"/>
                    </a:lnTo>
                    <a:lnTo>
                      <a:pt x="15" y="2"/>
                    </a:lnTo>
                    <a:lnTo>
                      <a:pt x="24" y="0"/>
                    </a:lnTo>
                    <a:lnTo>
                      <a:pt x="33" y="3"/>
                    </a:lnTo>
                    <a:lnTo>
                      <a:pt x="40" y="8"/>
                    </a:lnTo>
                    <a:lnTo>
                      <a:pt x="44" y="16"/>
                    </a:lnTo>
                    <a:lnTo>
                      <a:pt x="45" y="24"/>
                    </a:lnTo>
                    <a:lnTo>
                      <a:pt x="42" y="33"/>
                    </a:lnTo>
                    <a:lnTo>
                      <a:pt x="37" y="40"/>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21" name="Freeform 421"/>
              <p:cNvSpPr>
                <a:spLocks/>
              </p:cNvSpPr>
              <p:nvPr/>
            </p:nvSpPr>
            <p:spPr bwMode="auto">
              <a:xfrm>
                <a:off x="853" y="2074"/>
                <a:ext cx="11" cy="11"/>
              </a:xfrm>
              <a:custGeom>
                <a:avLst/>
                <a:gdLst>
                  <a:gd name="T0" fmla="*/ 9 w 45"/>
                  <a:gd name="T1" fmla="*/ 10 h 45"/>
                  <a:gd name="T2" fmla="*/ 7 w 45"/>
                  <a:gd name="T3" fmla="*/ 11 h 45"/>
                  <a:gd name="T4" fmla="*/ 5 w 45"/>
                  <a:gd name="T5" fmla="*/ 11 h 45"/>
                  <a:gd name="T6" fmla="*/ 3 w 45"/>
                  <a:gd name="T7" fmla="*/ 11 h 45"/>
                  <a:gd name="T8" fmla="*/ 1 w 45"/>
                  <a:gd name="T9" fmla="*/ 9 h 45"/>
                  <a:gd name="T10" fmla="*/ 0 w 45"/>
                  <a:gd name="T11" fmla="*/ 7 h 45"/>
                  <a:gd name="T12" fmla="*/ 0 w 45"/>
                  <a:gd name="T13" fmla="*/ 5 h 45"/>
                  <a:gd name="T14" fmla="*/ 1 w 45"/>
                  <a:gd name="T15" fmla="*/ 3 h 45"/>
                  <a:gd name="T16" fmla="*/ 2 w 45"/>
                  <a:gd name="T17" fmla="*/ 1 h 45"/>
                  <a:gd name="T18" fmla="*/ 4 w 45"/>
                  <a:gd name="T19" fmla="*/ 0 h 45"/>
                  <a:gd name="T20" fmla="*/ 6 w 45"/>
                  <a:gd name="T21" fmla="*/ 0 h 45"/>
                  <a:gd name="T22" fmla="*/ 8 w 45"/>
                  <a:gd name="T23" fmla="*/ 1 h 45"/>
                  <a:gd name="T24" fmla="*/ 10 w 45"/>
                  <a:gd name="T25" fmla="*/ 2 h 45"/>
                  <a:gd name="T26" fmla="*/ 11 w 45"/>
                  <a:gd name="T27" fmla="*/ 4 h 45"/>
                  <a:gd name="T28" fmla="*/ 11 w 45"/>
                  <a:gd name="T29" fmla="*/ 6 h 45"/>
                  <a:gd name="T30" fmla="*/ 11 w 45"/>
                  <a:gd name="T31" fmla="*/ 8 h 45"/>
                  <a:gd name="T32" fmla="*/ 9 w 45"/>
                  <a:gd name="T33" fmla="*/ 1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38" y="40"/>
                    </a:moveTo>
                    <a:lnTo>
                      <a:pt x="30" y="44"/>
                    </a:lnTo>
                    <a:lnTo>
                      <a:pt x="22" y="45"/>
                    </a:lnTo>
                    <a:lnTo>
                      <a:pt x="13" y="43"/>
                    </a:lnTo>
                    <a:lnTo>
                      <a:pt x="6" y="36"/>
                    </a:lnTo>
                    <a:lnTo>
                      <a:pt x="2" y="28"/>
                    </a:lnTo>
                    <a:lnTo>
                      <a:pt x="0" y="21"/>
                    </a:lnTo>
                    <a:lnTo>
                      <a:pt x="3" y="12"/>
                    </a:lnTo>
                    <a:lnTo>
                      <a:pt x="9" y="5"/>
                    </a:lnTo>
                    <a:lnTo>
                      <a:pt x="17" y="1"/>
                    </a:lnTo>
                    <a:lnTo>
                      <a:pt x="25" y="0"/>
                    </a:lnTo>
                    <a:lnTo>
                      <a:pt x="34" y="3"/>
                    </a:lnTo>
                    <a:lnTo>
                      <a:pt x="40" y="8"/>
                    </a:lnTo>
                    <a:lnTo>
                      <a:pt x="44" y="16"/>
                    </a:lnTo>
                    <a:lnTo>
                      <a:pt x="45" y="25"/>
                    </a:lnTo>
                    <a:lnTo>
                      <a:pt x="43" y="32"/>
                    </a:lnTo>
                    <a:lnTo>
                      <a:pt x="38" y="40"/>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22" name="Freeform 422"/>
              <p:cNvSpPr>
                <a:spLocks/>
              </p:cNvSpPr>
              <p:nvPr/>
            </p:nvSpPr>
            <p:spPr bwMode="auto">
              <a:xfrm>
                <a:off x="817" y="2051"/>
                <a:ext cx="11" cy="11"/>
              </a:xfrm>
              <a:custGeom>
                <a:avLst/>
                <a:gdLst>
                  <a:gd name="T0" fmla="*/ 9 w 45"/>
                  <a:gd name="T1" fmla="*/ 10 h 45"/>
                  <a:gd name="T2" fmla="*/ 7 w 45"/>
                  <a:gd name="T3" fmla="*/ 11 h 45"/>
                  <a:gd name="T4" fmla="*/ 5 w 45"/>
                  <a:gd name="T5" fmla="*/ 11 h 45"/>
                  <a:gd name="T6" fmla="*/ 3 w 45"/>
                  <a:gd name="T7" fmla="*/ 11 h 45"/>
                  <a:gd name="T8" fmla="*/ 1 w 45"/>
                  <a:gd name="T9" fmla="*/ 9 h 45"/>
                  <a:gd name="T10" fmla="*/ 0 w 45"/>
                  <a:gd name="T11" fmla="*/ 7 h 45"/>
                  <a:gd name="T12" fmla="*/ 0 w 45"/>
                  <a:gd name="T13" fmla="*/ 5 h 45"/>
                  <a:gd name="T14" fmla="*/ 1 w 45"/>
                  <a:gd name="T15" fmla="*/ 3 h 45"/>
                  <a:gd name="T16" fmla="*/ 2 w 45"/>
                  <a:gd name="T17" fmla="*/ 1 h 45"/>
                  <a:gd name="T18" fmla="*/ 4 w 45"/>
                  <a:gd name="T19" fmla="*/ 0 h 45"/>
                  <a:gd name="T20" fmla="*/ 6 w 45"/>
                  <a:gd name="T21" fmla="*/ 0 h 45"/>
                  <a:gd name="T22" fmla="*/ 8 w 45"/>
                  <a:gd name="T23" fmla="*/ 1 h 45"/>
                  <a:gd name="T24" fmla="*/ 9 w 45"/>
                  <a:gd name="T25" fmla="*/ 2 h 45"/>
                  <a:gd name="T26" fmla="*/ 11 w 45"/>
                  <a:gd name="T27" fmla="*/ 4 h 45"/>
                  <a:gd name="T28" fmla="*/ 11 w 45"/>
                  <a:gd name="T29" fmla="*/ 6 h 45"/>
                  <a:gd name="T30" fmla="*/ 10 w 45"/>
                  <a:gd name="T31" fmla="*/ 8 h 45"/>
                  <a:gd name="T32" fmla="*/ 9 w 45"/>
                  <a:gd name="T33" fmla="*/ 1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36" y="40"/>
                    </a:moveTo>
                    <a:lnTo>
                      <a:pt x="28" y="44"/>
                    </a:lnTo>
                    <a:lnTo>
                      <a:pt x="21" y="45"/>
                    </a:lnTo>
                    <a:lnTo>
                      <a:pt x="12" y="43"/>
                    </a:lnTo>
                    <a:lnTo>
                      <a:pt x="5" y="36"/>
                    </a:lnTo>
                    <a:lnTo>
                      <a:pt x="1" y="29"/>
                    </a:lnTo>
                    <a:lnTo>
                      <a:pt x="0" y="21"/>
                    </a:lnTo>
                    <a:lnTo>
                      <a:pt x="3" y="12"/>
                    </a:lnTo>
                    <a:lnTo>
                      <a:pt x="8" y="5"/>
                    </a:lnTo>
                    <a:lnTo>
                      <a:pt x="15" y="2"/>
                    </a:lnTo>
                    <a:lnTo>
                      <a:pt x="23" y="0"/>
                    </a:lnTo>
                    <a:lnTo>
                      <a:pt x="32" y="3"/>
                    </a:lnTo>
                    <a:lnTo>
                      <a:pt x="38" y="8"/>
                    </a:lnTo>
                    <a:lnTo>
                      <a:pt x="44" y="16"/>
                    </a:lnTo>
                    <a:lnTo>
                      <a:pt x="45" y="23"/>
                    </a:lnTo>
                    <a:lnTo>
                      <a:pt x="42" y="32"/>
                    </a:lnTo>
                    <a:lnTo>
                      <a:pt x="36" y="40"/>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23" name="Freeform 423"/>
              <p:cNvSpPr>
                <a:spLocks/>
              </p:cNvSpPr>
              <p:nvPr/>
            </p:nvSpPr>
            <p:spPr bwMode="auto">
              <a:xfrm>
                <a:off x="819" y="2062"/>
                <a:ext cx="11" cy="11"/>
              </a:xfrm>
              <a:custGeom>
                <a:avLst/>
                <a:gdLst>
                  <a:gd name="T0" fmla="*/ 9 w 45"/>
                  <a:gd name="T1" fmla="*/ 10 h 45"/>
                  <a:gd name="T2" fmla="*/ 7 w 45"/>
                  <a:gd name="T3" fmla="*/ 11 h 45"/>
                  <a:gd name="T4" fmla="*/ 5 w 45"/>
                  <a:gd name="T5" fmla="*/ 11 h 45"/>
                  <a:gd name="T6" fmla="*/ 3 w 45"/>
                  <a:gd name="T7" fmla="*/ 10 h 45"/>
                  <a:gd name="T8" fmla="*/ 1 w 45"/>
                  <a:gd name="T9" fmla="*/ 9 h 45"/>
                  <a:gd name="T10" fmla="*/ 0 w 45"/>
                  <a:gd name="T11" fmla="*/ 7 h 45"/>
                  <a:gd name="T12" fmla="*/ 0 w 45"/>
                  <a:gd name="T13" fmla="*/ 5 h 45"/>
                  <a:gd name="T14" fmla="*/ 0 w 45"/>
                  <a:gd name="T15" fmla="*/ 3 h 45"/>
                  <a:gd name="T16" fmla="*/ 2 w 45"/>
                  <a:gd name="T17" fmla="*/ 1 h 45"/>
                  <a:gd name="T18" fmla="*/ 4 w 45"/>
                  <a:gd name="T19" fmla="*/ 0 h 45"/>
                  <a:gd name="T20" fmla="*/ 6 w 45"/>
                  <a:gd name="T21" fmla="*/ 0 h 45"/>
                  <a:gd name="T22" fmla="*/ 8 w 45"/>
                  <a:gd name="T23" fmla="*/ 0 h 45"/>
                  <a:gd name="T24" fmla="*/ 10 w 45"/>
                  <a:gd name="T25" fmla="*/ 2 h 45"/>
                  <a:gd name="T26" fmla="*/ 11 w 45"/>
                  <a:gd name="T27" fmla="*/ 4 h 45"/>
                  <a:gd name="T28" fmla="*/ 11 w 45"/>
                  <a:gd name="T29" fmla="*/ 6 h 45"/>
                  <a:gd name="T30" fmla="*/ 10 w 45"/>
                  <a:gd name="T31" fmla="*/ 8 h 45"/>
                  <a:gd name="T32" fmla="*/ 9 w 45"/>
                  <a:gd name="T33" fmla="*/ 1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37" y="39"/>
                    </a:moveTo>
                    <a:lnTo>
                      <a:pt x="29" y="43"/>
                    </a:lnTo>
                    <a:lnTo>
                      <a:pt x="20" y="45"/>
                    </a:lnTo>
                    <a:lnTo>
                      <a:pt x="11" y="42"/>
                    </a:lnTo>
                    <a:lnTo>
                      <a:pt x="5" y="37"/>
                    </a:lnTo>
                    <a:lnTo>
                      <a:pt x="1" y="29"/>
                    </a:lnTo>
                    <a:lnTo>
                      <a:pt x="0" y="20"/>
                    </a:lnTo>
                    <a:lnTo>
                      <a:pt x="2" y="12"/>
                    </a:lnTo>
                    <a:lnTo>
                      <a:pt x="7" y="5"/>
                    </a:lnTo>
                    <a:lnTo>
                      <a:pt x="15" y="1"/>
                    </a:lnTo>
                    <a:lnTo>
                      <a:pt x="24" y="0"/>
                    </a:lnTo>
                    <a:lnTo>
                      <a:pt x="33" y="2"/>
                    </a:lnTo>
                    <a:lnTo>
                      <a:pt x="39" y="9"/>
                    </a:lnTo>
                    <a:lnTo>
                      <a:pt x="43" y="16"/>
                    </a:lnTo>
                    <a:lnTo>
                      <a:pt x="45" y="24"/>
                    </a:lnTo>
                    <a:lnTo>
                      <a:pt x="42" y="33"/>
                    </a:lnTo>
                    <a:lnTo>
                      <a:pt x="37" y="39"/>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24" name="Freeform 424"/>
              <p:cNvSpPr>
                <a:spLocks/>
              </p:cNvSpPr>
              <p:nvPr/>
            </p:nvSpPr>
            <p:spPr bwMode="auto">
              <a:xfrm>
                <a:off x="827" y="2055"/>
                <a:ext cx="11" cy="11"/>
              </a:xfrm>
              <a:custGeom>
                <a:avLst/>
                <a:gdLst>
                  <a:gd name="T0" fmla="*/ 9 w 45"/>
                  <a:gd name="T1" fmla="*/ 10 h 45"/>
                  <a:gd name="T2" fmla="*/ 7 w 45"/>
                  <a:gd name="T3" fmla="*/ 11 h 45"/>
                  <a:gd name="T4" fmla="*/ 5 w 45"/>
                  <a:gd name="T5" fmla="*/ 11 h 45"/>
                  <a:gd name="T6" fmla="*/ 3 w 45"/>
                  <a:gd name="T7" fmla="*/ 11 h 45"/>
                  <a:gd name="T8" fmla="*/ 1 w 45"/>
                  <a:gd name="T9" fmla="*/ 9 h 45"/>
                  <a:gd name="T10" fmla="*/ 0 w 45"/>
                  <a:gd name="T11" fmla="*/ 7 h 45"/>
                  <a:gd name="T12" fmla="*/ 0 w 45"/>
                  <a:gd name="T13" fmla="*/ 5 h 45"/>
                  <a:gd name="T14" fmla="*/ 1 w 45"/>
                  <a:gd name="T15" fmla="*/ 3 h 45"/>
                  <a:gd name="T16" fmla="*/ 2 w 45"/>
                  <a:gd name="T17" fmla="*/ 2 h 45"/>
                  <a:gd name="T18" fmla="*/ 4 w 45"/>
                  <a:gd name="T19" fmla="*/ 0 h 45"/>
                  <a:gd name="T20" fmla="*/ 6 w 45"/>
                  <a:gd name="T21" fmla="*/ 0 h 45"/>
                  <a:gd name="T22" fmla="*/ 8 w 45"/>
                  <a:gd name="T23" fmla="*/ 1 h 45"/>
                  <a:gd name="T24" fmla="*/ 10 w 45"/>
                  <a:gd name="T25" fmla="*/ 2 h 45"/>
                  <a:gd name="T26" fmla="*/ 11 w 45"/>
                  <a:gd name="T27" fmla="*/ 4 h 45"/>
                  <a:gd name="T28" fmla="*/ 11 w 45"/>
                  <a:gd name="T29" fmla="*/ 6 h 45"/>
                  <a:gd name="T30" fmla="*/ 10 w 45"/>
                  <a:gd name="T31" fmla="*/ 8 h 45"/>
                  <a:gd name="T32" fmla="*/ 9 w 45"/>
                  <a:gd name="T33" fmla="*/ 1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37" y="40"/>
                    </a:moveTo>
                    <a:lnTo>
                      <a:pt x="30" y="44"/>
                    </a:lnTo>
                    <a:lnTo>
                      <a:pt x="21" y="45"/>
                    </a:lnTo>
                    <a:lnTo>
                      <a:pt x="13" y="43"/>
                    </a:lnTo>
                    <a:lnTo>
                      <a:pt x="5" y="38"/>
                    </a:lnTo>
                    <a:lnTo>
                      <a:pt x="1" y="30"/>
                    </a:lnTo>
                    <a:lnTo>
                      <a:pt x="0" y="22"/>
                    </a:lnTo>
                    <a:lnTo>
                      <a:pt x="3" y="13"/>
                    </a:lnTo>
                    <a:lnTo>
                      <a:pt x="9" y="7"/>
                    </a:lnTo>
                    <a:lnTo>
                      <a:pt x="17" y="2"/>
                    </a:lnTo>
                    <a:lnTo>
                      <a:pt x="24" y="0"/>
                    </a:lnTo>
                    <a:lnTo>
                      <a:pt x="33" y="3"/>
                    </a:lnTo>
                    <a:lnTo>
                      <a:pt x="40" y="9"/>
                    </a:lnTo>
                    <a:lnTo>
                      <a:pt x="44" y="17"/>
                    </a:lnTo>
                    <a:lnTo>
                      <a:pt x="45" y="25"/>
                    </a:lnTo>
                    <a:lnTo>
                      <a:pt x="42" y="34"/>
                    </a:lnTo>
                    <a:lnTo>
                      <a:pt x="37" y="40"/>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25" name="Freeform 425"/>
              <p:cNvSpPr>
                <a:spLocks/>
              </p:cNvSpPr>
              <p:nvPr/>
            </p:nvSpPr>
            <p:spPr bwMode="auto">
              <a:xfrm>
                <a:off x="783" y="1965"/>
                <a:ext cx="11" cy="11"/>
              </a:xfrm>
              <a:custGeom>
                <a:avLst/>
                <a:gdLst>
                  <a:gd name="T0" fmla="*/ 6 w 44"/>
                  <a:gd name="T1" fmla="*/ 11 h 43"/>
                  <a:gd name="T2" fmla="*/ 3 w 44"/>
                  <a:gd name="T3" fmla="*/ 11 h 43"/>
                  <a:gd name="T4" fmla="*/ 2 w 44"/>
                  <a:gd name="T5" fmla="*/ 9 h 43"/>
                  <a:gd name="T6" fmla="*/ 1 w 44"/>
                  <a:gd name="T7" fmla="*/ 7 h 43"/>
                  <a:gd name="T8" fmla="*/ 0 w 44"/>
                  <a:gd name="T9" fmla="*/ 6 h 43"/>
                  <a:gd name="T10" fmla="*/ 1 w 44"/>
                  <a:gd name="T11" fmla="*/ 3 h 43"/>
                  <a:gd name="T12" fmla="*/ 2 w 44"/>
                  <a:gd name="T13" fmla="*/ 1 h 43"/>
                  <a:gd name="T14" fmla="*/ 4 w 44"/>
                  <a:gd name="T15" fmla="*/ 0 h 43"/>
                  <a:gd name="T16" fmla="*/ 6 w 44"/>
                  <a:gd name="T17" fmla="*/ 0 h 43"/>
                  <a:gd name="T18" fmla="*/ 8 w 44"/>
                  <a:gd name="T19" fmla="*/ 0 h 43"/>
                  <a:gd name="T20" fmla="*/ 10 w 44"/>
                  <a:gd name="T21" fmla="*/ 2 h 43"/>
                  <a:gd name="T22" fmla="*/ 11 w 44"/>
                  <a:gd name="T23" fmla="*/ 4 h 43"/>
                  <a:gd name="T24" fmla="*/ 11 w 44"/>
                  <a:gd name="T25" fmla="*/ 6 h 43"/>
                  <a:gd name="T26" fmla="*/ 11 w 44"/>
                  <a:gd name="T27" fmla="*/ 8 h 43"/>
                  <a:gd name="T28" fmla="*/ 9 w 44"/>
                  <a:gd name="T29" fmla="*/ 10 h 43"/>
                  <a:gd name="T30" fmla="*/ 8 w 44"/>
                  <a:gd name="T31" fmla="*/ 11 h 43"/>
                  <a:gd name="T32" fmla="*/ 6 w 44"/>
                  <a:gd name="T33" fmla="*/ 1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3">
                    <a:moveTo>
                      <a:pt x="22" y="43"/>
                    </a:moveTo>
                    <a:lnTo>
                      <a:pt x="13" y="42"/>
                    </a:lnTo>
                    <a:lnTo>
                      <a:pt x="7" y="37"/>
                    </a:lnTo>
                    <a:lnTo>
                      <a:pt x="2" y="29"/>
                    </a:lnTo>
                    <a:lnTo>
                      <a:pt x="0" y="22"/>
                    </a:lnTo>
                    <a:lnTo>
                      <a:pt x="2" y="13"/>
                    </a:lnTo>
                    <a:lnTo>
                      <a:pt x="7" y="5"/>
                    </a:lnTo>
                    <a:lnTo>
                      <a:pt x="14" y="1"/>
                    </a:lnTo>
                    <a:lnTo>
                      <a:pt x="23" y="0"/>
                    </a:lnTo>
                    <a:lnTo>
                      <a:pt x="31" y="1"/>
                    </a:lnTo>
                    <a:lnTo>
                      <a:pt x="39" y="6"/>
                    </a:lnTo>
                    <a:lnTo>
                      <a:pt x="43" y="14"/>
                    </a:lnTo>
                    <a:lnTo>
                      <a:pt x="44" y="23"/>
                    </a:lnTo>
                    <a:lnTo>
                      <a:pt x="43" y="31"/>
                    </a:lnTo>
                    <a:lnTo>
                      <a:pt x="37" y="38"/>
                    </a:lnTo>
                    <a:lnTo>
                      <a:pt x="30" y="42"/>
                    </a:lnTo>
                    <a:lnTo>
                      <a:pt x="22" y="43"/>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26" name="Freeform 426"/>
              <p:cNvSpPr>
                <a:spLocks/>
              </p:cNvSpPr>
              <p:nvPr/>
            </p:nvSpPr>
            <p:spPr bwMode="auto">
              <a:xfrm>
                <a:off x="778" y="1974"/>
                <a:ext cx="11" cy="11"/>
              </a:xfrm>
              <a:custGeom>
                <a:avLst/>
                <a:gdLst>
                  <a:gd name="T0" fmla="*/ 5 w 45"/>
                  <a:gd name="T1" fmla="*/ 11 h 45"/>
                  <a:gd name="T2" fmla="*/ 3 w 45"/>
                  <a:gd name="T3" fmla="*/ 10 h 45"/>
                  <a:gd name="T4" fmla="*/ 2 w 45"/>
                  <a:gd name="T5" fmla="*/ 9 h 45"/>
                  <a:gd name="T6" fmla="*/ 0 w 45"/>
                  <a:gd name="T7" fmla="*/ 7 h 45"/>
                  <a:gd name="T8" fmla="*/ 0 w 45"/>
                  <a:gd name="T9" fmla="*/ 5 h 45"/>
                  <a:gd name="T10" fmla="*/ 1 w 45"/>
                  <a:gd name="T11" fmla="*/ 3 h 45"/>
                  <a:gd name="T12" fmla="*/ 2 w 45"/>
                  <a:gd name="T13" fmla="*/ 1 h 45"/>
                  <a:gd name="T14" fmla="*/ 4 w 45"/>
                  <a:gd name="T15" fmla="*/ 0 h 45"/>
                  <a:gd name="T16" fmla="*/ 6 w 45"/>
                  <a:gd name="T17" fmla="*/ 0 h 45"/>
                  <a:gd name="T18" fmla="*/ 8 w 45"/>
                  <a:gd name="T19" fmla="*/ 0 h 45"/>
                  <a:gd name="T20" fmla="*/ 10 w 45"/>
                  <a:gd name="T21" fmla="*/ 1 h 45"/>
                  <a:gd name="T22" fmla="*/ 11 w 45"/>
                  <a:gd name="T23" fmla="*/ 3 h 45"/>
                  <a:gd name="T24" fmla="*/ 11 w 45"/>
                  <a:gd name="T25" fmla="*/ 6 h 45"/>
                  <a:gd name="T26" fmla="*/ 11 w 45"/>
                  <a:gd name="T27" fmla="*/ 8 h 45"/>
                  <a:gd name="T28" fmla="*/ 10 w 45"/>
                  <a:gd name="T29" fmla="*/ 10 h 45"/>
                  <a:gd name="T30" fmla="*/ 8 w 45"/>
                  <a:gd name="T31" fmla="*/ 11 h 45"/>
                  <a:gd name="T32" fmla="*/ 5 w 45"/>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2" y="45"/>
                    </a:moveTo>
                    <a:lnTo>
                      <a:pt x="14" y="42"/>
                    </a:lnTo>
                    <a:lnTo>
                      <a:pt x="7" y="37"/>
                    </a:lnTo>
                    <a:lnTo>
                      <a:pt x="1" y="30"/>
                    </a:lnTo>
                    <a:lnTo>
                      <a:pt x="0" y="22"/>
                    </a:lnTo>
                    <a:lnTo>
                      <a:pt x="3" y="13"/>
                    </a:lnTo>
                    <a:lnTo>
                      <a:pt x="8" y="6"/>
                    </a:lnTo>
                    <a:lnTo>
                      <a:pt x="16" y="1"/>
                    </a:lnTo>
                    <a:lnTo>
                      <a:pt x="23" y="0"/>
                    </a:lnTo>
                    <a:lnTo>
                      <a:pt x="32" y="1"/>
                    </a:lnTo>
                    <a:lnTo>
                      <a:pt x="39" y="6"/>
                    </a:lnTo>
                    <a:lnTo>
                      <a:pt x="44" y="14"/>
                    </a:lnTo>
                    <a:lnTo>
                      <a:pt x="45" y="23"/>
                    </a:lnTo>
                    <a:lnTo>
                      <a:pt x="44" y="31"/>
                    </a:lnTo>
                    <a:lnTo>
                      <a:pt x="39" y="39"/>
                    </a:lnTo>
                    <a:lnTo>
                      <a:pt x="31" y="44"/>
                    </a:lnTo>
                    <a:lnTo>
                      <a:pt x="22" y="4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27" name="Freeform 427"/>
              <p:cNvSpPr>
                <a:spLocks/>
              </p:cNvSpPr>
              <p:nvPr/>
            </p:nvSpPr>
            <p:spPr bwMode="auto">
              <a:xfrm>
                <a:off x="788" y="1974"/>
                <a:ext cx="12" cy="12"/>
              </a:xfrm>
              <a:custGeom>
                <a:avLst/>
                <a:gdLst>
                  <a:gd name="T0" fmla="*/ 6 w 45"/>
                  <a:gd name="T1" fmla="*/ 12 h 45"/>
                  <a:gd name="T2" fmla="*/ 4 w 45"/>
                  <a:gd name="T3" fmla="*/ 11 h 45"/>
                  <a:gd name="T4" fmla="*/ 2 w 45"/>
                  <a:gd name="T5" fmla="*/ 10 h 45"/>
                  <a:gd name="T6" fmla="*/ 0 w 45"/>
                  <a:gd name="T7" fmla="*/ 8 h 45"/>
                  <a:gd name="T8" fmla="*/ 0 w 45"/>
                  <a:gd name="T9" fmla="*/ 6 h 45"/>
                  <a:gd name="T10" fmla="*/ 1 w 45"/>
                  <a:gd name="T11" fmla="*/ 3 h 45"/>
                  <a:gd name="T12" fmla="*/ 2 w 45"/>
                  <a:gd name="T13" fmla="*/ 2 h 45"/>
                  <a:gd name="T14" fmla="*/ 4 w 45"/>
                  <a:gd name="T15" fmla="*/ 1 h 45"/>
                  <a:gd name="T16" fmla="*/ 6 w 45"/>
                  <a:gd name="T17" fmla="*/ 0 h 45"/>
                  <a:gd name="T18" fmla="*/ 9 w 45"/>
                  <a:gd name="T19" fmla="*/ 1 h 45"/>
                  <a:gd name="T20" fmla="*/ 10 w 45"/>
                  <a:gd name="T21" fmla="*/ 2 h 45"/>
                  <a:gd name="T22" fmla="*/ 11 w 45"/>
                  <a:gd name="T23" fmla="*/ 4 h 45"/>
                  <a:gd name="T24" fmla="*/ 12 w 45"/>
                  <a:gd name="T25" fmla="*/ 6 h 45"/>
                  <a:gd name="T26" fmla="*/ 11 w 45"/>
                  <a:gd name="T27" fmla="*/ 8 h 45"/>
                  <a:gd name="T28" fmla="*/ 10 w 45"/>
                  <a:gd name="T29" fmla="*/ 10 h 45"/>
                  <a:gd name="T30" fmla="*/ 8 w 45"/>
                  <a:gd name="T31" fmla="*/ 12 h 45"/>
                  <a:gd name="T32" fmla="*/ 6 w 45"/>
                  <a:gd name="T33" fmla="*/ 12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2" y="45"/>
                    </a:moveTo>
                    <a:lnTo>
                      <a:pt x="14" y="43"/>
                    </a:lnTo>
                    <a:lnTo>
                      <a:pt x="6" y="38"/>
                    </a:lnTo>
                    <a:lnTo>
                      <a:pt x="1" y="30"/>
                    </a:lnTo>
                    <a:lnTo>
                      <a:pt x="0" y="22"/>
                    </a:lnTo>
                    <a:lnTo>
                      <a:pt x="2" y="13"/>
                    </a:lnTo>
                    <a:lnTo>
                      <a:pt x="7" y="7"/>
                    </a:lnTo>
                    <a:lnTo>
                      <a:pt x="15" y="2"/>
                    </a:lnTo>
                    <a:lnTo>
                      <a:pt x="23" y="0"/>
                    </a:lnTo>
                    <a:lnTo>
                      <a:pt x="32" y="2"/>
                    </a:lnTo>
                    <a:lnTo>
                      <a:pt x="38" y="7"/>
                    </a:lnTo>
                    <a:lnTo>
                      <a:pt x="43" y="14"/>
                    </a:lnTo>
                    <a:lnTo>
                      <a:pt x="45" y="23"/>
                    </a:lnTo>
                    <a:lnTo>
                      <a:pt x="43" y="31"/>
                    </a:lnTo>
                    <a:lnTo>
                      <a:pt x="38" y="39"/>
                    </a:lnTo>
                    <a:lnTo>
                      <a:pt x="31" y="44"/>
                    </a:lnTo>
                    <a:lnTo>
                      <a:pt x="22" y="45"/>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28" name="Freeform 428"/>
              <p:cNvSpPr>
                <a:spLocks/>
              </p:cNvSpPr>
              <p:nvPr/>
            </p:nvSpPr>
            <p:spPr bwMode="auto">
              <a:xfrm>
                <a:off x="780" y="1812"/>
                <a:ext cx="11" cy="11"/>
              </a:xfrm>
              <a:custGeom>
                <a:avLst/>
                <a:gdLst>
                  <a:gd name="T0" fmla="*/ 5 w 43"/>
                  <a:gd name="T1" fmla="*/ 11 h 44"/>
                  <a:gd name="T2" fmla="*/ 3 w 43"/>
                  <a:gd name="T3" fmla="*/ 11 h 44"/>
                  <a:gd name="T4" fmla="*/ 1 w 43"/>
                  <a:gd name="T5" fmla="*/ 9 h 44"/>
                  <a:gd name="T6" fmla="*/ 0 w 43"/>
                  <a:gd name="T7" fmla="*/ 7 h 44"/>
                  <a:gd name="T8" fmla="*/ 0 w 43"/>
                  <a:gd name="T9" fmla="*/ 6 h 44"/>
                  <a:gd name="T10" fmla="*/ 0 w 43"/>
                  <a:gd name="T11" fmla="*/ 3 h 44"/>
                  <a:gd name="T12" fmla="*/ 2 w 43"/>
                  <a:gd name="T13" fmla="*/ 2 h 44"/>
                  <a:gd name="T14" fmla="*/ 4 w 43"/>
                  <a:gd name="T15" fmla="*/ 0 h 44"/>
                  <a:gd name="T16" fmla="*/ 5 w 43"/>
                  <a:gd name="T17" fmla="*/ 0 h 44"/>
                  <a:gd name="T18" fmla="*/ 8 w 43"/>
                  <a:gd name="T19" fmla="*/ 0 h 44"/>
                  <a:gd name="T20" fmla="*/ 9 w 43"/>
                  <a:gd name="T21" fmla="*/ 2 h 44"/>
                  <a:gd name="T22" fmla="*/ 11 w 43"/>
                  <a:gd name="T23" fmla="*/ 4 h 44"/>
                  <a:gd name="T24" fmla="*/ 11 w 43"/>
                  <a:gd name="T25" fmla="*/ 6 h 44"/>
                  <a:gd name="T26" fmla="*/ 11 w 43"/>
                  <a:gd name="T27" fmla="*/ 8 h 44"/>
                  <a:gd name="T28" fmla="*/ 9 w 43"/>
                  <a:gd name="T29" fmla="*/ 10 h 44"/>
                  <a:gd name="T30" fmla="*/ 7 w 43"/>
                  <a:gd name="T31" fmla="*/ 11 h 44"/>
                  <a:gd name="T32" fmla="*/ 5 w 43"/>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4">
                    <a:moveTo>
                      <a:pt x="20" y="44"/>
                    </a:moveTo>
                    <a:lnTo>
                      <a:pt x="13" y="42"/>
                    </a:lnTo>
                    <a:lnTo>
                      <a:pt x="5" y="37"/>
                    </a:lnTo>
                    <a:lnTo>
                      <a:pt x="1" y="29"/>
                    </a:lnTo>
                    <a:lnTo>
                      <a:pt x="0" y="22"/>
                    </a:lnTo>
                    <a:lnTo>
                      <a:pt x="1" y="13"/>
                    </a:lnTo>
                    <a:lnTo>
                      <a:pt x="6" y="6"/>
                    </a:lnTo>
                    <a:lnTo>
                      <a:pt x="14" y="1"/>
                    </a:lnTo>
                    <a:lnTo>
                      <a:pt x="21" y="0"/>
                    </a:lnTo>
                    <a:lnTo>
                      <a:pt x="30" y="1"/>
                    </a:lnTo>
                    <a:lnTo>
                      <a:pt x="37" y="6"/>
                    </a:lnTo>
                    <a:lnTo>
                      <a:pt x="42" y="14"/>
                    </a:lnTo>
                    <a:lnTo>
                      <a:pt x="43" y="23"/>
                    </a:lnTo>
                    <a:lnTo>
                      <a:pt x="42" y="31"/>
                    </a:lnTo>
                    <a:lnTo>
                      <a:pt x="37" y="38"/>
                    </a:lnTo>
                    <a:lnTo>
                      <a:pt x="29" y="42"/>
                    </a:lnTo>
                    <a:lnTo>
                      <a:pt x="20"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29" name="Freeform 429"/>
              <p:cNvSpPr>
                <a:spLocks/>
              </p:cNvSpPr>
              <p:nvPr/>
            </p:nvSpPr>
            <p:spPr bwMode="auto">
              <a:xfrm>
                <a:off x="775" y="1822"/>
                <a:ext cx="11" cy="11"/>
              </a:xfrm>
              <a:custGeom>
                <a:avLst/>
                <a:gdLst>
                  <a:gd name="T0" fmla="*/ 5 w 44"/>
                  <a:gd name="T1" fmla="*/ 11 h 45"/>
                  <a:gd name="T2" fmla="*/ 3 w 44"/>
                  <a:gd name="T3" fmla="*/ 11 h 45"/>
                  <a:gd name="T4" fmla="*/ 2 w 44"/>
                  <a:gd name="T5" fmla="*/ 9 h 45"/>
                  <a:gd name="T6" fmla="*/ 0 w 44"/>
                  <a:gd name="T7" fmla="*/ 7 h 45"/>
                  <a:gd name="T8" fmla="*/ 0 w 44"/>
                  <a:gd name="T9" fmla="*/ 5 h 45"/>
                  <a:gd name="T10" fmla="*/ 0 w 44"/>
                  <a:gd name="T11" fmla="*/ 3 h 45"/>
                  <a:gd name="T12" fmla="*/ 2 w 44"/>
                  <a:gd name="T13" fmla="*/ 2 h 45"/>
                  <a:gd name="T14" fmla="*/ 4 w 44"/>
                  <a:gd name="T15" fmla="*/ 0 h 45"/>
                  <a:gd name="T16" fmla="*/ 6 w 44"/>
                  <a:gd name="T17" fmla="*/ 0 h 45"/>
                  <a:gd name="T18" fmla="*/ 8 w 44"/>
                  <a:gd name="T19" fmla="*/ 0 h 45"/>
                  <a:gd name="T20" fmla="*/ 10 w 44"/>
                  <a:gd name="T21" fmla="*/ 2 h 45"/>
                  <a:gd name="T22" fmla="*/ 11 w 44"/>
                  <a:gd name="T23" fmla="*/ 3 h 45"/>
                  <a:gd name="T24" fmla="*/ 11 w 44"/>
                  <a:gd name="T25" fmla="*/ 6 h 45"/>
                  <a:gd name="T26" fmla="*/ 11 w 44"/>
                  <a:gd name="T27" fmla="*/ 8 h 45"/>
                  <a:gd name="T28" fmla="*/ 9 w 44"/>
                  <a:gd name="T29" fmla="*/ 10 h 45"/>
                  <a:gd name="T30" fmla="*/ 7 w 44"/>
                  <a:gd name="T31" fmla="*/ 11 h 45"/>
                  <a:gd name="T32" fmla="*/ 5 w 44"/>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5">
                    <a:moveTo>
                      <a:pt x="21" y="45"/>
                    </a:moveTo>
                    <a:lnTo>
                      <a:pt x="12" y="43"/>
                    </a:lnTo>
                    <a:lnTo>
                      <a:pt x="6" y="37"/>
                    </a:lnTo>
                    <a:lnTo>
                      <a:pt x="1" y="30"/>
                    </a:lnTo>
                    <a:lnTo>
                      <a:pt x="0" y="22"/>
                    </a:lnTo>
                    <a:lnTo>
                      <a:pt x="1" y="13"/>
                    </a:lnTo>
                    <a:lnTo>
                      <a:pt x="6" y="7"/>
                    </a:lnTo>
                    <a:lnTo>
                      <a:pt x="14" y="1"/>
                    </a:lnTo>
                    <a:lnTo>
                      <a:pt x="23" y="0"/>
                    </a:lnTo>
                    <a:lnTo>
                      <a:pt x="30" y="1"/>
                    </a:lnTo>
                    <a:lnTo>
                      <a:pt x="38" y="7"/>
                    </a:lnTo>
                    <a:lnTo>
                      <a:pt x="43" y="14"/>
                    </a:lnTo>
                    <a:lnTo>
                      <a:pt x="44" y="23"/>
                    </a:lnTo>
                    <a:lnTo>
                      <a:pt x="42" y="31"/>
                    </a:lnTo>
                    <a:lnTo>
                      <a:pt x="37" y="39"/>
                    </a:lnTo>
                    <a:lnTo>
                      <a:pt x="29" y="44"/>
                    </a:lnTo>
                    <a:lnTo>
                      <a:pt x="21" y="45"/>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30" name="Freeform 430"/>
              <p:cNvSpPr>
                <a:spLocks/>
              </p:cNvSpPr>
              <p:nvPr/>
            </p:nvSpPr>
            <p:spPr bwMode="auto">
              <a:xfrm>
                <a:off x="786" y="1822"/>
                <a:ext cx="11" cy="11"/>
              </a:xfrm>
              <a:custGeom>
                <a:avLst/>
                <a:gdLst>
                  <a:gd name="T0" fmla="*/ 5 w 45"/>
                  <a:gd name="T1" fmla="*/ 11 h 45"/>
                  <a:gd name="T2" fmla="*/ 3 w 45"/>
                  <a:gd name="T3" fmla="*/ 11 h 45"/>
                  <a:gd name="T4" fmla="*/ 2 w 45"/>
                  <a:gd name="T5" fmla="*/ 9 h 45"/>
                  <a:gd name="T6" fmla="*/ 0 w 45"/>
                  <a:gd name="T7" fmla="*/ 7 h 45"/>
                  <a:gd name="T8" fmla="*/ 0 w 45"/>
                  <a:gd name="T9" fmla="*/ 5 h 45"/>
                  <a:gd name="T10" fmla="*/ 0 w 45"/>
                  <a:gd name="T11" fmla="*/ 3 h 45"/>
                  <a:gd name="T12" fmla="*/ 2 w 45"/>
                  <a:gd name="T13" fmla="*/ 2 h 45"/>
                  <a:gd name="T14" fmla="*/ 3 w 45"/>
                  <a:gd name="T15" fmla="*/ 0 h 45"/>
                  <a:gd name="T16" fmla="*/ 6 w 45"/>
                  <a:gd name="T17" fmla="*/ 0 h 45"/>
                  <a:gd name="T18" fmla="*/ 8 w 45"/>
                  <a:gd name="T19" fmla="*/ 0 h 45"/>
                  <a:gd name="T20" fmla="*/ 10 w 45"/>
                  <a:gd name="T21" fmla="*/ 2 h 45"/>
                  <a:gd name="T22" fmla="*/ 11 w 45"/>
                  <a:gd name="T23" fmla="*/ 4 h 45"/>
                  <a:gd name="T24" fmla="*/ 11 w 45"/>
                  <a:gd name="T25" fmla="*/ 6 h 45"/>
                  <a:gd name="T26" fmla="*/ 11 w 45"/>
                  <a:gd name="T27" fmla="*/ 8 h 45"/>
                  <a:gd name="T28" fmla="*/ 10 w 45"/>
                  <a:gd name="T29" fmla="*/ 10 h 45"/>
                  <a:gd name="T30" fmla="*/ 8 w 45"/>
                  <a:gd name="T31" fmla="*/ 11 h 45"/>
                  <a:gd name="T32" fmla="*/ 5 w 45"/>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2" y="45"/>
                    </a:moveTo>
                    <a:lnTo>
                      <a:pt x="13" y="43"/>
                    </a:lnTo>
                    <a:lnTo>
                      <a:pt x="7" y="38"/>
                    </a:lnTo>
                    <a:lnTo>
                      <a:pt x="1" y="30"/>
                    </a:lnTo>
                    <a:lnTo>
                      <a:pt x="0" y="22"/>
                    </a:lnTo>
                    <a:lnTo>
                      <a:pt x="1" y="13"/>
                    </a:lnTo>
                    <a:lnTo>
                      <a:pt x="7" y="7"/>
                    </a:lnTo>
                    <a:lnTo>
                      <a:pt x="14" y="2"/>
                    </a:lnTo>
                    <a:lnTo>
                      <a:pt x="23" y="0"/>
                    </a:lnTo>
                    <a:lnTo>
                      <a:pt x="32" y="2"/>
                    </a:lnTo>
                    <a:lnTo>
                      <a:pt x="39" y="7"/>
                    </a:lnTo>
                    <a:lnTo>
                      <a:pt x="44" y="15"/>
                    </a:lnTo>
                    <a:lnTo>
                      <a:pt x="45" y="24"/>
                    </a:lnTo>
                    <a:lnTo>
                      <a:pt x="44" y="31"/>
                    </a:lnTo>
                    <a:lnTo>
                      <a:pt x="39" y="39"/>
                    </a:lnTo>
                    <a:lnTo>
                      <a:pt x="31" y="44"/>
                    </a:lnTo>
                    <a:lnTo>
                      <a:pt x="22" y="4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31" name="Freeform 431"/>
              <p:cNvSpPr>
                <a:spLocks/>
              </p:cNvSpPr>
              <p:nvPr/>
            </p:nvSpPr>
            <p:spPr bwMode="auto">
              <a:xfrm>
                <a:off x="718" y="2015"/>
                <a:ext cx="11" cy="11"/>
              </a:xfrm>
              <a:custGeom>
                <a:avLst/>
                <a:gdLst>
                  <a:gd name="T0" fmla="*/ 5 w 45"/>
                  <a:gd name="T1" fmla="*/ 11 h 45"/>
                  <a:gd name="T2" fmla="*/ 3 w 45"/>
                  <a:gd name="T3" fmla="*/ 11 h 45"/>
                  <a:gd name="T4" fmla="*/ 1 w 45"/>
                  <a:gd name="T5" fmla="*/ 10 h 45"/>
                  <a:gd name="T6" fmla="*/ 0 w 45"/>
                  <a:gd name="T7" fmla="*/ 8 h 45"/>
                  <a:gd name="T8" fmla="*/ 0 w 45"/>
                  <a:gd name="T9" fmla="*/ 5 h 45"/>
                  <a:gd name="T10" fmla="*/ 0 w 45"/>
                  <a:gd name="T11" fmla="*/ 3 h 45"/>
                  <a:gd name="T12" fmla="*/ 2 w 45"/>
                  <a:gd name="T13" fmla="*/ 2 h 45"/>
                  <a:gd name="T14" fmla="*/ 4 w 45"/>
                  <a:gd name="T15" fmla="*/ 0 h 45"/>
                  <a:gd name="T16" fmla="*/ 6 w 45"/>
                  <a:gd name="T17" fmla="*/ 0 h 45"/>
                  <a:gd name="T18" fmla="*/ 8 w 45"/>
                  <a:gd name="T19" fmla="*/ 1 h 45"/>
                  <a:gd name="T20" fmla="*/ 9 w 45"/>
                  <a:gd name="T21" fmla="*/ 2 h 45"/>
                  <a:gd name="T22" fmla="*/ 11 w 45"/>
                  <a:gd name="T23" fmla="*/ 4 h 45"/>
                  <a:gd name="T24" fmla="*/ 11 w 45"/>
                  <a:gd name="T25" fmla="*/ 6 h 45"/>
                  <a:gd name="T26" fmla="*/ 11 w 45"/>
                  <a:gd name="T27" fmla="*/ 8 h 45"/>
                  <a:gd name="T28" fmla="*/ 9 w 45"/>
                  <a:gd name="T29" fmla="*/ 10 h 45"/>
                  <a:gd name="T30" fmla="*/ 7 w 45"/>
                  <a:gd name="T31" fmla="*/ 11 h 45"/>
                  <a:gd name="T32" fmla="*/ 5 w 45"/>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1" y="45"/>
                    </a:moveTo>
                    <a:lnTo>
                      <a:pt x="14" y="44"/>
                    </a:lnTo>
                    <a:lnTo>
                      <a:pt x="6" y="39"/>
                    </a:lnTo>
                    <a:lnTo>
                      <a:pt x="1" y="31"/>
                    </a:lnTo>
                    <a:lnTo>
                      <a:pt x="0" y="22"/>
                    </a:lnTo>
                    <a:lnTo>
                      <a:pt x="2" y="13"/>
                    </a:lnTo>
                    <a:lnTo>
                      <a:pt x="7" y="7"/>
                    </a:lnTo>
                    <a:lnTo>
                      <a:pt x="15" y="2"/>
                    </a:lnTo>
                    <a:lnTo>
                      <a:pt x="23" y="0"/>
                    </a:lnTo>
                    <a:lnTo>
                      <a:pt x="32" y="3"/>
                    </a:lnTo>
                    <a:lnTo>
                      <a:pt x="38" y="8"/>
                    </a:lnTo>
                    <a:lnTo>
                      <a:pt x="43" y="15"/>
                    </a:lnTo>
                    <a:lnTo>
                      <a:pt x="45" y="24"/>
                    </a:lnTo>
                    <a:lnTo>
                      <a:pt x="43" y="32"/>
                    </a:lnTo>
                    <a:lnTo>
                      <a:pt x="38" y="39"/>
                    </a:lnTo>
                    <a:lnTo>
                      <a:pt x="30" y="44"/>
                    </a:lnTo>
                    <a:lnTo>
                      <a:pt x="21" y="4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32" name="Freeform 432"/>
              <p:cNvSpPr>
                <a:spLocks/>
              </p:cNvSpPr>
              <p:nvPr/>
            </p:nvSpPr>
            <p:spPr bwMode="auto">
              <a:xfrm>
                <a:off x="713" y="2024"/>
                <a:ext cx="11" cy="12"/>
              </a:xfrm>
              <a:custGeom>
                <a:avLst/>
                <a:gdLst>
                  <a:gd name="T0" fmla="*/ 5 w 45"/>
                  <a:gd name="T1" fmla="*/ 12 h 45"/>
                  <a:gd name="T2" fmla="*/ 3 w 45"/>
                  <a:gd name="T3" fmla="*/ 11 h 45"/>
                  <a:gd name="T4" fmla="*/ 1 w 45"/>
                  <a:gd name="T5" fmla="*/ 10 h 45"/>
                  <a:gd name="T6" fmla="*/ 0 w 45"/>
                  <a:gd name="T7" fmla="*/ 8 h 45"/>
                  <a:gd name="T8" fmla="*/ 0 w 45"/>
                  <a:gd name="T9" fmla="*/ 6 h 45"/>
                  <a:gd name="T10" fmla="*/ 0 w 45"/>
                  <a:gd name="T11" fmla="*/ 4 h 45"/>
                  <a:gd name="T12" fmla="*/ 1 w 45"/>
                  <a:gd name="T13" fmla="*/ 2 h 45"/>
                  <a:gd name="T14" fmla="*/ 3 w 45"/>
                  <a:gd name="T15" fmla="*/ 0 h 45"/>
                  <a:gd name="T16" fmla="*/ 6 w 45"/>
                  <a:gd name="T17" fmla="*/ 0 h 45"/>
                  <a:gd name="T18" fmla="*/ 8 w 45"/>
                  <a:gd name="T19" fmla="*/ 1 h 45"/>
                  <a:gd name="T20" fmla="*/ 9 w 45"/>
                  <a:gd name="T21" fmla="*/ 2 h 45"/>
                  <a:gd name="T22" fmla="*/ 11 w 45"/>
                  <a:gd name="T23" fmla="*/ 4 h 45"/>
                  <a:gd name="T24" fmla="*/ 11 w 45"/>
                  <a:gd name="T25" fmla="*/ 6 h 45"/>
                  <a:gd name="T26" fmla="*/ 10 w 45"/>
                  <a:gd name="T27" fmla="*/ 9 h 45"/>
                  <a:gd name="T28" fmla="*/ 9 w 45"/>
                  <a:gd name="T29" fmla="*/ 10 h 45"/>
                  <a:gd name="T30" fmla="*/ 7 w 45"/>
                  <a:gd name="T31" fmla="*/ 11 h 45"/>
                  <a:gd name="T32" fmla="*/ 5 w 45"/>
                  <a:gd name="T33" fmla="*/ 12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2" y="45"/>
                    </a:moveTo>
                    <a:lnTo>
                      <a:pt x="13" y="43"/>
                    </a:lnTo>
                    <a:lnTo>
                      <a:pt x="6" y="38"/>
                    </a:lnTo>
                    <a:lnTo>
                      <a:pt x="1" y="30"/>
                    </a:lnTo>
                    <a:lnTo>
                      <a:pt x="0" y="21"/>
                    </a:lnTo>
                    <a:lnTo>
                      <a:pt x="1" y="14"/>
                    </a:lnTo>
                    <a:lnTo>
                      <a:pt x="6" y="6"/>
                    </a:lnTo>
                    <a:lnTo>
                      <a:pt x="14" y="1"/>
                    </a:lnTo>
                    <a:lnTo>
                      <a:pt x="23" y="0"/>
                    </a:lnTo>
                    <a:lnTo>
                      <a:pt x="31" y="2"/>
                    </a:lnTo>
                    <a:lnTo>
                      <a:pt x="38" y="7"/>
                    </a:lnTo>
                    <a:lnTo>
                      <a:pt x="43" y="15"/>
                    </a:lnTo>
                    <a:lnTo>
                      <a:pt x="45" y="23"/>
                    </a:lnTo>
                    <a:lnTo>
                      <a:pt x="42" y="32"/>
                    </a:lnTo>
                    <a:lnTo>
                      <a:pt x="37" y="38"/>
                    </a:lnTo>
                    <a:lnTo>
                      <a:pt x="29" y="43"/>
                    </a:lnTo>
                    <a:lnTo>
                      <a:pt x="22" y="4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33" name="Freeform 433"/>
              <p:cNvSpPr>
                <a:spLocks/>
              </p:cNvSpPr>
              <p:nvPr/>
            </p:nvSpPr>
            <p:spPr bwMode="auto">
              <a:xfrm>
                <a:off x="724" y="2025"/>
                <a:ext cx="11" cy="11"/>
              </a:xfrm>
              <a:custGeom>
                <a:avLst/>
                <a:gdLst>
                  <a:gd name="T0" fmla="*/ 5 w 45"/>
                  <a:gd name="T1" fmla="*/ 11 h 45"/>
                  <a:gd name="T2" fmla="*/ 3 w 45"/>
                  <a:gd name="T3" fmla="*/ 11 h 45"/>
                  <a:gd name="T4" fmla="*/ 2 w 45"/>
                  <a:gd name="T5" fmla="*/ 9 h 45"/>
                  <a:gd name="T6" fmla="*/ 0 w 45"/>
                  <a:gd name="T7" fmla="*/ 8 h 45"/>
                  <a:gd name="T8" fmla="*/ 0 w 45"/>
                  <a:gd name="T9" fmla="*/ 5 h 45"/>
                  <a:gd name="T10" fmla="*/ 0 w 45"/>
                  <a:gd name="T11" fmla="*/ 3 h 45"/>
                  <a:gd name="T12" fmla="*/ 2 w 45"/>
                  <a:gd name="T13" fmla="*/ 1 h 45"/>
                  <a:gd name="T14" fmla="*/ 4 w 45"/>
                  <a:gd name="T15" fmla="*/ 0 h 45"/>
                  <a:gd name="T16" fmla="*/ 6 w 45"/>
                  <a:gd name="T17" fmla="*/ 0 h 45"/>
                  <a:gd name="T18" fmla="*/ 8 w 45"/>
                  <a:gd name="T19" fmla="*/ 0 h 45"/>
                  <a:gd name="T20" fmla="*/ 10 w 45"/>
                  <a:gd name="T21" fmla="*/ 2 h 45"/>
                  <a:gd name="T22" fmla="*/ 11 w 45"/>
                  <a:gd name="T23" fmla="*/ 4 h 45"/>
                  <a:gd name="T24" fmla="*/ 11 w 45"/>
                  <a:gd name="T25" fmla="*/ 6 h 45"/>
                  <a:gd name="T26" fmla="*/ 11 w 45"/>
                  <a:gd name="T27" fmla="*/ 8 h 45"/>
                  <a:gd name="T28" fmla="*/ 9 w 45"/>
                  <a:gd name="T29" fmla="*/ 9 h 45"/>
                  <a:gd name="T30" fmla="*/ 7 w 45"/>
                  <a:gd name="T31" fmla="*/ 11 h 45"/>
                  <a:gd name="T32" fmla="*/ 5 w 45"/>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2" y="45"/>
                    </a:moveTo>
                    <a:lnTo>
                      <a:pt x="13" y="44"/>
                    </a:lnTo>
                    <a:lnTo>
                      <a:pt x="7" y="38"/>
                    </a:lnTo>
                    <a:lnTo>
                      <a:pt x="2" y="31"/>
                    </a:lnTo>
                    <a:lnTo>
                      <a:pt x="0" y="22"/>
                    </a:lnTo>
                    <a:lnTo>
                      <a:pt x="2" y="14"/>
                    </a:lnTo>
                    <a:lnTo>
                      <a:pt x="7" y="6"/>
                    </a:lnTo>
                    <a:lnTo>
                      <a:pt x="15" y="1"/>
                    </a:lnTo>
                    <a:lnTo>
                      <a:pt x="24" y="0"/>
                    </a:lnTo>
                    <a:lnTo>
                      <a:pt x="31" y="2"/>
                    </a:lnTo>
                    <a:lnTo>
                      <a:pt x="39" y="8"/>
                    </a:lnTo>
                    <a:lnTo>
                      <a:pt x="44" y="15"/>
                    </a:lnTo>
                    <a:lnTo>
                      <a:pt x="45" y="23"/>
                    </a:lnTo>
                    <a:lnTo>
                      <a:pt x="43" y="32"/>
                    </a:lnTo>
                    <a:lnTo>
                      <a:pt x="38" y="38"/>
                    </a:lnTo>
                    <a:lnTo>
                      <a:pt x="30" y="44"/>
                    </a:lnTo>
                    <a:lnTo>
                      <a:pt x="22" y="45"/>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34" name="Freeform 434"/>
              <p:cNvSpPr>
                <a:spLocks/>
              </p:cNvSpPr>
              <p:nvPr/>
            </p:nvSpPr>
            <p:spPr bwMode="auto">
              <a:xfrm>
                <a:off x="774" y="1989"/>
                <a:ext cx="11" cy="11"/>
              </a:xfrm>
              <a:custGeom>
                <a:avLst/>
                <a:gdLst>
                  <a:gd name="T0" fmla="*/ 5 w 45"/>
                  <a:gd name="T1" fmla="*/ 11 h 44"/>
                  <a:gd name="T2" fmla="*/ 3 w 45"/>
                  <a:gd name="T3" fmla="*/ 11 h 44"/>
                  <a:gd name="T4" fmla="*/ 1 w 45"/>
                  <a:gd name="T5" fmla="*/ 9 h 44"/>
                  <a:gd name="T6" fmla="*/ 0 w 45"/>
                  <a:gd name="T7" fmla="*/ 8 h 44"/>
                  <a:gd name="T8" fmla="*/ 0 w 45"/>
                  <a:gd name="T9" fmla="*/ 5 h 44"/>
                  <a:gd name="T10" fmla="*/ 0 w 45"/>
                  <a:gd name="T11" fmla="*/ 3 h 44"/>
                  <a:gd name="T12" fmla="*/ 1 w 45"/>
                  <a:gd name="T13" fmla="*/ 1 h 44"/>
                  <a:gd name="T14" fmla="*/ 3 w 45"/>
                  <a:gd name="T15" fmla="*/ 0 h 44"/>
                  <a:gd name="T16" fmla="*/ 6 w 45"/>
                  <a:gd name="T17" fmla="*/ 0 h 44"/>
                  <a:gd name="T18" fmla="*/ 8 w 45"/>
                  <a:gd name="T19" fmla="*/ 0 h 44"/>
                  <a:gd name="T20" fmla="*/ 10 w 45"/>
                  <a:gd name="T21" fmla="*/ 2 h 44"/>
                  <a:gd name="T22" fmla="*/ 11 w 45"/>
                  <a:gd name="T23" fmla="*/ 4 h 44"/>
                  <a:gd name="T24" fmla="*/ 11 w 45"/>
                  <a:gd name="T25" fmla="*/ 6 h 44"/>
                  <a:gd name="T26" fmla="*/ 10 w 45"/>
                  <a:gd name="T27" fmla="*/ 8 h 44"/>
                  <a:gd name="T28" fmla="*/ 9 w 45"/>
                  <a:gd name="T29" fmla="*/ 9 h 44"/>
                  <a:gd name="T30" fmla="*/ 7 w 45"/>
                  <a:gd name="T31" fmla="*/ 11 h 44"/>
                  <a:gd name="T32" fmla="*/ 5 w 45"/>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4">
                    <a:moveTo>
                      <a:pt x="22" y="44"/>
                    </a:moveTo>
                    <a:lnTo>
                      <a:pt x="13" y="42"/>
                    </a:lnTo>
                    <a:lnTo>
                      <a:pt x="6" y="37"/>
                    </a:lnTo>
                    <a:lnTo>
                      <a:pt x="1" y="30"/>
                    </a:lnTo>
                    <a:lnTo>
                      <a:pt x="0" y="21"/>
                    </a:lnTo>
                    <a:lnTo>
                      <a:pt x="1" y="13"/>
                    </a:lnTo>
                    <a:lnTo>
                      <a:pt x="6" y="5"/>
                    </a:lnTo>
                    <a:lnTo>
                      <a:pt x="14" y="1"/>
                    </a:lnTo>
                    <a:lnTo>
                      <a:pt x="23" y="0"/>
                    </a:lnTo>
                    <a:lnTo>
                      <a:pt x="31" y="1"/>
                    </a:lnTo>
                    <a:lnTo>
                      <a:pt x="39" y="6"/>
                    </a:lnTo>
                    <a:lnTo>
                      <a:pt x="44" y="14"/>
                    </a:lnTo>
                    <a:lnTo>
                      <a:pt x="45" y="22"/>
                    </a:lnTo>
                    <a:lnTo>
                      <a:pt x="42" y="31"/>
                    </a:lnTo>
                    <a:lnTo>
                      <a:pt x="37" y="37"/>
                    </a:lnTo>
                    <a:lnTo>
                      <a:pt x="30" y="42"/>
                    </a:lnTo>
                    <a:lnTo>
                      <a:pt x="22"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35" name="Freeform 435"/>
              <p:cNvSpPr>
                <a:spLocks/>
              </p:cNvSpPr>
              <p:nvPr/>
            </p:nvSpPr>
            <p:spPr bwMode="auto">
              <a:xfrm>
                <a:off x="768" y="1998"/>
                <a:ext cx="11" cy="11"/>
              </a:xfrm>
              <a:custGeom>
                <a:avLst/>
                <a:gdLst>
                  <a:gd name="T0" fmla="*/ 5 w 45"/>
                  <a:gd name="T1" fmla="*/ 11 h 44"/>
                  <a:gd name="T2" fmla="*/ 3 w 45"/>
                  <a:gd name="T3" fmla="*/ 11 h 44"/>
                  <a:gd name="T4" fmla="*/ 1 w 45"/>
                  <a:gd name="T5" fmla="*/ 10 h 44"/>
                  <a:gd name="T6" fmla="*/ 0 w 45"/>
                  <a:gd name="T7" fmla="*/ 8 h 44"/>
                  <a:gd name="T8" fmla="*/ 0 w 45"/>
                  <a:gd name="T9" fmla="*/ 6 h 44"/>
                  <a:gd name="T10" fmla="*/ 0 w 45"/>
                  <a:gd name="T11" fmla="*/ 3 h 44"/>
                  <a:gd name="T12" fmla="*/ 2 w 45"/>
                  <a:gd name="T13" fmla="*/ 1 h 44"/>
                  <a:gd name="T14" fmla="*/ 4 w 45"/>
                  <a:gd name="T15" fmla="*/ 1 h 44"/>
                  <a:gd name="T16" fmla="*/ 6 w 45"/>
                  <a:gd name="T17" fmla="*/ 0 h 44"/>
                  <a:gd name="T18" fmla="*/ 8 w 45"/>
                  <a:gd name="T19" fmla="*/ 1 h 44"/>
                  <a:gd name="T20" fmla="*/ 9 w 45"/>
                  <a:gd name="T21" fmla="*/ 2 h 44"/>
                  <a:gd name="T22" fmla="*/ 11 w 45"/>
                  <a:gd name="T23" fmla="*/ 4 h 44"/>
                  <a:gd name="T24" fmla="*/ 11 w 45"/>
                  <a:gd name="T25" fmla="*/ 6 h 44"/>
                  <a:gd name="T26" fmla="*/ 11 w 45"/>
                  <a:gd name="T27" fmla="*/ 8 h 44"/>
                  <a:gd name="T28" fmla="*/ 9 w 45"/>
                  <a:gd name="T29" fmla="*/ 10 h 44"/>
                  <a:gd name="T30" fmla="*/ 8 w 45"/>
                  <a:gd name="T31" fmla="*/ 11 h 44"/>
                  <a:gd name="T32" fmla="*/ 5 w 45"/>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4">
                    <a:moveTo>
                      <a:pt x="22" y="44"/>
                    </a:moveTo>
                    <a:lnTo>
                      <a:pt x="14" y="43"/>
                    </a:lnTo>
                    <a:lnTo>
                      <a:pt x="6" y="38"/>
                    </a:lnTo>
                    <a:lnTo>
                      <a:pt x="1" y="30"/>
                    </a:lnTo>
                    <a:lnTo>
                      <a:pt x="0" y="22"/>
                    </a:lnTo>
                    <a:lnTo>
                      <a:pt x="2" y="13"/>
                    </a:lnTo>
                    <a:lnTo>
                      <a:pt x="8" y="5"/>
                    </a:lnTo>
                    <a:lnTo>
                      <a:pt x="15" y="2"/>
                    </a:lnTo>
                    <a:lnTo>
                      <a:pt x="23" y="0"/>
                    </a:lnTo>
                    <a:lnTo>
                      <a:pt x="32" y="2"/>
                    </a:lnTo>
                    <a:lnTo>
                      <a:pt x="38" y="7"/>
                    </a:lnTo>
                    <a:lnTo>
                      <a:pt x="44" y="14"/>
                    </a:lnTo>
                    <a:lnTo>
                      <a:pt x="45" y="23"/>
                    </a:lnTo>
                    <a:lnTo>
                      <a:pt x="44" y="31"/>
                    </a:lnTo>
                    <a:lnTo>
                      <a:pt x="38" y="39"/>
                    </a:lnTo>
                    <a:lnTo>
                      <a:pt x="31" y="43"/>
                    </a:lnTo>
                    <a:lnTo>
                      <a:pt x="22" y="44"/>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36" name="Freeform 436"/>
              <p:cNvSpPr>
                <a:spLocks/>
              </p:cNvSpPr>
              <p:nvPr/>
            </p:nvSpPr>
            <p:spPr bwMode="auto">
              <a:xfrm>
                <a:off x="779" y="1998"/>
                <a:ext cx="11" cy="11"/>
              </a:xfrm>
              <a:custGeom>
                <a:avLst/>
                <a:gdLst>
                  <a:gd name="T0" fmla="*/ 5 w 43"/>
                  <a:gd name="T1" fmla="*/ 11 h 43"/>
                  <a:gd name="T2" fmla="*/ 3 w 43"/>
                  <a:gd name="T3" fmla="*/ 11 h 43"/>
                  <a:gd name="T4" fmla="*/ 1 w 43"/>
                  <a:gd name="T5" fmla="*/ 9 h 43"/>
                  <a:gd name="T6" fmla="*/ 0 w 43"/>
                  <a:gd name="T7" fmla="*/ 7 h 43"/>
                  <a:gd name="T8" fmla="*/ 0 w 43"/>
                  <a:gd name="T9" fmla="*/ 5 h 43"/>
                  <a:gd name="T10" fmla="*/ 0 w 43"/>
                  <a:gd name="T11" fmla="*/ 3 h 43"/>
                  <a:gd name="T12" fmla="*/ 2 w 43"/>
                  <a:gd name="T13" fmla="*/ 1 h 43"/>
                  <a:gd name="T14" fmla="*/ 4 w 43"/>
                  <a:gd name="T15" fmla="*/ 0 h 43"/>
                  <a:gd name="T16" fmla="*/ 6 w 43"/>
                  <a:gd name="T17" fmla="*/ 0 h 43"/>
                  <a:gd name="T18" fmla="*/ 8 w 43"/>
                  <a:gd name="T19" fmla="*/ 0 h 43"/>
                  <a:gd name="T20" fmla="*/ 9 w 43"/>
                  <a:gd name="T21" fmla="*/ 2 h 43"/>
                  <a:gd name="T22" fmla="*/ 11 w 43"/>
                  <a:gd name="T23" fmla="*/ 4 h 43"/>
                  <a:gd name="T24" fmla="*/ 11 w 43"/>
                  <a:gd name="T25" fmla="*/ 6 h 43"/>
                  <a:gd name="T26" fmla="*/ 11 w 43"/>
                  <a:gd name="T27" fmla="*/ 8 h 43"/>
                  <a:gd name="T28" fmla="*/ 9 w 43"/>
                  <a:gd name="T29" fmla="*/ 10 h 43"/>
                  <a:gd name="T30" fmla="*/ 7 w 43"/>
                  <a:gd name="T31" fmla="*/ 11 h 43"/>
                  <a:gd name="T32" fmla="*/ 5 w 43"/>
                  <a:gd name="T33" fmla="*/ 1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3">
                    <a:moveTo>
                      <a:pt x="20" y="43"/>
                    </a:moveTo>
                    <a:lnTo>
                      <a:pt x="13" y="42"/>
                    </a:lnTo>
                    <a:lnTo>
                      <a:pt x="5" y="37"/>
                    </a:lnTo>
                    <a:lnTo>
                      <a:pt x="1" y="29"/>
                    </a:lnTo>
                    <a:lnTo>
                      <a:pt x="0" y="21"/>
                    </a:lnTo>
                    <a:lnTo>
                      <a:pt x="1" y="12"/>
                    </a:lnTo>
                    <a:lnTo>
                      <a:pt x="6" y="5"/>
                    </a:lnTo>
                    <a:lnTo>
                      <a:pt x="14" y="1"/>
                    </a:lnTo>
                    <a:lnTo>
                      <a:pt x="22" y="0"/>
                    </a:lnTo>
                    <a:lnTo>
                      <a:pt x="31" y="1"/>
                    </a:lnTo>
                    <a:lnTo>
                      <a:pt x="37" y="6"/>
                    </a:lnTo>
                    <a:lnTo>
                      <a:pt x="42" y="14"/>
                    </a:lnTo>
                    <a:lnTo>
                      <a:pt x="43" y="23"/>
                    </a:lnTo>
                    <a:lnTo>
                      <a:pt x="42" y="30"/>
                    </a:lnTo>
                    <a:lnTo>
                      <a:pt x="37" y="38"/>
                    </a:lnTo>
                    <a:lnTo>
                      <a:pt x="29" y="42"/>
                    </a:lnTo>
                    <a:lnTo>
                      <a:pt x="20" y="43"/>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37" name="Freeform 437"/>
              <p:cNvSpPr>
                <a:spLocks/>
              </p:cNvSpPr>
              <p:nvPr/>
            </p:nvSpPr>
            <p:spPr bwMode="auto">
              <a:xfrm>
                <a:off x="799" y="1910"/>
                <a:ext cx="12" cy="11"/>
              </a:xfrm>
              <a:custGeom>
                <a:avLst/>
                <a:gdLst>
                  <a:gd name="T0" fmla="*/ 6 w 45"/>
                  <a:gd name="T1" fmla="*/ 11 h 44"/>
                  <a:gd name="T2" fmla="*/ 3 w 45"/>
                  <a:gd name="T3" fmla="*/ 11 h 44"/>
                  <a:gd name="T4" fmla="*/ 2 w 45"/>
                  <a:gd name="T5" fmla="*/ 9 h 44"/>
                  <a:gd name="T6" fmla="*/ 1 w 45"/>
                  <a:gd name="T7" fmla="*/ 8 h 44"/>
                  <a:gd name="T8" fmla="*/ 0 w 45"/>
                  <a:gd name="T9" fmla="*/ 5 h 44"/>
                  <a:gd name="T10" fmla="*/ 1 w 45"/>
                  <a:gd name="T11" fmla="*/ 3 h 44"/>
                  <a:gd name="T12" fmla="*/ 2 w 45"/>
                  <a:gd name="T13" fmla="*/ 1 h 44"/>
                  <a:gd name="T14" fmla="*/ 4 w 45"/>
                  <a:gd name="T15" fmla="*/ 0 h 44"/>
                  <a:gd name="T16" fmla="*/ 6 w 45"/>
                  <a:gd name="T17" fmla="*/ 0 h 44"/>
                  <a:gd name="T18" fmla="*/ 8 w 45"/>
                  <a:gd name="T19" fmla="*/ 0 h 44"/>
                  <a:gd name="T20" fmla="*/ 10 w 45"/>
                  <a:gd name="T21" fmla="*/ 2 h 44"/>
                  <a:gd name="T22" fmla="*/ 12 w 45"/>
                  <a:gd name="T23" fmla="*/ 4 h 44"/>
                  <a:gd name="T24" fmla="*/ 12 w 45"/>
                  <a:gd name="T25" fmla="*/ 6 h 44"/>
                  <a:gd name="T26" fmla="*/ 11 w 45"/>
                  <a:gd name="T27" fmla="*/ 8 h 44"/>
                  <a:gd name="T28" fmla="*/ 10 w 45"/>
                  <a:gd name="T29" fmla="*/ 10 h 44"/>
                  <a:gd name="T30" fmla="*/ 8 w 45"/>
                  <a:gd name="T31" fmla="*/ 11 h 44"/>
                  <a:gd name="T32" fmla="*/ 6 w 45"/>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4">
                    <a:moveTo>
                      <a:pt x="22" y="44"/>
                    </a:moveTo>
                    <a:lnTo>
                      <a:pt x="13" y="42"/>
                    </a:lnTo>
                    <a:lnTo>
                      <a:pt x="7" y="37"/>
                    </a:lnTo>
                    <a:lnTo>
                      <a:pt x="2" y="30"/>
                    </a:lnTo>
                    <a:lnTo>
                      <a:pt x="0" y="21"/>
                    </a:lnTo>
                    <a:lnTo>
                      <a:pt x="2" y="13"/>
                    </a:lnTo>
                    <a:lnTo>
                      <a:pt x="7" y="5"/>
                    </a:lnTo>
                    <a:lnTo>
                      <a:pt x="15" y="1"/>
                    </a:lnTo>
                    <a:lnTo>
                      <a:pt x="24" y="0"/>
                    </a:lnTo>
                    <a:lnTo>
                      <a:pt x="31" y="1"/>
                    </a:lnTo>
                    <a:lnTo>
                      <a:pt x="39" y="7"/>
                    </a:lnTo>
                    <a:lnTo>
                      <a:pt x="44" y="14"/>
                    </a:lnTo>
                    <a:lnTo>
                      <a:pt x="45" y="23"/>
                    </a:lnTo>
                    <a:lnTo>
                      <a:pt x="43" y="31"/>
                    </a:lnTo>
                    <a:lnTo>
                      <a:pt x="38" y="39"/>
                    </a:lnTo>
                    <a:lnTo>
                      <a:pt x="30" y="42"/>
                    </a:lnTo>
                    <a:lnTo>
                      <a:pt x="22" y="4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38" name="Freeform 438"/>
              <p:cNvSpPr>
                <a:spLocks/>
              </p:cNvSpPr>
              <p:nvPr/>
            </p:nvSpPr>
            <p:spPr bwMode="auto">
              <a:xfrm>
                <a:off x="794" y="1919"/>
                <a:ext cx="11" cy="11"/>
              </a:xfrm>
              <a:custGeom>
                <a:avLst/>
                <a:gdLst>
                  <a:gd name="T0" fmla="*/ 5 w 45"/>
                  <a:gd name="T1" fmla="*/ 11 h 45"/>
                  <a:gd name="T2" fmla="*/ 3 w 45"/>
                  <a:gd name="T3" fmla="*/ 11 h 45"/>
                  <a:gd name="T4" fmla="*/ 2 w 45"/>
                  <a:gd name="T5" fmla="*/ 9 h 45"/>
                  <a:gd name="T6" fmla="*/ 0 w 45"/>
                  <a:gd name="T7" fmla="*/ 7 h 45"/>
                  <a:gd name="T8" fmla="*/ 0 w 45"/>
                  <a:gd name="T9" fmla="*/ 5 h 45"/>
                  <a:gd name="T10" fmla="*/ 1 w 45"/>
                  <a:gd name="T11" fmla="*/ 3 h 45"/>
                  <a:gd name="T12" fmla="*/ 2 w 45"/>
                  <a:gd name="T13" fmla="*/ 2 h 45"/>
                  <a:gd name="T14" fmla="*/ 4 w 45"/>
                  <a:gd name="T15" fmla="*/ 0 h 45"/>
                  <a:gd name="T16" fmla="*/ 6 w 45"/>
                  <a:gd name="T17" fmla="*/ 0 h 45"/>
                  <a:gd name="T18" fmla="*/ 8 w 45"/>
                  <a:gd name="T19" fmla="*/ 0 h 45"/>
                  <a:gd name="T20" fmla="*/ 10 w 45"/>
                  <a:gd name="T21" fmla="*/ 2 h 45"/>
                  <a:gd name="T22" fmla="*/ 11 w 45"/>
                  <a:gd name="T23" fmla="*/ 3 h 45"/>
                  <a:gd name="T24" fmla="*/ 11 w 45"/>
                  <a:gd name="T25" fmla="*/ 6 h 45"/>
                  <a:gd name="T26" fmla="*/ 11 w 45"/>
                  <a:gd name="T27" fmla="*/ 8 h 45"/>
                  <a:gd name="T28" fmla="*/ 10 w 45"/>
                  <a:gd name="T29" fmla="*/ 10 h 45"/>
                  <a:gd name="T30" fmla="*/ 8 w 45"/>
                  <a:gd name="T31" fmla="*/ 11 h 45"/>
                  <a:gd name="T32" fmla="*/ 5 w 45"/>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2" y="45"/>
                    </a:moveTo>
                    <a:lnTo>
                      <a:pt x="14" y="43"/>
                    </a:lnTo>
                    <a:lnTo>
                      <a:pt x="7" y="38"/>
                    </a:lnTo>
                    <a:lnTo>
                      <a:pt x="2" y="30"/>
                    </a:lnTo>
                    <a:lnTo>
                      <a:pt x="0" y="22"/>
                    </a:lnTo>
                    <a:lnTo>
                      <a:pt x="3" y="13"/>
                    </a:lnTo>
                    <a:lnTo>
                      <a:pt x="8" y="7"/>
                    </a:lnTo>
                    <a:lnTo>
                      <a:pt x="16" y="2"/>
                    </a:lnTo>
                    <a:lnTo>
                      <a:pt x="23" y="0"/>
                    </a:lnTo>
                    <a:lnTo>
                      <a:pt x="32" y="2"/>
                    </a:lnTo>
                    <a:lnTo>
                      <a:pt x="39" y="7"/>
                    </a:lnTo>
                    <a:lnTo>
                      <a:pt x="44" y="14"/>
                    </a:lnTo>
                    <a:lnTo>
                      <a:pt x="45" y="23"/>
                    </a:lnTo>
                    <a:lnTo>
                      <a:pt x="44" y="31"/>
                    </a:lnTo>
                    <a:lnTo>
                      <a:pt x="39" y="39"/>
                    </a:lnTo>
                    <a:lnTo>
                      <a:pt x="31" y="44"/>
                    </a:lnTo>
                    <a:lnTo>
                      <a:pt x="22" y="45"/>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39" name="Freeform 439"/>
              <p:cNvSpPr>
                <a:spLocks/>
              </p:cNvSpPr>
              <p:nvPr/>
            </p:nvSpPr>
            <p:spPr bwMode="auto">
              <a:xfrm>
                <a:off x="805" y="1919"/>
                <a:ext cx="11" cy="12"/>
              </a:xfrm>
              <a:custGeom>
                <a:avLst/>
                <a:gdLst>
                  <a:gd name="T0" fmla="*/ 5 w 44"/>
                  <a:gd name="T1" fmla="*/ 12 h 45"/>
                  <a:gd name="T2" fmla="*/ 3 w 44"/>
                  <a:gd name="T3" fmla="*/ 11 h 45"/>
                  <a:gd name="T4" fmla="*/ 1 w 44"/>
                  <a:gd name="T5" fmla="*/ 10 h 45"/>
                  <a:gd name="T6" fmla="*/ 1 w 44"/>
                  <a:gd name="T7" fmla="*/ 8 h 45"/>
                  <a:gd name="T8" fmla="*/ 0 w 44"/>
                  <a:gd name="T9" fmla="*/ 6 h 45"/>
                  <a:gd name="T10" fmla="*/ 1 w 44"/>
                  <a:gd name="T11" fmla="*/ 3 h 45"/>
                  <a:gd name="T12" fmla="*/ 2 w 44"/>
                  <a:gd name="T13" fmla="*/ 2 h 45"/>
                  <a:gd name="T14" fmla="*/ 4 w 44"/>
                  <a:gd name="T15" fmla="*/ 0 h 45"/>
                  <a:gd name="T16" fmla="*/ 6 w 44"/>
                  <a:gd name="T17" fmla="*/ 0 h 45"/>
                  <a:gd name="T18" fmla="*/ 8 w 44"/>
                  <a:gd name="T19" fmla="*/ 0 h 45"/>
                  <a:gd name="T20" fmla="*/ 9 w 44"/>
                  <a:gd name="T21" fmla="*/ 2 h 45"/>
                  <a:gd name="T22" fmla="*/ 11 w 44"/>
                  <a:gd name="T23" fmla="*/ 4 h 45"/>
                  <a:gd name="T24" fmla="*/ 11 w 44"/>
                  <a:gd name="T25" fmla="*/ 6 h 45"/>
                  <a:gd name="T26" fmla="*/ 11 w 44"/>
                  <a:gd name="T27" fmla="*/ 8 h 45"/>
                  <a:gd name="T28" fmla="*/ 9 w 44"/>
                  <a:gd name="T29" fmla="*/ 10 h 45"/>
                  <a:gd name="T30" fmla="*/ 8 w 44"/>
                  <a:gd name="T31" fmla="*/ 11 h 45"/>
                  <a:gd name="T32" fmla="*/ 5 w 44"/>
                  <a:gd name="T33" fmla="*/ 12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5">
                    <a:moveTo>
                      <a:pt x="21" y="45"/>
                    </a:moveTo>
                    <a:lnTo>
                      <a:pt x="13" y="42"/>
                    </a:lnTo>
                    <a:lnTo>
                      <a:pt x="5" y="37"/>
                    </a:lnTo>
                    <a:lnTo>
                      <a:pt x="2" y="29"/>
                    </a:lnTo>
                    <a:lnTo>
                      <a:pt x="0" y="21"/>
                    </a:lnTo>
                    <a:lnTo>
                      <a:pt x="2" y="12"/>
                    </a:lnTo>
                    <a:lnTo>
                      <a:pt x="7" y="6"/>
                    </a:lnTo>
                    <a:lnTo>
                      <a:pt x="14" y="1"/>
                    </a:lnTo>
                    <a:lnTo>
                      <a:pt x="22" y="0"/>
                    </a:lnTo>
                    <a:lnTo>
                      <a:pt x="31" y="1"/>
                    </a:lnTo>
                    <a:lnTo>
                      <a:pt x="37" y="6"/>
                    </a:lnTo>
                    <a:lnTo>
                      <a:pt x="43" y="14"/>
                    </a:lnTo>
                    <a:lnTo>
                      <a:pt x="44" y="23"/>
                    </a:lnTo>
                    <a:lnTo>
                      <a:pt x="43" y="30"/>
                    </a:lnTo>
                    <a:lnTo>
                      <a:pt x="37" y="38"/>
                    </a:lnTo>
                    <a:lnTo>
                      <a:pt x="30" y="43"/>
                    </a:lnTo>
                    <a:lnTo>
                      <a:pt x="21" y="4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40" name="Freeform 440"/>
              <p:cNvSpPr>
                <a:spLocks/>
              </p:cNvSpPr>
              <p:nvPr/>
            </p:nvSpPr>
            <p:spPr bwMode="auto">
              <a:xfrm>
                <a:off x="738" y="2080"/>
                <a:ext cx="11" cy="11"/>
              </a:xfrm>
              <a:custGeom>
                <a:avLst/>
                <a:gdLst>
                  <a:gd name="T0" fmla="*/ 5 w 44"/>
                  <a:gd name="T1" fmla="*/ 11 h 45"/>
                  <a:gd name="T2" fmla="*/ 3 w 44"/>
                  <a:gd name="T3" fmla="*/ 11 h 45"/>
                  <a:gd name="T4" fmla="*/ 1 w 44"/>
                  <a:gd name="T5" fmla="*/ 9 h 45"/>
                  <a:gd name="T6" fmla="*/ 1 w 44"/>
                  <a:gd name="T7" fmla="*/ 7 h 45"/>
                  <a:gd name="T8" fmla="*/ 0 w 44"/>
                  <a:gd name="T9" fmla="*/ 5 h 45"/>
                  <a:gd name="T10" fmla="*/ 1 w 44"/>
                  <a:gd name="T11" fmla="*/ 3 h 45"/>
                  <a:gd name="T12" fmla="*/ 2 w 44"/>
                  <a:gd name="T13" fmla="*/ 1 h 45"/>
                  <a:gd name="T14" fmla="*/ 4 w 44"/>
                  <a:gd name="T15" fmla="*/ 0 h 45"/>
                  <a:gd name="T16" fmla="*/ 6 w 44"/>
                  <a:gd name="T17" fmla="*/ 0 h 45"/>
                  <a:gd name="T18" fmla="*/ 8 w 44"/>
                  <a:gd name="T19" fmla="*/ 0 h 45"/>
                  <a:gd name="T20" fmla="*/ 9 w 44"/>
                  <a:gd name="T21" fmla="*/ 2 h 45"/>
                  <a:gd name="T22" fmla="*/ 11 w 44"/>
                  <a:gd name="T23" fmla="*/ 4 h 45"/>
                  <a:gd name="T24" fmla="*/ 11 w 44"/>
                  <a:gd name="T25" fmla="*/ 6 h 45"/>
                  <a:gd name="T26" fmla="*/ 11 w 44"/>
                  <a:gd name="T27" fmla="*/ 8 h 45"/>
                  <a:gd name="T28" fmla="*/ 9 w 44"/>
                  <a:gd name="T29" fmla="*/ 9 h 45"/>
                  <a:gd name="T30" fmla="*/ 8 w 44"/>
                  <a:gd name="T31" fmla="*/ 11 h 45"/>
                  <a:gd name="T32" fmla="*/ 5 w 44"/>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45">
                    <a:moveTo>
                      <a:pt x="21" y="45"/>
                    </a:moveTo>
                    <a:lnTo>
                      <a:pt x="13" y="43"/>
                    </a:lnTo>
                    <a:lnTo>
                      <a:pt x="5" y="38"/>
                    </a:lnTo>
                    <a:lnTo>
                      <a:pt x="2" y="30"/>
                    </a:lnTo>
                    <a:lnTo>
                      <a:pt x="0" y="21"/>
                    </a:lnTo>
                    <a:lnTo>
                      <a:pt x="2" y="12"/>
                    </a:lnTo>
                    <a:lnTo>
                      <a:pt x="7" y="6"/>
                    </a:lnTo>
                    <a:lnTo>
                      <a:pt x="14" y="1"/>
                    </a:lnTo>
                    <a:lnTo>
                      <a:pt x="22" y="0"/>
                    </a:lnTo>
                    <a:lnTo>
                      <a:pt x="31" y="2"/>
                    </a:lnTo>
                    <a:lnTo>
                      <a:pt x="37" y="7"/>
                    </a:lnTo>
                    <a:lnTo>
                      <a:pt x="43" y="15"/>
                    </a:lnTo>
                    <a:lnTo>
                      <a:pt x="44" y="23"/>
                    </a:lnTo>
                    <a:lnTo>
                      <a:pt x="43" y="32"/>
                    </a:lnTo>
                    <a:lnTo>
                      <a:pt x="37" y="38"/>
                    </a:lnTo>
                    <a:lnTo>
                      <a:pt x="30" y="43"/>
                    </a:lnTo>
                    <a:lnTo>
                      <a:pt x="21" y="45"/>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41" name="Freeform 441"/>
              <p:cNvSpPr>
                <a:spLocks/>
              </p:cNvSpPr>
              <p:nvPr/>
            </p:nvSpPr>
            <p:spPr bwMode="auto">
              <a:xfrm>
                <a:off x="732" y="2089"/>
                <a:ext cx="12" cy="11"/>
              </a:xfrm>
              <a:custGeom>
                <a:avLst/>
                <a:gdLst>
                  <a:gd name="T0" fmla="*/ 6 w 45"/>
                  <a:gd name="T1" fmla="*/ 11 h 45"/>
                  <a:gd name="T2" fmla="*/ 3 w 45"/>
                  <a:gd name="T3" fmla="*/ 11 h 45"/>
                  <a:gd name="T4" fmla="*/ 2 w 45"/>
                  <a:gd name="T5" fmla="*/ 9 h 45"/>
                  <a:gd name="T6" fmla="*/ 0 w 45"/>
                  <a:gd name="T7" fmla="*/ 8 h 45"/>
                  <a:gd name="T8" fmla="*/ 0 w 45"/>
                  <a:gd name="T9" fmla="*/ 5 h 45"/>
                  <a:gd name="T10" fmla="*/ 0 w 45"/>
                  <a:gd name="T11" fmla="*/ 3 h 45"/>
                  <a:gd name="T12" fmla="*/ 2 w 45"/>
                  <a:gd name="T13" fmla="*/ 1 h 45"/>
                  <a:gd name="T14" fmla="*/ 4 w 45"/>
                  <a:gd name="T15" fmla="*/ 0 h 45"/>
                  <a:gd name="T16" fmla="*/ 6 w 45"/>
                  <a:gd name="T17" fmla="*/ 0 h 45"/>
                  <a:gd name="T18" fmla="*/ 8 w 45"/>
                  <a:gd name="T19" fmla="*/ 0 h 45"/>
                  <a:gd name="T20" fmla="*/ 10 w 45"/>
                  <a:gd name="T21" fmla="*/ 2 h 45"/>
                  <a:gd name="T22" fmla="*/ 12 w 45"/>
                  <a:gd name="T23" fmla="*/ 4 h 45"/>
                  <a:gd name="T24" fmla="*/ 12 w 45"/>
                  <a:gd name="T25" fmla="*/ 6 h 45"/>
                  <a:gd name="T26" fmla="*/ 11 w 45"/>
                  <a:gd name="T27" fmla="*/ 8 h 45"/>
                  <a:gd name="T28" fmla="*/ 10 w 45"/>
                  <a:gd name="T29" fmla="*/ 9 h 45"/>
                  <a:gd name="T30" fmla="*/ 8 w 45"/>
                  <a:gd name="T31" fmla="*/ 11 h 45"/>
                  <a:gd name="T32" fmla="*/ 6 w 45"/>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2" y="45"/>
                    </a:moveTo>
                    <a:lnTo>
                      <a:pt x="13" y="43"/>
                    </a:lnTo>
                    <a:lnTo>
                      <a:pt x="7" y="38"/>
                    </a:lnTo>
                    <a:lnTo>
                      <a:pt x="1" y="31"/>
                    </a:lnTo>
                    <a:lnTo>
                      <a:pt x="0" y="22"/>
                    </a:lnTo>
                    <a:lnTo>
                      <a:pt x="1" y="14"/>
                    </a:lnTo>
                    <a:lnTo>
                      <a:pt x="7" y="6"/>
                    </a:lnTo>
                    <a:lnTo>
                      <a:pt x="14" y="1"/>
                    </a:lnTo>
                    <a:lnTo>
                      <a:pt x="23" y="0"/>
                    </a:lnTo>
                    <a:lnTo>
                      <a:pt x="31" y="2"/>
                    </a:lnTo>
                    <a:lnTo>
                      <a:pt x="39" y="8"/>
                    </a:lnTo>
                    <a:lnTo>
                      <a:pt x="44" y="15"/>
                    </a:lnTo>
                    <a:lnTo>
                      <a:pt x="45" y="23"/>
                    </a:lnTo>
                    <a:lnTo>
                      <a:pt x="42" y="32"/>
                    </a:lnTo>
                    <a:lnTo>
                      <a:pt x="37" y="38"/>
                    </a:lnTo>
                    <a:lnTo>
                      <a:pt x="30" y="43"/>
                    </a:lnTo>
                    <a:lnTo>
                      <a:pt x="22" y="4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42" name="Freeform 442"/>
              <p:cNvSpPr>
                <a:spLocks/>
              </p:cNvSpPr>
              <p:nvPr/>
            </p:nvSpPr>
            <p:spPr bwMode="auto">
              <a:xfrm>
                <a:off x="743" y="2089"/>
                <a:ext cx="11" cy="12"/>
              </a:xfrm>
              <a:custGeom>
                <a:avLst/>
                <a:gdLst>
                  <a:gd name="T0" fmla="*/ 5 w 45"/>
                  <a:gd name="T1" fmla="*/ 12 h 45"/>
                  <a:gd name="T2" fmla="*/ 3 w 45"/>
                  <a:gd name="T3" fmla="*/ 12 h 45"/>
                  <a:gd name="T4" fmla="*/ 1 w 45"/>
                  <a:gd name="T5" fmla="*/ 10 h 45"/>
                  <a:gd name="T6" fmla="*/ 0 w 45"/>
                  <a:gd name="T7" fmla="*/ 8 h 45"/>
                  <a:gd name="T8" fmla="*/ 0 w 45"/>
                  <a:gd name="T9" fmla="*/ 6 h 45"/>
                  <a:gd name="T10" fmla="*/ 0 w 45"/>
                  <a:gd name="T11" fmla="*/ 4 h 45"/>
                  <a:gd name="T12" fmla="*/ 1 w 45"/>
                  <a:gd name="T13" fmla="*/ 2 h 45"/>
                  <a:gd name="T14" fmla="*/ 3 w 45"/>
                  <a:gd name="T15" fmla="*/ 0 h 45"/>
                  <a:gd name="T16" fmla="*/ 6 w 45"/>
                  <a:gd name="T17" fmla="*/ 0 h 45"/>
                  <a:gd name="T18" fmla="*/ 8 w 45"/>
                  <a:gd name="T19" fmla="*/ 1 h 45"/>
                  <a:gd name="T20" fmla="*/ 9 w 45"/>
                  <a:gd name="T21" fmla="*/ 2 h 45"/>
                  <a:gd name="T22" fmla="*/ 11 w 45"/>
                  <a:gd name="T23" fmla="*/ 4 h 45"/>
                  <a:gd name="T24" fmla="*/ 11 w 45"/>
                  <a:gd name="T25" fmla="*/ 6 h 45"/>
                  <a:gd name="T26" fmla="*/ 10 w 45"/>
                  <a:gd name="T27" fmla="*/ 9 h 45"/>
                  <a:gd name="T28" fmla="*/ 9 w 45"/>
                  <a:gd name="T29" fmla="*/ 10 h 45"/>
                  <a:gd name="T30" fmla="*/ 8 w 45"/>
                  <a:gd name="T31" fmla="*/ 12 h 45"/>
                  <a:gd name="T32" fmla="*/ 5 w 45"/>
                  <a:gd name="T33" fmla="*/ 12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5">
                    <a:moveTo>
                      <a:pt x="22" y="45"/>
                    </a:moveTo>
                    <a:lnTo>
                      <a:pt x="13" y="44"/>
                    </a:lnTo>
                    <a:lnTo>
                      <a:pt x="6" y="39"/>
                    </a:lnTo>
                    <a:lnTo>
                      <a:pt x="1" y="31"/>
                    </a:lnTo>
                    <a:lnTo>
                      <a:pt x="0" y="22"/>
                    </a:lnTo>
                    <a:lnTo>
                      <a:pt x="1" y="14"/>
                    </a:lnTo>
                    <a:lnTo>
                      <a:pt x="6" y="7"/>
                    </a:lnTo>
                    <a:lnTo>
                      <a:pt x="14" y="1"/>
                    </a:lnTo>
                    <a:lnTo>
                      <a:pt x="23" y="0"/>
                    </a:lnTo>
                    <a:lnTo>
                      <a:pt x="32" y="3"/>
                    </a:lnTo>
                    <a:lnTo>
                      <a:pt x="38" y="8"/>
                    </a:lnTo>
                    <a:lnTo>
                      <a:pt x="43" y="16"/>
                    </a:lnTo>
                    <a:lnTo>
                      <a:pt x="45" y="23"/>
                    </a:lnTo>
                    <a:lnTo>
                      <a:pt x="42" y="32"/>
                    </a:lnTo>
                    <a:lnTo>
                      <a:pt x="37" y="39"/>
                    </a:lnTo>
                    <a:lnTo>
                      <a:pt x="31" y="44"/>
                    </a:lnTo>
                    <a:lnTo>
                      <a:pt x="22" y="4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43" name="Freeform 443"/>
              <p:cNvSpPr>
                <a:spLocks/>
              </p:cNvSpPr>
              <p:nvPr/>
            </p:nvSpPr>
            <p:spPr bwMode="auto">
              <a:xfrm>
                <a:off x="840" y="1798"/>
                <a:ext cx="77" cy="461"/>
              </a:xfrm>
              <a:custGeom>
                <a:avLst/>
                <a:gdLst>
                  <a:gd name="T0" fmla="*/ 72 w 306"/>
                  <a:gd name="T1" fmla="*/ 461 h 1844"/>
                  <a:gd name="T2" fmla="*/ 75 w 306"/>
                  <a:gd name="T3" fmla="*/ 460 h 1844"/>
                  <a:gd name="T4" fmla="*/ 76 w 306"/>
                  <a:gd name="T5" fmla="*/ 455 h 1844"/>
                  <a:gd name="T6" fmla="*/ 70 w 306"/>
                  <a:gd name="T7" fmla="*/ 424 h 1844"/>
                  <a:gd name="T8" fmla="*/ 60 w 306"/>
                  <a:gd name="T9" fmla="*/ 372 h 1844"/>
                  <a:gd name="T10" fmla="*/ 48 w 306"/>
                  <a:gd name="T11" fmla="*/ 305 h 1844"/>
                  <a:gd name="T12" fmla="*/ 36 w 306"/>
                  <a:gd name="T13" fmla="*/ 233 h 1844"/>
                  <a:gd name="T14" fmla="*/ 26 w 306"/>
                  <a:gd name="T15" fmla="*/ 161 h 1844"/>
                  <a:gd name="T16" fmla="*/ 21 w 306"/>
                  <a:gd name="T17" fmla="*/ 98 h 1844"/>
                  <a:gd name="T18" fmla="*/ 21 w 306"/>
                  <a:gd name="T19" fmla="*/ 52 h 1844"/>
                  <a:gd name="T20" fmla="*/ 31 w 306"/>
                  <a:gd name="T21" fmla="*/ 37 h 1844"/>
                  <a:gd name="T22" fmla="*/ 38 w 306"/>
                  <a:gd name="T23" fmla="*/ 30 h 1844"/>
                  <a:gd name="T24" fmla="*/ 42 w 306"/>
                  <a:gd name="T25" fmla="*/ 19 h 1844"/>
                  <a:gd name="T26" fmla="*/ 46 w 306"/>
                  <a:gd name="T27" fmla="*/ 10 h 1844"/>
                  <a:gd name="T28" fmla="*/ 44 w 306"/>
                  <a:gd name="T29" fmla="*/ 8 h 1844"/>
                  <a:gd name="T30" fmla="*/ 36 w 306"/>
                  <a:gd name="T31" fmla="*/ 9 h 1844"/>
                  <a:gd name="T32" fmla="*/ 28 w 306"/>
                  <a:gd name="T33" fmla="*/ 15 h 1844"/>
                  <a:gd name="T34" fmla="*/ 22 w 306"/>
                  <a:gd name="T35" fmla="*/ 24 h 1844"/>
                  <a:gd name="T36" fmla="*/ 20 w 306"/>
                  <a:gd name="T37" fmla="*/ 23 h 1844"/>
                  <a:gd name="T38" fmla="*/ 18 w 306"/>
                  <a:gd name="T39" fmla="*/ 12 h 1844"/>
                  <a:gd name="T40" fmla="*/ 12 w 306"/>
                  <a:gd name="T41" fmla="*/ 5 h 1844"/>
                  <a:gd name="T42" fmla="*/ 4 w 306"/>
                  <a:gd name="T43" fmla="*/ 1 h 1844"/>
                  <a:gd name="T44" fmla="*/ 4 w 306"/>
                  <a:gd name="T45" fmla="*/ 6 h 1844"/>
                  <a:gd name="T46" fmla="*/ 6 w 306"/>
                  <a:gd name="T47" fmla="*/ 18 h 1844"/>
                  <a:gd name="T48" fmla="*/ 5 w 306"/>
                  <a:gd name="T49" fmla="*/ 28 h 1844"/>
                  <a:gd name="T50" fmla="*/ 7 w 306"/>
                  <a:gd name="T51" fmla="*/ 34 h 1844"/>
                  <a:gd name="T52" fmla="*/ 14 w 306"/>
                  <a:gd name="T53" fmla="*/ 36 h 1844"/>
                  <a:gd name="T54" fmla="*/ 14 w 306"/>
                  <a:gd name="T55" fmla="*/ 43 h 1844"/>
                  <a:gd name="T56" fmla="*/ 12 w 306"/>
                  <a:gd name="T57" fmla="*/ 61 h 1844"/>
                  <a:gd name="T58" fmla="*/ 13 w 306"/>
                  <a:gd name="T59" fmla="*/ 94 h 1844"/>
                  <a:gd name="T60" fmla="*/ 18 w 306"/>
                  <a:gd name="T61" fmla="*/ 142 h 1844"/>
                  <a:gd name="T62" fmla="*/ 26 w 306"/>
                  <a:gd name="T63" fmla="*/ 201 h 1844"/>
                  <a:gd name="T64" fmla="*/ 35 w 306"/>
                  <a:gd name="T65" fmla="*/ 264 h 1844"/>
                  <a:gd name="T66" fmla="*/ 45 w 306"/>
                  <a:gd name="T67" fmla="*/ 328 h 1844"/>
                  <a:gd name="T68" fmla="*/ 56 w 306"/>
                  <a:gd name="T69" fmla="*/ 389 h 1844"/>
                  <a:gd name="T70" fmla="*/ 65 w 306"/>
                  <a:gd name="T71" fmla="*/ 440 h 18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06" h="1844">
                    <a:moveTo>
                      <a:pt x="278" y="1844"/>
                    </a:moveTo>
                    <a:lnTo>
                      <a:pt x="285" y="1842"/>
                    </a:lnTo>
                    <a:lnTo>
                      <a:pt x="292" y="1841"/>
                    </a:lnTo>
                    <a:lnTo>
                      <a:pt x="300" y="1840"/>
                    </a:lnTo>
                    <a:lnTo>
                      <a:pt x="306" y="1838"/>
                    </a:lnTo>
                    <a:lnTo>
                      <a:pt x="301" y="1819"/>
                    </a:lnTo>
                    <a:lnTo>
                      <a:pt x="291" y="1770"/>
                    </a:lnTo>
                    <a:lnTo>
                      <a:pt x="277" y="1696"/>
                    </a:lnTo>
                    <a:lnTo>
                      <a:pt x="258" y="1600"/>
                    </a:lnTo>
                    <a:lnTo>
                      <a:pt x="237" y="1487"/>
                    </a:lnTo>
                    <a:lnTo>
                      <a:pt x="213" y="1359"/>
                    </a:lnTo>
                    <a:lnTo>
                      <a:pt x="190" y="1221"/>
                    </a:lnTo>
                    <a:lnTo>
                      <a:pt x="165" y="1077"/>
                    </a:lnTo>
                    <a:lnTo>
                      <a:pt x="142" y="930"/>
                    </a:lnTo>
                    <a:lnTo>
                      <a:pt x="122" y="785"/>
                    </a:lnTo>
                    <a:lnTo>
                      <a:pt x="104" y="644"/>
                    </a:lnTo>
                    <a:lnTo>
                      <a:pt x="91" y="513"/>
                    </a:lnTo>
                    <a:lnTo>
                      <a:pt x="82" y="393"/>
                    </a:lnTo>
                    <a:lnTo>
                      <a:pt x="79" y="289"/>
                    </a:lnTo>
                    <a:lnTo>
                      <a:pt x="83" y="207"/>
                    </a:lnTo>
                    <a:lnTo>
                      <a:pt x="95" y="148"/>
                    </a:lnTo>
                    <a:lnTo>
                      <a:pt x="122" y="148"/>
                    </a:lnTo>
                    <a:lnTo>
                      <a:pt x="140" y="138"/>
                    </a:lnTo>
                    <a:lnTo>
                      <a:pt x="152" y="120"/>
                    </a:lnTo>
                    <a:lnTo>
                      <a:pt x="160" y="99"/>
                    </a:lnTo>
                    <a:lnTo>
                      <a:pt x="167" y="76"/>
                    </a:lnTo>
                    <a:lnTo>
                      <a:pt x="172" y="56"/>
                    </a:lnTo>
                    <a:lnTo>
                      <a:pt x="181" y="41"/>
                    </a:lnTo>
                    <a:lnTo>
                      <a:pt x="192" y="35"/>
                    </a:lnTo>
                    <a:lnTo>
                      <a:pt x="176" y="31"/>
                    </a:lnTo>
                    <a:lnTo>
                      <a:pt x="159" y="31"/>
                    </a:lnTo>
                    <a:lnTo>
                      <a:pt x="142" y="36"/>
                    </a:lnTo>
                    <a:lnTo>
                      <a:pt x="127" y="47"/>
                    </a:lnTo>
                    <a:lnTo>
                      <a:pt x="111" y="59"/>
                    </a:lnTo>
                    <a:lnTo>
                      <a:pt x="99" y="76"/>
                    </a:lnTo>
                    <a:lnTo>
                      <a:pt x="88" y="94"/>
                    </a:lnTo>
                    <a:lnTo>
                      <a:pt x="79" y="115"/>
                    </a:lnTo>
                    <a:lnTo>
                      <a:pt x="81" y="90"/>
                    </a:lnTo>
                    <a:lnTo>
                      <a:pt x="78" y="68"/>
                    </a:lnTo>
                    <a:lnTo>
                      <a:pt x="70" y="49"/>
                    </a:lnTo>
                    <a:lnTo>
                      <a:pt x="59" y="32"/>
                    </a:lnTo>
                    <a:lnTo>
                      <a:pt x="46" y="18"/>
                    </a:lnTo>
                    <a:lnTo>
                      <a:pt x="30" y="8"/>
                    </a:lnTo>
                    <a:lnTo>
                      <a:pt x="15" y="2"/>
                    </a:lnTo>
                    <a:lnTo>
                      <a:pt x="0" y="0"/>
                    </a:lnTo>
                    <a:lnTo>
                      <a:pt x="14" y="23"/>
                    </a:lnTo>
                    <a:lnTo>
                      <a:pt x="20" y="48"/>
                    </a:lnTo>
                    <a:lnTo>
                      <a:pt x="22" y="71"/>
                    </a:lnTo>
                    <a:lnTo>
                      <a:pt x="22" y="92"/>
                    </a:lnTo>
                    <a:lnTo>
                      <a:pt x="20" y="111"/>
                    </a:lnTo>
                    <a:lnTo>
                      <a:pt x="22" y="126"/>
                    </a:lnTo>
                    <a:lnTo>
                      <a:pt x="27" y="137"/>
                    </a:lnTo>
                    <a:lnTo>
                      <a:pt x="38" y="140"/>
                    </a:lnTo>
                    <a:lnTo>
                      <a:pt x="54" y="143"/>
                    </a:lnTo>
                    <a:lnTo>
                      <a:pt x="59" y="153"/>
                    </a:lnTo>
                    <a:lnTo>
                      <a:pt x="56" y="172"/>
                    </a:lnTo>
                    <a:lnTo>
                      <a:pt x="50" y="206"/>
                    </a:lnTo>
                    <a:lnTo>
                      <a:pt x="47" y="243"/>
                    </a:lnTo>
                    <a:lnTo>
                      <a:pt x="47" y="301"/>
                    </a:lnTo>
                    <a:lnTo>
                      <a:pt x="52" y="377"/>
                    </a:lnTo>
                    <a:lnTo>
                      <a:pt x="61" y="467"/>
                    </a:lnTo>
                    <a:lnTo>
                      <a:pt x="72" y="568"/>
                    </a:lnTo>
                    <a:lnTo>
                      <a:pt x="86" y="681"/>
                    </a:lnTo>
                    <a:lnTo>
                      <a:pt x="102" y="802"/>
                    </a:lnTo>
                    <a:lnTo>
                      <a:pt x="120" y="928"/>
                    </a:lnTo>
                    <a:lnTo>
                      <a:pt x="138" y="1056"/>
                    </a:lnTo>
                    <a:lnTo>
                      <a:pt x="159" y="1186"/>
                    </a:lnTo>
                    <a:lnTo>
                      <a:pt x="179" y="1313"/>
                    </a:lnTo>
                    <a:lnTo>
                      <a:pt x="201" y="1438"/>
                    </a:lnTo>
                    <a:lnTo>
                      <a:pt x="222" y="1555"/>
                    </a:lnTo>
                    <a:lnTo>
                      <a:pt x="241" y="1662"/>
                    </a:lnTo>
                    <a:lnTo>
                      <a:pt x="260" y="1760"/>
                    </a:lnTo>
                    <a:lnTo>
                      <a:pt x="278" y="184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44" name="Freeform 444"/>
              <p:cNvSpPr>
                <a:spLocks/>
              </p:cNvSpPr>
              <p:nvPr/>
            </p:nvSpPr>
            <p:spPr bwMode="auto">
              <a:xfrm>
                <a:off x="848" y="1769"/>
                <a:ext cx="37" cy="58"/>
              </a:xfrm>
              <a:custGeom>
                <a:avLst/>
                <a:gdLst>
                  <a:gd name="T0" fmla="*/ 0 w 150"/>
                  <a:gd name="T1" fmla="*/ 31 h 233"/>
                  <a:gd name="T2" fmla="*/ 3 w 150"/>
                  <a:gd name="T3" fmla="*/ 33 h 233"/>
                  <a:gd name="T4" fmla="*/ 5 w 150"/>
                  <a:gd name="T5" fmla="*/ 35 h 233"/>
                  <a:gd name="T6" fmla="*/ 8 w 150"/>
                  <a:gd name="T7" fmla="*/ 38 h 233"/>
                  <a:gd name="T8" fmla="*/ 10 w 150"/>
                  <a:gd name="T9" fmla="*/ 41 h 233"/>
                  <a:gd name="T10" fmla="*/ 11 w 150"/>
                  <a:gd name="T11" fmla="*/ 45 h 233"/>
                  <a:gd name="T12" fmla="*/ 12 w 150"/>
                  <a:gd name="T13" fmla="*/ 49 h 233"/>
                  <a:gd name="T14" fmla="*/ 13 w 150"/>
                  <a:gd name="T15" fmla="*/ 54 h 233"/>
                  <a:gd name="T16" fmla="*/ 12 w 150"/>
                  <a:gd name="T17" fmla="*/ 58 h 233"/>
                  <a:gd name="T18" fmla="*/ 14 w 150"/>
                  <a:gd name="T19" fmla="*/ 54 h 233"/>
                  <a:gd name="T20" fmla="*/ 16 w 150"/>
                  <a:gd name="T21" fmla="*/ 51 h 233"/>
                  <a:gd name="T22" fmla="*/ 18 w 150"/>
                  <a:gd name="T23" fmla="*/ 47 h 233"/>
                  <a:gd name="T24" fmla="*/ 20 w 150"/>
                  <a:gd name="T25" fmla="*/ 45 h 233"/>
                  <a:gd name="T26" fmla="*/ 22 w 150"/>
                  <a:gd name="T27" fmla="*/ 42 h 233"/>
                  <a:gd name="T28" fmla="*/ 25 w 150"/>
                  <a:gd name="T29" fmla="*/ 40 h 233"/>
                  <a:gd name="T30" fmla="*/ 28 w 150"/>
                  <a:gd name="T31" fmla="*/ 38 h 233"/>
                  <a:gd name="T32" fmla="*/ 31 w 150"/>
                  <a:gd name="T33" fmla="*/ 37 h 233"/>
                  <a:gd name="T34" fmla="*/ 34 w 150"/>
                  <a:gd name="T35" fmla="*/ 34 h 233"/>
                  <a:gd name="T36" fmla="*/ 36 w 150"/>
                  <a:gd name="T37" fmla="*/ 29 h 233"/>
                  <a:gd name="T38" fmla="*/ 37 w 150"/>
                  <a:gd name="T39" fmla="*/ 25 h 233"/>
                  <a:gd name="T40" fmla="*/ 37 w 150"/>
                  <a:gd name="T41" fmla="*/ 20 h 233"/>
                  <a:gd name="T42" fmla="*/ 37 w 150"/>
                  <a:gd name="T43" fmla="*/ 15 h 233"/>
                  <a:gd name="T44" fmla="*/ 37 w 150"/>
                  <a:gd name="T45" fmla="*/ 11 h 233"/>
                  <a:gd name="T46" fmla="*/ 37 w 150"/>
                  <a:gd name="T47" fmla="*/ 7 h 233"/>
                  <a:gd name="T48" fmla="*/ 36 w 150"/>
                  <a:gd name="T49" fmla="*/ 3 h 233"/>
                  <a:gd name="T50" fmla="*/ 34 w 150"/>
                  <a:gd name="T51" fmla="*/ 8 h 233"/>
                  <a:gd name="T52" fmla="*/ 32 w 150"/>
                  <a:gd name="T53" fmla="*/ 12 h 233"/>
                  <a:gd name="T54" fmla="*/ 29 w 150"/>
                  <a:gd name="T55" fmla="*/ 16 h 233"/>
                  <a:gd name="T56" fmla="*/ 26 w 150"/>
                  <a:gd name="T57" fmla="*/ 21 h 233"/>
                  <a:gd name="T58" fmla="*/ 23 w 150"/>
                  <a:gd name="T59" fmla="*/ 25 h 233"/>
                  <a:gd name="T60" fmla="*/ 21 w 150"/>
                  <a:gd name="T61" fmla="*/ 29 h 233"/>
                  <a:gd name="T62" fmla="*/ 19 w 150"/>
                  <a:gd name="T63" fmla="*/ 34 h 233"/>
                  <a:gd name="T64" fmla="*/ 18 w 150"/>
                  <a:gd name="T65" fmla="*/ 37 h 233"/>
                  <a:gd name="T66" fmla="*/ 17 w 150"/>
                  <a:gd name="T67" fmla="*/ 26 h 233"/>
                  <a:gd name="T68" fmla="*/ 17 w 150"/>
                  <a:gd name="T69" fmla="*/ 15 h 233"/>
                  <a:gd name="T70" fmla="*/ 16 w 150"/>
                  <a:gd name="T71" fmla="*/ 6 h 233"/>
                  <a:gd name="T72" fmla="*/ 14 w 150"/>
                  <a:gd name="T73" fmla="*/ 0 h 233"/>
                  <a:gd name="T74" fmla="*/ 11 w 150"/>
                  <a:gd name="T75" fmla="*/ 3 h 233"/>
                  <a:gd name="T76" fmla="*/ 9 w 150"/>
                  <a:gd name="T77" fmla="*/ 7 h 233"/>
                  <a:gd name="T78" fmla="*/ 6 w 150"/>
                  <a:gd name="T79" fmla="*/ 11 h 233"/>
                  <a:gd name="T80" fmla="*/ 4 w 150"/>
                  <a:gd name="T81" fmla="*/ 16 h 233"/>
                  <a:gd name="T82" fmla="*/ 2 w 150"/>
                  <a:gd name="T83" fmla="*/ 21 h 233"/>
                  <a:gd name="T84" fmla="*/ 1 w 150"/>
                  <a:gd name="T85" fmla="*/ 25 h 233"/>
                  <a:gd name="T86" fmla="*/ 0 w 150"/>
                  <a:gd name="T87" fmla="*/ 29 h 233"/>
                  <a:gd name="T88" fmla="*/ 0 w 150"/>
                  <a:gd name="T89" fmla="*/ 31 h 2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0" h="233">
                    <a:moveTo>
                      <a:pt x="0" y="125"/>
                    </a:moveTo>
                    <a:lnTo>
                      <a:pt x="12" y="131"/>
                    </a:lnTo>
                    <a:lnTo>
                      <a:pt x="22" y="141"/>
                    </a:lnTo>
                    <a:lnTo>
                      <a:pt x="31" y="153"/>
                    </a:lnTo>
                    <a:lnTo>
                      <a:pt x="40" y="166"/>
                    </a:lnTo>
                    <a:lnTo>
                      <a:pt x="46" y="180"/>
                    </a:lnTo>
                    <a:lnTo>
                      <a:pt x="50" y="197"/>
                    </a:lnTo>
                    <a:lnTo>
                      <a:pt x="52" y="215"/>
                    </a:lnTo>
                    <a:lnTo>
                      <a:pt x="50" y="233"/>
                    </a:lnTo>
                    <a:lnTo>
                      <a:pt x="57" y="217"/>
                    </a:lnTo>
                    <a:lnTo>
                      <a:pt x="63" y="203"/>
                    </a:lnTo>
                    <a:lnTo>
                      <a:pt x="72" y="190"/>
                    </a:lnTo>
                    <a:lnTo>
                      <a:pt x="81" y="179"/>
                    </a:lnTo>
                    <a:lnTo>
                      <a:pt x="91" y="168"/>
                    </a:lnTo>
                    <a:lnTo>
                      <a:pt x="103" y="161"/>
                    </a:lnTo>
                    <a:lnTo>
                      <a:pt x="114" y="154"/>
                    </a:lnTo>
                    <a:lnTo>
                      <a:pt x="126" y="150"/>
                    </a:lnTo>
                    <a:lnTo>
                      <a:pt x="138" y="136"/>
                    </a:lnTo>
                    <a:lnTo>
                      <a:pt x="145" y="118"/>
                    </a:lnTo>
                    <a:lnTo>
                      <a:pt x="149" y="100"/>
                    </a:lnTo>
                    <a:lnTo>
                      <a:pt x="150" y="80"/>
                    </a:lnTo>
                    <a:lnTo>
                      <a:pt x="150" y="62"/>
                    </a:lnTo>
                    <a:lnTo>
                      <a:pt x="149" y="43"/>
                    </a:lnTo>
                    <a:lnTo>
                      <a:pt x="148" y="27"/>
                    </a:lnTo>
                    <a:lnTo>
                      <a:pt x="147" y="14"/>
                    </a:lnTo>
                    <a:lnTo>
                      <a:pt x="139" y="31"/>
                    </a:lnTo>
                    <a:lnTo>
                      <a:pt x="129" y="48"/>
                    </a:lnTo>
                    <a:lnTo>
                      <a:pt x="117" y="66"/>
                    </a:lnTo>
                    <a:lnTo>
                      <a:pt x="105" y="84"/>
                    </a:lnTo>
                    <a:lnTo>
                      <a:pt x="94" y="102"/>
                    </a:lnTo>
                    <a:lnTo>
                      <a:pt x="84" y="118"/>
                    </a:lnTo>
                    <a:lnTo>
                      <a:pt x="76" y="135"/>
                    </a:lnTo>
                    <a:lnTo>
                      <a:pt x="72" y="149"/>
                    </a:lnTo>
                    <a:lnTo>
                      <a:pt x="70" y="103"/>
                    </a:lnTo>
                    <a:lnTo>
                      <a:pt x="68" y="59"/>
                    </a:lnTo>
                    <a:lnTo>
                      <a:pt x="64" y="23"/>
                    </a:lnTo>
                    <a:lnTo>
                      <a:pt x="57" y="0"/>
                    </a:lnTo>
                    <a:lnTo>
                      <a:pt x="46" y="13"/>
                    </a:lnTo>
                    <a:lnTo>
                      <a:pt x="35" y="30"/>
                    </a:lnTo>
                    <a:lnTo>
                      <a:pt x="25" y="46"/>
                    </a:lnTo>
                    <a:lnTo>
                      <a:pt x="16" y="66"/>
                    </a:lnTo>
                    <a:lnTo>
                      <a:pt x="8" y="84"/>
                    </a:lnTo>
                    <a:lnTo>
                      <a:pt x="3" y="100"/>
                    </a:lnTo>
                    <a:lnTo>
                      <a:pt x="0" y="115"/>
                    </a:lnTo>
                    <a:lnTo>
                      <a:pt x="0" y="125"/>
                    </a:lnTo>
                    <a:close/>
                  </a:path>
                </a:pathLst>
              </a:custGeom>
              <a:solidFill>
                <a:srgbClr val="B2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45" name="Freeform 445"/>
              <p:cNvSpPr>
                <a:spLocks/>
              </p:cNvSpPr>
              <p:nvPr/>
            </p:nvSpPr>
            <p:spPr bwMode="auto">
              <a:xfrm>
                <a:off x="862" y="1746"/>
                <a:ext cx="24" cy="60"/>
              </a:xfrm>
              <a:custGeom>
                <a:avLst/>
                <a:gdLst>
                  <a:gd name="T0" fmla="*/ 0 w 95"/>
                  <a:gd name="T1" fmla="*/ 23 h 240"/>
                  <a:gd name="T2" fmla="*/ 2 w 95"/>
                  <a:gd name="T3" fmla="*/ 29 h 240"/>
                  <a:gd name="T4" fmla="*/ 3 w 95"/>
                  <a:gd name="T5" fmla="*/ 38 h 240"/>
                  <a:gd name="T6" fmla="*/ 3 w 95"/>
                  <a:gd name="T7" fmla="*/ 49 h 240"/>
                  <a:gd name="T8" fmla="*/ 4 w 95"/>
                  <a:gd name="T9" fmla="*/ 60 h 240"/>
                  <a:gd name="T10" fmla="*/ 5 w 95"/>
                  <a:gd name="T11" fmla="*/ 57 h 240"/>
                  <a:gd name="T12" fmla="*/ 7 w 95"/>
                  <a:gd name="T13" fmla="*/ 52 h 240"/>
                  <a:gd name="T14" fmla="*/ 9 w 95"/>
                  <a:gd name="T15" fmla="*/ 48 h 240"/>
                  <a:gd name="T16" fmla="*/ 12 w 95"/>
                  <a:gd name="T17" fmla="*/ 44 h 240"/>
                  <a:gd name="T18" fmla="*/ 15 w 95"/>
                  <a:gd name="T19" fmla="*/ 39 h 240"/>
                  <a:gd name="T20" fmla="*/ 18 w 95"/>
                  <a:gd name="T21" fmla="*/ 35 h 240"/>
                  <a:gd name="T22" fmla="*/ 21 w 95"/>
                  <a:gd name="T23" fmla="*/ 31 h 240"/>
                  <a:gd name="T24" fmla="*/ 23 w 95"/>
                  <a:gd name="T25" fmla="*/ 26 h 240"/>
                  <a:gd name="T26" fmla="*/ 23 w 95"/>
                  <a:gd name="T27" fmla="*/ 19 h 240"/>
                  <a:gd name="T28" fmla="*/ 23 w 95"/>
                  <a:gd name="T29" fmla="*/ 11 h 240"/>
                  <a:gd name="T30" fmla="*/ 24 w 95"/>
                  <a:gd name="T31" fmla="*/ 5 h 240"/>
                  <a:gd name="T32" fmla="*/ 23 w 95"/>
                  <a:gd name="T33" fmla="*/ 0 h 240"/>
                  <a:gd name="T34" fmla="*/ 17 w 95"/>
                  <a:gd name="T35" fmla="*/ 11 h 240"/>
                  <a:gd name="T36" fmla="*/ 17 w 95"/>
                  <a:gd name="T37" fmla="*/ 1 h 240"/>
                  <a:gd name="T38" fmla="*/ 15 w 95"/>
                  <a:gd name="T39" fmla="*/ 3 h 240"/>
                  <a:gd name="T40" fmla="*/ 13 w 95"/>
                  <a:gd name="T41" fmla="*/ 5 h 240"/>
                  <a:gd name="T42" fmla="*/ 11 w 95"/>
                  <a:gd name="T43" fmla="*/ 8 h 240"/>
                  <a:gd name="T44" fmla="*/ 9 w 95"/>
                  <a:gd name="T45" fmla="*/ 12 h 240"/>
                  <a:gd name="T46" fmla="*/ 6 w 95"/>
                  <a:gd name="T47" fmla="*/ 15 h 240"/>
                  <a:gd name="T48" fmla="*/ 4 w 95"/>
                  <a:gd name="T49" fmla="*/ 18 h 240"/>
                  <a:gd name="T50" fmla="*/ 2 w 95"/>
                  <a:gd name="T51" fmla="*/ 21 h 240"/>
                  <a:gd name="T52" fmla="*/ 0 w 95"/>
                  <a:gd name="T53" fmla="*/ 23 h 2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5" h="240">
                    <a:moveTo>
                      <a:pt x="0" y="91"/>
                    </a:moveTo>
                    <a:lnTo>
                      <a:pt x="7" y="114"/>
                    </a:lnTo>
                    <a:lnTo>
                      <a:pt x="11" y="150"/>
                    </a:lnTo>
                    <a:lnTo>
                      <a:pt x="13" y="194"/>
                    </a:lnTo>
                    <a:lnTo>
                      <a:pt x="15" y="240"/>
                    </a:lnTo>
                    <a:lnTo>
                      <a:pt x="19" y="226"/>
                    </a:lnTo>
                    <a:lnTo>
                      <a:pt x="27" y="209"/>
                    </a:lnTo>
                    <a:lnTo>
                      <a:pt x="37" y="193"/>
                    </a:lnTo>
                    <a:lnTo>
                      <a:pt x="48" y="175"/>
                    </a:lnTo>
                    <a:lnTo>
                      <a:pt x="60" y="157"/>
                    </a:lnTo>
                    <a:lnTo>
                      <a:pt x="72" y="139"/>
                    </a:lnTo>
                    <a:lnTo>
                      <a:pt x="82" y="122"/>
                    </a:lnTo>
                    <a:lnTo>
                      <a:pt x="90" y="105"/>
                    </a:lnTo>
                    <a:lnTo>
                      <a:pt x="91" y="77"/>
                    </a:lnTo>
                    <a:lnTo>
                      <a:pt x="93" y="45"/>
                    </a:lnTo>
                    <a:lnTo>
                      <a:pt x="95" y="18"/>
                    </a:lnTo>
                    <a:lnTo>
                      <a:pt x="91" y="0"/>
                    </a:lnTo>
                    <a:lnTo>
                      <a:pt x="66" y="44"/>
                    </a:lnTo>
                    <a:lnTo>
                      <a:pt x="66" y="3"/>
                    </a:lnTo>
                    <a:lnTo>
                      <a:pt x="60" y="10"/>
                    </a:lnTo>
                    <a:lnTo>
                      <a:pt x="52" y="21"/>
                    </a:lnTo>
                    <a:lnTo>
                      <a:pt x="43" y="33"/>
                    </a:lnTo>
                    <a:lnTo>
                      <a:pt x="36" y="46"/>
                    </a:lnTo>
                    <a:lnTo>
                      <a:pt x="25" y="60"/>
                    </a:lnTo>
                    <a:lnTo>
                      <a:pt x="16" y="73"/>
                    </a:lnTo>
                    <a:lnTo>
                      <a:pt x="7" y="83"/>
                    </a:lnTo>
                    <a:lnTo>
                      <a:pt x="0" y="91"/>
                    </a:lnTo>
                    <a:close/>
                  </a:path>
                </a:pathLst>
              </a:custGeom>
              <a:solidFill>
                <a:srgbClr val="D8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46" name="Freeform 446"/>
              <p:cNvSpPr>
                <a:spLocks/>
              </p:cNvSpPr>
              <p:nvPr/>
            </p:nvSpPr>
            <p:spPr bwMode="auto">
              <a:xfrm>
                <a:off x="785" y="1869"/>
                <a:ext cx="178" cy="386"/>
              </a:xfrm>
              <a:custGeom>
                <a:avLst/>
                <a:gdLst>
                  <a:gd name="T0" fmla="*/ 5 w 712"/>
                  <a:gd name="T1" fmla="*/ 386 h 1544"/>
                  <a:gd name="T2" fmla="*/ 1 w 712"/>
                  <a:gd name="T3" fmla="*/ 384 h 1544"/>
                  <a:gd name="T4" fmla="*/ 2 w 712"/>
                  <a:gd name="T5" fmla="*/ 379 h 1544"/>
                  <a:gd name="T6" fmla="*/ 15 w 712"/>
                  <a:gd name="T7" fmla="*/ 355 h 1544"/>
                  <a:gd name="T8" fmla="*/ 36 w 712"/>
                  <a:gd name="T9" fmla="*/ 313 h 1544"/>
                  <a:gd name="T10" fmla="*/ 62 w 712"/>
                  <a:gd name="T11" fmla="*/ 260 h 1544"/>
                  <a:gd name="T12" fmla="*/ 90 w 712"/>
                  <a:gd name="T13" fmla="*/ 201 h 1544"/>
                  <a:gd name="T14" fmla="*/ 115 w 712"/>
                  <a:gd name="T15" fmla="*/ 142 h 1544"/>
                  <a:gd name="T16" fmla="*/ 134 w 712"/>
                  <a:gd name="T17" fmla="*/ 89 h 1544"/>
                  <a:gd name="T18" fmla="*/ 145 w 712"/>
                  <a:gd name="T19" fmla="*/ 48 h 1544"/>
                  <a:gd name="T20" fmla="*/ 139 w 712"/>
                  <a:gd name="T21" fmla="*/ 32 h 1544"/>
                  <a:gd name="T22" fmla="*/ 134 w 712"/>
                  <a:gd name="T23" fmla="*/ 24 h 1544"/>
                  <a:gd name="T24" fmla="*/ 133 w 712"/>
                  <a:gd name="T25" fmla="*/ 12 h 1544"/>
                  <a:gd name="T26" fmla="*/ 132 w 712"/>
                  <a:gd name="T27" fmla="*/ 2 h 1544"/>
                  <a:gd name="T28" fmla="*/ 134 w 712"/>
                  <a:gd name="T29" fmla="*/ 0 h 1544"/>
                  <a:gd name="T30" fmla="*/ 141 w 712"/>
                  <a:gd name="T31" fmla="*/ 4 h 1544"/>
                  <a:gd name="T32" fmla="*/ 147 w 712"/>
                  <a:gd name="T33" fmla="*/ 11 h 1544"/>
                  <a:gd name="T34" fmla="*/ 151 w 712"/>
                  <a:gd name="T35" fmla="*/ 21 h 1544"/>
                  <a:gd name="T36" fmla="*/ 153 w 712"/>
                  <a:gd name="T37" fmla="*/ 21 h 1544"/>
                  <a:gd name="T38" fmla="*/ 158 w 712"/>
                  <a:gd name="T39" fmla="*/ 11 h 1544"/>
                  <a:gd name="T40" fmla="*/ 166 w 712"/>
                  <a:gd name="T41" fmla="*/ 6 h 1544"/>
                  <a:gd name="T42" fmla="*/ 174 w 712"/>
                  <a:gd name="T43" fmla="*/ 4 h 1544"/>
                  <a:gd name="T44" fmla="*/ 173 w 712"/>
                  <a:gd name="T45" fmla="*/ 9 h 1544"/>
                  <a:gd name="T46" fmla="*/ 168 w 712"/>
                  <a:gd name="T47" fmla="*/ 20 h 1544"/>
                  <a:gd name="T48" fmla="*/ 166 w 712"/>
                  <a:gd name="T49" fmla="*/ 30 h 1544"/>
                  <a:gd name="T50" fmla="*/ 163 w 712"/>
                  <a:gd name="T51" fmla="*/ 35 h 1544"/>
                  <a:gd name="T52" fmla="*/ 156 w 712"/>
                  <a:gd name="T53" fmla="*/ 35 h 1544"/>
                  <a:gd name="T54" fmla="*/ 154 w 712"/>
                  <a:gd name="T55" fmla="*/ 43 h 1544"/>
                  <a:gd name="T56" fmla="*/ 151 w 712"/>
                  <a:gd name="T57" fmla="*/ 56 h 1544"/>
                  <a:gd name="T58" fmla="*/ 143 w 712"/>
                  <a:gd name="T59" fmla="*/ 79 h 1544"/>
                  <a:gd name="T60" fmla="*/ 127 w 712"/>
                  <a:gd name="T61" fmla="*/ 116 h 1544"/>
                  <a:gd name="T62" fmla="*/ 108 w 712"/>
                  <a:gd name="T63" fmla="*/ 163 h 1544"/>
                  <a:gd name="T64" fmla="*/ 85 w 712"/>
                  <a:gd name="T65" fmla="*/ 216 h 1544"/>
                  <a:gd name="T66" fmla="*/ 61 w 712"/>
                  <a:gd name="T67" fmla="*/ 271 h 1544"/>
                  <a:gd name="T68" fmla="*/ 38 w 712"/>
                  <a:gd name="T69" fmla="*/ 322 h 1544"/>
                  <a:gd name="T70" fmla="*/ 16 w 712"/>
                  <a:gd name="T71" fmla="*/ 368 h 15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12" h="1544">
                    <a:moveTo>
                      <a:pt x="25" y="1544"/>
                    </a:moveTo>
                    <a:lnTo>
                      <a:pt x="20" y="1542"/>
                    </a:lnTo>
                    <a:lnTo>
                      <a:pt x="12" y="1538"/>
                    </a:lnTo>
                    <a:lnTo>
                      <a:pt x="5" y="1534"/>
                    </a:lnTo>
                    <a:lnTo>
                      <a:pt x="0" y="1531"/>
                    </a:lnTo>
                    <a:lnTo>
                      <a:pt x="9" y="1516"/>
                    </a:lnTo>
                    <a:lnTo>
                      <a:pt x="29" y="1476"/>
                    </a:lnTo>
                    <a:lnTo>
                      <a:pt x="60" y="1418"/>
                    </a:lnTo>
                    <a:lnTo>
                      <a:pt x="98" y="1341"/>
                    </a:lnTo>
                    <a:lnTo>
                      <a:pt x="145" y="1251"/>
                    </a:lnTo>
                    <a:lnTo>
                      <a:pt x="195" y="1150"/>
                    </a:lnTo>
                    <a:lnTo>
                      <a:pt x="249" y="1039"/>
                    </a:lnTo>
                    <a:lnTo>
                      <a:pt x="303" y="922"/>
                    </a:lnTo>
                    <a:lnTo>
                      <a:pt x="358" y="804"/>
                    </a:lnTo>
                    <a:lnTo>
                      <a:pt x="410" y="685"/>
                    </a:lnTo>
                    <a:lnTo>
                      <a:pt x="458" y="569"/>
                    </a:lnTo>
                    <a:lnTo>
                      <a:pt x="502" y="459"/>
                    </a:lnTo>
                    <a:lnTo>
                      <a:pt x="537" y="357"/>
                    </a:lnTo>
                    <a:lnTo>
                      <a:pt x="563" y="269"/>
                    </a:lnTo>
                    <a:lnTo>
                      <a:pt x="579" y="193"/>
                    </a:lnTo>
                    <a:lnTo>
                      <a:pt x="582" y="135"/>
                    </a:lnTo>
                    <a:lnTo>
                      <a:pt x="557" y="129"/>
                    </a:lnTo>
                    <a:lnTo>
                      <a:pt x="541" y="113"/>
                    </a:lnTo>
                    <a:lnTo>
                      <a:pt x="534" y="94"/>
                    </a:lnTo>
                    <a:lnTo>
                      <a:pt x="532" y="71"/>
                    </a:lnTo>
                    <a:lnTo>
                      <a:pt x="532" y="48"/>
                    </a:lnTo>
                    <a:lnTo>
                      <a:pt x="531" y="26"/>
                    </a:lnTo>
                    <a:lnTo>
                      <a:pt x="527" y="9"/>
                    </a:lnTo>
                    <a:lnTo>
                      <a:pt x="517" y="0"/>
                    </a:lnTo>
                    <a:lnTo>
                      <a:pt x="534" y="0"/>
                    </a:lnTo>
                    <a:lnTo>
                      <a:pt x="550" y="5"/>
                    </a:lnTo>
                    <a:lnTo>
                      <a:pt x="564" y="14"/>
                    </a:lnTo>
                    <a:lnTo>
                      <a:pt x="577" y="28"/>
                    </a:lnTo>
                    <a:lnTo>
                      <a:pt x="589" y="45"/>
                    </a:lnTo>
                    <a:lnTo>
                      <a:pt x="596" y="64"/>
                    </a:lnTo>
                    <a:lnTo>
                      <a:pt x="603" y="85"/>
                    </a:lnTo>
                    <a:lnTo>
                      <a:pt x="605" y="107"/>
                    </a:lnTo>
                    <a:lnTo>
                      <a:pt x="611" y="84"/>
                    </a:lnTo>
                    <a:lnTo>
                      <a:pt x="620" y="63"/>
                    </a:lnTo>
                    <a:lnTo>
                      <a:pt x="632" y="45"/>
                    </a:lnTo>
                    <a:lnTo>
                      <a:pt x="647" y="32"/>
                    </a:lnTo>
                    <a:lnTo>
                      <a:pt x="663" y="22"/>
                    </a:lnTo>
                    <a:lnTo>
                      <a:pt x="680" y="16"/>
                    </a:lnTo>
                    <a:lnTo>
                      <a:pt x="697" y="14"/>
                    </a:lnTo>
                    <a:lnTo>
                      <a:pt x="712" y="17"/>
                    </a:lnTo>
                    <a:lnTo>
                      <a:pt x="693" y="36"/>
                    </a:lnTo>
                    <a:lnTo>
                      <a:pt x="680" y="57"/>
                    </a:lnTo>
                    <a:lnTo>
                      <a:pt x="672" y="79"/>
                    </a:lnTo>
                    <a:lnTo>
                      <a:pt x="668" y="100"/>
                    </a:lnTo>
                    <a:lnTo>
                      <a:pt x="663" y="118"/>
                    </a:lnTo>
                    <a:lnTo>
                      <a:pt x="659" y="133"/>
                    </a:lnTo>
                    <a:lnTo>
                      <a:pt x="652" y="140"/>
                    </a:lnTo>
                    <a:lnTo>
                      <a:pt x="639" y="142"/>
                    </a:lnTo>
                    <a:lnTo>
                      <a:pt x="623" y="140"/>
                    </a:lnTo>
                    <a:lnTo>
                      <a:pt x="618" y="149"/>
                    </a:lnTo>
                    <a:lnTo>
                      <a:pt x="616" y="170"/>
                    </a:lnTo>
                    <a:lnTo>
                      <a:pt x="611" y="203"/>
                    </a:lnTo>
                    <a:lnTo>
                      <a:pt x="604" y="224"/>
                    </a:lnTo>
                    <a:lnTo>
                      <a:pt x="590" y="261"/>
                    </a:lnTo>
                    <a:lnTo>
                      <a:pt x="570" y="315"/>
                    </a:lnTo>
                    <a:lnTo>
                      <a:pt x="541" y="384"/>
                    </a:lnTo>
                    <a:lnTo>
                      <a:pt x="509" y="464"/>
                    </a:lnTo>
                    <a:lnTo>
                      <a:pt x="471" y="554"/>
                    </a:lnTo>
                    <a:lnTo>
                      <a:pt x="430" y="653"/>
                    </a:lnTo>
                    <a:lnTo>
                      <a:pt x="386" y="756"/>
                    </a:lnTo>
                    <a:lnTo>
                      <a:pt x="340" y="863"/>
                    </a:lnTo>
                    <a:lnTo>
                      <a:pt x="292" y="973"/>
                    </a:lnTo>
                    <a:lnTo>
                      <a:pt x="244" y="1082"/>
                    </a:lnTo>
                    <a:lnTo>
                      <a:pt x="196" y="1187"/>
                    </a:lnTo>
                    <a:lnTo>
                      <a:pt x="150" y="1289"/>
                    </a:lnTo>
                    <a:lnTo>
                      <a:pt x="105" y="1384"/>
                    </a:lnTo>
                    <a:lnTo>
                      <a:pt x="64" y="1470"/>
                    </a:lnTo>
                    <a:lnTo>
                      <a:pt x="25" y="154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47" name="Freeform 447"/>
              <p:cNvSpPr>
                <a:spLocks/>
              </p:cNvSpPr>
              <p:nvPr/>
            </p:nvSpPr>
            <p:spPr bwMode="auto">
              <a:xfrm>
                <a:off x="921" y="1837"/>
                <a:ext cx="36" cy="59"/>
              </a:xfrm>
              <a:custGeom>
                <a:avLst/>
                <a:gdLst>
                  <a:gd name="T0" fmla="*/ 35 w 143"/>
                  <a:gd name="T1" fmla="*/ 36 h 236"/>
                  <a:gd name="T2" fmla="*/ 31 w 143"/>
                  <a:gd name="T3" fmla="*/ 37 h 236"/>
                  <a:gd name="T4" fmla="*/ 28 w 143"/>
                  <a:gd name="T5" fmla="*/ 39 h 236"/>
                  <a:gd name="T6" fmla="*/ 25 w 143"/>
                  <a:gd name="T7" fmla="*/ 41 h 236"/>
                  <a:gd name="T8" fmla="*/ 22 w 143"/>
                  <a:gd name="T9" fmla="*/ 43 h 236"/>
                  <a:gd name="T10" fmla="*/ 20 w 143"/>
                  <a:gd name="T11" fmla="*/ 47 h 236"/>
                  <a:gd name="T12" fmla="*/ 18 w 143"/>
                  <a:gd name="T13" fmla="*/ 50 h 236"/>
                  <a:gd name="T14" fmla="*/ 17 w 143"/>
                  <a:gd name="T15" fmla="*/ 55 h 236"/>
                  <a:gd name="T16" fmla="*/ 16 w 143"/>
                  <a:gd name="T17" fmla="*/ 59 h 236"/>
                  <a:gd name="T18" fmla="*/ 15 w 143"/>
                  <a:gd name="T19" fmla="*/ 55 h 236"/>
                  <a:gd name="T20" fmla="*/ 14 w 143"/>
                  <a:gd name="T21" fmla="*/ 51 h 236"/>
                  <a:gd name="T22" fmla="*/ 13 w 143"/>
                  <a:gd name="T23" fmla="*/ 48 h 236"/>
                  <a:gd name="T24" fmla="*/ 12 w 143"/>
                  <a:gd name="T25" fmla="*/ 44 h 236"/>
                  <a:gd name="T26" fmla="*/ 10 w 143"/>
                  <a:gd name="T27" fmla="*/ 41 h 236"/>
                  <a:gd name="T28" fmla="*/ 8 w 143"/>
                  <a:gd name="T29" fmla="*/ 38 h 236"/>
                  <a:gd name="T30" fmla="*/ 5 w 143"/>
                  <a:gd name="T31" fmla="*/ 36 h 236"/>
                  <a:gd name="T32" fmla="*/ 3 w 143"/>
                  <a:gd name="T33" fmla="*/ 34 h 236"/>
                  <a:gd name="T34" fmla="*/ 1 w 143"/>
                  <a:gd name="T35" fmla="*/ 30 h 236"/>
                  <a:gd name="T36" fmla="*/ 0 w 143"/>
                  <a:gd name="T37" fmla="*/ 25 h 236"/>
                  <a:gd name="T38" fmla="*/ 0 w 143"/>
                  <a:gd name="T39" fmla="*/ 21 h 236"/>
                  <a:gd name="T40" fmla="*/ 1 w 143"/>
                  <a:gd name="T41" fmla="*/ 16 h 236"/>
                  <a:gd name="T42" fmla="*/ 3 w 143"/>
                  <a:gd name="T43" fmla="*/ 11 h 236"/>
                  <a:gd name="T44" fmla="*/ 4 w 143"/>
                  <a:gd name="T45" fmla="*/ 7 h 236"/>
                  <a:gd name="T46" fmla="*/ 6 w 143"/>
                  <a:gd name="T47" fmla="*/ 3 h 236"/>
                  <a:gd name="T48" fmla="*/ 7 w 143"/>
                  <a:gd name="T49" fmla="*/ 0 h 236"/>
                  <a:gd name="T50" fmla="*/ 7 w 143"/>
                  <a:gd name="T51" fmla="*/ 4 h 236"/>
                  <a:gd name="T52" fmla="*/ 9 w 143"/>
                  <a:gd name="T53" fmla="*/ 9 h 236"/>
                  <a:gd name="T54" fmla="*/ 10 w 143"/>
                  <a:gd name="T55" fmla="*/ 14 h 236"/>
                  <a:gd name="T56" fmla="*/ 12 w 143"/>
                  <a:gd name="T57" fmla="*/ 20 h 236"/>
                  <a:gd name="T58" fmla="*/ 14 w 143"/>
                  <a:gd name="T59" fmla="*/ 25 h 236"/>
                  <a:gd name="T60" fmla="*/ 15 w 143"/>
                  <a:gd name="T61" fmla="*/ 29 h 236"/>
                  <a:gd name="T62" fmla="*/ 16 w 143"/>
                  <a:gd name="T63" fmla="*/ 34 h 236"/>
                  <a:gd name="T64" fmla="*/ 16 w 143"/>
                  <a:gd name="T65" fmla="*/ 37 h 236"/>
                  <a:gd name="T66" fmla="*/ 18 w 143"/>
                  <a:gd name="T67" fmla="*/ 32 h 236"/>
                  <a:gd name="T68" fmla="*/ 20 w 143"/>
                  <a:gd name="T69" fmla="*/ 26 h 236"/>
                  <a:gd name="T70" fmla="*/ 21 w 143"/>
                  <a:gd name="T71" fmla="*/ 21 h 236"/>
                  <a:gd name="T72" fmla="*/ 23 w 143"/>
                  <a:gd name="T73" fmla="*/ 16 h 236"/>
                  <a:gd name="T74" fmla="*/ 24 w 143"/>
                  <a:gd name="T75" fmla="*/ 12 h 236"/>
                  <a:gd name="T76" fmla="*/ 26 w 143"/>
                  <a:gd name="T77" fmla="*/ 8 h 236"/>
                  <a:gd name="T78" fmla="*/ 28 w 143"/>
                  <a:gd name="T79" fmla="*/ 5 h 236"/>
                  <a:gd name="T80" fmla="*/ 29 w 143"/>
                  <a:gd name="T81" fmla="*/ 3 h 236"/>
                  <a:gd name="T82" fmla="*/ 32 w 143"/>
                  <a:gd name="T83" fmla="*/ 11 h 236"/>
                  <a:gd name="T84" fmla="*/ 35 w 143"/>
                  <a:gd name="T85" fmla="*/ 21 h 236"/>
                  <a:gd name="T86" fmla="*/ 36 w 143"/>
                  <a:gd name="T87" fmla="*/ 30 h 236"/>
                  <a:gd name="T88" fmla="*/ 35 w 143"/>
                  <a:gd name="T89" fmla="*/ 36 h 2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3" h="236">
                    <a:moveTo>
                      <a:pt x="138" y="145"/>
                    </a:moveTo>
                    <a:lnTo>
                      <a:pt x="125" y="149"/>
                    </a:lnTo>
                    <a:lnTo>
                      <a:pt x="113" y="155"/>
                    </a:lnTo>
                    <a:lnTo>
                      <a:pt x="101" y="163"/>
                    </a:lnTo>
                    <a:lnTo>
                      <a:pt x="89" y="173"/>
                    </a:lnTo>
                    <a:lnTo>
                      <a:pt x="80" y="186"/>
                    </a:lnTo>
                    <a:lnTo>
                      <a:pt x="71" y="201"/>
                    </a:lnTo>
                    <a:lnTo>
                      <a:pt x="66" y="218"/>
                    </a:lnTo>
                    <a:lnTo>
                      <a:pt x="62" y="236"/>
                    </a:lnTo>
                    <a:lnTo>
                      <a:pt x="61" y="219"/>
                    </a:lnTo>
                    <a:lnTo>
                      <a:pt x="57" y="204"/>
                    </a:lnTo>
                    <a:lnTo>
                      <a:pt x="52" y="190"/>
                    </a:lnTo>
                    <a:lnTo>
                      <a:pt x="46" y="175"/>
                    </a:lnTo>
                    <a:lnTo>
                      <a:pt x="39" y="163"/>
                    </a:lnTo>
                    <a:lnTo>
                      <a:pt x="30" y="152"/>
                    </a:lnTo>
                    <a:lnTo>
                      <a:pt x="20" y="143"/>
                    </a:lnTo>
                    <a:lnTo>
                      <a:pt x="10" y="136"/>
                    </a:lnTo>
                    <a:lnTo>
                      <a:pt x="2" y="119"/>
                    </a:lnTo>
                    <a:lnTo>
                      <a:pt x="0" y="101"/>
                    </a:lnTo>
                    <a:lnTo>
                      <a:pt x="1" y="82"/>
                    </a:lnTo>
                    <a:lnTo>
                      <a:pt x="5" y="62"/>
                    </a:lnTo>
                    <a:lnTo>
                      <a:pt x="10" y="44"/>
                    </a:lnTo>
                    <a:lnTo>
                      <a:pt x="16" y="28"/>
                    </a:lnTo>
                    <a:lnTo>
                      <a:pt x="23" y="12"/>
                    </a:lnTo>
                    <a:lnTo>
                      <a:pt x="27" y="0"/>
                    </a:lnTo>
                    <a:lnTo>
                      <a:pt x="29" y="17"/>
                    </a:lnTo>
                    <a:lnTo>
                      <a:pt x="34" y="37"/>
                    </a:lnTo>
                    <a:lnTo>
                      <a:pt x="41" y="57"/>
                    </a:lnTo>
                    <a:lnTo>
                      <a:pt x="48" y="78"/>
                    </a:lnTo>
                    <a:lnTo>
                      <a:pt x="55" y="98"/>
                    </a:lnTo>
                    <a:lnTo>
                      <a:pt x="60" y="116"/>
                    </a:lnTo>
                    <a:lnTo>
                      <a:pt x="64" y="134"/>
                    </a:lnTo>
                    <a:lnTo>
                      <a:pt x="64" y="149"/>
                    </a:lnTo>
                    <a:lnTo>
                      <a:pt x="70" y="127"/>
                    </a:lnTo>
                    <a:lnTo>
                      <a:pt x="78" y="105"/>
                    </a:lnTo>
                    <a:lnTo>
                      <a:pt x="84" y="83"/>
                    </a:lnTo>
                    <a:lnTo>
                      <a:pt x="91" y="64"/>
                    </a:lnTo>
                    <a:lnTo>
                      <a:pt x="97" y="46"/>
                    </a:lnTo>
                    <a:lnTo>
                      <a:pt x="104" y="30"/>
                    </a:lnTo>
                    <a:lnTo>
                      <a:pt x="110" y="19"/>
                    </a:lnTo>
                    <a:lnTo>
                      <a:pt x="116" y="10"/>
                    </a:lnTo>
                    <a:lnTo>
                      <a:pt x="129" y="43"/>
                    </a:lnTo>
                    <a:lnTo>
                      <a:pt x="139" y="83"/>
                    </a:lnTo>
                    <a:lnTo>
                      <a:pt x="143" y="119"/>
                    </a:lnTo>
                    <a:lnTo>
                      <a:pt x="138" y="145"/>
                    </a:lnTo>
                    <a:close/>
                  </a:path>
                </a:pathLst>
              </a:custGeom>
              <a:solidFill>
                <a:srgbClr val="B2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48" name="Freeform 448"/>
              <p:cNvSpPr>
                <a:spLocks/>
              </p:cNvSpPr>
              <p:nvPr/>
            </p:nvSpPr>
            <p:spPr bwMode="auto">
              <a:xfrm>
                <a:off x="927" y="1812"/>
                <a:ext cx="23" cy="62"/>
              </a:xfrm>
              <a:custGeom>
                <a:avLst/>
                <a:gdLst>
                  <a:gd name="T0" fmla="*/ 23 w 89"/>
                  <a:gd name="T1" fmla="*/ 28 h 251"/>
                  <a:gd name="T2" fmla="*/ 21 w 89"/>
                  <a:gd name="T3" fmla="*/ 30 h 251"/>
                  <a:gd name="T4" fmla="*/ 20 w 89"/>
                  <a:gd name="T5" fmla="*/ 33 h 251"/>
                  <a:gd name="T6" fmla="*/ 18 w 89"/>
                  <a:gd name="T7" fmla="*/ 37 h 251"/>
                  <a:gd name="T8" fmla="*/ 17 w 89"/>
                  <a:gd name="T9" fmla="*/ 41 h 251"/>
                  <a:gd name="T10" fmla="*/ 15 w 89"/>
                  <a:gd name="T11" fmla="*/ 46 h 251"/>
                  <a:gd name="T12" fmla="*/ 13 w 89"/>
                  <a:gd name="T13" fmla="*/ 51 h 251"/>
                  <a:gd name="T14" fmla="*/ 11 w 89"/>
                  <a:gd name="T15" fmla="*/ 57 h 251"/>
                  <a:gd name="T16" fmla="*/ 10 w 89"/>
                  <a:gd name="T17" fmla="*/ 62 h 251"/>
                  <a:gd name="T18" fmla="*/ 10 w 89"/>
                  <a:gd name="T19" fmla="*/ 58 h 251"/>
                  <a:gd name="T20" fmla="*/ 9 w 89"/>
                  <a:gd name="T21" fmla="*/ 54 h 251"/>
                  <a:gd name="T22" fmla="*/ 7 w 89"/>
                  <a:gd name="T23" fmla="*/ 49 h 251"/>
                  <a:gd name="T24" fmla="*/ 5 w 89"/>
                  <a:gd name="T25" fmla="*/ 44 h 251"/>
                  <a:gd name="T26" fmla="*/ 4 w 89"/>
                  <a:gd name="T27" fmla="*/ 39 h 251"/>
                  <a:gd name="T28" fmla="*/ 2 w 89"/>
                  <a:gd name="T29" fmla="*/ 34 h 251"/>
                  <a:gd name="T30" fmla="*/ 1 w 89"/>
                  <a:gd name="T31" fmla="*/ 29 h 251"/>
                  <a:gd name="T32" fmla="*/ 0 w 89"/>
                  <a:gd name="T33" fmla="*/ 25 h 251"/>
                  <a:gd name="T34" fmla="*/ 1 w 89"/>
                  <a:gd name="T35" fmla="*/ 19 h 251"/>
                  <a:gd name="T36" fmla="*/ 3 w 89"/>
                  <a:gd name="T37" fmla="*/ 10 h 251"/>
                  <a:gd name="T38" fmla="*/ 4 w 89"/>
                  <a:gd name="T39" fmla="*/ 4 h 251"/>
                  <a:gd name="T40" fmla="*/ 6 w 89"/>
                  <a:gd name="T41" fmla="*/ 0 h 251"/>
                  <a:gd name="T42" fmla="*/ 10 w 89"/>
                  <a:gd name="T43" fmla="*/ 12 h 251"/>
                  <a:gd name="T44" fmla="*/ 12 w 89"/>
                  <a:gd name="T45" fmla="*/ 2 h 251"/>
                  <a:gd name="T46" fmla="*/ 13 w 89"/>
                  <a:gd name="T47" fmla="*/ 4 h 251"/>
                  <a:gd name="T48" fmla="*/ 15 w 89"/>
                  <a:gd name="T49" fmla="*/ 7 h 251"/>
                  <a:gd name="T50" fmla="*/ 16 w 89"/>
                  <a:gd name="T51" fmla="*/ 11 h 251"/>
                  <a:gd name="T52" fmla="*/ 18 w 89"/>
                  <a:gd name="T53" fmla="*/ 15 h 251"/>
                  <a:gd name="T54" fmla="*/ 19 w 89"/>
                  <a:gd name="T55" fmla="*/ 19 h 251"/>
                  <a:gd name="T56" fmla="*/ 20 w 89"/>
                  <a:gd name="T57" fmla="*/ 22 h 251"/>
                  <a:gd name="T58" fmla="*/ 22 w 89"/>
                  <a:gd name="T59" fmla="*/ 25 h 251"/>
                  <a:gd name="T60" fmla="*/ 23 w 89"/>
                  <a:gd name="T61" fmla="*/ 28 h 2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9" h="251">
                    <a:moveTo>
                      <a:pt x="89" y="112"/>
                    </a:moveTo>
                    <a:lnTo>
                      <a:pt x="83" y="121"/>
                    </a:lnTo>
                    <a:lnTo>
                      <a:pt x="77" y="132"/>
                    </a:lnTo>
                    <a:lnTo>
                      <a:pt x="70" y="148"/>
                    </a:lnTo>
                    <a:lnTo>
                      <a:pt x="64" y="166"/>
                    </a:lnTo>
                    <a:lnTo>
                      <a:pt x="57" y="185"/>
                    </a:lnTo>
                    <a:lnTo>
                      <a:pt x="51" y="207"/>
                    </a:lnTo>
                    <a:lnTo>
                      <a:pt x="43" y="229"/>
                    </a:lnTo>
                    <a:lnTo>
                      <a:pt x="37" y="251"/>
                    </a:lnTo>
                    <a:lnTo>
                      <a:pt x="37" y="236"/>
                    </a:lnTo>
                    <a:lnTo>
                      <a:pt x="33" y="218"/>
                    </a:lnTo>
                    <a:lnTo>
                      <a:pt x="28" y="200"/>
                    </a:lnTo>
                    <a:lnTo>
                      <a:pt x="21" y="180"/>
                    </a:lnTo>
                    <a:lnTo>
                      <a:pt x="14" y="159"/>
                    </a:lnTo>
                    <a:lnTo>
                      <a:pt x="7" y="139"/>
                    </a:lnTo>
                    <a:lnTo>
                      <a:pt x="2" y="119"/>
                    </a:lnTo>
                    <a:lnTo>
                      <a:pt x="0" y="102"/>
                    </a:lnTo>
                    <a:lnTo>
                      <a:pt x="5" y="75"/>
                    </a:lnTo>
                    <a:lnTo>
                      <a:pt x="11" y="42"/>
                    </a:lnTo>
                    <a:lnTo>
                      <a:pt x="17" y="15"/>
                    </a:lnTo>
                    <a:lnTo>
                      <a:pt x="24" y="0"/>
                    </a:lnTo>
                    <a:lnTo>
                      <a:pt x="37" y="48"/>
                    </a:lnTo>
                    <a:lnTo>
                      <a:pt x="48" y="8"/>
                    </a:lnTo>
                    <a:lnTo>
                      <a:pt x="52" y="17"/>
                    </a:lnTo>
                    <a:lnTo>
                      <a:pt x="57" y="30"/>
                    </a:lnTo>
                    <a:lnTo>
                      <a:pt x="61" y="44"/>
                    </a:lnTo>
                    <a:lnTo>
                      <a:pt x="68" y="59"/>
                    </a:lnTo>
                    <a:lnTo>
                      <a:pt x="73" y="75"/>
                    </a:lnTo>
                    <a:lnTo>
                      <a:pt x="78" y="89"/>
                    </a:lnTo>
                    <a:lnTo>
                      <a:pt x="84" y="102"/>
                    </a:lnTo>
                    <a:lnTo>
                      <a:pt x="89" y="112"/>
                    </a:lnTo>
                    <a:close/>
                  </a:path>
                </a:pathLst>
              </a:custGeom>
              <a:solidFill>
                <a:srgbClr val="D8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49" name="Freeform 449"/>
              <p:cNvSpPr>
                <a:spLocks/>
              </p:cNvSpPr>
              <p:nvPr/>
            </p:nvSpPr>
            <p:spPr bwMode="auto">
              <a:xfrm>
                <a:off x="795" y="2031"/>
                <a:ext cx="44" cy="227"/>
              </a:xfrm>
              <a:custGeom>
                <a:avLst/>
                <a:gdLst>
                  <a:gd name="T0" fmla="*/ 6 w 179"/>
                  <a:gd name="T1" fmla="*/ 0 h 906"/>
                  <a:gd name="T2" fmla="*/ 7 w 179"/>
                  <a:gd name="T3" fmla="*/ 14 h 906"/>
                  <a:gd name="T4" fmla="*/ 11 w 179"/>
                  <a:gd name="T5" fmla="*/ 41 h 906"/>
                  <a:gd name="T6" fmla="*/ 15 w 179"/>
                  <a:gd name="T7" fmla="*/ 77 h 906"/>
                  <a:gd name="T8" fmla="*/ 21 w 179"/>
                  <a:gd name="T9" fmla="*/ 116 h 906"/>
                  <a:gd name="T10" fmla="*/ 27 w 179"/>
                  <a:gd name="T11" fmla="*/ 155 h 906"/>
                  <a:gd name="T12" fmla="*/ 33 w 179"/>
                  <a:gd name="T13" fmla="*/ 188 h 906"/>
                  <a:gd name="T14" fmla="*/ 38 w 179"/>
                  <a:gd name="T15" fmla="*/ 212 h 906"/>
                  <a:gd name="T16" fmla="*/ 41 w 179"/>
                  <a:gd name="T17" fmla="*/ 221 h 906"/>
                  <a:gd name="T18" fmla="*/ 43 w 179"/>
                  <a:gd name="T19" fmla="*/ 222 h 906"/>
                  <a:gd name="T20" fmla="*/ 44 w 179"/>
                  <a:gd name="T21" fmla="*/ 224 h 906"/>
                  <a:gd name="T22" fmla="*/ 44 w 179"/>
                  <a:gd name="T23" fmla="*/ 225 h 906"/>
                  <a:gd name="T24" fmla="*/ 43 w 179"/>
                  <a:gd name="T25" fmla="*/ 226 h 906"/>
                  <a:gd name="T26" fmla="*/ 42 w 179"/>
                  <a:gd name="T27" fmla="*/ 227 h 906"/>
                  <a:gd name="T28" fmla="*/ 40 w 179"/>
                  <a:gd name="T29" fmla="*/ 227 h 906"/>
                  <a:gd name="T30" fmla="*/ 39 w 179"/>
                  <a:gd name="T31" fmla="*/ 227 h 906"/>
                  <a:gd name="T32" fmla="*/ 38 w 179"/>
                  <a:gd name="T33" fmla="*/ 226 h 906"/>
                  <a:gd name="T34" fmla="*/ 33 w 179"/>
                  <a:gd name="T35" fmla="*/ 213 h 906"/>
                  <a:gd name="T36" fmla="*/ 28 w 179"/>
                  <a:gd name="T37" fmla="*/ 187 h 906"/>
                  <a:gd name="T38" fmla="*/ 21 w 179"/>
                  <a:gd name="T39" fmla="*/ 151 h 906"/>
                  <a:gd name="T40" fmla="*/ 15 w 179"/>
                  <a:gd name="T41" fmla="*/ 110 h 906"/>
                  <a:gd name="T42" fmla="*/ 10 w 179"/>
                  <a:gd name="T43" fmla="*/ 70 h 906"/>
                  <a:gd name="T44" fmla="*/ 5 w 179"/>
                  <a:gd name="T45" fmla="*/ 36 h 906"/>
                  <a:gd name="T46" fmla="*/ 1 w 179"/>
                  <a:gd name="T47" fmla="*/ 11 h 906"/>
                  <a:gd name="T48" fmla="*/ 0 w 179"/>
                  <a:gd name="T49" fmla="*/ 0 h 906"/>
                  <a:gd name="T50" fmla="*/ 1 w 179"/>
                  <a:gd name="T51" fmla="*/ 0 h 906"/>
                  <a:gd name="T52" fmla="*/ 3 w 179"/>
                  <a:gd name="T53" fmla="*/ 0 h 906"/>
                  <a:gd name="T54" fmla="*/ 4 w 179"/>
                  <a:gd name="T55" fmla="*/ 0 h 906"/>
                  <a:gd name="T56" fmla="*/ 6 w 179"/>
                  <a:gd name="T57" fmla="*/ 0 h 9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79" h="906">
                    <a:moveTo>
                      <a:pt x="23" y="0"/>
                    </a:moveTo>
                    <a:lnTo>
                      <a:pt x="28" y="57"/>
                    </a:lnTo>
                    <a:lnTo>
                      <a:pt x="43" y="165"/>
                    </a:lnTo>
                    <a:lnTo>
                      <a:pt x="62" y="307"/>
                    </a:lnTo>
                    <a:lnTo>
                      <a:pt x="86" y="463"/>
                    </a:lnTo>
                    <a:lnTo>
                      <a:pt x="111" y="617"/>
                    </a:lnTo>
                    <a:lnTo>
                      <a:pt x="134" y="750"/>
                    </a:lnTo>
                    <a:lnTo>
                      <a:pt x="153" y="845"/>
                    </a:lnTo>
                    <a:lnTo>
                      <a:pt x="167" y="883"/>
                    </a:lnTo>
                    <a:lnTo>
                      <a:pt x="175" y="888"/>
                    </a:lnTo>
                    <a:lnTo>
                      <a:pt x="179" y="894"/>
                    </a:lnTo>
                    <a:lnTo>
                      <a:pt x="179" y="899"/>
                    </a:lnTo>
                    <a:lnTo>
                      <a:pt x="176" y="903"/>
                    </a:lnTo>
                    <a:lnTo>
                      <a:pt x="171" y="905"/>
                    </a:lnTo>
                    <a:lnTo>
                      <a:pt x="164" y="906"/>
                    </a:lnTo>
                    <a:lnTo>
                      <a:pt x="158" y="905"/>
                    </a:lnTo>
                    <a:lnTo>
                      <a:pt x="153" y="901"/>
                    </a:lnTo>
                    <a:lnTo>
                      <a:pt x="134" y="851"/>
                    </a:lnTo>
                    <a:lnTo>
                      <a:pt x="112" y="745"/>
                    </a:lnTo>
                    <a:lnTo>
                      <a:pt x="86" y="601"/>
                    </a:lnTo>
                    <a:lnTo>
                      <a:pt x="62" y="440"/>
                    </a:lnTo>
                    <a:lnTo>
                      <a:pt x="39" y="281"/>
                    </a:lnTo>
                    <a:lnTo>
                      <a:pt x="19" y="142"/>
                    </a:lnTo>
                    <a:lnTo>
                      <a:pt x="5" y="42"/>
                    </a:lnTo>
                    <a:lnTo>
                      <a:pt x="0" y="1"/>
                    </a:lnTo>
                    <a:lnTo>
                      <a:pt x="5" y="1"/>
                    </a:lnTo>
                    <a:lnTo>
                      <a:pt x="12" y="1"/>
                    </a:lnTo>
                    <a:lnTo>
                      <a:pt x="18" y="1"/>
                    </a:lnTo>
                    <a:lnTo>
                      <a:pt x="2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50" name="Freeform 450"/>
              <p:cNvSpPr>
                <a:spLocks/>
              </p:cNvSpPr>
              <p:nvPr/>
            </p:nvSpPr>
            <p:spPr bwMode="auto">
              <a:xfrm>
                <a:off x="825" y="2051"/>
                <a:ext cx="48" cy="208"/>
              </a:xfrm>
              <a:custGeom>
                <a:avLst/>
                <a:gdLst>
                  <a:gd name="T0" fmla="*/ 48 w 193"/>
                  <a:gd name="T1" fmla="*/ 3 h 830"/>
                  <a:gd name="T2" fmla="*/ 32 w 193"/>
                  <a:gd name="T3" fmla="*/ 23 h 830"/>
                  <a:gd name="T4" fmla="*/ 20 w 193"/>
                  <a:gd name="T5" fmla="*/ 50 h 830"/>
                  <a:gd name="T6" fmla="*/ 11 w 193"/>
                  <a:gd name="T7" fmla="*/ 80 h 830"/>
                  <a:gd name="T8" fmla="*/ 7 w 193"/>
                  <a:gd name="T9" fmla="*/ 112 h 830"/>
                  <a:gd name="T10" fmla="*/ 4 w 193"/>
                  <a:gd name="T11" fmla="*/ 142 h 830"/>
                  <a:gd name="T12" fmla="*/ 5 w 193"/>
                  <a:gd name="T13" fmla="*/ 170 h 830"/>
                  <a:gd name="T14" fmla="*/ 8 w 193"/>
                  <a:gd name="T15" fmla="*/ 192 h 830"/>
                  <a:gd name="T16" fmla="*/ 12 w 193"/>
                  <a:gd name="T17" fmla="*/ 207 h 830"/>
                  <a:gd name="T18" fmla="*/ 11 w 193"/>
                  <a:gd name="T19" fmla="*/ 208 h 830"/>
                  <a:gd name="T20" fmla="*/ 10 w 193"/>
                  <a:gd name="T21" fmla="*/ 207 h 830"/>
                  <a:gd name="T22" fmla="*/ 8 w 193"/>
                  <a:gd name="T23" fmla="*/ 206 h 830"/>
                  <a:gd name="T24" fmla="*/ 6 w 193"/>
                  <a:gd name="T25" fmla="*/ 204 h 830"/>
                  <a:gd name="T26" fmla="*/ 4 w 193"/>
                  <a:gd name="T27" fmla="*/ 196 h 830"/>
                  <a:gd name="T28" fmla="*/ 2 w 193"/>
                  <a:gd name="T29" fmla="*/ 186 h 830"/>
                  <a:gd name="T30" fmla="*/ 1 w 193"/>
                  <a:gd name="T31" fmla="*/ 175 h 830"/>
                  <a:gd name="T32" fmla="*/ 0 w 193"/>
                  <a:gd name="T33" fmla="*/ 163 h 830"/>
                  <a:gd name="T34" fmla="*/ 0 w 193"/>
                  <a:gd name="T35" fmla="*/ 149 h 830"/>
                  <a:gd name="T36" fmla="*/ 1 w 193"/>
                  <a:gd name="T37" fmla="*/ 135 h 830"/>
                  <a:gd name="T38" fmla="*/ 1 w 193"/>
                  <a:gd name="T39" fmla="*/ 120 h 830"/>
                  <a:gd name="T40" fmla="*/ 3 w 193"/>
                  <a:gd name="T41" fmla="*/ 105 h 830"/>
                  <a:gd name="T42" fmla="*/ 6 w 193"/>
                  <a:gd name="T43" fmla="*/ 89 h 830"/>
                  <a:gd name="T44" fmla="*/ 9 w 193"/>
                  <a:gd name="T45" fmla="*/ 74 h 830"/>
                  <a:gd name="T46" fmla="*/ 12 w 193"/>
                  <a:gd name="T47" fmla="*/ 60 h 830"/>
                  <a:gd name="T48" fmla="*/ 17 w 193"/>
                  <a:gd name="T49" fmla="*/ 45 h 830"/>
                  <a:gd name="T50" fmla="*/ 23 w 193"/>
                  <a:gd name="T51" fmla="*/ 32 h 830"/>
                  <a:gd name="T52" fmla="*/ 29 w 193"/>
                  <a:gd name="T53" fmla="*/ 20 h 830"/>
                  <a:gd name="T54" fmla="*/ 36 w 193"/>
                  <a:gd name="T55" fmla="*/ 9 h 830"/>
                  <a:gd name="T56" fmla="*/ 44 w 193"/>
                  <a:gd name="T57" fmla="*/ 0 h 830"/>
                  <a:gd name="T58" fmla="*/ 45 w 193"/>
                  <a:gd name="T59" fmla="*/ 1 h 830"/>
                  <a:gd name="T60" fmla="*/ 46 w 193"/>
                  <a:gd name="T61" fmla="*/ 1 h 830"/>
                  <a:gd name="T62" fmla="*/ 47 w 193"/>
                  <a:gd name="T63" fmla="*/ 2 h 830"/>
                  <a:gd name="T64" fmla="*/ 48 w 193"/>
                  <a:gd name="T65" fmla="*/ 3 h 8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3" h="830">
                    <a:moveTo>
                      <a:pt x="193" y="11"/>
                    </a:moveTo>
                    <a:lnTo>
                      <a:pt x="128" y="93"/>
                    </a:lnTo>
                    <a:lnTo>
                      <a:pt x="80" y="199"/>
                    </a:lnTo>
                    <a:lnTo>
                      <a:pt x="46" y="319"/>
                    </a:lnTo>
                    <a:lnTo>
                      <a:pt x="27" y="445"/>
                    </a:lnTo>
                    <a:lnTo>
                      <a:pt x="18" y="568"/>
                    </a:lnTo>
                    <a:lnTo>
                      <a:pt x="19" y="677"/>
                    </a:lnTo>
                    <a:lnTo>
                      <a:pt x="31" y="766"/>
                    </a:lnTo>
                    <a:lnTo>
                      <a:pt x="49" y="825"/>
                    </a:lnTo>
                    <a:lnTo>
                      <a:pt x="45" y="830"/>
                    </a:lnTo>
                    <a:lnTo>
                      <a:pt x="39" y="827"/>
                    </a:lnTo>
                    <a:lnTo>
                      <a:pt x="31" y="821"/>
                    </a:lnTo>
                    <a:lnTo>
                      <a:pt x="26" y="813"/>
                    </a:lnTo>
                    <a:lnTo>
                      <a:pt x="17" y="782"/>
                    </a:lnTo>
                    <a:lnTo>
                      <a:pt x="9" y="744"/>
                    </a:lnTo>
                    <a:lnTo>
                      <a:pt x="4" y="699"/>
                    </a:lnTo>
                    <a:lnTo>
                      <a:pt x="1" y="649"/>
                    </a:lnTo>
                    <a:lnTo>
                      <a:pt x="0" y="595"/>
                    </a:lnTo>
                    <a:lnTo>
                      <a:pt x="3" y="538"/>
                    </a:lnTo>
                    <a:lnTo>
                      <a:pt x="6" y="479"/>
                    </a:lnTo>
                    <a:lnTo>
                      <a:pt x="13" y="418"/>
                    </a:lnTo>
                    <a:lnTo>
                      <a:pt x="23" y="357"/>
                    </a:lnTo>
                    <a:lnTo>
                      <a:pt x="35" y="297"/>
                    </a:lnTo>
                    <a:lnTo>
                      <a:pt x="50" y="238"/>
                    </a:lnTo>
                    <a:lnTo>
                      <a:pt x="69" y="181"/>
                    </a:lnTo>
                    <a:lnTo>
                      <a:pt x="91" y="129"/>
                    </a:lnTo>
                    <a:lnTo>
                      <a:pt x="117" y="80"/>
                    </a:lnTo>
                    <a:lnTo>
                      <a:pt x="145" y="37"/>
                    </a:lnTo>
                    <a:lnTo>
                      <a:pt x="178" y="0"/>
                    </a:lnTo>
                    <a:lnTo>
                      <a:pt x="181" y="3"/>
                    </a:lnTo>
                    <a:lnTo>
                      <a:pt x="184" y="5"/>
                    </a:lnTo>
                    <a:lnTo>
                      <a:pt x="187" y="9"/>
                    </a:lnTo>
                    <a:lnTo>
                      <a:pt x="193" y="11"/>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51" name="Freeform 451"/>
              <p:cNvSpPr>
                <a:spLocks/>
              </p:cNvSpPr>
              <p:nvPr/>
            </p:nvSpPr>
            <p:spPr bwMode="auto">
              <a:xfrm>
                <a:off x="776" y="2041"/>
                <a:ext cx="61" cy="218"/>
              </a:xfrm>
              <a:custGeom>
                <a:avLst/>
                <a:gdLst>
                  <a:gd name="T0" fmla="*/ 17 w 247"/>
                  <a:gd name="T1" fmla="*/ 83 h 871"/>
                  <a:gd name="T2" fmla="*/ 19 w 247"/>
                  <a:gd name="T3" fmla="*/ 89 h 871"/>
                  <a:gd name="T4" fmla="*/ 20 w 247"/>
                  <a:gd name="T5" fmla="*/ 97 h 871"/>
                  <a:gd name="T6" fmla="*/ 22 w 247"/>
                  <a:gd name="T7" fmla="*/ 105 h 871"/>
                  <a:gd name="T8" fmla="*/ 24 w 247"/>
                  <a:gd name="T9" fmla="*/ 114 h 871"/>
                  <a:gd name="T10" fmla="*/ 26 w 247"/>
                  <a:gd name="T11" fmla="*/ 122 h 871"/>
                  <a:gd name="T12" fmla="*/ 28 w 247"/>
                  <a:gd name="T13" fmla="*/ 130 h 871"/>
                  <a:gd name="T14" fmla="*/ 29 w 247"/>
                  <a:gd name="T15" fmla="*/ 137 h 871"/>
                  <a:gd name="T16" fmla="*/ 31 w 247"/>
                  <a:gd name="T17" fmla="*/ 143 h 871"/>
                  <a:gd name="T18" fmla="*/ 32 w 247"/>
                  <a:gd name="T19" fmla="*/ 149 h 871"/>
                  <a:gd name="T20" fmla="*/ 33 w 247"/>
                  <a:gd name="T21" fmla="*/ 160 h 871"/>
                  <a:gd name="T22" fmla="*/ 35 w 247"/>
                  <a:gd name="T23" fmla="*/ 172 h 871"/>
                  <a:gd name="T24" fmla="*/ 38 w 247"/>
                  <a:gd name="T25" fmla="*/ 185 h 871"/>
                  <a:gd name="T26" fmla="*/ 41 w 247"/>
                  <a:gd name="T27" fmla="*/ 197 h 871"/>
                  <a:gd name="T28" fmla="*/ 46 w 247"/>
                  <a:gd name="T29" fmla="*/ 208 h 871"/>
                  <a:gd name="T30" fmla="*/ 53 w 247"/>
                  <a:gd name="T31" fmla="*/ 215 h 871"/>
                  <a:gd name="T32" fmla="*/ 61 w 247"/>
                  <a:gd name="T33" fmla="*/ 218 h 871"/>
                  <a:gd name="T34" fmla="*/ 57 w 247"/>
                  <a:gd name="T35" fmla="*/ 211 h 871"/>
                  <a:gd name="T36" fmla="*/ 52 w 247"/>
                  <a:gd name="T37" fmla="*/ 198 h 871"/>
                  <a:gd name="T38" fmla="*/ 48 w 247"/>
                  <a:gd name="T39" fmla="*/ 180 h 871"/>
                  <a:gd name="T40" fmla="*/ 44 w 247"/>
                  <a:gd name="T41" fmla="*/ 160 h 871"/>
                  <a:gd name="T42" fmla="*/ 40 w 247"/>
                  <a:gd name="T43" fmla="*/ 140 h 871"/>
                  <a:gd name="T44" fmla="*/ 37 w 247"/>
                  <a:gd name="T45" fmla="*/ 121 h 871"/>
                  <a:gd name="T46" fmla="*/ 34 w 247"/>
                  <a:gd name="T47" fmla="*/ 106 h 871"/>
                  <a:gd name="T48" fmla="*/ 32 w 247"/>
                  <a:gd name="T49" fmla="*/ 97 h 871"/>
                  <a:gd name="T50" fmla="*/ 31 w 247"/>
                  <a:gd name="T51" fmla="*/ 90 h 871"/>
                  <a:gd name="T52" fmla="*/ 28 w 247"/>
                  <a:gd name="T53" fmla="*/ 82 h 871"/>
                  <a:gd name="T54" fmla="*/ 24 w 247"/>
                  <a:gd name="T55" fmla="*/ 73 h 871"/>
                  <a:gd name="T56" fmla="*/ 21 w 247"/>
                  <a:gd name="T57" fmla="*/ 64 h 871"/>
                  <a:gd name="T58" fmla="*/ 17 w 247"/>
                  <a:gd name="T59" fmla="*/ 55 h 871"/>
                  <a:gd name="T60" fmla="*/ 14 w 247"/>
                  <a:gd name="T61" fmla="*/ 47 h 871"/>
                  <a:gd name="T62" fmla="*/ 11 w 247"/>
                  <a:gd name="T63" fmla="*/ 41 h 871"/>
                  <a:gd name="T64" fmla="*/ 9 w 247"/>
                  <a:gd name="T65" fmla="*/ 36 h 871"/>
                  <a:gd name="T66" fmla="*/ 7 w 247"/>
                  <a:gd name="T67" fmla="*/ 27 h 871"/>
                  <a:gd name="T68" fmla="*/ 5 w 247"/>
                  <a:gd name="T69" fmla="*/ 16 h 871"/>
                  <a:gd name="T70" fmla="*/ 3 w 247"/>
                  <a:gd name="T71" fmla="*/ 6 h 871"/>
                  <a:gd name="T72" fmla="*/ 1 w 247"/>
                  <a:gd name="T73" fmla="*/ 0 h 871"/>
                  <a:gd name="T74" fmla="*/ 0 w 247"/>
                  <a:gd name="T75" fmla="*/ 6 h 871"/>
                  <a:gd name="T76" fmla="*/ 0 w 247"/>
                  <a:gd name="T77" fmla="*/ 15 h 871"/>
                  <a:gd name="T78" fmla="*/ 2 w 247"/>
                  <a:gd name="T79" fmla="*/ 26 h 871"/>
                  <a:gd name="T80" fmla="*/ 4 w 247"/>
                  <a:gd name="T81" fmla="*/ 39 h 871"/>
                  <a:gd name="T82" fmla="*/ 7 w 247"/>
                  <a:gd name="T83" fmla="*/ 52 h 871"/>
                  <a:gd name="T84" fmla="*/ 10 w 247"/>
                  <a:gd name="T85" fmla="*/ 64 h 871"/>
                  <a:gd name="T86" fmla="*/ 13 w 247"/>
                  <a:gd name="T87" fmla="*/ 74 h 871"/>
                  <a:gd name="T88" fmla="*/ 17 w 247"/>
                  <a:gd name="T89" fmla="*/ 83 h 8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7" h="871">
                    <a:moveTo>
                      <a:pt x="68" y="330"/>
                    </a:moveTo>
                    <a:lnTo>
                      <a:pt x="75" y="356"/>
                    </a:lnTo>
                    <a:lnTo>
                      <a:pt x="83" y="387"/>
                    </a:lnTo>
                    <a:lnTo>
                      <a:pt x="90" y="419"/>
                    </a:lnTo>
                    <a:lnTo>
                      <a:pt x="98" y="454"/>
                    </a:lnTo>
                    <a:lnTo>
                      <a:pt x="106" y="487"/>
                    </a:lnTo>
                    <a:lnTo>
                      <a:pt x="112" y="519"/>
                    </a:lnTo>
                    <a:lnTo>
                      <a:pt x="119" y="547"/>
                    </a:lnTo>
                    <a:lnTo>
                      <a:pt x="124" y="570"/>
                    </a:lnTo>
                    <a:lnTo>
                      <a:pt x="129" y="597"/>
                    </a:lnTo>
                    <a:lnTo>
                      <a:pt x="134" y="639"/>
                    </a:lnTo>
                    <a:lnTo>
                      <a:pt x="142" y="687"/>
                    </a:lnTo>
                    <a:lnTo>
                      <a:pt x="152" y="739"/>
                    </a:lnTo>
                    <a:lnTo>
                      <a:pt x="167" y="789"/>
                    </a:lnTo>
                    <a:lnTo>
                      <a:pt x="187" y="831"/>
                    </a:lnTo>
                    <a:lnTo>
                      <a:pt x="213" y="861"/>
                    </a:lnTo>
                    <a:lnTo>
                      <a:pt x="247" y="871"/>
                    </a:lnTo>
                    <a:lnTo>
                      <a:pt x="229" y="844"/>
                    </a:lnTo>
                    <a:lnTo>
                      <a:pt x="211" y="791"/>
                    </a:lnTo>
                    <a:lnTo>
                      <a:pt x="194" y="721"/>
                    </a:lnTo>
                    <a:lnTo>
                      <a:pt x="178" y="641"/>
                    </a:lnTo>
                    <a:lnTo>
                      <a:pt x="162" y="559"/>
                    </a:lnTo>
                    <a:lnTo>
                      <a:pt x="149" y="484"/>
                    </a:lnTo>
                    <a:lnTo>
                      <a:pt x="139" y="424"/>
                    </a:lnTo>
                    <a:lnTo>
                      <a:pt x="131" y="387"/>
                    </a:lnTo>
                    <a:lnTo>
                      <a:pt x="124" y="360"/>
                    </a:lnTo>
                    <a:lnTo>
                      <a:pt x="112" y="328"/>
                    </a:lnTo>
                    <a:lnTo>
                      <a:pt x="98" y="292"/>
                    </a:lnTo>
                    <a:lnTo>
                      <a:pt x="84" y="256"/>
                    </a:lnTo>
                    <a:lnTo>
                      <a:pt x="68" y="221"/>
                    </a:lnTo>
                    <a:lnTo>
                      <a:pt x="56" y="189"/>
                    </a:lnTo>
                    <a:lnTo>
                      <a:pt x="44" y="162"/>
                    </a:lnTo>
                    <a:lnTo>
                      <a:pt x="38" y="144"/>
                    </a:lnTo>
                    <a:lnTo>
                      <a:pt x="30" y="108"/>
                    </a:lnTo>
                    <a:lnTo>
                      <a:pt x="21" y="62"/>
                    </a:lnTo>
                    <a:lnTo>
                      <a:pt x="13" y="22"/>
                    </a:lnTo>
                    <a:lnTo>
                      <a:pt x="3" y="0"/>
                    </a:lnTo>
                    <a:lnTo>
                      <a:pt x="0" y="25"/>
                    </a:lnTo>
                    <a:lnTo>
                      <a:pt x="2" y="61"/>
                    </a:lnTo>
                    <a:lnTo>
                      <a:pt x="8" y="104"/>
                    </a:lnTo>
                    <a:lnTo>
                      <a:pt x="17" y="154"/>
                    </a:lnTo>
                    <a:lnTo>
                      <a:pt x="27" y="206"/>
                    </a:lnTo>
                    <a:lnTo>
                      <a:pt x="40" y="254"/>
                    </a:lnTo>
                    <a:lnTo>
                      <a:pt x="54" y="297"/>
                    </a:lnTo>
                    <a:lnTo>
                      <a:pt x="68" y="33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52" name="Freeform 452"/>
              <p:cNvSpPr>
                <a:spLocks/>
              </p:cNvSpPr>
              <p:nvPr/>
            </p:nvSpPr>
            <p:spPr bwMode="auto">
              <a:xfrm>
                <a:off x="830" y="1851"/>
                <a:ext cx="21" cy="408"/>
              </a:xfrm>
              <a:custGeom>
                <a:avLst/>
                <a:gdLst>
                  <a:gd name="T0" fmla="*/ 17 w 86"/>
                  <a:gd name="T1" fmla="*/ 265 h 1630"/>
                  <a:gd name="T2" fmla="*/ 17 w 86"/>
                  <a:gd name="T3" fmla="*/ 280 h 1630"/>
                  <a:gd name="T4" fmla="*/ 17 w 86"/>
                  <a:gd name="T5" fmla="*/ 297 h 1630"/>
                  <a:gd name="T6" fmla="*/ 18 w 86"/>
                  <a:gd name="T7" fmla="*/ 314 h 1630"/>
                  <a:gd name="T8" fmla="*/ 18 w 86"/>
                  <a:gd name="T9" fmla="*/ 327 h 1630"/>
                  <a:gd name="T10" fmla="*/ 19 w 86"/>
                  <a:gd name="T11" fmla="*/ 334 h 1630"/>
                  <a:gd name="T12" fmla="*/ 20 w 86"/>
                  <a:gd name="T13" fmla="*/ 346 h 1630"/>
                  <a:gd name="T14" fmla="*/ 21 w 86"/>
                  <a:gd name="T15" fmla="*/ 359 h 1630"/>
                  <a:gd name="T16" fmla="*/ 21 w 86"/>
                  <a:gd name="T17" fmla="*/ 374 h 1630"/>
                  <a:gd name="T18" fmla="*/ 20 w 86"/>
                  <a:gd name="T19" fmla="*/ 388 h 1630"/>
                  <a:gd name="T20" fmla="*/ 18 w 86"/>
                  <a:gd name="T21" fmla="*/ 399 h 1630"/>
                  <a:gd name="T22" fmla="*/ 12 w 86"/>
                  <a:gd name="T23" fmla="*/ 406 h 1630"/>
                  <a:gd name="T24" fmla="*/ 5 w 86"/>
                  <a:gd name="T25" fmla="*/ 408 h 1630"/>
                  <a:gd name="T26" fmla="*/ 9 w 86"/>
                  <a:gd name="T27" fmla="*/ 386 h 1630"/>
                  <a:gd name="T28" fmla="*/ 9 w 86"/>
                  <a:gd name="T29" fmla="*/ 348 h 1630"/>
                  <a:gd name="T30" fmla="*/ 6 w 86"/>
                  <a:gd name="T31" fmla="*/ 308 h 1630"/>
                  <a:gd name="T32" fmla="*/ 5 w 86"/>
                  <a:gd name="T33" fmla="*/ 283 h 1630"/>
                  <a:gd name="T34" fmla="*/ 4 w 86"/>
                  <a:gd name="T35" fmla="*/ 251 h 1630"/>
                  <a:gd name="T36" fmla="*/ 3 w 86"/>
                  <a:gd name="T37" fmla="*/ 196 h 1630"/>
                  <a:gd name="T38" fmla="*/ 1 w 86"/>
                  <a:gd name="T39" fmla="*/ 142 h 1630"/>
                  <a:gd name="T40" fmla="*/ 1 w 86"/>
                  <a:gd name="T41" fmla="*/ 113 h 1630"/>
                  <a:gd name="T42" fmla="*/ 1 w 86"/>
                  <a:gd name="T43" fmla="*/ 92 h 1630"/>
                  <a:gd name="T44" fmla="*/ 0 w 86"/>
                  <a:gd name="T45" fmla="*/ 55 h 1630"/>
                  <a:gd name="T46" fmla="*/ 0 w 86"/>
                  <a:gd name="T47" fmla="*/ 18 h 1630"/>
                  <a:gd name="T48" fmla="*/ 1 w 86"/>
                  <a:gd name="T49" fmla="*/ 0 h 1630"/>
                  <a:gd name="T50" fmla="*/ 3 w 86"/>
                  <a:gd name="T51" fmla="*/ 14 h 1630"/>
                  <a:gd name="T52" fmla="*/ 7 w 86"/>
                  <a:gd name="T53" fmla="*/ 43 h 1630"/>
                  <a:gd name="T54" fmla="*/ 10 w 86"/>
                  <a:gd name="T55" fmla="*/ 83 h 1630"/>
                  <a:gd name="T56" fmla="*/ 13 w 86"/>
                  <a:gd name="T57" fmla="*/ 129 h 1630"/>
                  <a:gd name="T58" fmla="*/ 15 w 86"/>
                  <a:gd name="T59" fmla="*/ 175 h 1630"/>
                  <a:gd name="T60" fmla="*/ 17 w 86"/>
                  <a:gd name="T61" fmla="*/ 217 h 1630"/>
                  <a:gd name="T62" fmla="*/ 18 w 86"/>
                  <a:gd name="T63" fmla="*/ 249 h 1630"/>
                  <a:gd name="T64" fmla="*/ 17 w 86"/>
                  <a:gd name="T65" fmla="*/ 265 h 16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6" h="1630">
                    <a:moveTo>
                      <a:pt x="68" y="1060"/>
                    </a:moveTo>
                    <a:lnTo>
                      <a:pt x="68" y="1118"/>
                    </a:lnTo>
                    <a:lnTo>
                      <a:pt x="69" y="1187"/>
                    </a:lnTo>
                    <a:lnTo>
                      <a:pt x="72" y="1254"/>
                    </a:lnTo>
                    <a:lnTo>
                      <a:pt x="73" y="1306"/>
                    </a:lnTo>
                    <a:lnTo>
                      <a:pt x="76" y="1336"/>
                    </a:lnTo>
                    <a:lnTo>
                      <a:pt x="80" y="1381"/>
                    </a:lnTo>
                    <a:lnTo>
                      <a:pt x="85" y="1436"/>
                    </a:lnTo>
                    <a:lnTo>
                      <a:pt x="86" y="1494"/>
                    </a:lnTo>
                    <a:lnTo>
                      <a:pt x="83" y="1549"/>
                    </a:lnTo>
                    <a:lnTo>
                      <a:pt x="72" y="1594"/>
                    </a:lnTo>
                    <a:lnTo>
                      <a:pt x="51" y="1624"/>
                    </a:lnTo>
                    <a:lnTo>
                      <a:pt x="19" y="1630"/>
                    </a:lnTo>
                    <a:lnTo>
                      <a:pt x="36" y="1543"/>
                    </a:lnTo>
                    <a:lnTo>
                      <a:pt x="35" y="1389"/>
                    </a:lnTo>
                    <a:lnTo>
                      <a:pt x="26" y="1231"/>
                    </a:lnTo>
                    <a:lnTo>
                      <a:pt x="21" y="1130"/>
                    </a:lnTo>
                    <a:lnTo>
                      <a:pt x="17" y="1003"/>
                    </a:lnTo>
                    <a:lnTo>
                      <a:pt x="12" y="782"/>
                    </a:lnTo>
                    <a:lnTo>
                      <a:pt x="6" y="566"/>
                    </a:lnTo>
                    <a:lnTo>
                      <a:pt x="5" y="453"/>
                    </a:lnTo>
                    <a:lnTo>
                      <a:pt x="4" y="369"/>
                    </a:lnTo>
                    <a:lnTo>
                      <a:pt x="1" y="218"/>
                    </a:lnTo>
                    <a:lnTo>
                      <a:pt x="0" y="72"/>
                    </a:lnTo>
                    <a:lnTo>
                      <a:pt x="4" y="0"/>
                    </a:lnTo>
                    <a:lnTo>
                      <a:pt x="14" y="54"/>
                    </a:lnTo>
                    <a:lnTo>
                      <a:pt x="27" y="171"/>
                    </a:lnTo>
                    <a:lnTo>
                      <a:pt x="40" y="331"/>
                    </a:lnTo>
                    <a:lnTo>
                      <a:pt x="53" y="515"/>
                    </a:lnTo>
                    <a:lnTo>
                      <a:pt x="63" y="700"/>
                    </a:lnTo>
                    <a:lnTo>
                      <a:pt x="69" y="867"/>
                    </a:lnTo>
                    <a:lnTo>
                      <a:pt x="72" y="993"/>
                    </a:lnTo>
                    <a:lnTo>
                      <a:pt x="68" y="106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53" name="Freeform 453"/>
              <p:cNvSpPr>
                <a:spLocks/>
              </p:cNvSpPr>
              <p:nvPr/>
            </p:nvSpPr>
            <p:spPr bwMode="auto">
              <a:xfrm>
                <a:off x="837" y="1901"/>
                <a:ext cx="101" cy="358"/>
              </a:xfrm>
              <a:custGeom>
                <a:avLst/>
                <a:gdLst>
                  <a:gd name="T0" fmla="*/ 44 w 404"/>
                  <a:gd name="T1" fmla="*/ 223 h 1431"/>
                  <a:gd name="T2" fmla="*/ 43 w 404"/>
                  <a:gd name="T3" fmla="*/ 229 h 1431"/>
                  <a:gd name="T4" fmla="*/ 41 w 404"/>
                  <a:gd name="T5" fmla="*/ 237 h 1431"/>
                  <a:gd name="T6" fmla="*/ 39 w 404"/>
                  <a:gd name="T7" fmla="*/ 245 h 1431"/>
                  <a:gd name="T8" fmla="*/ 37 w 404"/>
                  <a:gd name="T9" fmla="*/ 254 h 1431"/>
                  <a:gd name="T10" fmla="*/ 35 w 404"/>
                  <a:gd name="T11" fmla="*/ 262 h 1431"/>
                  <a:gd name="T12" fmla="*/ 34 w 404"/>
                  <a:gd name="T13" fmla="*/ 270 h 1431"/>
                  <a:gd name="T14" fmla="*/ 32 w 404"/>
                  <a:gd name="T15" fmla="*/ 277 h 1431"/>
                  <a:gd name="T16" fmla="*/ 31 w 404"/>
                  <a:gd name="T17" fmla="*/ 283 h 1431"/>
                  <a:gd name="T18" fmla="*/ 30 w 404"/>
                  <a:gd name="T19" fmla="*/ 289 h 1431"/>
                  <a:gd name="T20" fmla="*/ 28 w 404"/>
                  <a:gd name="T21" fmla="*/ 300 h 1431"/>
                  <a:gd name="T22" fmla="*/ 26 w 404"/>
                  <a:gd name="T23" fmla="*/ 312 h 1431"/>
                  <a:gd name="T24" fmla="*/ 24 w 404"/>
                  <a:gd name="T25" fmla="*/ 325 h 1431"/>
                  <a:gd name="T26" fmla="*/ 20 w 404"/>
                  <a:gd name="T27" fmla="*/ 337 h 1431"/>
                  <a:gd name="T28" fmla="*/ 15 w 404"/>
                  <a:gd name="T29" fmla="*/ 348 h 1431"/>
                  <a:gd name="T30" fmla="*/ 8 w 404"/>
                  <a:gd name="T31" fmla="*/ 355 h 1431"/>
                  <a:gd name="T32" fmla="*/ 0 w 404"/>
                  <a:gd name="T33" fmla="*/ 358 h 1431"/>
                  <a:gd name="T34" fmla="*/ 4 w 404"/>
                  <a:gd name="T35" fmla="*/ 351 h 1431"/>
                  <a:gd name="T36" fmla="*/ 9 w 404"/>
                  <a:gd name="T37" fmla="*/ 338 h 1431"/>
                  <a:gd name="T38" fmla="*/ 13 w 404"/>
                  <a:gd name="T39" fmla="*/ 320 h 1431"/>
                  <a:gd name="T40" fmla="*/ 17 w 404"/>
                  <a:gd name="T41" fmla="*/ 300 h 1431"/>
                  <a:gd name="T42" fmla="*/ 21 w 404"/>
                  <a:gd name="T43" fmla="*/ 280 h 1431"/>
                  <a:gd name="T44" fmla="*/ 24 w 404"/>
                  <a:gd name="T45" fmla="*/ 261 h 1431"/>
                  <a:gd name="T46" fmla="*/ 27 w 404"/>
                  <a:gd name="T47" fmla="*/ 246 h 1431"/>
                  <a:gd name="T48" fmla="*/ 29 w 404"/>
                  <a:gd name="T49" fmla="*/ 237 h 1431"/>
                  <a:gd name="T50" fmla="*/ 31 w 404"/>
                  <a:gd name="T51" fmla="*/ 228 h 1431"/>
                  <a:gd name="T52" fmla="*/ 34 w 404"/>
                  <a:gd name="T53" fmla="*/ 217 h 1431"/>
                  <a:gd name="T54" fmla="*/ 38 w 404"/>
                  <a:gd name="T55" fmla="*/ 202 h 1431"/>
                  <a:gd name="T56" fmla="*/ 42 w 404"/>
                  <a:gd name="T57" fmla="*/ 187 h 1431"/>
                  <a:gd name="T58" fmla="*/ 46 w 404"/>
                  <a:gd name="T59" fmla="*/ 172 h 1431"/>
                  <a:gd name="T60" fmla="*/ 50 w 404"/>
                  <a:gd name="T61" fmla="*/ 158 h 1431"/>
                  <a:gd name="T62" fmla="*/ 53 w 404"/>
                  <a:gd name="T63" fmla="*/ 148 h 1431"/>
                  <a:gd name="T64" fmla="*/ 55 w 404"/>
                  <a:gd name="T65" fmla="*/ 142 h 1431"/>
                  <a:gd name="T66" fmla="*/ 58 w 404"/>
                  <a:gd name="T67" fmla="*/ 133 h 1431"/>
                  <a:gd name="T68" fmla="*/ 63 w 404"/>
                  <a:gd name="T69" fmla="*/ 116 h 1431"/>
                  <a:gd name="T70" fmla="*/ 70 w 404"/>
                  <a:gd name="T71" fmla="*/ 94 h 1431"/>
                  <a:gd name="T72" fmla="*/ 78 w 404"/>
                  <a:gd name="T73" fmla="*/ 69 h 1431"/>
                  <a:gd name="T74" fmla="*/ 86 w 404"/>
                  <a:gd name="T75" fmla="*/ 44 h 1431"/>
                  <a:gd name="T76" fmla="*/ 93 w 404"/>
                  <a:gd name="T77" fmla="*/ 22 h 1431"/>
                  <a:gd name="T78" fmla="*/ 98 w 404"/>
                  <a:gd name="T79" fmla="*/ 7 h 1431"/>
                  <a:gd name="T80" fmla="*/ 101 w 404"/>
                  <a:gd name="T81" fmla="*/ 0 h 1431"/>
                  <a:gd name="T82" fmla="*/ 101 w 404"/>
                  <a:gd name="T83" fmla="*/ 4 h 1431"/>
                  <a:gd name="T84" fmla="*/ 100 w 404"/>
                  <a:gd name="T85" fmla="*/ 12 h 1431"/>
                  <a:gd name="T86" fmla="*/ 98 w 404"/>
                  <a:gd name="T87" fmla="*/ 23 h 1431"/>
                  <a:gd name="T88" fmla="*/ 95 w 404"/>
                  <a:gd name="T89" fmla="*/ 37 h 1431"/>
                  <a:gd name="T90" fmla="*/ 92 w 404"/>
                  <a:gd name="T91" fmla="*/ 53 h 1431"/>
                  <a:gd name="T92" fmla="*/ 87 w 404"/>
                  <a:gd name="T93" fmla="*/ 70 h 1431"/>
                  <a:gd name="T94" fmla="*/ 83 w 404"/>
                  <a:gd name="T95" fmla="*/ 89 h 1431"/>
                  <a:gd name="T96" fmla="*/ 78 w 404"/>
                  <a:gd name="T97" fmla="*/ 109 h 1431"/>
                  <a:gd name="T98" fmla="*/ 73 w 404"/>
                  <a:gd name="T99" fmla="*/ 128 h 1431"/>
                  <a:gd name="T100" fmla="*/ 67 w 404"/>
                  <a:gd name="T101" fmla="*/ 147 h 1431"/>
                  <a:gd name="T102" fmla="*/ 62 w 404"/>
                  <a:gd name="T103" fmla="*/ 165 h 1431"/>
                  <a:gd name="T104" fmla="*/ 58 w 404"/>
                  <a:gd name="T105" fmla="*/ 182 h 1431"/>
                  <a:gd name="T106" fmla="*/ 53 w 404"/>
                  <a:gd name="T107" fmla="*/ 196 h 1431"/>
                  <a:gd name="T108" fmla="*/ 50 w 404"/>
                  <a:gd name="T109" fmla="*/ 209 h 1431"/>
                  <a:gd name="T110" fmla="*/ 47 w 404"/>
                  <a:gd name="T111" fmla="*/ 217 h 1431"/>
                  <a:gd name="T112" fmla="*/ 44 w 404"/>
                  <a:gd name="T113" fmla="*/ 223 h 14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04" h="1431">
                    <a:moveTo>
                      <a:pt x="177" y="890"/>
                    </a:moveTo>
                    <a:lnTo>
                      <a:pt x="171" y="916"/>
                    </a:lnTo>
                    <a:lnTo>
                      <a:pt x="163" y="947"/>
                    </a:lnTo>
                    <a:lnTo>
                      <a:pt x="156" y="979"/>
                    </a:lnTo>
                    <a:lnTo>
                      <a:pt x="149" y="1014"/>
                    </a:lnTo>
                    <a:lnTo>
                      <a:pt x="141" y="1047"/>
                    </a:lnTo>
                    <a:lnTo>
                      <a:pt x="135" y="1079"/>
                    </a:lnTo>
                    <a:lnTo>
                      <a:pt x="128" y="1107"/>
                    </a:lnTo>
                    <a:lnTo>
                      <a:pt x="123" y="1130"/>
                    </a:lnTo>
                    <a:lnTo>
                      <a:pt x="118" y="1157"/>
                    </a:lnTo>
                    <a:lnTo>
                      <a:pt x="113" y="1199"/>
                    </a:lnTo>
                    <a:lnTo>
                      <a:pt x="105" y="1247"/>
                    </a:lnTo>
                    <a:lnTo>
                      <a:pt x="95" y="1299"/>
                    </a:lnTo>
                    <a:lnTo>
                      <a:pt x="79" y="1349"/>
                    </a:lnTo>
                    <a:lnTo>
                      <a:pt x="60" y="1391"/>
                    </a:lnTo>
                    <a:lnTo>
                      <a:pt x="33" y="1421"/>
                    </a:lnTo>
                    <a:lnTo>
                      <a:pt x="0" y="1431"/>
                    </a:lnTo>
                    <a:lnTo>
                      <a:pt x="17" y="1404"/>
                    </a:lnTo>
                    <a:lnTo>
                      <a:pt x="35" y="1351"/>
                    </a:lnTo>
                    <a:lnTo>
                      <a:pt x="52" y="1281"/>
                    </a:lnTo>
                    <a:lnTo>
                      <a:pt x="69" y="1201"/>
                    </a:lnTo>
                    <a:lnTo>
                      <a:pt x="83" y="1119"/>
                    </a:lnTo>
                    <a:lnTo>
                      <a:pt x="96" y="1044"/>
                    </a:lnTo>
                    <a:lnTo>
                      <a:pt x="106" y="984"/>
                    </a:lnTo>
                    <a:lnTo>
                      <a:pt x="114" y="947"/>
                    </a:lnTo>
                    <a:lnTo>
                      <a:pt x="122" y="913"/>
                    </a:lnTo>
                    <a:lnTo>
                      <a:pt x="135" y="866"/>
                    </a:lnTo>
                    <a:lnTo>
                      <a:pt x="151" y="808"/>
                    </a:lnTo>
                    <a:lnTo>
                      <a:pt x="168" y="746"/>
                    </a:lnTo>
                    <a:lnTo>
                      <a:pt x="185" y="686"/>
                    </a:lnTo>
                    <a:lnTo>
                      <a:pt x="200" y="633"/>
                    </a:lnTo>
                    <a:lnTo>
                      <a:pt x="213" y="591"/>
                    </a:lnTo>
                    <a:lnTo>
                      <a:pt x="219" y="567"/>
                    </a:lnTo>
                    <a:lnTo>
                      <a:pt x="230" y="532"/>
                    </a:lnTo>
                    <a:lnTo>
                      <a:pt x="251" y="464"/>
                    </a:lnTo>
                    <a:lnTo>
                      <a:pt x="280" y="374"/>
                    </a:lnTo>
                    <a:lnTo>
                      <a:pt x="310" y="274"/>
                    </a:lnTo>
                    <a:lnTo>
                      <a:pt x="343" y="175"/>
                    </a:lnTo>
                    <a:lnTo>
                      <a:pt x="371" y="89"/>
                    </a:lnTo>
                    <a:lnTo>
                      <a:pt x="393" y="26"/>
                    </a:lnTo>
                    <a:lnTo>
                      <a:pt x="404" y="0"/>
                    </a:lnTo>
                    <a:lnTo>
                      <a:pt x="404" y="17"/>
                    </a:lnTo>
                    <a:lnTo>
                      <a:pt x="400" y="48"/>
                    </a:lnTo>
                    <a:lnTo>
                      <a:pt x="393" y="93"/>
                    </a:lnTo>
                    <a:lnTo>
                      <a:pt x="380" y="148"/>
                    </a:lnTo>
                    <a:lnTo>
                      <a:pt x="366" y="212"/>
                    </a:lnTo>
                    <a:lnTo>
                      <a:pt x="349" y="281"/>
                    </a:lnTo>
                    <a:lnTo>
                      <a:pt x="330" y="357"/>
                    </a:lnTo>
                    <a:lnTo>
                      <a:pt x="310" y="434"/>
                    </a:lnTo>
                    <a:lnTo>
                      <a:pt x="290" y="513"/>
                    </a:lnTo>
                    <a:lnTo>
                      <a:pt x="269" y="588"/>
                    </a:lnTo>
                    <a:lnTo>
                      <a:pt x="249" y="660"/>
                    </a:lnTo>
                    <a:lnTo>
                      <a:pt x="231" y="727"/>
                    </a:lnTo>
                    <a:lnTo>
                      <a:pt x="213" y="785"/>
                    </a:lnTo>
                    <a:lnTo>
                      <a:pt x="198" y="834"/>
                    </a:lnTo>
                    <a:lnTo>
                      <a:pt x="186" y="868"/>
                    </a:lnTo>
                    <a:lnTo>
                      <a:pt x="177" y="89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54" name="Freeform 454"/>
              <p:cNvSpPr>
                <a:spLocks/>
              </p:cNvSpPr>
              <p:nvPr/>
            </p:nvSpPr>
            <p:spPr bwMode="auto">
              <a:xfrm>
                <a:off x="853" y="2014"/>
                <a:ext cx="104" cy="245"/>
              </a:xfrm>
              <a:custGeom>
                <a:avLst/>
                <a:gdLst>
                  <a:gd name="T0" fmla="*/ 0 w 416"/>
                  <a:gd name="T1" fmla="*/ 245 h 976"/>
                  <a:gd name="T2" fmla="*/ 1 w 416"/>
                  <a:gd name="T3" fmla="*/ 245 h 976"/>
                  <a:gd name="T4" fmla="*/ 3 w 416"/>
                  <a:gd name="T5" fmla="*/ 245 h 976"/>
                  <a:gd name="T6" fmla="*/ 5 w 416"/>
                  <a:gd name="T7" fmla="*/ 245 h 976"/>
                  <a:gd name="T8" fmla="*/ 7 w 416"/>
                  <a:gd name="T9" fmla="*/ 245 h 976"/>
                  <a:gd name="T10" fmla="*/ 10 w 416"/>
                  <a:gd name="T11" fmla="*/ 245 h 976"/>
                  <a:gd name="T12" fmla="*/ 12 w 416"/>
                  <a:gd name="T13" fmla="*/ 245 h 976"/>
                  <a:gd name="T14" fmla="*/ 14 w 416"/>
                  <a:gd name="T15" fmla="*/ 245 h 976"/>
                  <a:gd name="T16" fmla="*/ 16 w 416"/>
                  <a:gd name="T17" fmla="*/ 245 h 976"/>
                  <a:gd name="T18" fmla="*/ 18 w 416"/>
                  <a:gd name="T19" fmla="*/ 240 h 976"/>
                  <a:gd name="T20" fmla="*/ 20 w 416"/>
                  <a:gd name="T21" fmla="*/ 231 h 976"/>
                  <a:gd name="T22" fmla="*/ 23 w 416"/>
                  <a:gd name="T23" fmla="*/ 219 h 976"/>
                  <a:gd name="T24" fmla="*/ 27 w 416"/>
                  <a:gd name="T25" fmla="*/ 204 h 976"/>
                  <a:gd name="T26" fmla="*/ 32 w 416"/>
                  <a:gd name="T27" fmla="*/ 187 h 976"/>
                  <a:gd name="T28" fmla="*/ 36 w 416"/>
                  <a:gd name="T29" fmla="*/ 168 h 976"/>
                  <a:gd name="T30" fmla="*/ 41 w 416"/>
                  <a:gd name="T31" fmla="*/ 148 h 976"/>
                  <a:gd name="T32" fmla="*/ 47 w 416"/>
                  <a:gd name="T33" fmla="*/ 127 h 976"/>
                  <a:gd name="T34" fmla="*/ 53 w 416"/>
                  <a:gd name="T35" fmla="*/ 106 h 976"/>
                  <a:gd name="T36" fmla="*/ 60 w 416"/>
                  <a:gd name="T37" fmla="*/ 85 h 976"/>
                  <a:gd name="T38" fmla="*/ 66 w 416"/>
                  <a:gd name="T39" fmla="*/ 66 h 976"/>
                  <a:gd name="T40" fmla="*/ 74 w 416"/>
                  <a:gd name="T41" fmla="*/ 47 h 976"/>
                  <a:gd name="T42" fmla="*/ 81 w 416"/>
                  <a:gd name="T43" fmla="*/ 31 h 976"/>
                  <a:gd name="T44" fmla="*/ 89 w 416"/>
                  <a:gd name="T45" fmla="*/ 17 h 976"/>
                  <a:gd name="T46" fmla="*/ 96 w 416"/>
                  <a:gd name="T47" fmla="*/ 7 h 976"/>
                  <a:gd name="T48" fmla="*/ 104 w 416"/>
                  <a:gd name="T49" fmla="*/ 0 h 976"/>
                  <a:gd name="T50" fmla="*/ 95 w 416"/>
                  <a:gd name="T51" fmla="*/ 5 h 976"/>
                  <a:gd name="T52" fmla="*/ 85 w 416"/>
                  <a:gd name="T53" fmla="*/ 13 h 976"/>
                  <a:gd name="T54" fmla="*/ 77 w 416"/>
                  <a:gd name="T55" fmla="*/ 25 h 976"/>
                  <a:gd name="T56" fmla="*/ 68 w 416"/>
                  <a:gd name="T57" fmla="*/ 40 h 976"/>
                  <a:gd name="T58" fmla="*/ 60 w 416"/>
                  <a:gd name="T59" fmla="*/ 57 h 976"/>
                  <a:gd name="T60" fmla="*/ 53 w 416"/>
                  <a:gd name="T61" fmla="*/ 77 h 976"/>
                  <a:gd name="T62" fmla="*/ 45 w 416"/>
                  <a:gd name="T63" fmla="*/ 97 h 976"/>
                  <a:gd name="T64" fmla="*/ 39 w 416"/>
                  <a:gd name="T65" fmla="*/ 119 h 976"/>
                  <a:gd name="T66" fmla="*/ 32 w 416"/>
                  <a:gd name="T67" fmla="*/ 140 h 976"/>
                  <a:gd name="T68" fmla="*/ 26 w 416"/>
                  <a:gd name="T69" fmla="*/ 161 h 976"/>
                  <a:gd name="T70" fmla="*/ 21 w 416"/>
                  <a:gd name="T71" fmla="*/ 181 h 976"/>
                  <a:gd name="T72" fmla="*/ 15 w 416"/>
                  <a:gd name="T73" fmla="*/ 199 h 976"/>
                  <a:gd name="T74" fmla="*/ 11 w 416"/>
                  <a:gd name="T75" fmla="*/ 215 h 976"/>
                  <a:gd name="T76" fmla="*/ 7 w 416"/>
                  <a:gd name="T77" fmla="*/ 229 h 976"/>
                  <a:gd name="T78" fmla="*/ 3 w 416"/>
                  <a:gd name="T79" fmla="*/ 239 h 976"/>
                  <a:gd name="T80" fmla="*/ 0 w 416"/>
                  <a:gd name="T81" fmla="*/ 245 h 9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16" h="976">
                    <a:moveTo>
                      <a:pt x="0" y="976"/>
                    </a:moveTo>
                    <a:lnTo>
                      <a:pt x="5" y="976"/>
                    </a:lnTo>
                    <a:lnTo>
                      <a:pt x="11" y="976"/>
                    </a:lnTo>
                    <a:lnTo>
                      <a:pt x="20" y="976"/>
                    </a:lnTo>
                    <a:lnTo>
                      <a:pt x="29" y="976"/>
                    </a:lnTo>
                    <a:lnTo>
                      <a:pt x="38" y="976"/>
                    </a:lnTo>
                    <a:lnTo>
                      <a:pt x="47" y="976"/>
                    </a:lnTo>
                    <a:lnTo>
                      <a:pt x="55" y="976"/>
                    </a:lnTo>
                    <a:lnTo>
                      <a:pt x="63" y="976"/>
                    </a:lnTo>
                    <a:lnTo>
                      <a:pt x="70" y="957"/>
                    </a:lnTo>
                    <a:lnTo>
                      <a:pt x="81" y="922"/>
                    </a:lnTo>
                    <a:lnTo>
                      <a:pt x="93" y="873"/>
                    </a:lnTo>
                    <a:lnTo>
                      <a:pt x="109" y="814"/>
                    </a:lnTo>
                    <a:lnTo>
                      <a:pt x="126" y="745"/>
                    </a:lnTo>
                    <a:lnTo>
                      <a:pt x="145" y="669"/>
                    </a:lnTo>
                    <a:lnTo>
                      <a:pt x="165" y="589"/>
                    </a:lnTo>
                    <a:lnTo>
                      <a:pt x="188" y="506"/>
                    </a:lnTo>
                    <a:lnTo>
                      <a:pt x="213" y="422"/>
                    </a:lnTo>
                    <a:lnTo>
                      <a:pt x="238" y="340"/>
                    </a:lnTo>
                    <a:lnTo>
                      <a:pt x="265" y="262"/>
                    </a:lnTo>
                    <a:lnTo>
                      <a:pt x="294" y="189"/>
                    </a:lnTo>
                    <a:lnTo>
                      <a:pt x="323" y="124"/>
                    </a:lnTo>
                    <a:lnTo>
                      <a:pt x="354" y="69"/>
                    </a:lnTo>
                    <a:lnTo>
                      <a:pt x="385" y="28"/>
                    </a:lnTo>
                    <a:lnTo>
                      <a:pt x="416" y="0"/>
                    </a:lnTo>
                    <a:lnTo>
                      <a:pt x="378" y="18"/>
                    </a:lnTo>
                    <a:lnTo>
                      <a:pt x="341" y="51"/>
                    </a:lnTo>
                    <a:lnTo>
                      <a:pt x="307" y="99"/>
                    </a:lnTo>
                    <a:lnTo>
                      <a:pt x="273" y="159"/>
                    </a:lnTo>
                    <a:lnTo>
                      <a:pt x="241" y="228"/>
                    </a:lnTo>
                    <a:lnTo>
                      <a:pt x="210" y="306"/>
                    </a:lnTo>
                    <a:lnTo>
                      <a:pt x="181" y="388"/>
                    </a:lnTo>
                    <a:lnTo>
                      <a:pt x="154" y="473"/>
                    </a:lnTo>
                    <a:lnTo>
                      <a:pt x="128" y="559"/>
                    </a:lnTo>
                    <a:lnTo>
                      <a:pt x="104" y="642"/>
                    </a:lnTo>
                    <a:lnTo>
                      <a:pt x="82" y="722"/>
                    </a:lnTo>
                    <a:lnTo>
                      <a:pt x="61" y="794"/>
                    </a:lnTo>
                    <a:lnTo>
                      <a:pt x="43" y="858"/>
                    </a:lnTo>
                    <a:lnTo>
                      <a:pt x="27" y="912"/>
                    </a:lnTo>
                    <a:lnTo>
                      <a:pt x="13" y="952"/>
                    </a:lnTo>
                    <a:lnTo>
                      <a:pt x="0" y="97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55" name="Freeform 455"/>
              <p:cNvSpPr>
                <a:spLocks/>
              </p:cNvSpPr>
              <p:nvPr/>
            </p:nvSpPr>
            <p:spPr bwMode="auto">
              <a:xfrm>
                <a:off x="709" y="1933"/>
                <a:ext cx="135" cy="116"/>
              </a:xfrm>
              <a:custGeom>
                <a:avLst/>
                <a:gdLst>
                  <a:gd name="T0" fmla="*/ 69 w 538"/>
                  <a:gd name="T1" fmla="*/ 31 h 468"/>
                  <a:gd name="T2" fmla="*/ 63 w 538"/>
                  <a:gd name="T3" fmla="*/ 27 h 468"/>
                  <a:gd name="T4" fmla="*/ 57 w 538"/>
                  <a:gd name="T5" fmla="*/ 24 h 468"/>
                  <a:gd name="T6" fmla="*/ 50 w 538"/>
                  <a:gd name="T7" fmla="*/ 8 h 468"/>
                  <a:gd name="T8" fmla="*/ 43 w 538"/>
                  <a:gd name="T9" fmla="*/ 10 h 468"/>
                  <a:gd name="T10" fmla="*/ 36 w 538"/>
                  <a:gd name="T11" fmla="*/ 29 h 468"/>
                  <a:gd name="T12" fmla="*/ 39 w 538"/>
                  <a:gd name="T13" fmla="*/ 45 h 468"/>
                  <a:gd name="T14" fmla="*/ 27 w 538"/>
                  <a:gd name="T15" fmla="*/ 46 h 468"/>
                  <a:gd name="T16" fmla="*/ 14 w 538"/>
                  <a:gd name="T17" fmla="*/ 49 h 468"/>
                  <a:gd name="T18" fmla="*/ 6 w 538"/>
                  <a:gd name="T19" fmla="*/ 55 h 468"/>
                  <a:gd name="T20" fmla="*/ 0 w 538"/>
                  <a:gd name="T21" fmla="*/ 61 h 468"/>
                  <a:gd name="T22" fmla="*/ 7 w 538"/>
                  <a:gd name="T23" fmla="*/ 62 h 468"/>
                  <a:gd name="T24" fmla="*/ 14 w 538"/>
                  <a:gd name="T25" fmla="*/ 62 h 468"/>
                  <a:gd name="T26" fmla="*/ 19 w 538"/>
                  <a:gd name="T27" fmla="*/ 67 h 468"/>
                  <a:gd name="T28" fmla="*/ 26 w 538"/>
                  <a:gd name="T29" fmla="*/ 73 h 468"/>
                  <a:gd name="T30" fmla="*/ 33 w 538"/>
                  <a:gd name="T31" fmla="*/ 77 h 468"/>
                  <a:gd name="T32" fmla="*/ 31 w 538"/>
                  <a:gd name="T33" fmla="*/ 87 h 468"/>
                  <a:gd name="T34" fmla="*/ 38 w 538"/>
                  <a:gd name="T35" fmla="*/ 99 h 468"/>
                  <a:gd name="T36" fmla="*/ 37 w 538"/>
                  <a:gd name="T37" fmla="*/ 108 h 468"/>
                  <a:gd name="T38" fmla="*/ 32 w 538"/>
                  <a:gd name="T39" fmla="*/ 115 h 468"/>
                  <a:gd name="T40" fmla="*/ 36 w 538"/>
                  <a:gd name="T41" fmla="*/ 115 h 468"/>
                  <a:gd name="T42" fmla="*/ 50 w 538"/>
                  <a:gd name="T43" fmla="*/ 110 h 468"/>
                  <a:gd name="T44" fmla="*/ 61 w 538"/>
                  <a:gd name="T45" fmla="*/ 105 h 468"/>
                  <a:gd name="T46" fmla="*/ 67 w 538"/>
                  <a:gd name="T47" fmla="*/ 102 h 468"/>
                  <a:gd name="T48" fmla="*/ 71 w 538"/>
                  <a:gd name="T49" fmla="*/ 98 h 468"/>
                  <a:gd name="T50" fmla="*/ 74 w 538"/>
                  <a:gd name="T51" fmla="*/ 96 h 468"/>
                  <a:gd name="T52" fmla="*/ 81 w 538"/>
                  <a:gd name="T53" fmla="*/ 98 h 468"/>
                  <a:gd name="T54" fmla="*/ 89 w 538"/>
                  <a:gd name="T55" fmla="*/ 98 h 468"/>
                  <a:gd name="T56" fmla="*/ 97 w 538"/>
                  <a:gd name="T57" fmla="*/ 98 h 468"/>
                  <a:gd name="T58" fmla="*/ 105 w 538"/>
                  <a:gd name="T59" fmla="*/ 103 h 468"/>
                  <a:gd name="T60" fmla="*/ 110 w 538"/>
                  <a:gd name="T61" fmla="*/ 108 h 468"/>
                  <a:gd name="T62" fmla="*/ 112 w 538"/>
                  <a:gd name="T63" fmla="*/ 94 h 468"/>
                  <a:gd name="T64" fmla="*/ 107 w 538"/>
                  <a:gd name="T65" fmla="*/ 77 h 468"/>
                  <a:gd name="T66" fmla="*/ 109 w 538"/>
                  <a:gd name="T67" fmla="*/ 69 h 468"/>
                  <a:gd name="T68" fmla="*/ 127 w 538"/>
                  <a:gd name="T69" fmla="*/ 59 h 468"/>
                  <a:gd name="T70" fmla="*/ 135 w 538"/>
                  <a:gd name="T71" fmla="*/ 46 h 468"/>
                  <a:gd name="T72" fmla="*/ 131 w 538"/>
                  <a:gd name="T73" fmla="*/ 44 h 468"/>
                  <a:gd name="T74" fmla="*/ 124 w 538"/>
                  <a:gd name="T75" fmla="*/ 47 h 468"/>
                  <a:gd name="T76" fmla="*/ 118 w 538"/>
                  <a:gd name="T77" fmla="*/ 47 h 468"/>
                  <a:gd name="T78" fmla="*/ 111 w 538"/>
                  <a:gd name="T79" fmla="*/ 44 h 468"/>
                  <a:gd name="T80" fmla="*/ 102 w 538"/>
                  <a:gd name="T81" fmla="*/ 42 h 468"/>
                  <a:gd name="T82" fmla="*/ 102 w 538"/>
                  <a:gd name="T83" fmla="*/ 36 h 468"/>
                  <a:gd name="T84" fmla="*/ 107 w 538"/>
                  <a:gd name="T85" fmla="*/ 18 h 468"/>
                  <a:gd name="T86" fmla="*/ 102 w 538"/>
                  <a:gd name="T87" fmla="*/ 3 h 468"/>
                  <a:gd name="T88" fmla="*/ 98 w 538"/>
                  <a:gd name="T89" fmla="*/ 5 h 468"/>
                  <a:gd name="T90" fmla="*/ 94 w 538"/>
                  <a:gd name="T91" fmla="*/ 12 h 468"/>
                  <a:gd name="T92" fmla="*/ 88 w 538"/>
                  <a:gd name="T93" fmla="*/ 16 h 468"/>
                  <a:gd name="T94" fmla="*/ 78 w 538"/>
                  <a:gd name="T95" fmla="*/ 19 h 468"/>
                  <a:gd name="T96" fmla="*/ 70 w 538"/>
                  <a:gd name="T97" fmla="*/ 27 h 4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38" h="468">
                    <a:moveTo>
                      <a:pt x="281" y="135"/>
                    </a:moveTo>
                    <a:lnTo>
                      <a:pt x="278" y="129"/>
                    </a:lnTo>
                    <a:lnTo>
                      <a:pt x="274" y="124"/>
                    </a:lnTo>
                    <a:lnTo>
                      <a:pt x="268" y="118"/>
                    </a:lnTo>
                    <a:lnTo>
                      <a:pt x="260" y="113"/>
                    </a:lnTo>
                    <a:lnTo>
                      <a:pt x="251" y="109"/>
                    </a:lnTo>
                    <a:lnTo>
                      <a:pt x="244" y="106"/>
                    </a:lnTo>
                    <a:lnTo>
                      <a:pt x="235" y="102"/>
                    </a:lnTo>
                    <a:lnTo>
                      <a:pt x="228" y="98"/>
                    </a:lnTo>
                    <a:lnTo>
                      <a:pt x="215" y="82"/>
                    </a:lnTo>
                    <a:lnTo>
                      <a:pt x="206" y="57"/>
                    </a:lnTo>
                    <a:lnTo>
                      <a:pt x="199" y="31"/>
                    </a:lnTo>
                    <a:lnTo>
                      <a:pt x="196" y="13"/>
                    </a:lnTo>
                    <a:lnTo>
                      <a:pt x="186" y="22"/>
                    </a:lnTo>
                    <a:lnTo>
                      <a:pt x="173" y="40"/>
                    </a:lnTo>
                    <a:lnTo>
                      <a:pt x="161" y="62"/>
                    </a:lnTo>
                    <a:lnTo>
                      <a:pt x="151" y="89"/>
                    </a:lnTo>
                    <a:lnTo>
                      <a:pt x="143" y="116"/>
                    </a:lnTo>
                    <a:lnTo>
                      <a:pt x="141" y="142"/>
                    </a:lnTo>
                    <a:lnTo>
                      <a:pt x="143" y="165"/>
                    </a:lnTo>
                    <a:lnTo>
                      <a:pt x="155" y="181"/>
                    </a:lnTo>
                    <a:lnTo>
                      <a:pt x="141" y="180"/>
                    </a:lnTo>
                    <a:lnTo>
                      <a:pt x="126" y="181"/>
                    </a:lnTo>
                    <a:lnTo>
                      <a:pt x="108" y="184"/>
                    </a:lnTo>
                    <a:lnTo>
                      <a:pt x="90" y="188"/>
                    </a:lnTo>
                    <a:lnTo>
                      <a:pt x="73" y="193"/>
                    </a:lnTo>
                    <a:lnTo>
                      <a:pt x="57" y="199"/>
                    </a:lnTo>
                    <a:lnTo>
                      <a:pt x="43" y="205"/>
                    </a:lnTo>
                    <a:lnTo>
                      <a:pt x="34" y="211"/>
                    </a:lnTo>
                    <a:lnTo>
                      <a:pt x="24" y="221"/>
                    </a:lnTo>
                    <a:lnTo>
                      <a:pt x="14" y="233"/>
                    </a:lnTo>
                    <a:lnTo>
                      <a:pt x="6" y="242"/>
                    </a:lnTo>
                    <a:lnTo>
                      <a:pt x="0" y="247"/>
                    </a:lnTo>
                    <a:lnTo>
                      <a:pt x="7" y="249"/>
                    </a:lnTo>
                    <a:lnTo>
                      <a:pt x="18" y="251"/>
                    </a:lnTo>
                    <a:lnTo>
                      <a:pt x="28" y="251"/>
                    </a:lnTo>
                    <a:lnTo>
                      <a:pt x="38" y="251"/>
                    </a:lnTo>
                    <a:lnTo>
                      <a:pt x="49" y="251"/>
                    </a:lnTo>
                    <a:lnTo>
                      <a:pt x="57" y="252"/>
                    </a:lnTo>
                    <a:lnTo>
                      <a:pt x="65" y="256"/>
                    </a:lnTo>
                    <a:lnTo>
                      <a:pt x="70" y="261"/>
                    </a:lnTo>
                    <a:lnTo>
                      <a:pt x="75" y="269"/>
                    </a:lnTo>
                    <a:lnTo>
                      <a:pt x="84" y="276"/>
                    </a:lnTo>
                    <a:lnTo>
                      <a:pt x="93" y="285"/>
                    </a:lnTo>
                    <a:lnTo>
                      <a:pt x="104" y="293"/>
                    </a:lnTo>
                    <a:lnTo>
                      <a:pt x="114" y="301"/>
                    </a:lnTo>
                    <a:lnTo>
                      <a:pt x="124" y="307"/>
                    </a:lnTo>
                    <a:lnTo>
                      <a:pt x="133" y="311"/>
                    </a:lnTo>
                    <a:lnTo>
                      <a:pt x="140" y="314"/>
                    </a:lnTo>
                    <a:lnTo>
                      <a:pt x="127" y="330"/>
                    </a:lnTo>
                    <a:lnTo>
                      <a:pt x="124" y="350"/>
                    </a:lnTo>
                    <a:lnTo>
                      <a:pt x="132" y="370"/>
                    </a:lnTo>
                    <a:lnTo>
                      <a:pt x="149" y="392"/>
                    </a:lnTo>
                    <a:lnTo>
                      <a:pt x="152" y="400"/>
                    </a:lnTo>
                    <a:lnTo>
                      <a:pt x="154" y="410"/>
                    </a:lnTo>
                    <a:lnTo>
                      <a:pt x="152" y="422"/>
                    </a:lnTo>
                    <a:lnTo>
                      <a:pt x="149" y="434"/>
                    </a:lnTo>
                    <a:lnTo>
                      <a:pt x="142" y="446"/>
                    </a:lnTo>
                    <a:lnTo>
                      <a:pt x="134" y="456"/>
                    </a:lnTo>
                    <a:lnTo>
                      <a:pt x="126" y="464"/>
                    </a:lnTo>
                    <a:lnTo>
                      <a:pt x="117" y="468"/>
                    </a:lnTo>
                    <a:lnTo>
                      <a:pt x="127" y="468"/>
                    </a:lnTo>
                    <a:lnTo>
                      <a:pt x="142" y="465"/>
                    </a:lnTo>
                    <a:lnTo>
                      <a:pt x="161" y="459"/>
                    </a:lnTo>
                    <a:lnTo>
                      <a:pt x="181" y="451"/>
                    </a:lnTo>
                    <a:lnTo>
                      <a:pt x="200" y="443"/>
                    </a:lnTo>
                    <a:lnTo>
                      <a:pt x="219" y="434"/>
                    </a:lnTo>
                    <a:lnTo>
                      <a:pt x="235" y="428"/>
                    </a:lnTo>
                    <a:lnTo>
                      <a:pt x="245" y="424"/>
                    </a:lnTo>
                    <a:lnTo>
                      <a:pt x="253" y="422"/>
                    </a:lnTo>
                    <a:lnTo>
                      <a:pt x="260" y="418"/>
                    </a:lnTo>
                    <a:lnTo>
                      <a:pt x="267" y="413"/>
                    </a:lnTo>
                    <a:lnTo>
                      <a:pt x="273" y="407"/>
                    </a:lnTo>
                    <a:lnTo>
                      <a:pt x="278" y="401"/>
                    </a:lnTo>
                    <a:lnTo>
                      <a:pt x="283" y="395"/>
                    </a:lnTo>
                    <a:lnTo>
                      <a:pt x="287" y="389"/>
                    </a:lnTo>
                    <a:lnTo>
                      <a:pt x="290" y="384"/>
                    </a:lnTo>
                    <a:lnTo>
                      <a:pt x="296" y="388"/>
                    </a:lnTo>
                    <a:lnTo>
                      <a:pt x="304" y="391"/>
                    </a:lnTo>
                    <a:lnTo>
                      <a:pt x="313" y="393"/>
                    </a:lnTo>
                    <a:lnTo>
                      <a:pt x="323" y="395"/>
                    </a:lnTo>
                    <a:lnTo>
                      <a:pt x="333" y="396"/>
                    </a:lnTo>
                    <a:lnTo>
                      <a:pt x="345" y="397"/>
                    </a:lnTo>
                    <a:lnTo>
                      <a:pt x="355" y="396"/>
                    </a:lnTo>
                    <a:lnTo>
                      <a:pt x="366" y="395"/>
                    </a:lnTo>
                    <a:lnTo>
                      <a:pt x="376" y="395"/>
                    </a:lnTo>
                    <a:lnTo>
                      <a:pt x="387" y="397"/>
                    </a:lnTo>
                    <a:lnTo>
                      <a:pt x="398" y="402"/>
                    </a:lnTo>
                    <a:lnTo>
                      <a:pt x="409" y="409"/>
                    </a:lnTo>
                    <a:lnTo>
                      <a:pt x="419" y="416"/>
                    </a:lnTo>
                    <a:lnTo>
                      <a:pt x="427" y="424"/>
                    </a:lnTo>
                    <a:lnTo>
                      <a:pt x="435" y="431"/>
                    </a:lnTo>
                    <a:lnTo>
                      <a:pt x="439" y="436"/>
                    </a:lnTo>
                    <a:lnTo>
                      <a:pt x="445" y="423"/>
                    </a:lnTo>
                    <a:lnTo>
                      <a:pt x="448" y="404"/>
                    </a:lnTo>
                    <a:lnTo>
                      <a:pt x="446" y="379"/>
                    </a:lnTo>
                    <a:lnTo>
                      <a:pt x="443" y="355"/>
                    </a:lnTo>
                    <a:lnTo>
                      <a:pt x="436" y="330"/>
                    </a:lnTo>
                    <a:lnTo>
                      <a:pt x="427" y="309"/>
                    </a:lnTo>
                    <a:lnTo>
                      <a:pt x="417" y="292"/>
                    </a:lnTo>
                    <a:lnTo>
                      <a:pt x="405" y="283"/>
                    </a:lnTo>
                    <a:lnTo>
                      <a:pt x="436" y="279"/>
                    </a:lnTo>
                    <a:lnTo>
                      <a:pt x="464" y="270"/>
                    </a:lnTo>
                    <a:lnTo>
                      <a:pt x="489" y="256"/>
                    </a:lnTo>
                    <a:lnTo>
                      <a:pt x="508" y="239"/>
                    </a:lnTo>
                    <a:lnTo>
                      <a:pt x="523" y="221"/>
                    </a:lnTo>
                    <a:lnTo>
                      <a:pt x="532" y="202"/>
                    </a:lnTo>
                    <a:lnTo>
                      <a:pt x="538" y="184"/>
                    </a:lnTo>
                    <a:lnTo>
                      <a:pt x="535" y="169"/>
                    </a:lnTo>
                    <a:lnTo>
                      <a:pt x="531" y="174"/>
                    </a:lnTo>
                    <a:lnTo>
                      <a:pt x="523" y="179"/>
                    </a:lnTo>
                    <a:lnTo>
                      <a:pt x="514" y="183"/>
                    </a:lnTo>
                    <a:lnTo>
                      <a:pt x="504" y="187"/>
                    </a:lnTo>
                    <a:lnTo>
                      <a:pt x="494" y="189"/>
                    </a:lnTo>
                    <a:lnTo>
                      <a:pt x="485" y="190"/>
                    </a:lnTo>
                    <a:lnTo>
                      <a:pt x="476" y="190"/>
                    </a:lnTo>
                    <a:lnTo>
                      <a:pt x="469" y="188"/>
                    </a:lnTo>
                    <a:lnTo>
                      <a:pt x="463" y="184"/>
                    </a:lnTo>
                    <a:lnTo>
                      <a:pt x="454" y="180"/>
                    </a:lnTo>
                    <a:lnTo>
                      <a:pt x="444" y="176"/>
                    </a:lnTo>
                    <a:lnTo>
                      <a:pt x="432" y="172"/>
                    </a:lnTo>
                    <a:lnTo>
                      <a:pt x="421" y="170"/>
                    </a:lnTo>
                    <a:lnTo>
                      <a:pt x="408" y="169"/>
                    </a:lnTo>
                    <a:lnTo>
                      <a:pt x="398" y="167"/>
                    </a:lnTo>
                    <a:lnTo>
                      <a:pt x="387" y="169"/>
                    </a:lnTo>
                    <a:lnTo>
                      <a:pt x="405" y="145"/>
                    </a:lnTo>
                    <a:lnTo>
                      <a:pt x="417" y="121"/>
                    </a:lnTo>
                    <a:lnTo>
                      <a:pt x="423" y="97"/>
                    </a:lnTo>
                    <a:lnTo>
                      <a:pt x="426" y="71"/>
                    </a:lnTo>
                    <a:lnTo>
                      <a:pt x="423" y="48"/>
                    </a:lnTo>
                    <a:lnTo>
                      <a:pt x="417" y="27"/>
                    </a:lnTo>
                    <a:lnTo>
                      <a:pt x="407" y="12"/>
                    </a:lnTo>
                    <a:lnTo>
                      <a:pt x="394" y="0"/>
                    </a:lnTo>
                    <a:lnTo>
                      <a:pt x="394" y="9"/>
                    </a:lnTo>
                    <a:lnTo>
                      <a:pt x="391" y="20"/>
                    </a:lnTo>
                    <a:lnTo>
                      <a:pt x="387" y="30"/>
                    </a:lnTo>
                    <a:lnTo>
                      <a:pt x="381" y="39"/>
                    </a:lnTo>
                    <a:lnTo>
                      <a:pt x="375" y="48"/>
                    </a:lnTo>
                    <a:lnTo>
                      <a:pt x="367" y="56"/>
                    </a:lnTo>
                    <a:lnTo>
                      <a:pt x="358" y="61"/>
                    </a:lnTo>
                    <a:lnTo>
                      <a:pt x="349" y="63"/>
                    </a:lnTo>
                    <a:lnTo>
                      <a:pt x="337" y="66"/>
                    </a:lnTo>
                    <a:lnTo>
                      <a:pt x="323" y="71"/>
                    </a:lnTo>
                    <a:lnTo>
                      <a:pt x="310" y="77"/>
                    </a:lnTo>
                    <a:lnTo>
                      <a:pt x="296" y="85"/>
                    </a:lnTo>
                    <a:lnTo>
                      <a:pt x="286" y="95"/>
                    </a:lnTo>
                    <a:lnTo>
                      <a:pt x="278" y="107"/>
                    </a:lnTo>
                    <a:lnTo>
                      <a:pt x="277" y="120"/>
                    </a:lnTo>
                    <a:lnTo>
                      <a:pt x="281" y="135"/>
                    </a:lnTo>
                    <a:close/>
                  </a:path>
                </a:pathLst>
              </a:custGeom>
              <a:solidFill>
                <a:srgbClr val="FFE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56" name="Freeform 456"/>
              <p:cNvSpPr>
                <a:spLocks/>
              </p:cNvSpPr>
              <p:nvPr/>
            </p:nvSpPr>
            <p:spPr bwMode="auto">
              <a:xfrm>
                <a:off x="819" y="1888"/>
                <a:ext cx="97" cy="116"/>
              </a:xfrm>
              <a:custGeom>
                <a:avLst/>
                <a:gdLst>
                  <a:gd name="T0" fmla="*/ 62 w 385"/>
                  <a:gd name="T1" fmla="*/ 29 h 463"/>
                  <a:gd name="T2" fmla="*/ 56 w 385"/>
                  <a:gd name="T3" fmla="*/ 23 h 463"/>
                  <a:gd name="T4" fmla="*/ 50 w 385"/>
                  <a:gd name="T5" fmla="*/ 18 h 463"/>
                  <a:gd name="T6" fmla="*/ 45 w 385"/>
                  <a:gd name="T7" fmla="*/ 5 h 463"/>
                  <a:gd name="T8" fmla="*/ 40 w 385"/>
                  <a:gd name="T9" fmla="*/ 5 h 463"/>
                  <a:gd name="T10" fmla="*/ 31 w 385"/>
                  <a:gd name="T11" fmla="*/ 17 h 463"/>
                  <a:gd name="T12" fmla="*/ 33 w 385"/>
                  <a:gd name="T13" fmla="*/ 33 h 463"/>
                  <a:gd name="T14" fmla="*/ 19 w 385"/>
                  <a:gd name="T15" fmla="*/ 29 h 463"/>
                  <a:gd name="T16" fmla="*/ 9 w 385"/>
                  <a:gd name="T17" fmla="*/ 34 h 463"/>
                  <a:gd name="T18" fmla="*/ 2 w 385"/>
                  <a:gd name="T19" fmla="*/ 39 h 463"/>
                  <a:gd name="T20" fmla="*/ 5 w 385"/>
                  <a:gd name="T21" fmla="*/ 50 h 463"/>
                  <a:gd name="T22" fmla="*/ 14 w 385"/>
                  <a:gd name="T23" fmla="*/ 57 h 463"/>
                  <a:gd name="T24" fmla="*/ 17 w 385"/>
                  <a:gd name="T25" fmla="*/ 58 h 463"/>
                  <a:gd name="T26" fmla="*/ 13 w 385"/>
                  <a:gd name="T27" fmla="*/ 61 h 463"/>
                  <a:gd name="T28" fmla="*/ 11 w 385"/>
                  <a:gd name="T29" fmla="*/ 67 h 463"/>
                  <a:gd name="T30" fmla="*/ 8 w 385"/>
                  <a:gd name="T31" fmla="*/ 72 h 463"/>
                  <a:gd name="T32" fmla="*/ 4 w 385"/>
                  <a:gd name="T33" fmla="*/ 75 h 463"/>
                  <a:gd name="T34" fmla="*/ 6 w 385"/>
                  <a:gd name="T35" fmla="*/ 79 h 463"/>
                  <a:gd name="T36" fmla="*/ 17 w 385"/>
                  <a:gd name="T37" fmla="*/ 86 h 463"/>
                  <a:gd name="T38" fmla="*/ 27 w 385"/>
                  <a:gd name="T39" fmla="*/ 88 h 463"/>
                  <a:gd name="T40" fmla="*/ 32 w 385"/>
                  <a:gd name="T41" fmla="*/ 94 h 463"/>
                  <a:gd name="T42" fmla="*/ 39 w 385"/>
                  <a:gd name="T43" fmla="*/ 100 h 463"/>
                  <a:gd name="T44" fmla="*/ 45 w 385"/>
                  <a:gd name="T45" fmla="*/ 105 h 463"/>
                  <a:gd name="T46" fmla="*/ 52 w 385"/>
                  <a:gd name="T47" fmla="*/ 113 h 463"/>
                  <a:gd name="T48" fmla="*/ 56 w 385"/>
                  <a:gd name="T49" fmla="*/ 112 h 463"/>
                  <a:gd name="T50" fmla="*/ 61 w 385"/>
                  <a:gd name="T51" fmla="*/ 101 h 463"/>
                  <a:gd name="T52" fmla="*/ 60 w 385"/>
                  <a:gd name="T53" fmla="*/ 89 h 463"/>
                  <a:gd name="T54" fmla="*/ 69 w 385"/>
                  <a:gd name="T55" fmla="*/ 91 h 463"/>
                  <a:gd name="T56" fmla="*/ 78 w 385"/>
                  <a:gd name="T57" fmla="*/ 91 h 463"/>
                  <a:gd name="T58" fmla="*/ 85 w 385"/>
                  <a:gd name="T59" fmla="*/ 90 h 463"/>
                  <a:gd name="T60" fmla="*/ 90 w 385"/>
                  <a:gd name="T61" fmla="*/ 89 h 463"/>
                  <a:gd name="T62" fmla="*/ 95 w 385"/>
                  <a:gd name="T63" fmla="*/ 92 h 463"/>
                  <a:gd name="T64" fmla="*/ 95 w 385"/>
                  <a:gd name="T65" fmla="*/ 80 h 463"/>
                  <a:gd name="T66" fmla="*/ 92 w 385"/>
                  <a:gd name="T67" fmla="*/ 70 h 463"/>
                  <a:gd name="T68" fmla="*/ 90 w 385"/>
                  <a:gd name="T69" fmla="*/ 76 h 463"/>
                  <a:gd name="T70" fmla="*/ 86 w 385"/>
                  <a:gd name="T71" fmla="*/ 79 h 463"/>
                  <a:gd name="T72" fmla="*/ 82 w 385"/>
                  <a:gd name="T73" fmla="*/ 82 h 463"/>
                  <a:gd name="T74" fmla="*/ 77 w 385"/>
                  <a:gd name="T75" fmla="*/ 86 h 463"/>
                  <a:gd name="T76" fmla="*/ 73 w 385"/>
                  <a:gd name="T77" fmla="*/ 84 h 463"/>
                  <a:gd name="T78" fmla="*/ 66 w 385"/>
                  <a:gd name="T79" fmla="*/ 85 h 463"/>
                  <a:gd name="T80" fmla="*/ 61 w 385"/>
                  <a:gd name="T81" fmla="*/ 83 h 463"/>
                  <a:gd name="T82" fmla="*/ 58 w 385"/>
                  <a:gd name="T83" fmla="*/ 80 h 463"/>
                  <a:gd name="T84" fmla="*/ 52 w 385"/>
                  <a:gd name="T85" fmla="*/ 76 h 463"/>
                  <a:gd name="T86" fmla="*/ 51 w 385"/>
                  <a:gd name="T87" fmla="*/ 70 h 463"/>
                  <a:gd name="T88" fmla="*/ 48 w 385"/>
                  <a:gd name="T89" fmla="*/ 64 h 463"/>
                  <a:gd name="T90" fmla="*/ 48 w 385"/>
                  <a:gd name="T91" fmla="*/ 56 h 463"/>
                  <a:gd name="T92" fmla="*/ 50 w 385"/>
                  <a:gd name="T93" fmla="*/ 50 h 463"/>
                  <a:gd name="T94" fmla="*/ 49 w 385"/>
                  <a:gd name="T95" fmla="*/ 41 h 463"/>
                  <a:gd name="T96" fmla="*/ 54 w 385"/>
                  <a:gd name="T97" fmla="*/ 37 h 463"/>
                  <a:gd name="T98" fmla="*/ 58 w 385"/>
                  <a:gd name="T99" fmla="*/ 32 h 463"/>
                  <a:gd name="T100" fmla="*/ 63 w 385"/>
                  <a:gd name="T101" fmla="*/ 33 h 4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85" h="463">
                    <a:moveTo>
                      <a:pt x="252" y="133"/>
                    </a:moveTo>
                    <a:lnTo>
                      <a:pt x="250" y="124"/>
                    </a:lnTo>
                    <a:lnTo>
                      <a:pt x="246" y="115"/>
                    </a:lnTo>
                    <a:lnTo>
                      <a:pt x="240" y="106"/>
                    </a:lnTo>
                    <a:lnTo>
                      <a:pt x="231" y="99"/>
                    </a:lnTo>
                    <a:lnTo>
                      <a:pt x="222" y="91"/>
                    </a:lnTo>
                    <a:lnTo>
                      <a:pt x="213" y="83"/>
                    </a:lnTo>
                    <a:lnTo>
                      <a:pt x="205" y="77"/>
                    </a:lnTo>
                    <a:lnTo>
                      <a:pt x="200" y="70"/>
                    </a:lnTo>
                    <a:lnTo>
                      <a:pt x="190" y="56"/>
                    </a:lnTo>
                    <a:lnTo>
                      <a:pt x="182" y="40"/>
                    </a:lnTo>
                    <a:lnTo>
                      <a:pt x="180" y="20"/>
                    </a:lnTo>
                    <a:lnTo>
                      <a:pt x="184" y="0"/>
                    </a:lnTo>
                    <a:lnTo>
                      <a:pt x="172" y="7"/>
                    </a:lnTo>
                    <a:lnTo>
                      <a:pt x="159" y="19"/>
                    </a:lnTo>
                    <a:lnTo>
                      <a:pt x="144" y="33"/>
                    </a:lnTo>
                    <a:lnTo>
                      <a:pt x="132" y="50"/>
                    </a:lnTo>
                    <a:lnTo>
                      <a:pt x="122" y="68"/>
                    </a:lnTo>
                    <a:lnTo>
                      <a:pt x="117" y="87"/>
                    </a:lnTo>
                    <a:lnTo>
                      <a:pt x="119" y="109"/>
                    </a:lnTo>
                    <a:lnTo>
                      <a:pt x="130" y="131"/>
                    </a:lnTo>
                    <a:lnTo>
                      <a:pt x="109" y="118"/>
                    </a:lnTo>
                    <a:lnTo>
                      <a:pt x="92" y="114"/>
                    </a:lnTo>
                    <a:lnTo>
                      <a:pt x="77" y="115"/>
                    </a:lnTo>
                    <a:lnTo>
                      <a:pt x="63" y="120"/>
                    </a:lnTo>
                    <a:lnTo>
                      <a:pt x="50" y="128"/>
                    </a:lnTo>
                    <a:lnTo>
                      <a:pt x="35" y="136"/>
                    </a:lnTo>
                    <a:lnTo>
                      <a:pt x="19" y="141"/>
                    </a:lnTo>
                    <a:lnTo>
                      <a:pt x="0" y="144"/>
                    </a:lnTo>
                    <a:lnTo>
                      <a:pt x="8" y="154"/>
                    </a:lnTo>
                    <a:lnTo>
                      <a:pt x="12" y="167"/>
                    </a:lnTo>
                    <a:lnTo>
                      <a:pt x="14" y="182"/>
                    </a:lnTo>
                    <a:lnTo>
                      <a:pt x="18" y="198"/>
                    </a:lnTo>
                    <a:lnTo>
                      <a:pt x="24" y="212"/>
                    </a:lnTo>
                    <a:lnTo>
                      <a:pt x="36" y="221"/>
                    </a:lnTo>
                    <a:lnTo>
                      <a:pt x="55" y="226"/>
                    </a:lnTo>
                    <a:lnTo>
                      <a:pt x="85" y="225"/>
                    </a:lnTo>
                    <a:lnTo>
                      <a:pt x="77" y="226"/>
                    </a:lnTo>
                    <a:lnTo>
                      <a:pt x="69" y="230"/>
                    </a:lnTo>
                    <a:lnTo>
                      <a:pt x="63" y="234"/>
                    </a:lnTo>
                    <a:lnTo>
                      <a:pt x="58" y="239"/>
                    </a:lnTo>
                    <a:lnTo>
                      <a:pt x="53" y="245"/>
                    </a:lnTo>
                    <a:lnTo>
                      <a:pt x="47" y="251"/>
                    </a:lnTo>
                    <a:lnTo>
                      <a:pt x="45" y="259"/>
                    </a:lnTo>
                    <a:lnTo>
                      <a:pt x="42" y="267"/>
                    </a:lnTo>
                    <a:lnTo>
                      <a:pt x="40" y="275"/>
                    </a:lnTo>
                    <a:lnTo>
                      <a:pt x="36" y="281"/>
                    </a:lnTo>
                    <a:lnTo>
                      <a:pt x="32" y="286"/>
                    </a:lnTo>
                    <a:lnTo>
                      <a:pt x="27" y="290"/>
                    </a:lnTo>
                    <a:lnTo>
                      <a:pt x="22" y="295"/>
                    </a:lnTo>
                    <a:lnTo>
                      <a:pt x="17" y="298"/>
                    </a:lnTo>
                    <a:lnTo>
                      <a:pt x="10" y="300"/>
                    </a:lnTo>
                    <a:lnTo>
                      <a:pt x="4" y="303"/>
                    </a:lnTo>
                    <a:lnTo>
                      <a:pt x="22" y="314"/>
                    </a:lnTo>
                    <a:lnTo>
                      <a:pt x="37" y="325"/>
                    </a:lnTo>
                    <a:lnTo>
                      <a:pt x="53" y="335"/>
                    </a:lnTo>
                    <a:lnTo>
                      <a:pt x="67" y="343"/>
                    </a:lnTo>
                    <a:lnTo>
                      <a:pt x="81" y="349"/>
                    </a:lnTo>
                    <a:lnTo>
                      <a:pt x="94" y="352"/>
                    </a:lnTo>
                    <a:lnTo>
                      <a:pt x="108" y="350"/>
                    </a:lnTo>
                    <a:lnTo>
                      <a:pt x="121" y="345"/>
                    </a:lnTo>
                    <a:lnTo>
                      <a:pt x="122" y="362"/>
                    </a:lnTo>
                    <a:lnTo>
                      <a:pt x="126" y="376"/>
                    </a:lnTo>
                    <a:lnTo>
                      <a:pt x="133" y="386"/>
                    </a:lnTo>
                    <a:lnTo>
                      <a:pt x="142" y="394"/>
                    </a:lnTo>
                    <a:lnTo>
                      <a:pt x="153" y="400"/>
                    </a:lnTo>
                    <a:lnTo>
                      <a:pt x="162" y="407"/>
                    </a:lnTo>
                    <a:lnTo>
                      <a:pt x="172" y="412"/>
                    </a:lnTo>
                    <a:lnTo>
                      <a:pt x="180" y="418"/>
                    </a:lnTo>
                    <a:lnTo>
                      <a:pt x="191" y="431"/>
                    </a:lnTo>
                    <a:lnTo>
                      <a:pt x="200" y="442"/>
                    </a:lnTo>
                    <a:lnTo>
                      <a:pt x="205" y="452"/>
                    </a:lnTo>
                    <a:lnTo>
                      <a:pt x="204" y="463"/>
                    </a:lnTo>
                    <a:lnTo>
                      <a:pt x="213" y="457"/>
                    </a:lnTo>
                    <a:lnTo>
                      <a:pt x="222" y="447"/>
                    </a:lnTo>
                    <a:lnTo>
                      <a:pt x="230" y="435"/>
                    </a:lnTo>
                    <a:lnTo>
                      <a:pt x="236" y="420"/>
                    </a:lnTo>
                    <a:lnTo>
                      <a:pt x="241" y="404"/>
                    </a:lnTo>
                    <a:lnTo>
                      <a:pt x="244" y="388"/>
                    </a:lnTo>
                    <a:lnTo>
                      <a:pt x="244" y="371"/>
                    </a:lnTo>
                    <a:lnTo>
                      <a:pt x="240" y="354"/>
                    </a:lnTo>
                    <a:lnTo>
                      <a:pt x="250" y="359"/>
                    </a:lnTo>
                    <a:lnTo>
                      <a:pt x="262" y="363"/>
                    </a:lnTo>
                    <a:lnTo>
                      <a:pt x="275" y="365"/>
                    </a:lnTo>
                    <a:lnTo>
                      <a:pt x="286" y="365"/>
                    </a:lnTo>
                    <a:lnTo>
                      <a:pt x="299" y="363"/>
                    </a:lnTo>
                    <a:lnTo>
                      <a:pt x="309" y="362"/>
                    </a:lnTo>
                    <a:lnTo>
                      <a:pt x="320" y="361"/>
                    </a:lnTo>
                    <a:lnTo>
                      <a:pt x="329" y="359"/>
                    </a:lnTo>
                    <a:lnTo>
                      <a:pt x="336" y="358"/>
                    </a:lnTo>
                    <a:lnTo>
                      <a:pt x="344" y="357"/>
                    </a:lnTo>
                    <a:lnTo>
                      <a:pt x="352" y="357"/>
                    </a:lnTo>
                    <a:lnTo>
                      <a:pt x="358" y="357"/>
                    </a:lnTo>
                    <a:lnTo>
                      <a:pt x="366" y="359"/>
                    </a:lnTo>
                    <a:lnTo>
                      <a:pt x="372" y="363"/>
                    </a:lnTo>
                    <a:lnTo>
                      <a:pt x="379" y="368"/>
                    </a:lnTo>
                    <a:lnTo>
                      <a:pt x="385" y="375"/>
                    </a:lnTo>
                    <a:lnTo>
                      <a:pt x="382" y="350"/>
                    </a:lnTo>
                    <a:lnTo>
                      <a:pt x="379" y="320"/>
                    </a:lnTo>
                    <a:lnTo>
                      <a:pt x="372" y="290"/>
                    </a:lnTo>
                    <a:lnTo>
                      <a:pt x="361" y="272"/>
                    </a:lnTo>
                    <a:lnTo>
                      <a:pt x="365" y="278"/>
                    </a:lnTo>
                    <a:lnTo>
                      <a:pt x="365" y="286"/>
                    </a:lnTo>
                    <a:lnTo>
                      <a:pt x="362" y="295"/>
                    </a:lnTo>
                    <a:lnTo>
                      <a:pt x="358" y="303"/>
                    </a:lnTo>
                    <a:lnTo>
                      <a:pt x="353" y="309"/>
                    </a:lnTo>
                    <a:lnTo>
                      <a:pt x="347" y="314"/>
                    </a:lnTo>
                    <a:lnTo>
                      <a:pt x="340" y="316"/>
                    </a:lnTo>
                    <a:lnTo>
                      <a:pt x="334" y="314"/>
                    </a:lnTo>
                    <a:lnTo>
                      <a:pt x="331" y="322"/>
                    </a:lnTo>
                    <a:lnTo>
                      <a:pt x="326" y="329"/>
                    </a:lnTo>
                    <a:lnTo>
                      <a:pt x="318" y="335"/>
                    </a:lnTo>
                    <a:lnTo>
                      <a:pt x="312" y="339"/>
                    </a:lnTo>
                    <a:lnTo>
                      <a:pt x="304" y="343"/>
                    </a:lnTo>
                    <a:lnTo>
                      <a:pt x="296" y="343"/>
                    </a:lnTo>
                    <a:lnTo>
                      <a:pt x="291" y="340"/>
                    </a:lnTo>
                    <a:lnTo>
                      <a:pt x="289" y="334"/>
                    </a:lnTo>
                    <a:lnTo>
                      <a:pt x="280" y="338"/>
                    </a:lnTo>
                    <a:lnTo>
                      <a:pt x="272" y="339"/>
                    </a:lnTo>
                    <a:lnTo>
                      <a:pt x="263" y="340"/>
                    </a:lnTo>
                    <a:lnTo>
                      <a:pt x="255" y="339"/>
                    </a:lnTo>
                    <a:lnTo>
                      <a:pt x="249" y="336"/>
                    </a:lnTo>
                    <a:lnTo>
                      <a:pt x="244" y="332"/>
                    </a:lnTo>
                    <a:lnTo>
                      <a:pt x="240" y="326"/>
                    </a:lnTo>
                    <a:lnTo>
                      <a:pt x="237" y="318"/>
                    </a:lnTo>
                    <a:lnTo>
                      <a:pt x="230" y="318"/>
                    </a:lnTo>
                    <a:lnTo>
                      <a:pt x="221" y="314"/>
                    </a:lnTo>
                    <a:lnTo>
                      <a:pt x="213" y="309"/>
                    </a:lnTo>
                    <a:lnTo>
                      <a:pt x="208" y="302"/>
                    </a:lnTo>
                    <a:lnTo>
                      <a:pt x="203" y="295"/>
                    </a:lnTo>
                    <a:lnTo>
                      <a:pt x="200" y="287"/>
                    </a:lnTo>
                    <a:lnTo>
                      <a:pt x="201" y="280"/>
                    </a:lnTo>
                    <a:lnTo>
                      <a:pt x="205" y="275"/>
                    </a:lnTo>
                    <a:lnTo>
                      <a:pt x="195" y="264"/>
                    </a:lnTo>
                    <a:lnTo>
                      <a:pt x="190" y="255"/>
                    </a:lnTo>
                    <a:lnTo>
                      <a:pt x="190" y="245"/>
                    </a:lnTo>
                    <a:lnTo>
                      <a:pt x="198" y="236"/>
                    </a:lnTo>
                    <a:lnTo>
                      <a:pt x="190" y="225"/>
                    </a:lnTo>
                    <a:lnTo>
                      <a:pt x="186" y="214"/>
                    </a:lnTo>
                    <a:lnTo>
                      <a:pt x="187" y="205"/>
                    </a:lnTo>
                    <a:lnTo>
                      <a:pt x="198" y="198"/>
                    </a:lnTo>
                    <a:lnTo>
                      <a:pt x="191" y="183"/>
                    </a:lnTo>
                    <a:lnTo>
                      <a:pt x="190" y="172"/>
                    </a:lnTo>
                    <a:lnTo>
                      <a:pt x="196" y="163"/>
                    </a:lnTo>
                    <a:lnTo>
                      <a:pt x="208" y="156"/>
                    </a:lnTo>
                    <a:lnTo>
                      <a:pt x="209" y="151"/>
                    </a:lnTo>
                    <a:lnTo>
                      <a:pt x="213" y="146"/>
                    </a:lnTo>
                    <a:lnTo>
                      <a:pt x="218" y="140"/>
                    </a:lnTo>
                    <a:lnTo>
                      <a:pt x="225" y="133"/>
                    </a:lnTo>
                    <a:lnTo>
                      <a:pt x="231" y="129"/>
                    </a:lnTo>
                    <a:lnTo>
                      <a:pt x="239" y="127"/>
                    </a:lnTo>
                    <a:lnTo>
                      <a:pt x="245" y="128"/>
                    </a:lnTo>
                    <a:lnTo>
                      <a:pt x="252" y="133"/>
                    </a:lnTo>
                    <a:close/>
                  </a:path>
                </a:pathLst>
              </a:custGeom>
              <a:solidFill>
                <a:srgbClr val="FFE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57" name="Freeform 457"/>
              <p:cNvSpPr>
                <a:spLocks/>
              </p:cNvSpPr>
              <p:nvPr/>
            </p:nvSpPr>
            <p:spPr bwMode="auto">
              <a:xfrm>
                <a:off x="858" y="1992"/>
                <a:ext cx="85" cy="107"/>
              </a:xfrm>
              <a:custGeom>
                <a:avLst/>
                <a:gdLst>
                  <a:gd name="T0" fmla="*/ 81 w 340"/>
                  <a:gd name="T1" fmla="*/ 28 h 427"/>
                  <a:gd name="T2" fmla="*/ 78 w 340"/>
                  <a:gd name="T3" fmla="*/ 13 h 427"/>
                  <a:gd name="T4" fmla="*/ 85 w 340"/>
                  <a:gd name="T5" fmla="*/ 0 h 427"/>
                  <a:gd name="T6" fmla="*/ 72 w 340"/>
                  <a:gd name="T7" fmla="*/ 2 h 427"/>
                  <a:gd name="T8" fmla="*/ 59 w 340"/>
                  <a:gd name="T9" fmla="*/ 10 h 427"/>
                  <a:gd name="T10" fmla="*/ 53 w 340"/>
                  <a:gd name="T11" fmla="*/ 15 h 427"/>
                  <a:gd name="T12" fmla="*/ 43 w 340"/>
                  <a:gd name="T13" fmla="*/ 9 h 427"/>
                  <a:gd name="T14" fmla="*/ 31 w 340"/>
                  <a:gd name="T15" fmla="*/ 8 h 427"/>
                  <a:gd name="T16" fmla="*/ 26 w 340"/>
                  <a:gd name="T17" fmla="*/ 12 h 427"/>
                  <a:gd name="T18" fmla="*/ 22 w 340"/>
                  <a:gd name="T19" fmla="*/ 23 h 427"/>
                  <a:gd name="T20" fmla="*/ 33 w 340"/>
                  <a:gd name="T21" fmla="*/ 34 h 427"/>
                  <a:gd name="T22" fmla="*/ 26 w 340"/>
                  <a:gd name="T23" fmla="*/ 34 h 427"/>
                  <a:gd name="T24" fmla="*/ 19 w 340"/>
                  <a:gd name="T25" fmla="*/ 37 h 427"/>
                  <a:gd name="T26" fmla="*/ 14 w 340"/>
                  <a:gd name="T27" fmla="*/ 41 h 427"/>
                  <a:gd name="T28" fmla="*/ 8 w 340"/>
                  <a:gd name="T29" fmla="*/ 43 h 427"/>
                  <a:gd name="T30" fmla="*/ 2 w 340"/>
                  <a:gd name="T31" fmla="*/ 42 h 427"/>
                  <a:gd name="T32" fmla="*/ 5 w 340"/>
                  <a:gd name="T33" fmla="*/ 51 h 427"/>
                  <a:gd name="T34" fmla="*/ 14 w 340"/>
                  <a:gd name="T35" fmla="*/ 61 h 427"/>
                  <a:gd name="T36" fmla="*/ 24 w 340"/>
                  <a:gd name="T37" fmla="*/ 64 h 427"/>
                  <a:gd name="T38" fmla="*/ 21 w 340"/>
                  <a:gd name="T39" fmla="*/ 75 h 427"/>
                  <a:gd name="T40" fmla="*/ 25 w 340"/>
                  <a:gd name="T41" fmla="*/ 83 h 427"/>
                  <a:gd name="T42" fmla="*/ 27 w 340"/>
                  <a:gd name="T43" fmla="*/ 92 h 427"/>
                  <a:gd name="T44" fmla="*/ 26 w 340"/>
                  <a:gd name="T45" fmla="*/ 101 h 427"/>
                  <a:gd name="T46" fmla="*/ 35 w 340"/>
                  <a:gd name="T47" fmla="*/ 98 h 427"/>
                  <a:gd name="T48" fmla="*/ 44 w 340"/>
                  <a:gd name="T49" fmla="*/ 90 h 427"/>
                  <a:gd name="T50" fmla="*/ 50 w 340"/>
                  <a:gd name="T51" fmla="*/ 85 h 427"/>
                  <a:gd name="T52" fmla="*/ 57 w 340"/>
                  <a:gd name="T53" fmla="*/ 91 h 427"/>
                  <a:gd name="T54" fmla="*/ 64 w 340"/>
                  <a:gd name="T55" fmla="*/ 95 h 427"/>
                  <a:gd name="T56" fmla="*/ 70 w 340"/>
                  <a:gd name="T57" fmla="*/ 97 h 427"/>
                  <a:gd name="T58" fmla="*/ 74 w 340"/>
                  <a:gd name="T59" fmla="*/ 101 h 427"/>
                  <a:gd name="T60" fmla="*/ 76 w 340"/>
                  <a:gd name="T61" fmla="*/ 107 h 427"/>
                  <a:gd name="T62" fmla="*/ 80 w 340"/>
                  <a:gd name="T63" fmla="*/ 98 h 427"/>
                  <a:gd name="T64" fmla="*/ 85 w 340"/>
                  <a:gd name="T65" fmla="*/ 87 h 427"/>
                  <a:gd name="T66" fmla="*/ 85 w 340"/>
                  <a:gd name="T67" fmla="*/ 84 h 427"/>
                  <a:gd name="T68" fmla="*/ 80 w 340"/>
                  <a:gd name="T69" fmla="*/ 88 h 427"/>
                  <a:gd name="T70" fmla="*/ 75 w 340"/>
                  <a:gd name="T71" fmla="*/ 88 h 427"/>
                  <a:gd name="T72" fmla="*/ 69 w 340"/>
                  <a:gd name="T73" fmla="*/ 89 h 427"/>
                  <a:gd name="T74" fmla="*/ 63 w 340"/>
                  <a:gd name="T75" fmla="*/ 89 h 427"/>
                  <a:gd name="T76" fmla="*/ 61 w 340"/>
                  <a:gd name="T77" fmla="*/ 85 h 427"/>
                  <a:gd name="T78" fmla="*/ 55 w 340"/>
                  <a:gd name="T79" fmla="*/ 83 h 427"/>
                  <a:gd name="T80" fmla="*/ 52 w 340"/>
                  <a:gd name="T81" fmla="*/ 79 h 427"/>
                  <a:gd name="T82" fmla="*/ 50 w 340"/>
                  <a:gd name="T83" fmla="*/ 72 h 427"/>
                  <a:gd name="T84" fmla="*/ 52 w 340"/>
                  <a:gd name="T85" fmla="*/ 61 h 427"/>
                  <a:gd name="T86" fmla="*/ 52 w 340"/>
                  <a:gd name="T87" fmla="*/ 53 h 427"/>
                  <a:gd name="T88" fmla="*/ 56 w 340"/>
                  <a:gd name="T89" fmla="*/ 46 h 427"/>
                  <a:gd name="T90" fmla="*/ 61 w 340"/>
                  <a:gd name="T91" fmla="*/ 40 h 427"/>
                  <a:gd name="T92" fmla="*/ 68 w 340"/>
                  <a:gd name="T93" fmla="*/ 37 h 427"/>
                  <a:gd name="T94" fmla="*/ 73 w 340"/>
                  <a:gd name="T95" fmla="*/ 35 h 427"/>
                  <a:gd name="T96" fmla="*/ 78 w 340"/>
                  <a:gd name="T97" fmla="*/ 35 h 4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40" h="427">
                    <a:moveTo>
                      <a:pt x="321" y="150"/>
                    </a:moveTo>
                    <a:lnTo>
                      <a:pt x="327" y="132"/>
                    </a:lnTo>
                    <a:lnTo>
                      <a:pt x="323" y="111"/>
                    </a:lnTo>
                    <a:lnTo>
                      <a:pt x="317" y="88"/>
                    </a:lnTo>
                    <a:lnTo>
                      <a:pt x="313" y="70"/>
                    </a:lnTo>
                    <a:lnTo>
                      <a:pt x="312" y="53"/>
                    </a:lnTo>
                    <a:lnTo>
                      <a:pt x="314" y="35"/>
                    </a:lnTo>
                    <a:lnTo>
                      <a:pt x="322" y="17"/>
                    </a:lnTo>
                    <a:lnTo>
                      <a:pt x="338" y="0"/>
                    </a:lnTo>
                    <a:lnTo>
                      <a:pt x="323" y="1"/>
                    </a:lnTo>
                    <a:lnTo>
                      <a:pt x="305" y="4"/>
                    </a:lnTo>
                    <a:lnTo>
                      <a:pt x="286" y="8"/>
                    </a:lnTo>
                    <a:lnTo>
                      <a:pt x="267" y="14"/>
                    </a:lnTo>
                    <a:lnTo>
                      <a:pt x="249" y="25"/>
                    </a:lnTo>
                    <a:lnTo>
                      <a:pt x="234" y="39"/>
                    </a:lnTo>
                    <a:lnTo>
                      <a:pt x="225" y="58"/>
                    </a:lnTo>
                    <a:lnTo>
                      <a:pt x="221" y="82"/>
                    </a:lnTo>
                    <a:lnTo>
                      <a:pt x="211" y="61"/>
                    </a:lnTo>
                    <a:lnTo>
                      <a:pt x="199" y="48"/>
                    </a:lnTo>
                    <a:lnTo>
                      <a:pt x="185" y="40"/>
                    </a:lnTo>
                    <a:lnTo>
                      <a:pt x="171" y="37"/>
                    </a:lnTo>
                    <a:lnTo>
                      <a:pt x="154" y="36"/>
                    </a:lnTo>
                    <a:lnTo>
                      <a:pt x="139" y="35"/>
                    </a:lnTo>
                    <a:lnTo>
                      <a:pt x="122" y="31"/>
                    </a:lnTo>
                    <a:lnTo>
                      <a:pt x="105" y="22"/>
                    </a:lnTo>
                    <a:lnTo>
                      <a:pt x="107" y="35"/>
                    </a:lnTo>
                    <a:lnTo>
                      <a:pt x="103" y="49"/>
                    </a:lnTo>
                    <a:lnTo>
                      <a:pt x="96" y="63"/>
                    </a:lnTo>
                    <a:lnTo>
                      <a:pt x="91" y="77"/>
                    </a:lnTo>
                    <a:lnTo>
                      <a:pt x="89" y="93"/>
                    </a:lnTo>
                    <a:lnTo>
                      <a:pt x="94" y="108"/>
                    </a:lnTo>
                    <a:lnTo>
                      <a:pt x="107" y="122"/>
                    </a:lnTo>
                    <a:lnTo>
                      <a:pt x="132" y="136"/>
                    </a:lnTo>
                    <a:lnTo>
                      <a:pt x="125" y="134"/>
                    </a:lnTo>
                    <a:lnTo>
                      <a:pt x="114" y="134"/>
                    </a:lnTo>
                    <a:lnTo>
                      <a:pt x="105" y="136"/>
                    </a:lnTo>
                    <a:lnTo>
                      <a:pt x="95" y="139"/>
                    </a:lnTo>
                    <a:lnTo>
                      <a:pt x="86" y="144"/>
                    </a:lnTo>
                    <a:lnTo>
                      <a:pt x="77" y="149"/>
                    </a:lnTo>
                    <a:lnTo>
                      <a:pt x="68" y="154"/>
                    </a:lnTo>
                    <a:lnTo>
                      <a:pt x="62" y="159"/>
                    </a:lnTo>
                    <a:lnTo>
                      <a:pt x="55" y="165"/>
                    </a:lnTo>
                    <a:lnTo>
                      <a:pt x="47" y="167"/>
                    </a:lnTo>
                    <a:lnTo>
                      <a:pt x="40" y="170"/>
                    </a:lnTo>
                    <a:lnTo>
                      <a:pt x="32" y="171"/>
                    </a:lnTo>
                    <a:lnTo>
                      <a:pt x="23" y="171"/>
                    </a:lnTo>
                    <a:lnTo>
                      <a:pt x="15" y="170"/>
                    </a:lnTo>
                    <a:lnTo>
                      <a:pt x="8" y="168"/>
                    </a:lnTo>
                    <a:lnTo>
                      <a:pt x="0" y="167"/>
                    </a:lnTo>
                    <a:lnTo>
                      <a:pt x="9" y="185"/>
                    </a:lnTo>
                    <a:lnTo>
                      <a:pt x="19" y="203"/>
                    </a:lnTo>
                    <a:lnTo>
                      <a:pt x="31" y="217"/>
                    </a:lnTo>
                    <a:lnTo>
                      <a:pt x="42" y="231"/>
                    </a:lnTo>
                    <a:lnTo>
                      <a:pt x="54" y="242"/>
                    </a:lnTo>
                    <a:lnTo>
                      <a:pt x="67" y="249"/>
                    </a:lnTo>
                    <a:lnTo>
                      <a:pt x="81" y="255"/>
                    </a:lnTo>
                    <a:lnTo>
                      <a:pt x="96" y="257"/>
                    </a:lnTo>
                    <a:lnTo>
                      <a:pt x="87" y="272"/>
                    </a:lnTo>
                    <a:lnTo>
                      <a:pt x="85" y="285"/>
                    </a:lnTo>
                    <a:lnTo>
                      <a:pt x="85" y="298"/>
                    </a:lnTo>
                    <a:lnTo>
                      <a:pt x="89" y="310"/>
                    </a:lnTo>
                    <a:lnTo>
                      <a:pt x="94" y="321"/>
                    </a:lnTo>
                    <a:lnTo>
                      <a:pt x="99" y="332"/>
                    </a:lnTo>
                    <a:lnTo>
                      <a:pt x="104" y="342"/>
                    </a:lnTo>
                    <a:lnTo>
                      <a:pt x="107" y="351"/>
                    </a:lnTo>
                    <a:lnTo>
                      <a:pt x="109" y="368"/>
                    </a:lnTo>
                    <a:lnTo>
                      <a:pt x="112" y="382"/>
                    </a:lnTo>
                    <a:lnTo>
                      <a:pt x="110" y="393"/>
                    </a:lnTo>
                    <a:lnTo>
                      <a:pt x="104" y="402"/>
                    </a:lnTo>
                    <a:lnTo>
                      <a:pt x="114" y="401"/>
                    </a:lnTo>
                    <a:lnTo>
                      <a:pt x="127" y="398"/>
                    </a:lnTo>
                    <a:lnTo>
                      <a:pt x="140" y="392"/>
                    </a:lnTo>
                    <a:lnTo>
                      <a:pt x="154" y="383"/>
                    </a:lnTo>
                    <a:lnTo>
                      <a:pt x="166" y="373"/>
                    </a:lnTo>
                    <a:lnTo>
                      <a:pt x="177" y="361"/>
                    </a:lnTo>
                    <a:lnTo>
                      <a:pt x="186" y="346"/>
                    </a:lnTo>
                    <a:lnTo>
                      <a:pt x="193" y="330"/>
                    </a:lnTo>
                    <a:lnTo>
                      <a:pt x="199" y="341"/>
                    </a:lnTo>
                    <a:lnTo>
                      <a:pt x="207" y="350"/>
                    </a:lnTo>
                    <a:lnTo>
                      <a:pt x="216" y="357"/>
                    </a:lnTo>
                    <a:lnTo>
                      <a:pt x="226" y="364"/>
                    </a:lnTo>
                    <a:lnTo>
                      <a:pt x="236" y="370"/>
                    </a:lnTo>
                    <a:lnTo>
                      <a:pt x="246" y="375"/>
                    </a:lnTo>
                    <a:lnTo>
                      <a:pt x="255" y="379"/>
                    </a:lnTo>
                    <a:lnTo>
                      <a:pt x="264" y="382"/>
                    </a:lnTo>
                    <a:lnTo>
                      <a:pt x="272" y="384"/>
                    </a:lnTo>
                    <a:lnTo>
                      <a:pt x="279" y="388"/>
                    </a:lnTo>
                    <a:lnTo>
                      <a:pt x="285" y="392"/>
                    </a:lnTo>
                    <a:lnTo>
                      <a:pt x="290" y="397"/>
                    </a:lnTo>
                    <a:lnTo>
                      <a:pt x="295" y="402"/>
                    </a:lnTo>
                    <a:lnTo>
                      <a:pt x="299" y="410"/>
                    </a:lnTo>
                    <a:lnTo>
                      <a:pt x="302" y="418"/>
                    </a:lnTo>
                    <a:lnTo>
                      <a:pt x="303" y="427"/>
                    </a:lnTo>
                    <a:lnTo>
                      <a:pt x="308" y="416"/>
                    </a:lnTo>
                    <a:lnTo>
                      <a:pt x="314" y="405"/>
                    </a:lnTo>
                    <a:lnTo>
                      <a:pt x="321" y="391"/>
                    </a:lnTo>
                    <a:lnTo>
                      <a:pt x="329" y="377"/>
                    </a:lnTo>
                    <a:lnTo>
                      <a:pt x="334" y="361"/>
                    </a:lnTo>
                    <a:lnTo>
                      <a:pt x="338" y="348"/>
                    </a:lnTo>
                    <a:lnTo>
                      <a:pt x="340" y="335"/>
                    </a:lnTo>
                    <a:lnTo>
                      <a:pt x="339" y="326"/>
                    </a:lnTo>
                    <a:lnTo>
                      <a:pt x="338" y="334"/>
                    </a:lnTo>
                    <a:lnTo>
                      <a:pt x="334" y="341"/>
                    </a:lnTo>
                    <a:lnTo>
                      <a:pt x="327" y="346"/>
                    </a:lnTo>
                    <a:lnTo>
                      <a:pt x="320" y="351"/>
                    </a:lnTo>
                    <a:lnTo>
                      <a:pt x="312" y="353"/>
                    </a:lnTo>
                    <a:lnTo>
                      <a:pt x="304" y="355"/>
                    </a:lnTo>
                    <a:lnTo>
                      <a:pt x="298" y="352"/>
                    </a:lnTo>
                    <a:lnTo>
                      <a:pt x="293" y="347"/>
                    </a:lnTo>
                    <a:lnTo>
                      <a:pt x="286" y="352"/>
                    </a:lnTo>
                    <a:lnTo>
                      <a:pt x="277" y="355"/>
                    </a:lnTo>
                    <a:lnTo>
                      <a:pt x="268" y="356"/>
                    </a:lnTo>
                    <a:lnTo>
                      <a:pt x="259" y="356"/>
                    </a:lnTo>
                    <a:lnTo>
                      <a:pt x="252" y="355"/>
                    </a:lnTo>
                    <a:lnTo>
                      <a:pt x="245" y="351"/>
                    </a:lnTo>
                    <a:lnTo>
                      <a:pt x="243" y="346"/>
                    </a:lnTo>
                    <a:lnTo>
                      <a:pt x="244" y="339"/>
                    </a:lnTo>
                    <a:lnTo>
                      <a:pt x="235" y="337"/>
                    </a:lnTo>
                    <a:lnTo>
                      <a:pt x="227" y="334"/>
                    </a:lnTo>
                    <a:lnTo>
                      <a:pt x="219" y="330"/>
                    </a:lnTo>
                    <a:lnTo>
                      <a:pt x="213" y="325"/>
                    </a:lnTo>
                    <a:lnTo>
                      <a:pt x="209" y="320"/>
                    </a:lnTo>
                    <a:lnTo>
                      <a:pt x="207" y="314"/>
                    </a:lnTo>
                    <a:lnTo>
                      <a:pt x="207" y="306"/>
                    </a:lnTo>
                    <a:lnTo>
                      <a:pt x="209" y="298"/>
                    </a:lnTo>
                    <a:lnTo>
                      <a:pt x="198" y="287"/>
                    </a:lnTo>
                    <a:lnTo>
                      <a:pt x="193" y="269"/>
                    </a:lnTo>
                    <a:lnTo>
                      <a:pt x="195" y="252"/>
                    </a:lnTo>
                    <a:lnTo>
                      <a:pt x="207" y="244"/>
                    </a:lnTo>
                    <a:lnTo>
                      <a:pt x="204" y="230"/>
                    </a:lnTo>
                    <a:lnTo>
                      <a:pt x="204" y="219"/>
                    </a:lnTo>
                    <a:lnTo>
                      <a:pt x="209" y="211"/>
                    </a:lnTo>
                    <a:lnTo>
                      <a:pt x="221" y="207"/>
                    </a:lnTo>
                    <a:lnTo>
                      <a:pt x="219" y="193"/>
                    </a:lnTo>
                    <a:lnTo>
                      <a:pt x="222" y="183"/>
                    </a:lnTo>
                    <a:lnTo>
                      <a:pt x="228" y="176"/>
                    </a:lnTo>
                    <a:lnTo>
                      <a:pt x="241" y="175"/>
                    </a:lnTo>
                    <a:lnTo>
                      <a:pt x="244" y="159"/>
                    </a:lnTo>
                    <a:lnTo>
                      <a:pt x="249" y="149"/>
                    </a:lnTo>
                    <a:lnTo>
                      <a:pt x="259" y="145"/>
                    </a:lnTo>
                    <a:lnTo>
                      <a:pt x="272" y="147"/>
                    </a:lnTo>
                    <a:lnTo>
                      <a:pt x="276" y="143"/>
                    </a:lnTo>
                    <a:lnTo>
                      <a:pt x="282" y="140"/>
                    </a:lnTo>
                    <a:lnTo>
                      <a:pt x="290" y="138"/>
                    </a:lnTo>
                    <a:lnTo>
                      <a:pt x="298" y="136"/>
                    </a:lnTo>
                    <a:lnTo>
                      <a:pt x="305" y="136"/>
                    </a:lnTo>
                    <a:lnTo>
                      <a:pt x="313" y="139"/>
                    </a:lnTo>
                    <a:lnTo>
                      <a:pt x="318" y="143"/>
                    </a:lnTo>
                    <a:lnTo>
                      <a:pt x="321" y="150"/>
                    </a:lnTo>
                    <a:close/>
                  </a:path>
                </a:pathLst>
              </a:custGeom>
              <a:solidFill>
                <a:srgbClr val="FFE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58" name="Freeform 458"/>
              <p:cNvSpPr>
                <a:spLocks/>
              </p:cNvSpPr>
              <p:nvPr/>
            </p:nvSpPr>
            <p:spPr bwMode="auto">
              <a:xfrm>
                <a:off x="863" y="1915"/>
                <a:ext cx="52" cy="60"/>
              </a:xfrm>
              <a:custGeom>
                <a:avLst/>
                <a:gdLst>
                  <a:gd name="T0" fmla="*/ 5 w 206"/>
                  <a:gd name="T1" fmla="*/ 10 h 242"/>
                  <a:gd name="T2" fmla="*/ 7 w 206"/>
                  <a:gd name="T3" fmla="*/ 7 h 242"/>
                  <a:gd name="T4" fmla="*/ 11 w 206"/>
                  <a:gd name="T5" fmla="*/ 4 h 242"/>
                  <a:gd name="T6" fmla="*/ 14 w 206"/>
                  <a:gd name="T7" fmla="*/ 3 h 242"/>
                  <a:gd name="T8" fmla="*/ 17 w 206"/>
                  <a:gd name="T9" fmla="*/ 3 h 242"/>
                  <a:gd name="T10" fmla="*/ 21 w 206"/>
                  <a:gd name="T11" fmla="*/ 1 h 242"/>
                  <a:gd name="T12" fmla="*/ 24 w 206"/>
                  <a:gd name="T13" fmla="*/ 0 h 242"/>
                  <a:gd name="T14" fmla="*/ 28 w 206"/>
                  <a:gd name="T15" fmla="*/ 2 h 242"/>
                  <a:gd name="T16" fmla="*/ 30 w 206"/>
                  <a:gd name="T17" fmla="*/ 3 h 242"/>
                  <a:gd name="T18" fmla="*/ 35 w 206"/>
                  <a:gd name="T19" fmla="*/ 3 h 242"/>
                  <a:gd name="T20" fmla="*/ 40 w 206"/>
                  <a:gd name="T21" fmla="*/ 5 h 242"/>
                  <a:gd name="T22" fmla="*/ 44 w 206"/>
                  <a:gd name="T23" fmla="*/ 10 h 242"/>
                  <a:gd name="T24" fmla="*/ 46 w 206"/>
                  <a:gd name="T25" fmla="*/ 16 h 242"/>
                  <a:gd name="T26" fmla="*/ 49 w 206"/>
                  <a:gd name="T27" fmla="*/ 24 h 242"/>
                  <a:gd name="T28" fmla="*/ 51 w 206"/>
                  <a:gd name="T29" fmla="*/ 31 h 242"/>
                  <a:gd name="T30" fmla="*/ 51 w 206"/>
                  <a:gd name="T31" fmla="*/ 37 h 242"/>
                  <a:gd name="T32" fmla="*/ 51 w 206"/>
                  <a:gd name="T33" fmla="*/ 40 h 242"/>
                  <a:gd name="T34" fmla="*/ 51 w 206"/>
                  <a:gd name="T35" fmla="*/ 45 h 242"/>
                  <a:gd name="T36" fmla="*/ 48 w 206"/>
                  <a:gd name="T37" fmla="*/ 49 h 242"/>
                  <a:gd name="T38" fmla="*/ 45 w 206"/>
                  <a:gd name="T39" fmla="*/ 52 h 242"/>
                  <a:gd name="T40" fmla="*/ 43 w 206"/>
                  <a:gd name="T41" fmla="*/ 53 h 242"/>
                  <a:gd name="T42" fmla="*/ 40 w 206"/>
                  <a:gd name="T43" fmla="*/ 58 h 242"/>
                  <a:gd name="T44" fmla="*/ 36 w 206"/>
                  <a:gd name="T45" fmla="*/ 60 h 242"/>
                  <a:gd name="T46" fmla="*/ 32 w 206"/>
                  <a:gd name="T47" fmla="*/ 59 h 242"/>
                  <a:gd name="T48" fmla="*/ 29 w 206"/>
                  <a:gd name="T49" fmla="*/ 59 h 242"/>
                  <a:gd name="T50" fmla="*/ 24 w 206"/>
                  <a:gd name="T51" fmla="*/ 60 h 242"/>
                  <a:gd name="T52" fmla="*/ 21 w 206"/>
                  <a:gd name="T53" fmla="*/ 60 h 242"/>
                  <a:gd name="T54" fmla="*/ 17 w 206"/>
                  <a:gd name="T55" fmla="*/ 57 h 242"/>
                  <a:gd name="T56" fmla="*/ 14 w 206"/>
                  <a:gd name="T57" fmla="*/ 55 h 242"/>
                  <a:gd name="T58" fmla="*/ 10 w 206"/>
                  <a:gd name="T59" fmla="*/ 53 h 242"/>
                  <a:gd name="T60" fmla="*/ 7 w 206"/>
                  <a:gd name="T61" fmla="*/ 49 h 242"/>
                  <a:gd name="T62" fmla="*/ 6 w 206"/>
                  <a:gd name="T63" fmla="*/ 45 h 242"/>
                  <a:gd name="T64" fmla="*/ 4 w 206"/>
                  <a:gd name="T65" fmla="*/ 41 h 242"/>
                  <a:gd name="T66" fmla="*/ 2 w 206"/>
                  <a:gd name="T67" fmla="*/ 36 h 242"/>
                  <a:gd name="T68" fmla="*/ 1 w 206"/>
                  <a:gd name="T69" fmla="*/ 30 h 242"/>
                  <a:gd name="T70" fmla="*/ 0 w 206"/>
                  <a:gd name="T71" fmla="*/ 25 h 242"/>
                  <a:gd name="T72" fmla="*/ 1 w 206"/>
                  <a:gd name="T73" fmla="*/ 19 h 242"/>
                  <a:gd name="T74" fmla="*/ 2 w 206"/>
                  <a:gd name="T75" fmla="*/ 13 h 2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06" h="242">
                    <a:moveTo>
                      <a:pt x="19" y="47"/>
                    </a:moveTo>
                    <a:lnTo>
                      <a:pt x="20" y="41"/>
                    </a:lnTo>
                    <a:lnTo>
                      <a:pt x="24" y="35"/>
                    </a:lnTo>
                    <a:lnTo>
                      <a:pt x="28" y="27"/>
                    </a:lnTo>
                    <a:lnTo>
                      <a:pt x="34" y="21"/>
                    </a:lnTo>
                    <a:lnTo>
                      <a:pt x="42" y="16"/>
                    </a:lnTo>
                    <a:lnTo>
                      <a:pt x="50" y="12"/>
                    </a:lnTo>
                    <a:lnTo>
                      <a:pt x="56" y="13"/>
                    </a:lnTo>
                    <a:lnTo>
                      <a:pt x="64" y="17"/>
                    </a:lnTo>
                    <a:lnTo>
                      <a:pt x="69" y="11"/>
                    </a:lnTo>
                    <a:lnTo>
                      <a:pt x="74" y="7"/>
                    </a:lnTo>
                    <a:lnTo>
                      <a:pt x="82" y="3"/>
                    </a:lnTo>
                    <a:lnTo>
                      <a:pt x="88" y="0"/>
                    </a:lnTo>
                    <a:lnTo>
                      <a:pt x="96" y="0"/>
                    </a:lnTo>
                    <a:lnTo>
                      <a:pt x="104" y="3"/>
                    </a:lnTo>
                    <a:lnTo>
                      <a:pt x="110" y="8"/>
                    </a:lnTo>
                    <a:lnTo>
                      <a:pt x="115" y="16"/>
                    </a:lnTo>
                    <a:lnTo>
                      <a:pt x="120" y="12"/>
                    </a:lnTo>
                    <a:lnTo>
                      <a:pt x="128" y="11"/>
                    </a:lnTo>
                    <a:lnTo>
                      <a:pt x="138" y="12"/>
                    </a:lnTo>
                    <a:lnTo>
                      <a:pt x="150" y="16"/>
                    </a:lnTo>
                    <a:lnTo>
                      <a:pt x="160" y="21"/>
                    </a:lnTo>
                    <a:lnTo>
                      <a:pt x="168" y="30"/>
                    </a:lnTo>
                    <a:lnTo>
                      <a:pt x="173" y="40"/>
                    </a:lnTo>
                    <a:lnTo>
                      <a:pt x="172" y="53"/>
                    </a:lnTo>
                    <a:lnTo>
                      <a:pt x="183" y="66"/>
                    </a:lnTo>
                    <a:lnTo>
                      <a:pt x="191" y="81"/>
                    </a:lnTo>
                    <a:lnTo>
                      <a:pt x="193" y="97"/>
                    </a:lnTo>
                    <a:lnTo>
                      <a:pt x="188" y="111"/>
                    </a:lnTo>
                    <a:lnTo>
                      <a:pt x="201" y="124"/>
                    </a:lnTo>
                    <a:lnTo>
                      <a:pt x="206" y="137"/>
                    </a:lnTo>
                    <a:lnTo>
                      <a:pt x="204" y="148"/>
                    </a:lnTo>
                    <a:lnTo>
                      <a:pt x="196" y="157"/>
                    </a:lnTo>
                    <a:lnTo>
                      <a:pt x="201" y="163"/>
                    </a:lnTo>
                    <a:lnTo>
                      <a:pt x="202" y="172"/>
                    </a:lnTo>
                    <a:lnTo>
                      <a:pt x="201" y="181"/>
                    </a:lnTo>
                    <a:lnTo>
                      <a:pt x="197" y="192"/>
                    </a:lnTo>
                    <a:lnTo>
                      <a:pt x="192" y="199"/>
                    </a:lnTo>
                    <a:lnTo>
                      <a:pt x="186" y="206"/>
                    </a:lnTo>
                    <a:lnTo>
                      <a:pt x="179" y="208"/>
                    </a:lnTo>
                    <a:lnTo>
                      <a:pt x="172" y="207"/>
                    </a:lnTo>
                    <a:lnTo>
                      <a:pt x="169" y="215"/>
                    </a:lnTo>
                    <a:lnTo>
                      <a:pt x="164" y="224"/>
                    </a:lnTo>
                    <a:lnTo>
                      <a:pt x="157" y="232"/>
                    </a:lnTo>
                    <a:lnTo>
                      <a:pt x="150" y="237"/>
                    </a:lnTo>
                    <a:lnTo>
                      <a:pt x="141" y="241"/>
                    </a:lnTo>
                    <a:lnTo>
                      <a:pt x="134" y="242"/>
                    </a:lnTo>
                    <a:lnTo>
                      <a:pt x="128" y="239"/>
                    </a:lnTo>
                    <a:lnTo>
                      <a:pt x="124" y="233"/>
                    </a:lnTo>
                    <a:lnTo>
                      <a:pt x="115" y="237"/>
                    </a:lnTo>
                    <a:lnTo>
                      <a:pt x="106" y="241"/>
                    </a:lnTo>
                    <a:lnTo>
                      <a:pt x="97" y="242"/>
                    </a:lnTo>
                    <a:lnTo>
                      <a:pt x="89" y="242"/>
                    </a:lnTo>
                    <a:lnTo>
                      <a:pt x="82" y="241"/>
                    </a:lnTo>
                    <a:lnTo>
                      <a:pt x="74" y="237"/>
                    </a:lnTo>
                    <a:lnTo>
                      <a:pt x="69" y="230"/>
                    </a:lnTo>
                    <a:lnTo>
                      <a:pt x="66" y="221"/>
                    </a:lnTo>
                    <a:lnTo>
                      <a:pt x="57" y="221"/>
                    </a:lnTo>
                    <a:lnTo>
                      <a:pt x="48" y="219"/>
                    </a:lnTo>
                    <a:lnTo>
                      <a:pt x="39" y="214"/>
                    </a:lnTo>
                    <a:lnTo>
                      <a:pt x="33" y="206"/>
                    </a:lnTo>
                    <a:lnTo>
                      <a:pt x="26" y="198"/>
                    </a:lnTo>
                    <a:lnTo>
                      <a:pt x="24" y="190"/>
                    </a:lnTo>
                    <a:lnTo>
                      <a:pt x="24" y="183"/>
                    </a:lnTo>
                    <a:lnTo>
                      <a:pt x="28" y="176"/>
                    </a:lnTo>
                    <a:lnTo>
                      <a:pt x="15" y="166"/>
                    </a:lnTo>
                    <a:lnTo>
                      <a:pt x="9" y="156"/>
                    </a:lnTo>
                    <a:lnTo>
                      <a:pt x="7" y="145"/>
                    </a:lnTo>
                    <a:lnTo>
                      <a:pt x="15" y="134"/>
                    </a:lnTo>
                    <a:lnTo>
                      <a:pt x="5" y="122"/>
                    </a:lnTo>
                    <a:lnTo>
                      <a:pt x="0" y="112"/>
                    </a:lnTo>
                    <a:lnTo>
                      <a:pt x="1" y="102"/>
                    </a:lnTo>
                    <a:lnTo>
                      <a:pt x="11" y="93"/>
                    </a:lnTo>
                    <a:lnTo>
                      <a:pt x="2" y="77"/>
                    </a:lnTo>
                    <a:lnTo>
                      <a:pt x="1" y="65"/>
                    </a:lnTo>
                    <a:lnTo>
                      <a:pt x="6" y="54"/>
                    </a:lnTo>
                    <a:lnTo>
                      <a:pt x="19" y="4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59" name="Freeform 459"/>
              <p:cNvSpPr>
                <a:spLocks/>
              </p:cNvSpPr>
              <p:nvPr/>
            </p:nvSpPr>
            <p:spPr bwMode="auto">
              <a:xfrm>
                <a:off x="745" y="1969"/>
                <a:ext cx="63" cy="59"/>
              </a:xfrm>
              <a:custGeom>
                <a:avLst/>
                <a:gdLst>
                  <a:gd name="T0" fmla="*/ 11 w 249"/>
                  <a:gd name="T1" fmla="*/ 9 h 236"/>
                  <a:gd name="T2" fmla="*/ 13 w 249"/>
                  <a:gd name="T3" fmla="*/ 6 h 236"/>
                  <a:gd name="T4" fmla="*/ 15 w 249"/>
                  <a:gd name="T5" fmla="*/ 4 h 236"/>
                  <a:gd name="T6" fmla="*/ 19 w 249"/>
                  <a:gd name="T7" fmla="*/ 4 h 236"/>
                  <a:gd name="T8" fmla="*/ 22 w 249"/>
                  <a:gd name="T9" fmla="*/ 4 h 236"/>
                  <a:gd name="T10" fmla="*/ 24 w 249"/>
                  <a:gd name="T11" fmla="*/ 2 h 236"/>
                  <a:gd name="T12" fmla="*/ 27 w 249"/>
                  <a:gd name="T13" fmla="*/ 1 h 236"/>
                  <a:gd name="T14" fmla="*/ 30 w 249"/>
                  <a:gd name="T15" fmla="*/ 2 h 236"/>
                  <a:gd name="T16" fmla="*/ 32 w 249"/>
                  <a:gd name="T17" fmla="*/ 2 h 236"/>
                  <a:gd name="T18" fmla="*/ 36 w 249"/>
                  <a:gd name="T19" fmla="*/ 0 h 236"/>
                  <a:gd name="T20" fmla="*/ 39 w 249"/>
                  <a:gd name="T21" fmla="*/ 0 h 236"/>
                  <a:gd name="T22" fmla="*/ 43 w 249"/>
                  <a:gd name="T23" fmla="*/ 3 h 236"/>
                  <a:gd name="T24" fmla="*/ 47 w 249"/>
                  <a:gd name="T25" fmla="*/ 3 h 236"/>
                  <a:gd name="T26" fmla="*/ 52 w 249"/>
                  <a:gd name="T27" fmla="*/ 6 h 236"/>
                  <a:gd name="T28" fmla="*/ 56 w 249"/>
                  <a:gd name="T29" fmla="*/ 10 h 236"/>
                  <a:gd name="T30" fmla="*/ 60 w 249"/>
                  <a:gd name="T31" fmla="*/ 15 h 236"/>
                  <a:gd name="T32" fmla="*/ 61 w 249"/>
                  <a:gd name="T33" fmla="*/ 20 h 236"/>
                  <a:gd name="T34" fmla="*/ 62 w 249"/>
                  <a:gd name="T35" fmla="*/ 26 h 236"/>
                  <a:gd name="T36" fmla="*/ 63 w 249"/>
                  <a:gd name="T37" fmla="*/ 30 h 236"/>
                  <a:gd name="T38" fmla="*/ 61 w 249"/>
                  <a:gd name="T39" fmla="*/ 35 h 236"/>
                  <a:gd name="T40" fmla="*/ 60 w 249"/>
                  <a:gd name="T41" fmla="*/ 39 h 236"/>
                  <a:gd name="T42" fmla="*/ 57 w 249"/>
                  <a:gd name="T43" fmla="*/ 44 h 236"/>
                  <a:gd name="T44" fmla="*/ 55 w 249"/>
                  <a:gd name="T45" fmla="*/ 47 h 236"/>
                  <a:gd name="T46" fmla="*/ 52 w 249"/>
                  <a:gd name="T47" fmla="*/ 51 h 236"/>
                  <a:gd name="T48" fmla="*/ 50 w 249"/>
                  <a:gd name="T49" fmla="*/ 53 h 236"/>
                  <a:gd name="T50" fmla="*/ 49 w 249"/>
                  <a:gd name="T51" fmla="*/ 55 h 236"/>
                  <a:gd name="T52" fmla="*/ 45 w 249"/>
                  <a:gd name="T53" fmla="*/ 56 h 236"/>
                  <a:gd name="T54" fmla="*/ 42 w 249"/>
                  <a:gd name="T55" fmla="*/ 56 h 236"/>
                  <a:gd name="T56" fmla="*/ 41 w 249"/>
                  <a:gd name="T57" fmla="*/ 57 h 236"/>
                  <a:gd name="T58" fmla="*/ 38 w 249"/>
                  <a:gd name="T59" fmla="*/ 59 h 236"/>
                  <a:gd name="T60" fmla="*/ 35 w 249"/>
                  <a:gd name="T61" fmla="*/ 59 h 236"/>
                  <a:gd name="T62" fmla="*/ 32 w 249"/>
                  <a:gd name="T63" fmla="*/ 58 h 236"/>
                  <a:gd name="T64" fmla="*/ 30 w 249"/>
                  <a:gd name="T65" fmla="*/ 58 h 236"/>
                  <a:gd name="T66" fmla="*/ 27 w 249"/>
                  <a:gd name="T67" fmla="*/ 59 h 236"/>
                  <a:gd name="T68" fmla="*/ 24 w 249"/>
                  <a:gd name="T69" fmla="*/ 59 h 236"/>
                  <a:gd name="T70" fmla="*/ 21 w 249"/>
                  <a:gd name="T71" fmla="*/ 57 h 236"/>
                  <a:gd name="T72" fmla="*/ 18 w 249"/>
                  <a:gd name="T73" fmla="*/ 55 h 236"/>
                  <a:gd name="T74" fmla="*/ 14 w 249"/>
                  <a:gd name="T75" fmla="*/ 53 h 236"/>
                  <a:gd name="T76" fmla="*/ 12 w 249"/>
                  <a:gd name="T77" fmla="*/ 50 h 236"/>
                  <a:gd name="T78" fmla="*/ 8 w 249"/>
                  <a:gd name="T79" fmla="*/ 49 h 236"/>
                  <a:gd name="T80" fmla="*/ 6 w 249"/>
                  <a:gd name="T81" fmla="*/ 47 h 236"/>
                  <a:gd name="T82" fmla="*/ 5 w 249"/>
                  <a:gd name="T83" fmla="*/ 45 h 236"/>
                  <a:gd name="T84" fmla="*/ 2 w 249"/>
                  <a:gd name="T85" fmla="*/ 41 h 236"/>
                  <a:gd name="T86" fmla="*/ 0 w 249"/>
                  <a:gd name="T87" fmla="*/ 36 h 236"/>
                  <a:gd name="T88" fmla="*/ 1 w 249"/>
                  <a:gd name="T89" fmla="*/ 30 h 236"/>
                  <a:gd name="T90" fmla="*/ 1 w 249"/>
                  <a:gd name="T91" fmla="*/ 24 h 236"/>
                  <a:gd name="T92" fmla="*/ 4 w 249"/>
                  <a:gd name="T93" fmla="*/ 18 h 236"/>
                  <a:gd name="T94" fmla="*/ 6 w 249"/>
                  <a:gd name="T95" fmla="*/ 11 h 2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49" h="236">
                    <a:moveTo>
                      <a:pt x="43" y="43"/>
                    </a:moveTo>
                    <a:lnTo>
                      <a:pt x="45" y="36"/>
                    </a:lnTo>
                    <a:lnTo>
                      <a:pt x="47" y="31"/>
                    </a:lnTo>
                    <a:lnTo>
                      <a:pt x="50" y="25"/>
                    </a:lnTo>
                    <a:lnTo>
                      <a:pt x="55" y="21"/>
                    </a:lnTo>
                    <a:lnTo>
                      <a:pt x="60" y="17"/>
                    </a:lnTo>
                    <a:lnTo>
                      <a:pt x="67" y="14"/>
                    </a:lnTo>
                    <a:lnTo>
                      <a:pt x="74" y="16"/>
                    </a:lnTo>
                    <a:lnTo>
                      <a:pt x="83" y="18"/>
                    </a:lnTo>
                    <a:lnTo>
                      <a:pt x="86" y="14"/>
                    </a:lnTo>
                    <a:lnTo>
                      <a:pt x="90" y="10"/>
                    </a:lnTo>
                    <a:lnTo>
                      <a:pt x="95" y="8"/>
                    </a:lnTo>
                    <a:lnTo>
                      <a:pt x="101" y="7"/>
                    </a:lnTo>
                    <a:lnTo>
                      <a:pt x="106" y="5"/>
                    </a:lnTo>
                    <a:lnTo>
                      <a:pt x="113" y="7"/>
                    </a:lnTo>
                    <a:lnTo>
                      <a:pt x="118" y="9"/>
                    </a:lnTo>
                    <a:lnTo>
                      <a:pt x="123" y="13"/>
                    </a:lnTo>
                    <a:lnTo>
                      <a:pt x="128" y="8"/>
                    </a:lnTo>
                    <a:lnTo>
                      <a:pt x="135" y="4"/>
                    </a:lnTo>
                    <a:lnTo>
                      <a:pt x="141" y="1"/>
                    </a:lnTo>
                    <a:lnTo>
                      <a:pt x="149" y="0"/>
                    </a:lnTo>
                    <a:lnTo>
                      <a:pt x="156" y="1"/>
                    </a:lnTo>
                    <a:lnTo>
                      <a:pt x="164" y="4"/>
                    </a:lnTo>
                    <a:lnTo>
                      <a:pt x="169" y="10"/>
                    </a:lnTo>
                    <a:lnTo>
                      <a:pt x="174" y="18"/>
                    </a:lnTo>
                    <a:lnTo>
                      <a:pt x="186" y="13"/>
                    </a:lnTo>
                    <a:lnTo>
                      <a:pt x="197" y="16"/>
                    </a:lnTo>
                    <a:lnTo>
                      <a:pt x="206" y="25"/>
                    </a:lnTo>
                    <a:lnTo>
                      <a:pt x="209" y="39"/>
                    </a:lnTo>
                    <a:lnTo>
                      <a:pt x="222" y="40"/>
                    </a:lnTo>
                    <a:lnTo>
                      <a:pt x="231" y="48"/>
                    </a:lnTo>
                    <a:lnTo>
                      <a:pt x="236" y="59"/>
                    </a:lnTo>
                    <a:lnTo>
                      <a:pt x="232" y="73"/>
                    </a:lnTo>
                    <a:lnTo>
                      <a:pt x="241" y="81"/>
                    </a:lnTo>
                    <a:lnTo>
                      <a:pt x="246" y="91"/>
                    </a:lnTo>
                    <a:lnTo>
                      <a:pt x="246" y="102"/>
                    </a:lnTo>
                    <a:lnTo>
                      <a:pt x="241" y="108"/>
                    </a:lnTo>
                    <a:lnTo>
                      <a:pt x="249" y="118"/>
                    </a:lnTo>
                    <a:lnTo>
                      <a:pt x="249" y="129"/>
                    </a:lnTo>
                    <a:lnTo>
                      <a:pt x="242" y="138"/>
                    </a:lnTo>
                    <a:lnTo>
                      <a:pt x="232" y="143"/>
                    </a:lnTo>
                    <a:lnTo>
                      <a:pt x="237" y="157"/>
                    </a:lnTo>
                    <a:lnTo>
                      <a:pt x="235" y="167"/>
                    </a:lnTo>
                    <a:lnTo>
                      <a:pt x="227" y="175"/>
                    </a:lnTo>
                    <a:lnTo>
                      <a:pt x="218" y="177"/>
                    </a:lnTo>
                    <a:lnTo>
                      <a:pt x="219" y="189"/>
                    </a:lnTo>
                    <a:lnTo>
                      <a:pt x="214" y="197"/>
                    </a:lnTo>
                    <a:lnTo>
                      <a:pt x="206" y="202"/>
                    </a:lnTo>
                    <a:lnTo>
                      <a:pt x="197" y="203"/>
                    </a:lnTo>
                    <a:lnTo>
                      <a:pt x="199" y="211"/>
                    </a:lnTo>
                    <a:lnTo>
                      <a:pt x="196" y="216"/>
                    </a:lnTo>
                    <a:lnTo>
                      <a:pt x="192" y="220"/>
                    </a:lnTo>
                    <a:lnTo>
                      <a:pt x="186" y="222"/>
                    </a:lnTo>
                    <a:lnTo>
                      <a:pt x="179" y="224"/>
                    </a:lnTo>
                    <a:lnTo>
                      <a:pt x="173" y="225"/>
                    </a:lnTo>
                    <a:lnTo>
                      <a:pt x="167" y="224"/>
                    </a:lnTo>
                    <a:lnTo>
                      <a:pt x="163" y="222"/>
                    </a:lnTo>
                    <a:lnTo>
                      <a:pt x="161" y="227"/>
                    </a:lnTo>
                    <a:lnTo>
                      <a:pt x="156" y="231"/>
                    </a:lnTo>
                    <a:lnTo>
                      <a:pt x="151" y="234"/>
                    </a:lnTo>
                    <a:lnTo>
                      <a:pt x="144" y="235"/>
                    </a:lnTo>
                    <a:lnTo>
                      <a:pt x="137" y="235"/>
                    </a:lnTo>
                    <a:lnTo>
                      <a:pt x="131" y="234"/>
                    </a:lnTo>
                    <a:lnTo>
                      <a:pt x="127" y="233"/>
                    </a:lnTo>
                    <a:lnTo>
                      <a:pt x="124" y="229"/>
                    </a:lnTo>
                    <a:lnTo>
                      <a:pt x="119" y="233"/>
                    </a:lnTo>
                    <a:lnTo>
                      <a:pt x="114" y="235"/>
                    </a:lnTo>
                    <a:lnTo>
                      <a:pt x="106" y="236"/>
                    </a:lnTo>
                    <a:lnTo>
                      <a:pt x="100" y="235"/>
                    </a:lnTo>
                    <a:lnTo>
                      <a:pt x="93" y="234"/>
                    </a:lnTo>
                    <a:lnTo>
                      <a:pt x="88" y="231"/>
                    </a:lnTo>
                    <a:lnTo>
                      <a:pt x="84" y="227"/>
                    </a:lnTo>
                    <a:lnTo>
                      <a:pt x="83" y="222"/>
                    </a:lnTo>
                    <a:lnTo>
                      <a:pt x="72" y="221"/>
                    </a:lnTo>
                    <a:lnTo>
                      <a:pt x="61" y="217"/>
                    </a:lnTo>
                    <a:lnTo>
                      <a:pt x="54" y="210"/>
                    </a:lnTo>
                    <a:lnTo>
                      <a:pt x="52" y="198"/>
                    </a:lnTo>
                    <a:lnTo>
                      <a:pt x="46" y="198"/>
                    </a:lnTo>
                    <a:lnTo>
                      <a:pt x="40" y="197"/>
                    </a:lnTo>
                    <a:lnTo>
                      <a:pt x="33" y="194"/>
                    </a:lnTo>
                    <a:lnTo>
                      <a:pt x="28" y="192"/>
                    </a:lnTo>
                    <a:lnTo>
                      <a:pt x="23" y="188"/>
                    </a:lnTo>
                    <a:lnTo>
                      <a:pt x="20" y="184"/>
                    </a:lnTo>
                    <a:lnTo>
                      <a:pt x="18" y="179"/>
                    </a:lnTo>
                    <a:lnTo>
                      <a:pt x="19" y="172"/>
                    </a:lnTo>
                    <a:lnTo>
                      <a:pt x="9" y="165"/>
                    </a:lnTo>
                    <a:lnTo>
                      <a:pt x="2" y="156"/>
                    </a:lnTo>
                    <a:lnTo>
                      <a:pt x="0" y="144"/>
                    </a:lnTo>
                    <a:lnTo>
                      <a:pt x="7" y="135"/>
                    </a:lnTo>
                    <a:lnTo>
                      <a:pt x="2" y="121"/>
                    </a:lnTo>
                    <a:lnTo>
                      <a:pt x="1" y="107"/>
                    </a:lnTo>
                    <a:lnTo>
                      <a:pt x="5" y="94"/>
                    </a:lnTo>
                    <a:lnTo>
                      <a:pt x="15" y="87"/>
                    </a:lnTo>
                    <a:lnTo>
                      <a:pt x="14" y="72"/>
                    </a:lnTo>
                    <a:lnTo>
                      <a:pt x="16" y="57"/>
                    </a:lnTo>
                    <a:lnTo>
                      <a:pt x="24" y="45"/>
                    </a:lnTo>
                    <a:lnTo>
                      <a:pt x="43" y="43"/>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60" name="Freeform 460"/>
              <p:cNvSpPr>
                <a:spLocks/>
              </p:cNvSpPr>
              <p:nvPr/>
            </p:nvSpPr>
            <p:spPr bwMode="auto">
              <a:xfrm>
                <a:off x="903" y="2023"/>
                <a:ext cx="54" cy="61"/>
              </a:xfrm>
              <a:custGeom>
                <a:avLst/>
                <a:gdLst>
                  <a:gd name="T0" fmla="*/ 23 w 216"/>
                  <a:gd name="T1" fmla="*/ 2 h 241"/>
                  <a:gd name="T2" fmla="*/ 27 w 216"/>
                  <a:gd name="T3" fmla="*/ 1 h 241"/>
                  <a:gd name="T4" fmla="*/ 31 w 216"/>
                  <a:gd name="T5" fmla="*/ 0 h 241"/>
                  <a:gd name="T6" fmla="*/ 35 w 216"/>
                  <a:gd name="T7" fmla="*/ 2 h 241"/>
                  <a:gd name="T8" fmla="*/ 37 w 216"/>
                  <a:gd name="T9" fmla="*/ 3 h 241"/>
                  <a:gd name="T10" fmla="*/ 41 w 216"/>
                  <a:gd name="T11" fmla="*/ 4 h 241"/>
                  <a:gd name="T12" fmla="*/ 44 w 216"/>
                  <a:gd name="T13" fmla="*/ 6 h 241"/>
                  <a:gd name="T14" fmla="*/ 46 w 216"/>
                  <a:gd name="T15" fmla="*/ 9 h 241"/>
                  <a:gd name="T16" fmla="*/ 47 w 216"/>
                  <a:gd name="T17" fmla="*/ 12 h 241"/>
                  <a:gd name="T18" fmla="*/ 51 w 216"/>
                  <a:gd name="T19" fmla="*/ 15 h 241"/>
                  <a:gd name="T20" fmla="*/ 54 w 216"/>
                  <a:gd name="T21" fmla="*/ 20 h 241"/>
                  <a:gd name="T22" fmla="*/ 53 w 216"/>
                  <a:gd name="T23" fmla="*/ 25 h 241"/>
                  <a:gd name="T24" fmla="*/ 52 w 216"/>
                  <a:gd name="T25" fmla="*/ 32 h 241"/>
                  <a:gd name="T26" fmla="*/ 49 w 216"/>
                  <a:gd name="T27" fmla="*/ 39 h 241"/>
                  <a:gd name="T28" fmla="*/ 46 w 216"/>
                  <a:gd name="T29" fmla="*/ 46 h 241"/>
                  <a:gd name="T30" fmla="*/ 43 w 216"/>
                  <a:gd name="T31" fmla="*/ 52 h 241"/>
                  <a:gd name="T32" fmla="*/ 40 w 216"/>
                  <a:gd name="T33" fmla="*/ 54 h 241"/>
                  <a:gd name="T34" fmla="*/ 37 w 216"/>
                  <a:gd name="T35" fmla="*/ 58 h 241"/>
                  <a:gd name="T36" fmla="*/ 33 w 216"/>
                  <a:gd name="T37" fmla="*/ 60 h 241"/>
                  <a:gd name="T38" fmla="*/ 29 w 216"/>
                  <a:gd name="T39" fmla="*/ 60 h 241"/>
                  <a:gd name="T40" fmla="*/ 26 w 216"/>
                  <a:gd name="T41" fmla="*/ 60 h 241"/>
                  <a:gd name="T42" fmla="*/ 21 w 216"/>
                  <a:gd name="T43" fmla="*/ 61 h 241"/>
                  <a:gd name="T44" fmla="*/ 17 w 216"/>
                  <a:gd name="T45" fmla="*/ 61 h 241"/>
                  <a:gd name="T46" fmla="*/ 14 w 216"/>
                  <a:gd name="T47" fmla="*/ 58 h 241"/>
                  <a:gd name="T48" fmla="*/ 12 w 216"/>
                  <a:gd name="T49" fmla="*/ 56 h 241"/>
                  <a:gd name="T50" fmla="*/ 8 w 216"/>
                  <a:gd name="T51" fmla="*/ 54 h 241"/>
                  <a:gd name="T52" fmla="*/ 5 w 216"/>
                  <a:gd name="T53" fmla="*/ 51 h 241"/>
                  <a:gd name="T54" fmla="*/ 4 w 216"/>
                  <a:gd name="T55" fmla="*/ 47 h 241"/>
                  <a:gd name="T56" fmla="*/ 2 w 216"/>
                  <a:gd name="T57" fmla="*/ 42 h 241"/>
                  <a:gd name="T58" fmla="*/ 1 w 216"/>
                  <a:gd name="T59" fmla="*/ 32 h 241"/>
                  <a:gd name="T60" fmla="*/ 3 w 216"/>
                  <a:gd name="T61" fmla="*/ 26 h 241"/>
                  <a:gd name="T62" fmla="*/ 5 w 216"/>
                  <a:gd name="T63" fmla="*/ 21 h 241"/>
                  <a:gd name="T64" fmla="*/ 8 w 216"/>
                  <a:gd name="T65" fmla="*/ 16 h 241"/>
                  <a:gd name="T66" fmla="*/ 10 w 216"/>
                  <a:gd name="T67" fmla="*/ 11 h 241"/>
                  <a:gd name="T68" fmla="*/ 14 w 216"/>
                  <a:gd name="T69" fmla="*/ 6 h 241"/>
                  <a:gd name="T70" fmla="*/ 18 w 216"/>
                  <a:gd name="T71" fmla="*/ 3 h 2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 h="241">
                    <a:moveTo>
                      <a:pt x="89" y="11"/>
                    </a:moveTo>
                    <a:lnTo>
                      <a:pt x="93" y="7"/>
                    </a:lnTo>
                    <a:lnTo>
                      <a:pt x="99" y="5"/>
                    </a:lnTo>
                    <a:lnTo>
                      <a:pt x="107" y="2"/>
                    </a:lnTo>
                    <a:lnTo>
                      <a:pt x="116" y="0"/>
                    </a:lnTo>
                    <a:lnTo>
                      <a:pt x="125" y="0"/>
                    </a:lnTo>
                    <a:lnTo>
                      <a:pt x="132" y="2"/>
                    </a:lnTo>
                    <a:lnTo>
                      <a:pt x="139" y="6"/>
                    </a:lnTo>
                    <a:lnTo>
                      <a:pt x="141" y="14"/>
                    </a:lnTo>
                    <a:lnTo>
                      <a:pt x="149" y="13"/>
                    </a:lnTo>
                    <a:lnTo>
                      <a:pt x="157" y="13"/>
                    </a:lnTo>
                    <a:lnTo>
                      <a:pt x="165" y="14"/>
                    </a:lnTo>
                    <a:lnTo>
                      <a:pt x="172" y="18"/>
                    </a:lnTo>
                    <a:lnTo>
                      <a:pt x="177" y="22"/>
                    </a:lnTo>
                    <a:lnTo>
                      <a:pt x="181" y="28"/>
                    </a:lnTo>
                    <a:lnTo>
                      <a:pt x="184" y="36"/>
                    </a:lnTo>
                    <a:lnTo>
                      <a:pt x="183" y="46"/>
                    </a:lnTo>
                    <a:lnTo>
                      <a:pt x="189" y="46"/>
                    </a:lnTo>
                    <a:lnTo>
                      <a:pt x="195" y="50"/>
                    </a:lnTo>
                    <a:lnTo>
                      <a:pt x="203" y="58"/>
                    </a:lnTo>
                    <a:lnTo>
                      <a:pt x="211" y="67"/>
                    </a:lnTo>
                    <a:lnTo>
                      <a:pt x="215" y="78"/>
                    </a:lnTo>
                    <a:lnTo>
                      <a:pt x="216" y="88"/>
                    </a:lnTo>
                    <a:lnTo>
                      <a:pt x="213" y="100"/>
                    </a:lnTo>
                    <a:lnTo>
                      <a:pt x="204" y="109"/>
                    </a:lnTo>
                    <a:lnTo>
                      <a:pt x="206" y="126"/>
                    </a:lnTo>
                    <a:lnTo>
                      <a:pt x="203" y="142"/>
                    </a:lnTo>
                    <a:lnTo>
                      <a:pt x="195" y="156"/>
                    </a:lnTo>
                    <a:lnTo>
                      <a:pt x="183" y="165"/>
                    </a:lnTo>
                    <a:lnTo>
                      <a:pt x="184" y="183"/>
                    </a:lnTo>
                    <a:lnTo>
                      <a:pt x="180" y="196"/>
                    </a:lnTo>
                    <a:lnTo>
                      <a:pt x="171" y="204"/>
                    </a:lnTo>
                    <a:lnTo>
                      <a:pt x="161" y="207"/>
                    </a:lnTo>
                    <a:lnTo>
                      <a:pt x="159" y="214"/>
                    </a:lnTo>
                    <a:lnTo>
                      <a:pt x="156" y="222"/>
                    </a:lnTo>
                    <a:lnTo>
                      <a:pt x="148" y="230"/>
                    </a:lnTo>
                    <a:lnTo>
                      <a:pt x="140" y="235"/>
                    </a:lnTo>
                    <a:lnTo>
                      <a:pt x="131" y="239"/>
                    </a:lnTo>
                    <a:lnTo>
                      <a:pt x="122" y="240"/>
                    </a:lnTo>
                    <a:lnTo>
                      <a:pt x="116" y="237"/>
                    </a:lnTo>
                    <a:lnTo>
                      <a:pt x="111" y="232"/>
                    </a:lnTo>
                    <a:lnTo>
                      <a:pt x="103" y="237"/>
                    </a:lnTo>
                    <a:lnTo>
                      <a:pt x="94" y="240"/>
                    </a:lnTo>
                    <a:lnTo>
                      <a:pt x="84" y="241"/>
                    </a:lnTo>
                    <a:lnTo>
                      <a:pt x="75" y="241"/>
                    </a:lnTo>
                    <a:lnTo>
                      <a:pt x="66" y="240"/>
                    </a:lnTo>
                    <a:lnTo>
                      <a:pt x="59" y="236"/>
                    </a:lnTo>
                    <a:lnTo>
                      <a:pt x="55" y="230"/>
                    </a:lnTo>
                    <a:lnTo>
                      <a:pt x="57" y="222"/>
                    </a:lnTo>
                    <a:lnTo>
                      <a:pt x="48" y="221"/>
                    </a:lnTo>
                    <a:lnTo>
                      <a:pt x="39" y="218"/>
                    </a:lnTo>
                    <a:lnTo>
                      <a:pt x="30" y="213"/>
                    </a:lnTo>
                    <a:lnTo>
                      <a:pt x="23" y="208"/>
                    </a:lnTo>
                    <a:lnTo>
                      <a:pt x="20" y="203"/>
                    </a:lnTo>
                    <a:lnTo>
                      <a:pt x="17" y="195"/>
                    </a:lnTo>
                    <a:lnTo>
                      <a:pt x="17" y="187"/>
                    </a:lnTo>
                    <a:lnTo>
                      <a:pt x="20" y="178"/>
                    </a:lnTo>
                    <a:lnTo>
                      <a:pt x="7" y="165"/>
                    </a:lnTo>
                    <a:lnTo>
                      <a:pt x="0" y="146"/>
                    </a:lnTo>
                    <a:lnTo>
                      <a:pt x="4" y="127"/>
                    </a:lnTo>
                    <a:lnTo>
                      <a:pt x="16" y="118"/>
                    </a:lnTo>
                    <a:lnTo>
                      <a:pt x="12" y="103"/>
                    </a:lnTo>
                    <a:lnTo>
                      <a:pt x="13" y="91"/>
                    </a:lnTo>
                    <a:lnTo>
                      <a:pt x="18" y="82"/>
                    </a:lnTo>
                    <a:lnTo>
                      <a:pt x="31" y="78"/>
                    </a:lnTo>
                    <a:lnTo>
                      <a:pt x="30" y="63"/>
                    </a:lnTo>
                    <a:lnTo>
                      <a:pt x="34" y="51"/>
                    </a:lnTo>
                    <a:lnTo>
                      <a:pt x="40" y="43"/>
                    </a:lnTo>
                    <a:lnTo>
                      <a:pt x="54" y="43"/>
                    </a:lnTo>
                    <a:lnTo>
                      <a:pt x="57" y="25"/>
                    </a:lnTo>
                    <a:lnTo>
                      <a:pt x="63" y="14"/>
                    </a:lnTo>
                    <a:lnTo>
                      <a:pt x="73" y="10"/>
                    </a:lnTo>
                    <a:lnTo>
                      <a:pt x="89" y="11"/>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61" name="Freeform 461"/>
              <p:cNvSpPr>
                <a:spLocks/>
              </p:cNvSpPr>
              <p:nvPr/>
            </p:nvSpPr>
            <p:spPr bwMode="auto">
              <a:xfrm>
                <a:off x="896" y="2026"/>
                <a:ext cx="29" cy="42"/>
              </a:xfrm>
              <a:custGeom>
                <a:avLst/>
                <a:gdLst>
                  <a:gd name="T0" fmla="*/ 12 w 117"/>
                  <a:gd name="T1" fmla="*/ 42 h 168"/>
                  <a:gd name="T2" fmla="*/ 9 w 117"/>
                  <a:gd name="T3" fmla="*/ 39 h 168"/>
                  <a:gd name="T4" fmla="*/ 7 w 117"/>
                  <a:gd name="T5" fmla="*/ 34 h 168"/>
                  <a:gd name="T6" fmla="*/ 8 w 117"/>
                  <a:gd name="T7" fmla="*/ 29 h 168"/>
                  <a:gd name="T8" fmla="*/ 11 w 117"/>
                  <a:gd name="T9" fmla="*/ 27 h 168"/>
                  <a:gd name="T10" fmla="*/ 10 w 117"/>
                  <a:gd name="T11" fmla="*/ 23 h 168"/>
                  <a:gd name="T12" fmla="*/ 10 w 117"/>
                  <a:gd name="T13" fmla="*/ 20 h 168"/>
                  <a:gd name="T14" fmla="*/ 11 w 117"/>
                  <a:gd name="T15" fmla="*/ 18 h 168"/>
                  <a:gd name="T16" fmla="*/ 15 w 117"/>
                  <a:gd name="T17" fmla="*/ 17 h 168"/>
                  <a:gd name="T18" fmla="*/ 14 w 117"/>
                  <a:gd name="T19" fmla="*/ 13 h 168"/>
                  <a:gd name="T20" fmla="*/ 15 w 117"/>
                  <a:gd name="T21" fmla="*/ 10 h 168"/>
                  <a:gd name="T22" fmla="*/ 17 w 117"/>
                  <a:gd name="T23" fmla="*/ 8 h 168"/>
                  <a:gd name="T24" fmla="*/ 20 w 117"/>
                  <a:gd name="T25" fmla="*/ 8 h 168"/>
                  <a:gd name="T26" fmla="*/ 21 w 117"/>
                  <a:gd name="T27" fmla="*/ 4 h 168"/>
                  <a:gd name="T28" fmla="*/ 23 w 117"/>
                  <a:gd name="T29" fmla="*/ 1 h 168"/>
                  <a:gd name="T30" fmla="*/ 25 w 117"/>
                  <a:gd name="T31" fmla="*/ 0 h 168"/>
                  <a:gd name="T32" fmla="*/ 29 w 117"/>
                  <a:gd name="T33" fmla="*/ 0 h 168"/>
                  <a:gd name="T34" fmla="*/ 26 w 117"/>
                  <a:gd name="T35" fmla="*/ 0 h 168"/>
                  <a:gd name="T36" fmla="*/ 22 w 117"/>
                  <a:gd name="T37" fmla="*/ 0 h 168"/>
                  <a:gd name="T38" fmla="*/ 19 w 117"/>
                  <a:gd name="T39" fmla="*/ 1 h 168"/>
                  <a:gd name="T40" fmla="*/ 16 w 117"/>
                  <a:gd name="T41" fmla="*/ 2 h 168"/>
                  <a:gd name="T42" fmla="*/ 14 w 117"/>
                  <a:gd name="T43" fmla="*/ 3 h 168"/>
                  <a:gd name="T44" fmla="*/ 11 w 117"/>
                  <a:gd name="T45" fmla="*/ 4 h 168"/>
                  <a:gd name="T46" fmla="*/ 10 w 117"/>
                  <a:gd name="T47" fmla="*/ 4 h 168"/>
                  <a:gd name="T48" fmla="*/ 8 w 117"/>
                  <a:gd name="T49" fmla="*/ 5 h 168"/>
                  <a:gd name="T50" fmla="*/ 6 w 117"/>
                  <a:gd name="T51" fmla="*/ 6 h 168"/>
                  <a:gd name="T52" fmla="*/ 3 w 117"/>
                  <a:gd name="T53" fmla="*/ 8 h 168"/>
                  <a:gd name="T54" fmla="*/ 1 w 117"/>
                  <a:gd name="T55" fmla="*/ 12 h 168"/>
                  <a:gd name="T56" fmla="*/ 0 w 117"/>
                  <a:gd name="T57" fmla="*/ 15 h 168"/>
                  <a:gd name="T58" fmla="*/ 0 w 117"/>
                  <a:gd name="T59" fmla="*/ 17 h 168"/>
                  <a:gd name="T60" fmla="*/ 0 w 117"/>
                  <a:gd name="T61" fmla="*/ 19 h 168"/>
                  <a:gd name="T62" fmla="*/ 0 w 117"/>
                  <a:gd name="T63" fmla="*/ 22 h 168"/>
                  <a:gd name="T64" fmla="*/ 0 w 117"/>
                  <a:gd name="T65" fmla="*/ 26 h 168"/>
                  <a:gd name="T66" fmla="*/ 1 w 117"/>
                  <a:gd name="T67" fmla="*/ 30 h 168"/>
                  <a:gd name="T68" fmla="*/ 4 w 117"/>
                  <a:gd name="T69" fmla="*/ 34 h 168"/>
                  <a:gd name="T70" fmla="*/ 7 w 117"/>
                  <a:gd name="T71" fmla="*/ 38 h 168"/>
                  <a:gd name="T72" fmla="*/ 12 w 117"/>
                  <a:gd name="T73" fmla="*/ 42 h 16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7" h="168">
                    <a:moveTo>
                      <a:pt x="48" y="168"/>
                    </a:moveTo>
                    <a:lnTo>
                      <a:pt x="35" y="155"/>
                    </a:lnTo>
                    <a:lnTo>
                      <a:pt x="28" y="136"/>
                    </a:lnTo>
                    <a:lnTo>
                      <a:pt x="32" y="117"/>
                    </a:lnTo>
                    <a:lnTo>
                      <a:pt x="44" y="108"/>
                    </a:lnTo>
                    <a:lnTo>
                      <a:pt x="40" y="93"/>
                    </a:lnTo>
                    <a:lnTo>
                      <a:pt x="41" y="81"/>
                    </a:lnTo>
                    <a:lnTo>
                      <a:pt x="46" y="72"/>
                    </a:lnTo>
                    <a:lnTo>
                      <a:pt x="59" y="68"/>
                    </a:lnTo>
                    <a:lnTo>
                      <a:pt x="58" y="53"/>
                    </a:lnTo>
                    <a:lnTo>
                      <a:pt x="62" y="41"/>
                    </a:lnTo>
                    <a:lnTo>
                      <a:pt x="68" y="33"/>
                    </a:lnTo>
                    <a:lnTo>
                      <a:pt x="82" y="33"/>
                    </a:lnTo>
                    <a:lnTo>
                      <a:pt x="85" y="15"/>
                    </a:lnTo>
                    <a:lnTo>
                      <a:pt x="91" y="4"/>
                    </a:lnTo>
                    <a:lnTo>
                      <a:pt x="101" y="0"/>
                    </a:lnTo>
                    <a:lnTo>
                      <a:pt x="117" y="1"/>
                    </a:lnTo>
                    <a:lnTo>
                      <a:pt x="103" y="0"/>
                    </a:lnTo>
                    <a:lnTo>
                      <a:pt x="89" y="0"/>
                    </a:lnTo>
                    <a:lnTo>
                      <a:pt x="76" y="3"/>
                    </a:lnTo>
                    <a:lnTo>
                      <a:pt x="65" y="6"/>
                    </a:lnTo>
                    <a:lnTo>
                      <a:pt x="55" y="10"/>
                    </a:lnTo>
                    <a:lnTo>
                      <a:pt x="46" y="14"/>
                    </a:lnTo>
                    <a:lnTo>
                      <a:pt x="39" y="17"/>
                    </a:lnTo>
                    <a:lnTo>
                      <a:pt x="33" y="18"/>
                    </a:lnTo>
                    <a:lnTo>
                      <a:pt x="23" y="22"/>
                    </a:lnTo>
                    <a:lnTo>
                      <a:pt x="13" y="33"/>
                    </a:lnTo>
                    <a:lnTo>
                      <a:pt x="5" y="46"/>
                    </a:lnTo>
                    <a:lnTo>
                      <a:pt x="1" y="59"/>
                    </a:lnTo>
                    <a:lnTo>
                      <a:pt x="0" y="66"/>
                    </a:lnTo>
                    <a:lnTo>
                      <a:pt x="0" y="76"/>
                    </a:lnTo>
                    <a:lnTo>
                      <a:pt x="0" y="89"/>
                    </a:lnTo>
                    <a:lnTo>
                      <a:pt x="1" y="103"/>
                    </a:lnTo>
                    <a:lnTo>
                      <a:pt x="6" y="120"/>
                    </a:lnTo>
                    <a:lnTo>
                      <a:pt x="15" y="136"/>
                    </a:lnTo>
                    <a:lnTo>
                      <a:pt x="28" y="153"/>
                    </a:lnTo>
                    <a:lnTo>
                      <a:pt x="48" y="168"/>
                    </a:lnTo>
                    <a:close/>
                  </a:path>
                </a:pathLst>
              </a:custGeom>
              <a:solidFill>
                <a:srgbClr val="FFF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62" name="Freeform 462"/>
              <p:cNvSpPr>
                <a:spLocks/>
              </p:cNvSpPr>
              <p:nvPr/>
            </p:nvSpPr>
            <p:spPr bwMode="auto">
              <a:xfrm>
                <a:off x="865" y="1917"/>
                <a:ext cx="47" cy="55"/>
              </a:xfrm>
              <a:custGeom>
                <a:avLst/>
                <a:gdLst>
                  <a:gd name="T0" fmla="*/ 5 w 187"/>
                  <a:gd name="T1" fmla="*/ 9 h 221"/>
                  <a:gd name="T2" fmla="*/ 6 w 187"/>
                  <a:gd name="T3" fmla="*/ 6 h 221"/>
                  <a:gd name="T4" fmla="*/ 9 w 187"/>
                  <a:gd name="T5" fmla="*/ 3 h 221"/>
                  <a:gd name="T6" fmla="*/ 13 w 187"/>
                  <a:gd name="T7" fmla="*/ 3 h 221"/>
                  <a:gd name="T8" fmla="*/ 16 w 187"/>
                  <a:gd name="T9" fmla="*/ 2 h 221"/>
                  <a:gd name="T10" fmla="*/ 19 w 187"/>
                  <a:gd name="T11" fmla="*/ 0 h 221"/>
                  <a:gd name="T12" fmla="*/ 22 w 187"/>
                  <a:gd name="T13" fmla="*/ 0 h 221"/>
                  <a:gd name="T14" fmla="*/ 25 w 187"/>
                  <a:gd name="T15" fmla="*/ 2 h 221"/>
                  <a:gd name="T16" fmla="*/ 27 w 187"/>
                  <a:gd name="T17" fmla="*/ 3 h 221"/>
                  <a:gd name="T18" fmla="*/ 32 w 187"/>
                  <a:gd name="T19" fmla="*/ 3 h 221"/>
                  <a:gd name="T20" fmla="*/ 36 w 187"/>
                  <a:gd name="T21" fmla="*/ 5 h 221"/>
                  <a:gd name="T22" fmla="*/ 39 w 187"/>
                  <a:gd name="T23" fmla="*/ 9 h 221"/>
                  <a:gd name="T24" fmla="*/ 41 w 187"/>
                  <a:gd name="T25" fmla="*/ 15 h 221"/>
                  <a:gd name="T26" fmla="*/ 44 w 187"/>
                  <a:gd name="T27" fmla="*/ 22 h 221"/>
                  <a:gd name="T28" fmla="*/ 46 w 187"/>
                  <a:gd name="T29" fmla="*/ 28 h 221"/>
                  <a:gd name="T30" fmla="*/ 46 w 187"/>
                  <a:gd name="T31" fmla="*/ 33 h 221"/>
                  <a:gd name="T32" fmla="*/ 46 w 187"/>
                  <a:gd name="T33" fmla="*/ 37 h 221"/>
                  <a:gd name="T34" fmla="*/ 46 w 187"/>
                  <a:gd name="T35" fmla="*/ 42 h 221"/>
                  <a:gd name="T36" fmla="*/ 44 w 187"/>
                  <a:gd name="T37" fmla="*/ 45 h 221"/>
                  <a:gd name="T38" fmla="*/ 41 w 187"/>
                  <a:gd name="T39" fmla="*/ 47 h 221"/>
                  <a:gd name="T40" fmla="*/ 39 w 187"/>
                  <a:gd name="T41" fmla="*/ 49 h 221"/>
                  <a:gd name="T42" fmla="*/ 36 w 187"/>
                  <a:gd name="T43" fmla="*/ 52 h 221"/>
                  <a:gd name="T44" fmla="*/ 32 w 187"/>
                  <a:gd name="T45" fmla="*/ 55 h 221"/>
                  <a:gd name="T46" fmla="*/ 29 w 187"/>
                  <a:gd name="T47" fmla="*/ 54 h 221"/>
                  <a:gd name="T48" fmla="*/ 26 w 187"/>
                  <a:gd name="T49" fmla="*/ 54 h 221"/>
                  <a:gd name="T50" fmla="*/ 22 w 187"/>
                  <a:gd name="T51" fmla="*/ 55 h 221"/>
                  <a:gd name="T52" fmla="*/ 19 w 187"/>
                  <a:gd name="T53" fmla="*/ 54 h 221"/>
                  <a:gd name="T54" fmla="*/ 16 w 187"/>
                  <a:gd name="T55" fmla="*/ 52 h 221"/>
                  <a:gd name="T56" fmla="*/ 13 w 187"/>
                  <a:gd name="T57" fmla="*/ 50 h 221"/>
                  <a:gd name="T58" fmla="*/ 9 w 187"/>
                  <a:gd name="T59" fmla="*/ 48 h 221"/>
                  <a:gd name="T60" fmla="*/ 6 w 187"/>
                  <a:gd name="T61" fmla="*/ 45 h 221"/>
                  <a:gd name="T62" fmla="*/ 6 w 187"/>
                  <a:gd name="T63" fmla="*/ 42 h 221"/>
                  <a:gd name="T64" fmla="*/ 4 w 187"/>
                  <a:gd name="T65" fmla="*/ 38 h 221"/>
                  <a:gd name="T66" fmla="*/ 2 w 187"/>
                  <a:gd name="T67" fmla="*/ 33 h 221"/>
                  <a:gd name="T68" fmla="*/ 1 w 187"/>
                  <a:gd name="T69" fmla="*/ 28 h 221"/>
                  <a:gd name="T70" fmla="*/ 0 w 187"/>
                  <a:gd name="T71" fmla="*/ 23 h 221"/>
                  <a:gd name="T72" fmla="*/ 1 w 187"/>
                  <a:gd name="T73" fmla="*/ 17 h 221"/>
                  <a:gd name="T74" fmla="*/ 2 w 187"/>
                  <a:gd name="T75" fmla="*/ 12 h 2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7" h="221">
                    <a:moveTo>
                      <a:pt x="18" y="43"/>
                    </a:moveTo>
                    <a:lnTo>
                      <a:pt x="19" y="38"/>
                    </a:lnTo>
                    <a:lnTo>
                      <a:pt x="22" y="32"/>
                    </a:lnTo>
                    <a:lnTo>
                      <a:pt x="25" y="25"/>
                    </a:lnTo>
                    <a:lnTo>
                      <a:pt x="31" y="19"/>
                    </a:lnTo>
                    <a:lnTo>
                      <a:pt x="37" y="14"/>
                    </a:lnTo>
                    <a:lnTo>
                      <a:pt x="45" y="11"/>
                    </a:lnTo>
                    <a:lnTo>
                      <a:pt x="51" y="11"/>
                    </a:lnTo>
                    <a:lnTo>
                      <a:pt x="58" y="15"/>
                    </a:lnTo>
                    <a:lnTo>
                      <a:pt x="63" y="10"/>
                    </a:lnTo>
                    <a:lnTo>
                      <a:pt x="68" y="5"/>
                    </a:lnTo>
                    <a:lnTo>
                      <a:pt x="74" y="2"/>
                    </a:lnTo>
                    <a:lnTo>
                      <a:pt x="81" y="0"/>
                    </a:lnTo>
                    <a:lnTo>
                      <a:pt x="87" y="0"/>
                    </a:lnTo>
                    <a:lnTo>
                      <a:pt x="95" y="2"/>
                    </a:lnTo>
                    <a:lnTo>
                      <a:pt x="100" y="7"/>
                    </a:lnTo>
                    <a:lnTo>
                      <a:pt x="105" y="15"/>
                    </a:lnTo>
                    <a:lnTo>
                      <a:pt x="109" y="11"/>
                    </a:lnTo>
                    <a:lnTo>
                      <a:pt x="117" y="10"/>
                    </a:lnTo>
                    <a:lnTo>
                      <a:pt x="126" y="11"/>
                    </a:lnTo>
                    <a:lnTo>
                      <a:pt x="136" y="14"/>
                    </a:lnTo>
                    <a:lnTo>
                      <a:pt x="145" y="19"/>
                    </a:lnTo>
                    <a:lnTo>
                      <a:pt x="153" y="27"/>
                    </a:lnTo>
                    <a:lnTo>
                      <a:pt x="156" y="36"/>
                    </a:lnTo>
                    <a:lnTo>
                      <a:pt x="155" y="47"/>
                    </a:lnTo>
                    <a:lnTo>
                      <a:pt x="165" y="59"/>
                    </a:lnTo>
                    <a:lnTo>
                      <a:pt x="173" y="73"/>
                    </a:lnTo>
                    <a:lnTo>
                      <a:pt x="176" y="87"/>
                    </a:lnTo>
                    <a:lnTo>
                      <a:pt x="172" y="101"/>
                    </a:lnTo>
                    <a:lnTo>
                      <a:pt x="182" y="113"/>
                    </a:lnTo>
                    <a:lnTo>
                      <a:pt x="187" y="124"/>
                    </a:lnTo>
                    <a:lnTo>
                      <a:pt x="185" y="134"/>
                    </a:lnTo>
                    <a:lnTo>
                      <a:pt x="178" y="142"/>
                    </a:lnTo>
                    <a:lnTo>
                      <a:pt x="183" y="150"/>
                    </a:lnTo>
                    <a:lnTo>
                      <a:pt x="185" y="158"/>
                    </a:lnTo>
                    <a:lnTo>
                      <a:pt x="183" y="167"/>
                    </a:lnTo>
                    <a:lnTo>
                      <a:pt x="180" y="174"/>
                    </a:lnTo>
                    <a:lnTo>
                      <a:pt x="176" y="182"/>
                    </a:lnTo>
                    <a:lnTo>
                      <a:pt x="169" y="187"/>
                    </a:lnTo>
                    <a:lnTo>
                      <a:pt x="163" y="190"/>
                    </a:lnTo>
                    <a:lnTo>
                      <a:pt x="156" y="188"/>
                    </a:lnTo>
                    <a:lnTo>
                      <a:pt x="154" y="196"/>
                    </a:lnTo>
                    <a:lnTo>
                      <a:pt x="149" y="204"/>
                    </a:lnTo>
                    <a:lnTo>
                      <a:pt x="142" y="210"/>
                    </a:lnTo>
                    <a:lnTo>
                      <a:pt x="136" y="215"/>
                    </a:lnTo>
                    <a:lnTo>
                      <a:pt x="128" y="219"/>
                    </a:lnTo>
                    <a:lnTo>
                      <a:pt x="122" y="221"/>
                    </a:lnTo>
                    <a:lnTo>
                      <a:pt x="117" y="218"/>
                    </a:lnTo>
                    <a:lnTo>
                      <a:pt x="113" y="212"/>
                    </a:lnTo>
                    <a:lnTo>
                      <a:pt x="105" y="215"/>
                    </a:lnTo>
                    <a:lnTo>
                      <a:pt x="96" y="218"/>
                    </a:lnTo>
                    <a:lnTo>
                      <a:pt x="88" y="219"/>
                    </a:lnTo>
                    <a:lnTo>
                      <a:pt x="81" y="219"/>
                    </a:lnTo>
                    <a:lnTo>
                      <a:pt x="74" y="218"/>
                    </a:lnTo>
                    <a:lnTo>
                      <a:pt x="68" y="215"/>
                    </a:lnTo>
                    <a:lnTo>
                      <a:pt x="63" y="209"/>
                    </a:lnTo>
                    <a:lnTo>
                      <a:pt x="60" y="201"/>
                    </a:lnTo>
                    <a:lnTo>
                      <a:pt x="52" y="201"/>
                    </a:lnTo>
                    <a:lnTo>
                      <a:pt x="43" y="199"/>
                    </a:lnTo>
                    <a:lnTo>
                      <a:pt x="36" y="194"/>
                    </a:lnTo>
                    <a:lnTo>
                      <a:pt x="29" y="187"/>
                    </a:lnTo>
                    <a:lnTo>
                      <a:pt x="24" y="181"/>
                    </a:lnTo>
                    <a:lnTo>
                      <a:pt x="22" y="173"/>
                    </a:lnTo>
                    <a:lnTo>
                      <a:pt x="22" y="167"/>
                    </a:lnTo>
                    <a:lnTo>
                      <a:pt x="25" y="160"/>
                    </a:lnTo>
                    <a:lnTo>
                      <a:pt x="15" y="151"/>
                    </a:lnTo>
                    <a:lnTo>
                      <a:pt x="9" y="142"/>
                    </a:lnTo>
                    <a:lnTo>
                      <a:pt x="8" y="132"/>
                    </a:lnTo>
                    <a:lnTo>
                      <a:pt x="14" y="122"/>
                    </a:lnTo>
                    <a:lnTo>
                      <a:pt x="5" y="111"/>
                    </a:lnTo>
                    <a:lnTo>
                      <a:pt x="0" y="101"/>
                    </a:lnTo>
                    <a:lnTo>
                      <a:pt x="1" y="92"/>
                    </a:lnTo>
                    <a:lnTo>
                      <a:pt x="10" y="84"/>
                    </a:lnTo>
                    <a:lnTo>
                      <a:pt x="2" y="70"/>
                    </a:lnTo>
                    <a:lnTo>
                      <a:pt x="1" y="59"/>
                    </a:lnTo>
                    <a:lnTo>
                      <a:pt x="6" y="50"/>
                    </a:lnTo>
                    <a:lnTo>
                      <a:pt x="18" y="43"/>
                    </a:lnTo>
                    <a:close/>
                  </a:path>
                </a:pathLst>
              </a:custGeom>
              <a:solidFill>
                <a:srgbClr val="FFF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63" name="Freeform 463"/>
              <p:cNvSpPr>
                <a:spLocks/>
              </p:cNvSpPr>
              <p:nvPr/>
            </p:nvSpPr>
            <p:spPr bwMode="auto">
              <a:xfrm>
                <a:off x="750" y="1973"/>
                <a:ext cx="53" cy="50"/>
              </a:xfrm>
              <a:custGeom>
                <a:avLst/>
                <a:gdLst>
                  <a:gd name="T0" fmla="*/ 10 w 212"/>
                  <a:gd name="T1" fmla="*/ 7 h 200"/>
                  <a:gd name="T2" fmla="*/ 14 w 212"/>
                  <a:gd name="T3" fmla="*/ 4 h 200"/>
                  <a:gd name="T4" fmla="*/ 19 w 212"/>
                  <a:gd name="T5" fmla="*/ 3 h 200"/>
                  <a:gd name="T6" fmla="*/ 24 w 212"/>
                  <a:gd name="T7" fmla="*/ 1 h 200"/>
                  <a:gd name="T8" fmla="*/ 27 w 212"/>
                  <a:gd name="T9" fmla="*/ 2 h 200"/>
                  <a:gd name="T10" fmla="*/ 30 w 212"/>
                  <a:gd name="T11" fmla="*/ 0 h 200"/>
                  <a:gd name="T12" fmla="*/ 34 w 212"/>
                  <a:gd name="T13" fmla="*/ 0 h 200"/>
                  <a:gd name="T14" fmla="*/ 36 w 212"/>
                  <a:gd name="T15" fmla="*/ 2 h 200"/>
                  <a:gd name="T16" fmla="*/ 40 w 212"/>
                  <a:gd name="T17" fmla="*/ 3 h 200"/>
                  <a:gd name="T18" fmla="*/ 44 w 212"/>
                  <a:gd name="T19" fmla="*/ 6 h 200"/>
                  <a:gd name="T20" fmla="*/ 47 w 212"/>
                  <a:gd name="T21" fmla="*/ 9 h 200"/>
                  <a:gd name="T22" fmla="*/ 50 w 212"/>
                  <a:gd name="T23" fmla="*/ 13 h 200"/>
                  <a:gd name="T24" fmla="*/ 51 w 212"/>
                  <a:gd name="T25" fmla="*/ 17 h 200"/>
                  <a:gd name="T26" fmla="*/ 52 w 212"/>
                  <a:gd name="T27" fmla="*/ 22 h 200"/>
                  <a:gd name="T28" fmla="*/ 53 w 212"/>
                  <a:gd name="T29" fmla="*/ 25 h 200"/>
                  <a:gd name="T30" fmla="*/ 52 w 212"/>
                  <a:gd name="T31" fmla="*/ 30 h 200"/>
                  <a:gd name="T32" fmla="*/ 51 w 212"/>
                  <a:gd name="T33" fmla="*/ 33 h 200"/>
                  <a:gd name="T34" fmla="*/ 48 w 212"/>
                  <a:gd name="T35" fmla="*/ 38 h 200"/>
                  <a:gd name="T36" fmla="*/ 47 w 212"/>
                  <a:gd name="T37" fmla="*/ 40 h 200"/>
                  <a:gd name="T38" fmla="*/ 44 w 212"/>
                  <a:gd name="T39" fmla="*/ 43 h 200"/>
                  <a:gd name="T40" fmla="*/ 42 w 212"/>
                  <a:gd name="T41" fmla="*/ 46 h 200"/>
                  <a:gd name="T42" fmla="*/ 37 w 212"/>
                  <a:gd name="T43" fmla="*/ 48 h 200"/>
                  <a:gd name="T44" fmla="*/ 34 w 212"/>
                  <a:gd name="T45" fmla="*/ 49 h 200"/>
                  <a:gd name="T46" fmla="*/ 28 w 212"/>
                  <a:gd name="T47" fmla="*/ 50 h 200"/>
                  <a:gd name="T48" fmla="*/ 25 w 212"/>
                  <a:gd name="T49" fmla="*/ 50 h 200"/>
                  <a:gd name="T50" fmla="*/ 19 w 212"/>
                  <a:gd name="T51" fmla="*/ 49 h 200"/>
                  <a:gd name="T52" fmla="*/ 15 w 212"/>
                  <a:gd name="T53" fmla="*/ 47 h 200"/>
                  <a:gd name="T54" fmla="*/ 12 w 212"/>
                  <a:gd name="T55" fmla="*/ 45 h 200"/>
                  <a:gd name="T56" fmla="*/ 8 w 212"/>
                  <a:gd name="T57" fmla="*/ 42 h 200"/>
                  <a:gd name="T58" fmla="*/ 4 w 212"/>
                  <a:gd name="T59" fmla="*/ 39 h 200"/>
                  <a:gd name="T60" fmla="*/ 2 w 212"/>
                  <a:gd name="T61" fmla="*/ 35 h 200"/>
                  <a:gd name="T62" fmla="*/ 0 w 212"/>
                  <a:gd name="T63" fmla="*/ 31 h 200"/>
                  <a:gd name="T64" fmla="*/ 1 w 212"/>
                  <a:gd name="T65" fmla="*/ 26 h 200"/>
                  <a:gd name="T66" fmla="*/ 1 w 212"/>
                  <a:gd name="T67" fmla="*/ 20 h 200"/>
                  <a:gd name="T68" fmla="*/ 3 w 212"/>
                  <a:gd name="T69" fmla="*/ 16 h 200"/>
                  <a:gd name="T70" fmla="*/ 6 w 212"/>
                  <a:gd name="T71" fmla="*/ 1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2" h="200">
                    <a:moveTo>
                      <a:pt x="37" y="37"/>
                    </a:moveTo>
                    <a:lnTo>
                      <a:pt x="40" y="27"/>
                    </a:lnTo>
                    <a:lnTo>
                      <a:pt x="46" y="18"/>
                    </a:lnTo>
                    <a:lnTo>
                      <a:pt x="56" y="14"/>
                    </a:lnTo>
                    <a:lnTo>
                      <a:pt x="71" y="17"/>
                    </a:lnTo>
                    <a:lnTo>
                      <a:pt x="77" y="10"/>
                    </a:lnTo>
                    <a:lnTo>
                      <a:pt x="86" y="6"/>
                    </a:lnTo>
                    <a:lnTo>
                      <a:pt x="96" y="5"/>
                    </a:lnTo>
                    <a:lnTo>
                      <a:pt x="105" y="11"/>
                    </a:lnTo>
                    <a:lnTo>
                      <a:pt x="109" y="8"/>
                    </a:lnTo>
                    <a:lnTo>
                      <a:pt x="114" y="4"/>
                    </a:lnTo>
                    <a:lnTo>
                      <a:pt x="121" y="1"/>
                    </a:lnTo>
                    <a:lnTo>
                      <a:pt x="127" y="0"/>
                    </a:lnTo>
                    <a:lnTo>
                      <a:pt x="134" y="1"/>
                    </a:lnTo>
                    <a:lnTo>
                      <a:pt x="140" y="4"/>
                    </a:lnTo>
                    <a:lnTo>
                      <a:pt x="145" y="9"/>
                    </a:lnTo>
                    <a:lnTo>
                      <a:pt x="149" y="17"/>
                    </a:lnTo>
                    <a:lnTo>
                      <a:pt x="158" y="13"/>
                    </a:lnTo>
                    <a:lnTo>
                      <a:pt x="168" y="14"/>
                    </a:lnTo>
                    <a:lnTo>
                      <a:pt x="176" y="22"/>
                    </a:lnTo>
                    <a:lnTo>
                      <a:pt x="178" y="33"/>
                    </a:lnTo>
                    <a:lnTo>
                      <a:pt x="189" y="35"/>
                    </a:lnTo>
                    <a:lnTo>
                      <a:pt x="196" y="41"/>
                    </a:lnTo>
                    <a:lnTo>
                      <a:pt x="200" y="51"/>
                    </a:lnTo>
                    <a:lnTo>
                      <a:pt x="198" y="63"/>
                    </a:lnTo>
                    <a:lnTo>
                      <a:pt x="205" y="69"/>
                    </a:lnTo>
                    <a:lnTo>
                      <a:pt x="209" y="77"/>
                    </a:lnTo>
                    <a:lnTo>
                      <a:pt x="209" y="86"/>
                    </a:lnTo>
                    <a:lnTo>
                      <a:pt x="204" y="92"/>
                    </a:lnTo>
                    <a:lnTo>
                      <a:pt x="211" y="101"/>
                    </a:lnTo>
                    <a:lnTo>
                      <a:pt x="212" y="110"/>
                    </a:lnTo>
                    <a:lnTo>
                      <a:pt x="207" y="118"/>
                    </a:lnTo>
                    <a:lnTo>
                      <a:pt x="198" y="122"/>
                    </a:lnTo>
                    <a:lnTo>
                      <a:pt x="202" y="133"/>
                    </a:lnTo>
                    <a:lnTo>
                      <a:pt x="199" y="142"/>
                    </a:lnTo>
                    <a:lnTo>
                      <a:pt x="193" y="150"/>
                    </a:lnTo>
                    <a:lnTo>
                      <a:pt x="185" y="151"/>
                    </a:lnTo>
                    <a:lnTo>
                      <a:pt x="186" y="160"/>
                    </a:lnTo>
                    <a:lnTo>
                      <a:pt x="182" y="168"/>
                    </a:lnTo>
                    <a:lnTo>
                      <a:pt x="176" y="172"/>
                    </a:lnTo>
                    <a:lnTo>
                      <a:pt x="168" y="173"/>
                    </a:lnTo>
                    <a:lnTo>
                      <a:pt x="167" y="184"/>
                    </a:lnTo>
                    <a:lnTo>
                      <a:pt x="159" y="190"/>
                    </a:lnTo>
                    <a:lnTo>
                      <a:pt x="148" y="191"/>
                    </a:lnTo>
                    <a:lnTo>
                      <a:pt x="139" y="189"/>
                    </a:lnTo>
                    <a:lnTo>
                      <a:pt x="134" y="196"/>
                    </a:lnTo>
                    <a:lnTo>
                      <a:pt x="123" y="200"/>
                    </a:lnTo>
                    <a:lnTo>
                      <a:pt x="113" y="200"/>
                    </a:lnTo>
                    <a:lnTo>
                      <a:pt x="107" y="195"/>
                    </a:lnTo>
                    <a:lnTo>
                      <a:pt x="98" y="200"/>
                    </a:lnTo>
                    <a:lnTo>
                      <a:pt x="85" y="200"/>
                    </a:lnTo>
                    <a:lnTo>
                      <a:pt x="74" y="196"/>
                    </a:lnTo>
                    <a:lnTo>
                      <a:pt x="71" y="189"/>
                    </a:lnTo>
                    <a:lnTo>
                      <a:pt x="60" y="187"/>
                    </a:lnTo>
                    <a:lnTo>
                      <a:pt x="53" y="185"/>
                    </a:lnTo>
                    <a:lnTo>
                      <a:pt x="46" y="178"/>
                    </a:lnTo>
                    <a:lnTo>
                      <a:pt x="45" y="168"/>
                    </a:lnTo>
                    <a:lnTo>
                      <a:pt x="33" y="167"/>
                    </a:lnTo>
                    <a:lnTo>
                      <a:pt x="24" y="163"/>
                    </a:lnTo>
                    <a:lnTo>
                      <a:pt x="17" y="157"/>
                    </a:lnTo>
                    <a:lnTo>
                      <a:pt x="15" y="146"/>
                    </a:lnTo>
                    <a:lnTo>
                      <a:pt x="8" y="141"/>
                    </a:lnTo>
                    <a:lnTo>
                      <a:pt x="1" y="132"/>
                    </a:lnTo>
                    <a:lnTo>
                      <a:pt x="0" y="123"/>
                    </a:lnTo>
                    <a:lnTo>
                      <a:pt x="6" y="114"/>
                    </a:lnTo>
                    <a:lnTo>
                      <a:pt x="3" y="103"/>
                    </a:lnTo>
                    <a:lnTo>
                      <a:pt x="1" y="91"/>
                    </a:lnTo>
                    <a:lnTo>
                      <a:pt x="4" y="81"/>
                    </a:lnTo>
                    <a:lnTo>
                      <a:pt x="14" y="74"/>
                    </a:lnTo>
                    <a:lnTo>
                      <a:pt x="13" y="63"/>
                    </a:lnTo>
                    <a:lnTo>
                      <a:pt x="14" y="49"/>
                    </a:lnTo>
                    <a:lnTo>
                      <a:pt x="22" y="38"/>
                    </a:lnTo>
                    <a:lnTo>
                      <a:pt x="37" y="37"/>
                    </a:lnTo>
                    <a:close/>
                  </a:path>
                </a:pathLst>
              </a:custGeom>
              <a:solidFill>
                <a:srgbClr val="FFF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64" name="Freeform 464"/>
              <p:cNvSpPr>
                <a:spLocks/>
              </p:cNvSpPr>
              <p:nvPr/>
            </p:nvSpPr>
            <p:spPr bwMode="auto">
              <a:xfrm>
                <a:off x="906" y="2026"/>
                <a:ext cx="49" cy="55"/>
              </a:xfrm>
              <a:custGeom>
                <a:avLst/>
                <a:gdLst>
                  <a:gd name="T0" fmla="*/ 21 w 196"/>
                  <a:gd name="T1" fmla="*/ 2 h 220"/>
                  <a:gd name="T2" fmla="*/ 24 w 196"/>
                  <a:gd name="T3" fmla="*/ 1 h 220"/>
                  <a:gd name="T4" fmla="*/ 28 w 196"/>
                  <a:gd name="T5" fmla="*/ 0 h 220"/>
                  <a:gd name="T6" fmla="*/ 31 w 196"/>
                  <a:gd name="T7" fmla="*/ 2 h 220"/>
                  <a:gd name="T8" fmla="*/ 34 w 196"/>
                  <a:gd name="T9" fmla="*/ 3 h 220"/>
                  <a:gd name="T10" fmla="*/ 38 w 196"/>
                  <a:gd name="T11" fmla="*/ 3 h 220"/>
                  <a:gd name="T12" fmla="*/ 40 w 196"/>
                  <a:gd name="T13" fmla="*/ 5 h 220"/>
                  <a:gd name="T14" fmla="*/ 42 w 196"/>
                  <a:gd name="T15" fmla="*/ 9 h 220"/>
                  <a:gd name="T16" fmla="*/ 43 w 196"/>
                  <a:gd name="T17" fmla="*/ 11 h 220"/>
                  <a:gd name="T18" fmla="*/ 46 w 196"/>
                  <a:gd name="T19" fmla="*/ 13 h 220"/>
                  <a:gd name="T20" fmla="*/ 49 w 196"/>
                  <a:gd name="T21" fmla="*/ 18 h 220"/>
                  <a:gd name="T22" fmla="*/ 48 w 196"/>
                  <a:gd name="T23" fmla="*/ 23 h 220"/>
                  <a:gd name="T24" fmla="*/ 47 w 196"/>
                  <a:gd name="T25" fmla="*/ 29 h 220"/>
                  <a:gd name="T26" fmla="*/ 45 w 196"/>
                  <a:gd name="T27" fmla="*/ 36 h 220"/>
                  <a:gd name="T28" fmla="*/ 42 w 196"/>
                  <a:gd name="T29" fmla="*/ 42 h 220"/>
                  <a:gd name="T30" fmla="*/ 39 w 196"/>
                  <a:gd name="T31" fmla="*/ 47 h 220"/>
                  <a:gd name="T32" fmla="*/ 36 w 196"/>
                  <a:gd name="T33" fmla="*/ 49 h 220"/>
                  <a:gd name="T34" fmla="*/ 34 w 196"/>
                  <a:gd name="T35" fmla="*/ 53 h 220"/>
                  <a:gd name="T36" fmla="*/ 30 w 196"/>
                  <a:gd name="T37" fmla="*/ 54 h 220"/>
                  <a:gd name="T38" fmla="*/ 26 w 196"/>
                  <a:gd name="T39" fmla="*/ 54 h 220"/>
                  <a:gd name="T40" fmla="*/ 23 w 196"/>
                  <a:gd name="T41" fmla="*/ 54 h 220"/>
                  <a:gd name="T42" fmla="*/ 19 w 196"/>
                  <a:gd name="T43" fmla="*/ 55 h 220"/>
                  <a:gd name="T44" fmla="*/ 15 w 196"/>
                  <a:gd name="T45" fmla="*/ 55 h 220"/>
                  <a:gd name="T46" fmla="*/ 13 w 196"/>
                  <a:gd name="T47" fmla="*/ 53 h 220"/>
                  <a:gd name="T48" fmla="*/ 11 w 196"/>
                  <a:gd name="T49" fmla="*/ 50 h 220"/>
                  <a:gd name="T50" fmla="*/ 7 w 196"/>
                  <a:gd name="T51" fmla="*/ 49 h 220"/>
                  <a:gd name="T52" fmla="*/ 4 w 196"/>
                  <a:gd name="T53" fmla="*/ 46 h 220"/>
                  <a:gd name="T54" fmla="*/ 4 w 196"/>
                  <a:gd name="T55" fmla="*/ 43 h 220"/>
                  <a:gd name="T56" fmla="*/ 1 w 196"/>
                  <a:gd name="T57" fmla="*/ 38 h 220"/>
                  <a:gd name="T58" fmla="*/ 1 w 196"/>
                  <a:gd name="T59" fmla="*/ 29 h 220"/>
                  <a:gd name="T60" fmla="*/ 3 w 196"/>
                  <a:gd name="T61" fmla="*/ 24 h 220"/>
                  <a:gd name="T62" fmla="*/ 4 w 196"/>
                  <a:gd name="T63" fmla="*/ 19 h 220"/>
                  <a:gd name="T64" fmla="*/ 7 w 196"/>
                  <a:gd name="T65" fmla="*/ 14 h 220"/>
                  <a:gd name="T66" fmla="*/ 9 w 196"/>
                  <a:gd name="T67" fmla="*/ 10 h 220"/>
                  <a:gd name="T68" fmla="*/ 13 w 196"/>
                  <a:gd name="T69" fmla="*/ 6 h 220"/>
                  <a:gd name="T70" fmla="*/ 17 w 196"/>
                  <a:gd name="T71" fmla="*/ 2 h 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96" h="220">
                    <a:moveTo>
                      <a:pt x="79" y="11"/>
                    </a:moveTo>
                    <a:lnTo>
                      <a:pt x="83" y="7"/>
                    </a:lnTo>
                    <a:lnTo>
                      <a:pt x="89" y="4"/>
                    </a:lnTo>
                    <a:lnTo>
                      <a:pt x="97" y="2"/>
                    </a:lnTo>
                    <a:lnTo>
                      <a:pt x="105" y="0"/>
                    </a:lnTo>
                    <a:lnTo>
                      <a:pt x="112" y="0"/>
                    </a:lnTo>
                    <a:lnTo>
                      <a:pt x="120" y="3"/>
                    </a:lnTo>
                    <a:lnTo>
                      <a:pt x="125" y="7"/>
                    </a:lnTo>
                    <a:lnTo>
                      <a:pt x="128" y="13"/>
                    </a:lnTo>
                    <a:lnTo>
                      <a:pt x="134" y="12"/>
                    </a:lnTo>
                    <a:lnTo>
                      <a:pt x="142" y="12"/>
                    </a:lnTo>
                    <a:lnTo>
                      <a:pt x="150" y="13"/>
                    </a:lnTo>
                    <a:lnTo>
                      <a:pt x="156" y="16"/>
                    </a:lnTo>
                    <a:lnTo>
                      <a:pt x="161" y="21"/>
                    </a:lnTo>
                    <a:lnTo>
                      <a:pt x="165" y="26"/>
                    </a:lnTo>
                    <a:lnTo>
                      <a:pt x="166" y="34"/>
                    </a:lnTo>
                    <a:lnTo>
                      <a:pt x="165" y="43"/>
                    </a:lnTo>
                    <a:lnTo>
                      <a:pt x="170" y="43"/>
                    </a:lnTo>
                    <a:lnTo>
                      <a:pt x="177" y="47"/>
                    </a:lnTo>
                    <a:lnTo>
                      <a:pt x="184" y="53"/>
                    </a:lnTo>
                    <a:lnTo>
                      <a:pt x="191" y="61"/>
                    </a:lnTo>
                    <a:lnTo>
                      <a:pt x="195" y="71"/>
                    </a:lnTo>
                    <a:lnTo>
                      <a:pt x="196" y="81"/>
                    </a:lnTo>
                    <a:lnTo>
                      <a:pt x="193" y="92"/>
                    </a:lnTo>
                    <a:lnTo>
                      <a:pt x="186" y="99"/>
                    </a:lnTo>
                    <a:lnTo>
                      <a:pt x="187" y="115"/>
                    </a:lnTo>
                    <a:lnTo>
                      <a:pt x="184" y="131"/>
                    </a:lnTo>
                    <a:lnTo>
                      <a:pt x="178" y="144"/>
                    </a:lnTo>
                    <a:lnTo>
                      <a:pt x="165" y="152"/>
                    </a:lnTo>
                    <a:lnTo>
                      <a:pt x="166" y="169"/>
                    </a:lnTo>
                    <a:lnTo>
                      <a:pt x="164" y="180"/>
                    </a:lnTo>
                    <a:lnTo>
                      <a:pt x="156" y="187"/>
                    </a:lnTo>
                    <a:lnTo>
                      <a:pt x="146" y="189"/>
                    </a:lnTo>
                    <a:lnTo>
                      <a:pt x="145" y="197"/>
                    </a:lnTo>
                    <a:lnTo>
                      <a:pt x="141" y="205"/>
                    </a:lnTo>
                    <a:lnTo>
                      <a:pt x="134" y="211"/>
                    </a:lnTo>
                    <a:lnTo>
                      <a:pt x="127" y="215"/>
                    </a:lnTo>
                    <a:lnTo>
                      <a:pt x="119" y="217"/>
                    </a:lnTo>
                    <a:lnTo>
                      <a:pt x="111" y="219"/>
                    </a:lnTo>
                    <a:lnTo>
                      <a:pt x="105" y="216"/>
                    </a:lnTo>
                    <a:lnTo>
                      <a:pt x="100" y="211"/>
                    </a:lnTo>
                    <a:lnTo>
                      <a:pt x="93" y="216"/>
                    </a:lnTo>
                    <a:lnTo>
                      <a:pt x="84" y="219"/>
                    </a:lnTo>
                    <a:lnTo>
                      <a:pt x="75" y="220"/>
                    </a:lnTo>
                    <a:lnTo>
                      <a:pt x="66" y="220"/>
                    </a:lnTo>
                    <a:lnTo>
                      <a:pt x="59" y="219"/>
                    </a:lnTo>
                    <a:lnTo>
                      <a:pt x="52" y="215"/>
                    </a:lnTo>
                    <a:lnTo>
                      <a:pt x="50" y="210"/>
                    </a:lnTo>
                    <a:lnTo>
                      <a:pt x="51" y="203"/>
                    </a:lnTo>
                    <a:lnTo>
                      <a:pt x="42" y="201"/>
                    </a:lnTo>
                    <a:lnTo>
                      <a:pt x="34" y="198"/>
                    </a:lnTo>
                    <a:lnTo>
                      <a:pt x="26" y="194"/>
                    </a:lnTo>
                    <a:lnTo>
                      <a:pt x="20" y="189"/>
                    </a:lnTo>
                    <a:lnTo>
                      <a:pt x="16" y="184"/>
                    </a:lnTo>
                    <a:lnTo>
                      <a:pt x="14" y="178"/>
                    </a:lnTo>
                    <a:lnTo>
                      <a:pt x="14" y="170"/>
                    </a:lnTo>
                    <a:lnTo>
                      <a:pt x="16" y="162"/>
                    </a:lnTo>
                    <a:lnTo>
                      <a:pt x="5" y="151"/>
                    </a:lnTo>
                    <a:lnTo>
                      <a:pt x="0" y="133"/>
                    </a:lnTo>
                    <a:lnTo>
                      <a:pt x="2" y="116"/>
                    </a:lnTo>
                    <a:lnTo>
                      <a:pt x="14" y="108"/>
                    </a:lnTo>
                    <a:lnTo>
                      <a:pt x="11" y="94"/>
                    </a:lnTo>
                    <a:lnTo>
                      <a:pt x="11" y="83"/>
                    </a:lnTo>
                    <a:lnTo>
                      <a:pt x="16" y="75"/>
                    </a:lnTo>
                    <a:lnTo>
                      <a:pt x="28" y="71"/>
                    </a:lnTo>
                    <a:lnTo>
                      <a:pt x="26" y="57"/>
                    </a:lnTo>
                    <a:lnTo>
                      <a:pt x="29" y="47"/>
                    </a:lnTo>
                    <a:lnTo>
                      <a:pt x="35" y="40"/>
                    </a:lnTo>
                    <a:lnTo>
                      <a:pt x="48" y="39"/>
                    </a:lnTo>
                    <a:lnTo>
                      <a:pt x="51" y="23"/>
                    </a:lnTo>
                    <a:lnTo>
                      <a:pt x="56" y="13"/>
                    </a:lnTo>
                    <a:lnTo>
                      <a:pt x="66" y="9"/>
                    </a:lnTo>
                    <a:lnTo>
                      <a:pt x="79" y="11"/>
                    </a:lnTo>
                    <a:close/>
                  </a:path>
                </a:pathLst>
              </a:custGeom>
              <a:solidFill>
                <a:srgbClr val="FFF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65" name="Freeform 465"/>
              <p:cNvSpPr>
                <a:spLocks/>
              </p:cNvSpPr>
              <p:nvPr/>
            </p:nvSpPr>
            <p:spPr bwMode="auto">
              <a:xfrm>
                <a:off x="878" y="1930"/>
                <a:ext cx="20" cy="30"/>
              </a:xfrm>
              <a:custGeom>
                <a:avLst/>
                <a:gdLst>
                  <a:gd name="T0" fmla="*/ 13 w 81"/>
                  <a:gd name="T1" fmla="*/ 10 h 119"/>
                  <a:gd name="T2" fmla="*/ 14 w 81"/>
                  <a:gd name="T3" fmla="*/ 8 h 119"/>
                  <a:gd name="T4" fmla="*/ 15 w 81"/>
                  <a:gd name="T5" fmla="*/ 6 h 119"/>
                  <a:gd name="T6" fmla="*/ 16 w 81"/>
                  <a:gd name="T7" fmla="*/ 4 h 119"/>
                  <a:gd name="T8" fmla="*/ 14 w 81"/>
                  <a:gd name="T9" fmla="*/ 1 h 119"/>
                  <a:gd name="T10" fmla="*/ 12 w 81"/>
                  <a:gd name="T11" fmla="*/ 0 h 119"/>
                  <a:gd name="T12" fmla="*/ 11 w 81"/>
                  <a:gd name="T13" fmla="*/ 0 h 119"/>
                  <a:gd name="T14" fmla="*/ 9 w 81"/>
                  <a:gd name="T15" fmla="*/ 0 h 119"/>
                  <a:gd name="T16" fmla="*/ 7 w 81"/>
                  <a:gd name="T17" fmla="*/ 1 h 119"/>
                  <a:gd name="T18" fmla="*/ 5 w 81"/>
                  <a:gd name="T19" fmla="*/ 2 h 119"/>
                  <a:gd name="T20" fmla="*/ 4 w 81"/>
                  <a:gd name="T21" fmla="*/ 3 h 119"/>
                  <a:gd name="T22" fmla="*/ 2 w 81"/>
                  <a:gd name="T23" fmla="*/ 5 h 119"/>
                  <a:gd name="T24" fmla="*/ 1 w 81"/>
                  <a:gd name="T25" fmla="*/ 7 h 119"/>
                  <a:gd name="T26" fmla="*/ 0 w 81"/>
                  <a:gd name="T27" fmla="*/ 10 h 119"/>
                  <a:gd name="T28" fmla="*/ 0 w 81"/>
                  <a:gd name="T29" fmla="*/ 13 h 119"/>
                  <a:gd name="T30" fmla="*/ 0 w 81"/>
                  <a:gd name="T31" fmla="*/ 17 h 119"/>
                  <a:gd name="T32" fmla="*/ 1 w 81"/>
                  <a:gd name="T33" fmla="*/ 22 h 119"/>
                  <a:gd name="T34" fmla="*/ 3 w 81"/>
                  <a:gd name="T35" fmla="*/ 25 h 119"/>
                  <a:gd name="T36" fmla="*/ 5 w 81"/>
                  <a:gd name="T37" fmla="*/ 28 h 119"/>
                  <a:gd name="T38" fmla="*/ 9 w 81"/>
                  <a:gd name="T39" fmla="*/ 30 h 119"/>
                  <a:gd name="T40" fmla="*/ 13 w 81"/>
                  <a:gd name="T41" fmla="*/ 30 h 119"/>
                  <a:gd name="T42" fmla="*/ 17 w 81"/>
                  <a:gd name="T43" fmla="*/ 29 h 119"/>
                  <a:gd name="T44" fmla="*/ 19 w 81"/>
                  <a:gd name="T45" fmla="*/ 27 h 119"/>
                  <a:gd name="T46" fmla="*/ 20 w 81"/>
                  <a:gd name="T47" fmla="*/ 26 h 119"/>
                  <a:gd name="T48" fmla="*/ 20 w 81"/>
                  <a:gd name="T49" fmla="*/ 24 h 119"/>
                  <a:gd name="T50" fmla="*/ 19 w 81"/>
                  <a:gd name="T51" fmla="*/ 23 h 119"/>
                  <a:gd name="T52" fmla="*/ 18 w 81"/>
                  <a:gd name="T53" fmla="*/ 22 h 119"/>
                  <a:gd name="T54" fmla="*/ 17 w 81"/>
                  <a:gd name="T55" fmla="*/ 21 h 119"/>
                  <a:gd name="T56" fmla="*/ 16 w 81"/>
                  <a:gd name="T57" fmla="*/ 21 h 119"/>
                  <a:gd name="T58" fmla="*/ 12 w 81"/>
                  <a:gd name="T59" fmla="*/ 21 h 119"/>
                  <a:gd name="T60" fmla="*/ 9 w 81"/>
                  <a:gd name="T61" fmla="*/ 20 h 119"/>
                  <a:gd name="T62" fmla="*/ 8 w 81"/>
                  <a:gd name="T63" fmla="*/ 18 h 119"/>
                  <a:gd name="T64" fmla="*/ 7 w 81"/>
                  <a:gd name="T65" fmla="*/ 16 h 119"/>
                  <a:gd name="T66" fmla="*/ 7 w 81"/>
                  <a:gd name="T67" fmla="*/ 14 h 119"/>
                  <a:gd name="T68" fmla="*/ 8 w 81"/>
                  <a:gd name="T69" fmla="*/ 12 h 119"/>
                  <a:gd name="T70" fmla="*/ 9 w 81"/>
                  <a:gd name="T71" fmla="*/ 10 h 119"/>
                  <a:gd name="T72" fmla="*/ 13 w 81"/>
                  <a:gd name="T73" fmla="*/ 10 h 1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1" h="119">
                    <a:moveTo>
                      <a:pt x="51" y="38"/>
                    </a:moveTo>
                    <a:lnTo>
                      <a:pt x="56" y="33"/>
                    </a:lnTo>
                    <a:lnTo>
                      <a:pt x="61" y="25"/>
                    </a:lnTo>
                    <a:lnTo>
                      <a:pt x="63" y="16"/>
                    </a:lnTo>
                    <a:lnTo>
                      <a:pt x="55" y="5"/>
                    </a:lnTo>
                    <a:lnTo>
                      <a:pt x="50" y="1"/>
                    </a:lnTo>
                    <a:lnTo>
                      <a:pt x="44" y="0"/>
                    </a:lnTo>
                    <a:lnTo>
                      <a:pt x="36" y="1"/>
                    </a:lnTo>
                    <a:lnTo>
                      <a:pt x="29" y="2"/>
                    </a:lnTo>
                    <a:lnTo>
                      <a:pt x="22" y="6"/>
                    </a:lnTo>
                    <a:lnTo>
                      <a:pt x="15" y="11"/>
                    </a:lnTo>
                    <a:lnTo>
                      <a:pt x="10" y="19"/>
                    </a:lnTo>
                    <a:lnTo>
                      <a:pt x="5" y="27"/>
                    </a:lnTo>
                    <a:lnTo>
                      <a:pt x="1" y="38"/>
                    </a:lnTo>
                    <a:lnTo>
                      <a:pt x="0" y="52"/>
                    </a:lnTo>
                    <a:lnTo>
                      <a:pt x="1" y="69"/>
                    </a:lnTo>
                    <a:lnTo>
                      <a:pt x="5" y="86"/>
                    </a:lnTo>
                    <a:lnTo>
                      <a:pt x="11" y="100"/>
                    </a:lnTo>
                    <a:lnTo>
                      <a:pt x="22" y="113"/>
                    </a:lnTo>
                    <a:lnTo>
                      <a:pt x="35" y="119"/>
                    </a:lnTo>
                    <a:lnTo>
                      <a:pt x="51" y="119"/>
                    </a:lnTo>
                    <a:lnTo>
                      <a:pt x="67" y="115"/>
                    </a:lnTo>
                    <a:lnTo>
                      <a:pt x="76" y="109"/>
                    </a:lnTo>
                    <a:lnTo>
                      <a:pt x="81" y="102"/>
                    </a:lnTo>
                    <a:lnTo>
                      <a:pt x="81" y="96"/>
                    </a:lnTo>
                    <a:lnTo>
                      <a:pt x="78" y="90"/>
                    </a:lnTo>
                    <a:lnTo>
                      <a:pt x="73" y="86"/>
                    </a:lnTo>
                    <a:lnTo>
                      <a:pt x="68" y="82"/>
                    </a:lnTo>
                    <a:lnTo>
                      <a:pt x="63" y="82"/>
                    </a:lnTo>
                    <a:lnTo>
                      <a:pt x="49" y="83"/>
                    </a:lnTo>
                    <a:lnTo>
                      <a:pt x="38" y="79"/>
                    </a:lnTo>
                    <a:lnTo>
                      <a:pt x="31" y="73"/>
                    </a:lnTo>
                    <a:lnTo>
                      <a:pt x="27" y="64"/>
                    </a:lnTo>
                    <a:lnTo>
                      <a:pt x="27" y="55"/>
                    </a:lnTo>
                    <a:lnTo>
                      <a:pt x="31" y="46"/>
                    </a:lnTo>
                    <a:lnTo>
                      <a:pt x="38" y="41"/>
                    </a:lnTo>
                    <a:lnTo>
                      <a:pt x="51" y="38"/>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66" name="Freeform 466"/>
              <p:cNvSpPr>
                <a:spLocks/>
              </p:cNvSpPr>
              <p:nvPr/>
            </p:nvSpPr>
            <p:spPr bwMode="auto">
              <a:xfrm>
                <a:off x="761" y="1985"/>
                <a:ext cx="29" cy="20"/>
              </a:xfrm>
              <a:custGeom>
                <a:avLst/>
                <a:gdLst>
                  <a:gd name="T0" fmla="*/ 29 w 114"/>
                  <a:gd name="T1" fmla="*/ 14 h 79"/>
                  <a:gd name="T2" fmla="*/ 29 w 114"/>
                  <a:gd name="T3" fmla="*/ 12 h 79"/>
                  <a:gd name="T4" fmla="*/ 29 w 114"/>
                  <a:gd name="T5" fmla="*/ 10 h 79"/>
                  <a:gd name="T6" fmla="*/ 28 w 114"/>
                  <a:gd name="T7" fmla="*/ 7 h 79"/>
                  <a:gd name="T8" fmla="*/ 26 w 114"/>
                  <a:gd name="T9" fmla="*/ 5 h 79"/>
                  <a:gd name="T10" fmla="*/ 24 w 114"/>
                  <a:gd name="T11" fmla="*/ 3 h 79"/>
                  <a:gd name="T12" fmla="*/ 22 w 114"/>
                  <a:gd name="T13" fmla="*/ 1 h 79"/>
                  <a:gd name="T14" fmla="*/ 19 w 114"/>
                  <a:gd name="T15" fmla="*/ 0 h 79"/>
                  <a:gd name="T16" fmla="*/ 16 w 114"/>
                  <a:gd name="T17" fmla="*/ 0 h 79"/>
                  <a:gd name="T18" fmla="*/ 12 w 114"/>
                  <a:gd name="T19" fmla="*/ 0 h 79"/>
                  <a:gd name="T20" fmla="*/ 9 w 114"/>
                  <a:gd name="T21" fmla="*/ 1 h 79"/>
                  <a:gd name="T22" fmla="*/ 6 w 114"/>
                  <a:gd name="T23" fmla="*/ 3 h 79"/>
                  <a:gd name="T24" fmla="*/ 4 w 114"/>
                  <a:gd name="T25" fmla="*/ 5 h 79"/>
                  <a:gd name="T26" fmla="*/ 2 w 114"/>
                  <a:gd name="T27" fmla="*/ 7 h 79"/>
                  <a:gd name="T28" fmla="*/ 1 w 114"/>
                  <a:gd name="T29" fmla="*/ 9 h 79"/>
                  <a:gd name="T30" fmla="*/ 0 w 114"/>
                  <a:gd name="T31" fmla="*/ 13 h 79"/>
                  <a:gd name="T32" fmla="*/ 0 w 114"/>
                  <a:gd name="T33" fmla="*/ 16 h 79"/>
                  <a:gd name="T34" fmla="*/ 1 w 114"/>
                  <a:gd name="T35" fmla="*/ 18 h 79"/>
                  <a:gd name="T36" fmla="*/ 3 w 114"/>
                  <a:gd name="T37" fmla="*/ 20 h 79"/>
                  <a:gd name="T38" fmla="*/ 5 w 114"/>
                  <a:gd name="T39" fmla="*/ 20 h 79"/>
                  <a:gd name="T40" fmla="*/ 8 w 114"/>
                  <a:gd name="T41" fmla="*/ 18 h 79"/>
                  <a:gd name="T42" fmla="*/ 10 w 114"/>
                  <a:gd name="T43" fmla="*/ 17 h 79"/>
                  <a:gd name="T44" fmla="*/ 11 w 114"/>
                  <a:gd name="T45" fmla="*/ 16 h 79"/>
                  <a:gd name="T46" fmla="*/ 13 w 114"/>
                  <a:gd name="T47" fmla="*/ 15 h 79"/>
                  <a:gd name="T48" fmla="*/ 14 w 114"/>
                  <a:gd name="T49" fmla="*/ 15 h 79"/>
                  <a:gd name="T50" fmla="*/ 15 w 114"/>
                  <a:gd name="T51" fmla="*/ 15 h 79"/>
                  <a:gd name="T52" fmla="*/ 16 w 114"/>
                  <a:gd name="T53" fmla="*/ 16 h 79"/>
                  <a:gd name="T54" fmla="*/ 18 w 114"/>
                  <a:gd name="T55" fmla="*/ 17 h 79"/>
                  <a:gd name="T56" fmla="*/ 19 w 114"/>
                  <a:gd name="T57" fmla="*/ 18 h 79"/>
                  <a:gd name="T58" fmla="*/ 20 w 114"/>
                  <a:gd name="T59" fmla="*/ 19 h 79"/>
                  <a:gd name="T60" fmla="*/ 21 w 114"/>
                  <a:gd name="T61" fmla="*/ 20 h 79"/>
                  <a:gd name="T62" fmla="*/ 23 w 114"/>
                  <a:gd name="T63" fmla="*/ 20 h 79"/>
                  <a:gd name="T64" fmla="*/ 24 w 114"/>
                  <a:gd name="T65" fmla="*/ 20 h 79"/>
                  <a:gd name="T66" fmla="*/ 26 w 114"/>
                  <a:gd name="T67" fmla="*/ 19 h 79"/>
                  <a:gd name="T68" fmla="*/ 27 w 114"/>
                  <a:gd name="T69" fmla="*/ 18 h 79"/>
                  <a:gd name="T70" fmla="*/ 28 w 114"/>
                  <a:gd name="T71" fmla="*/ 16 h 79"/>
                  <a:gd name="T72" fmla="*/ 29 w 114"/>
                  <a:gd name="T73" fmla="*/ 14 h 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4" h="79">
                    <a:moveTo>
                      <a:pt x="114" y="55"/>
                    </a:moveTo>
                    <a:lnTo>
                      <a:pt x="114" y="47"/>
                    </a:lnTo>
                    <a:lnTo>
                      <a:pt x="113" y="39"/>
                    </a:lnTo>
                    <a:lnTo>
                      <a:pt x="109" y="29"/>
                    </a:lnTo>
                    <a:lnTo>
                      <a:pt x="104" y="20"/>
                    </a:lnTo>
                    <a:lnTo>
                      <a:pt x="96" y="11"/>
                    </a:lnTo>
                    <a:lnTo>
                      <a:pt x="87" y="5"/>
                    </a:lnTo>
                    <a:lnTo>
                      <a:pt x="75" y="1"/>
                    </a:lnTo>
                    <a:lnTo>
                      <a:pt x="61" y="0"/>
                    </a:lnTo>
                    <a:lnTo>
                      <a:pt x="47" y="1"/>
                    </a:lnTo>
                    <a:lnTo>
                      <a:pt x="34" y="5"/>
                    </a:lnTo>
                    <a:lnTo>
                      <a:pt x="23" y="11"/>
                    </a:lnTo>
                    <a:lnTo>
                      <a:pt x="14" y="18"/>
                    </a:lnTo>
                    <a:lnTo>
                      <a:pt x="7" y="27"/>
                    </a:lnTo>
                    <a:lnTo>
                      <a:pt x="2" y="37"/>
                    </a:lnTo>
                    <a:lnTo>
                      <a:pt x="0" y="50"/>
                    </a:lnTo>
                    <a:lnTo>
                      <a:pt x="0" y="64"/>
                    </a:lnTo>
                    <a:lnTo>
                      <a:pt x="4" y="73"/>
                    </a:lnTo>
                    <a:lnTo>
                      <a:pt x="11" y="78"/>
                    </a:lnTo>
                    <a:lnTo>
                      <a:pt x="21" y="79"/>
                    </a:lnTo>
                    <a:lnTo>
                      <a:pt x="32" y="73"/>
                    </a:lnTo>
                    <a:lnTo>
                      <a:pt x="38" y="66"/>
                    </a:lnTo>
                    <a:lnTo>
                      <a:pt x="43" y="63"/>
                    </a:lnTo>
                    <a:lnTo>
                      <a:pt x="50" y="60"/>
                    </a:lnTo>
                    <a:lnTo>
                      <a:pt x="55" y="60"/>
                    </a:lnTo>
                    <a:lnTo>
                      <a:pt x="60" y="60"/>
                    </a:lnTo>
                    <a:lnTo>
                      <a:pt x="64" y="63"/>
                    </a:lnTo>
                    <a:lnTo>
                      <a:pt x="69" y="66"/>
                    </a:lnTo>
                    <a:lnTo>
                      <a:pt x="73" y="70"/>
                    </a:lnTo>
                    <a:lnTo>
                      <a:pt x="78" y="74"/>
                    </a:lnTo>
                    <a:lnTo>
                      <a:pt x="83" y="78"/>
                    </a:lnTo>
                    <a:lnTo>
                      <a:pt x="90" y="79"/>
                    </a:lnTo>
                    <a:lnTo>
                      <a:pt x="96" y="79"/>
                    </a:lnTo>
                    <a:lnTo>
                      <a:pt x="102" y="77"/>
                    </a:lnTo>
                    <a:lnTo>
                      <a:pt x="107" y="73"/>
                    </a:lnTo>
                    <a:lnTo>
                      <a:pt x="111" y="65"/>
                    </a:lnTo>
                    <a:lnTo>
                      <a:pt x="114" y="55"/>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67" name="Freeform 467"/>
              <p:cNvSpPr>
                <a:spLocks/>
              </p:cNvSpPr>
              <p:nvPr/>
            </p:nvSpPr>
            <p:spPr bwMode="auto">
              <a:xfrm>
                <a:off x="918" y="2040"/>
                <a:ext cx="23" cy="28"/>
              </a:xfrm>
              <a:custGeom>
                <a:avLst/>
                <a:gdLst>
                  <a:gd name="T0" fmla="*/ 17 w 93"/>
                  <a:gd name="T1" fmla="*/ 10 h 113"/>
                  <a:gd name="T2" fmla="*/ 19 w 93"/>
                  <a:gd name="T3" fmla="*/ 10 h 113"/>
                  <a:gd name="T4" fmla="*/ 21 w 93"/>
                  <a:gd name="T5" fmla="*/ 9 h 113"/>
                  <a:gd name="T6" fmla="*/ 23 w 93"/>
                  <a:gd name="T7" fmla="*/ 8 h 113"/>
                  <a:gd name="T8" fmla="*/ 23 w 93"/>
                  <a:gd name="T9" fmla="*/ 4 h 113"/>
                  <a:gd name="T10" fmla="*/ 22 w 93"/>
                  <a:gd name="T11" fmla="*/ 3 h 113"/>
                  <a:gd name="T12" fmla="*/ 21 w 93"/>
                  <a:gd name="T13" fmla="*/ 2 h 113"/>
                  <a:gd name="T14" fmla="*/ 20 w 93"/>
                  <a:gd name="T15" fmla="*/ 1 h 113"/>
                  <a:gd name="T16" fmla="*/ 19 w 93"/>
                  <a:gd name="T17" fmla="*/ 0 h 113"/>
                  <a:gd name="T18" fmla="*/ 16 w 93"/>
                  <a:gd name="T19" fmla="*/ 0 h 113"/>
                  <a:gd name="T20" fmla="*/ 14 w 93"/>
                  <a:gd name="T21" fmla="*/ 0 h 113"/>
                  <a:gd name="T22" fmla="*/ 12 w 93"/>
                  <a:gd name="T23" fmla="*/ 0 h 113"/>
                  <a:gd name="T24" fmla="*/ 10 w 93"/>
                  <a:gd name="T25" fmla="*/ 1 h 113"/>
                  <a:gd name="T26" fmla="*/ 8 w 93"/>
                  <a:gd name="T27" fmla="*/ 3 h 113"/>
                  <a:gd name="T28" fmla="*/ 5 w 93"/>
                  <a:gd name="T29" fmla="*/ 6 h 113"/>
                  <a:gd name="T30" fmla="*/ 3 w 93"/>
                  <a:gd name="T31" fmla="*/ 9 h 113"/>
                  <a:gd name="T32" fmla="*/ 1 w 93"/>
                  <a:gd name="T33" fmla="*/ 13 h 113"/>
                  <a:gd name="T34" fmla="*/ 0 w 93"/>
                  <a:gd name="T35" fmla="*/ 17 h 113"/>
                  <a:gd name="T36" fmla="*/ 0 w 93"/>
                  <a:gd name="T37" fmla="*/ 21 h 113"/>
                  <a:gd name="T38" fmla="*/ 2 w 93"/>
                  <a:gd name="T39" fmla="*/ 24 h 113"/>
                  <a:gd name="T40" fmla="*/ 5 w 93"/>
                  <a:gd name="T41" fmla="*/ 26 h 113"/>
                  <a:gd name="T42" fmla="*/ 9 w 93"/>
                  <a:gd name="T43" fmla="*/ 28 h 113"/>
                  <a:gd name="T44" fmla="*/ 12 w 93"/>
                  <a:gd name="T45" fmla="*/ 28 h 113"/>
                  <a:gd name="T46" fmla="*/ 13 w 93"/>
                  <a:gd name="T47" fmla="*/ 28 h 113"/>
                  <a:gd name="T48" fmla="*/ 14 w 93"/>
                  <a:gd name="T49" fmla="*/ 26 h 113"/>
                  <a:gd name="T50" fmla="*/ 15 w 93"/>
                  <a:gd name="T51" fmla="*/ 25 h 113"/>
                  <a:gd name="T52" fmla="*/ 14 w 93"/>
                  <a:gd name="T53" fmla="*/ 23 h 113"/>
                  <a:gd name="T54" fmla="*/ 14 w 93"/>
                  <a:gd name="T55" fmla="*/ 22 h 113"/>
                  <a:gd name="T56" fmla="*/ 13 w 93"/>
                  <a:gd name="T57" fmla="*/ 21 h 113"/>
                  <a:gd name="T58" fmla="*/ 10 w 93"/>
                  <a:gd name="T59" fmla="*/ 19 h 113"/>
                  <a:gd name="T60" fmla="*/ 8 w 93"/>
                  <a:gd name="T61" fmla="*/ 16 h 113"/>
                  <a:gd name="T62" fmla="*/ 8 w 93"/>
                  <a:gd name="T63" fmla="*/ 14 h 113"/>
                  <a:gd name="T64" fmla="*/ 9 w 93"/>
                  <a:gd name="T65" fmla="*/ 12 h 113"/>
                  <a:gd name="T66" fmla="*/ 10 w 93"/>
                  <a:gd name="T67" fmla="*/ 10 h 113"/>
                  <a:gd name="T68" fmla="*/ 12 w 93"/>
                  <a:gd name="T69" fmla="*/ 9 h 113"/>
                  <a:gd name="T70" fmla="*/ 14 w 93"/>
                  <a:gd name="T71" fmla="*/ 9 h 113"/>
                  <a:gd name="T72" fmla="*/ 17 w 93"/>
                  <a:gd name="T73" fmla="*/ 10 h 1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3" h="113">
                    <a:moveTo>
                      <a:pt x="70" y="42"/>
                    </a:moveTo>
                    <a:lnTo>
                      <a:pt x="77" y="42"/>
                    </a:lnTo>
                    <a:lnTo>
                      <a:pt x="86" y="38"/>
                    </a:lnTo>
                    <a:lnTo>
                      <a:pt x="91" y="32"/>
                    </a:lnTo>
                    <a:lnTo>
                      <a:pt x="93" y="18"/>
                    </a:lnTo>
                    <a:lnTo>
                      <a:pt x="90" y="11"/>
                    </a:lnTo>
                    <a:lnTo>
                      <a:pt x="86" y="7"/>
                    </a:lnTo>
                    <a:lnTo>
                      <a:pt x="81" y="3"/>
                    </a:lnTo>
                    <a:lnTo>
                      <a:pt x="75" y="1"/>
                    </a:lnTo>
                    <a:lnTo>
                      <a:pt x="66" y="0"/>
                    </a:lnTo>
                    <a:lnTo>
                      <a:pt x="58" y="0"/>
                    </a:lnTo>
                    <a:lnTo>
                      <a:pt x="49" y="1"/>
                    </a:lnTo>
                    <a:lnTo>
                      <a:pt x="40" y="5"/>
                    </a:lnTo>
                    <a:lnTo>
                      <a:pt x="31" y="11"/>
                    </a:lnTo>
                    <a:lnTo>
                      <a:pt x="21" y="23"/>
                    </a:lnTo>
                    <a:lnTo>
                      <a:pt x="12" y="36"/>
                    </a:lnTo>
                    <a:lnTo>
                      <a:pt x="4" y="51"/>
                    </a:lnTo>
                    <a:lnTo>
                      <a:pt x="0" y="68"/>
                    </a:lnTo>
                    <a:lnTo>
                      <a:pt x="0" y="83"/>
                    </a:lnTo>
                    <a:lnTo>
                      <a:pt x="7" y="96"/>
                    </a:lnTo>
                    <a:lnTo>
                      <a:pt x="20" y="106"/>
                    </a:lnTo>
                    <a:lnTo>
                      <a:pt x="35" y="113"/>
                    </a:lnTo>
                    <a:lnTo>
                      <a:pt x="47" y="113"/>
                    </a:lnTo>
                    <a:lnTo>
                      <a:pt x="53" y="111"/>
                    </a:lnTo>
                    <a:lnTo>
                      <a:pt x="58" y="106"/>
                    </a:lnTo>
                    <a:lnTo>
                      <a:pt x="59" y="100"/>
                    </a:lnTo>
                    <a:lnTo>
                      <a:pt x="58" y="93"/>
                    </a:lnTo>
                    <a:lnTo>
                      <a:pt x="55" y="88"/>
                    </a:lnTo>
                    <a:lnTo>
                      <a:pt x="52" y="84"/>
                    </a:lnTo>
                    <a:lnTo>
                      <a:pt x="40" y="77"/>
                    </a:lnTo>
                    <a:lnTo>
                      <a:pt x="34" y="66"/>
                    </a:lnTo>
                    <a:lnTo>
                      <a:pt x="32" y="57"/>
                    </a:lnTo>
                    <a:lnTo>
                      <a:pt x="35" y="47"/>
                    </a:lnTo>
                    <a:lnTo>
                      <a:pt x="40" y="41"/>
                    </a:lnTo>
                    <a:lnTo>
                      <a:pt x="48" y="37"/>
                    </a:lnTo>
                    <a:lnTo>
                      <a:pt x="58" y="37"/>
                    </a:lnTo>
                    <a:lnTo>
                      <a:pt x="70" y="42"/>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68" name="Freeform 468"/>
              <p:cNvSpPr>
                <a:spLocks/>
              </p:cNvSpPr>
              <p:nvPr/>
            </p:nvSpPr>
            <p:spPr bwMode="auto">
              <a:xfrm>
                <a:off x="885" y="1939"/>
                <a:ext cx="11" cy="11"/>
              </a:xfrm>
              <a:custGeom>
                <a:avLst/>
                <a:gdLst>
                  <a:gd name="T0" fmla="*/ 9 w 43"/>
                  <a:gd name="T1" fmla="*/ 10 h 44"/>
                  <a:gd name="T2" fmla="*/ 10 w 43"/>
                  <a:gd name="T3" fmla="*/ 9 h 44"/>
                  <a:gd name="T4" fmla="*/ 11 w 43"/>
                  <a:gd name="T5" fmla="*/ 6 h 44"/>
                  <a:gd name="T6" fmla="*/ 11 w 43"/>
                  <a:gd name="T7" fmla="*/ 4 h 44"/>
                  <a:gd name="T8" fmla="*/ 10 w 43"/>
                  <a:gd name="T9" fmla="*/ 2 h 44"/>
                  <a:gd name="T10" fmla="*/ 8 w 43"/>
                  <a:gd name="T11" fmla="*/ 1 h 44"/>
                  <a:gd name="T12" fmla="*/ 6 w 43"/>
                  <a:gd name="T13" fmla="*/ 0 h 44"/>
                  <a:gd name="T14" fmla="*/ 4 w 43"/>
                  <a:gd name="T15" fmla="*/ 0 h 44"/>
                  <a:gd name="T16" fmla="*/ 2 w 43"/>
                  <a:gd name="T17" fmla="*/ 1 h 44"/>
                  <a:gd name="T18" fmla="*/ 1 w 43"/>
                  <a:gd name="T19" fmla="*/ 3 h 44"/>
                  <a:gd name="T20" fmla="*/ 0 w 43"/>
                  <a:gd name="T21" fmla="*/ 5 h 44"/>
                  <a:gd name="T22" fmla="*/ 0 w 43"/>
                  <a:gd name="T23" fmla="*/ 7 h 44"/>
                  <a:gd name="T24" fmla="*/ 1 w 43"/>
                  <a:gd name="T25" fmla="*/ 9 h 44"/>
                  <a:gd name="T26" fmla="*/ 3 w 43"/>
                  <a:gd name="T27" fmla="*/ 10 h 44"/>
                  <a:gd name="T28" fmla="*/ 5 w 43"/>
                  <a:gd name="T29" fmla="*/ 11 h 44"/>
                  <a:gd name="T30" fmla="*/ 7 w 43"/>
                  <a:gd name="T31" fmla="*/ 11 h 44"/>
                  <a:gd name="T32" fmla="*/ 9 w 43"/>
                  <a:gd name="T33" fmla="*/ 1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44">
                    <a:moveTo>
                      <a:pt x="36" y="40"/>
                    </a:moveTo>
                    <a:lnTo>
                      <a:pt x="41" y="34"/>
                    </a:lnTo>
                    <a:lnTo>
                      <a:pt x="43" y="25"/>
                    </a:lnTo>
                    <a:lnTo>
                      <a:pt x="43" y="16"/>
                    </a:lnTo>
                    <a:lnTo>
                      <a:pt x="40" y="8"/>
                    </a:lnTo>
                    <a:lnTo>
                      <a:pt x="33" y="3"/>
                    </a:lnTo>
                    <a:lnTo>
                      <a:pt x="24" y="0"/>
                    </a:lnTo>
                    <a:lnTo>
                      <a:pt x="15" y="0"/>
                    </a:lnTo>
                    <a:lnTo>
                      <a:pt x="8" y="4"/>
                    </a:lnTo>
                    <a:lnTo>
                      <a:pt x="2" y="11"/>
                    </a:lnTo>
                    <a:lnTo>
                      <a:pt x="0" y="20"/>
                    </a:lnTo>
                    <a:lnTo>
                      <a:pt x="0" y="29"/>
                    </a:lnTo>
                    <a:lnTo>
                      <a:pt x="4" y="36"/>
                    </a:lnTo>
                    <a:lnTo>
                      <a:pt x="10" y="41"/>
                    </a:lnTo>
                    <a:lnTo>
                      <a:pt x="19" y="44"/>
                    </a:lnTo>
                    <a:lnTo>
                      <a:pt x="28" y="44"/>
                    </a:lnTo>
                    <a:lnTo>
                      <a:pt x="36" y="40"/>
                    </a:lnTo>
                    <a:close/>
                  </a:path>
                </a:pathLst>
              </a:custGeom>
              <a:solidFill>
                <a:srgbClr val="B2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69" name="Freeform 469"/>
              <p:cNvSpPr>
                <a:spLocks/>
              </p:cNvSpPr>
              <p:nvPr/>
            </p:nvSpPr>
            <p:spPr bwMode="auto">
              <a:xfrm>
                <a:off x="770" y="1994"/>
                <a:ext cx="10" cy="10"/>
              </a:xfrm>
              <a:custGeom>
                <a:avLst/>
                <a:gdLst>
                  <a:gd name="T0" fmla="*/ 5 w 40"/>
                  <a:gd name="T1" fmla="*/ 10 h 40"/>
                  <a:gd name="T2" fmla="*/ 7 w 40"/>
                  <a:gd name="T3" fmla="*/ 10 h 40"/>
                  <a:gd name="T4" fmla="*/ 9 w 40"/>
                  <a:gd name="T5" fmla="*/ 8 h 40"/>
                  <a:gd name="T6" fmla="*/ 10 w 40"/>
                  <a:gd name="T7" fmla="*/ 7 h 40"/>
                  <a:gd name="T8" fmla="*/ 10 w 40"/>
                  <a:gd name="T9" fmla="*/ 5 h 40"/>
                  <a:gd name="T10" fmla="*/ 10 w 40"/>
                  <a:gd name="T11" fmla="*/ 3 h 40"/>
                  <a:gd name="T12" fmla="*/ 9 w 40"/>
                  <a:gd name="T13" fmla="*/ 2 h 40"/>
                  <a:gd name="T14" fmla="*/ 7 w 40"/>
                  <a:gd name="T15" fmla="*/ 0 h 40"/>
                  <a:gd name="T16" fmla="*/ 5 w 40"/>
                  <a:gd name="T17" fmla="*/ 0 h 40"/>
                  <a:gd name="T18" fmla="*/ 3 w 40"/>
                  <a:gd name="T19" fmla="*/ 0 h 40"/>
                  <a:gd name="T20" fmla="*/ 2 w 40"/>
                  <a:gd name="T21" fmla="*/ 2 h 40"/>
                  <a:gd name="T22" fmla="*/ 1 w 40"/>
                  <a:gd name="T23" fmla="*/ 3 h 40"/>
                  <a:gd name="T24" fmla="*/ 0 w 40"/>
                  <a:gd name="T25" fmla="*/ 5 h 40"/>
                  <a:gd name="T26" fmla="*/ 1 w 40"/>
                  <a:gd name="T27" fmla="*/ 7 h 40"/>
                  <a:gd name="T28" fmla="*/ 2 w 40"/>
                  <a:gd name="T29" fmla="*/ 8 h 40"/>
                  <a:gd name="T30" fmla="*/ 3 w 40"/>
                  <a:gd name="T31" fmla="*/ 10 h 40"/>
                  <a:gd name="T32" fmla="*/ 5 w 40"/>
                  <a:gd name="T33" fmla="*/ 1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40">
                    <a:moveTo>
                      <a:pt x="21" y="40"/>
                    </a:moveTo>
                    <a:lnTo>
                      <a:pt x="29" y="38"/>
                    </a:lnTo>
                    <a:lnTo>
                      <a:pt x="35" y="33"/>
                    </a:lnTo>
                    <a:lnTo>
                      <a:pt x="39" y="28"/>
                    </a:lnTo>
                    <a:lnTo>
                      <a:pt x="40" y="20"/>
                    </a:lnTo>
                    <a:lnTo>
                      <a:pt x="39" y="13"/>
                    </a:lnTo>
                    <a:lnTo>
                      <a:pt x="35" y="6"/>
                    </a:lnTo>
                    <a:lnTo>
                      <a:pt x="29" y="1"/>
                    </a:lnTo>
                    <a:lnTo>
                      <a:pt x="21" y="0"/>
                    </a:lnTo>
                    <a:lnTo>
                      <a:pt x="13" y="1"/>
                    </a:lnTo>
                    <a:lnTo>
                      <a:pt x="7" y="6"/>
                    </a:lnTo>
                    <a:lnTo>
                      <a:pt x="2" y="13"/>
                    </a:lnTo>
                    <a:lnTo>
                      <a:pt x="0" y="20"/>
                    </a:lnTo>
                    <a:lnTo>
                      <a:pt x="2" y="28"/>
                    </a:lnTo>
                    <a:lnTo>
                      <a:pt x="7" y="33"/>
                    </a:lnTo>
                    <a:lnTo>
                      <a:pt x="13" y="38"/>
                    </a:lnTo>
                    <a:lnTo>
                      <a:pt x="21" y="40"/>
                    </a:lnTo>
                    <a:close/>
                  </a:path>
                </a:pathLst>
              </a:custGeom>
              <a:solidFill>
                <a:srgbClr val="B2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70" name="Freeform 470"/>
              <p:cNvSpPr>
                <a:spLocks/>
              </p:cNvSpPr>
              <p:nvPr/>
            </p:nvSpPr>
            <p:spPr bwMode="auto">
              <a:xfrm>
                <a:off x="926" y="2049"/>
                <a:ext cx="11" cy="11"/>
              </a:xfrm>
              <a:custGeom>
                <a:avLst/>
                <a:gdLst>
                  <a:gd name="T0" fmla="*/ 5 w 45"/>
                  <a:gd name="T1" fmla="*/ 11 h 44"/>
                  <a:gd name="T2" fmla="*/ 8 w 45"/>
                  <a:gd name="T3" fmla="*/ 11 h 44"/>
                  <a:gd name="T4" fmla="*/ 10 w 45"/>
                  <a:gd name="T5" fmla="*/ 10 h 44"/>
                  <a:gd name="T6" fmla="*/ 11 w 45"/>
                  <a:gd name="T7" fmla="*/ 8 h 44"/>
                  <a:gd name="T8" fmla="*/ 11 w 45"/>
                  <a:gd name="T9" fmla="*/ 6 h 44"/>
                  <a:gd name="T10" fmla="*/ 11 w 45"/>
                  <a:gd name="T11" fmla="*/ 4 h 44"/>
                  <a:gd name="T12" fmla="*/ 10 w 45"/>
                  <a:gd name="T13" fmla="*/ 2 h 44"/>
                  <a:gd name="T14" fmla="*/ 8 w 45"/>
                  <a:gd name="T15" fmla="*/ 0 h 44"/>
                  <a:gd name="T16" fmla="*/ 5 w 45"/>
                  <a:gd name="T17" fmla="*/ 0 h 44"/>
                  <a:gd name="T18" fmla="*/ 4 w 45"/>
                  <a:gd name="T19" fmla="*/ 0 h 44"/>
                  <a:gd name="T20" fmla="*/ 2 w 45"/>
                  <a:gd name="T21" fmla="*/ 2 h 44"/>
                  <a:gd name="T22" fmla="*/ 0 w 45"/>
                  <a:gd name="T23" fmla="*/ 4 h 44"/>
                  <a:gd name="T24" fmla="*/ 0 w 45"/>
                  <a:gd name="T25" fmla="*/ 6 h 44"/>
                  <a:gd name="T26" fmla="*/ 0 w 45"/>
                  <a:gd name="T27" fmla="*/ 8 h 44"/>
                  <a:gd name="T28" fmla="*/ 2 w 45"/>
                  <a:gd name="T29" fmla="*/ 10 h 44"/>
                  <a:gd name="T30" fmla="*/ 4 w 45"/>
                  <a:gd name="T31" fmla="*/ 11 h 44"/>
                  <a:gd name="T32" fmla="*/ 5 w 45"/>
                  <a:gd name="T33" fmla="*/ 11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 h="44">
                    <a:moveTo>
                      <a:pt x="22" y="44"/>
                    </a:moveTo>
                    <a:lnTo>
                      <a:pt x="31" y="43"/>
                    </a:lnTo>
                    <a:lnTo>
                      <a:pt x="39" y="38"/>
                    </a:lnTo>
                    <a:lnTo>
                      <a:pt x="44" y="30"/>
                    </a:lnTo>
                    <a:lnTo>
                      <a:pt x="45" y="23"/>
                    </a:lnTo>
                    <a:lnTo>
                      <a:pt x="44" y="14"/>
                    </a:lnTo>
                    <a:lnTo>
                      <a:pt x="39" y="6"/>
                    </a:lnTo>
                    <a:lnTo>
                      <a:pt x="31" y="1"/>
                    </a:lnTo>
                    <a:lnTo>
                      <a:pt x="22" y="0"/>
                    </a:lnTo>
                    <a:lnTo>
                      <a:pt x="15" y="1"/>
                    </a:lnTo>
                    <a:lnTo>
                      <a:pt x="7" y="6"/>
                    </a:lnTo>
                    <a:lnTo>
                      <a:pt x="2" y="14"/>
                    </a:lnTo>
                    <a:lnTo>
                      <a:pt x="0" y="23"/>
                    </a:lnTo>
                    <a:lnTo>
                      <a:pt x="2" y="30"/>
                    </a:lnTo>
                    <a:lnTo>
                      <a:pt x="7" y="38"/>
                    </a:lnTo>
                    <a:lnTo>
                      <a:pt x="15" y="43"/>
                    </a:lnTo>
                    <a:lnTo>
                      <a:pt x="22" y="44"/>
                    </a:lnTo>
                    <a:close/>
                  </a:path>
                </a:pathLst>
              </a:custGeom>
              <a:solidFill>
                <a:srgbClr val="B2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71" name="Freeform 471"/>
              <p:cNvSpPr>
                <a:spLocks/>
              </p:cNvSpPr>
              <p:nvPr/>
            </p:nvSpPr>
            <p:spPr bwMode="auto">
              <a:xfrm>
                <a:off x="653" y="1900"/>
                <a:ext cx="29" cy="92"/>
              </a:xfrm>
              <a:custGeom>
                <a:avLst/>
                <a:gdLst>
                  <a:gd name="T0" fmla="*/ 23 w 117"/>
                  <a:gd name="T1" fmla="*/ 92 h 369"/>
                  <a:gd name="T2" fmla="*/ 24 w 117"/>
                  <a:gd name="T3" fmla="*/ 86 h 369"/>
                  <a:gd name="T4" fmla="*/ 26 w 117"/>
                  <a:gd name="T5" fmla="*/ 79 h 369"/>
                  <a:gd name="T6" fmla="*/ 27 w 117"/>
                  <a:gd name="T7" fmla="*/ 70 h 369"/>
                  <a:gd name="T8" fmla="*/ 29 w 117"/>
                  <a:gd name="T9" fmla="*/ 61 h 369"/>
                  <a:gd name="T10" fmla="*/ 29 w 117"/>
                  <a:gd name="T11" fmla="*/ 53 h 369"/>
                  <a:gd name="T12" fmla="*/ 28 w 117"/>
                  <a:gd name="T13" fmla="*/ 44 h 369"/>
                  <a:gd name="T14" fmla="*/ 27 w 117"/>
                  <a:gd name="T15" fmla="*/ 37 h 369"/>
                  <a:gd name="T16" fmla="*/ 23 w 117"/>
                  <a:gd name="T17" fmla="*/ 31 h 369"/>
                  <a:gd name="T18" fmla="*/ 20 w 117"/>
                  <a:gd name="T19" fmla="*/ 28 h 369"/>
                  <a:gd name="T20" fmla="*/ 17 w 117"/>
                  <a:gd name="T21" fmla="*/ 23 h 369"/>
                  <a:gd name="T22" fmla="*/ 14 w 117"/>
                  <a:gd name="T23" fmla="*/ 19 h 369"/>
                  <a:gd name="T24" fmla="*/ 11 w 117"/>
                  <a:gd name="T25" fmla="*/ 15 h 369"/>
                  <a:gd name="T26" fmla="*/ 9 w 117"/>
                  <a:gd name="T27" fmla="*/ 11 h 369"/>
                  <a:gd name="T28" fmla="*/ 7 w 117"/>
                  <a:gd name="T29" fmla="*/ 7 h 369"/>
                  <a:gd name="T30" fmla="*/ 6 w 117"/>
                  <a:gd name="T31" fmla="*/ 3 h 369"/>
                  <a:gd name="T32" fmla="*/ 6 w 117"/>
                  <a:gd name="T33" fmla="*/ 0 h 369"/>
                  <a:gd name="T34" fmla="*/ 2 w 117"/>
                  <a:gd name="T35" fmla="*/ 20 h 369"/>
                  <a:gd name="T36" fmla="*/ 0 w 117"/>
                  <a:gd name="T37" fmla="*/ 41 h 369"/>
                  <a:gd name="T38" fmla="*/ 0 w 117"/>
                  <a:gd name="T39" fmla="*/ 59 h 369"/>
                  <a:gd name="T40" fmla="*/ 2 w 117"/>
                  <a:gd name="T41" fmla="*/ 71 h 369"/>
                  <a:gd name="T42" fmla="*/ 4 w 117"/>
                  <a:gd name="T43" fmla="*/ 74 h 369"/>
                  <a:gd name="T44" fmla="*/ 6 w 117"/>
                  <a:gd name="T45" fmla="*/ 77 h 369"/>
                  <a:gd name="T46" fmla="*/ 9 w 117"/>
                  <a:gd name="T47" fmla="*/ 81 h 369"/>
                  <a:gd name="T48" fmla="*/ 12 w 117"/>
                  <a:gd name="T49" fmla="*/ 84 h 369"/>
                  <a:gd name="T50" fmla="*/ 15 w 117"/>
                  <a:gd name="T51" fmla="*/ 86 h 369"/>
                  <a:gd name="T52" fmla="*/ 18 w 117"/>
                  <a:gd name="T53" fmla="*/ 89 h 369"/>
                  <a:gd name="T54" fmla="*/ 20 w 117"/>
                  <a:gd name="T55" fmla="*/ 91 h 369"/>
                  <a:gd name="T56" fmla="*/ 23 w 117"/>
                  <a:gd name="T57" fmla="*/ 92 h 3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369">
                    <a:moveTo>
                      <a:pt x="91" y="369"/>
                    </a:moveTo>
                    <a:lnTo>
                      <a:pt x="97" y="345"/>
                    </a:lnTo>
                    <a:lnTo>
                      <a:pt x="104" y="315"/>
                    </a:lnTo>
                    <a:lnTo>
                      <a:pt x="110" y="282"/>
                    </a:lnTo>
                    <a:lnTo>
                      <a:pt x="115" y="246"/>
                    </a:lnTo>
                    <a:lnTo>
                      <a:pt x="117" y="211"/>
                    </a:lnTo>
                    <a:lnTo>
                      <a:pt x="114" y="178"/>
                    </a:lnTo>
                    <a:lnTo>
                      <a:pt x="108" y="149"/>
                    </a:lnTo>
                    <a:lnTo>
                      <a:pt x="94" y="126"/>
                    </a:lnTo>
                    <a:lnTo>
                      <a:pt x="81" y="111"/>
                    </a:lnTo>
                    <a:lnTo>
                      <a:pt x="68" y="94"/>
                    </a:lnTo>
                    <a:lnTo>
                      <a:pt x="56" y="77"/>
                    </a:lnTo>
                    <a:lnTo>
                      <a:pt x="45" y="61"/>
                    </a:lnTo>
                    <a:lnTo>
                      <a:pt x="36" y="44"/>
                    </a:lnTo>
                    <a:lnTo>
                      <a:pt x="29" y="27"/>
                    </a:lnTo>
                    <a:lnTo>
                      <a:pt x="25" y="13"/>
                    </a:lnTo>
                    <a:lnTo>
                      <a:pt x="23" y="0"/>
                    </a:lnTo>
                    <a:lnTo>
                      <a:pt x="10" y="79"/>
                    </a:lnTo>
                    <a:lnTo>
                      <a:pt x="2" y="163"/>
                    </a:lnTo>
                    <a:lnTo>
                      <a:pt x="0" y="238"/>
                    </a:lnTo>
                    <a:lnTo>
                      <a:pt x="8" y="284"/>
                    </a:lnTo>
                    <a:lnTo>
                      <a:pt x="15" y="297"/>
                    </a:lnTo>
                    <a:lnTo>
                      <a:pt x="24" y="310"/>
                    </a:lnTo>
                    <a:lnTo>
                      <a:pt x="36" y="323"/>
                    </a:lnTo>
                    <a:lnTo>
                      <a:pt x="47" y="336"/>
                    </a:lnTo>
                    <a:lnTo>
                      <a:pt x="60" y="346"/>
                    </a:lnTo>
                    <a:lnTo>
                      <a:pt x="72" y="356"/>
                    </a:lnTo>
                    <a:lnTo>
                      <a:pt x="82" y="364"/>
                    </a:lnTo>
                    <a:lnTo>
                      <a:pt x="91" y="369"/>
                    </a:lnTo>
                    <a:close/>
                  </a:path>
                </a:pathLst>
              </a:custGeom>
              <a:solidFill>
                <a:srgbClr val="FF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72" name="Freeform 472"/>
              <p:cNvSpPr>
                <a:spLocks/>
              </p:cNvSpPr>
              <p:nvPr/>
            </p:nvSpPr>
            <p:spPr bwMode="auto">
              <a:xfrm>
                <a:off x="681" y="1926"/>
                <a:ext cx="65" cy="70"/>
              </a:xfrm>
              <a:custGeom>
                <a:avLst/>
                <a:gdLst>
                  <a:gd name="T0" fmla="*/ 0 w 258"/>
                  <a:gd name="T1" fmla="*/ 67 h 277"/>
                  <a:gd name="T2" fmla="*/ 2 w 258"/>
                  <a:gd name="T3" fmla="*/ 64 h 277"/>
                  <a:gd name="T4" fmla="*/ 4 w 258"/>
                  <a:gd name="T5" fmla="*/ 60 h 277"/>
                  <a:gd name="T6" fmla="*/ 6 w 258"/>
                  <a:gd name="T7" fmla="*/ 55 h 277"/>
                  <a:gd name="T8" fmla="*/ 8 w 258"/>
                  <a:gd name="T9" fmla="*/ 50 h 277"/>
                  <a:gd name="T10" fmla="*/ 10 w 258"/>
                  <a:gd name="T11" fmla="*/ 46 h 277"/>
                  <a:gd name="T12" fmla="*/ 13 w 258"/>
                  <a:gd name="T13" fmla="*/ 42 h 277"/>
                  <a:gd name="T14" fmla="*/ 15 w 258"/>
                  <a:gd name="T15" fmla="*/ 39 h 277"/>
                  <a:gd name="T16" fmla="*/ 18 w 258"/>
                  <a:gd name="T17" fmla="*/ 37 h 277"/>
                  <a:gd name="T18" fmla="*/ 21 w 258"/>
                  <a:gd name="T19" fmla="*/ 35 h 277"/>
                  <a:gd name="T20" fmla="*/ 24 w 258"/>
                  <a:gd name="T21" fmla="*/ 33 h 277"/>
                  <a:gd name="T22" fmla="*/ 27 w 258"/>
                  <a:gd name="T23" fmla="*/ 31 h 277"/>
                  <a:gd name="T24" fmla="*/ 30 w 258"/>
                  <a:gd name="T25" fmla="*/ 28 h 277"/>
                  <a:gd name="T26" fmla="*/ 34 w 258"/>
                  <a:gd name="T27" fmla="*/ 25 h 277"/>
                  <a:gd name="T28" fmla="*/ 37 w 258"/>
                  <a:gd name="T29" fmla="*/ 22 h 277"/>
                  <a:gd name="T30" fmla="*/ 40 w 258"/>
                  <a:gd name="T31" fmla="*/ 20 h 277"/>
                  <a:gd name="T32" fmla="*/ 42 w 258"/>
                  <a:gd name="T33" fmla="*/ 18 h 277"/>
                  <a:gd name="T34" fmla="*/ 45 w 258"/>
                  <a:gd name="T35" fmla="*/ 18 h 277"/>
                  <a:gd name="T36" fmla="*/ 48 w 258"/>
                  <a:gd name="T37" fmla="*/ 17 h 277"/>
                  <a:gd name="T38" fmla="*/ 50 w 258"/>
                  <a:gd name="T39" fmla="*/ 16 h 277"/>
                  <a:gd name="T40" fmla="*/ 53 w 258"/>
                  <a:gd name="T41" fmla="*/ 14 h 277"/>
                  <a:gd name="T42" fmla="*/ 56 w 258"/>
                  <a:gd name="T43" fmla="*/ 12 h 277"/>
                  <a:gd name="T44" fmla="*/ 59 w 258"/>
                  <a:gd name="T45" fmla="*/ 8 h 277"/>
                  <a:gd name="T46" fmla="*/ 62 w 258"/>
                  <a:gd name="T47" fmla="*/ 5 h 277"/>
                  <a:gd name="T48" fmla="*/ 65 w 258"/>
                  <a:gd name="T49" fmla="*/ 0 h 277"/>
                  <a:gd name="T50" fmla="*/ 64 w 258"/>
                  <a:gd name="T51" fmla="*/ 6 h 277"/>
                  <a:gd name="T52" fmla="*/ 63 w 258"/>
                  <a:gd name="T53" fmla="*/ 11 h 277"/>
                  <a:gd name="T54" fmla="*/ 60 w 258"/>
                  <a:gd name="T55" fmla="*/ 17 h 277"/>
                  <a:gd name="T56" fmla="*/ 56 w 258"/>
                  <a:gd name="T57" fmla="*/ 23 h 277"/>
                  <a:gd name="T58" fmla="*/ 54 w 258"/>
                  <a:gd name="T59" fmla="*/ 27 h 277"/>
                  <a:gd name="T60" fmla="*/ 52 w 258"/>
                  <a:gd name="T61" fmla="*/ 32 h 277"/>
                  <a:gd name="T62" fmla="*/ 49 w 258"/>
                  <a:gd name="T63" fmla="*/ 38 h 277"/>
                  <a:gd name="T64" fmla="*/ 47 w 258"/>
                  <a:gd name="T65" fmla="*/ 43 h 277"/>
                  <a:gd name="T66" fmla="*/ 45 w 258"/>
                  <a:gd name="T67" fmla="*/ 49 h 277"/>
                  <a:gd name="T68" fmla="*/ 42 w 258"/>
                  <a:gd name="T69" fmla="*/ 55 h 277"/>
                  <a:gd name="T70" fmla="*/ 39 w 258"/>
                  <a:gd name="T71" fmla="*/ 60 h 277"/>
                  <a:gd name="T72" fmla="*/ 36 w 258"/>
                  <a:gd name="T73" fmla="*/ 64 h 277"/>
                  <a:gd name="T74" fmla="*/ 32 w 258"/>
                  <a:gd name="T75" fmla="*/ 66 h 277"/>
                  <a:gd name="T76" fmla="*/ 27 w 258"/>
                  <a:gd name="T77" fmla="*/ 68 h 277"/>
                  <a:gd name="T78" fmla="*/ 22 w 258"/>
                  <a:gd name="T79" fmla="*/ 70 h 277"/>
                  <a:gd name="T80" fmla="*/ 17 w 258"/>
                  <a:gd name="T81" fmla="*/ 70 h 277"/>
                  <a:gd name="T82" fmla="*/ 12 w 258"/>
                  <a:gd name="T83" fmla="*/ 70 h 277"/>
                  <a:gd name="T84" fmla="*/ 7 w 258"/>
                  <a:gd name="T85" fmla="*/ 69 h 277"/>
                  <a:gd name="T86" fmla="*/ 3 w 258"/>
                  <a:gd name="T87" fmla="*/ 68 h 277"/>
                  <a:gd name="T88" fmla="*/ 0 w 258"/>
                  <a:gd name="T89" fmla="*/ 67 h 2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8" h="277">
                    <a:moveTo>
                      <a:pt x="0" y="266"/>
                    </a:moveTo>
                    <a:lnTo>
                      <a:pt x="8" y="253"/>
                    </a:lnTo>
                    <a:lnTo>
                      <a:pt x="15" y="236"/>
                    </a:lnTo>
                    <a:lnTo>
                      <a:pt x="23" y="218"/>
                    </a:lnTo>
                    <a:lnTo>
                      <a:pt x="32" y="199"/>
                    </a:lnTo>
                    <a:lnTo>
                      <a:pt x="41" y="181"/>
                    </a:lnTo>
                    <a:lnTo>
                      <a:pt x="51" y="166"/>
                    </a:lnTo>
                    <a:lnTo>
                      <a:pt x="60" y="153"/>
                    </a:lnTo>
                    <a:lnTo>
                      <a:pt x="71" y="145"/>
                    </a:lnTo>
                    <a:lnTo>
                      <a:pt x="82" y="139"/>
                    </a:lnTo>
                    <a:lnTo>
                      <a:pt x="94" y="131"/>
                    </a:lnTo>
                    <a:lnTo>
                      <a:pt x="108" y="121"/>
                    </a:lnTo>
                    <a:lnTo>
                      <a:pt x="121" y="110"/>
                    </a:lnTo>
                    <a:lnTo>
                      <a:pt x="135" y="99"/>
                    </a:lnTo>
                    <a:lnTo>
                      <a:pt x="146" y="89"/>
                    </a:lnTo>
                    <a:lnTo>
                      <a:pt x="158" y="80"/>
                    </a:lnTo>
                    <a:lnTo>
                      <a:pt x="168" y="73"/>
                    </a:lnTo>
                    <a:lnTo>
                      <a:pt x="177" y="72"/>
                    </a:lnTo>
                    <a:lnTo>
                      <a:pt x="189" y="68"/>
                    </a:lnTo>
                    <a:lnTo>
                      <a:pt x="200" y="63"/>
                    </a:lnTo>
                    <a:lnTo>
                      <a:pt x="212" y="55"/>
                    </a:lnTo>
                    <a:lnTo>
                      <a:pt x="223" y="46"/>
                    </a:lnTo>
                    <a:lnTo>
                      <a:pt x="236" y="33"/>
                    </a:lnTo>
                    <a:lnTo>
                      <a:pt x="248" y="18"/>
                    </a:lnTo>
                    <a:lnTo>
                      <a:pt x="258" y="0"/>
                    </a:lnTo>
                    <a:lnTo>
                      <a:pt x="255" y="24"/>
                    </a:lnTo>
                    <a:lnTo>
                      <a:pt x="250" y="45"/>
                    </a:lnTo>
                    <a:lnTo>
                      <a:pt x="240" y="67"/>
                    </a:lnTo>
                    <a:lnTo>
                      <a:pt x="223" y="92"/>
                    </a:lnTo>
                    <a:lnTo>
                      <a:pt x="214" y="108"/>
                    </a:lnTo>
                    <a:lnTo>
                      <a:pt x="205" y="127"/>
                    </a:lnTo>
                    <a:lnTo>
                      <a:pt x="196" y="149"/>
                    </a:lnTo>
                    <a:lnTo>
                      <a:pt x="187" y="172"/>
                    </a:lnTo>
                    <a:lnTo>
                      <a:pt x="177" y="195"/>
                    </a:lnTo>
                    <a:lnTo>
                      <a:pt x="167" y="217"/>
                    </a:lnTo>
                    <a:lnTo>
                      <a:pt x="155" y="236"/>
                    </a:lnTo>
                    <a:lnTo>
                      <a:pt x="141" y="252"/>
                    </a:lnTo>
                    <a:lnTo>
                      <a:pt x="126" y="263"/>
                    </a:lnTo>
                    <a:lnTo>
                      <a:pt x="108" y="271"/>
                    </a:lnTo>
                    <a:lnTo>
                      <a:pt x="87" y="276"/>
                    </a:lnTo>
                    <a:lnTo>
                      <a:pt x="67" y="277"/>
                    </a:lnTo>
                    <a:lnTo>
                      <a:pt x="46" y="277"/>
                    </a:lnTo>
                    <a:lnTo>
                      <a:pt x="28" y="275"/>
                    </a:lnTo>
                    <a:lnTo>
                      <a:pt x="13" y="271"/>
                    </a:lnTo>
                    <a:lnTo>
                      <a:pt x="0" y="266"/>
                    </a:lnTo>
                    <a:close/>
                  </a:path>
                </a:pathLst>
              </a:custGeom>
              <a:solidFill>
                <a:srgbClr val="FF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73" name="Freeform 473"/>
              <p:cNvSpPr>
                <a:spLocks/>
              </p:cNvSpPr>
              <p:nvPr/>
            </p:nvSpPr>
            <p:spPr bwMode="auto">
              <a:xfrm>
                <a:off x="633" y="1977"/>
                <a:ext cx="30" cy="83"/>
              </a:xfrm>
              <a:custGeom>
                <a:avLst/>
                <a:gdLst>
                  <a:gd name="T0" fmla="*/ 11 w 122"/>
                  <a:gd name="T1" fmla="*/ 0 h 333"/>
                  <a:gd name="T2" fmla="*/ 9 w 122"/>
                  <a:gd name="T3" fmla="*/ 3 h 333"/>
                  <a:gd name="T4" fmla="*/ 6 w 122"/>
                  <a:gd name="T5" fmla="*/ 9 h 333"/>
                  <a:gd name="T6" fmla="*/ 4 w 122"/>
                  <a:gd name="T7" fmla="*/ 15 h 333"/>
                  <a:gd name="T8" fmla="*/ 2 w 122"/>
                  <a:gd name="T9" fmla="*/ 22 h 333"/>
                  <a:gd name="T10" fmla="*/ 0 w 122"/>
                  <a:gd name="T11" fmla="*/ 29 h 333"/>
                  <a:gd name="T12" fmla="*/ 0 w 122"/>
                  <a:gd name="T13" fmla="*/ 36 h 333"/>
                  <a:gd name="T14" fmla="*/ 0 w 122"/>
                  <a:gd name="T15" fmla="*/ 43 h 333"/>
                  <a:gd name="T16" fmla="*/ 2 w 122"/>
                  <a:gd name="T17" fmla="*/ 49 h 333"/>
                  <a:gd name="T18" fmla="*/ 5 w 122"/>
                  <a:gd name="T19" fmla="*/ 59 h 333"/>
                  <a:gd name="T20" fmla="*/ 7 w 122"/>
                  <a:gd name="T21" fmla="*/ 68 h 333"/>
                  <a:gd name="T22" fmla="*/ 6 w 122"/>
                  <a:gd name="T23" fmla="*/ 77 h 333"/>
                  <a:gd name="T24" fmla="*/ 2 w 122"/>
                  <a:gd name="T25" fmla="*/ 83 h 333"/>
                  <a:gd name="T26" fmla="*/ 7 w 122"/>
                  <a:gd name="T27" fmla="*/ 82 h 333"/>
                  <a:gd name="T28" fmla="*/ 11 w 122"/>
                  <a:gd name="T29" fmla="*/ 79 h 333"/>
                  <a:gd name="T30" fmla="*/ 16 w 122"/>
                  <a:gd name="T31" fmla="*/ 77 h 333"/>
                  <a:gd name="T32" fmla="*/ 21 w 122"/>
                  <a:gd name="T33" fmla="*/ 74 h 333"/>
                  <a:gd name="T34" fmla="*/ 24 w 122"/>
                  <a:gd name="T35" fmla="*/ 71 h 333"/>
                  <a:gd name="T36" fmla="*/ 27 w 122"/>
                  <a:gd name="T37" fmla="*/ 68 h 333"/>
                  <a:gd name="T38" fmla="*/ 30 w 122"/>
                  <a:gd name="T39" fmla="*/ 64 h 333"/>
                  <a:gd name="T40" fmla="*/ 30 w 122"/>
                  <a:gd name="T41" fmla="*/ 60 h 333"/>
                  <a:gd name="T42" fmla="*/ 30 w 122"/>
                  <a:gd name="T43" fmla="*/ 56 h 333"/>
                  <a:gd name="T44" fmla="*/ 29 w 122"/>
                  <a:gd name="T45" fmla="*/ 53 h 333"/>
                  <a:gd name="T46" fmla="*/ 27 w 122"/>
                  <a:gd name="T47" fmla="*/ 49 h 333"/>
                  <a:gd name="T48" fmla="*/ 25 w 122"/>
                  <a:gd name="T49" fmla="*/ 45 h 333"/>
                  <a:gd name="T50" fmla="*/ 23 w 122"/>
                  <a:gd name="T51" fmla="*/ 41 h 333"/>
                  <a:gd name="T52" fmla="*/ 22 w 122"/>
                  <a:gd name="T53" fmla="*/ 37 h 333"/>
                  <a:gd name="T54" fmla="*/ 21 w 122"/>
                  <a:gd name="T55" fmla="*/ 33 h 333"/>
                  <a:gd name="T56" fmla="*/ 21 w 122"/>
                  <a:gd name="T57" fmla="*/ 29 h 333"/>
                  <a:gd name="T58" fmla="*/ 21 w 122"/>
                  <a:gd name="T59" fmla="*/ 24 h 333"/>
                  <a:gd name="T60" fmla="*/ 20 w 122"/>
                  <a:gd name="T61" fmla="*/ 20 h 333"/>
                  <a:gd name="T62" fmla="*/ 19 w 122"/>
                  <a:gd name="T63" fmla="*/ 15 h 333"/>
                  <a:gd name="T64" fmla="*/ 18 w 122"/>
                  <a:gd name="T65" fmla="*/ 11 h 333"/>
                  <a:gd name="T66" fmla="*/ 17 w 122"/>
                  <a:gd name="T67" fmla="*/ 7 h 333"/>
                  <a:gd name="T68" fmla="*/ 15 w 122"/>
                  <a:gd name="T69" fmla="*/ 4 h 333"/>
                  <a:gd name="T70" fmla="*/ 13 w 122"/>
                  <a:gd name="T71" fmla="*/ 2 h 333"/>
                  <a:gd name="T72" fmla="*/ 11 w 122"/>
                  <a:gd name="T73" fmla="*/ 0 h 3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2" h="333">
                    <a:moveTo>
                      <a:pt x="45" y="0"/>
                    </a:moveTo>
                    <a:lnTo>
                      <a:pt x="35" y="14"/>
                    </a:lnTo>
                    <a:lnTo>
                      <a:pt x="25" y="35"/>
                    </a:lnTo>
                    <a:lnTo>
                      <a:pt x="16" y="59"/>
                    </a:lnTo>
                    <a:lnTo>
                      <a:pt x="8" y="88"/>
                    </a:lnTo>
                    <a:lnTo>
                      <a:pt x="2" y="117"/>
                    </a:lnTo>
                    <a:lnTo>
                      <a:pt x="0" y="145"/>
                    </a:lnTo>
                    <a:lnTo>
                      <a:pt x="2" y="172"/>
                    </a:lnTo>
                    <a:lnTo>
                      <a:pt x="7" y="195"/>
                    </a:lnTo>
                    <a:lnTo>
                      <a:pt x="21" y="235"/>
                    </a:lnTo>
                    <a:lnTo>
                      <a:pt x="28" y="274"/>
                    </a:lnTo>
                    <a:lnTo>
                      <a:pt x="25" y="307"/>
                    </a:lnTo>
                    <a:lnTo>
                      <a:pt x="9" y="333"/>
                    </a:lnTo>
                    <a:lnTo>
                      <a:pt x="27" y="327"/>
                    </a:lnTo>
                    <a:lnTo>
                      <a:pt x="46" y="318"/>
                    </a:lnTo>
                    <a:lnTo>
                      <a:pt x="66" y="309"/>
                    </a:lnTo>
                    <a:lnTo>
                      <a:pt x="84" y="297"/>
                    </a:lnTo>
                    <a:lnTo>
                      <a:pt x="99" y="284"/>
                    </a:lnTo>
                    <a:lnTo>
                      <a:pt x="111" y="271"/>
                    </a:lnTo>
                    <a:lnTo>
                      <a:pt x="120" y="257"/>
                    </a:lnTo>
                    <a:lnTo>
                      <a:pt x="122" y="242"/>
                    </a:lnTo>
                    <a:lnTo>
                      <a:pt x="121" y="226"/>
                    </a:lnTo>
                    <a:lnTo>
                      <a:pt x="116" y="211"/>
                    </a:lnTo>
                    <a:lnTo>
                      <a:pt x="111" y="195"/>
                    </a:lnTo>
                    <a:lnTo>
                      <a:pt x="103" y="180"/>
                    </a:lnTo>
                    <a:lnTo>
                      <a:pt x="95" y="165"/>
                    </a:lnTo>
                    <a:lnTo>
                      <a:pt x="90" y="148"/>
                    </a:lnTo>
                    <a:lnTo>
                      <a:pt x="85" y="133"/>
                    </a:lnTo>
                    <a:lnTo>
                      <a:pt x="84" y="116"/>
                    </a:lnTo>
                    <a:lnTo>
                      <a:pt x="84" y="98"/>
                    </a:lnTo>
                    <a:lnTo>
                      <a:pt x="81" y="80"/>
                    </a:lnTo>
                    <a:lnTo>
                      <a:pt x="79" y="62"/>
                    </a:lnTo>
                    <a:lnTo>
                      <a:pt x="75" y="45"/>
                    </a:lnTo>
                    <a:lnTo>
                      <a:pt x="70" y="30"/>
                    </a:lnTo>
                    <a:lnTo>
                      <a:pt x="63" y="17"/>
                    </a:lnTo>
                    <a:lnTo>
                      <a:pt x="54" y="7"/>
                    </a:lnTo>
                    <a:lnTo>
                      <a:pt x="45" y="0"/>
                    </a:lnTo>
                    <a:close/>
                  </a:path>
                </a:pathLst>
              </a:custGeom>
              <a:solidFill>
                <a:srgbClr val="FF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74" name="Freeform 474"/>
              <p:cNvSpPr>
                <a:spLocks/>
              </p:cNvSpPr>
              <p:nvPr/>
            </p:nvSpPr>
            <p:spPr bwMode="auto">
              <a:xfrm>
                <a:off x="586" y="1984"/>
                <a:ext cx="48" cy="77"/>
              </a:xfrm>
              <a:custGeom>
                <a:avLst/>
                <a:gdLst>
                  <a:gd name="T0" fmla="*/ 48 w 193"/>
                  <a:gd name="T1" fmla="*/ 76 h 308"/>
                  <a:gd name="T2" fmla="*/ 45 w 193"/>
                  <a:gd name="T3" fmla="*/ 75 h 308"/>
                  <a:gd name="T4" fmla="*/ 42 w 193"/>
                  <a:gd name="T5" fmla="*/ 74 h 308"/>
                  <a:gd name="T6" fmla="*/ 40 w 193"/>
                  <a:gd name="T7" fmla="*/ 72 h 308"/>
                  <a:gd name="T8" fmla="*/ 37 w 193"/>
                  <a:gd name="T9" fmla="*/ 70 h 308"/>
                  <a:gd name="T10" fmla="*/ 35 w 193"/>
                  <a:gd name="T11" fmla="*/ 68 h 308"/>
                  <a:gd name="T12" fmla="*/ 34 w 193"/>
                  <a:gd name="T13" fmla="*/ 65 h 308"/>
                  <a:gd name="T14" fmla="*/ 32 w 193"/>
                  <a:gd name="T15" fmla="*/ 62 h 308"/>
                  <a:gd name="T16" fmla="*/ 32 w 193"/>
                  <a:gd name="T17" fmla="*/ 60 h 308"/>
                  <a:gd name="T18" fmla="*/ 32 w 193"/>
                  <a:gd name="T19" fmla="*/ 53 h 308"/>
                  <a:gd name="T20" fmla="*/ 33 w 193"/>
                  <a:gd name="T21" fmla="*/ 46 h 308"/>
                  <a:gd name="T22" fmla="*/ 32 w 193"/>
                  <a:gd name="T23" fmla="*/ 39 h 308"/>
                  <a:gd name="T24" fmla="*/ 30 w 193"/>
                  <a:gd name="T25" fmla="*/ 35 h 308"/>
                  <a:gd name="T26" fmla="*/ 28 w 193"/>
                  <a:gd name="T27" fmla="*/ 32 h 308"/>
                  <a:gd name="T28" fmla="*/ 25 w 193"/>
                  <a:gd name="T29" fmla="*/ 29 h 308"/>
                  <a:gd name="T30" fmla="*/ 21 w 193"/>
                  <a:gd name="T31" fmla="*/ 25 h 308"/>
                  <a:gd name="T32" fmla="*/ 17 w 193"/>
                  <a:gd name="T33" fmla="*/ 20 h 308"/>
                  <a:gd name="T34" fmla="*/ 13 w 193"/>
                  <a:gd name="T35" fmla="*/ 15 h 308"/>
                  <a:gd name="T36" fmla="*/ 10 w 193"/>
                  <a:gd name="T37" fmla="*/ 10 h 308"/>
                  <a:gd name="T38" fmla="*/ 7 w 193"/>
                  <a:gd name="T39" fmla="*/ 5 h 308"/>
                  <a:gd name="T40" fmla="*/ 6 w 193"/>
                  <a:gd name="T41" fmla="*/ 0 h 308"/>
                  <a:gd name="T42" fmla="*/ 3 w 193"/>
                  <a:gd name="T43" fmla="*/ 3 h 308"/>
                  <a:gd name="T44" fmla="*/ 1 w 193"/>
                  <a:gd name="T45" fmla="*/ 9 h 308"/>
                  <a:gd name="T46" fmla="*/ 0 w 193"/>
                  <a:gd name="T47" fmla="*/ 17 h 308"/>
                  <a:gd name="T48" fmla="*/ 1 w 193"/>
                  <a:gd name="T49" fmla="*/ 27 h 308"/>
                  <a:gd name="T50" fmla="*/ 1 w 193"/>
                  <a:gd name="T51" fmla="*/ 33 h 308"/>
                  <a:gd name="T52" fmla="*/ 1 w 193"/>
                  <a:gd name="T53" fmla="*/ 41 h 308"/>
                  <a:gd name="T54" fmla="*/ 1 w 193"/>
                  <a:gd name="T55" fmla="*/ 48 h 308"/>
                  <a:gd name="T56" fmla="*/ 2 w 193"/>
                  <a:gd name="T57" fmla="*/ 55 h 308"/>
                  <a:gd name="T58" fmla="*/ 5 w 193"/>
                  <a:gd name="T59" fmla="*/ 58 h 308"/>
                  <a:gd name="T60" fmla="*/ 8 w 193"/>
                  <a:gd name="T61" fmla="*/ 62 h 308"/>
                  <a:gd name="T62" fmla="*/ 12 w 193"/>
                  <a:gd name="T63" fmla="*/ 67 h 308"/>
                  <a:gd name="T64" fmla="*/ 18 w 193"/>
                  <a:gd name="T65" fmla="*/ 71 h 308"/>
                  <a:gd name="T66" fmla="*/ 24 w 193"/>
                  <a:gd name="T67" fmla="*/ 74 h 308"/>
                  <a:gd name="T68" fmla="*/ 31 w 193"/>
                  <a:gd name="T69" fmla="*/ 77 h 308"/>
                  <a:gd name="T70" fmla="*/ 39 w 193"/>
                  <a:gd name="T71" fmla="*/ 77 h 308"/>
                  <a:gd name="T72" fmla="*/ 48 w 193"/>
                  <a:gd name="T73" fmla="*/ 76 h 3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3" h="308">
                    <a:moveTo>
                      <a:pt x="193" y="302"/>
                    </a:moveTo>
                    <a:lnTo>
                      <a:pt x="181" y="299"/>
                    </a:lnTo>
                    <a:lnTo>
                      <a:pt x="170" y="294"/>
                    </a:lnTo>
                    <a:lnTo>
                      <a:pt x="159" y="287"/>
                    </a:lnTo>
                    <a:lnTo>
                      <a:pt x="149" y="279"/>
                    </a:lnTo>
                    <a:lnTo>
                      <a:pt x="141" y="270"/>
                    </a:lnTo>
                    <a:lnTo>
                      <a:pt x="135" y="260"/>
                    </a:lnTo>
                    <a:lnTo>
                      <a:pt x="130" y="249"/>
                    </a:lnTo>
                    <a:lnTo>
                      <a:pt x="128" y="238"/>
                    </a:lnTo>
                    <a:lnTo>
                      <a:pt x="130" y="212"/>
                    </a:lnTo>
                    <a:lnTo>
                      <a:pt x="132" y="184"/>
                    </a:lnTo>
                    <a:lnTo>
                      <a:pt x="130" y="157"/>
                    </a:lnTo>
                    <a:lnTo>
                      <a:pt x="121" y="138"/>
                    </a:lnTo>
                    <a:lnTo>
                      <a:pt x="112" y="129"/>
                    </a:lnTo>
                    <a:lnTo>
                      <a:pt x="99" y="114"/>
                    </a:lnTo>
                    <a:lnTo>
                      <a:pt x="84" y="98"/>
                    </a:lnTo>
                    <a:lnTo>
                      <a:pt x="68" y="78"/>
                    </a:lnTo>
                    <a:lnTo>
                      <a:pt x="53" y="59"/>
                    </a:lnTo>
                    <a:lnTo>
                      <a:pt x="40" y="39"/>
                    </a:lnTo>
                    <a:lnTo>
                      <a:pt x="30" y="18"/>
                    </a:lnTo>
                    <a:lnTo>
                      <a:pt x="26" y="0"/>
                    </a:lnTo>
                    <a:lnTo>
                      <a:pt x="12" y="13"/>
                    </a:lnTo>
                    <a:lnTo>
                      <a:pt x="3" y="36"/>
                    </a:lnTo>
                    <a:lnTo>
                      <a:pt x="0" y="68"/>
                    </a:lnTo>
                    <a:lnTo>
                      <a:pt x="3" y="107"/>
                    </a:lnTo>
                    <a:lnTo>
                      <a:pt x="4" y="132"/>
                    </a:lnTo>
                    <a:lnTo>
                      <a:pt x="3" y="162"/>
                    </a:lnTo>
                    <a:lnTo>
                      <a:pt x="3" y="193"/>
                    </a:lnTo>
                    <a:lnTo>
                      <a:pt x="10" y="218"/>
                    </a:lnTo>
                    <a:lnTo>
                      <a:pt x="19" y="231"/>
                    </a:lnTo>
                    <a:lnTo>
                      <a:pt x="32" y="248"/>
                    </a:lnTo>
                    <a:lnTo>
                      <a:pt x="50" y="266"/>
                    </a:lnTo>
                    <a:lnTo>
                      <a:pt x="72" y="283"/>
                    </a:lnTo>
                    <a:lnTo>
                      <a:pt x="98" y="297"/>
                    </a:lnTo>
                    <a:lnTo>
                      <a:pt x="126" y="306"/>
                    </a:lnTo>
                    <a:lnTo>
                      <a:pt x="158" y="308"/>
                    </a:lnTo>
                    <a:lnTo>
                      <a:pt x="193" y="302"/>
                    </a:lnTo>
                    <a:close/>
                  </a:path>
                </a:pathLst>
              </a:custGeom>
              <a:solidFill>
                <a:srgbClr val="FF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75" name="Freeform 475"/>
              <p:cNvSpPr>
                <a:spLocks/>
              </p:cNvSpPr>
              <p:nvPr/>
            </p:nvSpPr>
            <p:spPr bwMode="auto">
              <a:xfrm>
                <a:off x="675" y="1918"/>
                <a:ext cx="49" cy="75"/>
              </a:xfrm>
              <a:custGeom>
                <a:avLst/>
                <a:gdLst>
                  <a:gd name="T0" fmla="*/ 8 w 194"/>
                  <a:gd name="T1" fmla="*/ 72 h 302"/>
                  <a:gd name="T2" fmla="*/ 12 w 194"/>
                  <a:gd name="T3" fmla="*/ 63 h 302"/>
                  <a:gd name="T4" fmla="*/ 16 w 194"/>
                  <a:gd name="T5" fmla="*/ 54 h 302"/>
                  <a:gd name="T6" fmla="*/ 21 w 194"/>
                  <a:gd name="T7" fmla="*/ 47 h 302"/>
                  <a:gd name="T8" fmla="*/ 27 w 194"/>
                  <a:gd name="T9" fmla="*/ 43 h 302"/>
                  <a:gd name="T10" fmla="*/ 34 w 194"/>
                  <a:gd name="T11" fmla="*/ 38 h 302"/>
                  <a:gd name="T12" fmla="*/ 40 w 194"/>
                  <a:gd name="T13" fmla="*/ 33 h 302"/>
                  <a:gd name="T14" fmla="*/ 47 w 194"/>
                  <a:gd name="T15" fmla="*/ 28 h 302"/>
                  <a:gd name="T16" fmla="*/ 48 w 194"/>
                  <a:gd name="T17" fmla="*/ 22 h 302"/>
                  <a:gd name="T18" fmla="*/ 46 w 194"/>
                  <a:gd name="T19" fmla="*/ 17 h 302"/>
                  <a:gd name="T20" fmla="*/ 42 w 194"/>
                  <a:gd name="T21" fmla="*/ 17 h 302"/>
                  <a:gd name="T22" fmla="*/ 37 w 194"/>
                  <a:gd name="T23" fmla="*/ 20 h 302"/>
                  <a:gd name="T24" fmla="*/ 39 w 194"/>
                  <a:gd name="T25" fmla="*/ 19 h 302"/>
                  <a:gd name="T26" fmla="*/ 40 w 194"/>
                  <a:gd name="T27" fmla="*/ 14 h 302"/>
                  <a:gd name="T28" fmla="*/ 37 w 194"/>
                  <a:gd name="T29" fmla="*/ 15 h 302"/>
                  <a:gd name="T30" fmla="*/ 31 w 194"/>
                  <a:gd name="T31" fmla="*/ 18 h 302"/>
                  <a:gd name="T32" fmla="*/ 31 w 194"/>
                  <a:gd name="T33" fmla="*/ 17 h 302"/>
                  <a:gd name="T34" fmla="*/ 33 w 194"/>
                  <a:gd name="T35" fmla="*/ 12 h 302"/>
                  <a:gd name="T36" fmla="*/ 32 w 194"/>
                  <a:gd name="T37" fmla="*/ 9 h 302"/>
                  <a:gd name="T38" fmla="*/ 29 w 194"/>
                  <a:gd name="T39" fmla="*/ 10 h 302"/>
                  <a:gd name="T40" fmla="*/ 29 w 194"/>
                  <a:gd name="T41" fmla="*/ 7 h 302"/>
                  <a:gd name="T42" fmla="*/ 26 w 194"/>
                  <a:gd name="T43" fmla="*/ 4 h 302"/>
                  <a:gd name="T44" fmla="*/ 23 w 194"/>
                  <a:gd name="T45" fmla="*/ 3 h 302"/>
                  <a:gd name="T46" fmla="*/ 20 w 194"/>
                  <a:gd name="T47" fmla="*/ 7 h 302"/>
                  <a:gd name="T48" fmla="*/ 20 w 194"/>
                  <a:gd name="T49" fmla="*/ 6 h 302"/>
                  <a:gd name="T50" fmla="*/ 20 w 194"/>
                  <a:gd name="T51" fmla="*/ 2 h 302"/>
                  <a:gd name="T52" fmla="*/ 16 w 194"/>
                  <a:gd name="T53" fmla="*/ 0 h 302"/>
                  <a:gd name="T54" fmla="*/ 13 w 194"/>
                  <a:gd name="T55" fmla="*/ 0 h 302"/>
                  <a:gd name="T56" fmla="*/ 11 w 194"/>
                  <a:gd name="T57" fmla="*/ 2 h 302"/>
                  <a:gd name="T58" fmla="*/ 8 w 194"/>
                  <a:gd name="T59" fmla="*/ 5 h 302"/>
                  <a:gd name="T60" fmla="*/ 5 w 194"/>
                  <a:gd name="T61" fmla="*/ 8 h 302"/>
                  <a:gd name="T62" fmla="*/ 3 w 194"/>
                  <a:gd name="T63" fmla="*/ 11 h 302"/>
                  <a:gd name="T64" fmla="*/ 4 w 194"/>
                  <a:gd name="T65" fmla="*/ 19 h 302"/>
                  <a:gd name="T66" fmla="*/ 7 w 194"/>
                  <a:gd name="T67" fmla="*/ 35 h 302"/>
                  <a:gd name="T68" fmla="*/ 5 w 194"/>
                  <a:gd name="T69" fmla="*/ 52 h 302"/>
                  <a:gd name="T70" fmla="*/ 2 w 194"/>
                  <a:gd name="T71" fmla="*/ 68 h 302"/>
                  <a:gd name="T72" fmla="*/ 2 w 194"/>
                  <a:gd name="T73" fmla="*/ 74 h 302"/>
                  <a:gd name="T74" fmla="*/ 5 w 194"/>
                  <a:gd name="T75" fmla="*/ 75 h 3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4" h="302">
                    <a:moveTo>
                      <a:pt x="23" y="301"/>
                    </a:moveTo>
                    <a:lnTo>
                      <a:pt x="31" y="288"/>
                    </a:lnTo>
                    <a:lnTo>
                      <a:pt x="38" y="271"/>
                    </a:lnTo>
                    <a:lnTo>
                      <a:pt x="46" y="253"/>
                    </a:lnTo>
                    <a:lnTo>
                      <a:pt x="55" y="234"/>
                    </a:lnTo>
                    <a:lnTo>
                      <a:pt x="65" y="216"/>
                    </a:lnTo>
                    <a:lnTo>
                      <a:pt x="74" y="201"/>
                    </a:lnTo>
                    <a:lnTo>
                      <a:pt x="83" y="188"/>
                    </a:lnTo>
                    <a:lnTo>
                      <a:pt x="94" y="180"/>
                    </a:lnTo>
                    <a:lnTo>
                      <a:pt x="106" y="172"/>
                    </a:lnTo>
                    <a:lnTo>
                      <a:pt x="119" y="163"/>
                    </a:lnTo>
                    <a:lnTo>
                      <a:pt x="133" y="153"/>
                    </a:lnTo>
                    <a:lnTo>
                      <a:pt x="148" y="141"/>
                    </a:lnTo>
                    <a:lnTo>
                      <a:pt x="160" y="131"/>
                    </a:lnTo>
                    <a:lnTo>
                      <a:pt x="173" y="121"/>
                    </a:lnTo>
                    <a:lnTo>
                      <a:pt x="185" y="112"/>
                    </a:lnTo>
                    <a:lnTo>
                      <a:pt x="194" y="107"/>
                    </a:lnTo>
                    <a:lnTo>
                      <a:pt x="192" y="88"/>
                    </a:lnTo>
                    <a:lnTo>
                      <a:pt x="189" y="75"/>
                    </a:lnTo>
                    <a:lnTo>
                      <a:pt x="182" y="67"/>
                    </a:lnTo>
                    <a:lnTo>
                      <a:pt x="175" y="64"/>
                    </a:lnTo>
                    <a:lnTo>
                      <a:pt x="166" y="67"/>
                    </a:lnTo>
                    <a:lnTo>
                      <a:pt x="155" y="73"/>
                    </a:lnTo>
                    <a:lnTo>
                      <a:pt x="146" y="82"/>
                    </a:lnTo>
                    <a:lnTo>
                      <a:pt x="137" y="93"/>
                    </a:lnTo>
                    <a:lnTo>
                      <a:pt x="153" y="76"/>
                    </a:lnTo>
                    <a:lnTo>
                      <a:pt x="159" y="64"/>
                    </a:lnTo>
                    <a:lnTo>
                      <a:pt x="160" y="58"/>
                    </a:lnTo>
                    <a:lnTo>
                      <a:pt x="155" y="57"/>
                    </a:lnTo>
                    <a:lnTo>
                      <a:pt x="146" y="59"/>
                    </a:lnTo>
                    <a:lnTo>
                      <a:pt x="136" y="64"/>
                    </a:lnTo>
                    <a:lnTo>
                      <a:pt x="124" y="72"/>
                    </a:lnTo>
                    <a:lnTo>
                      <a:pt x="113" y="82"/>
                    </a:lnTo>
                    <a:lnTo>
                      <a:pt x="123" y="70"/>
                    </a:lnTo>
                    <a:lnTo>
                      <a:pt x="128" y="59"/>
                    </a:lnTo>
                    <a:lnTo>
                      <a:pt x="131" y="49"/>
                    </a:lnTo>
                    <a:lnTo>
                      <a:pt x="130" y="41"/>
                    </a:lnTo>
                    <a:lnTo>
                      <a:pt x="126" y="37"/>
                    </a:lnTo>
                    <a:lnTo>
                      <a:pt x="121" y="36"/>
                    </a:lnTo>
                    <a:lnTo>
                      <a:pt x="113" y="39"/>
                    </a:lnTo>
                    <a:lnTo>
                      <a:pt x="105" y="46"/>
                    </a:lnTo>
                    <a:lnTo>
                      <a:pt x="115" y="30"/>
                    </a:lnTo>
                    <a:lnTo>
                      <a:pt x="113" y="21"/>
                    </a:lnTo>
                    <a:lnTo>
                      <a:pt x="104" y="16"/>
                    </a:lnTo>
                    <a:lnTo>
                      <a:pt x="96" y="12"/>
                    </a:lnTo>
                    <a:lnTo>
                      <a:pt x="90" y="13"/>
                    </a:lnTo>
                    <a:lnTo>
                      <a:pt x="85" y="19"/>
                    </a:lnTo>
                    <a:lnTo>
                      <a:pt x="81" y="27"/>
                    </a:lnTo>
                    <a:lnTo>
                      <a:pt x="74" y="35"/>
                    </a:lnTo>
                    <a:lnTo>
                      <a:pt x="80" y="23"/>
                    </a:lnTo>
                    <a:lnTo>
                      <a:pt x="81" y="14"/>
                    </a:lnTo>
                    <a:lnTo>
                      <a:pt x="78" y="7"/>
                    </a:lnTo>
                    <a:lnTo>
                      <a:pt x="73" y="3"/>
                    </a:lnTo>
                    <a:lnTo>
                      <a:pt x="63" y="0"/>
                    </a:lnTo>
                    <a:lnTo>
                      <a:pt x="55" y="0"/>
                    </a:lnTo>
                    <a:lnTo>
                      <a:pt x="50" y="1"/>
                    </a:lnTo>
                    <a:lnTo>
                      <a:pt x="46" y="5"/>
                    </a:lnTo>
                    <a:lnTo>
                      <a:pt x="42" y="10"/>
                    </a:lnTo>
                    <a:lnTo>
                      <a:pt x="38" y="16"/>
                    </a:lnTo>
                    <a:lnTo>
                      <a:pt x="33" y="21"/>
                    </a:lnTo>
                    <a:lnTo>
                      <a:pt x="27" y="27"/>
                    </a:lnTo>
                    <a:lnTo>
                      <a:pt x="20" y="34"/>
                    </a:lnTo>
                    <a:lnTo>
                      <a:pt x="15" y="40"/>
                    </a:lnTo>
                    <a:lnTo>
                      <a:pt x="10" y="46"/>
                    </a:lnTo>
                    <a:lnTo>
                      <a:pt x="3" y="54"/>
                    </a:lnTo>
                    <a:lnTo>
                      <a:pt x="17" y="77"/>
                    </a:lnTo>
                    <a:lnTo>
                      <a:pt x="23" y="106"/>
                    </a:lnTo>
                    <a:lnTo>
                      <a:pt x="26" y="139"/>
                    </a:lnTo>
                    <a:lnTo>
                      <a:pt x="24" y="174"/>
                    </a:lnTo>
                    <a:lnTo>
                      <a:pt x="19" y="210"/>
                    </a:lnTo>
                    <a:lnTo>
                      <a:pt x="13" y="243"/>
                    </a:lnTo>
                    <a:lnTo>
                      <a:pt x="6" y="273"/>
                    </a:lnTo>
                    <a:lnTo>
                      <a:pt x="0" y="297"/>
                    </a:lnTo>
                    <a:lnTo>
                      <a:pt x="8" y="299"/>
                    </a:lnTo>
                    <a:lnTo>
                      <a:pt x="14" y="301"/>
                    </a:lnTo>
                    <a:lnTo>
                      <a:pt x="19" y="302"/>
                    </a:lnTo>
                    <a:lnTo>
                      <a:pt x="23" y="30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76" name="Freeform 476"/>
              <p:cNvSpPr>
                <a:spLocks/>
              </p:cNvSpPr>
              <p:nvPr/>
            </p:nvSpPr>
            <p:spPr bwMode="auto">
              <a:xfrm>
                <a:off x="601" y="1978"/>
                <a:ext cx="39" cy="82"/>
              </a:xfrm>
              <a:custGeom>
                <a:avLst/>
                <a:gdLst>
                  <a:gd name="T0" fmla="*/ 34 w 154"/>
                  <a:gd name="T1" fmla="*/ 82 h 329"/>
                  <a:gd name="T2" fmla="*/ 38 w 154"/>
                  <a:gd name="T3" fmla="*/ 76 h 329"/>
                  <a:gd name="T4" fmla="*/ 39 w 154"/>
                  <a:gd name="T5" fmla="*/ 67 h 329"/>
                  <a:gd name="T6" fmla="*/ 37 w 154"/>
                  <a:gd name="T7" fmla="*/ 58 h 329"/>
                  <a:gd name="T8" fmla="*/ 34 w 154"/>
                  <a:gd name="T9" fmla="*/ 48 h 329"/>
                  <a:gd name="T10" fmla="*/ 32 w 154"/>
                  <a:gd name="T11" fmla="*/ 41 h 329"/>
                  <a:gd name="T12" fmla="*/ 32 w 154"/>
                  <a:gd name="T13" fmla="*/ 33 h 329"/>
                  <a:gd name="T14" fmla="*/ 33 w 154"/>
                  <a:gd name="T15" fmla="*/ 25 h 329"/>
                  <a:gd name="T16" fmla="*/ 35 w 154"/>
                  <a:gd name="T17" fmla="*/ 17 h 329"/>
                  <a:gd name="T18" fmla="*/ 34 w 154"/>
                  <a:gd name="T19" fmla="*/ 15 h 329"/>
                  <a:gd name="T20" fmla="*/ 33 w 154"/>
                  <a:gd name="T21" fmla="*/ 13 h 329"/>
                  <a:gd name="T22" fmla="*/ 32 w 154"/>
                  <a:gd name="T23" fmla="*/ 10 h 329"/>
                  <a:gd name="T24" fmla="*/ 31 w 154"/>
                  <a:gd name="T25" fmla="*/ 8 h 329"/>
                  <a:gd name="T26" fmla="*/ 29 w 154"/>
                  <a:gd name="T27" fmla="*/ 6 h 329"/>
                  <a:gd name="T28" fmla="*/ 28 w 154"/>
                  <a:gd name="T29" fmla="*/ 3 h 329"/>
                  <a:gd name="T30" fmla="*/ 26 w 154"/>
                  <a:gd name="T31" fmla="*/ 2 h 329"/>
                  <a:gd name="T32" fmla="*/ 25 w 154"/>
                  <a:gd name="T33" fmla="*/ 0 h 329"/>
                  <a:gd name="T34" fmla="*/ 22 w 154"/>
                  <a:gd name="T35" fmla="*/ 5 h 329"/>
                  <a:gd name="T36" fmla="*/ 21 w 154"/>
                  <a:gd name="T37" fmla="*/ 13 h 329"/>
                  <a:gd name="T38" fmla="*/ 20 w 154"/>
                  <a:gd name="T39" fmla="*/ 22 h 329"/>
                  <a:gd name="T40" fmla="*/ 19 w 154"/>
                  <a:gd name="T41" fmla="*/ 27 h 329"/>
                  <a:gd name="T42" fmla="*/ 18 w 154"/>
                  <a:gd name="T43" fmla="*/ 22 h 329"/>
                  <a:gd name="T44" fmla="*/ 16 w 154"/>
                  <a:gd name="T45" fmla="*/ 14 h 329"/>
                  <a:gd name="T46" fmla="*/ 14 w 154"/>
                  <a:gd name="T47" fmla="*/ 5 h 329"/>
                  <a:gd name="T48" fmla="*/ 11 w 154"/>
                  <a:gd name="T49" fmla="*/ 1 h 329"/>
                  <a:gd name="T50" fmla="*/ 9 w 154"/>
                  <a:gd name="T51" fmla="*/ 2 h 329"/>
                  <a:gd name="T52" fmla="*/ 7 w 154"/>
                  <a:gd name="T53" fmla="*/ 5 h 329"/>
                  <a:gd name="T54" fmla="*/ 5 w 154"/>
                  <a:gd name="T55" fmla="*/ 8 h 329"/>
                  <a:gd name="T56" fmla="*/ 4 w 154"/>
                  <a:gd name="T57" fmla="*/ 11 h 329"/>
                  <a:gd name="T58" fmla="*/ 3 w 154"/>
                  <a:gd name="T59" fmla="*/ 15 h 329"/>
                  <a:gd name="T60" fmla="*/ 2 w 154"/>
                  <a:gd name="T61" fmla="*/ 18 h 329"/>
                  <a:gd name="T62" fmla="*/ 1 w 154"/>
                  <a:gd name="T63" fmla="*/ 21 h 329"/>
                  <a:gd name="T64" fmla="*/ 0 w 154"/>
                  <a:gd name="T65" fmla="*/ 24 h 329"/>
                  <a:gd name="T66" fmla="*/ 2 w 154"/>
                  <a:gd name="T67" fmla="*/ 27 h 329"/>
                  <a:gd name="T68" fmla="*/ 5 w 154"/>
                  <a:gd name="T69" fmla="*/ 30 h 329"/>
                  <a:gd name="T70" fmla="*/ 7 w 154"/>
                  <a:gd name="T71" fmla="*/ 32 h 329"/>
                  <a:gd name="T72" fmla="*/ 9 w 154"/>
                  <a:gd name="T73" fmla="*/ 35 h 329"/>
                  <a:gd name="T74" fmla="*/ 11 w 154"/>
                  <a:gd name="T75" fmla="*/ 37 h 329"/>
                  <a:gd name="T76" fmla="*/ 13 w 154"/>
                  <a:gd name="T77" fmla="*/ 38 h 329"/>
                  <a:gd name="T78" fmla="*/ 14 w 154"/>
                  <a:gd name="T79" fmla="*/ 40 h 329"/>
                  <a:gd name="T80" fmla="*/ 15 w 154"/>
                  <a:gd name="T81" fmla="*/ 41 h 329"/>
                  <a:gd name="T82" fmla="*/ 18 w 154"/>
                  <a:gd name="T83" fmla="*/ 46 h 329"/>
                  <a:gd name="T84" fmla="*/ 18 w 154"/>
                  <a:gd name="T85" fmla="*/ 53 h 329"/>
                  <a:gd name="T86" fmla="*/ 18 w 154"/>
                  <a:gd name="T87" fmla="*/ 60 h 329"/>
                  <a:gd name="T88" fmla="*/ 17 w 154"/>
                  <a:gd name="T89" fmla="*/ 66 h 329"/>
                  <a:gd name="T90" fmla="*/ 18 w 154"/>
                  <a:gd name="T91" fmla="*/ 69 h 329"/>
                  <a:gd name="T92" fmla="*/ 19 w 154"/>
                  <a:gd name="T93" fmla="*/ 72 h 329"/>
                  <a:gd name="T94" fmla="*/ 21 w 154"/>
                  <a:gd name="T95" fmla="*/ 74 h 329"/>
                  <a:gd name="T96" fmla="*/ 23 w 154"/>
                  <a:gd name="T97" fmla="*/ 76 h 329"/>
                  <a:gd name="T98" fmla="*/ 26 w 154"/>
                  <a:gd name="T99" fmla="*/ 79 h 329"/>
                  <a:gd name="T100" fmla="*/ 28 w 154"/>
                  <a:gd name="T101" fmla="*/ 80 h 329"/>
                  <a:gd name="T102" fmla="*/ 31 w 154"/>
                  <a:gd name="T103" fmla="*/ 81 h 329"/>
                  <a:gd name="T104" fmla="*/ 34 w 154"/>
                  <a:gd name="T105" fmla="*/ 82 h 3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4" h="329">
                    <a:moveTo>
                      <a:pt x="135" y="329"/>
                    </a:moveTo>
                    <a:lnTo>
                      <a:pt x="151" y="303"/>
                    </a:lnTo>
                    <a:lnTo>
                      <a:pt x="154" y="270"/>
                    </a:lnTo>
                    <a:lnTo>
                      <a:pt x="147" y="231"/>
                    </a:lnTo>
                    <a:lnTo>
                      <a:pt x="133" y="191"/>
                    </a:lnTo>
                    <a:lnTo>
                      <a:pt x="126" y="166"/>
                    </a:lnTo>
                    <a:lnTo>
                      <a:pt x="126" y="134"/>
                    </a:lnTo>
                    <a:lnTo>
                      <a:pt x="130" y="102"/>
                    </a:lnTo>
                    <a:lnTo>
                      <a:pt x="138" y="68"/>
                    </a:lnTo>
                    <a:lnTo>
                      <a:pt x="135" y="60"/>
                    </a:lnTo>
                    <a:lnTo>
                      <a:pt x="131" y="51"/>
                    </a:lnTo>
                    <a:lnTo>
                      <a:pt x="128" y="42"/>
                    </a:lnTo>
                    <a:lnTo>
                      <a:pt x="122" y="32"/>
                    </a:lnTo>
                    <a:lnTo>
                      <a:pt x="116" y="23"/>
                    </a:lnTo>
                    <a:lnTo>
                      <a:pt x="110" y="14"/>
                    </a:lnTo>
                    <a:lnTo>
                      <a:pt x="103" y="7"/>
                    </a:lnTo>
                    <a:lnTo>
                      <a:pt x="97" y="0"/>
                    </a:lnTo>
                    <a:lnTo>
                      <a:pt x="88" y="19"/>
                    </a:lnTo>
                    <a:lnTo>
                      <a:pt x="83" y="54"/>
                    </a:lnTo>
                    <a:lnTo>
                      <a:pt x="79" y="87"/>
                    </a:lnTo>
                    <a:lnTo>
                      <a:pt x="76" y="108"/>
                    </a:lnTo>
                    <a:lnTo>
                      <a:pt x="72" y="90"/>
                    </a:lnTo>
                    <a:lnTo>
                      <a:pt x="65" y="57"/>
                    </a:lnTo>
                    <a:lnTo>
                      <a:pt x="54" y="22"/>
                    </a:lnTo>
                    <a:lnTo>
                      <a:pt x="42" y="3"/>
                    </a:lnTo>
                    <a:lnTo>
                      <a:pt x="34" y="10"/>
                    </a:lnTo>
                    <a:lnTo>
                      <a:pt x="26" y="21"/>
                    </a:lnTo>
                    <a:lnTo>
                      <a:pt x="21" y="32"/>
                    </a:lnTo>
                    <a:lnTo>
                      <a:pt x="16" y="46"/>
                    </a:lnTo>
                    <a:lnTo>
                      <a:pt x="12" y="60"/>
                    </a:lnTo>
                    <a:lnTo>
                      <a:pt x="8" y="73"/>
                    </a:lnTo>
                    <a:lnTo>
                      <a:pt x="4" y="86"/>
                    </a:lnTo>
                    <a:lnTo>
                      <a:pt x="0" y="98"/>
                    </a:lnTo>
                    <a:lnTo>
                      <a:pt x="9" y="109"/>
                    </a:lnTo>
                    <a:lnTo>
                      <a:pt x="18" y="120"/>
                    </a:lnTo>
                    <a:lnTo>
                      <a:pt x="27" y="129"/>
                    </a:lnTo>
                    <a:lnTo>
                      <a:pt x="35" y="139"/>
                    </a:lnTo>
                    <a:lnTo>
                      <a:pt x="43" y="147"/>
                    </a:lnTo>
                    <a:lnTo>
                      <a:pt x="51" y="154"/>
                    </a:lnTo>
                    <a:lnTo>
                      <a:pt x="56" y="159"/>
                    </a:lnTo>
                    <a:lnTo>
                      <a:pt x="61" y="165"/>
                    </a:lnTo>
                    <a:lnTo>
                      <a:pt x="70" y="184"/>
                    </a:lnTo>
                    <a:lnTo>
                      <a:pt x="72" y="211"/>
                    </a:lnTo>
                    <a:lnTo>
                      <a:pt x="70" y="239"/>
                    </a:lnTo>
                    <a:lnTo>
                      <a:pt x="68" y="265"/>
                    </a:lnTo>
                    <a:lnTo>
                      <a:pt x="70" y="276"/>
                    </a:lnTo>
                    <a:lnTo>
                      <a:pt x="75" y="287"/>
                    </a:lnTo>
                    <a:lnTo>
                      <a:pt x="81" y="297"/>
                    </a:lnTo>
                    <a:lnTo>
                      <a:pt x="90" y="306"/>
                    </a:lnTo>
                    <a:lnTo>
                      <a:pt x="101" y="315"/>
                    </a:lnTo>
                    <a:lnTo>
                      <a:pt x="112" y="321"/>
                    </a:lnTo>
                    <a:lnTo>
                      <a:pt x="124" y="326"/>
                    </a:lnTo>
                    <a:lnTo>
                      <a:pt x="135" y="32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77" name="Freeform 477"/>
              <p:cNvSpPr>
                <a:spLocks/>
              </p:cNvSpPr>
              <p:nvPr/>
            </p:nvSpPr>
            <p:spPr bwMode="auto">
              <a:xfrm>
                <a:off x="671" y="1903"/>
                <a:ext cx="64" cy="42"/>
              </a:xfrm>
              <a:custGeom>
                <a:avLst/>
                <a:gdLst>
                  <a:gd name="T0" fmla="*/ 13 w 257"/>
                  <a:gd name="T1" fmla="*/ 20 h 168"/>
                  <a:gd name="T2" fmla="*/ 15 w 257"/>
                  <a:gd name="T3" fmla="*/ 18 h 168"/>
                  <a:gd name="T4" fmla="*/ 17 w 257"/>
                  <a:gd name="T5" fmla="*/ 15 h 168"/>
                  <a:gd name="T6" fmla="*/ 20 w 257"/>
                  <a:gd name="T7" fmla="*/ 15 h 168"/>
                  <a:gd name="T8" fmla="*/ 24 w 257"/>
                  <a:gd name="T9" fmla="*/ 17 h 168"/>
                  <a:gd name="T10" fmla="*/ 24 w 257"/>
                  <a:gd name="T11" fmla="*/ 21 h 168"/>
                  <a:gd name="T12" fmla="*/ 25 w 257"/>
                  <a:gd name="T13" fmla="*/ 22 h 168"/>
                  <a:gd name="T14" fmla="*/ 27 w 257"/>
                  <a:gd name="T15" fmla="*/ 18 h 168"/>
                  <a:gd name="T16" fmla="*/ 30 w 257"/>
                  <a:gd name="T17" fmla="*/ 19 h 168"/>
                  <a:gd name="T18" fmla="*/ 33 w 257"/>
                  <a:gd name="T19" fmla="*/ 23 h 168"/>
                  <a:gd name="T20" fmla="*/ 33 w 257"/>
                  <a:gd name="T21" fmla="*/ 25 h 168"/>
                  <a:gd name="T22" fmla="*/ 36 w 257"/>
                  <a:gd name="T23" fmla="*/ 24 h 168"/>
                  <a:gd name="T24" fmla="*/ 37 w 257"/>
                  <a:gd name="T25" fmla="*/ 28 h 168"/>
                  <a:gd name="T26" fmla="*/ 35 w 257"/>
                  <a:gd name="T27" fmla="*/ 33 h 168"/>
                  <a:gd name="T28" fmla="*/ 35 w 257"/>
                  <a:gd name="T29" fmla="*/ 33 h 168"/>
                  <a:gd name="T30" fmla="*/ 41 w 257"/>
                  <a:gd name="T31" fmla="*/ 30 h 168"/>
                  <a:gd name="T32" fmla="*/ 44 w 257"/>
                  <a:gd name="T33" fmla="*/ 30 h 168"/>
                  <a:gd name="T34" fmla="*/ 43 w 257"/>
                  <a:gd name="T35" fmla="*/ 34 h 168"/>
                  <a:gd name="T36" fmla="*/ 41 w 257"/>
                  <a:gd name="T37" fmla="*/ 36 h 168"/>
                  <a:gd name="T38" fmla="*/ 46 w 257"/>
                  <a:gd name="T39" fmla="*/ 32 h 168"/>
                  <a:gd name="T40" fmla="*/ 50 w 257"/>
                  <a:gd name="T41" fmla="*/ 32 h 168"/>
                  <a:gd name="T42" fmla="*/ 52 w 257"/>
                  <a:gd name="T43" fmla="*/ 37 h 168"/>
                  <a:gd name="T44" fmla="*/ 56 w 257"/>
                  <a:gd name="T45" fmla="*/ 40 h 168"/>
                  <a:gd name="T46" fmla="*/ 61 w 257"/>
                  <a:gd name="T47" fmla="*/ 35 h 168"/>
                  <a:gd name="T48" fmla="*/ 62 w 257"/>
                  <a:gd name="T49" fmla="*/ 28 h 168"/>
                  <a:gd name="T50" fmla="*/ 63 w 257"/>
                  <a:gd name="T51" fmla="*/ 22 h 168"/>
                  <a:gd name="T52" fmla="*/ 63 w 257"/>
                  <a:gd name="T53" fmla="*/ 19 h 168"/>
                  <a:gd name="T54" fmla="*/ 59 w 257"/>
                  <a:gd name="T55" fmla="*/ 18 h 168"/>
                  <a:gd name="T56" fmla="*/ 54 w 257"/>
                  <a:gd name="T57" fmla="*/ 17 h 168"/>
                  <a:gd name="T58" fmla="*/ 49 w 257"/>
                  <a:gd name="T59" fmla="*/ 17 h 168"/>
                  <a:gd name="T60" fmla="*/ 47 w 257"/>
                  <a:gd name="T61" fmla="*/ 13 h 168"/>
                  <a:gd name="T62" fmla="*/ 41 w 257"/>
                  <a:gd name="T63" fmla="*/ 8 h 168"/>
                  <a:gd name="T64" fmla="*/ 32 w 257"/>
                  <a:gd name="T65" fmla="*/ 8 h 168"/>
                  <a:gd name="T66" fmla="*/ 25 w 257"/>
                  <a:gd name="T67" fmla="*/ 11 h 168"/>
                  <a:gd name="T68" fmla="*/ 23 w 257"/>
                  <a:gd name="T69" fmla="*/ 11 h 168"/>
                  <a:gd name="T70" fmla="*/ 19 w 257"/>
                  <a:gd name="T71" fmla="*/ 7 h 168"/>
                  <a:gd name="T72" fmla="*/ 14 w 257"/>
                  <a:gd name="T73" fmla="*/ 4 h 168"/>
                  <a:gd name="T74" fmla="*/ 11 w 257"/>
                  <a:gd name="T75" fmla="*/ 1 h 168"/>
                  <a:gd name="T76" fmla="*/ 9 w 257"/>
                  <a:gd name="T77" fmla="*/ 1 h 168"/>
                  <a:gd name="T78" fmla="*/ 7 w 257"/>
                  <a:gd name="T79" fmla="*/ 3 h 168"/>
                  <a:gd name="T80" fmla="*/ 3 w 257"/>
                  <a:gd name="T81" fmla="*/ 5 h 168"/>
                  <a:gd name="T82" fmla="*/ 0 w 257"/>
                  <a:gd name="T83" fmla="*/ 7 h 168"/>
                  <a:gd name="T84" fmla="*/ 11 w 257"/>
                  <a:gd name="T85" fmla="*/ 22 h 1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57" h="168">
                    <a:moveTo>
                      <a:pt x="45" y="87"/>
                    </a:moveTo>
                    <a:lnTo>
                      <a:pt x="51" y="81"/>
                    </a:lnTo>
                    <a:lnTo>
                      <a:pt x="56" y="76"/>
                    </a:lnTo>
                    <a:lnTo>
                      <a:pt x="60" y="70"/>
                    </a:lnTo>
                    <a:lnTo>
                      <a:pt x="64" y="65"/>
                    </a:lnTo>
                    <a:lnTo>
                      <a:pt x="68" y="61"/>
                    </a:lnTo>
                    <a:lnTo>
                      <a:pt x="73" y="60"/>
                    </a:lnTo>
                    <a:lnTo>
                      <a:pt x="81" y="60"/>
                    </a:lnTo>
                    <a:lnTo>
                      <a:pt x="91" y="63"/>
                    </a:lnTo>
                    <a:lnTo>
                      <a:pt x="96" y="67"/>
                    </a:lnTo>
                    <a:lnTo>
                      <a:pt x="99" y="74"/>
                    </a:lnTo>
                    <a:lnTo>
                      <a:pt x="98" y="83"/>
                    </a:lnTo>
                    <a:lnTo>
                      <a:pt x="92" y="95"/>
                    </a:lnTo>
                    <a:lnTo>
                      <a:pt x="99" y="87"/>
                    </a:lnTo>
                    <a:lnTo>
                      <a:pt x="103" y="79"/>
                    </a:lnTo>
                    <a:lnTo>
                      <a:pt x="108" y="73"/>
                    </a:lnTo>
                    <a:lnTo>
                      <a:pt x="114" y="72"/>
                    </a:lnTo>
                    <a:lnTo>
                      <a:pt x="122" y="76"/>
                    </a:lnTo>
                    <a:lnTo>
                      <a:pt x="131" y="81"/>
                    </a:lnTo>
                    <a:lnTo>
                      <a:pt x="133" y="90"/>
                    </a:lnTo>
                    <a:lnTo>
                      <a:pt x="123" y="106"/>
                    </a:lnTo>
                    <a:lnTo>
                      <a:pt x="131" y="99"/>
                    </a:lnTo>
                    <a:lnTo>
                      <a:pt x="139" y="96"/>
                    </a:lnTo>
                    <a:lnTo>
                      <a:pt x="144" y="97"/>
                    </a:lnTo>
                    <a:lnTo>
                      <a:pt x="148" y="103"/>
                    </a:lnTo>
                    <a:lnTo>
                      <a:pt x="149" y="110"/>
                    </a:lnTo>
                    <a:lnTo>
                      <a:pt x="146" y="119"/>
                    </a:lnTo>
                    <a:lnTo>
                      <a:pt x="141" y="131"/>
                    </a:lnTo>
                    <a:lnTo>
                      <a:pt x="131" y="142"/>
                    </a:lnTo>
                    <a:lnTo>
                      <a:pt x="142" y="132"/>
                    </a:lnTo>
                    <a:lnTo>
                      <a:pt x="154" y="124"/>
                    </a:lnTo>
                    <a:lnTo>
                      <a:pt x="164" y="119"/>
                    </a:lnTo>
                    <a:lnTo>
                      <a:pt x="173" y="117"/>
                    </a:lnTo>
                    <a:lnTo>
                      <a:pt x="178" y="118"/>
                    </a:lnTo>
                    <a:lnTo>
                      <a:pt x="177" y="124"/>
                    </a:lnTo>
                    <a:lnTo>
                      <a:pt x="171" y="136"/>
                    </a:lnTo>
                    <a:lnTo>
                      <a:pt x="155" y="153"/>
                    </a:lnTo>
                    <a:lnTo>
                      <a:pt x="164" y="142"/>
                    </a:lnTo>
                    <a:lnTo>
                      <a:pt x="173" y="133"/>
                    </a:lnTo>
                    <a:lnTo>
                      <a:pt x="184" y="127"/>
                    </a:lnTo>
                    <a:lnTo>
                      <a:pt x="193" y="126"/>
                    </a:lnTo>
                    <a:lnTo>
                      <a:pt x="200" y="127"/>
                    </a:lnTo>
                    <a:lnTo>
                      <a:pt x="207" y="135"/>
                    </a:lnTo>
                    <a:lnTo>
                      <a:pt x="210" y="148"/>
                    </a:lnTo>
                    <a:lnTo>
                      <a:pt x="212" y="168"/>
                    </a:lnTo>
                    <a:lnTo>
                      <a:pt x="226" y="160"/>
                    </a:lnTo>
                    <a:lnTo>
                      <a:pt x="235" y="150"/>
                    </a:lnTo>
                    <a:lnTo>
                      <a:pt x="243" y="139"/>
                    </a:lnTo>
                    <a:lnTo>
                      <a:pt x="246" y="126"/>
                    </a:lnTo>
                    <a:lnTo>
                      <a:pt x="250" y="112"/>
                    </a:lnTo>
                    <a:lnTo>
                      <a:pt x="252" y="99"/>
                    </a:lnTo>
                    <a:lnTo>
                      <a:pt x="254" y="86"/>
                    </a:lnTo>
                    <a:lnTo>
                      <a:pt x="257" y="76"/>
                    </a:lnTo>
                    <a:lnTo>
                      <a:pt x="252" y="76"/>
                    </a:lnTo>
                    <a:lnTo>
                      <a:pt x="244" y="74"/>
                    </a:lnTo>
                    <a:lnTo>
                      <a:pt x="235" y="72"/>
                    </a:lnTo>
                    <a:lnTo>
                      <a:pt x="226" y="69"/>
                    </a:lnTo>
                    <a:lnTo>
                      <a:pt x="216" y="67"/>
                    </a:lnTo>
                    <a:lnTo>
                      <a:pt x="207" y="65"/>
                    </a:lnTo>
                    <a:lnTo>
                      <a:pt x="196" y="67"/>
                    </a:lnTo>
                    <a:lnTo>
                      <a:pt x="189" y="70"/>
                    </a:lnTo>
                    <a:lnTo>
                      <a:pt x="189" y="51"/>
                    </a:lnTo>
                    <a:lnTo>
                      <a:pt x="180" y="40"/>
                    </a:lnTo>
                    <a:lnTo>
                      <a:pt x="166" y="32"/>
                    </a:lnTo>
                    <a:lnTo>
                      <a:pt x="148" y="29"/>
                    </a:lnTo>
                    <a:lnTo>
                      <a:pt x="130" y="31"/>
                    </a:lnTo>
                    <a:lnTo>
                      <a:pt x="113" y="36"/>
                    </a:lnTo>
                    <a:lnTo>
                      <a:pt x="100" y="42"/>
                    </a:lnTo>
                    <a:lnTo>
                      <a:pt x="95" y="51"/>
                    </a:lnTo>
                    <a:lnTo>
                      <a:pt x="91" y="42"/>
                    </a:lnTo>
                    <a:lnTo>
                      <a:pt x="83" y="35"/>
                    </a:lnTo>
                    <a:lnTo>
                      <a:pt x="76" y="28"/>
                    </a:lnTo>
                    <a:lnTo>
                      <a:pt x="67" y="22"/>
                    </a:lnTo>
                    <a:lnTo>
                      <a:pt x="58" y="17"/>
                    </a:lnTo>
                    <a:lnTo>
                      <a:pt x="50" y="11"/>
                    </a:lnTo>
                    <a:lnTo>
                      <a:pt x="44" y="5"/>
                    </a:lnTo>
                    <a:lnTo>
                      <a:pt x="41" y="0"/>
                    </a:lnTo>
                    <a:lnTo>
                      <a:pt x="38" y="4"/>
                    </a:lnTo>
                    <a:lnTo>
                      <a:pt x="33" y="8"/>
                    </a:lnTo>
                    <a:lnTo>
                      <a:pt x="27" y="11"/>
                    </a:lnTo>
                    <a:lnTo>
                      <a:pt x="19" y="15"/>
                    </a:lnTo>
                    <a:lnTo>
                      <a:pt x="12" y="19"/>
                    </a:lnTo>
                    <a:lnTo>
                      <a:pt x="6" y="23"/>
                    </a:lnTo>
                    <a:lnTo>
                      <a:pt x="1" y="28"/>
                    </a:lnTo>
                    <a:lnTo>
                      <a:pt x="0" y="35"/>
                    </a:lnTo>
                    <a:lnTo>
                      <a:pt x="45" y="87"/>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78" name="Freeform 478"/>
              <p:cNvSpPr>
                <a:spLocks/>
              </p:cNvSpPr>
              <p:nvPr/>
            </p:nvSpPr>
            <p:spPr bwMode="auto">
              <a:xfrm>
                <a:off x="660" y="1906"/>
                <a:ext cx="22" cy="25"/>
              </a:xfrm>
              <a:custGeom>
                <a:avLst/>
                <a:gdLst>
                  <a:gd name="T0" fmla="*/ 22 w 89"/>
                  <a:gd name="T1" fmla="*/ 18 h 100"/>
                  <a:gd name="T2" fmla="*/ 19 w 89"/>
                  <a:gd name="T3" fmla="*/ 14 h 100"/>
                  <a:gd name="T4" fmla="*/ 16 w 89"/>
                  <a:gd name="T5" fmla="*/ 10 h 100"/>
                  <a:gd name="T6" fmla="*/ 13 w 89"/>
                  <a:gd name="T7" fmla="*/ 7 h 100"/>
                  <a:gd name="T8" fmla="*/ 9 w 89"/>
                  <a:gd name="T9" fmla="*/ 4 h 100"/>
                  <a:gd name="T10" fmla="*/ 6 w 89"/>
                  <a:gd name="T11" fmla="*/ 2 h 100"/>
                  <a:gd name="T12" fmla="*/ 3 w 89"/>
                  <a:gd name="T13" fmla="*/ 1 h 100"/>
                  <a:gd name="T14" fmla="*/ 1 w 89"/>
                  <a:gd name="T15" fmla="*/ 0 h 100"/>
                  <a:gd name="T16" fmla="*/ 0 w 89"/>
                  <a:gd name="T17" fmla="*/ 0 h 100"/>
                  <a:gd name="T18" fmla="*/ 1 w 89"/>
                  <a:gd name="T19" fmla="*/ 3 h 100"/>
                  <a:gd name="T20" fmla="*/ 3 w 89"/>
                  <a:gd name="T21" fmla="*/ 7 h 100"/>
                  <a:gd name="T22" fmla="*/ 4 w 89"/>
                  <a:gd name="T23" fmla="*/ 10 h 100"/>
                  <a:gd name="T24" fmla="*/ 7 w 89"/>
                  <a:gd name="T25" fmla="*/ 13 h 100"/>
                  <a:gd name="T26" fmla="*/ 9 w 89"/>
                  <a:gd name="T27" fmla="*/ 16 h 100"/>
                  <a:gd name="T28" fmla="*/ 11 w 89"/>
                  <a:gd name="T29" fmla="*/ 19 h 100"/>
                  <a:gd name="T30" fmla="*/ 13 w 89"/>
                  <a:gd name="T31" fmla="*/ 22 h 100"/>
                  <a:gd name="T32" fmla="*/ 16 w 89"/>
                  <a:gd name="T33" fmla="*/ 25 h 100"/>
                  <a:gd name="T34" fmla="*/ 18 w 89"/>
                  <a:gd name="T35" fmla="*/ 23 h 100"/>
                  <a:gd name="T36" fmla="*/ 19 w 89"/>
                  <a:gd name="T37" fmla="*/ 22 h 100"/>
                  <a:gd name="T38" fmla="*/ 20 w 89"/>
                  <a:gd name="T39" fmla="*/ 20 h 100"/>
                  <a:gd name="T40" fmla="*/ 22 w 89"/>
                  <a:gd name="T41" fmla="*/ 18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9" h="100">
                    <a:moveTo>
                      <a:pt x="89" y="73"/>
                    </a:moveTo>
                    <a:lnTo>
                      <a:pt x="77" y="56"/>
                    </a:lnTo>
                    <a:lnTo>
                      <a:pt x="65" y="41"/>
                    </a:lnTo>
                    <a:lnTo>
                      <a:pt x="52" y="28"/>
                    </a:lnTo>
                    <a:lnTo>
                      <a:pt x="38" y="17"/>
                    </a:lnTo>
                    <a:lnTo>
                      <a:pt x="25" y="9"/>
                    </a:lnTo>
                    <a:lnTo>
                      <a:pt x="14" y="3"/>
                    </a:lnTo>
                    <a:lnTo>
                      <a:pt x="5" y="0"/>
                    </a:lnTo>
                    <a:lnTo>
                      <a:pt x="0" y="1"/>
                    </a:lnTo>
                    <a:lnTo>
                      <a:pt x="5" y="13"/>
                    </a:lnTo>
                    <a:lnTo>
                      <a:pt x="12" y="26"/>
                    </a:lnTo>
                    <a:lnTo>
                      <a:pt x="18" y="38"/>
                    </a:lnTo>
                    <a:lnTo>
                      <a:pt x="27" y="51"/>
                    </a:lnTo>
                    <a:lnTo>
                      <a:pt x="35" y="64"/>
                    </a:lnTo>
                    <a:lnTo>
                      <a:pt x="45" y="77"/>
                    </a:lnTo>
                    <a:lnTo>
                      <a:pt x="54" y="89"/>
                    </a:lnTo>
                    <a:lnTo>
                      <a:pt x="65" y="100"/>
                    </a:lnTo>
                    <a:lnTo>
                      <a:pt x="72" y="92"/>
                    </a:lnTo>
                    <a:lnTo>
                      <a:pt x="77" y="86"/>
                    </a:lnTo>
                    <a:lnTo>
                      <a:pt x="82" y="80"/>
                    </a:lnTo>
                    <a:lnTo>
                      <a:pt x="89" y="73"/>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79" name="Freeform 479"/>
              <p:cNvSpPr>
                <a:spLocks/>
              </p:cNvSpPr>
              <p:nvPr/>
            </p:nvSpPr>
            <p:spPr bwMode="auto">
              <a:xfrm>
                <a:off x="724" y="1926"/>
                <a:ext cx="22" cy="18"/>
              </a:xfrm>
              <a:custGeom>
                <a:avLst/>
                <a:gdLst>
                  <a:gd name="T0" fmla="*/ 22 w 87"/>
                  <a:gd name="T1" fmla="*/ 0 h 72"/>
                  <a:gd name="T2" fmla="*/ 19 w 87"/>
                  <a:gd name="T3" fmla="*/ 5 h 72"/>
                  <a:gd name="T4" fmla="*/ 16 w 87"/>
                  <a:gd name="T5" fmla="*/ 8 h 72"/>
                  <a:gd name="T6" fmla="*/ 14 w 87"/>
                  <a:gd name="T7" fmla="*/ 12 h 72"/>
                  <a:gd name="T8" fmla="*/ 11 w 87"/>
                  <a:gd name="T9" fmla="*/ 14 h 72"/>
                  <a:gd name="T10" fmla="*/ 8 w 87"/>
                  <a:gd name="T11" fmla="*/ 16 h 72"/>
                  <a:gd name="T12" fmla="*/ 5 w 87"/>
                  <a:gd name="T13" fmla="*/ 17 h 72"/>
                  <a:gd name="T14" fmla="*/ 2 w 87"/>
                  <a:gd name="T15" fmla="*/ 18 h 72"/>
                  <a:gd name="T16" fmla="*/ 0 w 87"/>
                  <a:gd name="T17" fmla="*/ 18 h 72"/>
                  <a:gd name="T18" fmla="*/ 2 w 87"/>
                  <a:gd name="T19" fmla="*/ 17 h 72"/>
                  <a:gd name="T20" fmla="*/ 4 w 87"/>
                  <a:gd name="T21" fmla="*/ 16 h 72"/>
                  <a:gd name="T22" fmla="*/ 6 w 87"/>
                  <a:gd name="T23" fmla="*/ 14 h 72"/>
                  <a:gd name="T24" fmla="*/ 7 w 87"/>
                  <a:gd name="T25" fmla="*/ 12 h 72"/>
                  <a:gd name="T26" fmla="*/ 8 w 87"/>
                  <a:gd name="T27" fmla="*/ 10 h 72"/>
                  <a:gd name="T28" fmla="*/ 9 w 87"/>
                  <a:gd name="T29" fmla="*/ 7 h 72"/>
                  <a:gd name="T30" fmla="*/ 9 w 87"/>
                  <a:gd name="T31" fmla="*/ 5 h 72"/>
                  <a:gd name="T32" fmla="*/ 10 w 87"/>
                  <a:gd name="T33" fmla="*/ 3 h 72"/>
                  <a:gd name="T34" fmla="*/ 11 w 87"/>
                  <a:gd name="T35" fmla="*/ 2 h 72"/>
                  <a:gd name="T36" fmla="*/ 12 w 87"/>
                  <a:gd name="T37" fmla="*/ 2 h 72"/>
                  <a:gd name="T38" fmla="*/ 14 w 87"/>
                  <a:gd name="T39" fmla="*/ 1 h 72"/>
                  <a:gd name="T40" fmla="*/ 15 w 87"/>
                  <a:gd name="T41" fmla="*/ 1 h 72"/>
                  <a:gd name="T42" fmla="*/ 17 w 87"/>
                  <a:gd name="T43" fmla="*/ 1 h 72"/>
                  <a:gd name="T44" fmla="*/ 19 w 87"/>
                  <a:gd name="T45" fmla="*/ 0 h 72"/>
                  <a:gd name="T46" fmla="*/ 20 w 87"/>
                  <a:gd name="T47" fmla="*/ 0 h 72"/>
                  <a:gd name="T48" fmla="*/ 22 w 87"/>
                  <a:gd name="T49" fmla="*/ 0 h 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7" h="72">
                    <a:moveTo>
                      <a:pt x="87" y="0"/>
                    </a:moveTo>
                    <a:lnTo>
                      <a:pt x="77" y="18"/>
                    </a:lnTo>
                    <a:lnTo>
                      <a:pt x="65" y="33"/>
                    </a:lnTo>
                    <a:lnTo>
                      <a:pt x="54" y="46"/>
                    </a:lnTo>
                    <a:lnTo>
                      <a:pt x="42" y="55"/>
                    </a:lnTo>
                    <a:lnTo>
                      <a:pt x="31" y="63"/>
                    </a:lnTo>
                    <a:lnTo>
                      <a:pt x="19" y="68"/>
                    </a:lnTo>
                    <a:lnTo>
                      <a:pt x="9" y="71"/>
                    </a:lnTo>
                    <a:lnTo>
                      <a:pt x="0" y="72"/>
                    </a:lnTo>
                    <a:lnTo>
                      <a:pt x="9" y="68"/>
                    </a:lnTo>
                    <a:lnTo>
                      <a:pt x="16" y="63"/>
                    </a:lnTo>
                    <a:lnTo>
                      <a:pt x="23" y="55"/>
                    </a:lnTo>
                    <a:lnTo>
                      <a:pt x="28" y="47"/>
                    </a:lnTo>
                    <a:lnTo>
                      <a:pt x="32" y="38"/>
                    </a:lnTo>
                    <a:lnTo>
                      <a:pt x="36" y="29"/>
                    </a:lnTo>
                    <a:lnTo>
                      <a:pt x="37" y="20"/>
                    </a:lnTo>
                    <a:lnTo>
                      <a:pt x="38" y="13"/>
                    </a:lnTo>
                    <a:lnTo>
                      <a:pt x="43" y="9"/>
                    </a:lnTo>
                    <a:lnTo>
                      <a:pt x="49" y="6"/>
                    </a:lnTo>
                    <a:lnTo>
                      <a:pt x="55" y="5"/>
                    </a:lnTo>
                    <a:lnTo>
                      <a:pt x="61" y="4"/>
                    </a:lnTo>
                    <a:lnTo>
                      <a:pt x="68" y="2"/>
                    </a:lnTo>
                    <a:lnTo>
                      <a:pt x="74" y="1"/>
                    </a:lnTo>
                    <a:lnTo>
                      <a:pt x="81" y="1"/>
                    </a:lnTo>
                    <a:lnTo>
                      <a:pt x="87" y="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80" name="Freeform 480"/>
              <p:cNvSpPr>
                <a:spLocks/>
              </p:cNvSpPr>
              <p:nvPr/>
            </p:nvSpPr>
            <p:spPr bwMode="auto">
              <a:xfrm>
                <a:off x="615" y="1978"/>
                <a:ext cx="8" cy="27"/>
              </a:xfrm>
              <a:custGeom>
                <a:avLst/>
                <a:gdLst>
                  <a:gd name="T0" fmla="*/ 8 w 35"/>
                  <a:gd name="T1" fmla="*/ 4 h 105"/>
                  <a:gd name="T2" fmla="*/ 7 w 35"/>
                  <a:gd name="T3" fmla="*/ 11 h 105"/>
                  <a:gd name="T4" fmla="*/ 6 w 35"/>
                  <a:gd name="T5" fmla="*/ 17 h 105"/>
                  <a:gd name="T6" fmla="*/ 6 w 35"/>
                  <a:gd name="T7" fmla="*/ 23 h 105"/>
                  <a:gd name="T8" fmla="*/ 5 w 35"/>
                  <a:gd name="T9" fmla="*/ 27 h 105"/>
                  <a:gd name="T10" fmla="*/ 5 w 35"/>
                  <a:gd name="T11" fmla="*/ 24 h 105"/>
                  <a:gd name="T12" fmla="*/ 3 w 35"/>
                  <a:gd name="T13" fmla="*/ 18 h 105"/>
                  <a:gd name="T14" fmla="*/ 2 w 35"/>
                  <a:gd name="T15" fmla="*/ 11 h 105"/>
                  <a:gd name="T16" fmla="*/ 0 w 35"/>
                  <a:gd name="T17" fmla="*/ 4 h 105"/>
                  <a:gd name="T18" fmla="*/ 2 w 35"/>
                  <a:gd name="T19" fmla="*/ 1 h 105"/>
                  <a:gd name="T20" fmla="*/ 3 w 35"/>
                  <a:gd name="T21" fmla="*/ 0 h 105"/>
                  <a:gd name="T22" fmla="*/ 6 w 35"/>
                  <a:gd name="T23" fmla="*/ 1 h 105"/>
                  <a:gd name="T24" fmla="*/ 8 w 35"/>
                  <a:gd name="T25" fmla="*/ 4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105">
                    <a:moveTo>
                      <a:pt x="35" y="16"/>
                    </a:moveTo>
                    <a:lnTo>
                      <a:pt x="30" y="41"/>
                    </a:lnTo>
                    <a:lnTo>
                      <a:pt x="27" y="68"/>
                    </a:lnTo>
                    <a:lnTo>
                      <a:pt x="26" y="91"/>
                    </a:lnTo>
                    <a:lnTo>
                      <a:pt x="23" y="105"/>
                    </a:lnTo>
                    <a:lnTo>
                      <a:pt x="21" y="93"/>
                    </a:lnTo>
                    <a:lnTo>
                      <a:pt x="15" y="70"/>
                    </a:lnTo>
                    <a:lnTo>
                      <a:pt x="9" y="42"/>
                    </a:lnTo>
                    <a:lnTo>
                      <a:pt x="0" y="16"/>
                    </a:lnTo>
                    <a:lnTo>
                      <a:pt x="7" y="5"/>
                    </a:lnTo>
                    <a:lnTo>
                      <a:pt x="15" y="0"/>
                    </a:lnTo>
                    <a:lnTo>
                      <a:pt x="26" y="2"/>
                    </a:lnTo>
                    <a:lnTo>
                      <a:pt x="35" y="16"/>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81" name="Freeform 481"/>
              <p:cNvSpPr>
                <a:spLocks/>
              </p:cNvSpPr>
              <p:nvPr/>
            </p:nvSpPr>
            <p:spPr bwMode="auto">
              <a:xfrm>
                <a:off x="715" y="2113"/>
                <a:ext cx="62" cy="146"/>
              </a:xfrm>
              <a:custGeom>
                <a:avLst/>
                <a:gdLst>
                  <a:gd name="T0" fmla="*/ 0 w 250"/>
                  <a:gd name="T1" fmla="*/ 146 h 584"/>
                  <a:gd name="T2" fmla="*/ 5 w 250"/>
                  <a:gd name="T3" fmla="*/ 140 h 584"/>
                  <a:gd name="T4" fmla="*/ 10 w 250"/>
                  <a:gd name="T5" fmla="*/ 128 h 584"/>
                  <a:gd name="T6" fmla="*/ 16 w 250"/>
                  <a:gd name="T7" fmla="*/ 113 h 584"/>
                  <a:gd name="T8" fmla="*/ 23 w 250"/>
                  <a:gd name="T9" fmla="*/ 96 h 584"/>
                  <a:gd name="T10" fmla="*/ 29 w 250"/>
                  <a:gd name="T11" fmla="*/ 79 h 584"/>
                  <a:gd name="T12" fmla="*/ 33 w 250"/>
                  <a:gd name="T13" fmla="*/ 63 h 584"/>
                  <a:gd name="T14" fmla="*/ 37 w 250"/>
                  <a:gd name="T15" fmla="*/ 50 h 584"/>
                  <a:gd name="T16" fmla="*/ 38 w 250"/>
                  <a:gd name="T17" fmla="*/ 42 h 584"/>
                  <a:gd name="T18" fmla="*/ 39 w 250"/>
                  <a:gd name="T19" fmla="*/ 36 h 584"/>
                  <a:gd name="T20" fmla="*/ 40 w 250"/>
                  <a:gd name="T21" fmla="*/ 31 h 584"/>
                  <a:gd name="T22" fmla="*/ 43 w 250"/>
                  <a:gd name="T23" fmla="*/ 26 h 584"/>
                  <a:gd name="T24" fmla="*/ 45 w 250"/>
                  <a:gd name="T25" fmla="*/ 21 h 584"/>
                  <a:gd name="T26" fmla="*/ 48 w 250"/>
                  <a:gd name="T27" fmla="*/ 16 h 584"/>
                  <a:gd name="T28" fmla="*/ 52 w 250"/>
                  <a:gd name="T29" fmla="*/ 11 h 584"/>
                  <a:gd name="T30" fmla="*/ 55 w 250"/>
                  <a:gd name="T31" fmla="*/ 6 h 584"/>
                  <a:gd name="T32" fmla="*/ 59 w 250"/>
                  <a:gd name="T33" fmla="*/ 0 h 584"/>
                  <a:gd name="T34" fmla="*/ 60 w 250"/>
                  <a:gd name="T35" fmla="*/ 0 h 584"/>
                  <a:gd name="T36" fmla="*/ 60 w 250"/>
                  <a:gd name="T37" fmla="*/ 0 h 584"/>
                  <a:gd name="T38" fmla="*/ 61 w 250"/>
                  <a:gd name="T39" fmla="*/ 0 h 584"/>
                  <a:gd name="T40" fmla="*/ 62 w 250"/>
                  <a:gd name="T41" fmla="*/ 0 h 584"/>
                  <a:gd name="T42" fmla="*/ 59 w 250"/>
                  <a:gd name="T43" fmla="*/ 6 h 584"/>
                  <a:gd name="T44" fmla="*/ 55 w 250"/>
                  <a:gd name="T45" fmla="*/ 11 h 584"/>
                  <a:gd name="T46" fmla="*/ 51 w 250"/>
                  <a:gd name="T47" fmla="*/ 16 h 584"/>
                  <a:gd name="T48" fmla="*/ 48 w 250"/>
                  <a:gd name="T49" fmla="*/ 21 h 584"/>
                  <a:gd name="T50" fmla="*/ 46 w 250"/>
                  <a:gd name="T51" fmla="*/ 26 h 584"/>
                  <a:gd name="T52" fmla="*/ 43 w 250"/>
                  <a:gd name="T53" fmla="*/ 31 h 584"/>
                  <a:gd name="T54" fmla="*/ 42 w 250"/>
                  <a:gd name="T55" fmla="*/ 36 h 584"/>
                  <a:gd name="T56" fmla="*/ 41 w 250"/>
                  <a:gd name="T57" fmla="*/ 42 h 584"/>
                  <a:gd name="T58" fmla="*/ 40 w 250"/>
                  <a:gd name="T59" fmla="*/ 50 h 584"/>
                  <a:gd name="T60" fmla="*/ 36 w 250"/>
                  <a:gd name="T61" fmla="*/ 63 h 584"/>
                  <a:gd name="T62" fmla="*/ 32 w 250"/>
                  <a:gd name="T63" fmla="*/ 79 h 584"/>
                  <a:gd name="T64" fmla="*/ 26 w 250"/>
                  <a:gd name="T65" fmla="*/ 96 h 584"/>
                  <a:gd name="T66" fmla="*/ 20 w 250"/>
                  <a:gd name="T67" fmla="*/ 113 h 584"/>
                  <a:gd name="T68" fmla="*/ 13 w 250"/>
                  <a:gd name="T69" fmla="*/ 128 h 584"/>
                  <a:gd name="T70" fmla="*/ 8 w 250"/>
                  <a:gd name="T71" fmla="*/ 140 h 584"/>
                  <a:gd name="T72" fmla="*/ 3 w 250"/>
                  <a:gd name="T73" fmla="*/ 146 h 584"/>
                  <a:gd name="T74" fmla="*/ 2 w 250"/>
                  <a:gd name="T75" fmla="*/ 146 h 584"/>
                  <a:gd name="T76" fmla="*/ 1 w 250"/>
                  <a:gd name="T77" fmla="*/ 146 h 584"/>
                  <a:gd name="T78" fmla="*/ 0 w 250"/>
                  <a:gd name="T79" fmla="*/ 146 h 584"/>
                  <a:gd name="T80" fmla="*/ 0 w 250"/>
                  <a:gd name="T81" fmla="*/ 146 h 5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50" h="584">
                    <a:moveTo>
                      <a:pt x="0" y="584"/>
                    </a:moveTo>
                    <a:lnTo>
                      <a:pt x="19" y="559"/>
                    </a:lnTo>
                    <a:lnTo>
                      <a:pt x="41" y="511"/>
                    </a:lnTo>
                    <a:lnTo>
                      <a:pt x="66" y="451"/>
                    </a:lnTo>
                    <a:lnTo>
                      <a:pt x="92" y="384"/>
                    </a:lnTo>
                    <a:lnTo>
                      <a:pt x="115" y="315"/>
                    </a:lnTo>
                    <a:lnTo>
                      <a:pt x="134" y="252"/>
                    </a:lnTo>
                    <a:lnTo>
                      <a:pt x="148" y="199"/>
                    </a:lnTo>
                    <a:lnTo>
                      <a:pt x="154" y="166"/>
                    </a:lnTo>
                    <a:lnTo>
                      <a:pt x="156" y="144"/>
                    </a:lnTo>
                    <a:lnTo>
                      <a:pt x="163" y="123"/>
                    </a:lnTo>
                    <a:lnTo>
                      <a:pt x="172" y="103"/>
                    </a:lnTo>
                    <a:lnTo>
                      <a:pt x="182" y="82"/>
                    </a:lnTo>
                    <a:lnTo>
                      <a:pt x="195" y="63"/>
                    </a:lnTo>
                    <a:lnTo>
                      <a:pt x="209" y="42"/>
                    </a:lnTo>
                    <a:lnTo>
                      <a:pt x="223" y="22"/>
                    </a:lnTo>
                    <a:lnTo>
                      <a:pt x="237" y="0"/>
                    </a:lnTo>
                    <a:lnTo>
                      <a:pt x="240" y="0"/>
                    </a:lnTo>
                    <a:lnTo>
                      <a:pt x="242" y="0"/>
                    </a:lnTo>
                    <a:lnTo>
                      <a:pt x="245" y="0"/>
                    </a:lnTo>
                    <a:lnTo>
                      <a:pt x="250" y="0"/>
                    </a:lnTo>
                    <a:lnTo>
                      <a:pt x="236" y="22"/>
                    </a:lnTo>
                    <a:lnTo>
                      <a:pt x="222" y="42"/>
                    </a:lnTo>
                    <a:lnTo>
                      <a:pt x="207" y="63"/>
                    </a:lnTo>
                    <a:lnTo>
                      <a:pt x="195" y="82"/>
                    </a:lnTo>
                    <a:lnTo>
                      <a:pt x="184" y="103"/>
                    </a:lnTo>
                    <a:lnTo>
                      <a:pt x="175" y="123"/>
                    </a:lnTo>
                    <a:lnTo>
                      <a:pt x="169" y="144"/>
                    </a:lnTo>
                    <a:lnTo>
                      <a:pt x="166" y="166"/>
                    </a:lnTo>
                    <a:lnTo>
                      <a:pt x="161" y="199"/>
                    </a:lnTo>
                    <a:lnTo>
                      <a:pt x="147" y="252"/>
                    </a:lnTo>
                    <a:lnTo>
                      <a:pt x="128" y="315"/>
                    </a:lnTo>
                    <a:lnTo>
                      <a:pt x="105" y="384"/>
                    </a:lnTo>
                    <a:lnTo>
                      <a:pt x="79" y="451"/>
                    </a:lnTo>
                    <a:lnTo>
                      <a:pt x="53" y="511"/>
                    </a:lnTo>
                    <a:lnTo>
                      <a:pt x="32" y="559"/>
                    </a:lnTo>
                    <a:lnTo>
                      <a:pt x="12" y="584"/>
                    </a:lnTo>
                    <a:lnTo>
                      <a:pt x="7" y="584"/>
                    </a:lnTo>
                    <a:lnTo>
                      <a:pt x="3" y="584"/>
                    </a:lnTo>
                    <a:lnTo>
                      <a:pt x="1" y="584"/>
                    </a:lnTo>
                    <a:lnTo>
                      <a:pt x="0" y="584"/>
                    </a:lnTo>
                    <a:close/>
                  </a:path>
                </a:pathLst>
              </a:custGeom>
              <a:solidFill>
                <a:srgbClr val="00B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82" name="Freeform 482"/>
              <p:cNvSpPr>
                <a:spLocks/>
              </p:cNvSpPr>
              <p:nvPr/>
            </p:nvSpPr>
            <p:spPr bwMode="auto">
              <a:xfrm>
                <a:off x="673" y="2025"/>
                <a:ext cx="69" cy="225"/>
              </a:xfrm>
              <a:custGeom>
                <a:avLst/>
                <a:gdLst>
                  <a:gd name="T0" fmla="*/ 69 w 275"/>
                  <a:gd name="T1" fmla="*/ 0 h 902"/>
                  <a:gd name="T2" fmla="*/ 68 w 275"/>
                  <a:gd name="T3" fmla="*/ 8 h 902"/>
                  <a:gd name="T4" fmla="*/ 65 w 275"/>
                  <a:gd name="T5" fmla="*/ 18 h 902"/>
                  <a:gd name="T6" fmla="*/ 62 w 275"/>
                  <a:gd name="T7" fmla="*/ 32 h 902"/>
                  <a:gd name="T8" fmla="*/ 59 w 275"/>
                  <a:gd name="T9" fmla="*/ 47 h 902"/>
                  <a:gd name="T10" fmla="*/ 56 w 275"/>
                  <a:gd name="T11" fmla="*/ 64 h 902"/>
                  <a:gd name="T12" fmla="*/ 51 w 275"/>
                  <a:gd name="T13" fmla="*/ 82 h 902"/>
                  <a:gd name="T14" fmla="*/ 47 w 275"/>
                  <a:gd name="T15" fmla="*/ 101 h 902"/>
                  <a:gd name="T16" fmla="*/ 42 w 275"/>
                  <a:gd name="T17" fmla="*/ 120 h 902"/>
                  <a:gd name="T18" fmla="*/ 37 w 275"/>
                  <a:gd name="T19" fmla="*/ 139 h 902"/>
                  <a:gd name="T20" fmla="*/ 32 w 275"/>
                  <a:gd name="T21" fmla="*/ 157 h 902"/>
                  <a:gd name="T22" fmla="*/ 26 w 275"/>
                  <a:gd name="T23" fmla="*/ 174 h 902"/>
                  <a:gd name="T24" fmla="*/ 21 w 275"/>
                  <a:gd name="T25" fmla="*/ 189 h 902"/>
                  <a:gd name="T26" fmla="*/ 16 w 275"/>
                  <a:gd name="T27" fmla="*/ 203 h 902"/>
                  <a:gd name="T28" fmla="*/ 10 w 275"/>
                  <a:gd name="T29" fmla="*/ 213 h 902"/>
                  <a:gd name="T30" fmla="*/ 5 w 275"/>
                  <a:gd name="T31" fmla="*/ 221 h 902"/>
                  <a:gd name="T32" fmla="*/ 0 w 275"/>
                  <a:gd name="T33" fmla="*/ 225 h 902"/>
                  <a:gd name="T34" fmla="*/ 5 w 275"/>
                  <a:gd name="T35" fmla="*/ 215 h 902"/>
                  <a:gd name="T36" fmla="*/ 10 w 275"/>
                  <a:gd name="T37" fmla="*/ 204 h 902"/>
                  <a:gd name="T38" fmla="*/ 15 w 275"/>
                  <a:gd name="T39" fmla="*/ 190 h 902"/>
                  <a:gd name="T40" fmla="*/ 20 w 275"/>
                  <a:gd name="T41" fmla="*/ 174 h 902"/>
                  <a:gd name="T42" fmla="*/ 25 w 275"/>
                  <a:gd name="T43" fmla="*/ 157 h 902"/>
                  <a:gd name="T44" fmla="*/ 30 w 275"/>
                  <a:gd name="T45" fmla="*/ 140 h 902"/>
                  <a:gd name="T46" fmla="*/ 35 w 275"/>
                  <a:gd name="T47" fmla="*/ 122 h 902"/>
                  <a:gd name="T48" fmla="*/ 40 w 275"/>
                  <a:gd name="T49" fmla="*/ 104 h 902"/>
                  <a:gd name="T50" fmla="*/ 45 w 275"/>
                  <a:gd name="T51" fmla="*/ 87 h 902"/>
                  <a:gd name="T52" fmla="*/ 49 w 275"/>
                  <a:gd name="T53" fmla="*/ 70 h 902"/>
                  <a:gd name="T54" fmla="*/ 53 w 275"/>
                  <a:gd name="T55" fmla="*/ 54 h 902"/>
                  <a:gd name="T56" fmla="*/ 56 w 275"/>
                  <a:gd name="T57" fmla="*/ 40 h 902"/>
                  <a:gd name="T58" fmla="*/ 59 w 275"/>
                  <a:gd name="T59" fmla="*/ 28 h 902"/>
                  <a:gd name="T60" fmla="*/ 61 w 275"/>
                  <a:gd name="T61" fmla="*/ 18 h 902"/>
                  <a:gd name="T62" fmla="*/ 62 w 275"/>
                  <a:gd name="T63" fmla="*/ 11 h 902"/>
                  <a:gd name="T64" fmla="*/ 62 w 275"/>
                  <a:gd name="T65" fmla="*/ 7 h 902"/>
                  <a:gd name="T66" fmla="*/ 63 w 275"/>
                  <a:gd name="T67" fmla="*/ 6 h 902"/>
                  <a:gd name="T68" fmla="*/ 66 w 275"/>
                  <a:gd name="T69" fmla="*/ 4 h 902"/>
                  <a:gd name="T70" fmla="*/ 68 w 275"/>
                  <a:gd name="T71" fmla="*/ 2 h 902"/>
                  <a:gd name="T72" fmla="*/ 69 w 275"/>
                  <a:gd name="T73" fmla="*/ 0 h 9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75" h="902">
                    <a:moveTo>
                      <a:pt x="275" y="0"/>
                    </a:moveTo>
                    <a:lnTo>
                      <a:pt x="270" y="31"/>
                    </a:lnTo>
                    <a:lnTo>
                      <a:pt x="261" y="74"/>
                    </a:lnTo>
                    <a:lnTo>
                      <a:pt x="249" y="127"/>
                    </a:lnTo>
                    <a:lnTo>
                      <a:pt x="236" y="189"/>
                    </a:lnTo>
                    <a:lnTo>
                      <a:pt x="222" y="257"/>
                    </a:lnTo>
                    <a:lnTo>
                      <a:pt x="204" y="330"/>
                    </a:lnTo>
                    <a:lnTo>
                      <a:pt x="186" y="406"/>
                    </a:lnTo>
                    <a:lnTo>
                      <a:pt x="167" y="482"/>
                    </a:lnTo>
                    <a:lnTo>
                      <a:pt x="146" y="557"/>
                    </a:lnTo>
                    <a:lnTo>
                      <a:pt x="126" y="631"/>
                    </a:lnTo>
                    <a:lnTo>
                      <a:pt x="104" y="699"/>
                    </a:lnTo>
                    <a:lnTo>
                      <a:pt x="83" y="759"/>
                    </a:lnTo>
                    <a:lnTo>
                      <a:pt x="62" y="813"/>
                    </a:lnTo>
                    <a:lnTo>
                      <a:pt x="40" y="855"/>
                    </a:lnTo>
                    <a:lnTo>
                      <a:pt x="19" y="885"/>
                    </a:lnTo>
                    <a:lnTo>
                      <a:pt x="0" y="902"/>
                    </a:lnTo>
                    <a:lnTo>
                      <a:pt x="18" y="863"/>
                    </a:lnTo>
                    <a:lnTo>
                      <a:pt x="38" y="816"/>
                    </a:lnTo>
                    <a:lnTo>
                      <a:pt x="59" y="760"/>
                    </a:lnTo>
                    <a:lnTo>
                      <a:pt x="80" y="697"/>
                    </a:lnTo>
                    <a:lnTo>
                      <a:pt x="100" y="631"/>
                    </a:lnTo>
                    <a:lnTo>
                      <a:pt x="121" y="560"/>
                    </a:lnTo>
                    <a:lnTo>
                      <a:pt x="141" y="489"/>
                    </a:lnTo>
                    <a:lnTo>
                      <a:pt x="160" y="417"/>
                    </a:lnTo>
                    <a:lnTo>
                      <a:pt x="180" y="347"/>
                    </a:lnTo>
                    <a:lnTo>
                      <a:pt x="196" y="280"/>
                    </a:lnTo>
                    <a:lnTo>
                      <a:pt x="210" y="217"/>
                    </a:lnTo>
                    <a:lnTo>
                      <a:pt x="225" y="160"/>
                    </a:lnTo>
                    <a:lnTo>
                      <a:pt x="235" y="112"/>
                    </a:lnTo>
                    <a:lnTo>
                      <a:pt x="243" y="73"/>
                    </a:lnTo>
                    <a:lnTo>
                      <a:pt x="246" y="45"/>
                    </a:lnTo>
                    <a:lnTo>
                      <a:pt x="248" y="29"/>
                    </a:lnTo>
                    <a:lnTo>
                      <a:pt x="253" y="24"/>
                    </a:lnTo>
                    <a:lnTo>
                      <a:pt x="262" y="17"/>
                    </a:lnTo>
                    <a:lnTo>
                      <a:pt x="270" y="8"/>
                    </a:lnTo>
                    <a:lnTo>
                      <a:pt x="275" y="0"/>
                    </a:lnTo>
                    <a:close/>
                  </a:path>
                </a:pathLst>
              </a:custGeom>
              <a:solidFill>
                <a:srgbClr val="00B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83" name="Freeform 483"/>
              <p:cNvSpPr>
                <a:spLocks/>
              </p:cNvSpPr>
              <p:nvPr/>
            </p:nvSpPr>
            <p:spPr bwMode="auto">
              <a:xfrm>
                <a:off x="637" y="1991"/>
                <a:ext cx="47" cy="268"/>
              </a:xfrm>
              <a:custGeom>
                <a:avLst/>
                <a:gdLst>
                  <a:gd name="T0" fmla="*/ 47 w 187"/>
                  <a:gd name="T1" fmla="*/ 2 h 1070"/>
                  <a:gd name="T2" fmla="*/ 37 w 187"/>
                  <a:gd name="T3" fmla="*/ 21 h 1070"/>
                  <a:gd name="T4" fmla="*/ 28 w 187"/>
                  <a:gd name="T5" fmla="*/ 50 h 1070"/>
                  <a:gd name="T6" fmla="*/ 21 w 187"/>
                  <a:gd name="T7" fmla="*/ 87 h 1070"/>
                  <a:gd name="T8" fmla="*/ 15 w 187"/>
                  <a:gd name="T9" fmla="*/ 127 h 1070"/>
                  <a:gd name="T10" fmla="*/ 12 w 187"/>
                  <a:gd name="T11" fmla="*/ 169 h 1070"/>
                  <a:gd name="T12" fmla="*/ 10 w 187"/>
                  <a:gd name="T13" fmla="*/ 208 h 1070"/>
                  <a:gd name="T14" fmla="*/ 11 w 187"/>
                  <a:gd name="T15" fmla="*/ 242 h 1070"/>
                  <a:gd name="T16" fmla="*/ 15 w 187"/>
                  <a:gd name="T17" fmla="*/ 268 h 1070"/>
                  <a:gd name="T18" fmla="*/ 13 w 187"/>
                  <a:gd name="T19" fmla="*/ 268 h 1070"/>
                  <a:gd name="T20" fmla="*/ 12 w 187"/>
                  <a:gd name="T21" fmla="*/ 268 h 1070"/>
                  <a:gd name="T22" fmla="*/ 10 w 187"/>
                  <a:gd name="T23" fmla="*/ 268 h 1070"/>
                  <a:gd name="T24" fmla="*/ 8 w 187"/>
                  <a:gd name="T25" fmla="*/ 268 h 1070"/>
                  <a:gd name="T26" fmla="*/ 7 w 187"/>
                  <a:gd name="T27" fmla="*/ 268 h 1070"/>
                  <a:gd name="T28" fmla="*/ 5 w 187"/>
                  <a:gd name="T29" fmla="*/ 268 h 1070"/>
                  <a:gd name="T30" fmla="*/ 4 w 187"/>
                  <a:gd name="T31" fmla="*/ 268 h 1070"/>
                  <a:gd name="T32" fmla="*/ 3 w 187"/>
                  <a:gd name="T33" fmla="*/ 268 h 1070"/>
                  <a:gd name="T34" fmla="*/ 1 w 187"/>
                  <a:gd name="T35" fmla="*/ 240 h 1070"/>
                  <a:gd name="T36" fmla="*/ 0 w 187"/>
                  <a:gd name="T37" fmla="*/ 208 h 1070"/>
                  <a:gd name="T38" fmla="*/ 1 w 187"/>
                  <a:gd name="T39" fmla="*/ 174 h 1070"/>
                  <a:gd name="T40" fmla="*/ 4 w 187"/>
                  <a:gd name="T41" fmla="*/ 138 h 1070"/>
                  <a:gd name="T42" fmla="*/ 8 w 187"/>
                  <a:gd name="T43" fmla="*/ 101 h 1070"/>
                  <a:gd name="T44" fmla="*/ 16 w 187"/>
                  <a:gd name="T45" fmla="*/ 66 h 1070"/>
                  <a:gd name="T46" fmla="*/ 25 w 187"/>
                  <a:gd name="T47" fmla="*/ 32 h 1070"/>
                  <a:gd name="T48" fmla="*/ 38 w 187"/>
                  <a:gd name="T49" fmla="*/ 0 h 1070"/>
                  <a:gd name="T50" fmla="*/ 40 w 187"/>
                  <a:gd name="T51" fmla="*/ 1 h 1070"/>
                  <a:gd name="T52" fmla="*/ 41 w 187"/>
                  <a:gd name="T53" fmla="*/ 2 h 1070"/>
                  <a:gd name="T54" fmla="*/ 43 w 187"/>
                  <a:gd name="T55" fmla="*/ 2 h 1070"/>
                  <a:gd name="T56" fmla="*/ 45 w 187"/>
                  <a:gd name="T57" fmla="*/ 2 h 1070"/>
                  <a:gd name="T58" fmla="*/ 45 w 187"/>
                  <a:gd name="T59" fmla="*/ 2 h 1070"/>
                  <a:gd name="T60" fmla="*/ 46 w 187"/>
                  <a:gd name="T61" fmla="*/ 2 h 1070"/>
                  <a:gd name="T62" fmla="*/ 46 w 187"/>
                  <a:gd name="T63" fmla="*/ 2 h 1070"/>
                  <a:gd name="T64" fmla="*/ 47 w 187"/>
                  <a:gd name="T65" fmla="*/ 2 h 10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7" h="1070">
                    <a:moveTo>
                      <a:pt x="187" y="9"/>
                    </a:moveTo>
                    <a:lnTo>
                      <a:pt x="147" y="84"/>
                    </a:lnTo>
                    <a:lnTo>
                      <a:pt x="113" y="201"/>
                    </a:lnTo>
                    <a:lnTo>
                      <a:pt x="83" y="346"/>
                    </a:lnTo>
                    <a:lnTo>
                      <a:pt x="61" y="508"/>
                    </a:lnTo>
                    <a:lnTo>
                      <a:pt x="46" y="673"/>
                    </a:lnTo>
                    <a:lnTo>
                      <a:pt x="41" y="831"/>
                    </a:lnTo>
                    <a:lnTo>
                      <a:pt x="45" y="968"/>
                    </a:lnTo>
                    <a:lnTo>
                      <a:pt x="59" y="1070"/>
                    </a:lnTo>
                    <a:lnTo>
                      <a:pt x="52" y="1070"/>
                    </a:lnTo>
                    <a:lnTo>
                      <a:pt x="46" y="1070"/>
                    </a:lnTo>
                    <a:lnTo>
                      <a:pt x="39" y="1070"/>
                    </a:lnTo>
                    <a:lnTo>
                      <a:pt x="33" y="1070"/>
                    </a:lnTo>
                    <a:lnTo>
                      <a:pt x="27" y="1070"/>
                    </a:lnTo>
                    <a:lnTo>
                      <a:pt x="20" y="1070"/>
                    </a:lnTo>
                    <a:lnTo>
                      <a:pt x="15" y="1070"/>
                    </a:lnTo>
                    <a:lnTo>
                      <a:pt x="10" y="1070"/>
                    </a:lnTo>
                    <a:lnTo>
                      <a:pt x="2" y="959"/>
                    </a:lnTo>
                    <a:lnTo>
                      <a:pt x="0" y="831"/>
                    </a:lnTo>
                    <a:lnTo>
                      <a:pt x="3" y="694"/>
                    </a:lnTo>
                    <a:lnTo>
                      <a:pt x="14" y="550"/>
                    </a:lnTo>
                    <a:lnTo>
                      <a:pt x="33" y="405"/>
                    </a:lnTo>
                    <a:lnTo>
                      <a:pt x="63" y="262"/>
                    </a:lnTo>
                    <a:lnTo>
                      <a:pt x="101" y="126"/>
                    </a:lnTo>
                    <a:lnTo>
                      <a:pt x="152" y="0"/>
                    </a:lnTo>
                    <a:lnTo>
                      <a:pt x="158" y="3"/>
                    </a:lnTo>
                    <a:lnTo>
                      <a:pt x="165" y="7"/>
                    </a:lnTo>
                    <a:lnTo>
                      <a:pt x="172" y="8"/>
                    </a:lnTo>
                    <a:lnTo>
                      <a:pt x="178" y="7"/>
                    </a:lnTo>
                    <a:lnTo>
                      <a:pt x="181" y="8"/>
                    </a:lnTo>
                    <a:lnTo>
                      <a:pt x="183" y="8"/>
                    </a:lnTo>
                    <a:lnTo>
                      <a:pt x="184" y="9"/>
                    </a:lnTo>
                    <a:lnTo>
                      <a:pt x="187" y="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84" name="Freeform 484"/>
              <p:cNvSpPr>
                <a:spLocks/>
              </p:cNvSpPr>
              <p:nvPr/>
            </p:nvSpPr>
            <p:spPr bwMode="auto">
              <a:xfrm>
                <a:off x="629" y="2059"/>
                <a:ext cx="17" cy="200"/>
              </a:xfrm>
              <a:custGeom>
                <a:avLst/>
                <a:gdLst>
                  <a:gd name="T0" fmla="*/ 8 w 68"/>
                  <a:gd name="T1" fmla="*/ 0 h 797"/>
                  <a:gd name="T2" fmla="*/ 5 w 68"/>
                  <a:gd name="T3" fmla="*/ 22 h 797"/>
                  <a:gd name="T4" fmla="*/ 4 w 68"/>
                  <a:gd name="T5" fmla="*/ 49 h 797"/>
                  <a:gd name="T6" fmla="*/ 5 w 68"/>
                  <a:gd name="T7" fmla="*/ 81 h 797"/>
                  <a:gd name="T8" fmla="*/ 6 w 68"/>
                  <a:gd name="T9" fmla="*/ 114 h 797"/>
                  <a:gd name="T10" fmla="*/ 8 w 68"/>
                  <a:gd name="T11" fmla="*/ 145 h 797"/>
                  <a:gd name="T12" fmla="*/ 11 w 68"/>
                  <a:gd name="T13" fmla="*/ 171 h 797"/>
                  <a:gd name="T14" fmla="*/ 14 w 68"/>
                  <a:gd name="T15" fmla="*/ 190 h 797"/>
                  <a:gd name="T16" fmla="*/ 17 w 68"/>
                  <a:gd name="T17" fmla="*/ 200 h 797"/>
                  <a:gd name="T18" fmla="*/ 15 w 68"/>
                  <a:gd name="T19" fmla="*/ 200 h 797"/>
                  <a:gd name="T20" fmla="*/ 13 w 68"/>
                  <a:gd name="T21" fmla="*/ 200 h 797"/>
                  <a:gd name="T22" fmla="*/ 11 w 68"/>
                  <a:gd name="T23" fmla="*/ 200 h 797"/>
                  <a:gd name="T24" fmla="*/ 9 w 68"/>
                  <a:gd name="T25" fmla="*/ 200 h 797"/>
                  <a:gd name="T26" fmla="*/ 6 w 68"/>
                  <a:gd name="T27" fmla="*/ 200 h 797"/>
                  <a:gd name="T28" fmla="*/ 5 w 68"/>
                  <a:gd name="T29" fmla="*/ 200 h 797"/>
                  <a:gd name="T30" fmla="*/ 3 w 68"/>
                  <a:gd name="T31" fmla="*/ 200 h 797"/>
                  <a:gd name="T32" fmla="*/ 2 w 68"/>
                  <a:gd name="T33" fmla="*/ 200 h 797"/>
                  <a:gd name="T34" fmla="*/ 0 w 68"/>
                  <a:gd name="T35" fmla="*/ 159 h 797"/>
                  <a:gd name="T36" fmla="*/ 0 w 68"/>
                  <a:gd name="T37" fmla="*/ 96 h 797"/>
                  <a:gd name="T38" fmla="*/ 1 w 68"/>
                  <a:gd name="T39" fmla="*/ 35 h 797"/>
                  <a:gd name="T40" fmla="*/ 2 w 68"/>
                  <a:gd name="T41" fmla="*/ 2 h 797"/>
                  <a:gd name="T42" fmla="*/ 3 w 68"/>
                  <a:gd name="T43" fmla="*/ 1 h 797"/>
                  <a:gd name="T44" fmla="*/ 5 w 68"/>
                  <a:gd name="T45" fmla="*/ 1 h 797"/>
                  <a:gd name="T46" fmla="*/ 6 w 68"/>
                  <a:gd name="T47" fmla="*/ 0 h 797"/>
                  <a:gd name="T48" fmla="*/ 8 w 68"/>
                  <a:gd name="T49" fmla="*/ 0 h 7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8" h="797">
                    <a:moveTo>
                      <a:pt x="30" y="0"/>
                    </a:moveTo>
                    <a:lnTo>
                      <a:pt x="20" y="86"/>
                    </a:lnTo>
                    <a:lnTo>
                      <a:pt x="16" y="197"/>
                    </a:lnTo>
                    <a:lnTo>
                      <a:pt x="19" y="323"/>
                    </a:lnTo>
                    <a:lnTo>
                      <a:pt x="24" y="453"/>
                    </a:lnTo>
                    <a:lnTo>
                      <a:pt x="33" y="576"/>
                    </a:lnTo>
                    <a:lnTo>
                      <a:pt x="44" y="682"/>
                    </a:lnTo>
                    <a:lnTo>
                      <a:pt x="56" y="759"/>
                    </a:lnTo>
                    <a:lnTo>
                      <a:pt x="68" y="797"/>
                    </a:lnTo>
                    <a:lnTo>
                      <a:pt x="60" y="797"/>
                    </a:lnTo>
                    <a:lnTo>
                      <a:pt x="52" y="797"/>
                    </a:lnTo>
                    <a:lnTo>
                      <a:pt x="43" y="797"/>
                    </a:lnTo>
                    <a:lnTo>
                      <a:pt x="34" y="797"/>
                    </a:lnTo>
                    <a:lnTo>
                      <a:pt x="25" y="797"/>
                    </a:lnTo>
                    <a:lnTo>
                      <a:pt x="18" y="797"/>
                    </a:lnTo>
                    <a:lnTo>
                      <a:pt x="11" y="797"/>
                    </a:lnTo>
                    <a:lnTo>
                      <a:pt x="6" y="797"/>
                    </a:lnTo>
                    <a:lnTo>
                      <a:pt x="1" y="634"/>
                    </a:lnTo>
                    <a:lnTo>
                      <a:pt x="0" y="381"/>
                    </a:lnTo>
                    <a:lnTo>
                      <a:pt x="3" y="138"/>
                    </a:lnTo>
                    <a:lnTo>
                      <a:pt x="9" y="6"/>
                    </a:lnTo>
                    <a:lnTo>
                      <a:pt x="12" y="5"/>
                    </a:lnTo>
                    <a:lnTo>
                      <a:pt x="19" y="2"/>
                    </a:lnTo>
                    <a:lnTo>
                      <a:pt x="25" y="1"/>
                    </a:lnTo>
                    <a:lnTo>
                      <a:pt x="30"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85" name="Freeform 485"/>
              <p:cNvSpPr>
                <a:spLocks/>
              </p:cNvSpPr>
              <p:nvPr/>
            </p:nvSpPr>
            <p:spPr bwMode="auto">
              <a:xfrm>
                <a:off x="659" y="2025"/>
                <a:ext cx="83" cy="234"/>
              </a:xfrm>
              <a:custGeom>
                <a:avLst/>
                <a:gdLst>
                  <a:gd name="T0" fmla="*/ 2 w 333"/>
                  <a:gd name="T1" fmla="*/ 234 h 936"/>
                  <a:gd name="T2" fmla="*/ 7 w 333"/>
                  <a:gd name="T3" fmla="*/ 234 h 936"/>
                  <a:gd name="T4" fmla="*/ 14 w 333"/>
                  <a:gd name="T5" fmla="*/ 234 h 936"/>
                  <a:gd name="T6" fmla="*/ 20 w 333"/>
                  <a:gd name="T7" fmla="*/ 234 h 936"/>
                  <a:gd name="T8" fmla="*/ 27 w 333"/>
                  <a:gd name="T9" fmla="*/ 229 h 936"/>
                  <a:gd name="T10" fmla="*/ 36 w 333"/>
                  <a:gd name="T11" fmla="*/ 216 h 936"/>
                  <a:gd name="T12" fmla="*/ 46 w 333"/>
                  <a:gd name="T13" fmla="*/ 198 h 936"/>
                  <a:gd name="T14" fmla="*/ 55 w 333"/>
                  <a:gd name="T15" fmla="*/ 175 h 936"/>
                  <a:gd name="T16" fmla="*/ 64 w 333"/>
                  <a:gd name="T17" fmla="*/ 146 h 936"/>
                  <a:gd name="T18" fmla="*/ 72 w 333"/>
                  <a:gd name="T19" fmla="*/ 112 h 936"/>
                  <a:gd name="T20" fmla="*/ 78 w 333"/>
                  <a:gd name="T21" fmla="*/ 72 h 936"/>
                  <a:gd name="T22" fmla="*/ 82 w 333"/>
                  <a:gd name="T23" fmla="*/ 25 h 936"/>
                  <a:gd name="T24" fmla="*/ 82 w 333"/>
                  <a:gd name="T25" fmla="*/ 8 h 936"/>
                  <a:gd name="T26" fmla="*/ 77 w 333"/>
                  <a:gd name="T27" fmla="*/ 32 h 936"/>
                  <a:gd name="T28" fmla="*/ 70 w 333"/>
                  <a:gd name="T29" fmla="*/ 64 h 936"/>
                  <a:gd name="T30" fmla="*/ 61 w 333"/>
                  <a:gd name="T31" fmla="*/ 102 h 936"/>
                  <a:gd name="T32" fmla="*/ 51 w 333"/>
                  <a:gd name="T33" fmla="*/ 139 h 936"/>
                  <a:gd name="T34" fmla="*/ 40 w 333"/>
                  <a:gd name="T35" fmla="*/ 175 h 936"/>
                  <a:gd name="T36" fmla="*/ 30 w 333"/>
                  <a:gd name="T37" fmla="*/ 203 h 936"/>
                  <a:gd name="T38" fmla="*/ 19 w 333"/>
                  <a:gd name="T39" fmla="*/ 221 h 936"/>
                  <a:gd name="T40" fmla="*/ 19 w 333"/>
                  <a:gd name="T41" fmla="*/ 216 h 936"/>
                  <a:gd name="T42" fmla="*/ 29 w 333"/>
                  <a:gd name="T43" fmla="*/ 190 h 936"/>
                  <a:gd name="T44" fmla="*/ 39 w 333"/>
                  <a:gd name="T45" fmla="*/ 158 h 936"/>
                  <a:gd name="T46" fmla="*/ 50 w 333"/>
                  <a:gd name="T47" fmla="*/ 122 h 936"/>
                  <a:gd name="T48" fmla="*/ 59 w 333"/>
                  <a:gd name="T49" fmla="*/ 87 h 936"/>
                  <a:gd name="T50" fmla="*/ 67 w 333"/>
                  <a:gd name="T51" fmla="*/ 54 h 936"/>
                  <a:gd name="T52" fmla="*/ 73 w 333"/>
                  <a:gd name="T53" fmla="*/ 28 h 936"/>
                  <a:gd name="T54" fmla="*/ 76 w 333"/>
                  <a:gd name="T55" fmla="*/ 11 h 936"/>
                  <a:gd name="T56" fmla="*/ 73 w 333"/>
                  <a:gd name="T57" fmla="*/ 16 h 936"/>
                  <a:gd name="T58" fmla="*/ 66 w 333"/>
                  <a:gd name="T59" fmla="*/ 38 h 936"/>
                  <a:gd name="T60" fmla="*/ 59 w 333"/>
                  <a:gd name="T61" fmla="*/ 62 h 936"/>
                  <a:gd name="T62" fmla="*/ 51 w 333"/>
                  <a:gd name="T63" fmla="*/ 90 h 936"/>
                  <a:gd name="T64" fmla="*/ 43 w 333"/>
                  <a:gd name="T65" fmla="*/ 120 h 936"/>
                  <a:gd name="T66" fmla="*/ 32 w 333"/>
                  <a:gd name="T67" fmla="*/ 151 h 936"/>
                  <a:gd name="T68" fmla="*/ 21 w 333"/>
                  <a:gd name="T69" fmla="*/ 184 h 936"/>
                  <a:gd name="T70" fmla="*/ 7 w 333"/>
                  <a:gd name="T71" fmla="*/ 218 h 9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33" h="936">
                    <a:moveTo>
                      <a:pt x="0" y="936"/>
                    </a:moveTo>
                    <a:lnTo>
                      <a:pt x="8" y="936"/>
                    </a:lnTo>
                    <a:lnTo>
                      <a:pt x="18" y="936"/>
                    </a:lnTo>
                    <a:lnTo>
                      <a:pt x="30" y="936"/>
                    </a:lnTo>
                    <a:lnTo>
                      <a:pt x="44" y="936"/>
                    </a:lnTo>
                    <a:lnTo>
                      <a:pt x="57" y="936"/>
                    </a:lnTo>
                    <a:lnTo>
                      <a:pt x="70" y="936"/>
                    </a:lnTo>
                    <a:lnTo>
                      <a:pt x="82" y="936"/>
                    </a:lnTo>
                    <a:lnTo>
                      <a:pt x="91" y="936"/>
                    </a:lnTo>
                    <a:lnTo>
                      <a:pt x="108" y="917"/>
                    </a:lnTo>
                    <a:lnTo>
                      <a:pt x="126" y="894"/>
                    </a:lnTo>
                    <a:lnTo>
                      <a:pt x="145" y="864"/>
                    </a:lnTo>
                    <a:lnTo>
                      <a:pt x="165" y="831"/>
                    </a:lnTo>
                    <a:lnTo>
                      <a:pt x="184" y="792"/>
                    </a:lnTo>
                    <a:lnTo>
                      <a:pt x="203" y="747"/>
                    </a:lnTo>
                    <a:lnTo>
                      <a:pt x="221" y="699"/>
                    </a:lnTo>
                    <a:lnTo>
                      <a:pt x="239" y="643"/>
                    </a:lnTo>
                    <a:lnTo>
                      <a:pt x="257" y="583"/>
                    </a:lnTo>
                    <a:lnTo>
                      <a:pt x="272" y="518"/>
                    </a:lnTo>
                    <a:lnTo>
                      <a:pt x="288" y="446"/>
                    </a:lnTo>
                    <a:lnTo>
                      <a:pt x="301" y="369"/>
                    </a:lnTo>
                    <a:lnTo>
                      <a:pt x="312" y="286"/>
                    </a:lnTo>
                    <a:lnTo>
                      <a:pt x="321" y="196"/>
                    </a:lnTo>
                    <a:lnTo>
                      <a:pt x="329" y="101"/>
                    </a:lnTo>
                    <a:lnTo>
                      <a:pt x="333" y="0"/>
                    </a:lnTo>
                    <a:lnTo>
                      <a:pt x="328" y="31"/>
                    </a:lnTo>
                    <a:lnTo>
                      <a:pt x="319" y="74"/>
                    </a:lnTo>
                    <a:lnTo>
                      <a:pt x="307" y="127"/>
                    </a:lnTo>
                    <a:lnTo>
                      <a:pt x="294" y="189"/>
                    </a:lnTo>
                    <a:lnTo>
                      <a:pt x="280" y="257"/>
                    </a:lnTo>
                    <a:lnTo>
                      <a:pt x="262" y="330"/>
                    </a:lnTo>
                    <a:lnTo>
                      <a:pt x="244" y="406"/>
                    </a:lnTo>
                    <a:lnTo>
                      <a:pt x="225" y="482"/>
                    </a:lnTo>
                    <a:lnTo>
                      <a:pt x="204" y="557"/>
                    </a:lnTo>
                    <a:lnTo>
                      <a:pt x="184" y="631"/>
                    </a:lnTo>
                    <a:lnTo>
                      <a:pt x="162" y="699"/>
                    </a:lnTo>
                    <a:lnTo>
                      <a:pt x="141" y="759"/>
                    </a:lnTo>
                    <a:lnTo>
                      <a:pt x="120" y="813"/>
                    </a:lnTo>
                    <a:lnTo>
                      <a:pt x="98" y="855"/>
                    </a:lnTo>
                    <a:lnTo>
                      <a:pt x="77" y="885"/>
                    </a:lnTo>
                    <a:lnTo>
                      <a:pt x="58" y="902"/>
                    </a:lnTo>
                    <a:lnTo>
                      <a:pt x="76" y="863"/>
                    </a:lnTo>
                    <a:lnTo>
                      <a:pt x="96" y="816"/>
                    </a:lnTo>
                    <a:lnTo>
                      <a:pt x="117" y="760"/>
                    </a:lnTo>
                    <a:lnTo>
                      <a:pt x="138" y="697"/>
                    </a:lnTo>
                    <a:lnTo>
                      <a:pt x="158" y="631"/>
                    </a:lnTo>
                    <a:lnTo>
                      <a:pt x="179" y="560"/>
                    </a:lnTo>
                    <a:lnTo>
                      <a:pt x="199" y="489"/>
                    </a:lnTo>
                    <a:lnTo>
                      <a:pt x="218" y="417"/>
                    </a:lnTo>
                    <a:lnTo>
                      <a:pt x="238" y="347"/>
                    </a:lnTo>
                    <a:lnTo>
                      <a:pt x="254" y="280"/>
                    </a:lnTo>
                    <a:lnTo>
                      <a:pt x="268" y="217"/>
                    </a:lnTo>
                    <a:lnTo>
                      <a:pt x="283" y="160"/>
                    </a:lnTo>
                    <a:lnTo>
                      <a:pt x="293" y="112"/>
                    </a:lnTo>
                    <a:lnTo>
                      <a:pt x="301" y="73"/>
                    </a:lnTo>
                    <a:lnTo>
                      <a:pt x="304" y="45"/>
                    </a:lnTo>
                    <a:lnTo>
                      <a:pt x="306" y="29"/>
                    </a:lnTo>
                    <a:lnTo>
                      <a:pt x="293" y="65"/>
                    </a:lnTo>
                    <a:lnTo>
                      <a:pt x="280" y="107"/>
                    </a:lnTo>
                    <a:lnTo>
                      <a:pt x="266" y="151"/>
                    </a:lnTo>
                    <a:lnTo>
                      <a:pt x="252" y="199"/>
                    </a:lnTo>
                    <a:lnTo>
                      <a:pt x="238" y="249"/>
                    </a:lnTo>
                    <a:lnTo>
                      <a:pt x="222" y="303"/>
                    </a:lnTo>
                    <a:lnTo>
                      <a:pt x="206" y="360"/>
                    </a:lnTo>
                    <a:lnTo>
                      <a:pt x="189" y="419"/>
                    </a:lnTo>
                    <a:lnTo>
                      <a:pt x="171" y="479"/>
                    </a:lnTo>
                    <a:lnTo>
                      <a:pt x="150" y="542"/>
                    </a:lnTo>
                    <a:lnTo>
                      <a:pt x="130" y="605"/>
                    </a:lnTo>
                    <a:lnTo>
                      <a:pt x="108" y="670"/>
                    </a:lnTo>
                    <a:lnTo>
                      <a:pt x="84" y="736"/>
                    </a:lnTo>
                    <a:lnTo>
                      <a:pt x="58" y="803"/>
                    </a:lnTo>
                    <a:lnTo>
                      <a:pt x="30" y="870"/>
                    </a:lnTo>
                    <a:lnTo>
                      <a:pt x="0" y="936"/>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86" name="Freeform 486"/>
              <p:cNvSpPr>
                <a:spLocks/>
              </p:cNvSpPr>
              <p:nvPr/>
            </p:nvSpPr>
            <p:spPr bwMode="auto">
              <a:xfrm>
                <a:off x="645" y="2027"/>
                <a:ext cx="67" cy="232"/>
              </a:xfrm>
              <a:custGeom>
                <a:avLst/>
                <a:gdLst>
                  <a:gd name="T0" fmla="*/ 0 w 269"/>
                  <a:gd name="T1" fmla="*/ 232 h 928"/>
                  <a:gd name="T2" fmla="*/ 2 w 269"/>
                  <a:gd name="T3" fmla="*/ 232 h 928"/>
                  <a:gd name="T4" fmla="*/ 4 w 269"/>
                  <a:gd name="T5" fmla="*/ 232 h 928"/>
                  <a:gd name="T6" fmla="*/ 7 w 269"/>
                  <a:gd name="T7" fmla="*/ 232 h 928"/>
                  <a:gd name="T8" fmla="*/ 10 w 269"/>
                  <a:gd name="T9" fmla="*/ 232 h 928"/>
                  <a:gd name="T10" fmla="*/ 13 w 269"/>
                  <a:gd name="T11" fmla="*/ 232 h 928"/>
                  <a:gd name="T12" fmla="*/ 17 w 269"/>
                  <a:gd name="T13" fmla="*/ 232 h 928"/>
                  <a:gd name="T14" fmla="*/ 20 w 269"/>
                  <a:gd name="T15" fmla="*/ 232 h 928"/>
                  <a:gd name="T16" fmla="*/ 22 w 269"/>
                  <a:gd name="T17" fmla="*/ 232 h 928"/>
                  <a:gd name="T18" fmla="*/ 27 w 269"/>
                  <a:gd name="T19" fmla="*/ 218 h 928"/>
                  <a:gd name="T20" fmla="*/ 33 w 269"/>
                  <a:gd name="T21" fmla="*/ 193 h 928"/>
                  <a:gd name="T22" fmla="*/ 39 w 269"/>
                  <a:gd name="T23" fmla="*/ 161 h 928"/>
                  <a:gd name="T24" fmla="*/ 45 w 269"/>
                  <a:gd name="T25" fmla="*/ 124 h 928"/>
                  <a:gd name="T26" fmla="*/ 52 w 269"/>
                  <a:gd name="T27" fmla="*/ 86 h 928"/>
                  <a:gd name="T28" fmla="*/ 58 w 269"/>
                  <a:gd name="T29" fmla="*/ 50 h 928"/>
                  <a:gd name="T30" fmla="*/ 63 w 269"/>
                  <a:gd name="T31" fmla="*/ 21 h 928"/>
                  <a:gd name="T32" fmla="*/ 67 w 269"/>
                  <a:gd name="T33" fmla="*/ 0 h 928"/>
                  <a:gd name="T34" fmla="*/ 61 w 269"/>
                  <a:gd name="T35" fmla="*/ 5 h 928"/>
                  <a:gd name="T36" fmla="*/ 55 w 269"/>
                  <a:gd name="T37" fmla="*/ 14 h 928"/>
                  <a:gd name="T38" fmla="*/ 49 w 269"/>
                  <a:gd name="T39" fmla="*/ 25 h 928"/>
                  <a:gd name="T40" fmla="*/ 44 w 269"/>
                  <a:gd name="T41" fmla="*/ 39 h 928"/>
                  <a:gd name="T42" fmla="*/ 40 w 269"/>
                  <a:gd name="T43" fmla="*/ 55 h 928"/>
                  <a:gd name="T44" fmla="*/ 36 w 269"/>
                  <a:gd name="T45" fmla="*/ 73 h 928"/>
                  <a:gd name="T46" fmla="*/ 31 w 269"/>
                  <a:gd name="T47" fmla="*/ 92 h 928"/>
                  <a:gd name="T48" fmla="*/ 28 w 269"/>
                  <a:gd name="T49" fmla="*/ 111 h 928"/>
                  <a:gd name="T50" fmla="*/ 24 w 269"/>
                  <a:gd name="T51" fmla="*/ 130 h 928"/>
                  <a:gd name="T52" fmla="*/ 21 w 269"/>
                  <a:gd name="T53" fmla="*/ 150 h 928"/>
                  <a:gd name="T54" fmla="*/ 18 w 269"/>
                  <a:gd name="T55" fmla="*/ 168 h 928"/>
                  <a:gd name="T56" fmla="*/ 14 w 269"/>
                  <a:gd name="T57" fmla="*/ 186 h 928"/>
                  <a:gd name="T58" fmla="*/ 11 w 269"/>
                  <a:gd name="T59" fmla="*/ 201 h 928"/>
                  <a:gd name="T60" fmla="*/ 7 w 269"/>
                  <a:gd name="T61" fmla="*/ 214 h 928"/>
                  <a:gd name="T62" fmla="*/ 4 w 269"/>
                  <a:gd name="T63" fmla="*/ 225 h 928"/>
                  <a:gd name="T64" fmla="*/ 0 w 269"/>
                  <a:gd name="T65" fmla="*/ 232 h 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9" h="928">
                    <a:moveTo>
                      <a:pt x="0" y="928"/>
                    </a:moveTo>
                    <a:lnTo>
                      <a:pt x="8" y="928"/>
                    </a:lnTo>
                    <a:lnTo>
                      <a:pt x="17" y="928"/>
                    </a:lnTo>
                    <a:lnTo>
                      <a:pt x="29" y="928"/>
                    </a:lnTo>
                    <a:lnTo>
                      <a:pt x="41" y="928"/>
                    </a:lnTo>
                    <a:lnTo>
                      <a:pt x="54" y="928"/>
                    </a:lnTo>
                    <a:lnTo>
                      <a:pt x="67" y="928"/>
                    </a:lnTo>
                    <a:lnTo>
                      <a:pt x="79" y="928"/>
                    </a:lnTo>
                    <a:lnTo>
                      <a:pt x="89" y="928"/>
                    </a:lnTo>
                    <a:lnTo>
                      <a:pt x="108" y="872"/>
                    </a:lnTo>
                    <a:lnTo>
                      <a:pt x="131" y="772"/>
                    </a:lnTo>
                    <a:lnTo>
                      <a:pt x="156" y="642"/>
                    </a:lnTo>
                    <a:lnTo>
                      <a:pt x="181" y="494"/>
                    </a:lnTo>
                    <a:lnTo>
                      <a:pt x="207" y="343"/>
                    </a:lnTo>
                    <a:lnTo>
                      <a:pt x="231" y="201"/>
                    </a:lnTo>
                    <a:lnTo>
                      <a:pt x="252" y="82"/>
                    </a:lnTo>
                    <a:lnTo>
                      <a:pt x="269" y="0"/>
                    </a:lnTo>
                    <a:lnTo>
                      <a:pt x="243" y="19"/>
                    </a:lnTo>
                    <a:lnTo>
                      <a:pt x="219" y="54"/>
                    </a:lnTo>
                    <a:lnTo>
                      <a:pt x="197" y="99"/>
                    </a:lnTo>
                    <a:lnTo>
                      <a:pt x="177" y="155"/>
                    </a:lnTo>
                    <a:lnTo>
                      <a:pt x="159" y="219"/>
                    </a:lnTo>
                    <a:lnTo>
                      <a:pt x="143" y="290"/>
                    </a:lnTo>
                    <a:lnTo>
                      <a:pt x="126" y="366"/>
                    </a:lnTo>
                    <a:lnTo>
                      <a:pt x="112" y="443"/>
                    </a:lnTo>
                    <a:lnTo>
                      <a:pt x="98" y="521"/>
                    </a:lnTo>
                    <a:lnTo>
                      <a:pt x="84" y="599"/>
                    </a:lnTo>
                    <a:lnTo>
                      <a:pt x="71" y="673"/>
                    </a:lnTo>
                    <a:lnTo>
                      <a:pt x="58" y="742"/>
                    </a:lnTo>
                    <a:lnTo>
                      <a:pt x="44" y="804"/>
                    </a:lnTo>
                    <a:lnTo>
                      <a:pt x="30" y="856"/>
                    </a:lnTo>
                    <a:lnTo>
                      <a:pt x="16" y="899"/>
                    </a:lnTo>
                    <a:lnTo>
                      <a:pt x="0" y="9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87" name="Freeform 487"/>
              <p:cNvSpPr>
                <a:spLocks/>
              </p:cNvSpPr>
              <p:nvPr/>
            </p:nvSpPr>
            <p:spPr bwMode="auto">
              <a:xfrm>
                <a:off x="700" y="2113"/>
                <a:ext cx="74" cy="146"/>
              </a:xfrm>
              <a:custGeom>
                <a:avLst/>
                <a:gdLst>
                  <a:gd name="T0" fmla="*/ 0 w 295"/>
                  <a:gd name="T1" fmla="*/ 146 h 584"/>
                  <a:gd name="T2" fmla="*/ 1 w 295"/>
                  <a:gd name="T3" fmla="*/ 143 h 584"/>
                  <a:gd name="T4" fmla="*/ 3 w 295"/>
                  <a:gd name="T5" fmla="*/ 137 h 584"/>
                  <a:gd name="T6" fmla="*/ 5 w 295"/>
                  <a:gd name="T7" fmla="*/ 130 h 584"/>
                  <a:gd name="T8" fmla="*/ 8 w 295"/>
                  <a:gd name="T9" fmla="*/ 120 h 584"/>
                  <a:gd name="T10" fmla="*/ 12 w 295"/>
                  <a:gd name="T11" fmla="*/ 110 h 584"/>
                  <a:gd name="T12" fmla="*/ 16 w 295"/>
                  <a:gd name="T13" fmla="*/ 98 h 584"/>
                  <a:gd name="T14" fmla="*/ 21 w 295"/>
                  <a:gd name="T15" fmla="*/ 86 h 584"/>
                  <a:gd name="T16" fmla="*/ 26 w 295"/>
                  <a:gd name="T17" fmla="*/ 73 h 584"/>
                  <a:gd name="T18" fmla="*/ 31 w 295"/>
                  <a:gd name="T19" fmla="*/ 60 h 584"/>
                  <a:gd name="T20" fmla="*/ 37 w 295"/>
                  <a:gd name="T21" fmla="*/ 48 h 584"/>
                  <a:gd name="T22" fmla="*/ 43 w 295"/>
                  <a:gd name="T23" fmla="*/ 37 h 584"/>
                  <a:gd name="T24" fmla="*/ 49 w 295"/>
                  <a:gd name="T25" fmla="*/ 26 h 584"/>
                  <a:gd name="T26" fmla="*/ 55 w 295"/>
                  <a:gd name="T27" fmla="*/ 17 h 584"/>
                  <a:gd name="T28" fmla="*/ 61 w 295"/>
                  <a:gd name="T29" fmla="*/ 9 h 584"/>
                  <a:gd name="T30" fmla="*/ 68 w 295"/>
                  <a:gd name="T31" fmla="*/ 3 h 584"/>
                  <a:gd name="T32" fmla="*/ 74 w 295"/>
                  <a:gd name="T33" fmla="*/ 0 h 584"/>
                  <a:gd name="T34" fmla="*/ 70 w 295"/>
                  <a:gd name="T35" fmla="*/ 6 h 584"/>
                  <a:gd name="T36" fmla="*/ 67 w 295"/>
                  <a:gd name="T37" fmla="*/ 11 h 584"/>
                  <a:gd name="T38" fmla="*/ 63 w 295"/>
                  <a:gd name="T39" fmla="*/ 16 h 584"/>
                  <a:gd name="T40" fmla="*/ 60 w 295"/>
                  <a:gd name="T41" fmla="*/ 21 h 584"/>
                  <a:gd name="T42" fmla="*/ 58 w 295"/>
                  <a:gd name="T43" fmla="*/ 26 h 584"/>
                  <a:gd name="T44" fmla="*/ 55 w 295"/>
                  <a:gd name="T45" fmla="*/ 31 h 584"/>
                  <a:gd name="T46" fmla="*/ 54 w 295"/>
                  <a:gd name="T47" fmla="*/ 36 h 584"/>
                  <a:gd name="T48" fmla="*/ 53 w 295"/>
                  <a:gd name="T49" fmla="*/ 42 h 584"/>
                  <a:gd name="T50" fmla="*/ 52 w 295"/>
                  <a:gd name="T51" fmla="*/ 50 h 584"/>
                  <a:gd name="T52" fmla="*/ 48 w 295"/>
                  <a:gd name="T53" fmla="*/ 63 h 584"/>
                  <a:gd name="T54" fmla="*/ 43 w 295"/>
                  <a:gd name="T55" fmla="*/ 79 h 584"/>
                  <a:gd name="T56" fmla="*/ 38 w 295"/>
                  <a:gd name="T57" fmla="*/ 96 h 584"/>
                  <a:gd name="T58" fmla="*/ 31 w 295"/>
                  <a:gd name="T59" fmla="*/ 113 h 584"/>
                  <a:gd name="T60" fmla="*/ 25 w 295"/>
                  <a:gd name="T61" fmla="*/ 128 h 584"/>
                  <a:gd name="T62" fmla="*/ 19 w 295"/>
                  <a:gd name="T63" fmla="*/ 140 h 584"/>
                  <a:gd name="T64" fmla="*/ 15 w 295"/>
                  <a:gd name="T65" fmla="*/ 146 h 584"/>
                  <a:gd name="T66" fmla="*/ 13 w 295"/>
                  <a:gd name="T67" fmla="*/ 146 h 584"/>
                  <a:gd name="T68" fmla="*/ 11 w 295"/>
                  <a:gd name="T69" fmla="*/ 146 h 584"/>
                  <a:gd name="T70" fmla="*/ 9 w 295"/>
                  <a:gd name="T71" fmla="*/ 146 h 584"/>
                  <a:gd name="T72" fmla="*/ 7 w 295"/>
                  <a:gd name="T73" fmla="*/ 146 h 584"/>
                  <a:gd name="T74" fmla="*/ 5 w 295"/>
                  <a:gd name="T75" fmla="*/ 146 h 584"/>
                  <a:gd name="T76" fmla="*/ 4 w 295"/>
                  <a:gd name="T77" fmla="*/ 146 h 584"/>
                  <a:gd name="T78" fmla="*/ 2 w 295"/>
                  <a:gd name="T79" fmla="*/ 146 h 584"/>
                  <a:gd name="T80" fmla="*/ 0 w 295"/>
                  <a:gd name="T81" fmla="*/ 146 h 5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5" h="584">
                    <a:moveTo>
                      <a:pt x="0" y="584"/>
                    </a:moveTo>
                    <a:lnTo>
                      <a:pt x="4" y="570"/>
                    </a:lnTo>
                    <a:lnTo>
                      <a:pt x="10" y="548"/>
                    </a:lnTo>
                    <a:lnTo>
                      <a:pt x="20" y="518"/>
                    </a:lnTo>
                    <a:lnTo>
                      <a:pt x="32" y="480"/>
                    </a:lnTo>
                    <a:lnTo>
                      <a:pt x="47" y="438"/>
                    </a:lnTo>
                    <a:lnTo>
                      <a:pt x="64" y="390"/>
                    </a:lnTo>
                    <a:lnTo>
                      <a:pt x="82" y="342"/>
                    </a:lnTo>
                    <a:lnTo>
                      <a:pt x="102" y="291"/>
                    </a:lnTo>
                    <a:lnTo>
                      <a:pt x="124" y="241"/>
                    </a:lnTo>
                    <a:lnTo>
                      <a:pt x="146" y="193"/>
                    </a:lnTo>
                    <a:lnTo>
                      <a:pt x="170" y="146"/>
                    </a:lnTo>
                    <a:lnTo>
                      <a:pt x="195" y="104"/>
                    </a:lnTo>
                    <a:lnTo>
                      <a:pt x="219" y="67"/>
                    </a:lnTo>
                    <a:lnTo>
                      <a:pt x="245" y="36"/>
                    </a:lnTo>
                    <a:lnTo>
                      <a:pt x="271" y="13"/>
                    </a:lnTo>
                    <a:lnTo>
                      <a:pt x="295" y="0"/>
                    </a:lnTo>
                    <a:lnTo>
                      <a:pt x="281" y="22"/>
                    </a:lnTo>
                    <a:lnTo>
                      <a:pt x="267" y="42"/>
                    </a:lnTo>
                    <a:lnTo>
                      <a:pt x="253" y="63"/>
                    </a:lnTo>
                    <a:lnTo>
                      <a:pt x="240" y="82"/>
                    </a:lnTo>
                    <a:lnTo>
                      <a:pt x="230" y="103"/>
                    </a:lnTo>
                    <a:lnTo>
                      <a:pt x="221" y="123"/>
                    </a:lnTo>
                    <a:lnTo>
                      <a:pt x="214" y="144"/>
                    </a:lnTo>
                    <a:lnTo>
                      <a:pt x="212" y="166"/>
                    </a:lnTo>
                    <a:lnTo>
                      <a:pt x="206" y="199"/>
                    </a:lnTo>
                    <a:lnTo>
                      <a:pt x="192" y="252"/>
                    </a:lnTo>
                    <a:lnTo>
                      <a:pt x="173" y="315"/>
                    </a:lnTo>
                    <a:lnTo>
                      <a:pt x="150" y="384"/>
                    </a:lnTo>
                    <a:lnTo>
                      <a:pt x="124" y="451"/>
                    </a:lnTo>
                    <a:lnTo>
                      <a:pt x="99" y="511"/>
                    </a:lnTo>
                    <a:lnTo>
                      <a:pt x="77" y="559"/>
                    </a:lnTo>
                    <a:lnTo>
                      <a:pt x="58" y="584"/>
                    </a:lnTo>
                    <a:lnTo>
                      <a:pt x="50" y="584"/>
                    </a:lnTo>
                    <a:lnTo>
                      <a:pt x="42" y="584"/>
                    </a:lnTo>
                    <a:lnTo>
                      <a:pt x="34" y="584"/>
                    </a:lnTo>
                    <a:lnTo>
                      <a:pt x="28" y="584"/>
                    </a:lnTo>
                    <a:lnTo>
                      <a:pt x="20" y="584"/>
                    </a:lnTo>
                    <a:lnTo>
                      <a:pt x="14" y="584"/>
                    </a:lnTo>
                    <a:lnTo>
                      <a:pt x="6" y="584"/>
                    </a:lnTo>
                    <a:lnTo>
                      <a:pt x="0" y="58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788" name="Freeform 488"/>
              <p:cNvSpPr>
                <a:spLocks/>
              </p:cNvSpPr>
              <p:nvPr/>
            </p:nvSpPr>
            <p:spPr bwMode="auto">
              <a:xfrm>
                <a:off x="718" y="2113"/>
                <a:ext cx="59" cy="146"/>
              </a:xfrm>
              <a:custGeom>
                <a:avLst/>
                <a:gdLst>
                  <a:gd name="T0" fmla="*/ 0 w 238"/>
                  <a:gd name="T1" fmla="*/ 146 h 584"/>
                  <a:gd name="T2" fmla="*/ 5 w 238"/>
                  <a:gd name="T3" fmla="*/ 140 h 584"/>
                  <a:gd name="T4" fmla="*/ 10 w 238"/>
                  <a:gd name="T5" fmla="*/ 128 h 584"/>
                  <a:gd name="T6" fmla="*/ 17 w 238"/>
                  <a:gd name="T7" fmla="*/ 113 h 584"/>
                  <a:gd name="T8" fmla="*/ 23 w 238"/>
                  <a:gd name="T9" fmla="*/ 96 h 584"/>
                  <a:gd name="T10" fmla="*/ 29 w 238"/>
                  <a:gd name="T11" fmla="*/ 79 h 584"/>
                  <a:gd name="T12" fmla="*/ 33 w 238"/>
                  <a:gd name="T13" fmla="*/ 63 h 584"/>
                  <a:gd name="T14" fmla="*/ 37 w 238"/>
                  <a:gd name="T15" fmla="*/ 50 h 584"/>
                  <a:gd name="T16" fmla="*/ 38 w 238"/>
                  <a:gd name="T17" fmla="*/ 42 h 584"/>
                  <a:gd name="T18" fmla="*/ 39 w 238"/>
                  <a:gd name="T19" fmla="*/ 36 h 584"/>
                  <a:gd name="T20" fmla="*/ 40 w 238"/>
                  <a:gd name="T21" fmla="*/ 31 h 584"/>
                  <a:gd name="T22" fmla="*/ 43 w 238"/>
                  <a:gd name="T23" fmla="*/ 26 h 584"/>
                  <a:gd name="T24" fmla="*/ 45 w 238"/>
                  <a:gd name="T25" fmla="*/ 21 h 584"/>
                  <a:gd name="T26" fmla="*/ 48 w 238"/>
                  <a:gd name="T27" fmla="*/ 16 h 584"/>
                  <a:gd name="T28" fmla="*/ 52 w 238"/>
                  <a:gd name="T29" fmla="*/ 11 h 584"/>
                  <a:gd name="T30" fmla="*/ 56 w 238"/>
                  <a:gd name="T31" fmla="*/ 6 h 584"/>
                  <a:gd name="T32" fmla="*/ 59 w 238"/>
                  <a:gd name="T33" fmla="*/ 0 h 584"/>
                  <a:gd name="T34" fmla="*/ 57 w 238"/>
                  <a:gd name="T35" fmla="*/ 5 h 584"/>
                  <a:gd name="T36" fmla="*/ 54 w 238"/>
                  <a:gd name="T37" fmla="*/ 11 h 584"/>
                  <a:gd name="T38" fmla="*/ 52 w 238"/>
                  <a:gd name="T39" fmla="*/ 16 h 584"/>
                  <a:gd name="T40" fmla="*/ 49 w 238"/>
                  <a:gd name="T41" fmla="*/ 23 h 584"/>
                  <a:gd name="T42" fmla="*/ 47 w 238"/>
                  <a:gd name="T43" fmla="*/ 28 h 584"/>
                  <a:gd name="T44" fmla="*/ 45 w 238"/>
                  <a:gd name="T45" fmla="*/ 34 h 584"/>
                  <a:gd name="T46" fmla="*/ 43 w 238"/>
                  <a:gd name="T47" fmla="*/ 38 h 584"/>
                  <a:gd name="T48" fmla="*/ 43 w 238"/>
                  <a:gd name="T49" fmla="*/ 42 h 584"/>
                  <a:gd name="T50" fmla="*/ 42 w 238"/>
                  <a:gd name="T51" fmla="*/ 48 h 584"/>
                  <a:gd name="T52" fmla="*/ 39 w 238"/>
                  <a:gd name="T53" fmla="*/ 60 h 584"/>
                  <a:gd name="T54" fmla="*/ 34 w 238"/>
                  <a:gd name="T55" fmla="*/ 76 h 584"/>
                  <a:gd name="T56" fmla="*/ 28 w 238"/>
                  <a:gd name="T57" fmla="*/ 94 h 584"/>
                  <a:gd name="T58" fmla="*/ 22 w 238"/>
                  <a:gd name="T59" fmla="*/ 112 h 584"/>
                  <a:gd name="T60" fmla="*/ 17 w 238"/>
                  <a:gd name="T61" fmla="*/ 128 h 584"/>
                  <a:gd name="T62" fmla="*/ 12 w 238"/>
                  <a:gd name="T63" fmla="*/ 140 h 584"/>
                  <a:gd name="T64" fmla="*/ 8 w 238"/>
                  <a:gd name="T65" fmla="*/ 146 h 584"/>
                  <a:gd name="T66" fmla="*/ 6 w 238"/>
                  <a:gd name="T67" fmla="*/ 146 h 584"/>
                  <a:gd name="T68" fmla="*/ 3 w 238"/>
                  <a:gd name="T69" fmla="*/ 146 h 584"/>
                  <a:gd name="T70" fmla="*/ 1 w 238"/>
                  <a:gd name="T71" fmla="*/ 146 h 584"/>
                  <a:gd name="T72" fmla="*/ 0 w 238"/>
                  <a:gd name="T73" fmla="*/ 146 h 5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8" h="584">
                    <a:moveTo>
                      <a:pt x="0" y="584"/>
                    </a:moveTo>
                    <a:lnTo>
                      <a:pt x="20" y="559"/>
                    </a:lnTo>
                    <a:lnTo>
                      <a:pt x="41" y="511"/>
                    </a:lnTo>
                    <a:lnTo>
                      <a:pt x="67" y="451"/>
                    </a:lnTo>
                    <a:lnTo>
                      <a:pt x="93" y="384"/>
                    </a:lnTo>
                    <a:lnTo>
                      <a:pt x="116" y="315"/>
                    </a:lnTo>
                    <a:lnTo>
                      <a:pt x="135" y="252"/>
                    </a:lnTo>
                    <a:lnTo>
                      <a:pt x="149" y="199"/>
                    </a:lnTo>
                    <a:lnTo>
                      <a:pt x="154" y="166"/>
                    </a:lnTo>
                    <a:lnTo>
                      <a:pt x="157" y="144"/>
                    </a:lnTo>
                    <a:lnTo>
                      <a:pt x="163" y="123"/>
                    </a:lnTo>
                    <a:lnTo>
                      <a:pt x="172" y="103"/>
                    </a:lnTo>
                    <a:lnTo>
                      <a:pt x="183" y="82"/>
                    </a:lnTo>
                    <a:lnTo>
                      <a:pt x="195" y="63"/>
                    </a:lnTo>
                    <a:lnTo>
                      <a:pt x="210" y="42"/>
                    </a:lnTo>
                    <a:lnTo>
                      <a:pt x="224" y="22"/>
                    </a:lnTo>
                    <a:lnTo>
                      <a:pt x="238" y="0"/>
                    </a:lnTo>
                    <a:lnTo>
                      <a:pt x="229" y="19"/>
                    </a:lnTo>
                    <a:lnTo>
                      <a:pt x="219" y="42"/>
                    </a:lnTo>
                    <a:lnTo>
                      <a:pt x="208" y="65"/>
                    </a:lnTo>
                    <a:lnTo>
                      <a:pt x="198" y="90"/>
                    </a:lnTo>
                    <a:lnTo>
                      <a:pt x="188" y="113"/>
                    </a:lnTo>
                    <a:lnTo>
                      <a:pt x="180" y="135"/>
                    </a:lnTo>
                    <a:lnTo>
                      <a:pt x="175" y="153"/>
                    </a:lnTo>
                    <a:lnTo>
                      <a:pt x="174" y="166"/>
                    </a:lnTo>
                    <a:lnTo>
                      <a:pt x="169" y="190"/>
                    </a:lnTo>
                    <a:lnTo>
                      <a:pt x="156" y="239"/>
                    </a:lnTo>
                    <a:lnTo>
                      <a:pt x="136" y="303"/>
                    </a:lnTo>
                    <a:lnTo>
                      <a:pt x="113" y="375"/>
                    </a:lnTo>
                    <a:lnTo>
                      <a:pt x="90" y="447"/>
                    </a:lnTo>
                    <a:lnTo>
                      <a:pt x="67" y="510"/>
                    </a:lnTo>
                    <a:lnTo>
                      <a:pt x="47" y="559"/>
                    </a:lnTo>
                    <a:lnTo>
                      <a:pt x="34" y="584"/>
                    </a:lnTo>
                    <a:lnTo>
                      <a:pt x="23" y="584"/>
                    </a:lnTo>
                    <a:lnTo>
                      <a:pt x="13" y="584"/>
                    </a:lnTo>
                    <a:lnTo>
                      <a:pt x="4" y="584"/>
                    </a:lnTo>
                    <a:lnTo>
                      <a:pt x="0" y="584"/>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grpSp>
          <p:nvGrpSpPr>
            <p:cNvPr id="21519" name="Group 489"/>
            <p:cNvGrpSpPr>
              <a:grpSpLocks/>
            </p:cNvGrpSpPr>
            <p:nvPr/>
          </p:nvGrpSpPr>
          <p:grpSpPr bwMode="auto">
            <a:xfrm>
              <a:off x="1707" y="2158"/>
              <a:ext cx="677" cy="482"/>
              <a:chOff x="1851" y="2278"/>
              <a:chExt cx="677" cy="482"/>
            </a:xfrm>
          </p:grpSpPr>
          <p:graphicFrame>
            <p:nvGraphicFramePr>
              <p:cNvPr id="21635" name="Object 490"/>
              <p:cNvGraphicFramePr>
                <a:graphicFrameLocks noChangeAspect="1"/>
              </p:cNvGraphicFramePr>
              <p:nvPr/>
            </p:nvGraphicFramePr>
            <p:xfrm>
              <a:off x="1851" y="2278"/>
              <a:ext cx="461" cy="458"/>
            </p:xfrm>
            <a:graphic>
              <a:graphicData uri="http://schemas.openxmlformats.org/presentationml/2006/ole">
                <mc:AlternateContent xmlns:mc="http://schemas.openxmlformats.org/markup-compatibility/2006">
                  <mc:Choice xmlns:v="urn:schemas-microsoft-com:vml" Requires="v">
                    <p:oleObj spid="_x0000_s76017" name="Imagen" r:id="rId13" imgW="4448344" imgH="4419058" progId="MS_ClipArt_Gallery.2">
                      <p:embed/>
                    </p:oleObj>
                  </mc:Choice>
                  <mc:Fallback>
                    <p:oleObj name="Imagen" r:id="rId13" imgW="4448344" imgH="4419058" progId="MS_ClipArt_Gallery.2">
                      <p:embed/>
                      <p:pic>
                        <p:nvPicPr>
                          <p:cNvPr id="0" name="Object 49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51" y="2278"/>
                            <a:ext cx="461" cy="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636" name="Object 491"/>
              <p:cNvGraphicFramePr>
                <a:graphicFrameLocks noChangeAspect="1"/>
              </p:cNvGraphicFramePr>
              <p:nvPr/>
            </p:nvGraphicFramePr>
            <p:xfrm>
              <a:off x="2067" y="2302"/>
              <a:ext cx="461" cy="458"/>
            </p:xfrm>
            <a:graphic>
              <a:graphicData uri="http://schemas.openxmlformats.org/presentationml/2006/ole">
                <mc:AlternateContent xmlns:mc="http://schemas.openxmlformats.org/markup-compatibility/2006">
                  <mc:Choice xmlns:v="urn:schemas-microsoft-com:vml" Requires="v">
                    <p:oleObj spid="_x0000_s76018" name="Imagen" r:id="rId15" imgW="4448344" imgH="4419058" progId="MS_ClipArt_Gallery.2">
                      <p:embed/>
                    </p:oleObj>
                  </mc:Choice>
                  <mc:Fallback>
                    <p:oleObj name="Imagen" r:id="rId15" imgW="4448344" imgH="4419058" progId="MS_ClipArt_Gallery.2">
                      <p:embed/>
                      <p:pic>
                        <p:nvPicPr>
                          <p:cNvPr id="0" name="Object 49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67" y="2302"/>
                            <a:ext cx="461" cy="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aphicFrame>
          <p:nvGraphicFramePr>
            <p:cNvPr id="21520" name="Object 492"/>
            <p:cNvGraphicFramePr>
              <a:graphicFrameLocks noChangeAspect="1"/>
            </p:cNvGraphicFramePr>
            <p:nvPr/>
          </p:nvGraphicFramePr>
          <p:xfrm>
            <a:off x="489" y="1710"/>
            <a:ext cx="378" cy="517"/>
          </p:xfrm>
          <a:graphic>
            <a:graphicData uri="http://schemas.openxmlformats.org/presentationml/2006/ole">
              <mc:AlternateContent xmlns:mc="http://schemas.openxmlformats.org/markup-compatibility/2006">
                <mc:Choice xmlns:v="urn:schemas-microsoft-com:vml" Requires="v">
                  <p:oleObj spid="_x0000_s76019" name="Imagen" r:id="rId16" imgW="1077238" imgH="1472703" progId="MS_ClipArt_Gallery.2">
                    <p:embed/>
                  </p:oleObj>
                </mc:Choice>
                <mc:Fallback>
                  <p:oleObj name="Imagen" r:id="rId16" imgW="1077238" imgH="1472703" progId="MS_ClipArt_Gallery.2">
                    <p:embed/>
                    <p:pic>
                      <p:nvPicPr>
                        <p:cNvPr id="0" name="Object 4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 y="1710"/>
                          <a:ext cx="378" cy="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21521" name="Group 493"/>
            <p:cNvGrpSpPr>
              <a:grpSpLocks/>
            </p:cNvGrpSpPr>
            <p:nvPr/>
          </p:nvGrpSpPr>
          <p:grpSpPr bwMode="auto">
            <a:xfrm>
              <a:off x="879" y="2062"/>
              <a:ext cx="389" cy="278"/>
              <a:chOff x="1851" y="2278"/>
              <a:chExt cx="677" cy="482"/>
            </a:xfrm>
          </p:grpSpPr>
          <p:graphicFrame>
            <p:nvGraphicFramePr>
              <p:cNvPr id="21633" name="Object 494"/>
              <p:cNvGraphicFramePr>
                <a:graphicFrameLocks noChangeAspect="1"/>
              </p:cNvGraphicFramePr>
              <p:nvPr/>
            </p:nvGraphicFramePr>
            <p:xfrm>
              <a:off x="1851" y="2278"/>
              <a:ext cx="461" cy="458"/>
            </p:xfrm>
            <a:graphic>
              <a:graphicData uri="http://schemas.openxmlformats.org/presentationml/2006/ole">
                <mc:AlternateContent xmlns:mc="http://schemas.openxmlformats.org/markup-compatibility/2006">
                  <mc:Choice xmlns:v="urn:schemas-microsoft-com:vml" Requires="v">
                    <p:oleObj spid="_x0000_s76020" name="Imagen" r:id="rId17" imgW="4448344" imgH="4419058" progId="MS_ClipArt_Gallery.2">
                      <p:embed/>
                    </p:oleObj>
                  </mc:Choice>
                  <mc:Fallback>
                    <p:oleObj name="Imagen" r:id="rId17" imgW="4448344" imgH="4419058" progId="MS_ClipArt_Gallery.2">
                      <p:embed/>
                      <p:pic>
                        <p:nvPicPr>
                          <p:cNvPr id="0" name="Object 49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51" y="2278"/>
                            <a:ext cx="461" cy="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634" name="Object 495"/>
              <p:cNvGraphicFramePr>
                <a:graphicFrameLocks noChangeAspect="1"/>
              </p:cNvGraphicFramePr>
              <p:nvPr/>
            </p:nvGraphicFramePr>
            <p:xfrm>
              <a:off x="2067" y="2302"/>
              <a:ext cx="461" cy="458"/>
            </p:xfrm>
            <a:graphic>
              <a:graphicData uri="http://schemas.openxmlformats.org/presentationml/2006/ole">
                <mc:AlternateContent xmlns:mc="http://schemas.openxmlformats.org/markup-compatibility/2006">
                  <mc:Choice xmlns:v="urn:schemas-microsoft-com:vml" Requires="v">
                    <p:oleObj spid="_x0000_s76021" name="Imagen" r:id="rId18" imgW="4448344" imgH="4419058" progId="MS_ClipArt_Gallery.2">
                      <p:embed/>
                    </p:oleObj>
                  </mc:Choice>
                  <mc:Fallback>
                    <p:oleObj name="Imagen" r:id="rId18" imgW="4448344" imgH="4419058" progId="MS_ClipArt_Gallery.2">
                      <p:embed/>
                      <p:pic>
                        <p:nvPicPr>
                          <p:cNvPr id="0" name="Object 49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67" y="2302"/>
                            <a:ext cx="461" cy="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625" name="Freeform 496"/>
            <p:cNvSpPr>
              <a:spLocks noChangeAspect="1"/>
            </p:cNvSpPr>
            <p:nvPr/>
          </p:nvSpPr>
          <p:spPr bwMode="auto">
            <a:xfrm>
              <a:off x="264" y="2152"/>
              <a:ext cx="2884" cy="2075"/>
            </a:xfrm>
            <a:custGeom>
              <a:avLst/>
              <a:gdLst>
                <a:gd name="T0" fmla="*/ 0 w 2528"/>
                <a:gd name="T1" fmla="*/ 41 h 2249"/>
                <a:gd name="T2" fmla="*/ 0 w 2528"/>
                <a:gd name="T3" fmla="*/ 2249 h 2249"/>
                <a:gd name="T4" fmla="*/ 2528 w 2528"/>
                <a:gd name="T5" fmla="*/ 2249 h 2249"/>
                <a:gd name="T6" fmla="*/ 2488 w 2528"/>
                <a:gd name="T7" fmla="*/ 2161 h 2249"/>
                <a:gd name="T8" fmla="*/ 2448 w 2528"/>
                <a:gd name="T9" fmla="*/ 2033 h 2249"/>
                <a:gd name="T10" fmla="*/ 2392 w 2528"/>
                <a:gd name="T11" fmla="*/ 1953 h 2249"/>
                <a:gd name="T12" fmla="*/ 2384 w 2528"/>
                <a:gd name="T13" fmla="*/ 1921 h 2249"/>
                <a:gd name="T14" fmla="*/ 2368 w 2528"/>
                <a:gd name="T15" fmla="*/ 1897 h 2249"/>
                <a:gd name="T16" fmla="*/ 2360 w 2528"/>
                <a:gd name="T17" fmla="*/ 1857 h 2249"/>
                <a:gd name="T18" fmla="*/ 2336 w 2528"/>
                <a:gd name="T19" fmla="*/ 1849 h 2249"/>
                <a:gd name="T20" fmla="*/ 2312 w 2528"/>
                <a:gd name="T21" fmla="*/ 1721 h 2249"/>
                <a:gd name="T22" fmla="*/ 2264 w 2528"/>
                <a:gd name="T23" fmla="*/ 1713 h 2249"/>
                <a:gd name="T24" fmla="*/ 2248 w 2528"/>
                <a:gd name="T25" fmla="*/ 1633 h 2249"/>
                <a:gd name="T26" fmla="*/ 2192 w 2528"/>
                <a:gd name="T27" fmla="*/ 1609 h 2249"/>
                <a:gd name="T28" fmla="*/ 2144 w 2528"/>
                <a:gd name="T29" fmla="*/ 1537 h 2249"/>
                <a:gd name="T30" fmla="*/ 2136 w 2528"/>
                <a:gd name="T31" fmla="*/ 1505 h 2249"/>
                <a:gd name="T32" fmla="*/ 2088 w 2528"/>
                <a:gd name="T33" fmla="*/ 1489 h 2249"/>
                <a:gd name="T34" fmla="*/ 2032 w 2528"/>
                <a:gd name="T35" fmla="*/ 1409 h 2249"/>
                <a:gd name="T36" fmla="*/ 1944 w 2528"/>
                <a:gd name="T37" fmla="*/ 1073 h 2249"/>
                <a:gd name="T38" fmla="*/ 1936 w 2528"/>
                <a:gd name="T39" fmla="*/ 913 h 2249"/>
                <a:gd name="T40" fmla="*/ 1872 w 2528"/>
                <a:gd name="T41" fmla="*/ 793 h 2249"/>
                <a:gd name="T42" fmla="*/ 1864 w 2528"/>
                <a:gd name="T43" fmla="*/ 625 h 2249"/>
                <a:gd name="T44" fmla="*/ 1856 w 2528"/>
                <a:gd name="T45" fmla="*/ 601 h 2249"/>
                <a:gd name="T46" fmla="*/ 1848 w 2528"/>
                <a:gd name="T47" fmla="*/ 561 h 2249"/>
                <a:gd name="T48" fmla="*/ 1792 w 2528"/>
                <a:gd name="T49" fmla="*/ 545 h 2249"/>
                <a:gd name="T50" fmla="*/ 1760 w 2528"/>
                <a:gd name="T51" fmla="*/ 481 h 2249"/>
                <a:gd name="T52" fmla="*/ 1568 w 2528"/>
                <a:gd name="T53" fmla="*/ 401 h 2249"/>
                <a:gd name="T54" fmla="*/ 1368 w 2528"/>
                <a:gd name="T55" fmla="*/ 361 h 2249"/>
                <a:gd name="T56" fmla="*/ 1280 w 2528"/>
                <a:gd name="T57" fmla="*/ 345 h 2249"/>
                <a:gd name="T58" fmla="*/ 1208 w 2528"/>
                <a:gd name="T59" fmla="*/ 321 h 2249"/>
                <a:gd name="T60" fmla="*/ 1184 w 2528"/>
                <a:gd name="T61" fmla="*/ 305 h 2249"/>
                <a:gd name="T62" fmla="*/ 992 w 2528"/>
                <a:gd name="T63" fmla="*/ 273 h 2249"/>
                <a:gd name="T64" fmla="*/ 952 w 2528"/>
                <a:gd name="T65" fmla="*/ 241 h 2249"/>
                <a:gd name="T66" fmla="*/ 936 w 2528"/>
                <a:gd name="T67" fmla="*/ 217 h 2249"/>
                <a:gd name="T68" fmla="*/ 816 w 2528"/>
                <a:gd name="T69" fmla="*/ 201 h 2249"/>
                <a:gd name="T70" fmla="*/ 592 w 2528"/>
                <a:gd name="T71" fmla="*/ 137 h 2249"/>
                <a:gd name="T72" fmla="*/ 424 w 2528"/>
                <a:gd name="T73" fmla="*/ 89 h 2249"/>
                <a:gd name="T74" fmla="*/ 120 w 2528"/>
                <a:gd name="T75" fmla="*/ 57 h 2249"/>
                <a:gd name="T76" fmla="*/ 40 w 2528"/>
                <a:gd name="T77" fmla="*/ 17 h 2249"/>
                <a:gd name="T78" fmla="*/ 3 w 2528"/>
                <a:gd name="T79" fmla="*/ 41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28" h="2249">
                  <a:moveTo>
                    <a:pt x="0" y="41"/>
                  </a:moveTo>
                  <a:lnTo>
                    <a:pt x="0" y="2249"/>
                  </a:lnTo>
                  <a:lnTo>
                    <a:pt x="2528" y="2249"/>
                  </a:lnTo>
                  <a:cubicBezTo>
                    <a:pt x="2520" y="2208"/>
                    <a:pt x="2523" y="2184"/>
                    <a:pt x="2488" y="2161"/>
                  </a:cubicBezTo>
                  <a:cubicBezTo>
                    <a:pt x="2461" y="2120"/>
                    <a:pt x="2464" y="2058"/>
                    <a:pt x="2448" y="2033"/>
                  </a:cubicBezTo>
                  <a:cubicBezTo>
                    <a:pt x="2409" y="1974"/>
                    <a:pt x="2428" y="2000"/>
                    <a:pt x="2392" y="1953"/>
                  </a:cubicBezTo>
                  <a:cubicBezTo>
                    <a:pt x="2389" y="1942"/>
                    <a:pt x="2388" y="1931"/>
                    <a:pt x="2384" y="1921"/>
                  </a:cubicBezTo>
                  <a:cubicBezTo>
                    <a:pt x="2380" y="1912"/>
                    <a:pt x="2371" y="1906"/>
                    <a:pt x="2368" y="1897"/>
                  </a:cubicBezTo>
                  <a:cubicBezTo>
                    <a:pt x="2363" y="1884"/>
                    <a:pt x="2368" y="1868"/>
                    <a:pt x="2360" y="1857"/>
                  </a:cubicBezTo>
                  <a:cubicBezTo>
                    <a:pt x="2355" y="1850"/>
                    <a:pt x="2344" y="1852"/>
                    <a:pt x="2336" y="1849"/>
                  </a:cubicBezTo>
                  <a:cubicBezTo>
                    <a:pt x="2328" y="1806"/>
                    <a:pt x="2332" y="1759"/>
                    <a:pt x="2312" y="1721"/>
                  </a:cubicBezTo>
                  <a:cubicBezTo>
                    <a:pt x="2304" y="1707"/>
                    <a:pt x="2277" y="1722"/>
                    <a:pt x="2264" y="1713"/>
                  </a:cubicBezTo>
                  <a:cubicBezTo>
                    <a:pt x="2242" y="1697"/>
                    <a:pt x="2260" y="1657"/>
                    <a:pt x="2248" y="1633"/>
                  </a:cubicBezTo>
                  <a:cubicBezTo>
                    <a:pt x="2240" y="1617"/>
                    <a:pt x="2204" y="1612"/>
                    <a:pt x="2192" y="1609"/>
                  </a:cubicBezTo>
                  <a:cubicBezTo>
                    <a:pt x="2164" y="1590"/>
                    <a:pt x="2156" y="1569"/>
                    <a:pt x="2144" y="1537"/>
                  </a:cubicBezTo>
                  <a:cubicBezTo>
                    <a:pt x="2140" y="1527"/>
                    <a:pt x="2144" y="1512"/>
                    <a:pt x="2136" y="1505"/>
                  </a:cubicBezTo>
                  <a:cubicBezTo>
                    <a:pt x="2123" y="1494"/>
                    <a:pt x="2088" y="1489"/>
                    <a:pt x="2088" y="1489"/>
                  </a:cubicBezTo>
                  <a:cubicBezTo>
                    <a:pt x="2062" y="1463"/>
                    <a:pt x="2048" y="1442"/>
                    <a:pt x="2032" y="1409"/>
                  </a:cubicBezTo>
                  <a:cubicBezTo>
                    <a:pt x="2026" y="1211"/>
                    <a:pt x="2076" y="1161"/>
                    <a:pt x="1944" y="1073"/>
                  </a:cubicBezTo>
                  <a:cubicBezTo>
                    <a:pt x="1941" y="1020"/>
                    <a:pt x="1945" y="966"/>
                    <a:pt x="1936" y="913"/>
                  </a:cubicBezTo>
                  <a:cubicBezTo>
                    <a:pt x="1930" y="878"/>
                    <a:pt x="1889" y="826"/>
                    <a:pt x="1872" y="793"/>
                  </a:cubicBezTo>
                  <a:cubicBezTo>
                    <a:pt x="1869" y="737"/>
                    <a:pt x="1869" y="681"/>
                    <a:pt x="1864" y="625"/>
                  </a:cubicBezTo>
                  <a:cubicBezTo>
                    <a:pt x="1863" y="617"/>
                    <a:pt x="1858" y="609"/>
                    <a:pt x="1856" y="601"/>
                  </a:cubicBezTo>
                  <a:cubicBezTo>
                    <a:pt x="1853" y="588"/>
                    <a:pt x="1857" y="571"/>
                    <a:pt x="1848" y="561"/>
                  </a:cubicBezTo>
                  <a:cubicBezTo>
                    <a:pt x="1836" y="546"/>
                    <a:pt x="1810" y="551"/>
                    <a:pt x="1792" y="545"/>
                  </a:cubicBezTo>
                  <a:cubicBezTo>
                    <a:pt x="1781" y="524"/>
                    <a:pt x="1777" y="498"/>
                    <a:pt x="1760" y="481"/>
                  </a:cubicBezTo>
                  <a:cubicBezTo>
                    <a:pt x="1700" y="421"/>
                    <a:pt x="1645" y="427"/>
                    <a:pt x="1568" y="401"/>
                  </a:cubicBezTo>
                  <a:cubicBezTo>
                    <a:pt x="1525" y="337"/>
                    <a:pt x="1446" y="365"/>
                    <a:pt x="1368" y="361"/>
                  </a:cubicBezTo>
                  <a:cubicBezTo>
                    <a:pt x="1292" y="336"/>
                    <a:pt x="1434" y="381"/>
                    <a:pt x="1280" y="345"/>
                  </a:cubicBezTo>
                  <a:cubicBezTo>
                    <a:pt x="1255" y="339"/>
                    <a:pt x="1229" y="335"/>
                    <a:pt x="1208" y="321"/>
                  </a:cubicBezTo>
                  <a:cubicBezTo>
                    <a:pt x="1200" y="316"/>
                    <a:pt x="1193" y="307"/>
                    <a:pt x="1184" y="305"/>
                  </a:cubicBezTo>
                  <a:cubicBezTo>
                    <a:pt x="1136" y="293"/>
                    <a:pt x="1050" y="281"/>
                    <a:pt x="992" y="273"/>
                  </a:cubicBezTo>
                  <a:cubicBezTo>
                    <a:pt x="946" y="204"/>
                    <a:pt x="1007" y="285"/>
                    <a:pt x="952" y="241"/>
                  </a:cubicBezTo>
                  <a:cubicBezTo>
                    <a:pt x="944" y="235"/>
                    <a:pt x="944" y="223"/>
                    <a:pt x="936" y="217"/>
                  </a:cubicBezTo>
                  <a:cubicBezTo>
                    <a:pt x="904" y="192"/>
                    <a:pt x="856" y="204"/>
                    <a:pt x="816" y="201"/>
                  </a:cubicBezTo>
                  <a:cubicBezTo>
                    <a:pt x="716" y="134"/>
                    <a:pt x="735" y="147"/>
                    <a:pt x="592" y="137"/>
                  </a:cubicBezTo>
                  <a:cubicBezTo>
                    <a:pt x="537" y="100"/>
                    <a:pt x="492" y="95"/>
                    <a:pt x="424" y="89"/>
                  </a:cubicBezTo>
                  <a:cubicBezTo>
                    <a:pt x="317" y="68"/>
                    <a:pt x="235" y="62"/>
                    <a:pt x="120" y="57"/>
                  </a:cubicBezTo>
                  <a:cubicBezTo>
                    <a:pt x="84" y="45"/>
                    <a:pt x="80" y="27"/>
                    <a:pt x="40" y="17"/>
                  </a:cubicBezTo>
                  <a:cubicBezTo>
                    <a:pt x="14" y="0"/>
                    <a:pt x="11" y="36"/>
                    <a:pt x="3" y="41"/>
                  </a:cubicBezTo>
                </a:path>
              </a:pathLst>
            </a:custGeom>
            <a:gradFill rotWithShape="0">
              <a:gsLst>
                <a:gs pos="0">
                  <a:srgbClr val="996600"/>
                </a:gs>
                <a:gs pos="100000">
                  <a:srgbClr val="996600">
                    <a:gamma/>
                    <a:shade val="46275"/>
                    <a:invGamma/>
                  </a:srgbClr>
                </a:gs>
              </a:gsLst>
              <a:lin ang="5400000" scaled="1"/>
            </a:gradFill>
            <a:ln w="25400" cap="flat" cmpd="sng">
              <a:solidFill>
                <a:schemeClr val="tx1"/>
              </a:solidFill>
              <a:prstDash val="solid"/>
              <a:round/>
              <a:headEnd type="none" w="med" len="med"/>
              <a:tailEnd type="none" w="sm"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aphicFrame>
          <p:nvGraphicFramePr>
            <p:cNvPr id="21523" name="Object 497"/>
            <p:cNvGraphicFramePr>
              <a:graphicFrameLocks noChangeAspect="1"/>
            </p:cNvGraphicFramePr>
            <p:nvPr/>
          </p:nvGraphicFramePr>
          <p:xfrm>
            <a:off x="2630" y="3425"/>
            <a:ext cx="250" cy="239"/>
          </p:xfrm>
          <a:graphic>
            <a:graphicData uri="http://schemas.openxmlformats.org/presentationml/2006/ole">
              <mc:AlternateContent xmlns:mc="http://schemas.openxmlformats.org/markup-compatibility/2006">
                <mc:Choice xmlns:v="urn:schemas-microsoft-com:vml" Requires="v">
                  <p:oleObj spid="_x0000_s76022" name="Imagen" r:id="rId19" imgW="670802" imgH="641716" progId="MS_ClipArt_Gallery.2">
                    <p:embed/>
                  </p:oleObj>
                </mc:Choice>
                <mc:Fallback>
                  <p:oleObj name="Imagen" r:id="rId19" imgW="670802" imgH="641716" progId="MS_ClipArt_Gallery.2">
                    <p:embed/>
                    <p:pic>
                      <p:nvPicPr>
                        <p:cNvPr id="0" name="Object 49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30" y="3425"/>
                          <a:ext cx="250" cy="2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21524" name="Group 498"/>
            <p:cNvGrpSpPr>
              <a:grpSpLocks/>
            </p:cNvGrpSpPr>
            <p:nvPr/>
          </p:nvGrpSpPr>
          <p:grpSpPr bwMode="auto">
            <a:xfrm>
              <a:off x="266" y="1985"/>
              <a:ext cx="5079" cy="173"/>
              <a:chOff x="2156" y="1676"/>
              <a:chExt cx="3144" cy="554"/>
            </a:xfrm>
          </p:grpSpPr>
          <p:graphicFrame>
            <p:nvGraphicFramePr>
              <p:cNvPr id="21626" name="Object 499"/>
              <p:cNvGraphicFramePr>
                <a:graphicFrameLocks noChangeAspect="1"/>
              </p:cNvGraphicFramePr>
              <p:nvPr/>
            </p:nvGraphicFramePr>
            <p:xfrm>
              <a:off x="4936" y="1959"/>
              <a:ext cx="364" cy="192"/>
            </p:xfrm>
            <a:graphic>
              <a:graphicData uri="http://schemas.openxmlformats.org/presentationml/2006/ole">
                <mc:AlternateContent xmlns:mc="http://schemas.openxmlformats.org/markup-compatibility/2006">
                  <mc:Choice xmlns:v="urn:schemas-microsoft-com:vml" Requires="v">
                    <p:oleObj spid="_x0000_s76023" name="Imagen" r:id="rId21" imgW="5964238" imgH="3151188" progId="MS_ClipArt_Gallery.2">
                      <p:embed/>
                    </p:oleObj>
                  </mc:Choice>
                  <mc:Fallback>
                    <p:oleObj name="Imagen" r:id="rId21" imgW="5964238" imgH="3151188" progId="MS_ClipArt_Gallery.2">
                      <p:embed/>
                      <p:pic>
                        <p:nvPicPr>
                          <p:cNvPr id="0" name="Object 49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936" y="1959"/>
                            <a:ext cx="364"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627" name="Object 500"/>
              <p:cNvGraphicFramePr>
                <a:graphicFrameLocks noChangeAspect="1"/>
              </p:cNvGraphicFramePr>
              <p:nvPr/>
            </p:nvGraphicFramePr>
            <p:xfrm>
              <a:off x="4414" y="1897"/>
              <a:ext cx="581" cy="306"/>
            </p:xfrm>
            <a:graphic>
              <a:graphicData uri="http://schemas.openxmlformats.org/presentationml/2006/ole">
                <mc:AlternateContent xmlns:mc="http://schemas.openxmlformats.org/markup-compatibility/2006">
                  <mc:Choice xmlns:v="urn:schemas-microsoft-com:vml" Requires="v">
                    <p:oleObj spid="_x0000_s76024" name="Imagen" r:id="rId23" imgW="5964238" imgH="3151188" progId="MS_ClipArt_Gallery.2">
                      <p:embed/>
                    </p:oleObj>
                  </mc:Choice>
                  <mc:Fallback>
                    <p:oleObj name="Imagen" r:id="rId23" imgW="5964238" imgH="3151188" progId="MS_ClipArt_Gallery.2">
                      <p:embed/>
                      <p:pic>
                        <p:nvPicPr>
                          <p:cNvPr id="0" name="Object 50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414" y="1897"/>
                            <a:ext cx="581" cy="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628" name="Object 501"/>
              <p:cNvGraphicFramePr>
                <a:graphicFrameLocks noChangeAspect="1"/>
              </p:cNvGraphicFramePr>
              <p:nvPr/>
            </p:nvGraphicFramePr>
            <p:xfrm>
              <a:off x="3946" y="1814"/>
              <a:ext cx="681" cy="359"/>
            </p:xfrm>
            <a:graphic>
              <a:graphicData uri="http://schemas.openxmlformats.org/presentationml/2006/ole">
                <mc:AlternateContent xmlns:mc="http://schemas.openxmlformats.org/markup-compatibility/2006">
                  <mc:Choice xmlns:v="urn:schemas-microsoft-com:vml" Requires="v">
                    <p:oleObj spid="_x0000_s76025" name="Imagen" r:id="rId24" imgW="5964238" imgH="3151188" progId="MS_ClipArt_Gallery.2">
                      <p:embed/>
                    </p:oleObj>
                  </mc:Choice>
                  <mc:Fallback>
                    <p:oleObj name="Imagen" r:id="rId24" imgW="5964238" imgH="3151188" progId="MS_ClipArt_Gallery.2">
                      <p:embed/>
                      <p:pic>
                        <p:nvPicPr>
                          <p:cNvPr id="0" name="Object 50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946" y="1814"/>
                            <a:ext cx="681" cy="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629" name="Object 502"/>
              <p:cNvGraphicFramePr>
                <a:graphicFrameLocks noChangeAspect="1"/>
              </p:cNvGraphicFramePr>
              <p:nvPr/>
            </p:nvGraphicFramePr>
            <p:xfrm>
              <a:off x="3469" y="1820"/>
              <a:ext cx="681" cy="359"/>
            </p:xfrm>
            <a:graphic>
              <a:graphicData uri="http://schemas.openxmlformats.org/presentationml/2006/ole">
                <mc:AlternateContent xmlns:mc="http://schemas.openxmlformats.org/markup-compatibility/2006">
                  <mc:Choice xmlns:v="urn:schemas-microsoft-com:vml" Requires="v">
                    <p:oleObj spid="_x0000_s76026" name="Imagen" r:id="rId25" imgW="5964238" imgH="3151188" progId="MS_ClipArt_Gallery.2">
                      <p:embed/>
                    </p:oleObj>
                  </mc:Choice>
                  <mc:Fallback>
                    <p:oleObj name="Imagen" r:id="rId25" imgW="5964238" imgH="3151188" progId="MS_ClipArt_Gallery.2">
                      <p:embed/>
                      <p:pic>
                        <p:nvPicPr>
                          <p:cNvPr id="0" name="Object 50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69" y="1820"/>
                            <a:ext cx="681" cy="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630" name="Object 503"/>
              <p:cNvGraphicFramePr>
                <a:graphicFrameLocks noChangeAspect="1"/>
              </p:cNvGraphicFramePr>
              <p:nvPr/>
            </p:nvGraphicFramePr>
            <p:xfrm>
              <a:off x="2955" y="1871"/>
              <a:ext cx="681" cy="359"/>
            </p:xfrm>
            <a:graphic>
              <a:graphicData uri="http://schemas.openxmlformats.org/presentationml/2006/ole">
                <mc:AlternateContent xmlns:mc="http://schemas.openxmlformats.org/markup-compatibility/2006">
                  <mc:Choice xmlns:v="urn:schemas-microsoft-com:vml" Requires="v">
                    <p:oleObj spid="_x0000_s76027" name="Imagen" r:id="rId26" imgW="5964238" imgH="3151188" progId="MS_ClipArt_Gallery.2">
                      <p:embed/>
                    </p:oleObj>
                  </mc:Choice>
                  <mc:Fallback>
                    <p:oleObj name="Imagen" r:id="rId26" imgW="5964238" imgH="3151188" progId="MS_ClipArt_Gallery.2">
                      <p:embed/>
                      <p:pic>
                        <p:nvPicPr>
                          <p:cNvPr id="0" name="Object 50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55" y="1871"/>
                            <a:ext cx="681" cy="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631" name="Object 504"/>
              <p:cNvGraphicFramePr>
                <a:graphicFrameLocks noChangeAspect="1"/>
              </p:cNvGraphicFramePr>
              <p:nvPr/>
            </p:nvGraphicFramePr>
            <p:xfrm>
              <a:off x="2751" y="1676"/>
              <a:ext cx="888" cy="468"/>
            </p:xfrm>
            <a:graphic>
              <a:graphicData uri="http://schemas.openxmlformats.org/presentationml/2006/ole">
                <mc:AlternateContent xmlns:mc="http://schemas.openxmlformats.org/markup-compatibility/2006">
                  <mc:Choice xmlns:v="urn:schemas-microsoft-com:vml" Requires="v">
                    <p:oleObj spid="_x0000_s76028" name="Imagen" r:id="rId27" imgW="5964238" imgH="3151188" progId="MS_ClipArt_Gallery.2">
                      <p:embed/>
                    </p:oleObj>
                  </mc:Choice>
                  <mc:Fallback>
                    <p:oleObj name="Imagen" r:id="rId27" imgW="5964238" imgH="3151188" progId="MS_ClipArt_Gallery.2">
                      <p:embed/>
                      <p:pic>
                        <p:nvPicPr>
                          <p:cNvPr id="0" name="Object 50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51" y="1676"/>
                            <a:ext cx="888"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632" name="Object 505"/>
              <p:cNvGraphicFramePr>
                <a:graphicFrameLocks noChangeAspect="1"/>
              </p:cNvGraphicFramePr>
              <p:nvPr/>
            </p:nvGraphicFramePr>
            <p:xfrm>
              <a:off x="2156" y="1719"/>
              <a:ext cx="888" cy="468"/>
            </p:xfrm>
            <a:graphic>
              <a:graphicData uri="http://schemas.openxmlformats.org/presentationml/2006/ole">
                <mc:AlternateContent xmlns:mc="http://schemas.openxmlformats.org/markup-compatibility/2006">
                  <mc:Choice xmlns:v="urn:schemas-microsoft-com:vml" Requires="v">
                    <p:oleObj spid="_x0000_s76029" name="Imagen" r:id="rId28" imgW="5964238" imgH="3151188" progId="MS_ClipArt_Gallery.2">
                      <p:embed/>
                    </p:oleObj>
                  </mc:Choice>
                  <mc:Fallback>
                    <p:oleObj name="Imagen" r:id="rId28" imgW="5964238" imgH="3151188" progId="MS_ClipArt_Gallery.2">
                      <p:embed/>
                      <p:pic>
                        <p:nvPicPr>
                          <p:cNvPr id="0" name="Object 50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56" y="1719"/>
                            <a:ext cx="888"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aphicFrame>
          <p:nvGraphicFramePr>
            <p:cNvPr id="21525" name="Object 506"/>
            <p:cNvGraphicFramePr>
              <a:graphicFrameLocks noChangeAspect="1"/>
            </p:cNvGraphicFramePr>
            <p:nvPr/>
          </p:nvGraphicFramePr>
          <p:xfrm>
            <a:off x="2308" y="1616"/>
            <a:ext cx="575" cy="620"/>
          </p:xfrm>
          <a:graphic>
            <a:graphicData uri="http://schemas.openxmlformats.org/presentationml/2006/ole">
              <mc:AlternateContent xmlns:mc="http://schemas.openxmlformats.org/markup-compatibility/2006">
                <mc:Choice xmlns:v="urn:schemas-microsoft-com:vml" Requires="v">
                  <p:oleObj spid="_x0000_s76030" name="Imagen" r:id="rId29" imgW="4074411" imgH="3431423" progId="MS_ClipArt_Gallery.2">
                    <p:embed/>
                  </p:oleObj>
                </mc:Choice>
                <mc:Fallback>
                  <p:oleObj name="Imagen" r:id="rId29" imgW="4074411" imgH="3431423" progId="MS_ClipArt_Gallery.2">
                    <p:embed/>
                    <p:pic>
                      <p:nvPicPr>
                        <p:cNvPr id="0" name="Object 506"/>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308" y="1616"/>
                          <a:ext cx="575" cy="6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526" name="Object 507"/>
            <p:cNvGraphicFramePr>
              <a:graphicFrameLocks noChangeAspect="1"/>
            </p:cNvGraphicFramePr>
            <p:nvPr/>
          </p:nvGraphicFramePr>
          <p:xfrm>
            <a:off x="1211" y="1872"/>
            <a:ext cx="193" cy="379"/>
          </p:xfrm>
          <a:graphic>
            <a:graphicData uri="http://schemas.openxmlformats.org/presentationml/2006/ole">
              <mc:AlternateContent xmlns:mc="http://schemas.openxmlformats.org/markup-compatibility/2006">
                <mc:Choice xmlns:v="urn:schemas-microsoft-com:vml" Requires="v">
                  <p:oleObj spid="_x0000_s76031" name="Imagen" r:id="rId31" imgW="497273" imgH="976331" progId="MS_ClipArt_Gallery.2">
                    <p:embed/>
                  </p:oleObj>
                </mc:Choice>
                <mc:Fallback>
                  <p:oleObj name="Imagen" r:id="rId31" imgW="497273" imgH="976331" progId="MS_ClipArt_Gallery.2">
                    <p:embed/>
                    <p:pic>
                      <p:nvPicPr>
                        <p:cNvPr id="0" name="Object 507"/>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211" y="1872"/>
                          <a:ext cx="193" cy="3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21527" name="Group 508"/>
            <p:cNvGrpSpPr>
              <a:grpSpLocks/>
            </p:cNvGrpSpPr>
            <p:nvPr/>
          </p:nvGrpSpPr>
          <p:grpSpPr bwMode="auto">
            <a:xfrm>
              <a:off x="1661" y="2072"/>
              <a:ext cx="989" cy="200"/>
              <a:chOff x="2156" y="1676"/>
              <a:chExt cx="3144" cy="554"/>
            </a:xfrm>
          </p:grpSpPr>
          <p:graphicFrame>
            <p:nvGraphicFramePr>
              <p:cNvPr id="21619" name="Object 509"/>
              <p:cNvGraphicFramePr>
                <a:graphicFrameLocks noChangeAspect="1"/>
              </p:cNvGraphicFramePr>
              <p:nvPr/>
            </p:nvGraphicFramePr>
            <p:xfrm>
              <a:off x="4936" y="1959"/>
              <a:ext cx="364" cy="192"/>
            </p:xfrm>
            <a:graphic>
              <a:graphicData uri="http://schemas.openxmlformats.org/presentationml/2006/ole">
                <mc:AlternateContent xmlns:mc="http://schemas.openxmlformats.org/markup-compatibility/2006">
                  <mc:Choice xmlns:v="urn:schemas-microsoft-com:vml" Requires="v">
                    <p:oleObj spid="_x0000_s76032" name="Imagen" r:id="rId33" imgW="5964238" imgH="3151188" progId="MS_ClipArt_Gallery.2">
                      <p:embed/>
                    </p:oleObj>
                  </mc:Choice>
                  <mc:Fallback>
                    <p:oleObj name="Imagen" r:id="rId33" imgW="5964238" imgH="3151188" progId="MS_ClipArt_Gallery.2">
                      <p:embed/>
                      <p:pic>
                        <p:nvPicPr>
                          <p:cNvPr id="0" name="Object 50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936" y="1959"/>
                            <a:ext cx="364"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620" name="Object 510"/>
              <p:cNvGraphicFramePr>
                <a:graphicFrameLocks noChangeAspect="1"/>
              </p:cNvGraphicFramePr>
              <p:nvPr/>
            </p:nvGraphicFramePr>
            <p:xfrm>
              <a:off x="4414" y="1897"/>
              <a:ext cx="581" cy="306"/>
            </p:xfrm>
            <a:graphic>
              <a:graphicData uri="http://schemas.openxmlformats.org/presentationml/2006/ole">
                <mc:AlternateContent xmlns:mc="http://schemas.openxmlformats.org/markup-compatibility/2006">
                  <mc:Choice xmlns:v="urn:schemas-microsoft-com:vml" Requires="v">
                    <p:oleObj spid="_x0000_s76033" name="Imagen" r:id="rId34" imgW="5964238" imgH="3151188" progId="MS_ClipArt_Gallery.2">
                      <p:embed/>
                    </p:oleObj>
                  </mc:Choice>
                  <mc:Fallback>
                    <p:oleObj name="Imagen" r:id="rId34" imgW="5964238" imgH="3151188" progId="MS_ClipArt_Gallery.2">
                      <p:embed/>
                      <p:pic>
                        <p:nvPicPr>
                          <p:cNvPr id="0" name="Object 51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414" y="1897"/>
                            <a:ext cx="581" cy="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621" name="Object 511"/>
              <p:cNvGraphicFramePr>
                <a:graphicFrameLocks noChangeAspect="1"/>
              </p:cNvGraphicFramePr>
              <p:nvPr/>
            </p:nvGraphicFramePr>
            <p:xfrm>
              <a:off x="3946" y="1814"/>
              <a:ext cx="681" cy="359"/>
            </p:xfrm>
            <a:graphic>
              <a:graphicData uri="http://schemas.openxmlformats.org/presentationml/2006/ole">
                <mc:AlternateContent xmlns:mc="http://schemas.openxmlformats.org/markup-compatibility/2006">
                  <mc:Choice xmlns:v="urn:schemas-microsoft-com:vml" Requires="v">
                    <p:oleObj spid="_x0000_s76034" name="Imagen" r:id="rId35" imgW="5964238" imgH="3151188" progId="MS_ClipArt_Gallery.2">
                      <p:embed/>
                    </p:oleObj>
                  </mc:Choice>
                  <mc:Fallback>
                    <p:oleObj name="Imagen" r:id="rId35" imgW="5964238" imgH="3151188" progId="MS_ClipArt_Gallery.2">
                      <p:embed/>
                      <p:pic>
                        <p:nvPicPr>
                          <p:cNvPr id="0" name="Object 5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946" y="1814"/>
                            <a:ext cx="681" cy="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622" name="Object 512"/>
              <p:cNvGraphicFramePr>
                <a:graphicFrameLocks noChangeAspect="1"/>
              </p:cNvGraphicFramePr>
              <p:nvPr/>
            </p:nvGraphicFramePr>
            <p:xfrm>
              <a:off x="3469" y="1820"/>
              <a:ext cx="681" cy="359"/>
            </p:xfrm>
            <a:graphic>
              <a:graphicData uri="http://schemas.openxmlformats.org/presentationml/2006/ole">
                <mc:AlternateContent xmlns:mc="http://schemas.openxmlformats.org/markup-compatibility/2006">
                  <mc:Choice xmlns:v="urn:schemas-microsoft-com:vml" Requires="v">
                    <p:oleObj spid="_x0000_s76035" name="Imagen" r:id="rId36" imgW="5964238" imgH="3151188" progId="MS_ClipArt_Gallery.2">
                      <p:embed/>
                    </p:oleObj>
                  </mc:Choice>
                  <mc:Fallback>
                    <p:oleObj name="Imagen" r:id="rId36" imgW="5964238" imgH="3151188" progId="MS_ClipArt_Gallery.2">
                      <p:embed/>
                      <p:pic>
                        <p:nvPicPr>
                          <p:cNvPr id="0" name="Object 51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69" y="1820"/>
                            <a:ext cx="681" cy="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623" name="Object 513"/>
              <p:cNvGraphicFramePr>
                <a:graphicFrameLocks noChangeAspect="1"/>
              </p:cNvGraphicFramePr>
              <p:nvPr/>
            </p:nvGraphicFramePr>
            <p:xfrm>
              <a:off x="2955" y="1871"/>
              <a:ext cx="681" cy="359"/>
            </p:xfrm>
            <a:graphic>
              <a:graphicData uri="http://schemas.openxmlformats.org/presentationml/2006/ole">
                <mc:AlternateContent xmlns:mc="http://schemas.openxmlformats.org/markup-compatibility/2006">
                  <mc:Choice xmlns:v="urn:schemas-microsoft-com:vml" Requires="v">
                    <p:oleObj spid="_x0000_s76036" name="Imagen" r:id="rId37" imgW="5964238" imgH="3151188" progId="MS_ClipArt_Gallery.2">
                      <p:embed/>
                    </p:oleObj>
                  </mc:Choice>
                  <mc:Fallback>
                    <p:oleObj name="Imagen" r:id="rId37" imgW="5964238" imgH="3151188" progId="MS_ClipArt_Gallery.2">
                      <p:embed/>
                      <p:pic>
                        <p:nvPicPr>
                          <p:cNvPr id="0" name="Object 5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55" y="1871"/>
                            <a:ext cx="681" cy="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624" name="Object 514"/>
              <p:cNvGraphicFramePr>
                <a:graphicFrameLocks noChangeAspect="1"/>
              </p:cNvGraphicFramePr>
              <p:nvPr/>
            </p:nvGraphicFramePr>
            <p:xfrm>
              <a:off x="2751" y="1676"/>
              <a:ext cx="888" cy="468"/>
            </p:xfrm>
            <a:graphic>
              <a:graphicData uri="http://schemas.openxmlformats.org/presentationml/2006/ole">
                <mc:AlternateContent xmlns:mc="http://schemas.openxmlformats.org/markup-compatibility/2006">
                  <mc:Choice xmlns:v="urn:schemas-microsoft-com:vml" Requires="v">
                    <p:oleObj spid="_x0000_s76037" name="Imagen" r:id="rId38" imgW="5964238" imgH="3151188" progId="MS_ClipArt_Gallery.2">
                      <p:embed/>
                    </p:oleObj>
                  </mc:Choice>
                  <mc:Fallback>
                    <p:oleObj name="Imagen" r:id="rId38" imgW="5964238" imgH="3151188" progId="MS_ClipArt_Gallery.2">
                      <p:embed/>
                      <p:pic>
                        <p:nvPicPr>
                          <p:cNvPr id="0" name="Object 51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51" y="1676"/>
                            <a:ext cx="888"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625" name="Object 515"/>
              <p:cNvGraphicFramePr>
                <a:graphicFrameLocks noChangeAspect="1"/>
              </p:cNvGraphicFramePr>
              <p:nvPr/>
            </p:nvGraphicFramePr>
            <p:xfrm>
              <a:off x="2156" y="1719"/>
              <a:ext cx="888" cy="468"/>
            </p:xfrm>
            <a:graphic>
              <a:graphicData uri="http://schemas.openxmlformats.org/presentationml/2006/ole">
                <mc:AlternateContent xmlns:mc="http://schemas.openxmlformats.org/markup-compatibility/2006">
                  <mc:Choice xmlns:v="urn:schemas-microsoft-com:vml" Requires="v">
                    <p:oleObj spid="_x0000_s76038" name="Imagen" r:id="rId39" imgW="5964238" imgH="3151188" progId="MS_ClipArt_Gallery.2">
                      <p:embed/>
                    </p:oleObj>
                  </mc:Choice>
                  <mc:Fallback>
                    <p:oleObj name="Imagen" r:id="rId39" imgW="5964238" imgH="3151188" progId="MS_ClipArt_Gallery.2">
                      <p:embed/>
                      <p:pic>
                        <p:nvPicPr>
                          <p:cNvPr id="0" name="Object 51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56" y="1719"/>
                            <a:ext cx="888"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21528" name="Group 516"/>
            <p:cNvGrpSpPr>
              <a:grpSpLocks/>
            </p:cNvGrpSpPr>
            <p:nvPr/>
          </p:nvGrpSpPr>
          <p:grpSpPr bwMode="auto">
            <a:xfrm flipH="1">
              <a:off x="4434" y="3007"/>
              <a:ext cx="587" cy="276"/>
              <a:chOff x="3698" y="2907"/>
              <a:chExt cx="850" cy="413"/>
            </a:xfrm>
          </p:grpSpPr>
          <p:sp>
            <p:nvSpPr>
              <p:cNvPr id="21578" name="Freeform 517"/>
              <p:cNvSpPr>
                <a:spLocks/>
              </p:cNvSpPr>
              <p:nvPr/>
            </p:nvSpPr>
            <p:spPr bwMode="auto">
              <a:xfrm>
                <a:off x="3698" y="2907"/>
                <a:ext cx="850" cy="413"/>
              </a:xfrm>
              <a:custGeom>
                <a:avLst/>
                <a:gdLst>
                  <a:gd name="T0" fmla="*/ 1 w 1699"/>
                  <a:gd name="T1" fmla="*/ 237 h 826"/>
                  <a:gd name="T2" fmla="*/ 15 w 1699"/>
                  <a:gd name="T3" fmla="*/ 215 h 826"/>
                  <a:gd name="T4" fmla="*/ 46 w 1699"/>
                  <a:gd name="T5" fmla="*/ 200 h 826"/>
                  <a:gd name="T6" fmla="*/ 86 w 1699"/>
                  <a:gd name="T7" fmla="*/ 176 h 826"/>
                  <a:gd name="T8" fmla="*/ 123 w 1699"/>
                  <a:gd name="T9" fmla="*/ 151 h 826"/>
                  <a:gd name="T10" fmla="*/ 157 w 1699"/>
                  <a:gd name="T11" fmla="*/ 126 h 826"/>
                  <a:gd name="T12" fmla="*/ 200 w 1699"/>
                  <a:gd name="T13" fmla="*/ 104 h 826"/>
                  <a:gd name="T14" fmla="*/ 248 w 1699"/>
                  <a:gd name="T15" fmla="*/ 90 h 826"/>
                  <a:gd name="T16" fmla="*/ 262 w 1699"/>
                  <a:gd name="T17" fmla="*/ 59 h 826"/>
                  <a:gd name="T18" fmla="*/ 273 w 1699"/>
                  <a:gd name="T19" fmla="*/ 65 h 826"/>
                  <a:gd name="T20" fmla="*/ 283 w 1699"/>
                  <a:gd name="T21" fmla="*/ 54 h 826"/>
                  <a:gd name="T22" fmla="*/ 302 w 1699"/>
                  <a:gd name="T23" fmla="*/ 5 h 826"/>
                  <a:gd name="T24" fmla="*/ 316 w 1699"/>
                  <a:gd name="T25" fmla="*/ 9 h 826"/>
                  <a:gd name="T26" fmla="*/ 330 w 1699"/>
                  <a:gd name="T27" fmla="*/ 11 h 826"/>
                  <a:gd name="T28" fmla="*/ 339 w 1699"/>
                  <a:gd name="T29" fmla="*/ 27 h 826"/>
                  <a:gd name="T30" fmla="*/ 354 w 1699"/>
                  <a:gd name="T31" fmla="*/ 44 h 826"/>
                  <a:gd name="T32" fmla="*/ 379 w 1699"/>
                  <a:gd name="T33" fmla="*/ 57 h 826"/>
                  <a:gd name="T34" fmla="*/ 386 w 1699"/>
                  <a:gd name="T35" fmla="*/ 92 h 826"/>
                  <a:gd name="T36" fmla="*/ 412 w 1699"/>
                  <a:gd name="T37" fmla="*/ 94 h 826"/>
                  <a:gd name="T38" fmla="*/ 440 w 1699"/>
                  <a:gd name="T39" fmla="*/ 83 h 826"/>
                  <a:gd name="T40" fmla="*/ 475 w 1699"/>
                  <a:gd name="T41" fmla="*/ 61 h 826"/>
                  <a:gd name="T42" fmla="*/ 514 w 1699"/>
                  <a:gd name="T43" fmla="*/ 44 h 826"/>
                  <a:gd name="T44" fmla="*/ 533 w 1699"/>
                  <a:gd name="T45" fmla="*/ 49 h 826"/>
                  <a:gd name="T46" fmla="*/ 542 w 1699"/>
                  <a:gd name="T47" fmla="*/ 69 h 826"/>
                  <a:gd name="T48" fmla="*/ 561 w 1699"/>
                  <a:gd name="T49" fmla="*/ 93 h 826"/>
                  <a:gd name="T50" fmla="*/ 575 w 1699"/>
                  <a:gd name="T51" fmla="*/ 123 h 826"/>
                  <a:gd name="T52" fmla="*/ 593 w 1699"/>
                  <a:gd name="T53" fmla="*/ 135 h 826"/>
                  <a:gd name="T54" fmla="*/ 579 w 1699"/>
                  <a:gd name="T55" fmla="*/ 141 h 826"/>
                  <a:gd name="T56" fmla="*/ 605 w 1699"/>
                  <a:gd name="T57" fmla="*/ 156 h 826"/>
                  <a:gd name="T58" fmla="*/ 658 w 1699"/>
                  <a:gd name="T59" fmla="*/ 163 h 826"/>
                  <a:gd name="T60" fmla="*/ 710 w 1699"/>
                  <a:gd name="T61" fmla="*/ 135 h 826"/>
                  <a:gd name="T62" fmla="*/ 771 w 1699"/>
                  <a:gd name="T63" fmla="*/ 102 h 826"/>
                  <a:gd name="T64" fmla="*/ 812 w 1699"/>
                  <a:gd name="T65" fmla="*/ 77 h 826"/>
                  <a:gd name="T66" fmla="*/ 804 w 1699"/>
                  <a:gd name="T67" fmla="*/ 151 h 826"/>
                  <a:gd name="T68" fmla="*/ 812 w 1699"/>
                  <a:gd name="T69" fmla="*/ 240 h 826"/>
                  <a:gd name="T70" fmla="*/ 849 w 1699"/>
                  <a:gd name="T71" fmla="*/ 293 h 826"/>
                  <a:gd name="T72" fmla="*/ 788 w 1699"/>
                  <a:gd name="T73" fmla="*/ 298 h 826"/>
                  <a:gd name="T74" fmla="*/ 718 w 1699"/>
                  <a:gd name="T75" fmla="*/ 276 h 826"/>
                  <a:gd name="T76" fmla="*/ 668 w 1699"/>
                  <a:gd name="T77" fmla="*/ 250 h 826"/>
                  <a:gd name="T78" fmla="*/ 639 w 1699"/>
                  <a:gd name="T79" fmla="*/ 251 h 826"/>
                  <a:gd name="T80" fmla="*/ 605 w 1699"/>
                  <a:gd name="T81" fmla="*/ 266 h 826"/>
                  <a:gd name="T82" fmla="*/ 600 w 1699"/>
                  <a:gd name="T83" fmla="*/ 287 h 826"/>
                  <a:gd name="T84" fmla="*/ 598 w 1699"/>
                  <a:gd name="T85" fmla="*/ 321 h 826"/>
                  <a:gd name="T86" fmla="*/ 598 w 1699"/>
                  <a:gd name="T87" fmla="*/ 372 h 826"/>
                  <a:gd name="T88" fmla="*/ 574 w 1699"/>
                  <a:gd name="T89" fmla="*/ 368 h 826"/>
                  <a:gd name="T90" fmla="*/ 533 w 1699"/>
                  <a:gd name="T91" fmla="*/ 343 h 826"/>
                  <a:gd name="T92" fmla="*/ 497 w 1699"/>
                  <a:gd name="T93" fmla="*/ 318 h 826"/>
                  <a:gd name="T94" fmla="*/ 458 w 1699"/>
                  <a:gd name="T95" fmla="*/ 316 h 826"/>
                  <a:gd name="T96" fmla="*/ 401 w 1699"/>
                  <a:gd name="T97" fmla="*/ 321 h 826"/>
                  <a:gd name="T98" fmla="*/ 347 w 1699"/>
                  <a:gd name="T99" fmla="*/ 324 h 826"/>
                  <a:gd name="T100" fmla="*/ 325 w 1699"/>
                  <a:gd name="T101" fmla="*/ 328 h 826"/>
                  <a:gd name="T102" fmla="*/ 338 w 1699"/>
                  <a:gd name="T103" fmla="*/ 336 h 826"/>
                  <a:gd name="T104" fmla="*/ 335 w 1699"/>
                  <a:gd name="T105" fmla="*/ 389 h 826"/>
                  <a:gd name="T106" fmla="*/ 324 w 1699"/>
                  <a:gd name="T107" fmla="*/ 410 h 826"/>
                  <a:gd name="T108" fmla="*/ 294 w 1699"/>
                  <a:gd name="T109" fmla="*/ 390 h 826"/>
                  <a:gd name="T110" fmla="*/ 261 w 1699"/>
                  <a:gd name="T111" fmla="*/ 359 h 826"/>
                  <a:gd name="T112" fmla="*/ 232 w 1699"/>
                  <a:gd name="T113" fmla="*/ 318 h 826"/>
                  <a:gd name="T114" fmla="*/ 184 w 1699"/>
                  <a:gd name="T115" fmla="*/ 311 h 826"/>
                  <a:gd name="T116" fmla="*/ 139 w 1699"/>
                  <a:gd name="T117" fmla="*/ 298 h 826"/>
                  <a:gd name="T118" fmla="*/ 100 w 1699"/>
                  <a:gd name="T119" fmla="*/ 290 h 826"/>
                  <a:gd name="T120" fmla="*/ 59 w 1699"/>
                  <a:gd name="T121" fmla="*/ 286 h 826"/>
                  <a:gd name="T122" fmla="*/ 23 w 1699"/>
                  <a:gd name="T123" fmla="*/ 283 h 826"/>
                  <a:gd name="T124" fmla="*/ 4 w 1699"/>
                  <a:gd name="T125" fmla="*/ 263 h 8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99" h="826">
                    <a:moveTo>
                      <a:pt x="49" y="505"/>
                    </a:moveTo>
                    <a:lnTo>
                      <a:pt x="31" y="502"/>
                    </a:lnTo>
                    <a:lnTo>
                      <a:pt x="16" y="495"/>
                    </a:lnTo>
                    <a:lnTo>
                      <a:pt x="7" y="486"/>
                    </a:lnTo>
                    <a:lnTo>
                      <a:pt x="1" y="474"/>
                    </a:lnTo>
                    <a:lnTo>
                      <a:pt x="0" y="462"/>
                    </a:lnTo>
                    <a:lnTo>
                      <a:pt x="3" y="450"/>
                    </a:lnTo>
                    <a:lnTo>
                      <a:pt x="10" y="440"/>
                    </a:lnTo>
                    <a:lnTo>
                      <a:pt x="22" y="433"/>
                    </a:lnTo>
                    <a:lnTo>
                      <a:pt x="30" y="430"/>
                    </a:lnTo>
                    <a:lnTo>
                      <a:pt x="39" y="425"/>
                    </a:lnTo>
                    <a:lnTo>
                      <a:pt x="50" y="419"/>
                    </a:lnTo>
                    <a:lnTo>
                      <a:pt x="63" y="414"/>
                    </a:lnTo>
                    <a:lnTo>
                      <a:pt x="76" y="406"/>
                    </a:lnTo>
                    <a:lnTo>
                      <a:pt x="91" y="399"/>
                    </a:lnTo>
                    <a:lnTo>
                      <a:pt x="107" y="389"/>
                    </a:lnTo>
                    <a:lnTo>
                      <a:pt x="123" y="380"/>
                    </a:lnTo>
                    <a:lnTo>
                      <a:pt x="139" y="371"/>
                    </a:lnTo>
                    <a:lnTo>
                      <a:pt x="155" y="361"/>
                    </a:lnTo>
                    <a:lnTo>
                      <a:pt x="171" y="352"/>
                    </a:lnTo>
                    <a:lnTo>
                      <a:pt x="187" y="341"/>
                    </a:lnTo>
                    <a:lnTo>
                      <a:pt x="204" y="331"/>
                    </a:lnTo>
                    <a:lnTo>
                      <a:pt x="218" y="321"/>
                    </a:lnTo>
                    <a:lnTo>
                      <a:pt x="232" y="310"/>
                    </a:lnTo>
                    <a:lnTo>
                      <a:pt x="245" y="301"/>
                    </a:lnTo>
                    <a:lnTo>
                      <a:pt x="258" y="292"/>
                    </a:lnTo>
                    <a:lnTo>
                      <a:pt x="270" y="281"/>
                    </a:lnTo>
                    <a:lnTo>
                      <a:pt x="284" y="272"/>
                    </a:lnTo>
                    <a:lnTo>
                      <a:pt x="299" y="262"/>
                    </a:lnTo>
                    <a:lnTo>
                      <a:pt x="314" y="252"/>
                    </a:lnTo>
                    <a:lnTo>
                      <a:pt x="330" y="242"/>
                    </a:lnTo>
                    <a:lnTo>
                      <a:pt x="346" y="233"/>
                    </a:lnTo>
                    <a:lnTo>
                      <a:pt x="364" y="224"/>
                    </a:lnTo>
                    <a:lnTo>
                      <a:pt x="381" y="216"/>
                    </a:lnTo>
                    <a:lnTo>
                      <a:pt x="399" y="208"/>
                    </a:lnTo>
                    <a:lnTo>
                      <a:pt x="418" y="201"/>
                    </a:lnTo>
                    <a:lnTo>
                      <a:pt x="436" y="194"/>
                    </a:lnTo>
                    <a:lnTo>
                      <a:pt x="456" y="188"/>
                    </a:lnTo>
                    <a:lnTo>
                      <a:pt x="475" y="184"/>
                    </a:lnTo>
                    <a:lnTo>
                      <a:pt x="495" y="179"/>
                    </a:lnTo>
                    <a:lnTo>
                      <a:pt x="514" y="177"/>
                    </a:lnTo>
                    <a:lnTo>
                      <a:pt x="514" y="169"/>
                    </a:lnTo>
                    <a:lnTo>
                      <a:pt x="514" y="152"/>
                    </a:lnTo>
                    <a:lnTo>
                      <a:pt x="518" y="132"/>
                    </a:lnTo>
                    <a:lnTo>
                      <a:pt x="524" y="117"/>
                    </a:lnTo>
                    <a:lnTo>
                      <a:pt x="528" y="118"/>
                    </a:lnTo>
                    <a:lnTo>
                      <a:pt x="532" y="119"/>
                    </a:lnTo>
                    <a:lnTo>
                      <a:pt x="536" y="123"/>
                    </a:lnTo>
                    <a:lnTo>
                      <a:pt x="541" y="126"/>
                    </a:lnTo>
                    <a:lnTo>
                      <a:pt x="546" y="130"/>
                    </a:lnTo>
                    <a:lnTo>
                      <a:pt x="550" y="134"/>
                    </a:lnTo>
                    <a:lnTo>
                      <a:pt x="554" y="139"/>
                    </a:lnTo>
                    <a:lnTo>
                      <a:pt x="558" y="144"/>
                    </a:lnTo>
                    <a:lnTo>
                      <a:pt x="561" y="128"/>
                    </a:lnTo>
                    <a:lnTo>
                      <a:pt x="565" y="108"/>
                    </a:lnTo>
                    <a:lnTo>
                      <a:pt x="571" y="86"/>
                    </a:lnTo>
                    <a:lnTo>
                      <a:pt x="579" y="63"/>
                    </a:lnTo>
                    <a:lnTo>
                      <a:pt x="587" y="41"/>
                    </a:lnTo>
                    <a:lnTo>
                      <a:pt x="595" y="23"/>
                    </a:lnTo>
                    <a:lnTo>
                      <a:pt x="603" y="9"/>
                    </a:lnTo>
                    <a:lnTo>
                      <a:pt x="609" y="0"/>
                    </a:lnTo>
                    <a:lnTo>
                      <a:pt x="615" y="5"/>
                    </a:lnTo>
                    <a:lnTo>
                      <a:pt x="620" y="10"/>
                    </a:lnTo>
                    <a:lnTo>
                      <a:pt x="626" y="14"/>
                    </a:lnTo>
                    <a:lnTo>
                      <a:pt x="632" y="17"/>
                    </a:lnTo>
                    <a:lnTo>
                      <a:pt x="639" y="18"/>
                    </a:lnTo>
                    <a:lnTo>
                      <a:pt x="646" y="18"/>
                    </a:lnTo>
                    <a:lnTo>
                      <a:pt x="653" y="16"/>
                    </a:lnTo>
                    <a:lnTo>
                      <a:pt x="660" y="10"/>
                    </a:lnTo>
                    <a:lnTo>
                      <a:pt x="660" y="21"/>
                    </a:lnTo>
                    <a:lnTo>
                      <a:pt x="660" y="31"/>
                    </a:lnTo>
                    <a:lnTo>
                      <a:pt x="661" y="40"/>
                    </a:lnTo>
                    <a:lnTo>
                      <a:pt x="664" y="47"/>
                    </a:lnTo>
                    <a:lnTo>
                      <a:pt x="669" y="52"/>
                    </a:lnTo>
                    <a:lnTo>
                      <a:pt x="677" y="54"/>
                    </a:lnTo>
                    <a:lnTo>
                      <a:pt x="689" y="54"/>
                    </a:lnTo>
                    <a:lnTo>
                      <a:pt x="704" y="49"/>
                    </a:lnTo>
                    <a:lnTo>
                      <a:pt x="704" y="64"/>
                    </a:lnTo>
                    <a:lnTo>
                      <a:pt x="704" y="77"/>
                    </a:lnTo>
                    <a:lnTo>
                      <a:pt x="708" y="88"/>
                    </a:lnTo>
                    <a:lnTo>
                      <a:pt x="713" y="98"/>
                    </a:lnTo>
                    <a:lnTo>
                      <a:pt x="721" y="105"/>
                    </a:lnTo>
                    <a:lnTo>
                      <a:pt x="730" y="109"/>
                    </a:lnTo>
                    <a:lnTo>
                      <a:pt x="742" y="113"/>
                    </a:lnTo>
                    <a:lnTo>
                      <a:pt x="757" y="113"/>
                    </a:lnTo>
                    <a:lnTo>
                      <a:pt x="748" y="128"/>
                    </a:lnTo>
                    <a:lnTo>
                      <a:pt x="747" y="146"/>
                    </a:lnTo>
                    <a:lnTo>
                      <a:pt x="752" y="165"/>
                    </a:lnTo>
                    <a:lnTo>
                      <a:pt x="764" y="183"/>
                    </a:lnTo>
                    <a:lnTo>
                      <a:pt x="771" y="183"/>
                    </a:lnTo>
                    <a:lnTo>
                      <a:pt x="780" y="184"/>
                    </a:lnTo>
                    <a:lnTo>
                      <a:pt x="790" y="184"/>
                    </a:lnTo>
                    <a:lnTo>
                      <a:pt x="801" y="185"/>
                    </a:lnTo>
                    <a:lnTo>
                      <a:pt x="812" y="186"/>
                    </a:lnTo>
                    <a:lnTo>
                      <a:pt x="823" y="187"/>
                    </a:lnTo>
                    <a:lnTo>
                      <a:pt x="835" y="187"/>
                    </a:lnTo>
                    <a:lnTo>
                      <a:pt x="845" y="188"/>
                    </a:lnTo>
                    <a:lnTo>
                      <a:pt x="855" y="182"/>
                    </a:lnTo>
                    <a:lnTo>
                      <a:pt x="867" y="173"/>
                    </a:lnTo>
                    <a:lnTo>
                      <a:pt x="879" y="165"/>
                    </a:lnTo>
                    <a:lnTo>
                      <a:pt x="893" y="156"/>
                    </a:lnTo>
                    <a:lnTo>
                      <a:pt x="906" y="148"/>
                    </a:lnTo>
                    <a:lnTo>
                      <a:pt x="921" y="139"/>
                    </a:lnTo>
                    <a:lnTo>
                      <a:pt x="935" y="131"/>
                    </a:lnTo>
                    <a:lnTo>
                      <a:pt x="950" y="122"/>
                    </a:lnTo>
                    <a:lnTo>
                      <a:pt x="966" y="115"/>
                    </a:lnTo>
                    <a:lnTo>
                      <a:pt x="981" y="107"/>
                    </a:lnTo>
                    <a:lnTo>
                      <a:pt x="996" y="100"/>
                    </a:lnTo>
                    <a:lnTo>
                      <a:pt x="1012" y="93"/>
                    </a:lnTo>
                    <a:lnTo>
                      <a:pt x="1027" y="87"/>
                    </a:lnTo>
                    <a:lnTo>
                      <a:pt x="1042" y="83"/>
                    </a:lnTo>
                    <a:lnTo>
                      <a:pt x="1057" y="79"/>
                    </a:lnTo>
                    <a:lnTo>
                      <a:pt x="1072" y="77"/>
                    </a:lnTo>
                    <a:lnTo>
                      <a:pt x="1068" y="87"/>
                    </a:lnTo>
                    <a:lnTo>
                      <a:pt x="1066" y="98"/>
                    </a:lnTo>
                    <a:lnTo>
                      <a:pt x="1065" y="108"/>
                    </a:lnTo>
                    <a:lnTo>
                      <a:pt x="1065" y="118"/>
                    </a:lnTo>
                    <a:lnTo>
                      <a:pt x="1068" y="126"/>
                    </a:lnTo>
                    <a:lnTo>
                      <a:pt x="1074" y="133"/>
                    </a:lnTo>
                    <a:lnTo>
                      <a:pt x="1083" y="137"/>
                    </a:lnTo>
                    <a:lnTo>
                      <a:pt x="1096" y="139"/>
                    </a:lnTo>
                    <a:lnTo>
                      <a:pt x="1095" y="156"/>
                    </a:lnTo>
                    <a:lnTo>
                      <a:pt x="1095" y="172"/>
                    </a:lnTo>
                    <a:lnTo>
                      <a:pt x="1103" y="183"/>
                    </a:lnTo>
                    <a:lnTo>
                      <a:pt x="1121" y="185"/>
                    </a:lnTo>
                    <a:lnTo>
                      <a:pt x="1122" y="199"/>
                    </a:lnTo>
                    <a:lnTo>
                      <a:pt x="1126" y="213"/>
                    </a:lnTo>
                    <a:lnTo>
                      <a:pt x="1132" y="224"/>
                    </a:lnTo>
                    <a:lnTo>
                      <a:pt x="1140" y="236"/>
                    </a:lnTo>
                    <a:lnTo>
                      <a:pt x="1149" y="245"/>
                    </a:lnTo>
                    <a:lnTo>
                      <a:pt x="1160" y="253"/>
                    </a:lnTo>
                    <a:lnTo>
                      <a:pt x="1175" y="260"/>
                    </a:lnTo>
                    <a:lnTo>
                      <a:pt x="1193" y="264"/>
                    </a:lnTo>
                    <a:lnTo>
                      <a:pt x="1189" y="267"/>
                    </a:lnTo>
                    <a:lnTo>
                      <a:pt x="1185" y="270"/>
                    </a:lnTo>
                    <a:lnTo>
                      <a:pt x="1180" y="272"/>
                    </a:lnTo>
                    <a:lnTo>
                      <a:pt x="1174" y="276"/>
                    </a:lnTo>
                    <a:lnTo>
                      <a:pt x="1169" y="278"/>
                    </a:lnTo>
                    <a:lnTo>
                      <a:pt x="1164" y="279"/>
                    </a:lnTo>
                    <a:lnTo>
                      <a:pt x="1158" y="281"/>
                    </a:lnTo>
                    <a:lnTo>
                      <a:pt x="1155" y="281"/>
                    </a:lnTo>
                    <a:lnTo>
                      <a:pt x="1164" y="288"/>
                    </a:lnTo>
                    <a:lnTo>
                      <a:pt x="1177" y="296"/>
                    </a:lnTo>
                    <a:lnTo>
                      <a:pt x="1192" y="304"/>
                    </a:lnTo>
                    <a:lnTo>
                      <a:pt x="1209" y="312"/>
                    </a:lnTo>
                    <a:lnTo>
                      <a:pt x="1228" y="321"/>
                    </a:lnTo>
                    <a:lnTo>
                      <a:pt x="1251" y="326"/>
                    </a:lnTo>
                    <a:lnTo>
                      <a:pt x="1274" y="331"/>
                    </a:lnTo>
                    <a:lnTo>
                      <a:pt x="1301" y="333"/>
                    </a:lnTo>
                    <a:lnTo>
                      <a:pt x="1315" y="325"/>
                    </a:lnTo>
                    <a:lnTo>
                      <a:pt x="1332" y="316"/>
                    </a:lnTo>
                    <a:lnTo>
                      <a:pt x="1352" y="306"/>
                    </a:lnTo>
                    <a:lnTo>
                      <a:pt x="1372" y="294"/>
                    </a:lnTo>
                    <a:lnTo>
                      <a:pt x="1395" y="281"/>
                    </a:lnTo>
                    <a:lnTo>
                      <a:pt x="1420" y="269"/>
                    </a:lnTo>
                    <a:lnTo>
                      <a:pt x="1445" y="255"/>
                    </a:lnTo>
                    <a:lnTo>
                      <a:pt x="1469" y="242"/>
                    </a:lnTo>
                    <a:lnTo>
                      <a:pt x="1494" y="229"/>
                    </a:lnTo>
                    <a:lnTo>
                      <a:pt x="1519" y="216"/>
                    </a:lnTo>
                    <a:lnTo>
                      <a:pt x="1542" y="203"/>
                    </a:lnTo>
                    <a:lnTo>
                      <a:pt x="1562" y="192"/>
                    </a:lnTo>
                    <a:lnTo>
                      <a:pt x="1582" y="180"/>
                    </a:lnTo>
                    <a:lnTo>
                      <a:pt x="1599" y="170"/>
                    </a:lnTo>
                    <a:lnTo>
                      <a:pt x="1613" y="161"/>
                    </a:lnTo>
                    <a:lnTo>
                      <a:pt x="1623" y="154"/>
                    </a:lnTo>
                    <a:lnTo>
                      <a:pt x="1630" y="185"/>
                    </a:lnTo>
                    <a:lnTo>
                      <a:pt x="1630" y="215"/>
                    </a:lnTo>
                    <a:lnTo>
                      <a:pt x="1626" y="245"/>
                    </a:lnTo>
                    <a:lnTo>
                      <a:pt x="1618" y="273"/>
                    </a:lnTo>
                    <a:lnTo>
                      <a:pt x="1607" y="302"/>
                    </a:lnTo>
                    <a:lnTo>
                      <a:pt x="1597" y="331"/>
                    </a:lnTo>
                    <a:lnTo>
                      <a:pt x="1588" y="361"/>
                    </a:lnTo>
                    <a:lnTo>
                      <a:pt x="1582" y="391"/>
                    </a:lnTo>
                    <a:lnTo>
                      <a:pt x="1603" y="441"/>
                    </a:lnTo>
                    <a:lnTo>
                      <a:pt x="1623" y="480"/>
                    </a:lnTo>
                    <a:lnTo>
                      <a:pt x="1644" y="510"/>
                    </a:lnTo>
                    <a:lnTo>
                      <a:pt x="1663" y="533"/>
                    </a:lnTo>
                    <a:lnTo>
                      <a:pt x="1679" y="551"/>
                    </a:lnTo>
                    <a:lnTo>
                      <a:pt x="1690" y="569"/>
                    </a:lnTo>
                    <a:lnTo>
                      <a:pt x="1698" y="585"/>
                    </a:lnTo>
                    <a:lnTo>
                      <a:pt x="1699" y="603"/>
                    </a:lnTo>
                    <a:lnTo>
                      <a:pt x="1668" y="604"/>
                    </a:lnTo>
                    <a:lnTo>
                      <a:pt x="1637" y="604"/>
                    </a:lnTo>
                    <a:lnTo>
                      <a:pt x="1606" y="601"/>
                    </a:lnTo>
                    <a:lnTo>
                      <a:pt x="1576" y="596"/>
                    </a:lnTo>
                    <a:lnTo>
                      <a:pt x="1546" y="589"/>
                    </a:lnTo>
                    <a:lnTo>
                      <a:pt x="1516" y="581"/>
                    </a:lnTo>
                    <a:lnTo>
                      <a:pt x="1488" y="572"/>
                    </a:lnTo>
                    <a:lnTo>
                      <a:pt x="1461" y="562"/>
                    </a:lnTo>
                    <a:lnTo>
                      <a:pt x="1435" y="551"/>
                    </a:lnTo>
                    <a:lnTo>
                      <a:pt x="1410" y="541"/>
                    </a:lnTo>
                    <a:lnTo>
                      <a:pt x="1388" y="530"/>
                    </a:lnTo>
                    <a:lnTo>
                      <a:pt x="1369" y="519"/>
                    </a:lnTo>
                    <a:lnTo>
                      <a:pt x="1350" y="509"/>
                    </a:lnTo>
                    <a:lnTo>
                      <a:pt x="1336" y="500"/>
                    </a:lnTo>
                    <a:lnTo>
                      <a:pt x="1323" y="491"/>
                    </a:lnTo>
                    <a:lnTo>
                      <a:pt x="1314" y="484"/>
                    </a:lnTo>
                    <a:lnTo>
                      <a:pt x="1303" y="489"/>
                    </a:lnTo>
                    <a:lnTo>
                      <a:pt x="1291" y="495"/>
                    </a:lnTo>
                    <a:lnTo>
                      <a:pt x="1277" y="502"/>
                    </a:lnTo>
                    <a:lnTo>
                      <a:pt x="1262" y="509"/>
                    </a:lnTo>
                    <a:lnTo>
                      <a:pt x="1247" y="516"/>
                    </a:lnTo>
                    <a:lnTo>
                      <a:pt x="1233" y="522"/>
                    </a:lnTo>
                    <a:lnTo>
                      <a:pt x="1220" y="527"/>
                    </a:lnTo>
                    <a:lnTo>
                      <a:pt x="1210" y="532"/>
                    </a:lnTo>
                    <a:lnTo>
                      <a:pt x="1210" y="541"/>
                    </a:lnTo>
                    <a:lnTo>
                      <a:pt x="1209" y="551"/>
                    </a:lnTo>
                    <a:lnTo>
                      <a:pt x="1208" y="562"/>
                    </a:lnTo>
                    <a:lnTo>
                      <a:pt x="1207" y="565"/>
                    </a:lnTo>
                    <a:lnTo>
                      <a:pt x="1200" y="573"/>
                    </a:lnTo>
                    <a:lnTo>
                      <a:pt x="1197" y="585"/>
                    </a:lnTo>
                    <a:lnTo>
                      <a:pt x="1200" y="596"/>
                    </a:lnTo>
                    <a:lnTo>
                      <a:pt x="1204" y="608"/>
                    </a:lnTo>
                    <a:lnTo>
                      <a:pt x="1195" y="623"/>
                    </a:lnTo>
                    <a:lnTo>
                      <a:pt x="1196" y="641"/>
                    </a:lnTo>
                    <a:lnTo>
                      <a:pt x="1203" y="659"/>
                    </a:lnTo>
                    <a:lnTo>
                      <a:pt x="1217" y="679"/>
                    </a:lnTo>
                    <a:lnTo>
                      <a:pt x="1208" y="697"/>
                    </a:lnTo>
                    <a:lnTo>
                      <a:pt x="1201" y="720"/>
                    </a:lnTo>
                    <a:lnTo>
                      <a:pt x="1196" y="743"/>
                    </a:lnTo>
                    <a:lnTo>
                      <a:pt x="1196" y="765"/>
                    </a:lnTo>
                    <a:lnTo>
                      <a:pt x="1187" y="761"/>
                    </a:lnTo>
                    <a:lnTo>
                      <a:pt x="1175" y="754"/>
                    </a:lnTo>
                    <a:lnTo>
                      <a:pt x="1162" y="746"/>
                    </a:lnTo>
                    <a:lnTo>
                      <a:pt x="1148" y="736"/>
                    </a:lnTo>
                    <a:lnTo>
                      <a:pt x="1132" y="727"/>
                    </a:lnTo>
                    <a:lnTo>
                      <a:pt x="1116" y="717"/>
                    </a:lnTo>
                    <a:lnTo>
                      <a:pt x="1099" y="707"/>
                    </a:lnTo>
                    <a:lnTo>
                      <a:pt x="1082" y="695"/>
                    </a:lnTo>
                    <a:lnTo>
                      <a:pt x="1065" y="685"/>
                    </a:lnTo>
                    <a:lnTo>
                      <a:pt x="1049" y="673"/>
                    </a:lnTo>
                    <a:lnTo>
                      <a:pt x="1033" y="663"/>
                    </a:lnTo>
                    <a:lnTo>
                      <a:pt x="1019" y="654"/>
                    </a:lnTo>
                    <a:lnTo>
                      <a:pt x="1005" y="644"/>
                    </a:lnTo>
                    <a:lnTo>
                      <a:pt x="993" y="636"/>
                    </a:lnTo>
                    <a:lnTo>
                      <a:pt x="983" y="630"/>
                    </a:lnTo>
                    <a:lnTo>
                      <a:pt x="975" y="624"/>
                    </a:lnTo>
                    <a:lnTo>
                      <a:pt x="957" y="626"/>
                    </a:lnTo>
                    <a:lnTo>
                      <a:pt x="936" y="628"/>
                    </a:lnTo>
                    <a:lnTo>
                      <a:pt x="915" y="631"/>
                    </a:lnTo>
                    <a:lnTo>
                      <a:pt x="893" y="633"/>
                    </a:lnTo>
                    <a:lnTo>
                      <a:pt x="871" y="635"/>
                    </a:lnTo>
                    <a:lnTo>
                      <a:pt x="848" y="638"/>
                    </a:lnTo>
                    <a:lnTo>
                      <a:pt x="825" y="640"/>
                    </a:lnTo>
                    <a:lnTo>
                      <a:pt x="802" y="642"/>
                    </a:lnTo>
                    <a:lnTo>
                      <a:pt x="779" y="643"/>
                    </a:lnTo>
                    <a:lnTo>
                      <a:pt x="757" y="646"/>
                    </a:lnTo>
                    <a:lnTo>
                      <a:pt x="736" y="647"/>
                    </a:lnTo>
                    <a:lnTo>
                      <a:pt x="715" y="647"/>
                    </a:lnTo>
                    <a:lnTo>
                      <a:pt x="694" y="648"/>
                    </a:lnTo>
                    <a:lnTo>
                      <a:pt x="676" y="648"/>
                    </a:lnTo>
                    <a:lnTo>
                      <a:pt x="657" y="648"/>
                    </a:lnTo>
                    <a:lnTo>
                      <a:pt x="641" y="647"/>
                    </a:lnTo>
                    <a:lnTo>
                      <a:pt x="645" y="650"/>
                    </a:lnTo>
                    <a:lnTo>
                      <a:pt x="649" y="655"/>
                    </a:lnTo>
                    <a:lnTo>
                      <a:pt x="654" y="658"/>
                    </a:lnTo>
                    <a:lnTo>
                      <a:pt x="658" y="662"/>
                    </a:lnTo>
                    <a:lnTo>
                      <a:pt x="663" y="665"/>
                    </a:lnTo>
                    <a:lnTo>
                      <a:pt x="669" y="669"/>
                    </a:lnTo>
                    <a:lnTo>
                      <a:pt x="675" y="671"/>
                    </a:lnTo>
                    <a:lnTo>
                      <a:pt x="680" y="674"/>
                    </a:lnTo>
                    <a:lnTo>
                      <a:pt x="670" y="695"/>
                    </a:lnTo>
                    <a:lnTo>
                      <a:pt x="664" y="720"/>
                    </a:lnTo>
                    <a:lnTo>
                      <a:pt x="664" y="749"/>
                    </a:lnTo>
                    <a:lnTo>
                      <a:pt x="670" y="777"/>
                    </a:lnTo>
                    <a:lnTo>
                      <a:pt x="664" y="783"/>
                    </a:lnTo>
                    <a:lnTo>
                      <a:pt x="658" y="796"/>
                    </a:lnTo>
                    <a:lnTo>
                      <a:pt x="655" y="811"/>
                    </a:lnTo>
                    <a:lnTo>
                      <a:pt x="656" y="826"/>
                    </a:lnTo>
                    <a:lnTo>
                      <a:pt x="647" y="820"/>
                    </a:lnTo>
                    <a:lnTo>
                      <a:pt x="637" y="815"/>
                    </a:lnTo>
                    <a:lnTo>
                      <a:pt x="625" y="808"/>
                    </a:lnTo>
                    <a:lnTo>
                      <a:pt x="613" y="800"/>
                    </a:lnTo>
                    <a:lnTo>
                      <a:pt x="601" y="790"/>
                    </a:lnTo>
                    <a:lnTo>
                      <a:pt x="588" y="780"/>
                    </a:lnTo>
                    <a:lnTo>
                      <a:pt x="575" y="770"/>
                    </a:lnTo>
                    <a:lnTo>
                      <a:pt x="562" y="757"/>
                    </a:lnTo>
                    <a:lnTo>
                      <a:pt x="548" y="744"/>
                    </a:lnTo>
                    <a:lnTo>
                      <a:pt x="535" y="732"/>
                    </a:lnTo>
                    <a:lnTo>
                      <a:pt x="521" y="718"/>
                    </a:lnTo>
                    <a:lnTo>
                      <a:pt x="509" y="703"/>
                    </a:lnTo>
                    <a:lnTo>
                      <a:pt x="497" y="687"/>
                    </a:lnTo>
                    <a:lnTo>
                      <a:pt x="485" y="671"/>
                    </a:lnTo>
                    <a:lnTo>
                      <a:pt x="474" y="654"/>
                    </a:lnTo>
                    <a:lnTo>
                      <a:pt x="464" y="636"/>
                    </a:lnTo>
                    <a:lnTo>
                      <a:pt x="449" y="635"/>
                    </a:lnTo>
                    <a:lnTo>
                      <a:pt x="432" y="634"/>
                    </a:lnTo>
                    <a:lnTo>
                      <a:pt x="412" y="631"/>
                    </a:lnTo>
                    <a:lnTo>
                      <a:pt x="390" y="626"/>
                    </a:lnTo>
                    <a:lnTo>
                      <a:pt x="368" y="622"/>
                    </a:lnTo>
                    <a:lnTo>
                      <a:pt x="346" y="616"/>
                    </a:lnTo>
                    <a:lnTo>
                      <a:pt x="324" y="609"/>
                    </a:lnTo>
                    <a:lnTo>
                      <a:pt x="303" y="602"/>
                    </a:lnTo>
                    <a:lnTo>
                      <a:pt x="291" y="599"/>
                    </a:lnTo>
                    <a:lnTo>
                      <a:pt x="278" y="595"/>
                    </a:lnTo>
                    <a:lnTo>
                      <a:pt x="265" y="592"/>
                    </a:lnTo>
                    <a:lnTo>
                      <a:pt x="250" y="588"/>
                    </a:lnTo>
                    <a:lnTo>
                      <a:pt x="233" y="585"/>
                    </a:lnTo>
                    <a:lnTo>
                      <a:pt x="217" y="582"/>
                    </a:lnTo>
                    <a:lnTo>
                      <a:pt x="200" y="580"/>
                    </a:lnTo>
                    <a:lnTo>
                      <a:pt x="183" y="578"/>
                    </a:lnTo>
                    <a:lnTo>
                      <a:pt x="166" y="576"/>
                    </a:lnTo>
                    <a:lnTo>
                      <a:pt x="149" y="574"/>
                    </a:lnTo>
                    <a:lnTo>
                      <a:pt x="132" y="573"/>
                    </a:lnTo>
                    <a:lnTo>
                      <a:pt x="117" y="571"/>
                    </a:lnTo>
                    <a:lnTo>
                      <a:pt x="102" y="571"/>
                    </a:lnTo>
                    <a:lnTo>
                      <a:pt x="88" y="570"/>
                    </a:lnTo>
                    <a:lnTo>
                      <a:pt x="76" y="569"/>
                    </a:lnTo>
                    <a:lnTo>
                      <a:pt x="64" y="569"/>
                    </a:lnTo>
                    <a:lnTo>
                      <a:pt x="45" y="566"/>
                    </a:lnTo>
                    <a:lnTo>
                      <a:pt x="26" y="562"/>
                    </a:lnTo>
                    <a:lnTo>
                      <a:pt x="12" y="555"/>
                    </a:lnTo>
                    <a:lnTo>
                      <a:pt x="4" y="546"/>
                    </a:lnTo>
                    <a:lnTo>
                      <a:pt x="2" y="536"/>
                    </a:lnTo>
                    <a:lnTo>
                      <a:pt x="8" y="526"/>
                    </a:lnTo>
                    <a:lnTo>
                      <a:pt x="23" y="516"/>
                    </a:lnTo>
                    <a:lnTo>
                      <a:pt x="49" y="5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79" name="Freeform 518"/>
              <p:cNvSpPr>
                <a:spLocks/>
              </p:cNvSpPr>
              <p:nvPr/>
            </p:nvSpPr>
            <p:spPr bwMode="auto">
              <a:xfrm>
                <a:off x="3967" y="2983"/>
                <a:ext cx="11" cy="12"/>
              </a:xfrm>
              <a:custGeom>
                <a:avLst/>
                <a:gdLst>
                  <a:gd name="T0" fmla="*/ 0 w 22"/>
                  <a:gd name="T1" fmla="*/ 0 h 24"/>
                  <a:gd name="T2" fmla="*/ 0 w 22"/>
                  <a:gd name="T3" fmla="*/ 2 h 24"/>
                  <a:gd name="T4" fmla="*/ 1 w 22"/>
                  <a:gd name="T5" fmla="*/ 6 h 24"/>
                  <a:gd name="T6" fmla="*/ 1 w 22"/>
                  <a:gd name="T7" fmla="*/ 9 h 24"/>
                  <a:gd name="T8" fmla="*/ 1 w 22"/>
                  <a:gd name="T9" fmla="*/ 12 h 24"/>
                  <a:gd name="T10" fmla="*/ 3 w 22"/>
                  <a:gd name="T11" fmla="*/ 12 h 24"/>
                  <a:gd name="T12" fmla="*/ 6 w 22"/>
                  <a:gd name="T13" fmla="*/ 12 h 24"/>
                  <a:gd name="T14" fmla="*/ 9 w 22"/>
                  <a:gd name="T15" fmla="*/ 12 h 24"/>
                  <a:gd name="T16" fmla="*/ 11 w 22"/>
                  <a:gd name="T17" fmla="*/ 12 h 24"/>
                  <a:gd name="T18" fmla="*/ 9 w 22"/>
                  <a:gd name="T19" fmla="*/ 9 h 24"/>
                  <a:gd name="T20" fmla="*/ 6 w 22"/>
                  <a:gd name="T21" fmla="*/ 5 h 24"/>
                  <a:gd name="T22" fmla="*/ 3 w 22"/>
                  <a:gd name="T23" fmla="*/ 2 h 24"/>
                  <a:gd name="T24" fmla="*/ 0 w 22"/>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24">
                    <a:moveTo>
                      <a:pt x="0" y="0"/>
                    </a:moveTo>
                    <a:lnTo>
                      <a:pt x="0" y="4"/>
                    </a:lnTo>
                    <a:lnTo>
                      <a:pt x="2" y="11"/>
                    </a:lnTo>
                    <a:lnTo>
                      <a:pt x="2" y="18"/>
                    </a:lnTo>
                    <a:lnTo>
                      <a:pt x="2" y="24"/>
                    </a:lnTo>
                    <a:lnTo>
                      <a:pt x="6" y="24"/>
                    </a:lnTo>
                    <a:lnTo>
                      <a:pt x="12" y="24"/>
                    </a:lnTo>
                    <a:lnTo>
                      <a:pt x="18" y="24"/>
                    </a:lnTo>
                    <a:lnTo>
                      <a:pt x="22" y="24"/>
                    </a:lnTo>
                    <a:lnTo>
                      <a:pt x="18" y="18"/>
                    </a:lnTo>
                    <a:lnTo>
                      <a:pt x="12" y="10"/>
                    </a:lnTo>
                    <a:lnTo>
                      <a:pt x="6" y="4"/>
                    </a:lnTo>
                    <a:lnTo>
                      <a:pt x="0" y="0"/>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80" name="Freeform 519"/>
              <p:cNvSpPr>
                <a:spLocks/>
              </p:cNvSpPr>
              <p:nvPr/>
            </p:nvSpPr>
            <p:spPr bwMode="auto">
              <a:xfrm>
                <a:off x="3987" y="2926"/>
                <a:ext cx="29" cy="69"/>
              </a:xfrm>
              <a:custGeom>
                <a:avLst/>
                <a:gdLst>
                  <a:gd name="T0" fmla="*/ 0 w 58"/>
                  <a:gd name="T1" fmla="*/ 69 h 138"/>
                  <a:gd name="T2" fmla="*/ 1 w 58"/>
                  <a:gd name="T3" fmla="*/ 62 h 138"/>
                  <a:gd name="T4" fmla="*/ 3 w 58"/>
                  <a:gd name="T5" fmla="*/ 53 h 138"/>
                  <a:gd name="T6" fmla="*/ 4 w 58"/>
                  <a:gd name="T7" fmla="*/ 43 h 138"/>
                  <a:gd name="T8" fmla="*/ 7 w 58"/>
                  <a:gd name="T9" fmla="*/ 32 h 138"/>
                  <a:gd name="T10" fmla="*/ 9 w 58"/>
                  <a:gd name="T11" fmla="*/ 23 h 138"/>
                  <a:gd name="T12" fmla="*/ 12 w 58"/>
                  <a:gd name="T13" fmla="*/ 13 h 138"/>
                  <a:gd name="T14" fmla="*/ 15 w 58"/>
                  <a:gd name="T15" fmla="*/ 5 h 138"/>
                  <a:gd name="T16" fmla="*/ 18 w 58"/>
                  <a:gd name="T17" fmla="*/ 0 h 138"/>
                  <a:gd name="T18" fmla="*/ 19 w 58"/>
                  <a:gd name="T19" fmla="*/ 2 h 138"/>
                  <a:gd name="T20" fmla="*/ 22 w 58"/>
                  <a:gd name="T21" fmla="*/ 4 h 138"/>
                  <a:gd name="T22" fmla="*/ 26 w 58"/>
                  <a:gd name="T23" fmla="*/ 4 h 138"/>
                  <a:gd name="T24" fmla="*/ 29 w 58"/>
                  <a:gd name="T25" fmla="*/ 3 h 138"/>
                  <a:gd name="T26" fmla="*/ 24 w 58"/>
                  <a:gd name="T27" fmla="*/ 15 h 138"/>
                  <a:gd name="T28" fmla="*/ 19 w 58"/>
                  <a:gd name="T29" fmla="*/ 31 h 138"/>
                  <a:gd name="T30" fmla="*/ 15 w 58"/>
                  <a:gd name="T31" fmla="*/ 50 h 138"/>
                  <a:gd name="T32" fmla="*/ 12 w 58"/>
                  <a:gd name="T33" fmla="*/ 69 h 138"/>
                  <a:gd name="T34" fmla="*/ 9 w 58"/>
                  <a:gd name="T35" fmla="*/ 69 h 138"/>
                  <a:gd name="T36" fmla="*/ 7 w 58"/>
                  <a:gd name="T37" fmla="*/ 69 h 138"/>
                  <a:gd name="T38" fmla="*/ 3 w 58"/>
                  <a:gd name="T39" fmla="*/ 69 h 138"/>
                  <a:gd name="T40" fmla="*/ 0 w 58"/>
                  <a:gd name="T41" fmla="*/ 69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8" h="138">
                    <a:moveTo>
                      <a:pt x="0" y="138"/>
                    </a:moveTo>
                    <a:lnTo>
                      <a:pt x="1" y="123"/>
                    </a:lnTo>
                    <a:lnTo>
                      <a:pt x="5" y="106"/>
                    </a:lnTo>
                    <a:lnTo>
                      <a:pt x="8" y="85"/>
                    </a:lnTo>
                    <a:lnTo>
                      <a:pt x="13" y="64"/>
                    </a:lnTo>
                    <a:lnTo>
                      <a:pt x="17" y="45"/>
                    </a:lnTo>
                    <a:lnTo>
                      <a:pt x="23" y="26"/>
                    </a:lnTo>
                    <a:lnTo>
                      <a:pt x="29" y="10"/>
                    </a:lnTo>
                    <a:lnTo>
                      <a:pt x="36" y="0"/>
                    </a:lnTo>
                    <a:lnTo>
                      <a:pt x="38" y="3"/>
                    </a:lnTo>
                    <a:lnTo>
                      <a:pt x="44" y="7"/>
                    </a:lnTo>
                    <a:lnTo>
                      <a:pt x="51" y="8"/>
                    </a:lnTo>
                    <a:lnTo>
                      <a:pt x="58" y="6"/>
                    </a:lnTo>
                    <a:lnTo>
                      <a:pt x="47" y="30"/>
                    </a:lnTo>
                    <a:lnTo>
                      <a:pt x="38" y="62"/>
                    </a:lnTo>
                    <a:lnTo>
                      <a:pt x="30" y="99"/>
                    </a:lnTo>
                    <a:lnTo>
                      <a:pt x="24" y="138"/>
                    </a:lnTo>
                    <a:lnTo>
                      <a:pt x="18" y="138"/>
                    </a:lnTo>
                    <a:lnTo>
                      <a:pt x="13" y="138"/>
                    </a:lnTo>
                    <a:lnTo>
                      <a:pt x="6" y="138"/>
                    </a:lnTo>
                    <a:lnTo>
                      <a:pt x="0" y="138"/>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81" name="Freeform 520"/>
              <p:cNvSpPr>
                <a:spLocks/>
              </p:cNvSpPr>
              <p:nvPr/>
            </p:nvSpPr>
            <p:spPr bwMode="auto">
              <a:xfrm>
                <a:off x="4010" y="2939"/>
                <a:ext cx="25" cy="56"/>
              </a:xfrm>
              <a:custGeom>
                <a:avLst/>
                <a:gdLst>
                  <a:gd name="T0" fmla="*/ 13 w 48"/>
                  <a:gd name="T1" fmla="*/ 0 h 114"/>
                  <a:gd name="T2" fmla="*/ 9 w 48"/>
                  <a:gd name="T3" fmla="*/ 10 h 114"/>
                  <a:gd name="T4" fmla="*/ 5 w 48"/>
                  <a:gd name="T5" fmla="*/ 23 h 114"/>
                  <a:gd name="T6" fmla="*/ 2 w 48"/>
                  <a:gd name="T7" fmla="*/ 39 h 114"/>
                  <a:gd name="T8" fmla="*/ 0 w 48"/>
                  <a:gd name="T9" fmla="*/ 56 h 114"/>
                  <a:gd name="T10" fmla="*/ 3 w 48"/>
                  <a:gd name="T11" fmla="*/ 56 h 114"/>
                  <a:gd name="T12" fmla="*/ 7 w 48"/>
                  <a:gd name="T13" fmla="*/ 56 h 114"/>
                  <a:gd name="T14" fmla="*/ 11 w 48"/>
                  <a:gd name="T15" fmla="*/ 56 h 114"/>
                  <a:gd name="T16" fmla="*/ 16 w 48"/>
                  <a:gd name="T17" fmla="*/ 56 h 114"/>
                  <a:gd name="T18" fmla="*/ 16 w 48"/>
                  <a:gd name="T19" fmla="*/ 46 h 114"/>
                  <a:gd name="T20" fmla="*/ 17 w 48"/>
                  <a:gd name="T21" fmla="*/ 33 h 114"/>
                  <a:gd name="T22" fmla="*/ 20 w 48"/>
                  <a:gd name="T23" fmla="*/ 21 h 114"/>
                  <a:gd name="T24" fmla="*/ 25 w 48"/>
                  <a:gd name="T25" fmla="*/ 11 h 114"/>
                  <a:gd name="T26" fmla="*/ 21 w 48"/>
                  <a:gd name="T27" fmla="*/ 10 h 114"/>
                  <a:gd name="T28" fmla="*/ 17 w 48"/>
                  <a:gd name="T29" fmla="*/ 8 h 114"/>
                  <a:gd name="T30" fmla="*/ 15 w 48"/>
                  <a:gd name="T31" fmla="*/ 5 h 114"/>
                  <a:gd name="T32" fmla="*/ 13 w 48"/>
                  <a:gd name="T33" fmla="*/ 0 h 1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114">
                    <a:moveTo>
                      <a:pt x="25" y="0"/>
                    </a:moveTo>
                    <a:lnTo>
                      <a:pt x="18" y="20"/>
                    </a:lnTo>
                    <a:lnTo>
                      <a:pt x="10" y="46"/>
                    </a:lnTo>
                    <a:lnTo>
                      <a:pt x="3" y="79"/>
                    </a:lnTo>
                    <a:lnTo>
                      <a:pt x="0" y="114"/>
                    </a:lnTo>
                    <a:lnTo>
                      <a:pt x="6" y="114"/>
                    </a:lnTo>
                    <a:lnTo>
                      <a:pt x="14" y="114"/>
                    </a:lnTo>
                    <a:lnTo>
                      <a:pt x="22" y="114"/>
                    </a:lnTo>
                    <a:lnTo>
                      <a:pt x="30" y="114"/>
                    </a:lnTo>
                    <a:lnTo>
                      <a:pt x="30" y="93"/>
                    </a:lnTo>
                    <a:lnTo>
                      <a:pt x="33" y="68"/>
                    </a:lnTo>
                    <a:lnTo>
                      <a:pt x="39" y="42"/>
                    </a:lnTo>
                    <a:lnTo>
                      <a:pt x="48" y="22"/>
                    </a:lnTo>
                    <a:lnTo>
                      <a:pt x="40" y="21"/>
                    </a:lnTo>
                    <a:lnTo>
                      <a:pt x="32" y="17"/>
                    </a:lnTo>
                    <a:lnTo>
                      <a:pt x="28" y="11"/>
                    </a:lnTo>
                    <a:lnTo>
                      <a:pt x="25" y="0"/>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82" name="Freeform 521"/>
              <p:cNvSpPr>
                <a:spLocks/>
              </p:cNvSpPr>
              <p:nvPr/>
            </p:nvSpPr>
            <p:spPr bwMode="auto">
              <a:xfrm>
                <a:off x="4036" y="2960"/>
                <a:ext cx="27" cy="37"/>
              </a:xfrm>
              <a:custGeom>
                <a:avLst/>
                <a:gdLst>
                  <a:gd name="T0" fmla="*/ 5 w 53"/>
                  <a:gd name="T1" fmla="*/ 0 h 73"/>
                  <a:gd name="T2" fmla="*/ 3 w 53"/>
                  <a:gd name="T3" fmla="*/ 8 h 73"/>
                  <a:gd name="T4" fmla="*/ 1 w 53"/>
                  <a:gd name="T5" fmla="*/ 17 h 73"/>
                  <a:gd name="T6" fmla="*/ 1 w 53"/>
                  <a:gd name="T7" fmla="*/ 28 h 73"/>
                  <a:gd name="T8" fmla="*/ 0 w 53"/>
                  <a:gd name="T9" fmla="*/ 36 h 73"/>
                  <a:gd name="T10" fmla="*/ 3 w 53"/>
                  <a:gd name="T11" fmla="*/ 36 h 73"/>
                  <a:gd name="T12" fmla="*/ 6 w 53"/>
                  <a:gd name="T13" fmla="*/ 36 h 73"/>
                  <a:gd name="T14" fmla="*/ 9 w 53"/>
                  <a:gd name="T15" fmla="*/ 36 h 73"/>
                  <a:gd name="T16" fmla="*/ 13 w 53"/>
                  <a:gd name="T17" fmla="*/ 36 h 73"/>
                  <a:gd name="T18" fmla="*/ 16 w 53"/>
                  <a:gd name="T19" fmla="*/ 36 h 73"/>
                  <a:gd name="T20" fmla="*/ 20 w 53"/>
                  <a:gd name="T21" fmla="*/ 36 h 73"/>
                  <a:gd name="T22" fmla="*/ 23 w 53"/>
                  <a:gd name="T23" fmla="*/ 37 h 73"/>
                  <a:gd name="T24" fmla="*/ 27 w 53"/>
                  <a:gd name="T25" fmla="*/ 37 h 73"/>
                  <a:gd name="T26" fmla="*/ 24 w 53"/>
                  <a:gd name="T27" fmla="*/ 32 h 73"/>
                  <a:gd name="T28" fmla="*/ 22 w 53"/>
                  <a:gd name="T29" fmla="*/ 25 h 73"/>
                  <a:gd name="T30" fmla="*/ 21 w 53"/>
                  <a:gd name="T31" fmla="*/ 19 h 73"/>
                  <a:gd name="T32" fmla="*/ 23 w 53"/>
                  <a:gd name="T33" fmla="*/ 13 h 73"/>
                  <a:gd name="T34" fmla="*/ 20 w 53"/>
                  <a:gd name="T35" fmla="*/ 13 h 73"/>
                  <a:gd name="T36" fmla="*/ 17 w 53"/>
                  <a:gd name="T37" fmla="*/ 12 h 73"/>
                  <a:gd name="T38" fmla="*/ 15 w 53"/>
                  <a:gd name="T39" fmla="*/ 11 h 73"/>
                  <a:gd name="T40" fmla="*/ 12 w 53"/>
                  <a:gd name="T41" fmla="*/ 9 h 73"/>
                  <a:gd name="T42" fmla="*/ 9 w 53"/>
                  <a:gd name="T43" fmla="*/ 8 h 73"/>
                  <a:gd name="T44" fmla="*/ 8 w 53"/>
                  <a:gd name="T45" fmla="*/ 5 h 73"/>
                  <a:gd name="T46" fmla="*/ 6 w 53"/>
                  <a:gd name="T47" fmla="*/ 3 h 73"/>
                  <a:gd name="T48" fmla="*/ 5 w 53"/>
                  <a:gd name="T49" fmla="*/ 0 h 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3" h="73">
                    <a:moveTo>
                      <a:pt x="10" y="0"/>
                    </a:moveTo>
                    <a:lnTo>
                      <a:pt x="6" y="15"/>
                    </a:lnTo>
                    <a:lnTo>
                      <a:pt x="2" y="34"/>
                    </a:lnTo>
                    <a:lnTo>
                      <a:pt x="1" y="55"/>
                    </a:lnTo>
                    <a:lnTo>
                      <a:pt x="0" y="71"/>
                    </a:lnTo>
                    <a:lnTo>
                      <a:pt x="6" y="71"/>
                    </a:lnTo>
                    <a:lnTo>
                      <a:pt x="11" y="71"/>
                    </a:lnTo>
                    <a:lnTo>
                      <a:pt x="17" y="71"/>
                    </a:lnTo>
                    <a:lnTo>
                      <a:pt x="25" y="72"/>
                    </a:lnTo>
                    <a:lnTo>
                      <a:pt x="32" y="72"/>
                    </a:lnTo>
                    <a:lnTo>
                      <a:pt x="39" y="72"/>
                    </a:lnTo>
                    <a:lnTo>
                      <a:pt x="46" y="73"/>
                    </a:lnTo>
                    <a:lnTo>
                      <a:pt x="53" y="73"/>
                    </a:lnTo>
                    <a:lnTo>
                      <a:pt x="48" y="63"/>
                    </a:lnTo>
                    <a:lnTo>
                      <a:pt x="44" y="50"/>
                    </a:lnTo>
                    <a:lnTo>
                      <a:pt x="42" y="37"/>
                    </a:lnTo>
                    <a:lnTo>
                      <a:pt x="45" y="25"/>
                    </a:lnTo>
                    <a:lnTo>
                      <a:pt x="40" y="25"/>
                    </a:lnTo>
                    <a:lnTo>
                      <a:pt x="34" y="23"/>
                    </a:lnTo>
                    <a:lnTo>
                      <a:pt x="29" y="21"/>
                    </a:lnTo>
                    <a:lnTo>
                      <a:pt x="24" y="18"/>
                    </a:lnTo>
                    <a:lnTo>
                      <a:pt x="18" y="15"/>
                    </a:lnTo>
                    <a:lnTo>
                      <a:pt x="15" y="10"/>
                    </a:lnTo>
                    <a:lnTo>
                      <a:pt x="11" y="6"/>
                    </a:lnTo>
                    <a:lnTo>
                      <a:pt x="10" y="0"/>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83" name="Freeform 522"/>
              <p:cNvSpPr>
                <a:spLocks/>
              </p:cNvSpPr>
              <p:nvPr/>
            </p:nvSpPr>
            <p:spPr bwMode="auto">
              <a:xfrm>
                <a:off x="4138" y="2961"/>
                <a:ext cx="86" cy="45"/>
              </a:xfrm>
              <a:custGeom>
                <a:avLst/>
                <a:gdLst>
                  <a:gd name="T0" fmla="*/ 0 w 170"/>
                  <a:gd name="T1" fmla="*/ 42 h 91"/>
                  <a:gd name="T2" fmla="*/ 8 w 170"/>
                  <a:gd name="T3" fmla="*/ 37 h 91"/>
                  <a:gd name="T4" fmla="*/ 17 w 170"/>
                  <a:gd name="T5" fmla="*/ 31 h 91"/>
                  <a:gd name="T6" fmla="*/ 27 w 170"/>
                  <a:gd name="T7" fmla="*/ 26 h 91"/>
                  <a:gd name="T8" fmla="*/ 39 w 170"/>
                  <a:gd name="T9" fmla="*/ 19 h 91"/>
                  <a:gd name="T10" fmla="*/ 51 w 170"/>
                  <a:gd name="T11" fmla="*/ 14 h 91"/>
                  <a:gd name="T12" fmla="*/ 62 w 170"/>
                  <a:gd name="T13" fmla="*/ 8 h 91"/>
                  <a:gd name="T14" fmla="*/ 73 w 170"/>
                  <a:gd name="T15" fmla="*/ 3 h 91"/>
                  <a:gd name="T16" fmla="*/ 82 w 170"/>
                  <a:gd name="T17" fmla="*/ 0 h 91"/>
                  <a:gd name="T18" fmla="*/ 82 w 170"/>
                  <a:gd name="T19" fmla="*/ 3 h 91"/>
                  <a:gd name="T20" fmla="*/ 82 w 170"/>
                  <a:gd name="T21" fmla="*/ 7 h 91"/>
                  <a:gd name="T22" fmla="*/ 83 w 170"/>
                  <a:gd name="T23" fmla="*/ 11 h 91"/>
                  <a:gd name="T24" fmla="*/ 86 w 170"/>
                  <a:gd name="T25" fmla="*/ 13 h 91"/>
                  <a:gd name="T26" fmla="*/ 79 w 170"/>
                  <a:gd name="T27" fmla="*/ 15 h 91"/>
                  <a:gd name="T28" fmla="*/ 72 w 170"/>
                  <a:gd name="T29" fmla="*/ 19 h 91"/>
                  <a:gd name="T30" fmla="*/ 63 w 170"/>
                  <a:gd name="T31" fmla="*/ 23 h 91"/>
                  <a:gd name="T32" fmla="*/ 54 w 170"/>
                  <a:gd name="T33" fmla="*/ 27 h 91"/>
                  <a:gd name="T34" fmla="*/ 45 w 170"/>
                  <a:gd name="T35" fmla="*/ 32 h 91"/>
                  <a:gd name="T36" fmla="*/ 36 w 170"/>
                  <a:gd name="T37" fmla="*/ 37 h 91"/>
                  <a:gd name="T38" fmla="*/ 28 w 170"/>
                  <a:gd name="T39" fmla="*/ 41 h 91"/>
                  <a:gd name="T40" fmla="*/ 22 w 170"/>
                  <a:gd name="T41" fmla="*/ 45 h 91"/>
                  <a:gd name="T42" fmla="*/ 20 w 170"/>
                  <a:gd name="T43" fmla="*/ 45 h 91"/>
                  <a:gd name="T44" fmla="*/ 17 w 170"/>
                  <a:gd name="T45" fmla="*/ 44 h 91"/>
                  <a:gd name="T46" fmla="*/ 14 w 170"/>
                  <a:gd name="T47" fmla="*/ 44 h 91"/>
                  <a:gd name="T48" fmla="*/ 11 w 170"/>
                  <a:gd name="T49" fmla="*/ 43 h 91"/>
                  <a:gd name="T50" fmla="*/ 8 w 170"/>
                  <a:gd name="T51" fmla="*/ 43 h 91"/>
                  <a:gd name="T52" fmla="*/ 5 w 170"/>
                  <a:gd name="T53" fmla="*/ 42 h 91"/>
                  <a:gd name="T54" fmla="*/ 2 w 170"/>
                  <a:gd name="T55" fmla="*/ 42 h 91"/>
                  <a:gd name="T56" fmla="*/ 0 w 170"/>
                  <a:gd name="T57" fmla="*/ 42 h 9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70" h="91">
                    <a:moveTo>
                      <a:pt x="0" y="84"/>
                    </a:moveTo>
                    <a:lnTo>
                      <a:pt x="15" y="75"/>
                    </a:lnTo>
                    <a:lnTo>
                      <a:pt x="33" y="63"/>
                    </a:lnTo>
                    <a:lnTo>
                      <a:pt x="54" y="52"/>
                    </a:lnTo>
                    <a:lnTo>
                      <a:pt x="77" y="39"/>
                    </a:lnTo>
                    <a:lnTo>
                      <a:pt x="101" y="28"/>
                    </a:lnTo>
                    <a:lnTo>
                      <a:pt x="123" y="16"/>
                    </a:lnTo>
                    <a:lnTo>
                      <a:pt x="145" y="7"/>
                    </a:lnTo>
                    <a:lnTo>
                      <a:pt x="163" y="0"/>
                    </a:lnTo>
                    <a:lnTo>
                      <a:pt x="162" y="7"/>
                    </a:lnTo>
                    <a:lnTo>
                      <a:pt x="163" y="15"/>
                    </a:lnTo>
                    <a:lnTo>
                      <a:pt x="165" y="22"/>
                    </a:lnTo>
                    <a:lnTo>
                      <a:pt x="170" y="26"/>
                    </a:lnTo>
                    <a:lnTo>
                      <a:pt x="157" y="31"/>
                    </a:lnTo>
                    <a:lnTo>
                      <a:pt x="142" y="38"/>
                    </a:lnTo>
                    <a:lnTo>
                      <a:pt x="125" y="46"/>
                    </a:lnTo>
                    <a:lnTo>
                      <a:pt x="107" y="55"/>
                    </a:lnTo>
                    <a:lnTo>
                      <a:pt x="88" y="64"/>
                    </a:lnTo>
                    <a:lnTo>
                      <a:pt x="72" y="75"/>
                    </a:lnTo>
                    <a:lnTo>
                      <a:pt x="56" y="83"/>
                    </a:lnTo>
                    <a:lnTo>
                      <a:pt x="43" y="91"/>
                    </a:lnTo>
                    <a:lnTo>
                      <a:pt x="39" y="90"/>
                    </a:lnTo>
                    <a:lnTo>
                      <a:pt x="33" y="88"/>
                    </a:lnTo>
                    <a:lnTo>
                      <a:pt x="27" y="88"/>
                    </a:lnTo>
                    <a:lnTo>
                      <a:pt x="22" y="87"/>
                    </a:lnTo>
                    <a:lnTo>
                      <a:pt x="15" y="86"/>
                    </a:lnTo>
                    <a:lnTo>
                      <a:pt x="9" y="85"/>
                    </a:lnTo>
                    <a:lnTo>
                      <a:pt x="4" y="85"/>
                    </a:lnTo>
                    <a:lnTo>
                      <a:pt x="0" y="84"/>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84" name="Freeform 523"/>
              <p:cNvSpPr>
                <a:spLocks/>
              </p:cNvSpPr>
              <p:nvPr/>
            </p:nvSpPr>
            <p:spPr bwMode="auto">
              <a:xfrm>
                <a:off x="4169" y="2980"/>
                <a:ext cx="67" cy="34"/>
              </a:xfrm>
              <a:custGeom>
                <a:avLst/>
                <a:gdLst>
                  <a:gd name="T0" fmla="*/ 0 w 133"/>
                  <a:gd name="T1" fmla="*/ 28 h 69"/>
                  <a:gd name="T2" fmla="*/ 5 w 133"/>
                  <a:gd name="T3" fmla="*/ 26 h 69"/>
                  <a:gd name="T4" fmla="*/ 12 w 133"/>
                  <a:gd name="T5" fmla="*/ 22 h 69"/>
                  <a:gd name="T6" fmla="*/ 20 w 133"/>
                  <a:gd name="T7" fmla="*/ 18 h 69"/>
                  <a:gd name="T8" fmla="*/ 29 w 133"/>
                  <a:gd name="T9" fmla="*/ 13 h 69"/>
                  <a:gd name="T10" fmla="*/ 38 w 133"/>
                  <a:gd name="T11" fmla="*/ 9 h 69"/>
                  <a:gd name="T12" fmla="*/ 46 w 133"/>
                  <a:gd name="T13" fmla="*/ 5 h 69"/>
                  <a:gd name="T14" fmla="*/ 52 w 133"/>
                  <a:gd name="T15" fmla="*/ 1 h 69"/>
                  <a:gd name="T16" fmla="*/ 56 w 133"/>
                  <a:gd name="T17" fmla="*/ 0 h 69"/>
                  <a:gd name="T18" fmla="*/ 57 w 133"/>
                  <a:gd name="T19" fmla="*/ 3 h 69"/>
                  <a:gd name="T20" fmla="*/ 60 w 133"/>
                  <a:gd name="T21" fmla="*/ 6 h 69"/>
                  <a:gd name="T22" fmla="*/ 63 w 133"/>
                  <a:gd name="T23" fmla="*/ 8 h 69"/>
                  <a:gd name="T24" fmla="*/ 67 w 133"/>
                  <a:gd name="T25" fmla="*/ 8 h 69"/>
                  <a:gd name="T26" fmla="*/ 62 w 133"/>
                  <a:gd name="T27" fmla="*/ 11 h 69"/>
                  <a:gd name="T28" fmla="*/ 57 w 133"/>
                  <a:gd name="T29" fmla="*/ 14 h 69"/>
                  <a:gd name="T30" fmla="*/ 51 w 133"/>
                  <a:gd name="T31" fmla="*/ 18 h 69"/>
                  <a:gd name="T32" fmla="*/ 44 w 133"/>
                  <a:gd name="T33" fmla="*/ 22 h 69"/>
                  <a:gd name="T34" fmla="*/ 38 w 133"/>
                  <a:gd name="T35" fmla="*/ 26 h 69"/>
                  <a:gd name="T36" fmla="*/ 32 w 133"/>
                  <a:gd name="T37" fmla="*/ 29 h 69"/>
                  <a:gd name="T38" fmla="*/ 27 w 133"/>
                  <a:gd name="T39" fmla="*/ 32 h 69"/>
                  <a:gd name="T40" fmla="*/ 23 w 133"/>
                  <a:gd name="T41" fmla="*/ 34 h 69"/>
                  <a:gd name="T42" fmla="*/ 21 w 133"/>
                  <a:gd name="T43" fmla="*/ 34 h 69"/>
                  <a:gd name="T44" fmla="*/ 18 w 133"/>
                  <a:gd name="T45" fmla="*/ 32 h 69"/>
                  <a:gd name="T46" fmla="*/ 15 w 133"/>
                  <a:gd name="T47" fmla="*/ 32 h 69"/>
                  <a:gd name="T48" fmla="*/ 12 w 133"/>
                  <a:gd name="T49" fmla="*/ 31 h 69"/>
                  <a:gd name="T50" fmla="*/ 8 w 133"/>
                  <a:gd name="T51" fmla="*/ 30 h 69"/>
                  <a:gd name="T52" fmla="*/ 5 w 133"/>
                  <a:gd name="T53" fmla="*/ 30 h 69"/>
                  <a:gd name="T54" fmla="*/ 2 w 133"/>
                  <a:gd name="T55" fmla="*/ 29 h 69"/>
                  <a:gd name="T56" fmla="*/ 0 w 133"/>
                  <a:gd name="T57" fmla="*/ 28 h 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3" h="69">
                    <a:moveTo>
                      <a:pt x="0" y="57"/>
                    </a:moveTo>
                    <a:lnTo>
                      <a:pt x="9" y="52"/>
                    </a:lnTo>
                    <a:lnTo>
                      <a:pt x="23" y="45"/>
                    </a:lnTo>
                    <a:lnTo>
                      <a:pt x="39" y="37"/>
                    </a:lnTo>
                    <a:lnTo>
                      <a:pt x="57" y="26"/>
                    </a:lnTo>
                    <a:lnTo>
                      <a:pt x="75" y="18"/>
                    </a:lnTo>
                    <a:lnTo>
                      <a:pt x="91" y="10"/>
                    </a:lnTo>
                    <a:lnTo>
                      <a:pt x="103" y="3"/>
                    </a:lnTo>
                    <a:lnTo>
                      <a:pt x="112" y="0"/>
                    </a:lnTo>
                    <a:lnTo>
                      <a:pt x="114" y="7"/>
                    </a:lnTo>
                    <a:lnTo>
                      <a:pt x="120" y="13"/>
                    </a:lnTo>
                    <a:lnTo>
                      <a:pt x="126" y="16"/>
                    </a:lnTo>
                    <a:lnTo>
                      <a:pt x="133" y="17"/>
                    </a:lnTo>
                    <a:lnTo>
                      <a:pt x="124" y="22"/>
                    </a:lnTo>
                    <a:lnTo>
                      <a:pt x="114" y="29"/>
                    </a:lnTo>
                    <a:lnTo>
                      <a:pt x="101" y="36"/>
                    </a:lnTo>
                    <a:lnTo>
                      <a:pt x="87" y="44"/>
                    </a:lnTo>
                    <a:lnTo>
                      <a:pt x="75" y="52"/>
                    </a:lnTo>
                    <a:lnTo>
                      <a:pt x="63" y="58"/>
                    </a:lnTo>
                    <a:lnTo>
                      <a:pt x="53" y="64"/>
                    </a:lnTo>
                    <a:lnTo>
                      <a:pt x="46" y="69"/>
                    </a:lnTo>
                    <a:lnTo>
                      <a:pt x="41" y="68"/>
                    </a:lnTo>
                    <a:lnTo>
                      <a:pt x="36" y="65"/>
                    </a:lnTo>
                    <a:lnTo>
                      <a:pt x="29" y="64"/>
                    </a:lnTo>
                    <a:lnTo>
                      <a:pt x="23" y="63"/>
                    </a:lnTo>
                    <a:lnTo>
                      <a:pt x="16" y="61"/>
                    </a:lnTo>
                    <a:lnTo>
                      <a:pt x="10" y="60"/>
                    </a:lnTo>
                    <a:lnTo>
                      <a:pt x="4" y="58"/>
                    </a:lnTo>
                    <a:lnTo>
                      <a:pt x="0" y="57"/>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85" name="Freeform 524"/>
              <p:cNvSpPr>
                <a:spLocks/>
              </p:cNvSpPr>
              <p:nvPr/>
            </p:nvSpPr>
            <p:spPr bwMode="auto">
              <a:xfrm>
                <a:off x="4202" y="2999"/>
                <a:ext cx="47" cy="26"/>
              </a:xfrm>
              <a:custGeom>
                <a:avLst/>
                <a:gdLst>
                  <a:gd name="T0" fmla="*/ 0 w 95"/>
                  <a:gd name="T1" fmla="*/ 18 h 51"/>
                  <a:gd name="T2" fmla="*/ 3 w 95"/>
                  <a:gd name="T3" fmla="*/ 16 h 51"/>
                  <a:gd name="T4" fmla="*/ 7 w 95"/>
                  <a:gd name="T5" fmla="*/ 14 h 51"/>
                  <a:gd name="T6" fmla="*/ 11 w 95"/>
                  <a:gd name="T7" fmla="*/ 11 h 51"/>
                  <a:gd name="T8" fmla="*/ 16 w 95"/>
                  <a:gd name="T9" fmla="*/ 8 h 51"/>
                  <a:gd name="T10" fmla="*/ 21 w 95"/>
                  <a:gd name="T11" fmla="*/ 5 h 51"/>
                  <a:gd name="T12" fmla="*/ 25 w 95"/>
                  <a:gd name="T13" fmla="*/ 3 h 51"/>
                  <a:gd name="T14" fmla="*/ 29 w 95"/>
                  <a:gd name="T15" fmla="*/ 1 h 51"/>
                  <a:gd name="T16" fmla="*/ 32 w 95"/>
                  <a:gd name="T17" fmla="*/ 0 h 51"/>
                  <a:gd name="T18" fmla="*/ 33 w 95"/>
                  <a:gd name="T19" fmla="*/ 4 h 51"/>
                  <a:gd name="T20" fmla="*/ 36 w 95"/>
                  <a:gd name="T21" fmla="*/ 8 h 51"/>
                  <a:gd name="T22" fmla="*/ 41 w 95"/>
                  <a:gd name="T23" fmla="*/ 10 h 51"/>
                  <a:gd name="T24" fmla="*/ 47 w 95"/>
                  <a:gd name="T25" fmla="*/ 11 h 51"/>
                  <a:gd name="T26" fmla="*/ 44 w 95"/>
                  <a:gd name="T27" fmla="*/ 12 h 51"/>
                  <a:gd name="T28" fmla="*/ 41 w 95"/>
                  <a:gd name="T29" fmla="*/ 14 h 51"/>
                  <a:gd name="T30" fmla="*/ 37 w 95"/>
                  <a:gd name="T31" fmla="*/ 16 h 51"/>
                  <a:gd name="T32" fmla="*/ 35 w 95"/>
                  <a:gd name="T33" fmla="*/ 18 h 51"/>
                  <a:gd name="T34" fmla="*/ 32 w 95"/>
                  <a:gd name="T35" fmla="*/ 20 h 51"/>
                  <a:gd name="T36" fmla="*/ 29 w 95"/>
                  <a:gd name="T37" fmla="*/ 22 h 51"/>
                  <a:gd name="T38" fmla="*/ 27 w 95"/>
                  <a:gd name="T39" fmla="*/ 24 h 51"/>
                  <a:gd name="T40" fmla="*/ 25 w 95"/>
                  <a:gd name="T41" fmla="*/ 26 h 51"/>
                  <a:gd name="T42" fmla="*/ 22 w 95"/>
                  <a:gd name="T43" fmla="*/ 24 h 51"/>
                  <a:gd name="T44" fmla="*/ 19 w 95"/>
                  <a:gd name="T45" fmla="*/ 24 h 51"/>
                  <a:gd name="T46" fmla="*/ 16 w 95"/>
                  <a:gd name="T47" fmla="*/ 23 h 51"/>
                  <a:gd name="T48" fmla="*/ 12 w 95"/>
                  <a:gd name="T49" fmla="*/ 21 h 51"/>
                  <a:gd name="T50" fmla="*/ 8 w 95"/>
                  <a:gd name="T51" fmla="*/ 20 h 51"/>
                  <a:gd name="T52" fmla="*/ 5 w 95"/>
                  <a:gd name="T53" fmla="*/ 19 h 51"/>
                  <a:gd name="T54" fmla="*/ 2 w 95"/>
                  <a:gd name="T55" fmla="*/ 19 h 51"/>
                  <a:gd name="T56" fmla="*/ 0 w 95"/>
                  <a:gd name="T57" fmla="*/ 18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5" h="51">
                    <a:moveTo>
                      <a:pt x="0" y="36"/>
                    </a:moveTo>
                    <a:lnTo>
                      <a:pt x="6" y="32"/>
                    </a:lnTo>
                    <a:lnTo>
                      <a:pt x="14" y="28"/>
                    </a:lnTo>
                    <a:lnTo>
                      <a:pt x="23" y="22"/>
                    </a:lnTo>
                    <a:lnTo>
                      <a:pt x="33" y="16"/>
                    </a:lnTo>
                    <a:lnTo>
                      <a:pt x="42" y="10"/>
                    </a:lnTo>
                    <a:lnTo>
                      <a:pt x="51" y="6"/>
                    </a:lnTo>
                    <a:lnTo>
                      <a:pt x="58" y="2"/>
                    </a:lnTo>
                    <a:lnTo>
                      <a:pt x="64" y="0"/>
                    </a:lnTo>
                    <a:lnTo>
                      <a:pt x="66" y="8"/>
                    </a:lnTo>
                    <a:lnTo>
                      <a:pt x="72" y="15"/>
                    </a:lnTo>
                    <a:lnTo>
                      <a:pt x="82" y="19"/>
                    </a:lnTo>
                    <a:lnTo>
                      <a:pt x="95" y="21"/>
                    </a:lnTo>
                    <a:lnTo>
                      <a:pt x="88" y="24"/>
                    </a:lnTo>
                    <a:lnTo>
                      <a:pt x="82" y="28"/>
                    </a:lnTo>
                    <a:lnTo>
                      <a:pt x="75" y="32"/>
                    </a:lnTo>
                    <a:lnTo>
                      <a:pt x="70" y="36"/>
                    </a:lnTo>
                    <a:lnTo>
                      <a:pt x="65" y="40"/>
                    </a:lnTo>
                    <a:lnTo>
                      <a:pt x="59" y="44"/>
                    </a:lnTo>
                    <a:lnTo>
                      <a:pt x="55" y="47"/>
                    </a:lnTo>
                    <a:lnTo>
                      <a:pt x="51" y="51"/>
                    </a:lnTo>
                    <a:lnTo>
                      <a:pt x="45" y="48"/>
                    </a:lnTo>
                    <a:lnTo>
                      <a:pt x="38" y="47"/>
                    </a:lnTo>
                    <a:lnTo>
                      <a:pt x="32" y="45"/>
                    </a:lnTo>
                    <a:lnTo>
                      <a:pt x="25" y="42"/>
                    </a:lnTo>
                    <a:lnTo>
                      <a:pt x="17" y="40"/>
                    </a:lnTo>
                    <a:lnTo>
                      <a:pt x="11" y="38"/>
                    </a:lnTo>
                    <a:lnTo>
                      <a:pt x="5" y="37"/>
                    </a:lnTo>
                    <a:lnTo>
                      <a:pt x="0" y="36"/>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86" name="Freeform 525"/>
              <p:cNvSpPr>
                <a:spLocks/>
              </p:cNvSpPr>
              <p:nvPr/>
            </p:nvSpPr>
            <p:spPr bwMode="auto">
              <a:xfrm>
                <a:off x="4236" y="3016"/>
                <a:ext cx="33" cy="24"/>
              </a:xfrm>
              <a:custGeom>
                <a:avLst/>
                <a:gdLst>
                  <a:gd name="T0" fmla="*/ 0 w 67"/>
                  <a:gd name="T1" fmla="*/ 12 h 47"/>
                  <a:gd name="T2" fmla="*/ 3 w 67"/>
                  <a:gd name="T3" fmla="*/ 9 h 47"/>
                  <a:gd name="T4" fmla="*/ 7 w 67"/>
                  <a:gd name="T5" fmla="*/ 6 h 47"/>
                  <a:gd name="T6" fmla="*/ 12 w 67"/>
                  <a:gd name="T7" fmla="*/ 3 h 47"/>
                  <a:gd name="T8" fmla="*/ 16 w 67"/>
                  <a:gd name="T9" fmla="*/ 0 h 47"/>
                  <a:gd name="T10" fmla="*/ 17 w 67"/>
                  <a:gd name="T11" fmla="*/ 3 h 47"/>
                  <a:gd name="T12" fmla="*/ 19 w 67"/>
                  <a:gd name="T13" fmla="*/ 6 h 47"/>
                  <a:gd name="T14" fmla="*/ 21 w 67"/>
                  <a:gd name="T15" fmla="*/ 9 h 47"/>
                  <a:gd name="T16" fmla="*/ 23 w 67"/>
                  <a:gd name="T17" fmla="*/ 12 h 47"/>
                  <a:gd name="T18" fmla="*/ 25 w 67"/>
                  <a:gd name="T19" fmla="*/ 15 h 47"/>
                  <a:gd name="T20" fmla="*/ 28 w 67"/>
                  <a:gd name="T21" fmla="*/ 18 h 47"/>
                  <a:gd name="T22" fmla="*/ 30 w 67"/>
                  <a:gd name="T23" fmla="*/ 20 h 47"/>
                  <a:gd name="T24" fmla="*/ 33 w 67"/>
                  <a:gd name="T25" fmla="*/ 21 h 47"/>
                  <a:gd name="T26" fmla="*/ 28 w 67"/>
                  <a:gd name="T27" fmla="*/ 24 h 47"/>
                  <a:gd name="T28" fmla="*/ 25 w 67"/>
                  <a:gd name="T29" fmla="*/ 23 h 47"/>
                  <a:gd name="T30" fmla="*/ 21 w 67"/>
                  <a:gd name="T31" fmla="*/ 21 h 47"/>
                  <a:gd name="T32" fmla="*/ 17 w 67"/>
                  <a:gd name="T33" fmla="*/ 19 h 47"/>
                  <a:gd name="T34" fmla="*/ 13 w 67"/>
                  <a:gd name="T35" fmla="*/ 18 h 47"/>
                  <a:gd name="T36" fmla="*/ 10 w 67"/>
                  <a:gd name="T37" fmla="*/ 16 h 47"/>
                  <a:gd name="T38" fmla="*/ 6 w 67"/>
                  <a:gd name="T39" fmla="*/ 14 h 47"/>
                  <a:gd name="T40" fmla="*/ 3 w 67"/>
                  <a:gd name="T41" fmla="*/ 13 h 47"/>
                  <a:gd name="T42" fmla="*/ 0 w 67"/>
                  <a:gd name="T43" fmla="*/ 12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7" h="47">
                    <a:moveTo>
                      <a:pt x="0" y="23"/>
                    </a:moveTo>
                    <a:lnTo>
                      <a:pt x="7" y="18"/>
                    </a:lnTo>
                    <a:lnTo>
                      <a:pt x="15" y="12"/>
                    </a:lnTo>
                    <a:lnTo>
                      <a:pt x="24" y="6"/>
                    </a:lnTo>
                    <a:lnTo>
                      <a:pt x="32" y="0"/>
                    </a:lnTo>
                    <a:lnTo>
                      <a:pt x="35" y="6"/>
                    </a:lnTo>
                    <a:lnTo>
                      <a:pt x="38" y="12"/>
                    </a:lnTo>
                    <a:lnTo>
                      <a:pt x="42" y="18"/>
                    </a:lnTo>
                    <a:lnTo>
                      <a:pt x="46" y="24"/>
                    </a:lnTo>
                    <a:lnTo>
                      <a:pt x="51" y="30"/>
                    </a:lnTo>
                    <a:lnTo>
                      <a:pt x="57" y="35"/>
                    </a:lnTo>
                    <a:lnTo>
                      <a:pt x="61" y="39"/>
                    </a:lnTo>
                    <a:lnTo>
                      <a:pt x="67" y="42"/>
                    </a:lnTo>
                    <a:lnTo>
                      <a:pt x="56" y="47"/>
                    </a:lnTo>
                    <a:lnTo>
                      <a:pt x="50" y="45"/>
                    </a:lnTo>
                    <a:lnTo>
                      <a:pt x="43" y="42"/>
                    </a:lnTo>
                    <a:lnTo>
                      <a:pt x="35" y="38"/>
                    </a:lnTo>
                    <a:lnTo>
                      <a:pt x="27" y="35"/>
                    </a:lnTo>
                    <a:lnTo>
                      <a:pt x="20" y="31"/>
                    </a:lnTo>
                    <a:lnTo>
                      <a:pt x="12" y="28"/>
                    </a:lnTo>
                    <a:lnTo>
                      <a:pt x="6" y="26"/>
                    </a:lnTo>
                    <a:lnTo>
                      <a:pt x="0" y="23"/>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87" name="Freeform 526"/>
              <p:cNvSpPr>
                <a:spLocks/>
              </p:cNvSpPr>
              <p:nvPr/>
            </p:nvSpPr>
            <p:spPr bwMode="auto">
              <a:xfrm>
                <a:off x="3739" y="3082"/>
                <a:ext cx="119" cy="85"/>
              </a:xfrm>
              <a:custGeom>
                <a:avLst/>
                <a:gdLst>
                  <a:gd name="T0" fmla="*/ 12 w 240"/>
                  <a:gd name="T1" fmla="*/ 49 h 170"/>
                  <a:gd name="T2" fmla="*/ 30 w 240"/>
                  <a:gd name="T3" fmla="*/ 51 h 170"/>
                  <a:gd name="T4" fmla="*/ 43 w 240"/>
                  <a:gd name="T5" fmla="*/ 47 h 170"/>
                  <a:gd name="T6" fmla="*/ 53 w 240"/>
                  <a:gd name="T7" fmla="*/ 44 h 170"/>
                  <a:gd name="T8" fmla="*/ 56 w 240"/>
                  <a:gd name="T9" fmla="*/ 42 h 170"/>
                  <a:gd name="T10" fmla="*/ 54 w 240"/>
                  <a:gd name="T11" fmla="*/ 35 h 170"/>
                  <a:gd name="T12" fmla="*/ 54 w 240"/>
                  <a:gd name="T13" fmla="*/ 27 h 170"/>
                  <a:gd name="T14" fmla="*/ 58 w 240"/>
                  <a:gd name="T15" fmla="*/ 19 h 170"/>
                  <a:gd name="T16" fmla="*/ 63 w 240"/>
                  <a:gd name="T17" fmla="*/ 13 h 170"/>
                  <a:gd name="T18" fmla="*/ 71 w 240"/>
                  <a:gd name="T19" fmla="*/ 10 h 170"/>
                  <a:gd name="T20" fmla="*/ 81 w 240"/>
                  <a:gd name="T21" fmla="*/ 10 h 170"/>
                  <a:gd name="T22" fmla="*/ 89 w 240"/>
                  <a:gd name="T23" fmla="*/ 13 h 170"/>
                  <a:gd name="T24" fmla="*/ 94 w 240"/>
                  <a:gd name="T25" fmla="*/ 19 h 170"/>
                  <a:gd name="T26" fmla="*/ 98 w 240"/>
                  <a:gd name="T27" fmla="*/ 27 h 170"/>
                  <a:gd name="T28" fmla="*/ 98 w 240"/>
                  <a:gd name="T29" fmla="*/ 36 h 170"/>
                  <a:gd name="T30" fmla="*/ 94 w 240"/>
                  <a:gd name="T31" fmla="*/ 44 h 170"/>
                  <a:gd name="T32" fmla="*/ 89 w 240"/>
                  <a:gd name="T33" fmla="*/ 50 h 170"/>
                  <a:gd name="T34" fmla="*/ 81 w 240"/>
                  <a:gd name="T35" fmla="*/ 53 h 170"/>
                  <a:gd name="T36" fmla="*/ 74 w 240"/>
                  <a:gd name="T37" fmla="*/ 54 h 170"/>
                  <a:gd name="T38" fmla="*/ 70 w 240"/>
                  <a:gd name="T39" fmla="*/ 53 h 170"/>
                  <a:gd name="T40" fmla="*/ 69 w 240"/>
                  <a:gd name="T41" fmla="*/ 62 h 170"/>
                  <a:gd name="T42" fmla="*/ 79 w 240"/>
                  <a:gd name="T43" fmla="*/ 71 h 170"/>
                  <a:gd name="T44" fmla="*/ 80 w 240"/>
                  <a:gd name="T45" fmla="*/ 85 h 170"/>
                  <a:gd name="T46" fmla="*/ 84 w 240"/>
                  <a:gd name="T47" fmla="*/ 85 h 170"/>
                  <a:gd name="T48" fmla="*/ 88 w 240"/>
                  <a:gd name="T49" fmla="*/ 85 h 170"/>
                  <a:gd name="T50" fmla="*/ 92 w 240"/>
                  <a:gd name="T51" fmla="*/ 85 h 170"/>
                  <a:gd name="T52" fmla="*/ 98 w 240"/>
                  <a:gd name="T53" fmla="*/ 85 h 170"/>
                  <a:gd name="T54" fmla="*/ 112 w 240"/>
                  <a:gd name="T55" fmla="*/ 75 h 170"/>
                  <a:gd name="T56" fmla="*/ 119 w 240"/>
                  <a:gd name="T57" fmla="*/ 53 h 170"/>
                  <a:gd name="T58" fmla="*/ 118 w 240"/>
                  <a:gd name="T59" fmla="*/ 27 h 170"/>
                  <a:gd name="T60" fmla="*/ 108 w 240"/>
                  <a:gd name="T61" fmla="*/ 7 h 170"/>
                  <a:gd name="T62" fmla="*/ 101 w 240"/>
                  <a:gd name="T63" fmla="*/ 8 h 170"/>
                  <a:gd name="T64" fmla="*/ 96 w 240"/>
                  <a:gd name="T65" fmla="*/ 8 h 170"/>
                  <a:gd name="T66" fmla="*/ 89 w 240"/>
                  <a:gd name="T67" fmla="*/ 6 h 170"/>
                  <a:gd name="T68" fmla="*/ 90 w 240"/>
                  <a:gd name="T69" fmla="*/ 2 h 170"/>
                  <a:gd name="T70" fmla="*/ 84 w 240"/>
                  <a:gd name="T71" fmla="*/ 1 h 170"/>
                  <a:gd name="T72" fmla="*/ 76 w 240"/>
                  <a:gd name="T73" fmla="*/ 0 h 170"/>
                  <a:gd name="T74" fmla="*/ 57 w 240"/>
                  <a:gd name="T75" fmla="*/ 12 h 170"/>
                  <a:gd name="T76" fmla="*/ 37 w 240"/>
                  <a:gd name="T77" fmla="*/ 24 h 170"/>
                  <a:gd name="T78" fmla="*/ 18 w 240"/>
                  <a:gd name="T79" fmla="*/ 34 h 170"/>
                  <a:gd name="T80" fmla="*/ 0 w 240"/>
                  <a:gd name="T81" fmla="*/ 43 h 1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0" h="170">
                    <a:moveTo>
                      <a:pt x="0" y="86"/>
                    </a:moveTo>
                    <a:lnTo>
                      <a:pt x="25" y="97"/>
                    </a:lnTo>
                    <a:lnTo>
                      <a:pt x="45" y="101"/>
                    </a:lnTo>
                    <a:lnTo>
                      <a:pt x="61" y="101"/>
                    </a:lnTo>
                    <a:lnTo>
                      <a:pt x="75" y="98"/>
                    </a:lnTo>
                    <a:lnTo>
                      <a:pt x="87" y="93"/>
                    </a:lnTo>
                    <a:lnTo>
                      <a:pt x="97" y="89"/>
                    </a:lnTo>
                    <a:lnTo>
                      <a:pt x="106" y="88"/>
                    </a:lnTo>
                    <a:lnTo>
                      <a:pt x="117" y="90"/>
                    </a:lnTo>
                    <a:lnTo>
                      <a:pt x="113" y="84"/>
                    </a:lnTo>
                    <a:lnTo>
                      <a:pt x="110" y="77"/>
                    </a:lnTo>
                    <a:lnTo>
                      <a:pt x="109" y="70"/>
                    </a:lnTo>
                    <a:lnTo>
                      <a:pt x="108" y="62"/>
                    </a:lnTo>
                    <a:lnTo>
                      <a:pt x="109" y="53"/>
                    </a:lnTo>
                    <a:lnTo>
                      <a:pt x="111" y="45"/>
                    </a:lnTo>
                    <a:lnTo>
                      <a:pt x="116" y="37"/>
                    </a:lnTo>
                    <a:lnTo>
                      <a:pt x="121" y="30"/>
                    </a:lnTo>
                    <a:lnTo>
                      <a:pt x="128" y="26"/>
                    </a:lnTo>
                    <a:lnTo>
                      <a:pt x="135" y="21"/>
                    </a:lnTo>
                    <a:lnTo>
                      <a:pt x="144" y="19"/>
                    </a:lnTo>
                    <a:lnTo>
                      <a:pt x="154" y="17"/>
                    </a:lnTo>
                    <a:lnTo>
                      <a:pt x="163" y="19"/>
                    </a:lnTo>
                    <a:lnTo>
                      <a:pt x="171" y="21"/>
                    </a:lnTo>
                    <a:lnTo>
                      <a:pt x="179" y="26"/>
                    </a:lnTo>
                    <a:lnTo>
                      <a:pt x="185" y="30"/>
                    </a:lnTo>
                    <a:lnTo>
                      <a:pt x="190" y="37"/>
                    </a:lnTo>
                    <a:lnTo>
                      <a:pt x="195" y="45"/>
                    </a:lnTo>
                    <a:lnTo>
                      <a:pt x="197" y="53"/>
                    </a:lnTo>
                    <a:lnTo>
                      <a:pt x="199" y="62"/>
                    </a:lnTo>
                    <a:lnTo>
                      <a:pt x="197" y="71"/>
                    </a:lnTo>
                    <a:lnTo>
                      <a:pt x="195" y="80"/>
                    </a:lnTo>
                    <a:lnTo>
                      <a:pt x="190" y="88"/>
                    </a:lnTo>
                    <a:lnTo>
                      <a:pt x="185" y="94"/>
                    </a:lnTo>
                    <a:lnTo>
                      <a:pt x="179" y="99"/>
                    </a:lnTo>
                    <a:lnTo>
                      <a:pt x="171" y="104"/>
                    </a:lnTo>
                    <a:lnTo>
                      <a:pt x="163" y="106"/>
                    </a:lnTo>
                    <a:lnTo>
                      <a:pt x="154" y="107"/>
                    </a:lnTo>
                    <a:lnTo>
                      <a:pt x="149" y="107"/>
                    </a:lnTo>
                    <a:lnTo>
                      <a:pt x="146" y="107"/>
                    </a:lnTo>
                    <a:lnTo>
                      <a:pt x="141" y="106"/>
                    </a:lnTo>
                    <a:lnTo>
                      <a:pt x="137" y="105"/>
                    </a:lnTo>
                    <a:lnTo>
                      <a:pt x="139" y="124"/>
                    </a:lnTo>
                    <a:lnTo>
                      <a:pt x="151" y="132"/>
                    </a:lnTo>
                    <a:lnTo>
                      <a:pt x="159" y="142"/>
                    </a:lnTo>
                    <a:lnTo>
                      <a:pt x="162" y="154"/>
                    </a:lnTo>
                    <a:lnTo>
                      <a:pt x="161" y="169"/>
                    </a:lnTo>
                    <a:lnTo>
                      <a:pt x="164" y="169"/>
                    </a:lnTo>
                    <a:lnTo>
                      <a:pt x="169" y="169"/>
                    </a:lnTo>
                    <a:lnTo>
                      <a:pt x="172" y="169"/>
                    </a:lnTo>
                    <a:lnTo>
                      <a:pt x="177" y="169"/>
                    </a:lnTo>
                    <a:lnTo>
                      <a:pt x="181" y="170"/>
                    </a:lnTo>
                    <a:lnTo>
                      <a:pt x="186" y="170"/>
                    </a:lnTo>
                    <a:lnTo>
                      <a:pt x="192" y="170"/>
                    </a:lnTo>
                    <a:lnTo>
                      <a:pt x="197" y="170"/>
                    </a:lnTo>
                    <a:lnTo>
                      <a:pt x="213" y="165"/>
                    </a:lnTo>
                    <a:lnTo>
                      <a:pt x="226" y="150"/>
                    </a:lnTo>
                    <a:lnTo>
                      <a:pt x="235" y="129"/>
                    </a:lnTo>
                    <a:lnTo>
                      <a:pt x="240" y="105"/>
                    </a:lnTo>
                    <a:lnTo>
                      <a:pt x="240" y="78"/>
                    </a:lnTo>
                    <a:lnTo>
                      <a:pt x="237" y="53"/>
                    </a:lnTo>
                    <a:lnTo>
                      <a:pt x="228" y="31"/>
                    </a:lnTo>
                    <a:lnTo>
                      <a:pt x="217" y="14"/>
                    </a:lnTo>
                    <a:lnTo>
                      <a:pt x="210" y="15"/>
                    </a:lnTo>
                    <a:lnTo>
                      <a:pt x="203" y="15"/>
                    </a:lnTo>
                    <a:lnTo>
                      <a:pt x="197" y="16"/>
                    </a:lnTo>
                    <a:lnTo>
                      <a:pt x="193" y="16"/>
                    </a:lnTo>
                    <a:lnTo>
                      <a:pt x="185" y="15"/>
                    </a:lnTo>
                    <a:lnTo>
                      <a:pt x="180" y="11"/>
                    </a:lnTo>
                    <a:lnTo>
                      <a:pt x="180" y="7"/>
                    </a:lnTo>
                    <a:lnTo>
                      <a:pt x="181" y="3"/>
                    </a:lnTo>
                    <a:lnTo>
                      <a:pt x="175" y="3"/>
                    </a:lnTo>
                    <a:lnTo>
                      <a:pt x="169" y="1"/>
                    </a:lnTo>
                    <a:lnTo>
                      <a:pt x="161" y="0"/>
                    </a:lnTo>
                    <a:lnTo>
                      <a:pt x="154" y="0"/>
                    </a:lnTo>
                    <a:lnTo>
                      <a:pt x="134" y="13"/>
                    </a:lnTo>
                    <a:lnTo>
                      <a:pt x="114" y="24"/>
                    </a:lnTo>
                    <a:lnTo>
                      <a:pt x="95" y="36"/>
                    </a:lnTo>
                    <a:lnTo>
                      <a:pt x="75" y="47"/>
                    </a:lnTo>
                    <a:lnTo>
                      <a:pt x="56" y="58"/>
                    </a:lnTo>
                    <a:lnTo>
                      <a:pt x="37" y="68"/>
                    </a:lnTo>
                    <a:lnTo>
                      <a:pt x="19" y="77"/>
                    </a:lnTo>
                    <a:lnTo>
                      <a:pt x="0" y="86"/>
                    </a:lnTo>
                    <a:close/>
                  </a:path>
                </a:pathLst>
              </a:custGeom>
              <a:solidFill>
                <a:srgbClr val="FFE5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88" name="Freeform 527"/>
              <p:cNvSpPr>
                <a:spLocks/>
              </p:cNvSpPr>
              <p:nvPr/>
            </p:nvSpPr>
            <p:spPr bwMode="auto">
              <a:xfrm>
                <a:off x="3802" y="3140"/>
                <a:ext cx="128" cy="58"/>
              </a:xfrm>
              <a:custGeom>
                <a:avLst/>
                <a:gdLst>
                  <a:gd name="T0" fmla="*/ 70 w 257"/>
                  <a:gd name="T1" fmla="*/ 30 h 116"/>
                  <a:gd name="T2" fmla="*/ 80 w 257"/>
                  <a:gd name="T3" fmla="*/ 28 h 116"/>
                  <a:gd name="T4" fmla="*/ 88 w 257"/>
                  <a:gd name="T5" fmla="*/ 26 h 116"/>
                  <a:gd name="T6" fmla="*/ 96 w 257"/>
                  <a:gd name="T7" fmla="*/ 24 h 116"/>
                  <a:gd name="T8" fmla="*/ 103 w 257"/>
                  <a:gd name="T9" fmla="*/ 21 h 116"/>
                  <a:gd name="T10" fmla="*/ 109 w 257"/>
                  <a:gd name="T11" fmla="*/ 17 h 116"/>
                  <a:gd name="T12" fmla="*/ 116 w 257"/>
                  <a:gd name="T13" fmla="*/ 13 h 116"/>
                  <a:gd name="T14" fmla="*/ 122 w 257"/>
                  <a:gd name="T15" fmla="*/ 7 h 116"/>
                  <a:gd name="T16" fmla="*/ 128 w 257"/>
                  <a:gd name="T17" fmla="*/ 0 h 116"/>
                  <a:gd name="T18" fmla="*/ 126 w 257"/>
                  <a:gd name="T19" fmla="*/ 4 h 116"/>
                  <a:gd name="T20" fmla="*/ 124 w 257"/>
                  <a:gd name="T21" fmla="*/ 8 h 116"/>
                  <a:gd name="T22" fmla="*/ 121 w 257"/>
                  <a:gd name="T23" fmla="*/ 11 h 116"/>
                  <a:gd name="T24" fmla="*/ 119 w 257"/>
                  <a:gd name="T25" fmla="*/ 15 h 116"/>
                  <a:gd name="T26" fmla="*/ 116 w 257"/>
                  <a:gd name="T27" fmla="*/ 18 h 116"/>
                  <a:gd name="T28" fmla="*/ 113 w 257"/>
                  <a:gd name="T29" fmla="*/ 22 h 116"/>
                  <a:gd name="T30" fmla="*/ 110 w 257"/>
                  <a:gd name="T31" fmla="*/ 25 h 116"/>
                  <a:gd name="T32" fmla="*/ 106 w 257"/>
                  <a:gd name="T33" fmla="*/ 27 h 116"/>
                  <a:gd name="T34" fmla="*/ 101 w 257"/>
                  <a:gd name="T35" fmla="*/ 32 h 116"/>
                  <a:gd name="T36" fmla="*/ 97 w 257"/>
                  <a:gd name="T37" fmla="*/ 37 h 116"/>
                  <a:gd name="T38" fmla="*/ 94 w 257"/>
                  <a:gd name="T39" fmla="*/ 41 h 116"/>
                  <a:gd name="T40" fmla="*/ 90 w 257"/>
                  <a:gd name="T41" fmla="*/ 45 h 116"/>
                  <a:gd name="T42" fmla="*/ 87 w 257"/>
                  <a:gd name="T43" fmla="*/ 49 h 116"/>
                  <a:gd name="T44" fmla="*/ 84 w 257"/>
                  <a:gd name="T45" fmla="*/ 53 h 116"/>
                  <a:gd name="T46" fmla="*/ 81 w 257"/>
                  <a:gd name="T47" fmla="*/ 56 h 116"/>
                  <a:gd name="T48" fmla="*/ 78 w 257"/>
                  <a:gd name="T49" fmla="*/ 58 h 116"/>
                  <a:gd name="T50" fmla="*/ 70 w 257"/>
                  <a:gd name="T51" fmla="*/ 57 h 116"/>
                  <a:gd name="T52" fmla="*/ 60 w 257"/>
                  <a:gd name="T53" fmla="*/ 56 h 116"/>
                  <a:gd name="T54" fmla="*/ 50 w 257"/>
                  <a:gd name="T55" fmla="*/ 53 h 116"/>
                  <a:gd name="T56" fmla="*/ 38 w 257"/>
                  <a:gd name="T57" fmla="*/ 50 h 116"/>
                  <a:gd name="T58" fmla="*/ 27 w 257"/>
                  <a:gd name="T59" fmla="*/ 47 h 116"/>
                  <a:gd name="T60" fmla="*/ 17 w 257"/>
                  <a:gd name="T61" fmla="*/ 45 h 116"/>
                  <a:gd name="T62" fmla="*/ 7 w 257"/>
                  <a:gd name="T63" fmla="*/ 43 h 116"/>
                  <a:gd name="T64" fmla="*/ 0 w 257"/>
                  <a:gd name="T65" fmla="*/ 42 h 116"/>
                  <a:gd name="T66" fmla="*/ 4 w 257"/>
                  <a:gd name="T67" fmla="*/ 41 h 116"/>
                  <a:gd name="T68" fmla="*/ 8 w 257"/>
                  <a:gd name="T69" fmla="*/ 38 h 116"/>
                  <a:gd name="T70" fmla="*/ 11 w 257"/>
                  <a:gd name="T71" fmla="*/ 35 h 116"/>
                  <a:gd name="T72" fmla="*/ 13 w 257"/>
                  <a:gd name="T73" fmla="*/ 33 h 116"/>
                  <a:gd name="T74" fmla="*/ 21 w 257"/>
                  <a:gd name="T75" fmla="*/ 34 h 116"/>
                  <a:gd name="T76" fmla="*/ 28 w 257"/>
                  <a:gd name="T77" fmla="*/ 34 h 116"/>
                  <a:gd name="T78" fmla="*/ 36 w 257"/>
                  <a:gd name="T79" fmla="*/ 34 h 116"/>
                  <a:gd name="T80" fmla="*/ 44 w 257"/>
                  <a:gd name="T81" fmla="*/ 33 h 116"/>
                  <a:gd name="T82" fmla="*/ 52 w 257"/>
                  <a:gd name="T83" fmla="*/ 33 h 116"/>
                  <a:gd name="T84" fmla="*/ 59 w 257"/>
                  <a:gd name="T85" fmla="*/ 32 h 116"/>
                  <a:gd name="T86" fmla="*/ 65 w 257"/>
                  <a:gd name="T87" fmla="*/ 31 h 116"/>
                  <a:gd name="T88" fmla="*/ 70 w 257"/>
                  <a:gd name="T89" fmla="*/ 30 h 1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7" h="116">
                    <a:moveTo>
                      <a:pt x="141" y="59"/>
                    </a:moveTo>
                    <a:lnTo>
                      <a:pt x="160" y="55"/>
                    </a:lnTo>
                    <a:lnTo>
                      <a:pt x="176" y="52"/>
                    </a:lnTo>
                    <a:lnTo>
                      <a:pt x="192" y="47"/>
                    </a:lnTo>
                    <a:lnTo>
                      <a:pt x="206" y="42"/>
                    </a:lnTo>
                    <a:lnTo>
                      <a:pt x="219" y="34"/>
                    </a:lnTo>
                    <a:lnTo>
                      <a:pt x="232" y="26"/>
                    </a:lnTo>
                    <a:lnTo>
                      <a:pt x="244" y="14"/>
                    </a:lnTo>
                    <a:lnTo>
                      <a:pt x="257" y="0"/>
                    </a:lnTo>
                    <a:lnTo>
                      <a:pt x="252" y="7"/>
                    </a:lnTo>
                    <a:lnTo>
                      <a:pt x="248" y="15"/>
                    </a:lnTo>
                    <a:lnTo>
                      <a:pt x="243" y="22"/>
                    </a:lnTo>
                    <a:lnTo>
                      <a:pt x="239" y="29"/>
                    </a:lnTo>
                    <a:lnTo>
                      <a:pt x="233" y="36"/>
                    </a:lnTo>
                    <a:lnTo>
                      <a:pt x="227" y="43"/>
                    </a:lnTo>
                    <a:lnTo>
                      <a:pt x="220" y="49"/>
                    </a:lnTo>
                    <a:lnTo>
                      <a:pt x="213" y="54"/>
                    </a:lnTo>
                    <a:lnTo>
                      <a:pt x="203" y="63"/>
                    </a:lnTo>
                    <a:lnTo>
                      <a:pt x="195" y="73"/>
                    </a:lnTo>
                    <a:lnTo>
                      <a:pt x="188" y="82"/>
                    </a:lnTo>
                    <a:lnTo>
                      <a:pt x="181" y="90"/>
                    </a:lnTo>
                    <a:lnTo>
                      <a:pt x="175" y="98"/>
                    </a:lnTo>
                    <a:lnTo>
                      <a:pt x="169" y="106"/>
                    </a:lnTo>
                    <a:lnTo>
                      <a:pt x="162" y="112"/>
                    </a:lnTo>
                    <a:lnTo>
                      <a:pt x="156" y="116"/>
                    </a:lnTo>
                    <a:lnTo>
                      <a:pt x="141" y="114"/>
                    </a:lnTo>
                    <a:lnTo>
                      <a:pt x="121" y="111"/>
                    </a:lnTo>
                    <a:lnTo>
                      <a:pt x="100" y="106"/>
                    </a:lnTo>
                    <a:lnTo>
                      <a:pt x="77" y="100"/>
                    </a:lnTo>
                    <a:lnTo>
                      <a:pt x="55" y="94"/>
                    </a:lnTo>
                    <a:lnTo>
                      <a:pt x="34" y="90"/>
                    </a:lnTo>
                    <a:lnTo>
                      <a:pt x="15" y="86"/>
                    </a:lnTo>
                    <a:lnTo>
                      <a:pt x="0" y="84"/>
                    </a:lnTo>
                    <a:lnTo>
                      <a:pt x="9" y="81"/>
                    </a:lnTo>
                    <a:lnTo>
                      <a:pt x="17" y="76"/>
                    </a:lnTo>
                    <a:lnTo>
                      <a:pt x="23" y="70"/>
                    </a:lnTo>
                    <a:lnTo>
                      <a:pt x="27" y="66"/>
                    </a:lnTo>
                    <a:lnTo>
                      <a:pt x="42" y="67"/>
                    </a:lnTo>
                    <a:lnTo>
                      <a:pt x="57" y="67"/>
                    </a:lnTo>
                    <a:lnTo>
                      <a:pt x="73" y="67"/>
                    </a:lnTo>
                    <a:lnTo>
                      <a:pt x="89" y="66"/>
                    </a:lnTo>
                    <a:lnTo>
                      <a:pt x="105" y="65"/>
                    </a:lnTo>
                    <a:lnTo>
                      <a:pt x="119" y="63"/>
                    </a:lnTo>
                    <a:lnTo>
                      <a:pt x="131" y="61"/>
                    </a:lnTo>
                    <a:lnTo>
                      <a:pt x="141" y="59"/>
                    </a:lnTo>
                    <a:close/>
                  </a:path>
                </a:pathLst>
              </a:custGeom>
              <a:solidFill>
                <a:srgbClr val="FFE5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89" name="Freeform 528"/>
              <p:cNvSpPr>
                <a:spLocks/>
              </p:cNvSpPr>
              <p:nvPr/>
            </p:nvSpPr>
            <p:spPr bwMode="auto">
              <a:xfrm>
                <a:off x="3896" y="3045"/>
                <a:ext cx="509" cy="170"/>
              </a:xfrm>
              <a:custGeom>
                <a:avLst/>
                <a:gdLst>
                  <a:gd name="T0" fmla="*/ 503 w 1019"/>
                  <a:gd name="T1" fmla="*/ 98 h 340"/>
                  <a:gd name="T2" fmla="*/ 509 w 1019"/>
                  <a:gd name="T3" fmla="*/ 68 h 340"/>
                  <a:gd name="T4" fmla="*/ 487 w 1019"/>
                  <a:gd name="T5" fmla="*/ 60 h 340"/>
                  <a:gd name="T6" fmla="*/ 445 w 1019"/>
                  <a:gd name="T7" fmla="*/ 65 h 340"/>
                  <a:gd name="T8" fmla="*/ 407 w 1019"/>
                  <a:gd name="T9" fmla="*/ 70 h 340"/>
                  <a:gd name="T10" fmla="*/ 370 w 1019"/>
                  <a:gd name="T11" fmla="*/ 71 h 340"/>
                  <a:gd name="T12" fmla="*/ 334 w 1019"/>
                  <a:gd name="T13" fmla="*/ 71 h 340"/>
                  <a:gd name="T14" fmla="*/ 297 w 1019"/>
                  <a:gd name="T15" fmla="*/ 67 h 340"/>
                  <a:gd name="T16" fmla="*/ 260 w 1019"/>
                  <a:gd name="T17" fmla="*/ 58 h 340"/>
                  <a:gd name="T18" fmla="*/ 221 w 1019"/>
                  <a:gd name="T19" fmla="*/ 44 h 340"/>
                  <a:gd name="T20" fmla="*/ 192 w 1019"/>
                  <a:gd name="T21" fmla="*/ 31 h 340"/>
                  <a:gd name="T22" fmla="*/ 175 w 1019"/>
                  <a:gd name="T23" fmla="*/ 23 h 340"/>
                  <a:gd name="T24" fmla="*/ 156 w 1019"/>
                  <a:gd name="T25" fmla="*/ 15 h 340"/>
                  <a:gd name="T26" fmla="*/ 136 w 1019"/>
                  <a:gd name="T27" fmla="*/ 8 h 340"/>
                  <a:gd name="T28" fmla="*/ 114 w 1019"/>
                  <a:gd name="T29" fmla="*/ 3 h 340"/>
                  <a:gd name="T30" fmla="*/ 90 w 1019"/>
                  <a:gd name="T31" fmla="*/ 0 h 340"/>
                  <a:gd name="T32" fmla="*/ 64 w 1019"/>
                  <a:gd name="T33" fmla="*/ 1 h 340"/>
                  <a:gd name="T34" fmla="*/ 37 w 1019"/>
                  <a:gd name="T35" fmla="*/ 6 h 340"/>
                  <a:gd name="T36" fmla="*/ 30 w 1019"/>
                  <a:gd name="T37" fmla="*/ 12 h 340"/>
                  <a:gd name="T38" fmla="*/ 49 w 1019"/>
                  <a:gd name="T39" fmla="*/ 21 h 340"/>
                  <a:gd name="T40" fmla="*/ 69 w 1019"/>
                  <a:gd name="T41" fmla="*/ 35 h 340"/>
                  <a:gd name="T42" fmla="*/ 86 w 1019"/>
                  <a:gd name="T43" fmla="*/ 54 h 340"/>
                  <a:gd name="T44" fmla="*/ 84 w 1019"/>
                  <a:gd name="T45" fmla="*/ 66 h 340"/>
                  <a:gd name="T46" fmla="*/ 71 w 1019"/>
                  <a:gd name="T47" fmla="*/ 71 h 340"/>
                  <a:gd name="T48" fmla="*/ 60 w 1019"/>
                  <a:gd name="T49" fmla="*/ 79 h 340"/>
                  <a:gd name="T50" fmla="*/ 51 w 1019"/>
                  <a:gd name="T51" fmla="*/ 89 h 340"/>
                  <a:gd name="T52" fmla="*/ 47 w 1019"/>
                  <a:gd name="T53" fmla="*/ 98 h 340"/>
                  <a:gd name="T54" fmla="*/ 44 w 1019"/>
                  <a:gd name="T55" fmla="*/ 105 h 340"/>
                  <a:gd name="T56" fmla="*/ 38 w 1019"/>
                  <a:gd name="T57" fmla="*/ 112 h 340"/>
                  <a:gd name="T58" fmla="*/ 31 w 1019"/>
                  <a:gd name="T59" fmla="*/ 120 h 340"/>
                  <a:gd name="T60" fmla="*/ 24 w 1019"/>
                  <a:gd name="T61" fmla="*/ 127 h 340"/>
                  <a:gd name="T62" fmla="*/ 19 w 1019"/>
                  <a:gd name="T63" fmla="*/ 132 h 340"/>
                  <a:gd name="T64" fmla="*/ 15 w 1019"/>
                  <a:gd name="T65" fmla="*/ 137 h 340"/>
                  <a:gd name="T66" fmla="*/ 11 w 1019"/>
                  <a:gd name="T67" fmla="*/ 143 h 340"/>
                  <a:gd name="T68" fmla="*/ 6 w 1019"/>
                  <a:gd name="T69" fmla="*/ 148 h 340"/>
                  <a:gd name="T70" fmla="*/ 2 w 1019"/>
                  <a:gd name="T71" fmla="*/ 155 h 340"/>
                  <a:gd name="T72" fmla="*/ 8 w 1019"/>
                  <a:gd name="T73" fmla="*/ 160 h 340"/>
                  <a:gd name="T74" fmla="*/ 26 w 1019"/>
                  <a:gd name="T75" fmla="*/ 163 h 340"/>
                  <a:gd name="T76" fmla="*/ 47 w 1019"/>
                  <a:gd name="T77" fmla="*/ 166 h 340"/>
                  <a:gd name="T78" fmla="*/ 72 w 1019"/>
                  <a:gd name="T79" fmla="*/ 168 h 340"/>
                  <a:gd name="T80" fmla="*/ 98 w 1019"/>
                  <a:gd name="T81" fmla="*/ 169 h 340"/>
                  <a:gd name="T82" fmla="*/ 125 w 1019"/>
                  <a:gd name="T83" fmla="*/ 170 h 340"/>
                  <a:gd name="T84" fmla="*/ 154 w 1019"/>
                  <a:gd name="T85" fmla="*/ 170 h 340"/>
                  <a:gd name="T86" fmla="*/ 183 w 1019"/>
                  <a:gd name="T87" fmla="*/ 169 h 340"/>
                  <a:gd name="T88" fmla="*/ 212 w 1019"/>
                  <a:gd name="T89" fmla="*/ 167 h 340"/>
                  <a:gd name="T90" fmla="*/ 241 w 1019"/>
                  <a:gd name="T91" fmla="*/ 164 h 340"/>
                  <a:gd name="T92" fmla="*/ 269 w 1019"/>
                  <a:gd name="T93" fmla="*/ 161 h 340"/>
                  <a:gd name="T94" fmla="*/ 295 w 1019"/>
                  <a:gd name="T95" fmla="*/ 156 h 340"/>
                  <a:gd name="T96" fmla="*/ 319 w 1019"/>
                  <a:gd name="T97" fmla="*/ 150 h 340"/>
                  <a:gd name="T98" fmla="*/ 341 w 1019"/>
                  <a:gd name="T99" fmla="*/ 143 h 340"/>
                  <a:gd name="T100" fmla="*/ 358 w 1019"/>
                  <a:gd name="T101" fmla="*/ 135 h 340"/>
                  <a:gd name="T102" fmla="*/ 373 w 1019"/>
                  <a:gd name="T103" fmla="*/ 124 h 340"/>
                  <a:gd name="T104" fmla="*/ 389 w 1019"/>
                  <a:gd name="T105" fmla="*/ 117 h 340"/>
                  <a:gd name="T106" fmla="*/ 411 w 1019"/>
                  <a:gd name="T107" fmla="*/ 111 h 340"/>
                  <a:gd name="T108" fmla="*/ 434 w 1019"/>
                  <a:gd name="T109" fmla="*/ 102 h 340"/>
                  <a:gd name="T110" fmla="*/ 454 w 1019"/>
                  <a:gd name="T111" fmla="*/ 94 h 340"/>
                  <a:gd name="T112" fmla="*/ 464 w 1019"/>
                  <a:gd name="T113" fmla="*/ 93 h 340"/>
                  <a:gd name="T114" fmla="*/ 472 w 1019"/>
                  <a:gd name="T115" fmla="*/ 98 h 340"/>
                  <a:gd name="T116" fmla="*/ 482 w 1019"/>
                  <a:gd name="T117" fmla="*/ 104 h 340"/>
                  <a:gd name="T118" fmla="*/ 491 w 1019"/>
                  <a:gd name="T119" fmla="*/ 109 h 3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9" h="340">
                    <a:moveTo>
                      <a:pt x="994" y="224"/>
                    </a:moveTo>
                    <a:lnTo>
                      <a:pt x="1007" y="196"/>
                    </a:lnTo>
                    <a:lnTo>
                      <a:pt x="1016" y="165"/>
                    </a:lnTo>
                    <a:lnTo>
                      <a:pt x="1019" y="135"/>
                    </a:lnTo>
                    <a:lnTo>
                      <a:pt x="1018" y="113"/>
                    </a:lnTo>
                    <a:lnTo>
                      <a:pt x="974" y="119"/>
                    </a:lnTo>
                    <a:lnTo>
                      <a:pt x="931" y="125"/>
                    </a:lnTo>
                    <a:lnTo>
                      <a:pt x="891" y="130"/>
                    </a:lnTo>
                    <a:lnTo>
                      <a:pt x="852" y="134"/>
                    </a:lnTo>
                    <a:lnTo>
                      <a:pt x="814" y="139"/>
                    </a:lnTo>
                    <a:lnTo>
                      <a:pt x="777" y="141"/>
                    </a:lnTo>
                    <a:lnTo>
                      <a:pt x="740" y="142"/>
                    </a:lnTo>
                    <a:lnTo>
                      <a:pt x="705" y="143"/>
                    </a:lnTo>
                    <a:lnTo>
                      <a:pt x="668" y="141"/>
                    </a:lnTo>
                    <a:lnTo>
                      <a:pt x="632" y="139"/>
                    </a:lnTo>
                    <a:lnTo>
                      <a:pt x="595" y="133"/>
                    </a:lnTo>
                    <a:lnTo>
                      <a:pt x="558" y="126"/>
                    </a:lnTo>
                    <a:lnTo>
                      <a:pt x="520" y="116"/>
                    </a:lnTo>
                    <a:lnTo>
                      <a:pt x="482" y="103"/>
                    </a:lnTo>
                    <a:lnTo>
                      <a:pt x="442" y="88"/>
                    </a:lnTo>
                    <a:lnTo>
                      <a:pt x="401" y="70"/>
                    </a:lnTo>
                    <a:lnTo>
                      <a:pt x="384" y="62"/>
                    </a:lnTo>
                    <a:lnTo>
                      <a:pt x="367" y="54"/>
                    </a:lnTo>
                    <a:lnTo>
                      <a:pt x="350" y="46"/>
                    </a:lnTo>
                    <a:lnTo>
                      <a:pt x="331" y="38"/>
                    </a:lnTo>
                    <a:lnTo>
                      <a:pt x="312" y="30"/>
                    </a:lnTo>
                    <a:lnTo>
                      <a:pt x="292" y="23"/>
                    </a:lnTo>
                    <a:lnTo>
                      <a:pt x="272" y="16"/>
                    </a:lnTo>
                    <a:lnTo>
                      <a:pt x="250" y="10"/>
                    </a:lnTo>
                    <a:lnTo>
                      <a:pt x="228" y="5"/>
                    </a:lnTo>
                    <a:lnTo>
                      <a:pt x="205" y="2"/>
                    </a:lnTo>
                    <a:lnTo>
                      <a:pt x="181" y="0"/>
                    </a:lnTo>
                    <a:lnTo>
                      <a:pt x="155" y="0"/>
                    </a:lnTo>
                    <a:lnTo>
                      <a:pt x="129" y="2"/>
                    </a:lnTo>
                    <a:lnTo>
                      <a:pt x="102" y="5"/>
                    </a:lnTo>
                    <a:lnTo>
                      <a:pt x="75" y="11"/>
                    </a:lnTo>
                    <a:lnTo>
                      <a:pt x="46" y="20"/>
                    </a:lnTo>
                    <a:lnTo>
                      <a:pt x="60" y="24"/>
                    </a:lnTo>
                    <a:lnTo>
                      <a:pt x="78" y="31"/>
                    </a:lnTo>
                    <a:lnTo>
                      <a:pt x="99" y="41"/>
                    </a:lnTo>
                    <a:lnTo>
                      <a:pt x="120" y="54"/>
                    </a:lnTo>
                    <a:lnTo>
                      <a:pt x="139" y="70"/>
                    </a:lnTo>
                    <a:lnTo>
                      <a:pt x="158" y="87"/>
                    </a:lnTo>
                    <a:lnTo>
                      <a:pt x="173" y="108"/>
                    </a:lnTo>
                    <a:lnTo>
                      <a:pt x="182" y="130"/>
                    </a:lnTo>
                    <a:lnTo>
                      <a:pt x="168" y="131"/>
                    </a:lnTo>
                    <a:lnTo>
                      <a:pt x="155" y="135"/>
                    </a:lnTo>
                    <a:lnTo>
                      <a:pt x="143" y="141"/>
                    </a:lnTo>
                    <a:lnTo>
                      <a:pt x="131" y="148"/>
                    </a:lnTo>
                    <a:lnTo>
                      <a:pt x="121" y="157"/>
                    </a:lnTo>
                    <a:lnTo>
                      <a:pt x="112" y="166"/>
                    </a:lnTo>
                    <a:lnTo>
                      <a:pt x="103" y="177"/>
                    </a:lnTo>
                    <a:lnTo>
                      <a:pt x="99" y="188"/>
                    </a:lnTo>
                    <a:lnTo>
                      <a:pt x="95" y="195"/>
                    </a:lnTo>
                    <a:lnTo>
                      <a:pt x="92" y="202"/>
                    </a:lnTo>
                    <a:lnTo>
                      <a:pt x="89" y="210"/>
                    </a:lnTo>
                    <a:lnTo>
                      <a:pt x="83" y="217"/>
                    </a:lnTo>
                    <a:lnTo>
                      <a:pt x="77" y="224"/>
                    </a:lnTo>
                    <a:lnTo>
                      <a:pt x="70" y="232"/>
                    </a:lnTo>
                    <a:lnTo>
                      <a:pt x="62" y="240"/>
                    </a:lnTo>
                    <a:lnTo>
                      <a:pt x="53" y="249"/>
                    </a:lnTo>
                    <a:lnTo>
                      <a:pt x="48" y="254"/>
                    </a:lnTo>
                    <a:lnTo>
                      <a:pt x="44" y="258"/>
                    </a:lnTo>
                    <a:lnTo>
                      <a:pt x="39" y="263"/>
                    </a:lnTo>
                    <a:lnTo>
                      <a:pt x="34" y="269"/>
                    </a:lnTo>
                    <a:lnTo>
                      <a:pt x="30" y="274"/>
                    </a:lnTo>
                    <a:lnTo>
                      <a:pt x="26" y="279"/>
                    </a:lnTo>
                    <a:lnTo>
                      <a:pt x="22" y="285"/>
                    </a:lnTo>
                    <a:lnTo>
                      <a:pt x="17" y="290"/>
                    </a:lnTo>
                    <a:lnTo>
                      <a:pt x="13" y="296"/>
                    </a:lnTo>
                    <a:lnTo>
                      <a:pt x="9" y="303"/>
                    </a:lnTo>
                    <a:lnTo>
                      <a:pt x="4" y="309"/>
                    </a:lnTo>
                    <a:lnTo>
                      <a:pt x="0" y="316"/>
                    </a:lnTo>
                    <a:lnTo>
                      <a:pt x="16" y="319"/>
                    </a:lnTo>
                    <a:lnTo>
                      <a:pt x="33" y="323"/>
                    </a:lnTo>
                    <a:lnTo>
                      <a:pt x="53" y="326"/>
                    </a:lnTo>
                    <a:lnTo>
                      <a:pt x="74" y="328"/>
                    </a:lnTo>
                    <a:lnTo>
                      <a:pt x="95" y="331"/>
                    </a:lnTo>
                    <a:lnTo>
                      <a:pt x="118" y="333"/>
                    </a:lnTo>
                    <a:lnTo>
                      <a:pt x="144" y="335"/>
                    </a:lnTo>
                    <a:lnTo>
                      <a:pt x="169" y="336"/>
                    </a:lnTo>
                    <a:lnTo>
                      <a:pt x="196" y="337"/>
                    </a:lnTo>
                    <a:lnTo>
                      <a:pt x="223" y="339"/>
                    </a:lnTo>
                    <a:lnTo>
                      <a:pt x="251" y="340"/>
                    </a:lnTo>
                    <a:lnTo>
                      <a:pt x="280" y="340"/>
                    </a:lnTo>
                    <a:lnTo>
                      <a:pt x="308" y="340"/>
                    </a:lnTo>
                    <a:lnTo>
                      <a:pt x="337" y="339"/>
                    </a:lnTo>
                    <a:lnTo>
                      <a:pt x="367" y="337"/>
                    </a:lnTo>
                    <a:lnTo>
                      <a:pt x="396" y="336"/>
                    </a:lnTo>
                    <a:lnTo>
                      <a:pt x="425" y="334"/>
                    </a:lnTo>
                    <a:lnTo>
                      <a:pt x="455" y="332"/>
                    </a:lnTo>
                    <a:lnTo>
                      <a:pt x="482" y="328"/>
                    </a:lnTo>
                    <a:lnTo>
                      <a:pt x="511" y="325"/>
                    </a:lnTo>
                    <a:lnTo>
                      <a:pt x="538" y="321"/>
                    </a:lnTo>
                    <a:lnTo>
                      <a:pt x="564" y="317"/>
                    </a:lnTo>
                    <a:lnTo>
                      <a:pt x="591" y="311"/>
                    </a:lnTo>
                    <a:lnTo>
                      <a:pt x="615" y="305"/>
                    </a:lnTo>
                    <a:lnTo>
                      <a:pt x="638" y="300"/>
                    </a:lnTo>
                    <a:lnTo>
                      <a:pt x="661" y="293"/>
                    </a:lnTo>
                    <a:lnTo>
                      <a:pt x="682" y="285"/>
                    </a:lnTo>
                    <a:lnTo>
                      <a:pt x="700" y="277"/>
                    </a:lnTo>
                    <a:lnTo>
                      <a:pt x="717" y="269"/>
                    </a:lnTo>
                    <a:lnTo>
                      <a:pt x="733" y="258"/>
                    </a:lnTo>
                    <a:lnTo>
                      <a:pt x="747" y="248"/>
                    </a:lnTo>
                    <a:lnTo>
                      <a:pt x="759" y="238"/>
                    </a:lnTo>
                    <a:lnTo>
                      <a:pt x="778" y="234"/>
                    </a:lnTo>
                    <a:lnTo>
                      <a:pt x="800" y="228"/>
                    </a:lnTo>
                    <a:lnTo>
                      <a:pt x="823" y="221"/>
                    </a:lnTo>
                    <a:lnTo>
                      <a:pt x="846" y="212"/>
                    </a:lnTo>
                    <a:lnTo>
                      <a:pt x="869" y="203"/>
                    </a:lnTo>
                    <a:lnTo>
                      <a:pt x="890" y="195"/>
                    </a:lnTo>
                    <a:lnTo>
                      <a:pt x="908" y="187"/>
                    </a:lnTo>
                    <a:lnTo>
                      <a:pt x="922" y="180"/>
                    </a:lnTo>
                    <a:lnTo>
                      <a:pt x="929" y="186"/>
                    </a:lnTo>
                    <a:lnTo>
                      <a:pt x="937" y="190"/>
                    </a:lnTo>
                    <a:lnTo>
                      <a:pt x="945" y="196"/>
                    </a:lnTo>
                    <a:lnTo>
                      <a:pt x="954" y="202"/>
                    </a:lnTo>
                    <a:lnTo>
                      <a:pt x="964" y="207"/>
                    </a:lnTo>
                    <a:lnTo>
                      <a:pt x="973" y="212"/>
                    </a:lnTo>
                    <a:lnTo>
                      <a:pt x="983" y="218"/>
                    </a:lnTo>
                    <a:lnTo>
                      <a:pt x="994" y="224"/>
                    </a:lnTo>
                    <a:close/>
                  </a:path>
                </a:pathLst>
              </a:custGeom>
              <a:solidFill>
                <a:srgbClr val="FFE5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90" name="Freeform 529"/>
              <p:cNvSpPr>
                <a:spLocks/>
              </p:cNvSpPr>
              <p:nvPr/>
            </p:nvSpPr>
            <p:spPr bwMode="auto">
              <a:xfrm>
                <a:off x="4415" y="3116"/>
                <a:ext cx="72" cy="24"/>
              </a:xfrm>
              <a:custGeom>
                <a:avLst/>
                <a:gdLst>
                  <a:gd name="T0" fmla="*/ 2 w 144"/>
                  <a:gd name="T1" fmla="*/ 0 h 48"/>
                  <a:gd name="T2" fmla="*/ 2 w 144"/>
                  <a:gd name="T3" fmla="*/ 3 h 48"/>
                  <a:gd name="T4" fmla="*/ 1 w 144"/>
                  <a:gd name="T5" fmla="*/ 5 h 48"/>
                  <a:gd name="T6" fmla="*/ 1 w 144"/>
                  <a:gd name="T7" fmla="*/ 8 h 48"/>
                  <a:gd name="T8" fmla="*/ 0 w 144"/>
                  <a:gd name="T9" fmla="*/ 11 h 48"/>
                  <a:gd name="T10" fmla="*/ 72 w 144"/>
                  <a:gd name="T11" fmla="*/ 24 h 48"/>
                  <a:gd name="T12" fmla="*/ 70 w 144"/>
                  <a:gd name="T13" fmla="*/ 20 h 48"/>
                  <a:gd name="T14" fmla="*/ 68 w 144"/>
                  <a:gd name="T15" fmla="*/ 15 h 48"/>
                  <a:gd name="T16" fmla="*/ 66 w 144"/>
                  <a:gd name="T17" fmla="*/ 11 h 48"/>
                  <a:gd name="T18" fmla="*/ 64 w 144"/>
                  <a:gd name="T19" fmla="*/ 6 h 48"/>
                  <a:gd name="T20" fmla="*/ 2 w 144"/>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4" h="48">
                    <a:moveTo>
                      <a:pt x="3" y="0"/>
                    </a:moveTo>
                    <a:lnTo>
                      <a:pt x="3" y="6"/>
                    </a:lnTo>
                    <a:lnTo>
                      <a:pt x="2" y="10"/>
                    </a:lnTo>
                    <a:lnTo>
                      <a:pt x="2" y="16"/>
                    </a:lnTo>
                    <a:lnTo>
                      <a:pt x="0" y="22"/>
                    </a:lnTo>
                    <a:lnTo>
                      <a:pt x="144" y="48"/>
                    </a:lnTo>
                    <a:lnTo>
                      <a:pt x="140" y="39"/>
                    </a:lnTo>
                    <a:lnTo>
                      <a:pt x="135" y="30"/>
                    </a:lnTo>
                    <a:lnTo>
                      <a:pt x="131" y="21"/>
                    </a:lnTo>
                    <a:lnTo>
                      <a:pt x="127" y="12"/>
                    </a:lnTo>
                    <a:lnTo>
                      <a:pt x="3" y="0"/>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91" name="Freeform 530"/>
              <p:cNvSpPr>
                <a:spLocks/>
              </p:cNvSpPr>
              <p:nvPr/>
            </p:nvSpPr>
            <p:spPr bwMode="auto">
              <a:xfrm>
                <a:off x="4415" y="3094"/>
                <a:ext cx="61" cy="20"/>
              </a:xfrm>
              <a:custGeom>
                <a:avLst/>
                <a:gdLst>
                  <a:gd name="T0" fmla="*/ 0 w 122"/>
                  <a:gd name="T1" fmla="*/ 6 h 42"/>
                  <a:gd name="T2" fmla="*/ 1 w 122"/>
                  <a:gd name="T3" fmla="*/ 9 h 42"/>
                  <a:gd name="T4" fmla="*/ 1 w 122"/>
                  <a:gd name="T5" fmla="*/ 10 h 42"/>
                  <a:gd name="T6" fmla="*/ 1 w 122"/>
                  <a:gd name="T7" fmla="*/ 13 h 42"/>
                  <a:gd name="T8" fmla="*/ 1 w 122"/>
                  <a:gd name="T9" fmla="*/ 16 h 42"/>
                  <a:gd name="T10" fmla="*/ 60 w 122"/>
                  <a:gd name="T11" fmla="*/ 20 h 42"/>
                  <a:gd name="T12" fmla="*/ 60 w 122"/>
                  <a:gd name="T13" fmla="*/ 16 h 42"/>
                  <a:gd name="T14" fmla="*/ 60 w 122"/>
                  <a:gd name="T15" fmla="*/ 12 h 42"/>
                  <a:gd name="T16" fmla="*/ 60 w 122"/>
                  <a:gd name="T17" fmla="*/ 9 h 42"/>
                  <a:gd name="T18" fmla="*/ 60 w 122"/>
                  <a:gd name="T19" fmla="*/ 6 h 42"/>
                  <a:gd name="T20" fmla="*/ 60 w 122"/>
                  <a:gd name="T21" fmla="*/ 5 h 42"/>
                  <a:gd name="T22" fmla="*/ 61 w 122"/>
                  <a:gd name="T23" fmla="*/ 3 h 42"/>
                  <a:gd name="T24" fmla="*/ 61 w 122"/>
                  <a:gd name="T25" fmla="*/ 1 h 42"/>
                  <a:gd name="T26" fmla="*/ 61 w 122"/>
                  <a:gd name="T27" fmla="*/ 0 h 42"/>
                  <a:gd name="T28" fmla="*/ 0 w 122"/>
                  <a:gd name="T29" fmla="*/ 6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2" h="42">
                    <a:moveTo>
                      <a:pt x="0" y="13"/>
                    </a:moveTo>
                    <a:lnTo>
                      <a:pt x="1" y="18"/>
                    </a:lnTo>
                    <a:lnTo>
                      <a:pt x="1" y="22"/>
                    </a:lnTo>
                    <a:lnTo>
                      <a:pt x="1" y="28"/>
                    </a:lnTo>
                    <a:lnTo>
                      <a:pt x="1" y="33"/>
                    </a:lnTo>
                    <a:lnTo>
                      <a:pt x="120" y="42"/>
                    </a:lnTo>
                    <a:lnTo>
                      <a:pt x="119" y="34"/>
                    </a:lnTo>
                    <a:lnTo>
                      <a:pt x="119" y="26"/>
                    </a:lnTo>
                    <a:lnTo>
                      <a:pt x="119" y="19"/>
                    </a:lnTo>
                    <a:lnTo>
                      <a:pt x="120" y="12"/>
                    </a:lnTo>
                    <a:lnTo>
                      <a:pt x="120" y="10"/>
                    </a:lnTo>
                    <a:lnTo>
                      <a:pt x="122" y="6"/>
                    </a:lnTo>
                    <a:lnTo>
                      <a:pt x="122" y="3"/>
                    </a:lnTo>
                    <a:lnTo>
                      <a:pt x="122" y="0"/>
                    </a:lnTo>
                    <a:lnTo>
                      <a:pt x="0" y="13"/>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92" name="Freeform 531"/>
              <p:cNvSpPr>
                <a:spLocks/>
              </p:cNvSpPr>
              <p:nvPr/>
            </p:nvSpPr>
            <p:spPr bwMode="auto">
              <a:xfrm>
                <a:off x="4413" y="3067"/>
                <a:ext cx="71" cy="28"/>
              </a:xfrm>
              <a:custGeom>
                <a:avLst/>
                <a:gdLst>
                  <a:gd name="T0" fmla="*/ 0 w 143"/>
                  <a:gd name="T1" fmla="*/ 22 h 57"/>
                  <a:gd name="T2" fmla="*/ 0 w 143"/>
                  <a:gd name="T3" fmla="*/ 24 h 57"/>
                  <a:gd name="T4" fmla="*/ 0 w 143"/>
                  <a:gd name="T5" fmla="*/ 25 h 57"/>
                  <a:gd name="T6" fmla="*/ 1 w 143"/>
                  <a:gd name="T7" fmla="*/ 27 h 57"/>
                  <a:gd name="T8" fmla="*/ 1 w 143"/>
                  <a:gd name="T9" fmla="*/ 28 h 57"/>
                  <a:gd name="T10" fmla="*/ 64 w 143"/>
                  <a:gd name="T11" fmla="*/ 21 h 57"/>
                  <a:gd name="T12" fmla="*/ 65 w 143"/>
                  <a:gd name="T13" fmla="*/ 16 h 57"/>
                  <a:gd name="T14" fmla="*/ 67 w 143"/>
                  <a:gd name="T15" fmla="*/ 11 h 57"/>
                  <a:gd name="T16" fmla="*/ 69 w 143"/>
                  <a:gd name="T17" fmla="*/ 6 h 57"/>
                  <a:gd name="T18" fmla="*/ 71 w 143"/>
                  <a:gd name="T19" fmla="*/ 0 h 57"/>
                  <a:gd name="T20" fmla="*/ 0 w 143"/>
                  <a:gd name="T21" fmla="*/ 22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3" h="57">
                    <a:moveTo>
                      <a:pt x="0" y="45"/>
                    </a:moveTo>
                    <a:lnTo>
                      <a:pt x="1" y="49"/>
                    </a:lnTo>
                    <a:lnTo>
                      <a:pt x="1" y="51"/>
                    </a:lnTo>
                    <a:lnTo>
                      <a:pt x="2" y="54"/>
                    </a:lnTo>
                    <a:lnTo>
                      <a:pt x="2" y="57"/>
                    </a:lnTo>
                    <a:lnTo>
                      <a:pt x="129" y="43"/>
                    </a:lnTo>
                    <a:lnTo>
                      <a:pt x="131" y="33"/>
                    </a:lnTo>
                    <a:lnTo>
                      <a:pt x="135" y="22"/>
                    </a:lnTo>
                    <a:lnTo>
                      <a:pt x="138" y="12"/>
                    </a:lnTo>
                    <a:lnTo>
                      <a:pt x="143" y="0"/>
                    </a:lnTo>
                    <a:lnTo>
                      <a:pt x="0" y="45"/>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93" name="Freeform 532"/>
              <p:cNvSpPr>
                <a:spLocks/>
              </p:cNvSpPr>
              <p:nvPr/>
            </p:nvSpPr>
            <p:spPr bwMode="auto">
              <a:xfrm>
                <a:off x="4407" y="3040"/>
                <a:ext cx="87" cy="44"/>
              </a:xfrm>
              <a:custGeom>
                <a:avLst/>
                <a:gdLst>
                  <a:gd name="T0" fmla="*/ 0 w 173"/>
                  <a:gd name="T1" fmla="*/ 36 h 89"/>
                  <a:gd name="T2" fmla="*/ 2 w 173"/>
                  <a:gd name="T3" fmla="*/ 38 h 89"/>
                  <a:gd name="T4" fmla="*/ 3 w 173"/>
                  <a:gd name="T5" fmla="*/ 40 h 89"/>
                  <a:gd name="T6" fmla="*/ 3 w 173"/>
                  <a:gd name="T7" fmla="*/ 42 h 89"/>
                  <a:gd name="T8" fmla="*/ 4 w 173"/>
                  <a:gd name="T9" fmla="*/ 44 h 89"/>
                  <a:gd name="T10" fmla="*/ 80 w 173"/>
                  <a:gd name="T11" fmla="*/ 19 h 89"/>
                  <a:gd name="T12" fmla="*/ 82 w 173"/>
                  <a:gd name="T13" fmla="*/ 14 h 89"/>
                  <a:gd name="T14" fmla="*/ 83 w 173"/>
                  <a:gd name="T15" fmla="*/ 9 h 89"/>
                  <a:gd name="T16" fmla="*/ 85 w 173"/>
                  <a:gd name="T17" fmla="*/ 5 h 89"/>
                  <a:gd name="T18" fmla="*/ 87 w 173"/>
                  <a:gd name="T19" fmla="*/ 0 h 89"/>
                  <a:gd name="T20" fmla="*/ 0 w 173"/>
                  <a:gd name="T21" fmla="*/ 36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89">
                    <a:moveTo>
                      <a:pt x="0" y="73"/>
                    </a:moveTo>
                    <a:lnTo>
                      <a:pt x="3" y="77"/>
                    </a:lnTo>
                    <a:lnTo>
                      <a:pt x="5" y="81"/>
                    </a:lnTo>
                    <a:lnTo>
                      <a:pt x="6" y="84"/>
                    </a:lnTo>
                    <a:lnTo>
                      <a:pt x="8" y="89"/>
                    </a:lnTo>
                    <a:lnTo>
                      <a:pt x="160" y="38"/>
                    </a:lnTo>
                    <a:lnTo>
                      <a:pt x="163" y="29"/>
                    </a:lnTo>
                    <a:lnTo>
                      <a:pt x="166" y="19"/>
                    </a:lnTo>
                    <a:lnTo>
                      <a:pt x="170" y="10"/>
                    </a:lnTo>
                    <a:lnTo>
                      <a:pt x="173" y="0"/>
                    </a:lnTo>
                    <a:lnTo>
                      <a:pt x="0" y="73"/>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94" name="Freeform 533"/>
              <p:cNvSpPr>
                <a:spLocks/>
              </p:cNvSpPr>
              <p:nvPr/>
            </p:nvSpPr>
            <p:spPr bwMode="auto">
              <a:xfrm>
                <a:off x="4397" y="3004"/>
                <a:ext cx="103" cy="67"/>
              </a:xfrm>
              <a:custGeom>
                <a:avLst/>
                <a:gdLst>
                  <a:gd name="T0" fmla="*/ 99 w 207"/>
                  <a:gd name="T1" fmla="*/ 29 h 135"/>
                  <a:gd name="T2" fmla="*/ 101 w 207"/>
                  <a:gd name="T3" fmla="*/ 21 h 135"/>
                  <a:gd name="T4" fmla="*/ 102 w 207"/>
                  <a:gd name="T5" fmla="*/ 13 h 135"/>
                  <a:gd name="T6" fmla="*/ 103 w 207"/>
                  <a:gd name="T7" fmla="*/ 6 h 135"/>
                  <a:gd name="T8" fmla="*/ 103 w 207"/>
                  <a:gd name="T9" fmla="*/ 0 h 135"/>
                  <a:gd name="T10" fmla="*/ 101 w 207"/>
                  <a:gd name="T11" fmla="*/ 1 h 135"/>
                  <a:gd name="T12" fmla="*/ 97 w 207"/>
                  <a:gd name="T13" fmla="*/ 3 h 135"/>
                  <a:gd name="T14" fmla="*/ 93 w 207"/>
                  <a:gd name="T15" fmla="*/ 6 h 135"/>
                  <a:gd name="T16" fmla="*/ 89 w 207"/>
                  <a:gd name="T17" fmla="*/ 8 h 135"/>
                  <a:gd name="T18" fmla="*/ 83 w 207"/>
                  <a:gd name="T19" fmla="*/ 11 h 135"/>
                  <a:gd name="T20" fmla="*/ 77 w 207"/>
                  <a:gd name="T21" fmla="*/ 15 h 135"/>
                  <a:gd name="T22" fmla="*/ 70 w 207"/>
                  <a:gd name="T23" fmla="*/ 18 h 135"/>
                  <a:gd name="T24" fmla="*/ 64 w 207"/>
                  <a:gd name="T25" fmla="*/ 22 h 135"/>
                  <a:gd name="T26" fmla="*/ 56 w 207"/>
                  <a:gd name="T27" fmla="*/ 26 h 135"/>
                  <a:gd name="T28" fmla="*/ 48 w 207"/>
                  <a:gd name="T29" fmla="*/ 31 h 135"/>
                  <a:gd name="T30" fmla="*/ 40 w 207"/>
                  <a:gd name="T31" fmla="*/ 35 h 135"/>
                  <a:gd name="T32" fmla="*/ 32 w 207"/>
                  <a:gd name="T33" fmla="*/ 39 h 135"/>
                  <a:gd name="T34" fmla="*/ 24 w 207"/>
                  <a:gd name="T35" fmla="*/ 44 h 135"/>
                  <a:gd name="T36" fmla="*/ 16 w 207"/>
                  <a:gd name="T37" fmla="*/ 49 h 135"/>
                  <a:gd name="T38" fmla="*/ 8 w 207"/>
                  <a:gd name="T39" fmla="*/ 53 h 135"/>
                  <a:gd name="T40" fmla="*/ 0 w 207"/>
                  <a:gd name="T41" fmla="*/ 58 h 135"/>
                  <a:gd name="T42" fmla="*/ 2 w 207"/>
                  <a:gd name="T43" fmla="*/ 60 h 135"/>
                  <a:gd name="T44" fmla="*/ 4 w 207"/>
                  <a:gd name="T45" fmla="*/ 62 h 135"/>
                  <a:gd name="T46" fmla="*/ 5 w 207"/>
                  <a:gd name="T47" fmla="*/ 65 h 135"/>
                  <a:gd name="T48" fmla="*/ 7 w 207"/>
                  <a:gd name="T49" fmla="*/ 67 h 135"/>
                  <a:gd name="T50" fmla="*/ 99 w 207"/>
                  <a:gd name="T51" fmla="*/ 29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7" h="135">
                    <a:moveTo>
                      <a:pt x="198" y="58"/>
                    </a:moveTo>
                    <a:lnTo>
                      <a:pt x="202" y="43"/>
                    </a:lnTo>
                    <a:lnTo>
                      <a:pt x="205" y="27"/>
                    </a:lnTo>
                    <a:lnTo>
                      <a:pt x="207" y="13"/>
                    </a:lnTo>
                    <a:lnTo>
                      <a:pt x="207" y="0"/>
                    </a:lnTo>
                    <a:lnTo>
                      <a:pt x="202" y="2"/>
                    </a:lnTo>
                    <a:lnTo>
                      <a:pt x="195" y="7"/>
                    </a:lnTo>
                    <a:lnTo>
                      <a:pt x="187" y="12"/>
                    </a:lnTo>
                    <a:lnTo>
                      <a:pt x="178" y="16"/>
                    </a:lnTo>
                    <a:lnTo>
                      <a:pt x="167" y="23"/>
                    </a:lnTo>
                    <a:lnTo>
                      <a:pt x="155" y="30"/>
                    </a:lnTo>
                    <a:lnTo>
                      <a:pt x="141" y="37"/>
                    </a:lnTo>
                    <a:lnTo>
                      <a:pt x="128" y="45"/>
                    </a:lnTo>
                    <a:lnTo>
                      <a:pt x="113" y="53"/>
                    </a:lnTo>
                    <a:lnTo>
                      <a:pt x="96" y="62"/>
                    </a:lnTo>
                    <a:lnTo>
                      <a:pt x="80" y="70"/>
                    </a:lnTo>
                    <a:lnTo>
                      <a:pt x="64" y="79"/>
                    </a:lnTo>
                    <a:lnTo>
                      <a:pt x="48" y="89"/>
                    </a:lnTo>
                    <a:lnTo>
                      <a:pt x="32" y="98"/>
                    </a:lnTo>
                    <a:lnTo>
                      <a:pt x="16" y="107"/>
                    </a:lnTo>
                    <a:lnTo>
                      <a:pt x="0" y="116"/>
                    </a:lnTo>
                    <a:lnTo>
                      <a:pt x="4" y="121"/>
                    </a:lnTo>
                    <a:lnTo>
                      <a:pt x="8" y="125"/>
                    </a:lnTo>
                    <a:lnTo>
                      <a:pt x="11" y="130"/>
                    </a:lnTo>
                    <a:lnTo>
                      <a:pt x="15" y="135"/>
                    </a:lnTo>
                    <a:lnTo>
                      <a:pt x="198" y="58"/>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95" name="Freeform 534"/>
              <p:cNvSpPr>
                <a:spLocks/>
              </p:cNvSpPr>
              <p:nvPr/>
            </p:nvSpPr>
            <p:spPr bwMode="auto">
              <a:xfrm>
                <a:off x="4410" y="3133"/>
                <a:ext cx="100" cy="42"/>
              </a:xfrm>
              <a:custGeom>
                <a:avLst/>
                <a:gdLst>
                  <a:gd name="T0" fmla="*/ 82 w 199"/>
                  <a:gd name="T1" fmla="*/ 16 h 84"/>
                  <a:gd name="T2" fmla="*/ 84 w 199"/>
                  <a:gd name="T3" fmla="*/ 19 h 84"/>
                  <a:gd name="T4" fmla="*/ 86 w 199"/>
                  <a:gd name="T5" fmla="*/ 23 h 84"/>
                  <a:gd name="T6" fmla="*/ 88 w 199"/>
                  <a:gd name="T7" fmla="*/ 26 h 84"/>
                  <a:gd name="T8" fmla="*/ 91 w 199"/>
                  <a:gd name="T9" fmla="*/ 30 h 84"/>
                  <a:gd name="T10" fmla="*/ 93 w 199"/>
                  <a:gd name="T11" fmla="*/ 33 h 84"/>
                  <a:gd name="T12" fmla="*/ 95 w 199"/>
                  <a:gd name="T13" fmla="*/ 36 h 84"/>
                  <a:gd name="T14" fmla="*/ 98 w 199"/>
                  <a:gd name="T15" fmla="*/ 40 h 84"/>
                  <a:gd name="T16" fmla="*/ 100 w 199"/>
                  <a:gd name="T17" fmla="*/ 42 h 84"/>
                  <a:gd name="T18" fmla="*/ 98 w 199"/>
                  <a:gd name="T19" fmla="*/ 42 h 84"/>
                  <a:gd name="T20" fmla="*/ 94 w 199"/>
                  <a:gd name="T21" fmla="*/ 40 h 84"/>
                  <a:gd name="T22" fmla="*/ 90 w 199"/>
                  <a:gd name="T23" fmla="*/ 39 h 84"/>
                  <a:gd name="T24" fmla="*/ 83 w 199"/>
                  <a:gd name="T25" fmla="*/ 37 h 84"/>
                  <a:gd name="T26" fmla="*/ 76 w 199"/>
                  <a:gd name="T27" fmla="*/ 34 h 84"/>
                  <a:gd name="T28" fmla="*/ 69 w 199"/>
                  <a:gd name="T29" fmla="*/ 32 h 84"/>
                  <a:gd name="T30" fmla="*/ 61 w 199"/>
                  <a:gd name="T31" fmla="*/ 29 h 84"/>
                  <a:gd name="T32" fmla="*/ 53 w 199"/>
                  <a:gd name="T33" fmla="*/ 27 h 84"/>
                  <a:gd name="T34" fmla="*/ 44 w 199"/>
                  <a:gd name="T35" fmla="*/ 24 h 84"/>
                  <a:gd name="T36" fmla="*/ 36 w 199"/>
                  <a:gd name="T37" fmla="*/ 21 h 84"/>
                  <a:gd name="T38" fmla="*/ 28 w 199"/>
                  <a:gd name="T39" fmla="*/ 19 h 84"/>
                  <a:gd name="T40" fmla="*/ 20 w 199"/>
                  <a:gd name="T41" fmla="*/ 17 h 84"/>
                  <a:gd name="T42" fmla="*/ 14 w 199"/>
                  <a:gd name="T43" fmla="*/ 14 h 84"/>
                  <a:gd name="T44" fmla="*/ 8 w 199"/>
                  <a:gd name="T45" fmla="*/ 13 h 84"/>
                  <a:gd name="T46" fmla="*/ 3 w 199"/>
                  <a:gd name="T47" fmla="*/ 11 h 84"/>
                  <a:gd name="T48" fmla="*/ 0 w 199"/>
                  <a:gd name="T49" fmla="*/ 10 h 84"/>
                  <a:gd name="T50" fmla="*/ 1 w 199"/>
                  <a:gd name="T51" fmla="*/ 8 h 84"/>
                  <a:gd name="T52" fmla="*/ 2 w 199"/>
                  <a:gd name="T53" fmla="*/ 5 h 84"/>
                  <a:gd name="T54" fmla="*/ 3 w 199"/>
                  <a:gd name="T55" fmla="*/ 3 h 84"/>
                  <a:gd name="T56" fmla="*/ 4 w 199"/>
                  <a:gd name="T57" fmla="*/ 0 h 84"/>
                  <a:gd name="T58" fmla="*/ 11 w 199"/>
                  <a:gd name="T59" fmla="*/ 2 h 84"/>
                  <a:gd name="T60" fmla="*/ 21 w 199"/>
                  <a:gd name="T61" fmla="*/ 3 h 84"/>
                  <a:gd name="T62" fmla="*/ 33 w 199"/>
                  <a:gd name="T63" fmla="*/ 6 h 84"/>
                  <a:gd name="T64" fmla="*/ 45 w 199"/>
                  <a:gd name="T65" fmla="*/ 8 h 84"/>
                  <a:gd name="T66" fmla="*/ 57 w 199"/>
                  <a:gd name="T67" fmla="*/ 11 h 84"/>
                  <a:gd name="T68" fmla="*/ 68 w 199"/>
                  <a:gd name="T69" fmla="*/ 13 h 84"/>
                  <a:gd name="T70" fmla="*/ 76 w 199"/>
                  <a:gd name="T71" fmla="*/ 15 h 84"/>
                  <a:gd name="T72" fmla="*/ 82 w 199"/>
                  <a:gd name="T73" fmla="*/ 16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9" h="84">
                    <a:moveTo>
                      <a:pt x="163" y="32"/>
                    </a:moveTo>
                    <a:lnTo>
                      <a:pt x="167" y="38"/>
                    </a:lnTo>
                    <a:lnTo>
                      <a:pt x="172" y="45"/>
                    </a:lnTo>
                    <a:lnTo>
                      <a:pt x="176" y="52"/>
                    </a:lnTo>
                    <a:lnTo>
                      <a:pt x="181" y="59"/>
                    </a:lnTo>
                    <a:lnTo>
                      <a:pt x="186" y="66"/>
                    </a:lnTo>
                    <a:lnTo>
                      <a:pt x="190" y="72"/>
                    </a:lnTo>
                    <a:lnTo>
                      <a:pt x="195" y="79"/>
                    </a:lnTo>
                    <a:lnTo>
                      <a:pt x="199" y="84"/>
                    </a:lnTo>
                    <a:lnTo>
                      <a:pt x="195" y="83"/>
                    </a:lnTo>
                    <a:lnTo>
                      <a:pt x="188" y="80"/>
                    </a:lnTo>
                    <a:lnTo>
                      <a:pt x="179" y="77"/>
                    </a:lnTo>
                    <a:lnTo>
                      <a:pt x="166" y="73"/>
                    </a:lnTo>
                    <a:lnTo>
                      <a:pt x="152" y="68"/>
                    </a:lnTo>
                    <a:lnTo>
                      <a:pt x="137" y="64"/>
                    </a:lnTo>
                    <a:lnTo>
                      <a:pt x="121" y="58"/>
                    </a:lnTo>
                    <a:lnTo>
                      <a:pt x="105" y="53"/>
                    </a:lnTo>
                    <a:lnTo>
                      <a:pt x="88" y="48"/>
                    </a:lnTo>
                    <a:lnTo>
                      <a:pt x="72" y="42"/>
                    </a:lnTo>
                    <a:lnTo>
                      <a:pt x="55" y="37"/>
                    </a:lnTo>
                    <a:lnTo>
                      <a:pt x="40" y="33"/>
                    </a:lnTo>
                    <a:lnTo>
                      <a:pt x="27" y="28"/>
                    </a:lnTo>
                    <a:lnTo>
                      <a:pt x="15" y="25"/>
                    </a:lnTo>
                    <a:lnTo>
                      <a:pt x="6" y="22"/>
                    </a:lnTo>
                    <a:lnTo>
                      <a:pt x="0" y="20"/>
                    </a:lnTo>
                    <a:lnTo>
                      <a:pt x="2" y="15"/>
                    </a:lnTo>
                    <a:lnTo>
                      <a:pt x="4" y="10"/>
                    </a:lnTo>
                    <a:lnTo>
                      <a:pt x="6" y="5"/>
                    </a:lnTo>
                    <a:lnTo>
                      <a:pt x="7" y="0"/>
                    </a:lnTo>
                    <a:lnTo>
                      <a:pt x="22" y="3"/>
                    </a:lnTo>
                    <a:lnTo>
                      <a:pt x="42" y="6"/>
                    </a:lnTo>
                    <a:lnTo>
                      <a:pt x="65" y="11"/>
                    </a:lnTo>
                    <a:lnTo>
                      <a:pt x="90" y="15"/>
                    </a:lnTo>
                    <a:lnTo>
                      <a:pt x="113" y="21"/>
                    </a:lnTo>
                    <a:lnTo>
                      <a:pt x="135" y="26"/>
                    </a:lnTo>
                    <a:lnTo>
                      <a:pt x="152" y="29"/>
                    </a:lnTo>
                    <a:lnTo>
                      <a:pt x="163" y="32"/>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96" name="Freeform 535"/>
              <p:cNvSpPr>
                <a:spLocks/>
              </p:cNvSpPr>
              <p:nvPr/>
            </p:nvSpPr>
            <p:spPr bwMode="auto">
              <a:xfrm>
                <a:off x="4403" y="3149"/>
                <a:ext cx="122" cy="48"/>
              </a:xfrm>
              <a:custGeom>
                <a:avLst/>
                <a:gdLst>
                  <a:gd name="T0" fmla="*/ 115 w 245"/>
                  <a:gd name="T1" fmla="*/ 37 h 96"/>
                  <a:gd name="T2" fmla="*/ 118 w 245"/>
                  <a:gd name="T3" fmla="*/ 41 h 96"/>
                  <a:gd name="T4" fmla="*/ 120 w 245"/>
                  <a:gd name="T5" fmla="*/ 44 h 96"/>
                  <a:gd name="T6" fmla="*/ 122 w 245"/>
                  <a:gd name="T7" fmla="*/ 47 h 96"/>
                  <a:gd name="T8" fmla="*/ 122 w 245"/>
                  <a:gd name="T9" fmla="*/ 48 h 96"/>
                  <a:gd name="T10" fmla="*/ 115 w 245"/>
                  <a:gd name="T11" fmla="*/ 48 h 96"/>
                  <a:gd name="T12" fmla="*/ 108 w 245"/>
                  <a:gd name="T13" fmla="*/ 47 h 96"/>
                  <a:gd name="T14" fmla="*/ 100 w 245"/>
                  <a:gd name="T15" fmla="*/ 47 h 96"/>
                  <a:gd name="T16" fmla="*/ 93 w 245"/>
                  <a:gd name="T17" fmla="*/ 45 h 96"/>
                  <a:gd name="T18" fmla="*/ 84 w 245"/>
                  <a:gd name="T19" fmla="*/ 44 h 96"/>
                  <a:gd name="T20" fmla="*/ 77 w 245"/>
                  <a:gd name="T21" fmla="*/ 41 h 96"/>
                  <a:gd name="T22" fmla="*/ 69 w 245"/>
                  <a:gd name="T23" fmla="*/ 40 h 96"/>
                  <a:gd name="T24" fmla="*/ 61 w 245"/>
                  <a:gd name="T25" fmla="*/ 37 h 96"/>
                  <a:gd name="T26" fmla="*/ 53 w 245"/>
                  <a:gd name="T27" fmla="*/ 35 h 96"/>
                  <a:gd name="T28" fmla="*/ 45 w 245"/>
                  <a:gd name="T29" fmla="*/ 32 h 96"/>
                  <a:gd name="T30" fmla="*/ 37 w 245"/>
                  <a:gd name="T31" fmla="*/ 29 h 96"/>
                  <a:gd name="T32" fmla="*/ 29 w 245"/>
                  <a:gd name="T33" fmla="*/ 26 h 96"/>
                  <a:gd name="T34" fmla="*/ 22 w 245"/>
                  <a:gd name="T35" fmla="*/ 23 h 96"/>
                  <a:gd name="T36" fmla="*/ 14 w 245"/>
                  <a:gd name="T37" fmla="*/ 20 h 96"/>
                  <a:gd name="T38" fmla="*/ 7 w 245"/>
                  <a:gd name="T39" fmla="*/ 16 h 96"/>
                  <a:gd name="T40" fmla="*/ 0 w 245"/>
                  <a:gd name="T41" fmla="*/ 13 h 96"/>
                  <a:gd name="T42" fmla="*/ 2 w 245"/>
                  <a:gd name="T43" fmla="*/ 9 h 96"/>
                  <a:gd name="T44" fmla="*/ 3 w 245"/>
                  <a:gd name="T45" fmla="*/ 6 h 96"/>
                  <a:gd name="T46" fmla="*/ 4 w 245"/>
                  <a:gd name="T47" fmla="*/ 4 h 96"/>
                  <a:gd name="T48" fmla="*/ 6 w 245"/>
                  <a:gd name="T49" fmla="*/ 0 h 96"/>
                  <a:gd name="T50" fmla="*/ 13 w 245"/>
                  <a:gd name="T51" fmla="*/ 2 h 96"/>
                  <a:gd name="T52" fmla="*/ 19 w 245"/>
                  <a:gd name="T53" fmla="*/ 4 h 96"/>
                  <a:gd name="T54" fmla="*/ 26 w 245"/>
                  <a:gd name="T55" fmla="*/ 6 h 96"/>
                  <a:gd name="T56" fmla="*/ 34 w 245"/>
                  <a:gd name="T57" fmla="*/ 9 h 96"/>
                  <a:gd name="T58" fmla="*/ 42 w 245"/>
                  <a:gd name="T59" fmla="*/ 12 h 96"/>
                  <a:gd name="T60" fmla="*/ 51 w 245"/>
                  <a:gd name="T61" fmla="*/ 14 h 96"/>
                  <a:gd name="T62" fmla="*/ 59 w 245"/>
                  <a:gd name="T63" fmla="*/ 17 h 96"/>
                  <a:gd name="T64" fmla="*/ 67 w 245"/>
                  <a:gd name="T65" fmla="*/ 20 h 96"/>
                  <a:gd name="T66" fmla="*/ 75 w 245"/>
                  <a:gd name="T67" fmla="*/ 22 h 96"/>
                  <a:gd name="T68" fmla="*/ 83 w 245"/>
                  <a:gd name="T69" fmla="*/ 25 h 96"/>
                  <a:gd name="T70" fmla="*/ 90 w 245"/>
                  <a:gd name="T71" fmla="*/ 28 h 96"/>
                  <a:gd name="T72" fmla="*/ 97 w 245"/>
                  <a:gd name="T73" fmla="*/ 30 h 96"/>
                  <a:gd name="T74" fmla="*/ 103 w 245"/>
                  <a:gd name="T75" fmla="*/ 32 h 96"/>
                  <a:gd name="T76" fmla="*/ 108 w 245"/>
                  <a:gd name="T77" fmla="*/ 34 h 96"/>
                  <a:gd name="T78" fmla="*/ 112 w 245"/>
                  <a:gd name="T79" fmla="*/ 36 h 96"/>
                  <a:gd name="T80" fmla="*/ 115 w 245"/>
                  <a:gd name="T81" fmla="*/ 37 h 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5" h="96">
                    <a:moveTo>
                      <a:pt x="231" y="73"/>
                    </a:moveTo>
                    <a:lnTo>
                      <a:pt x="236" y="81"/>
                    </a:lnTo>
                    <a:lnTo>
                      <a:pt x="241" y="88"/>
                    </a:lnTo>
                    <a:lnTo>
                      <a:pt x="244" y="93"/>
                    </a:lnTo>
                    <a:lnTo>
                      <a:pt x="245" y="96"/>
                    </a:lnTo>
                    <a:lnTo>
                      <a:pt x="231" y="95"/>
                    </a:lnTo>
                    <a:lnTo>
                      <a:pt x="217" y="94"/>
                    </a:lnTo>
                    <a:lnTo>
                      <a:pt x="201" y="93"/>
                    </a:lnTo>
                    <a:lnTo>
                      <a:pt x="186" y="89"/>
                    </a:lnTo>
                    <a:lnTo>
                      <a:pt x="169" y="87"/>
                    </a:lnTo>
                    <a:lnTo>
                      <a:pt x="155" y="82"/>
                    </a:lnTo>
                    <a:lnTo>
                      <a:pt x="138" y="79"/>
                    </a:lnTo>
                    <a:lnTo>
                      <a:pt x="122" y="74"/>
                    </a:lnTo>
                    <a:lnTo>
                      <a:pt x="106" y="69"/>
                    </a:lnTo>
                    <a:lnTo>
                      <a:pt x="91" y="63"/>
                    </a:lnTo>
                    <a:lnTo>
                      <a:pt x="75" y="57"/>
                    </a:lnTo>
                    <a:lnTo>
                      <a:pt x="59" y="51"/>
                    </a:lnTo>
                    <a:lnTo>
                      <a:pt x="44" y="46"/>
                    </a:lnTo>
                    <a:lnTo>
                      <a:pt x="29" y="39"/>
                    </a:lnTo>
                    <a:lnTo>
                      <a:pt x="14" y="32"/>
                    </a:lnTo>
                    <a:lnTo>
                      <a:pt x="0" y="25"/>
                    </a:lnTo>
                    <a:lnTo>
                      <a:pt x="4" y="18"/>
                    </a:lnTo>
                    <a:lnTo>
                      <a:pt x="7" y="12"/>
                    </a:lnTo>
                    <a:lnTo>
                      <a:pt x="9" y="7"/>
                    </a:lnTo>
                    <a:lnTo>
                      <a:pt x="13" y="0"/>
                    </a:lnTo>
                    <a:lnTo>
                      <a:pt x="26" y="3"/>
                    </a:lnTo>
                    <a:lnTo>
                      <a:pt x="38" y="8"/>
                    </a:lnTo>
                    <a:lnTo>
                      <a:pt x="53" y="12"/>
                    </a:lnTo>
                    <a:lnTo>
                      <a:pt x="69" y="17"/>
                    </a:lnTo>
                    <a:lnTo>
                      <a:pt x="85" y="23"/>
                    </a:lnTo>
                    <a:lnTo>
                      <a:pt x="102" y="28"/>
                    </a:lnTo>
                    <a:lnTo>
                      <a:pt x="119" y="34"/>
                    </a:lnTo>
                    <a:lnTo>
                      <a:pt x="135" y="40"/>
                    </a:lnTo>
                    <a:lnTo>
                      <a:pt x="151" y="44"/>
                    </a:lnTo>
                    <a:lnTo>
                      <a:pt x="167" y="50"/>
                    </a:lnTo>
                    <a:lnTo>
                      <a:pt x="181" y="55"/>
                    </a:lnTo>
                    <a:lnTo>
                      <a:pt x="195" y="59"/>
                    </a:lnTo>
                    <a:lnTo>
                      <a:pt x="206" y="64"/>
                    </a:lnTo>
                    <a:lnTo>
                      <a:pt x="217" y="67"/>
                    </a:lnTo>
                    <a:lnTo>
                      <a:pt x="225" y="71"/>
                    </a:lnTo>
                    <a:lnTo>
                      <a:pt x="231" y="73"/>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97" name="Freeform 536"/>
              <p:cNvSpPr>
                <a:spLocks/>
              </p:cNvSpPr>
              <p:nvPr/>
            </p:nvSpPr>
            <p:spPr bwMode="auto">
              <a:xfrm>
                <a:off x="3940" y="3218"/>
                <a:ext cx="81" cy="86"/>
              </a:xfrm>
              <a:custGeom>
                <a:avLst/>
                <a:gdLst>
                  <a:gd name="T0" fmla="*/ 0 w 161"/>
                  <a:gd name="T1" fmla="*/ 1 h 172"/>
                  <a:gd name="T2" fmla="*/ 6 w 161"/>
                  <a:gd name="T3" fmla="*/ 12 h 172"/>
                  <a:gd name="T4" fmla="*/ 13 w 161"/>
                  <a:gd name="T5" fmla="*/ 24 h 172"/>
                  <a:gd name="T6" fmla="*/ 23 w 161"/>
                  <a:gd name="T7" fmla="*/ 36 h 172"/>
                  <a:gd name="T8" fmla="*/ 34 w 161"/>
                  <a:gd name="T9" fmla="*/ 48 h 172"/>
                  <a:gd name="T10" fmla="*/ 45 w 161"/>
                  <a:gd name="T11" fmla="*/ 60 h 172"/>
                  <a:gd name="T12" fmla="*/ 56 w 161"/>
                  <a:gd name="T13" fmla="*/ 70 h 172"/>
                  <a:gd name="T14" fmla="*/ 67 w 161"/>
                  <a:gd name="T15" fmla="*/ 79 h 172"/>
                  <a:gd name="T16" fmla="*/ 77 w 161"/>
                  <a:gd name="T17" fmla="*/ 86 h 172"/>
                  <a:gd name="T18" fmla="*/ 78 w 161"/>
                  <a:gd name="T19" fmla="*/ 84 h 172"/>
                  <a:gd name="T20" fmla="*/ 78 w 161"/>
                  <a:gd name="T21" fmla="*/ 82 h 172"/>
                  <a:gd name="T22" fmla="*/ 79 w 161"/>
                  <a:gd name="T23" fmla="*/ 80 h 172"/>
                  <a:gd name="T24" fmla="*/ 81 w 161"/>
                  <a:gd name="T25" fmla="*/ 78 h 172"/>
                  <a:gd name="T26" fmla="*/ 69 w 161"/>
                  <a:gd name="T27" fmla="*/ 69 h 172"/>
                  <a:gd name="T28" fmla="*/ 58 w 161"/>
                  <a:gd name="T29" fmla="*/ 59 h 172"/>
                  <a:gd name="T30" fmla="*/ 48 w 161"/>
                  <a:gd name="T31" fmla="*/ 49 h 172"/>
                  <a:gd name="T32" fmla="*/ 39 w 161"/>
                  <a:gd name="T33" fmla="*/ 39 h 172"/>
                  <a:gd name="T34" fmla="*/ 30 w 161"/>
                  <a:gd name="T35" fmla="*/ 29 h 172"/>
                  <a:gd name="T36" fmla="*/ 22 w 161"/>
                  <a:gd name="T37" fmla="*/ 19 h 172"/>
                  <a:gd name="T38" fmla="*/ 16 w 161"/>
                  <a:gd name="T39" fmla="*/ 9 h 172"/>
                  <a:gd name="T40" fmla="*/ 10 w 161"/>
                  <a:gd name="T41" fmla="*/ 0 h 172"/>
                  <a:gd name="T42" fmla="*/ 0 w 161"/>
                  <a:gd name="T43" fmla="*/ 1 h 1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1" h="172">
                    <a:moveTo>
                      <a:pt x="0" y="1"/>
                    </a:moveTo>
                    <a:lnTo>
                      <a:pt x="11" y="23"/>
                    </a:lnTo>
                    <a:lnTo>
                      <a:pt x="26" y="47"/>
                    </a:lnTo>
                    <a:lnTo>
                      <a:pt x="46" y="71"/>
                    </a:lnTo>
                    <a:lnTo>
                      <a:pt x="67" y="95"/>
                    </a:lnTo>
                    <a:lnTo>
                      <a:pt x="89" y="119"/>
                    </a:lnTo>
                    <a:lnTo>
                      <a:pt x="112" y="140"/>
                    </a:lnTo>
                    <a:lnTo>
                      <a:pt x="134" y="158"/>
                    </a:lnTo>
                    <a:lnTo>
                      <a:pt x="154" y="172"/>
                    </a:lnTo>
                    <a:lnTo>
                      <a:pt x="155" y="167"/>
                    </a:lnTo>
                    <a:lnTo>
                      <a:pt x="156" y="163"/>
                    </a:lnTo>
                    <a:lnTo>
                      <a:pt x="158" y="159"/>
                    </a:lnTo>
                    <a:lnTo>
                      <a:pt x="161" y="156"/>
                    </a:lnTo>
                    <a:lnTo>
                      <a:pt x="138" y="138"/>
                    </a:lnTo>
                    <a:lnTo>
                      <a:pt x="116" y="118"/>
                    </a:lnTo>
                    <a:lnTo>
                      <a:pt x="96" y="98"/>
                    </a:lnTo>
                    <a:lnTo>
                      <a:pt x="77" y="78"/>
                    </a:lnTo>
                    <a:lnTo>
                      <a:pt x="59" y="58"/>
                    </a:lnTo>
                    <a:lnTo>
                      <a:pt x="44" y="38"/>
                    </a:lnTo>
                    <a:lnTo>
                      <a:pt x="31" y="18"/>
                    </a:lnTo>
                    <a:lnTo>
                      <a:pt x="19" y="0"/>
                    </a:lnTo>
                    <a:lnTo>
                      <a:pt x="0" y="1"/>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98" name="Freeform 537"/>
              <p:cNvSpPr>
                <a:spLocks/>
              </p:cNvSpPr>
              <p:nvPr/>
            </p:nvSpPr>
            <p:spPr bwMode="auto">
              <a:xfrm>
                <a:off x="3960" y="3223"/>
                <a:ext cx="62" cy="65"/>
              </a:xfrm>
              <a:custGeom>
                <a:avLst/>
                <a:gdLst>
                  <a:gd name="T0" fmla="*/ 0 w 124"/>
                  <a:gd name="T1" fmla="*/ 0 h 131"/>
                  <a:gd name="T2" fmla="*/ 3 w 124"/>
                  <a:gd name="T3" fmla="*/ 4 h 131"/>
                  <a:gd name="T4" fmla="*/ 8 w 124"/>
                  <a:gd name="T5" fmla="*/ 11 h 131"/>
                  <a:gd name="T6" fmla="*/ 14 w 124"/>
                  <a:gd name="T7" fmla="*/ 19 h 131"/>
                  <a:gd name="T8" fmla="*/ 23 w 124"/>
                  <a:gd name="T9" fmla="*/ 28 h 131"/>
                  <a:gd name="T10" fmla="*/ 32 w 124"/>
                  <a:gd name="T11" fmla="*/ 39 h 131"/>
                  <a:gd name="T12" fmla="*/ 42 w 124"/>
                  <a:gd name="T13" fmla="*/ 48 h 131"/>
                  <a:gd name="T14" fmla="*/ 52 w 124"/>
                  <a:gd name="T15" fmla="*/ 58 h 131"/>
                  <a:gd name="T16" fmla="*/ 62 w 124"/>
                  <a:gd name="T17" fmla="*/ 65 h 131"/>
                  <a:gd name="T18" fmla="*/ 61 w 124"/>
                  <a:gd name="T19" fmla="*/ 60 h 131"/>
                  <a:gd name="T20" fmla="*/ 61 w 124"/>
                  <a:gd name="T21" fmla="*/ 55 h 131"/>
                  <a:gd name="T22" fmla="*/ 60 w 124"/>
                  <a:gd name="T23" fmla="*/ 51 h 131"/>
                  <a:gd name="T24" fmla="*/ 60 w 124"/>
                  <a:gd name="T25" fmla="*/ 47 h 131"/>
                  <a:gd name="T26" fmla="*/ 55 w 124"/>
                  <a:gd name="T27" fmla="*/ 44 h 131"/>
                  <a:gd name="T28" fmla="*/ 48 w 124"/>
                  <a:gd name="T29" fmla="*/ 40 h 131"/>
                  <a:gd name="T30" fmla="*/ 40 w 124"/>
                  <a:gd name="T31" fmla="*/ 34 h 131"/>
                  <a:gd name="T32" fmla="*/ 32 w 124"/>
                  <a:gd name="T33" fmla="*/ 27 h 131"/>
                  <a:gd name="T34" fmla="*/ 25 w 124"/>
                  <a:gd name="T35" fmla="*/ 20 h 131"/>
                  <a:gd name="T36" fmla="*/ 18 w 124"/>
                  <a:gd name="T37" fmla="*/ 12 h 131"/>
                  <a:gd name="T38" fmla="*/ 12 w 124"/>
                  <a:gd name="T39" fmla="*/ 5 h 131"/>
                  <a:gd name="T40" fmla="*/ 8 w 124"/>
                  <a:gd name="T41" fmla="*/ 0 h 131"/>
                  <a:gd name="T42" fmla="*/ 0 w 124"/>
                  <a:gd name="T43" fmla="*/ 0 h 1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4" h="131">
                    <a:moveTo>
                      <a:pt x="0" y="1"/>
                    </a:moveTo>
                    <a:lnTo>
                      <a:pt x="5" y="9"/>
                    </a:lnTo>
                    <a:lnTo>
                      <a:pt x="16" y="22"/>
                    </a:lnTo>
                    <a:lnTo>
                      <a:pt x="28" y="39"/>
                    </a:lnTo>
                    <a:lnTo>
                      <a:pt x="45" y="57"/>
                    </a:lnTo>
                    <a:lnTo>
                      <a:pt x="63" y="78"/>
                    </a:lnTo>
                    <a:lnTo>
                      <a:pt x="83" y="97"/>
                    </a:lnTo>
                    <a:lnTo>
                      <a:pt x="103" y="116"/>
                    </a:lnTo>
                    <a:lnTo>
                      <a:pt x="124" y="131"/>
                    </a:lnTo>
                    <a:lnTo>
                      <a:pt x="122" y="120"/>
                    </a:lnTo>
                    <a:lnTo>
                      <a:pt x="121" y="111"/>
                    </a:lnTo>
                    <a:lnTo>
                      <a:pt x="119" y="102"/>
                    </a:lnTo>
                    <a:lnTo>
                      <a:pt x="119" y="94"/>
                    </a:lnTo>
                    <a:lnTo>
                      <a:pt x="109" y="88"/>
                    </a:lnTo>
                    <a:lnTo>
                      <a:pt x="95" y="80"/>
                    </a:lnTo>
                    <a:lnTo>
                      <a:pt x="80" y="69"/>
                    </a:lnTo>
                    <a:lnTo>
                      <a:pt x="64" y="55"/>
                    </a:lnTo>
                    <a:lnTo>
                      <a:pt x="49" y="40"/>
                    </a:lnTo>
                    <a:lnTo>
                      <a:pt x="35" y="25"/>
                    </a:lnTo>
                    <a:lnTo>
                      <a:pt x="24" y="11"/>
                    </a:lnTo>
                    <a:lnTo>
                      <a:pt x="16" y="0"/>
                    </a:lnTo>
                    <a:lnTo>
                      <a:pt x="0" y="1"/>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99" name="Freeform 538"/>
              <p:cNvSpPr>
                <a:spLocks/>
              </p:cNvSpPr>
              <p:nvPr/>
            </p:nvSpPr>
            <p:spPr bwMode="auto">
              <a:xfrm>
                <a:off x="3977" y="3226"/>
                <a:ext cx="46" cy="36"/>
              </a:xfrm>
              <a:custGeom>
                <a:avLst/>
                <a:gdLst>
                  <a:gd name="T0" fmla="*/ 0 w 92"/>
                  <a:gd name="T1" fmla="*/ 0 h 71"/>
                  <a:gd name="T2" fmla="*/ 3 w 92"/>
                  <a:gd name="T3" fmla="*/ 3 h 71"/>
                  <a:gd name="T4" fmla="*/ 7 w 92"/>
                  <a:gd name="T5" fmla="*/ 8 h 71"/>
                  <a:gd name="T6" fmla="*/ 12 w 92"/>
                  <a:gd name="T7" fmla="*/ 12 h 71"/>
                  <a:gd name="T8" fmla="*/ 18 w 92"/>
                  <a:gd name="T9" fmla="*/ 18 h 71"/>
                  <a:gd name="T10" fmla="*/ 24 w 92"/>
                  <a:gd name="T11" fmla="*/ 23 h 71"/>
                  <a:gd name="T12" fmla="*/ 30 w 92"/>
                  <a:gd name="T13" fmla="*/ 28 h 71"/>
                  <a:gd name="T14" fmla="*/ 37 w 92"/>
                  <a:gd name="T15" fmla="*/ 32 h 71"/>
                  <a:gd name="T16" fmla="*/ 43 w 92"/>
                  <a:gd name="T17" fmla="*/ 36 h 71"/>
                  <a:gd name="T18" fmla="*/ 43 w 92"/>
                  <a:gd name="T19" fmla="*/ 32 h 71"/>
                  <a:gd name="T20" fmla="*/ 44 w 92"/>
                  <a:gd name="T21" fmla="*/ 28 h 71"/>
                  <a:gd name="T22" fmla="*/ 45 w 92"/>
                  <a:gd name="T23" fmla="*/ 25 h 71"/>
                  <a:gd name="T24" fmla="*/ 46 w 92"/>
                  <a:gd name="T25" fmla="*/ 23 h 71"/>
                  <a:gd name="T26" fmla="*/ 42 w 92"/>
                  <a:gd name="T27" fmla="*/ 21 h 71"/>
                  <a:gd name="T28" fmla="*/ 38 w 92"/>
                  <a:gd name="T29" fmla="*/ 20 h 71"/>
                  <a:gd name="T30" fmla="*/ 34 w 92"/>
                  <a:gd name="T31" fmla="*/ 17 h 71"/>
                  <a:gd name="T32" fmla="*/ 30 w 92"/>
                  <a:gd name="T33" fmla="*/ 15 h 71"/>
                  <a:gd name="T34" fmla="*/ 26 w 92"/>
                  <a:gd name="T35" fmla="*/ 12 h 71"/>
                  <a:gd name="T36" fmla="*/ 23 w 92"/>
                  <a:gd name="T37" fmla="*/ 9 h 71"/>
                  <a:gd name="T38" fmla="*/ 19 w 92"/>
                  <a:gd name="T39" fmla="*/ 5 h 71"/>
                  <a:gd name="T40" fmla="*/ 16 w 92"/>
                  <a:gd name="T41" fmla="*/ 1 h 71"/>
                  <a:gd name="T42" fmla="*/ 0 w 92"/>
                  <a:gd name="T43" fmla="*/ 0 h 7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2" h="71">
                    <a:moveTo>
                      <a:pt x="0" y="0"/>
                    </a:moveTo>
                    <a:lnTo>
                      <a:pt x="6" y="5"/>
                    </a:lnTo>
                    <a:lnTo>
                      <a:pt x="14" y="15"/>
                    </a:lnTo>
                    <a:lnTo>
                      <a:pt x="24" y="24"/>
                    </a:lnTo>
                    <a:lnTo>
                      <a:pt x="36" y="35"/>
                    </a:lnTo>
                    <a:lnTo>
                      <a:pt x="47" y="46"/>
                    </a:lnTo>
                    <a:lnTo>
                      <a:pt x="60" y="56"/>
                    </a:lnTo>
                    <a:lnTo>
                      <a:pt x="73" y="64"/>
                    </a:lnTo>
                    <a:lnTo>
                      <a:pt x="85" y="71"/>
                    </a:lnTo>
                    <a:lnTo>
                      <a:pt x="85" y="63"/>
                    </a:lnTo>
                    <a:lnTo>
                      <a:pt x="88" y="56"/>
                    </a:lnTo>
                    <a:lnTo>
                      <a:pt x="89" y="50"/>
                    </a:lnTo>
                    <a:lnTo>
                      <a:pt x="92" y="46"/>
                    </a:lnTo>
                    <a:lnTo>
                      <a:pt x="84" y="42"/>
                    </a:lnTo>
                    <a:lnTo>
                      <a:pt x="76" y="39"/>
                    </a:lnTo>
                    <a:lnTo>
                      <a:pt x="68" y="34"/>
                    </a:lnTo>
                    <a:lnTo>
                      <a:pt x="60" y="30"/>
                    </a:lnTo>
                    <a:lnTo>
                      <a:pt x="52" y="24"/>
                    </a:lnTo>
                    <a:lnTo>
                      <a:pt x="45" y="17"/>
                    </a:lnTo>
                    <a:lnTo>
                      <a:pt x="38" y="9"/>
                    </a:lnTo>
                    <a:lnTo>
                      <a:pt x="32" y="1"/>
                    </a:lnTo>
                    <a:lnTo>
                      <a:pt x="0" y="0"/>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00" name="Freeform 539"/>
              <p:cNvSpPr>
                <a:spLocks/>
              </p:cNvSpPr>
              <p:nvPr/>
            </p:nvSpPr>
            <p:spPr bwMode="auto">
              <a:xfrm>
                <a:off x="4205" y="3210"/>
                <a:ext cx="85" cy="58"/>
              </a:xfrm>
              <a:custGeom>
                <a:avLst/>
                <a:gdLst>
                  <a:gd name="T0" fmla="*/ 0 w 169"/>
                  <a:gd name="T1" fmla="*/ 4 h 116"/>
                  <a:gd name="T2" fmla="*/ 7 w 169"/>
                  <a:gd name="T3" fmla="*/ 9 h 116"/>
                  <a:gd name="T4" fmla="*/ 16 w 169"/>
                  <a:gd name="T5" fmla="*/ 15 h 116"/>
                  <a:gd name="T6" fmla="*/ 27 w 169"/>
                  <a:gd name="T7" fmla="*/ 23 h 116"/>
                  <a:gd name="T8" fmla="*/ 39 w 169"/>
                  <a:gd name="T9" fmla="*/ 31 h 116"/>
                  <a:gd name="T10" fmla="*/ 51 w 169"/>
                  <a:gd name="T11" fmla="*/ 39 h 116"/>
                  <a:gd name="T12" fmla="*/ 63 w 169"/>
                  <a:gd name="T13" fmla="*/ 47 h 116"/>
                  <a:gd name="T14" fmla="*/ 73 w 169"/>
                  <a:gd name="T15" fmla="*/ 53 h 116"/>
                  <a:gd name="T16" fmla="*/ 82 w 169"/>
                  <a:gd name="T17" fmla="*/ 58 h 116"/>
                  <a:gd name="T18" fmla="*/ 82 w 169"/>
                  <a:gd name="T19" fmla="*/ 56 h 116"/>
                  <a:gd name="T20" fmla="*/ 83 w 169"/>
                  <a:gd name="T21" fmla="*/ 52 h 116"/>
                  <a:gd name="T22" fmla="*/ 84 w 169"/>
                  <a:gd name="T23" fmla="*/ 49 h 116"/>
                  <a:gd name="T24" fmla="*/ 85 w 169"/>
                  <a:gd name="T25" fmla="*/ 46 h 116"/>
                  <a:gd name="T26" fmla="*/ 78 w 169"/>
                  <a:gd name="T27" fmla="*/ 42 h 116"/>
                  <a:gd name="T28" fmla="*/ 69 w 169"/>
                  <a:gd name="T29" fmla="*/ 37 h 116"/>
                  <a:gd name="T30" fmla="*/ 60 w 169"/>
                  <a:gd name="T31" fmla="*/ 31 h 116"/>
                  <a:gd name="T32" fmla="*/ 50 w 169"/>
                  <a:gd name="T33" fmla="*/ 26 h 116"/>
                  <a:gd name="T34" fmla="*/ 41 w 169"/>
                  <a:gd name="T35" fmla="*/ 20 h 116"/>
                  <a:gd name="T36" fmla="*/ 33 w 169"/>
                  <a:gd name="T37" fmla="*/ 14 h 116"/>
                  <a:gd name="T38" fmla="*/ 25 w 169"/>
                  <a:gd name="T39" fmla="*/ 7 h 116"/>
                  <a:gd name="T40" fmla="*/ 18 w 169"/>
                  <a:gd name="T41" fmla="*/ 0 h 116"/>
                  <a:gd name="T42" fmla="*/ 16 w 169"/>
                  <a:gd name="T43" fmla="*/ 1 h 116"/>
                  <a:gd name="T44" fmla="*/ 14 w 169"/>
                  <a:gd name="T45" fmla="*/ 2 h 116"/>
                  <a:gd name="T46" fmla="*/ 12 w 169"/>
                  <a:gd name="T47" fmla="*/ 2 h 116"/>
                  <a:gd name="T48" fmla="*/ 10 w 169"/>
                  <a:gd name="T49" fmla="*/ 3 h 116"/>
                  <a:gd name="T50" fmla="*/ 7 w 169"/>
                  <a:gd name="T51" fmla="*/ 3 h 116"/>
                  <a:gd name="T52" fmla="*/ 4 w 169"/>
                  <a:gd name="T53" fmla="*/ 4 h 116"/>
                  <a:gd name="T54" fmla="*/ 2 w 169"/>
                  <a:gd name="T55" fmla="*/ 4 h 116"/>
                  <a:gd name="T56" fmla="*/ 0 w 169"/>
                  <a:gd name="T57" fmla="*/ 4 h 1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9" h="116">
                    <a:moveTo>
                      <a:pt x="0" y="8"/>
                    </a:moveTo>
                    <a:lnTo>
                      <a:pt x="13" y="18"/>
                    </a:lnTo>
                    <a:lnTo>
                      <a:pt x="31" y="30"/>
                    </a:lnTo>
                    <a:lnTo>
                      <a:pt x="53" y="45"/>
                    </a:lnTo>
                    <a:lnTo>
                      <a:pt x="77" y="61"/>
                    </a:lnTo>
                    <a:lnTo>
                      <a:pt x="102" y="77"/>
                    </a:lnTo>
                    <a:lnTo>
                      <a:pt x="125" y="93"/>
                    </a:lnTo>
                    <a:lnTo>
                      <a:pt x="145" y="106"/>
                    </a:lnTo>
                    <a:lnTo>
                      <a:pt x="163" y="116"/>
                    </a:lnTo>
                    <a:lnTo>
                      <a:pt x="164" y="111"/>
                    </a:lnTo>
                    <a:lnTo>
                      <a:pt x="165" y="104"/>
                    </a:lnTo>
                    <a:lnTo>
                      <a:pt x="167" y="97"/>
                    </a:lnTo>
                    <a:lnTo>
                      <a:pt x="169" y="91"/>
                    </a:lnTo>
                    <a:lnTo>
                      <a:pt x="155" y="83"/>
                    </a:lnTo>
                    <a:lnTo>
                      <a:pt x="137" y="74"/>
                    </a:lnTo>
                    <a:lnTo>
                      <a:pt x="119" y="62"/>
                    </a:lnTo>
                    <a:lnTo>
                      <a:pt x="100" y="51"/>
                    </a:lnTo>
                    <a:lnTo>
                      <a:pt x="82" y="39"/>
                    </a:lnTo>
                    <a:lnTo>
                      <a:pt x="65" y="27"/>
                    </a:lnTo>
                    <a:lnTo>
                      <a:pt x="50" y="13"/>
                    </a:lnTo>
                    <a:lnTo>
                      <a:pt x="36" y="0"/>
                    </a:lnTo>
                    <a:lnTo>
                      <a:pt x="32" y="2"/>
                    </a:lnTo>
                    <a:lnTo>
                      <a:pt x="28" y="3"/>
                    </a:lnTo>
                    <a:lnTo>
                      <a:pt x="23" y="4"/>
                    </a:lnTo>
                    <a:lnTo>
                      <a:pt x="19" y="5"/>
                    </a:lnTo>
                    <a:lnTo>
                      <a:pt x="13" y="6"/>
                    </a:lnTo>
                    <a:lnTo>
                      <a:pt x="8" y="7"/>
                    </a:lnTo>
                    <a:lnTo>
                      <a:pt x="4" y="8"/>
                    </a:lnTo>
                    <a:lnTo>
                      <a:pt x="0" y="8"/>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01" name="Freeform 540"/>
              <p:cNvSpPr>
                <a:spLocks/>
              </p:cNvSpPr>
              <p:nvPr/>
            </p:nvSpPr>
            <p:spPr bwMode="auto">
              <a:xfrm>
                <a:off x="4233" y="3203"/>
                <a:ext cx="57" cy="41"/>
              </a:xfrm>
              <a:custGeom>
                <a:avLst/>
                <a:gdLst>
                  <a:gd name="T0" fmla="*/ 0 w 114"/>
                  <a:gd name="T1" fmla="*/ 4 h 81"/>
                  <a:gd name="T2" fmla="*/ 5 w 114"/>
                  <a:gd name="T3" fmla="*/ 8 h 81"/>
                  <a:gd name="T4" fmla="*/ 11 w 114"/>
                  <a:gd name="T5" fmla="*/ 12 h 81"/>
                  <a:gd name="T6" fmla="*/ 18 w 114"/>
                  <a:gd name="T7" fmla="*/ 17 h 81"/>
                  <a:gd name="T8" fmla="*/ 25 w 114"/>
                  <a:gd name="T9" fmla="*/ 22 h 81"/>
                  <a:gd name="T10" fmla="*/ 33 w 114"/>
                  <a:gd name="T11" fmla="*/ 28 h 81"/>
                  <a:gd name="T12" fmla="*/ 42 w 114"/>
                  <a:gd name="T13" fmla="*/ 32 h 81"/>
                  <a:gd name="T14" fmla="*/ 50 w 114"/>
                  <a:gd name="T15" fmla="*/ 37 h 81"/>
                  <a:gd name="T16" fmla="*/ 57 w 114"/>
                  <a:gd name="T17" fmla="*/ 41 h 81"/>
                  <a:gd name="T18" fmla="*/ 57 w 114"/>
                  <a:gd name="T19" fmla="*/ 39 h 81"/>
                  <a:gd name="T20" fmla="*/ 56 w 114"/>
                  <a:gd name="T21" fmla="*/ 36 h 81"/>
                  <a:gd name="T22" fmla="*/ 55 w 114"/>
                  <a:gd name="T23" fmla="*/ 33 h 81"/>
                  <a:gd name="T24" fmla="*/ 55 w 114"/>
                  <a:gd name="T25" fmla="*/ 31 h 81"/>
                  <a:gd name="T26" fmla="*/ 50 w 114"/>
                  <a:gd name="T27" fmla="*/ 28 h 81"/>
                  <a:gd name="T28" fmla="*/ 45 w 114"/>
                  <a:gd name="T29" fmla="*/ 25 h 81"/>
                  <a:gd name="T30" fmla="*/ 38 w 114"/>
                  <a:gd name="T31" fmla="*/ 21 h 81"/>
                  <a:gd name="T32" fmla="*/ 32 w 114"/>
                  <a:gd name="T33" fmla="*/ 16 h 81"/>
                  <a:gd name="T34" fmla="*/ 26 w 114"/>
                  <a:gd name="T35" fmla="*/ 12 h 81"/>
                  <a:gd name="T36" fmla="*/ 19 w 114"/>
                  <a:gd name="T37" fmla="*/ 7 h 81"/>
                  <a:gd name="T38" fmla="*/ 15 w 114"/>
                  <a:gd name="T39" fmla="*/ 4 h 81"/>
                  <a:gd name="T40" fmla="*/ 11 w 114"/>
                  <a:gd name="T41" fmla="*/ 0 h 81"/>
                  <a:gd name="T42" fmla="*/ 9 w 114"/>
                  <a:gd name="T43" fmla="*/ 1 h 81"/>
                  <a:gd name="T44" fmla="*/ 6 w 114"/>
                  <a:gd name="T45" fmla="*/ 2 h 81"/>
                  <a:gd name="T46" fmla="*/ 3 w 114"/>
                  <a:gd name="T47" fmla="*/ 3 h 81"/>
                  <a:gd name="T48" fmla="*/ 0 w 114"/>
                  <a:gd name="T49" fmla="*/ 4 h 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4" h="81">
                    <a:moveTo>
                      <a:pt x="0" y="8"/>
                    </a:moveTo>
                    <a:lnTo>
                      <a:pt x="10" y="15"/>
                    </a:lnTo>
                    <a:lnTo>
                      <a:pt x="21" y="23"/>
                    </a:lnTo>
                    <a:lnTo>
                      <a:pt x="35" y="33"/>
                    </a:lnTo>
                    <a:lnTo>
                      <a:pt x="50" y="43"/>
                    </a:lnTo>
                    <a:lnTo>
                      <a:pt x="66" y="55"/>
                    </a:lnTo>
                    <a:lnTo>
                      <a:pt x="83" y="64"/>
                    </a:lnTo>
                    <a:lnTo>
                      <a:pt x="100" y="73"/>
                    </a:lnTo>
                    <a:lnTo>
                      <a:pt x="114" y="81"/>
                    </a:lnTo>
                    <a:lnTo>
                      <a:pt x="113" y="78"/>
                    </a:lnTo>
                    <a:lnTo>
                      <a:pt x="111" y="72"/>
                    </a:lnTo>
                    <a:lnTo>
                      <a:pt x="110" y="66"/>
                    </a:lnTo>
                    <a:lnTo>
                      <a:pt x="109" y="62"/>
                    </a:lnTo>
                    <a:lnTo>
                      <a:pt x="100" y="56"/>
                    </a:lnTo>
                    <a:lnTo>
                      <a:pt x="89" y="49"/>
                    </a:lnTo>
                    <a:lnTo>
                      <a:pt x="76" y="41"/>
                    </a:lnTo>
                    <a:lnTo>
                      <a:pt x="64" y="32"/>
                    </a:lnTo>
                    <a:lnTo>
                      <a:pt x="51" y="23"/>
                    </a:lnTo>
                    <a:lnTo>
                      <a:pt x="38" y="14"/>
                    </a:lnTo>
                    <a:lnTo>
                      <a:pt x="29" y="7"/>
                    </a:lnTo>
                    <a:lnTo>
                      <a:pt x="22" y="0"/>
                    </a:lnTo>
                    <a:lnTo>
                      <a:pt x="17" y="2"/>
                    </a:lnTo>
                    <a:lnTo>
                      <a:pt x="12" y="4"/>
                    </a:lnTo>
                    <a:lnTo>
                      <a:pt x="6" y="6"/>
                    </a:lnTo>
                    <a:lnTo>
                      <a:pt x="0" y="8"/>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02" name="Freeform 541"/>
              <p:cNvSpPr>
                <a:spLocks/>
              </p:cNvSpPr>
              <p:nvPr/>
            </p:nvSpPr>
            <p:spPr bwMode="auto">
              <a:xfrm>
                <a:off x="4251" y="3194"/>
                <a:ext cx="35" cy="28"/>
              </a:xfrm>
              <a:custGeom>
                <a:avLst/>
                <a:gdLst>
                  <a:gd name="T0" fmla="*/ 0 w 71"/>
                  <a:gd name="T1" fmla="*/ 6 h 56"/>
                  <a:gd name="T2" fmla="*/ 3 w 71"/>
                  <a:gd name="T3" fmla="*/ 8 h 56"/>
                  <a:gd name="T4" fmla="*/ 6 w 71"/>
                  <a:gd name="T5" fmla="*/ 11 h 56"/>
                  <a:gd name="T6" fmla="*/ 11 w 71"/>
                  <a:gd name="T7" fmla="*/ 14 h 56"/>
                  <a:gd name="T8" fmla="*/ 16 w 71"/>
                  <a:gd name="T9" fmla="*/ 17 h 56"/>
                  <a:gd name="T10" fmla="*/ 21 w 71"/>
                  <a:gd name="T11" fmla="*/ 21 h 56"/>
                  <a:gd name="T12" fmla="*/ 25 w 71"/>
                  <a:gd name="T13" fmla="*/ 23 h 56"/>
                  <a:gd name="T14" fmla="*/ 30 w 71"/>
                  <a:gd name="T15" fmla="*/ 26 h 56"/>
                  <a:gd name="T16" fmla="*/ 33 w 71"/>
                  <a:gd name="T17" fmla="*/ 28 h 56"/>
                  <a:gd name="T18" fmla="*/ 32 w 71"/>
                  <a:gd name="T19" fmla="*/ 26 h 56"/>
                  <a:gd name="T20" fmla="*/ 33 w 71"/>
                  <a:gd name="T21" fmla="*/ 22 h 56"/>
                  <a:gd name="T22" fmla="*/ 33 w 71"/>
                  <a:gd name="T23" fmla="*/ 19 h 56"/>
                  <a:gd name="T24" fmla="*/ 35 w 71"/>
                  <a:gd name="T25" fmla="*/ 17 h 56"/>
                  <a:gd name="T26" fmla="*/ 32 w 71"/>
                  <a:gd name="T27" fmla="*/ 15 h 56"/>
                  <a:gd name="T28" fmla="*/ 29 w 71"/>
                  <a:gd name="T29" fmla="*/ 13 h 56"/>
                  <a:gd name="T30" fmla="*/ 25 w 71"/>
                  <a:gd name="T31" fmla="*/ 10 h 56"/>
                  <a:gd name="T32" fmla="*/ 21 w 71"/>
                  <a:gd name="T33" fmla="*/ 8 h 56"/>
                  <a:gd name="T34" fmla="*/ 17 w 71"/>
                  <a:gd name="T35" fmla="*/ 6 h 56"/>
                  <a:gd name="T36" fmla="*/ 14 w 71"/>
                  <a:gd name="T37" fmla="*/ 3 h 56"/>
                  <a:gd name="T38" fmla="*/ 11 w 71"/>
                  <a:gd name="T39" fmla="*/ 2 h 56"/>
                  <a:gd name="T40" fmla="*/ 9 w 71"/>
                  <a:gd name="T41" fmla="*/ 0 h 56"/>
                  <a:gd name="T42" fmla="*/ 7 w 71"/>
                  <a:gd name="T43" fmla="*/ 2 h 56"/>
                  <a:gd name="T44" fmla="*/ 5 w 71"/>
                  <a:gd name="T45" fmla="*/ 3 h 56"/>
                  <a:gd name="T46" fmla="*/ 3 w 71"/>
                  <a:gd name="T47" fmla="*/ 4 h 56"/>
                  <a:gd name="T48" fmla="*/ 0 w 71"/>
                  <a:gd name="T49" fmla="*/ 6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1" h="56">
                    <a:moveTo>
                      <a:pt x="0" y="12"/>
                    </a:moveTo>
                    <a:lnTo>
                      <a:pt x="6" y="15"/>
                    </a:lnTo>
                    <a:lnTo>
                      <a:pt x="13" y="21"/>
                    </a:lnTo>
                    <a:lnTo>
                      <a:pt x="22" y="27"/>
                    </a:lnTo>
                    <a:lnTo>
                      <a:pt x="33" y="34"/>
                    </a:lnTo>
                    <a:lnTo>
                      <a:pt x="42" y="41"/>
                    </a:lnTo>
                    <a:lnTo>
                      <a:pt x="51" y="46"/>
                    </a:lnTo>
                    <a:lnTo>
                      <a:pt x="60" y="52"/>
                    </a:lnTo>
                    <a:lnTo>
                      <a:pt x="66" y="56"/>
                    </a:lnTo>
                    <a:lnTo>
                      <a:pt x="65" y="51"/>
                    </a:lnTo>
                    <a:lnTo>
                      <a:pt x="66" y="44"/>
                    </a:lnTo>
                    <a:lnTo>
                      <a:pt x="67" y="38"/>
                    </a:lnTo>
                    <a:lnTo>
                      <a:pt x="71" y="34"/>
                    </a:lnTo>
                    <a:lnTo>
                      <a:pt x="65" y="30"/>
                    </a:lnTo>
                    <a:lnTo>
                      <a:pt x="58" y="26"/>
                    </a:lnTo>
                    <a:lnTo>
                      <a:pt x="50" y="20"/>
                    </a:lnTo>
                    <a:lnTo>
                      <a:pt x="43" y="15"/>
                    </a:lnTo>
                    <a:lnTo>
                      <a:pt x="35" y="11"/>
                    </a:lnTo>
                    <a:lnTo>
                      <a:pt x="28" y="6"/>
                    </a:lnTo>
                    <a:lnTo>
                      <a:pt x="22" y="3"/>
                    </a:lnTo>
                    <a:lnTo>
                      <a:pt x="18" y="0"/>
                    </a:lnTo>
                    <a:lnTo>
                      <a:pt x="14" y="3"/>
                    </a:lnTo>
                    <a:lnTo>
                      <a:pt x="11" y="6"/>
                    </a:lnTo>
                    <a:lnTo>
                      <a:pt x="6" y="8"/>
                    </a:lnTo>
                    <a:lnTo>
                      <a:pt x="0" y="12"/>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03" name="Freeform 542"/>
              <p:cNvSpPr>
                <a:spLocks/>
              </p:cNvSpPr>
              <p:nvPr/>
            </p:nvSpPr>
            <p:spPr bwMode="auto">
              <a:xfrm>
                <a:off x="4267" y="3176"/>
                <a:ext cx="23" cy="21"/>
              </a:xfrm>
              <a:custGeom>
                <a:avLst/>
                <a:gdLst>
                  <a:gd name="T0" fmla="*/ 0 w 46"/>
                  <a:gd name="T1" fmla="*/ 13 h 42"/>
                  <a:gd name="T2" fmla="*/ 3 w 46"/>
                  <a:gd name="T3" fmla="*/ 10 h 42"/>
                  <a:gd name="T4" fmla="*/ 6 w 46"/>
                  <a:gd name="T5" fmla="*/ 6 h 42"/>
                  <a:gd name="T6" fmla="*/ 9 w 46"/>
                  <a:gd name="T7" fmla="*/ 3 h 42"/>
                  <a:gd name="T8" fmla="*/ 12 w 46"/>
                  <a:gd name="T9" fmla="*/ 0 h 42"/>
                  <a:gd name="T10" fmla="*/ 14 w 46"/>
                  <a:gd name="T11" fmla="*/ 1 h 42"/>
                  <a:gd name="T12" fmla="*/ 18 w 46"/>
                  <a:gd name="T13" fmla="*/ 2 h 42"/>
                  <a:gd name="T14" fmla="*/ 21 w 46"/>
                  <a:gd name="T15" fmla="*/ 3 h 42"/>
                  <a:gd name="T16" fmla="*/ 23 w 46"/>
                  <a:gd name="T17" fmla="*/ 4 h 42"/>
                  <a:gd name="T18" fmla="*/ 22 w 46"/>
                  <a:gd name="T19" fmla="*/ 5 h 42"/>
                  <a:gd name="T20" fmla="*/ 22 w 46"/>
                  <a:gd name="T21" fmla="*/ 8 h 42"/>
                  <a:gd name="T22" fmla="*/ 21 w 46"/>
                  <a:gd name="T23" fmla="*/ 10 h 42"/>
                  <a:gd name="T24" fmla="*/ 22 w 46"/>
                  <a:gd name="T25" fmla="*/ 13 h 42"/>
                  <a:gd name="T26" fmla="*/ 21 w 46"/>
                  <a:gd name="T27" fmla="*/ 15 h 42"/>
                  <a:gd name="T28" fmla="*/ 20 w 46"/>
                  <a:gd name="T29" fmla="*/ 17 h 42"/>
                  <a:gd name="T30" fmla="*/ 18 w 46"/>
                  <a:gd name="T31" fmla="*/ 20 h 42"/>
                  <a:gd name="T32" fmla="*/ 18 w 46"/>
                  <a:gd name="T33" fmla="*/ 21 h 42"/>
                  <a:gd name="T34" fmla="*/ 16 w 46"/>
                  <a:gd name="T35" fmla="*/ 21 h 42"/>
                  <a:gd name="T36" fmla="*/ 14 w 46"/>
                  <a:gd name="T37" fmla="*/ 20 h 42"/>
                  <a:gd name="T38" fmla="*/ 12 w 46"/>
                  <a:gd name="T39" fmla="*/ 19 h 42"/>
                  <a:gd name="T40" fmla="*/ 9 w 46"/>
                  <a:gd name="T41" fmla="*/ 18 h 42"/>
                  <a:gd name="T42" fmla="*/ 6 w 46"/>
                  <a:gd name="T43" fmla="*/ 17 h 42"/>
                  <a:gd name="T44" fmla="*/ 3 w 46"/>
                  <a:gd name="T45" fmla="*/ 16 h 42"/>
                  <a:gd name="T46" fmla="*/ 1 w 46"/>
                  <a:gd name="T47" fmla="*/ 14 h 42"/>
                  <a:gd name="T48" fmla="*/ 0 w 46"/>
                  <a:gd name="T49" fmla="*/ 13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6" h="42">
                    <a:moveTo>
                      <a:pt x="0" y="26"/>
                    </a:moveTo>
                    <a:lnTo>
                      <a:pt x="5" y="20"/>
                    </a:lnTo>
                    <a:lnTo>
                      <a:pt x="12" y="12"/>
                    </a:lnTo>
                    <a:lnTo>
                      <a:pt x="18" y="5"/>
                    </a:lnTo>
                    <a:lnTo>
                      <a:pt x="23" y="0"/>
                    </a:lnTo>
                    <a:lnTo>
                      <a:pt x="28" y="1"/>
                    </a:lnTo>
                    <a:lnTo>
                      <a:pt x="35" y="3"/>
                    </a:lnTo>
                    <a:lnTo>
                      <a:pt x="41" y="5"/>
                    </a:lnTo>
                    <a:lnTo>
                      <a:pt x="46" y="7"/>
                    </a:lnTo>
                    <a:lnTo>
                      <a:pt x="44" y="10"/>
                    </a:lnTo>
                    <a:lnTo>
                      <a:pt x="43" y="15"/>
                    </a:lnTo>
                    <a:lnTo>
                      <a:pt x="42" y="19"/>
                    </a:lnTo>
                    <a:lnTo>
                      <a:pt x="43" y="25"/>
                    </a:lnTo>
                    <a:lnTo>
                      <a:pt x="41" y="30"/>
                    </a:lnTo>
                    <a:lnTo>
                      <a:pt x="39" y="34"/>
                    </a:lnTo>
                    <a:lnTo>
                      <a:pt x="36" y="39"/>
                    </a:lnTo>
                    <a:lnTo>
                      <a:pt x="35" y="42"/>
                    </a:lnTo>
                    <a:lnTo>
                      <a:pt x="32" y="41"/>
                    </a:lnTo>
                    <a:lnTo>
                      <a:pt x="27" y="40"/>
                    </a:lnTo>
                    <a:lnTo>
                      <a:pt x="23" y="38"/>
                    </a:lnTo>
                    <a:lnTo>
                      <a:pt x="17" y="35"/>
                    </a:lnTo>
                    <a:lnTo>
                      <a:pt x="11" y="33"/>
                    </a:lnTo>
                    <a:lnTo>
                      <a:pt x="6" y="31"/>
                    </a:lnTo>
                    <a:lnTo>
                      <a:pt x="2" y="28"/>
                    </a:lnTo>
                    <a:lnTo>
                      <a:pt x="0" y="26"/>
                    </a:lnTo>
                    <a:close/>
                  </a:path>
                </a:pathLst>
              </a:custGeom>
              <a:solidFill>
                <a:srgbClr val="FFB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04" name="Freeform 543"/>
              <p:cNvSpPr>
                <a:spLocks/>
              </p:cNvSpPr>
              <p:nvPr/>
            </p:nvSpPr>
            <p:spPr bwMode="auto">
              <a:xfrm>
                <a:off x="3957" y="3107"/>
                <a:ext cx="136" cy="96"/>
              </a:xfrm>
              <a:custGeom>
                <a:avLst/>
                <a:gdLst>
                  <a:gd name="T0" fmla="*/ 16 w 273"/>
                  <a:gd name="T1" fmla="*/ 16 h 193"/>
                  <a:gd name="T2" fmla="*/ 36 w 273"/>
                  <a:gd name="T3" fmla="*/ 9 h 193"/>
                  <a:gd name="T4" fmla="*/ 60 w 273"/>
                  <a:gd name="T5" fmla="*/ 5 h 193"/>
                  <a:gd name="T6" fmla="*/ 85 w 273"/>
                  <a:gd name="T7" fmla="*/ 1 h 193"/>
                  <a:gd name="T8" fmla="*/ 110 w 273"/>
                  <a:gd name="T9" fmla="*/ 0 h 193"/>
                  <a:gd name="T10" fmla="*/ 132 w 273"/>
                  <a:gd name="T11" fmla="*/ 7 h 193"/>
                  <a:gd name="T12" fmla="*/ 136 w 273"/>
                  <a:gd name="T13" fmla="*/ 30 h 193"/>
                  <a:gd name="T14" fmla="*/ 130 w 273"/>
                  <a:gd name="T15" fmla="*/ 42 h 193"/>
                  <a:gd name="T16" fmla="*/ 118 w 273"/>
                  <a:gd name="T17" fmla="*/ 52 h 193"/>
                  <a:gd name="T18" fmla="*/ 101 w 273"/>
                  <a:gd name="T19" fmla="*/ 62 h 193"/>
                  <a:gd name="T20" fmla="*/ 93 w 273"/>
                  <a:gd name="T21" fmla="*/ 69 h 193"/>
                  <a:gd name="T22" fmla="*/ 85 w 273"/>
                  <a:gd name="T23" fmla="*/ 77 h 193"/>
                  <a:gd name="T24" fmla="*/ 77 w 273"/>
                  <a:gd name="T25" fmla="*/ 85 h 193"/>
                  <a:gd name="T26" fmla="*/ 67 w 273"/>
                  <a:gd name="T27" fmla="*/ 93 h 193"/>
                  <a:gd name="T28" fmla="*/ 55 w 273"/>
                  <a:gd name="T29" fmla="*/ 96 h 193"/>
                  <a:gd name="T30" fmla="*/ 37 w 273"/>
                  <a:gd name="T31" fmla="*/ 94 h 193"/>
                  <a:gd name="T32" fmla="*/ 20 w 273"/>
                  <a:gd name="T33" fmla="*/ 86 h 193"/>
                  <a:gd name="T34" fmla="*/ 7 w 273"/>
                  <a:gd name="T35" fmla="*/ 76 h 193"/>
                  <a:gd name="T36" fmla="*/ 0 w 273"/>
                  <a:gd name="T37" fmla="*/ 67 h 193"/>
                  <a:gd name="T38" fmla="*/ 8 w 273"/>
                  <a:gd name="T39" fmla="*/ 67 h 193"/>
                  <a:gd name="T40" fmla="*/ 23 w 273"/>
                  <a:gd name="T41" fmla="*/ 77 h 193"/>
                  <a:gd name="T42" fmla="*/ 36 w 273"/>
                  <a:gd name="T43" fmla="*/ 82 h 193"/>
                  <a:gd name="T44" fmla="*/ 47 w 273"/>
                  <a:gd name="T45" fmla="*/ 84 h 193"/>
                  <a:gd name="T46" fmla="*/ 61 w 273"/>
                  <a:gd name="T47" fmla="*/ 81 h 193"/>
                  <a:gd name="T48" fmla="*/ 62 w 273"/>
                  <a:gd name="T49" fmla="*/ 70 h 193"/>
                  <a:gd name="T50" fmla="*/ 34 w 273"/>
                  <a:gd name="T51" fmla="*/ 62 h 193"/>
                  <a:gd name="T52" fmla="*/ 7 w 273"/>
                  <a:gd name="T53" fmla="*/ 57 h 193"/>
                  <a:gd name="T54" fmla="*/ 7 w 273"/>
                  <a:gd name="T55" fmla="*/ 52 h 193"/>
                  <a:gd name="T56" fmla="*/ 35 w 273"/>
                  <a:gd name="T57" fmla="*/ 57 h 193"/>
                  <a:gd name="T58" fmla="*/ 66 w 273"/>
                  <a:gd name="T59" fmla="*/ 65 h 193"/>
                  <a:gd name="T60" fmla="*/ 79 w 273"/>
                  <a:gd name="T61" fmla="*/ 63 h 193"/>
                  <a:gd name="T62" fmla="*/ 87 w 273"/>
                  <a:gd name="T63" fmla="*/ 55 h 193"/>
                  <a:gd name="T64" fmla="*/ 93 w 273"/>
                  <a:gd name="T65" fmla="*/ 49 h 193"/>
                  <a:gd name="T66" fmla="*/ 57 w 273"/>
                  <a:gd name="T67" fmla="*/ 44 h 193"/>
                  <a:gd name="T68" fmla="*/ 20 w 273"/>
                  <a:gd name="T69" fmla="*/ 43 h 193"/>
                  <a:gd name="T70" fmla="*/ 3 w 273"/>
                  <a:gd name="T71" fmla="*/ 43 h 193"/>
                  <a:gd name="T72" fmla="*/ 16 w 273"/>
                  <a:gd name="T73" fmla="*/ 40 h 193"/>
                  <a:gd name="T74" fmla="*/ 34 w 273"/>
                  <a:gd name="T75" fmla="*/ 39 h 193"/>
                  <a:gd name="T76" fmla="*/ 54 w 273"/>
                  <a:gd name="T77" fmla="*/ 39 h 193"/>
                  <a:gd name="T78" fmla="*/ 74 w 273"/>
                  <a:gd name="T79" fmla="*/ 40 h 193"/>
                  <a:gd name="T80" fmla="*/ 92 w 273"/>
                  <a:gd name="T81" fmla="*/ 43 h 193"/>
                  <a:gd name="T82" fmla="*/ 102 w 273"/>
                  <a:gd name="T83" fmla="*/ 42 h 193"/>
                  <a:gd name="T84" fmla="*/ 111 w 273"/>
                  <a:gd name="T85" fmla="*/ 37 h 193"/>
                  <a:gd name="T86" fmla="*/ 118 w 273"/>
                  <a:gd name="T87" fmla="*/ 31 h 193"/>
                  <a:gd name="T88" fmla="*/ 100 w 273"/>
                  <a:gd name="T89" fmla="*/ 29 h 193"/>
                  <a:gd name="T90" fmla="*/ 78 w 273"/>
                  <a:gd name="T91" fmla="*/ 29 h 193"/>
                  <a:gd name="T92" fmla="*/ 54 w 273"/>
                  <a:gd name="T93" fmla="*/ 30 h 193"/>
                  <a:gd name="T94" fmla="*/ 30 w 273"/>
                  <a:gd name="T95" fmla="*/ 32 h 193"/>
                  <a:gd name="T96" fmla="*/ 9 w 273"/>
                  <a:gd name="T97" fmla="*/ 36 h 193"/>
                  <a:gd name="T98" fmla="*/ 10 w 273"/>
                  <a:gd name="T99" fmla="*/ 31 h 193"/>
                  <a:gd name="T100" fmla="*/ 28 w 273"/>
                  <a:gd name="T101" fmla="*/ 28 h 193"/>
                  <a:gd name="T102" fmla="*/ 49 w 273"/>
                  <a:gd name="T103" fmla="*/ 25 h 193"/>
                  <a:gd name="T104" fmla="*/ 72 w 273"/>
                  <a:gd name="T105" fmla="*/ 23 h 193"/>
                  <a:gd name="T106" fmla="*/ 97 w 273"/>
                  <a:gd name="T107" fmla="*/ 23 h 193"/>
                  <a:gd name="T108" fmla="*/ 123 w 273"/>
                  <a:gd name="T109" fmla="*/ 25 h 193"/>
                  <a:gd name="T110" fmla="*/ 124 w 273"/>
                  <a:gd name="T111" fmla="*/ 12 h 193"/>
                  <a:gd name="T112" fmla="*/ 110 w 273"/>
                  <a:gd name="T113" fmla="*/ 8 h 193"/>
                  <a:gd name="T114" fmla="*/ 87 w 273"/>
                  <a:gd name="T115" fmla="*/ 9 h 193"/>
                  <a:gd name="T116" fmla="*/ 61 w 273"/>
                  <a:gd name="T117" fmla="*/ 12 h 193"/>
                  <a:gd name="T118" fmla="*/ 35 w 273"/>
                  <a:gd name="T119" fmla="*/ 17 h 193"/>
                  <a:gd name="T120" fmla="*/ 15 w 273"/>
                  <a:gd name="T121" fmla="*/ 23 h 193"/>
                  <a:gd name="T122" fmla="*/ 6 w 273"/>
                  <a:gd name="T123" fmla="*/ 20 h 1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3" h="193">
                    <a:moveTo>
                      <a:pt x="13" y="40"/>
                    </a:moveTo>
                    <a:lnTo>
                      <a:pt x="22" y="35"/>
                    </a:lnTo>
                    <a:lnTo>
                      <a:pt x="32" y="32"/>
                    </a:lnTo>
                    <a:lnTo>
                      <a:pt x="45" y="27"/>
                    </a:lnTo>
                    <a:lnTo>
                      <a:pt x="59" y="24"/>
                    </a:lnTo>
                    <a:lnTo>
                      <a:pt x="72" y="19"/>
                    </a:lnTo>
                    <a:lnTo>
                      <a:pt x="89" y="16"/>
                    </a:lnTo>
                    <a:lnTo>
                      <a:pt x="105" y="12"/>
                    </a:lnTo>
                    <a:lnTo>
                      <a:pt x="121" y="10"/>
                    </a:lnTo>
                    <a:lnTo>
                      <a:pt x="138" y="7"/>
                    </a:lnTo>
                    <a:lnTo>
                      <a:pt x="155" y="4"/>
                    </a:lnTo>
                    <a:lnTo>
                      <a:pt x="171" y="3"/>
                    </a:lnTo>
                    <a:lnTo>
                      <a:pt x="189" y="1"/>
                    </a:lnTo>
                    <a:lnTo>
                      <a:pt x="205" y="1"/>
                    </a:lnTo>
                    <a:lnTo>
                      <a:pt x="221" y="0"/>
                    </a:lnTo>
                    <a:lnTo>
                      <a:pt x="237" y="0"/>
                    </a:lnTo>
                    <a:lnTo>
                      <a:pt x="251" y="1"/>
                    </a:lnTo>
                    <a:lnTo>
                      <a:pt x="264" y="15"/>
                    </a:lnTo>
                    <a:lnTo>
                      <a:pt x="271" y="32"/>
                    </a:lnTo>
                    <a:lnTo>
                      <a:pt x="273" y="48"/>
                    </a:lnTo>
                    <a:lnTo>
                      <a:pt x="273" y="60"/>
                    </a:lnTo>
                    <a:lnTo>
                      <a:pt x="269" y="68"/>
                    </a:lnTo>
                    <a:lnTo>
                      <a:pt x="265" y="76"/>
                    </a:lnTo>
                    <a:lnTo>
                      <a:pt x="260" y="84"/>
                    </a:lnTo>
                    <a:lnTo>
                      <a:pt x="254" y="91"/>
                    </a:lnTo>
                    <a:lnTo>
                      <a:pt x="247" y="97"/>
                    </a:lnTo>
                    <a:lnTo>
                      <a:pt x="237" y="105"/>
                    </a:lnTo>
                    <a:lnTo>
                      <a:pt x="224" y="114"/>
                    </a:lnTo>
                    <a:lnTo>
                      <a:pt x="208" y="122"/>
                    </a:lnTo>
                    <a:lnTo>
                      <a:pt x="203" y="125"/>
                    </a:lnTo>
                    <a:lnTo>
                      <a:pt x="197" y="130"/>
                    </a:lnTo>
                    <a:lnTo>
                      <a:pt x="191" y="133"/>
                    </a:lnTo>
                    <a:lnTo>
                      <a:pt x="186" y="138"/>
                    </a:lnTo>
                    <a:lnTo>
                      <a:pt x="182" y="143"/>
                    </a:lnTo>
                    <a:lnTo>
                      <a:pt x="176" y="148"/>
                    </a:lnTo>
                    <a:lnTo>
                      <a:pt x="171" y="154"/>
                    </a:lnTo>
                    <a:lnTo>
                      <a:pt x="167" y="158"/>
                    </a:lnTo>
                    <a:lnTo>
                      <a:pt x="161" y="165"/>
                    </a:lnTo>
                    <a:lnTo>
                      <a:pt x="154" y="171"/>
                    </a:lnTo>
                    <a:lnTo>
                      <a:pt x="148" y="177"/>
                    </a:lnTo>
                    <a:lnTo>
                      <a:pt x="142" y="181"/>
                    </a:lnTo>
                    <a:lnTo>
                      <a:pt x="135" y="186"/>
                    </a:lnTo>
                    <a:lnTo>
                      <a:pt x="127" y="189"/>
                    </a:lnTo>
                    <a:lnTo>
                      <a:pt x="119" y="192"/>
                    </a:lnTo>
                    <a:lnTo>
                      <a:pt x="110" y="193"/>
                    </a:lnTo>
                    <a:lnTo>
                      <a:pt x="98" y="193"/>
                    </a:lnTo>
                    <a:lnTo>
                      <a:pt x="86" y="192"/>
                    </a:lnTo>
                    <a:lnTo>
                      <a:pt x="75" y="188"/>
                    </a:lnTo>
                    <a:lnTo>
                      <a:pt x="62" y="185"/>
                    </a:lnTo>
                    <a:lnTo>
                      <a:pt x="52" y="180"/>
                    </a:lnTo>
                    <a:lnTo>
                      <a:pt x="40" y="173"/>
                    </a:lnTo>
                    <a:lnTo>
                      <a:pt x="30" y="166"/>
                    </a:lnTo>
                    <a:lnTo>
                      <a:pt x="21" y="158"/>
                    </a:lnTo>
                    <a:lnTo>
                      <a:pt x="15" y="153"/>
                    </a:lnTo>
                    <a:lnTo>
                      <a:pt x="9" y="147"/>
                    </a:lnTo>
                    <a:lnTo>
                      <a:pt x="5" y="141"/>
                    </a:lnTo>
                    <a:lnTo>
                      <a:pt x="0" y="135"/>
                    </a:lnTo>
                    <a:lnTo>
                      <a:pt x="0" y="123"/>
                    </a:lnTo>
                    <a:lnTo>
                      <a:pt x="8" y="128"/>
                    </a:lnTo>
                    <a:lnTo>
                      <a:pt x="17" y="135"/>
                    </a:lnTo>
                    <a:lnTo>
                      <a:pt x="28" y="141"/>
                    </a:lnTo>
                    <a:lnTo>
                      <a:pt x="38" y="148"/>
                    </a:lnTo>
                    <a:lnTo>
                      <a:pt x="47" y="154"/>
                    </a:lnTo>
                    <a:lnTo>
                      <a:pt x="57" y="158"/>
                    </a:lnTo>
                    <a:lnTo>
                      <a:pt x="66" y="163"/>
                    </a:lnTo>
                    <a:lnTo>
                      <a:pt x="72" y="165"/>
                    </a:lnTo>
                    <a:lnTo>
                      <a:pt x="79" y="166"/>
                    </a:lnTo>
                    <a:lnTo>
                      <a:pt x="86" y="168"/>
                    </a:lnTo>
                    <a:lnTo>
                      <a:pt x="95" y="169"/>
                    </a:lnTo>
                    <a:lnTo>
                      <a:pt x="104" y="168"/>
                    </a:lnTo>
                    <a:lnTo>
                      <a:pt x="113" y="165"/>
                    </a:lnTo>
                    <a:lnTo>
                      <a:pt x="123" y="162"/>
                    </a:lnTo>
                    <a:lnTo>
                      <a:pt x="132" y="155"/>
                    </a:lnTo>
                    <a:lnTo>
                      <a:pt x="142" y="145"/>
                    </a:lnTo>
                    <a:lnTo>
                      <a:pt x="125" y="140"/>
                    </a:lnTo>
                    <a:lnTo>
                      <a:pt x="108" y="134"/>
                    </a:lnTo>
                    <a:lnTo>
                      <a:pt x="89" y="130"/>
                    </a:lnTo>
                    <a:lnTo>
                      <a:pt x="69" y="124"/>
                    </a:lnTo>
                    <a:lnTo>
                      <a:pt x="49" y="119"/>
                    </a:lnTo>
                    <a:lnTo>
                      <a:pt x="31" y="116"/>
                    </a:lnTo>
                    <a:lnTo>
                      <a:pt x="14" y="114"/>
                    </a:lnTo>
                    <a:lnTo>
                      <a:pt x="0" y="114"/>
                    </a:lnTo>
                    <a:lnTo>
                      <a:pt x="1" y="104"/>
                    </a:lnTo>
                    <a:lnTo>
                      <a:pt x="14" y="105"/>
                    </a:lnTo>
                    <a:lnTo>
                      <a:pt x="30" y="107"/>
                    </a:lnTo>
                    <a:lnTo>
                      <a:pt x="51" y="110"/>
                    </a:lnTo>
                    <a:lnTo>
                      <a:pt x="71" y="114"/>
                    </a:lnTo>
                    <a:lnTo>
                      <a:pt x="93" y="118"/>
                    </a:lnTo>
                    <a:lnTo>
                      <a:pt x="115" y="124"/>
                    </a:lnTo>
                    <a:lnTo>
                      <a:pt x="133" y="130"/>
                    </a:lnTo>
                    <a:lnTo>
                      <a:pt x="148" y="135"/>
                    </a:lnTo>
                    <a:lnTo>
                      <a:pt x="153" y="132"/>
                    </a:lnTo>
                    <a:lnTo>
                      <a:pt x="158" y="126"/>
                    </a:lnTo>
                    <a:lnTo>
                      <a:pt x="163" y="122"/>
                    </a:lnTo>
                    <a:lnTo>
                      <a:pt x="168" y="116"/>
                    </a:lnTo>
                    <a:lnTo>
                      <a:pt x="174" y="111"/>
                    </a:lnTo>
                    <a:lnTo>
                      <a:pt x="178" y="105"/>
                    </a:lnTo>
                    <a:lnTo>
                      <a:pt x="183" y="102"/>
                    </a:lnTo>
                    <a:lnTo>
                      <a:pt x="186" y="99"/>
                    </a:lnTo>
                    <a:lnTo>
                      <a:pt x="165" y="94"/>
                    </a:lnTo>
                    <a:lnTo>
                      <a:pt x="140" y="91"/>
                    </a:lnTo>
                    <a:lnTo>
                      <a:pt x="115" y="88"/>
                    </a:lnTo>
                    <a:lnTo>
                      <a:pt x="90" y="86"/>
                    </a:lnTo>
                    <a:lnTo>
                      <a:pt x="64" y="86"/>
                    </a:lnTo>
                    <a:lnTo>
                      <a:pt x="41" y="87"/>
                    </a:lnTo>
                    <a:lnTo>
                      <a:pt x="21" y="91"/>
                    </a:lnTo>
                    <a:lnTo>
                      <a:pt x="3" y="94"/>
                    </a:lnTo>
                    <a:lnTo>
                      <a:pt x="6" y="86"/>
                    </a:lnTo>
                    <a:lnTo>
                      <a:pt x="14" y="85"/>
                    </a:lnTo>
                    <a:lnTo>
                      <a:pt x="23" y="83"/>
                    </a:lnTo>
                    <a:lnTo>
                      <a:pt x="33" y="81"/>
                    </a:lnTo>
                    <a:lnTo>
                      <a:pt x="44" y="80"/>
                    </a:lnTo>
                    <a:lnTo>
                      <a:pt x="56" y="79"/>
                    </a:lnTo>
                    <a:lnTo>
                      <a:pt x="69" y="79"/>
                    </a:lnTo>
                    <a:lnTo>
                      <a:pt x="82" y="78"/>
                    </a:lnTo>
                    <a:lnTo>
                      <a:pt x="95" y="78"/>
                    </a:lnTo>
                    <a:lnTo>
                      <a:pt x="108" y="78"/>
                    </a:lnTo>
                    <a:lnTo>
                      <a:pt x="122" y="78"/>
                    </a:lnTo>
                    <a:lnTo>
                      <a:pt x="136" y="79"/>
                    </a:lnTo>
                    <a:lnTo>
                      <a:pt x="148" y="80"/>
                    </a:lnTo>
                    <a:lnTo>
                      <a:pt x="161" y="83"/>
                    </a:lnTo>
                    <a:lnTo>
                      <a:pt x="173" y="85"/>
                    </a:lnTo>
                    <a:lnTo>
                      <a:pt x="184" y="87"/>
                    </a:lnTo>
                    <a:lnTo>
                      <a:pt x="195" y="91"/>
                    </a:lnTo>
                    <a:lnTo>
                      <a:pt x="199" y="88"/>
                    </a:lnTo>
                    <a:lnTo>
                      <a:pt x="205" y="85"/>
                    </a:lnTo>
                    <a:lnTo>
                      <a:pt x="211" y="81"/>
                    </a:lnTo>
                    <a:lnTo>
                      <a:pt x="216" y="78"/>
                    </a:lnTo>
                    <a:lnTo>
                      <a:pt x="222" y="74"/>
                    </a:lnTo>
                    <a:lnTo>
                      <a:pt x="228" y="71"/>
                    </a:lnTo>
                    <a:lnTo>
                      <a:pt x="233" y="66"/>
                    </a:lnTo>
                    <a:lnTo>
                      <a:pt x="236" y="63"/>
                    </a:lnTo>
                    <a:lnTo>
                      <a:pt x="226" y="61"/>
                    </a:lnTo>
                    <a:lnTo>
                      <a:pt x="214" y="60"/>
                    </a:lnTo>
                    <a:lnTo>
                      <a:pt x="200" y="58"/>
                    </a:lnTo>
                    <a:lnTo>
                      <a:pt x="186" y="58"/>
                    </a:lnTo>
                    <a:lnTo>
                      <a:pt x="171" y="58"/>
                    </a:lnTo>
                    <a:lnTo>
                      <a:pt x="157" y="58"/>
                    </a:lnTo>
                    <a:lnTo>
                      <a:pt x="140" y="58"/>
                    </a:lnTo>
                    <a:lnTo>
                      <a:pt x="124" y="60"/>
                    </a:lnTo>
                    <a:lnTo>
                      <a:pt x="108" y="61"/>
                    </a:lnTo>
                    <a:lnTo>
                      <a:pt x="92" y="62"/>
                    </a:lnTo>
                    <a:lnTo>
                      <a:pt x="76" y="63"/>
                    </a:lnTo>
                    <a:lnTo>
                      <a:pt x="61" y="65"/>
                    </a:lnTo>
                    <a:lnTo>
                      <a:pt x="46" y="68"/>
                    </a:lnTo>
                    <a:lnTo>
                      <a:pt x="32" y="71"/>
                    </a:lnTo>
                    <a:lnTo>
                      <a:pt x="19" y="73"/>
                    </a:lnTo>
                    <a:lnTo>
                      <a:pt x="8" y="77"/>
                    </a:lnTo>
                    <a:lnTo>
                      <a:pt x="10" y="66"/>
                    </a:lnTo>
                    <a:lnTo>
                      <a:pt x="21" y="63"/>
                    </a:lnTo>
                    <a:lnTo>
                      <a:pt x="32" y="61"/>
                    </a:lnTo>
                    <a:lnTo>
                      <a:pt x="44" y="58"/>
                    </a:lnTo>
                    <a:lnTo>
                      <a:pt x="56" y="56"/>
                    </a:lnTo>
                    <a:lnTo>
                      <a:pt x="70" y="54"/>
                    </a:lnTo>
                    <a:lnTo>
                      <a:pt x="84" y="51"/>
                    </a:lnTo>
                    <a:lnTo>
                      <a:pt x="98" y="50"/>
                    </a:lnTo>
                    <a:lnTo>
                      <a:pt x="113" y="48"/>
                    </a:lnTo>
                    <a:lnTo>
                      <a:pt x="129" y="48"/>
                    </a:lnTo>
                    <a:lnTo>
                      <a:pt x="144" y="47"/>
                    </a:lnTo>
                    <a:lnTo>
                      <a:pt x="161" y="47"/>
                    </a:lnTo>
                    <a:lnTo>
                      <a:pt x="177" y="47"/>
                    </a:lnTo>
                    <a:lnTo>
                      <a:pt x="195" y="47"/>
                    </a:lnTo>
                    <a:lnTo>
                      <a:pt x="212" y="48"/>
                    </a:lnTo>
                    <a:lnTo>
                      <a:pt x="229" y="49"/>
                    </a:lnTo>
                    <a:lnTo>
                      <a:pt x="246" y="51"/>
                    </a:lnTo>
                    <a:lnTo>
                      <a:pt x="249" y="43"/>
                    </a:lnTo>
                    <a:lnTo>
                      <a:pt x="250" y="34"/>
                    </a:lnTo>
                    <a:lnTo>
                      <a:pt x="249" y="25"/>
                    </a:lnTo>
                    <a:lnTo>
                      <a:pt x="245" y="18"/>
                    </a:lnTo>
                    <a:lnTo>
                      <a:pt x="234" y="17"/>
                    </a:lnTo>
                    <a:lnTo>
                      <a:pt x="221" y="16"/>
                    </a:lnTo>
                    <a:lnTo>
                      <a:pt x="207" y="16"/>
                    </a:lnTo>
                    <a:lnTo>
                      <a:pt x="191" y="17"/>
                    </a:lnTo>
                    <a:lnTo>
                      <a:pt x="175" y="18"/>
                    </a:lnTo>
                    <a:lnTo>
                      <a:pt x="158" y="20"/>
                    </a:lnTo>
                    <a:lnTo>
                      <a:pt x="139" y="23"/>
                    </a:lnTo>
                    <a:lnTo>
                      <a:pt x="122" y="25"/>
                    </a:lnTo>
                    <a:lnTo>
                      <a:pt x="104" y="29"/>
                    </a:lnTo>
                    <a:lnTo>
                      <a:pt x="87" y="32"/>
                    </a:lnTo>
                    <a:lnTo>
                      <a:pt x="70" y="35"/>
                    </a:lnTo>
                    <a:lnTo>
                      <a:pt x="55" y="39"/>
                    </a:lnTo>
                    <a:lnTo>
                      <a:pt x="41" y="42"/>
                    </a:lnTo>
                    <a:lnTo>
                      <a:pt x="30" y="46"/>
                    </a:lnTo>
                    <a:lnTo>
                      <a:pt x="21" y="49"/>
                    </a:lnTo>
                    <a:lnTo>
                      <a:pt x="13" y="51"/>
                    </a:lnTo>
                    <a:lnTo>
                      <a:pt x="13"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05" name="Freeform 544"/>
              <p:cNvSpPr>
                <a:spLocks/>
              </p:cNvSpPr>
              <p:nvPr/>
            </p:nvSpPr>
            <p:spPr bwMode="auto">
              <a:xfrm>
                <a:off x="3719" y="3165"/>
                <a:ext cx="49" cy="13"/>
              </a:xfrm>
              <a:custGeom>
                <a:avLst/>
                <a:gdLst>
                  <a:gd name="T0" fmla="*/ 0 w 99"/>
                  <a:gd name="T1" fmla="*/ 10 h 25"/>
                  <a:gd name="T2" fmla="*/ 3 w 99"/>
                  <a:gd name="T3" fmla="*/ 9 h 25"/>
                  <a:gd name="T4" fmla="*/ 6 w 99"/>
                  <a:gd name="T5" fmla="*/ 8 h 25"/>
                  <a:gd name="T6" fmla="*/ 9 w 99"/>
                  <a:gd name="T7" fmla="*/ 6 h 25"/>
                  <a:gd name="T8" fmla="*/ 12 w 99"/>
                  <a:gd name="T9" fmla="*/ 5 h 25"/>
                  <a:gd name="T10" fmla="*/ 17 w 99"/>
                  <a:gd name="T11" fmla="*/ 4 h 25"/>
                  <a:gd name="T12" fmla="*/ 19 w 99"/>
                  <a:gd name="T13" fmla="*/ 2 h 25"/>
                  <a:gd name="T14" fmla="*/ 23 w 99"/>
                  <a:gd name="T15" fmla="*/ 1 h 25"/>
                  <a:gd name="T16" fmla="*/ 25 w 99"/>
                  <a:gd name="T17" fmla="*/ 0 h 25"/>
                  <a:gd name="T18" fmla="*/ 27 w 99"/>
                  <a:gd name="T19" fmla="*/ 1 h 25"/>
                  <a:gd name="T20" fmla="*/ 30 w 99"/>
                  <a:gd name="T21" fmla="*/ 2 h 25"/>
                  <a:gd name="T22" fmla="*/ 34 w 99"/>
                  <a:gd name="T23" fmla="*/ 4 h 25"/>
                  <a:gd name="T24" fmla="*/ 37 w 99"/>
                  <a:gd name="T25" fmla="*/ 5 h 25"/>
                  <a:gd name="T26" fmla="*/ 41 w 99"/>
                  <a:gd name="T27" fmla="*/ 8 h 25"/>
                  <a:gd name="T28" fmla="*/ 44 w 99"/>
                  <a:gd name="T29" fmla="*/ 9 h 25"/>
                  <a:gd name="T30" fmla="*/ 47 w 99"/>
                  <a:gd name="T31" fmla="*/ 11 h 25"/>
                  <a:gd name="T32" fmla="*/ 49 w 99"/>
                  <a:gd name="T33" fmla="*/ 13 h 25"/>
                  <a:gd name="T34" fmla="*/ 45 w 99"/>
                  <a:gd name="T35" fmla="*/ 12 h 25"/>
                  <a:gd name="T36" fmla="*/ 38 w 99"/>
                  <a:gd name="T37" fmla="*/ 12 h 25"/>
                  <a:gd name="T38" fmla="*/ 30 w 99"/>
                  <a:gd name="T39" fmla="*/ 12 h 25"/>
                  <a:gd name="T40" fmla="*/ 22 w 99"/>
                  <a:gd name="T41" fmla="*/ 11 h 25"/>
                  <a:gd name="T42" fmla="*/ 14 w 99"/>
                  <a:gd name="T43" fmla="*/ 10 h 25"/>
                  <a:gd name="T44" fmla="*/ 7 w 99"/>
                  <a:gd name="T45" fmla="*/ 10 h 25"/>
                  <a:gd name="T46" fmla="*/ 2 w 99"/>
                  <a:gd name="T47" fmla="*/ 10 h 25"/>
                  <a:gd name="T48" fmla="*/ 0 w 99"/>
                  <a:gd name="T49" fmla="*/ 10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9" h="25">
                    <a:moveTo>
                      <a:pt x="0" y="19"/>
                    </a:moveTo>
                    <a:lnTo>
                      <a:pt x="6" y="17"/>
                    </a:lnTo>
                    <a:lnTo>
                      <a:pt x="12" y="15"/>
                    </a:lnTo>
                    <a:lnTo>
                      <a:pt x="19" y="12"/>
                    </a:lnTo>
                    <a:lnTo>
                      <a:pt x="25" y="9"/>
                    </a:lnTo>
                    <a:lnTo>
                      <a:pt x="34" y="7"/>
                    </a:lnTo>
                    <a:lnTo>
                      <a:pt x="39" y="3"/>
                    </a:lnTo>
                    <a:lnTo>
                      <a:pt x="46" y="1"/>
                    </a:lnTo>
                    <a:lnTo>
                      <a:pt x="51" y="0"/>
                    </a:lnTo>
                    <a:lnTo>
                      <a:pt x="55" y="1"/>
                    </a:lnTo>
                    <a:lnTo>
                      <a:pt x="61" y="3"/>
                    </a:lnTo>
                    <a:lnTo>
                      <a:pt x="68" y="7"/>
                    </a:lnTo>
                    <a:lnTo>
                      <a:pt x="75" y="10"/>
                    </a:lnTo>
                    <a:lnTo>
                      <a:pt x="82" y="15"/>
                    </a:lnTo>
                    <a:lnTo>
                      <a:pt x="88" y="18"/>
                    </a:lnTo>
                    <a:lnTo>
                      <a:pt x="95" y="22"/>
                    </a:lnTo>
                    <a:lnTo>
                      <a:pt x="99" y="25"/>
                    </a:lnTo>
                    <a:lnTo>
                      <a:pt x="90" y="24"/>
                    </a:lnTo>
                    <a:lnTo>
                      <a:pt x="76" y="23"/>
                    </a:lnTo>
                    <a:lnTo>
                      <a:pt x="61" y="23"/>
                    </a:lnTo>
                    <a:lnTo>
                      <a:pt x="45" y="22"/>
                    </a:lnTo>
                    <a:lnTo>
                      <a:pt x="29" y="20"/>
                    </a:lnTo>
                    <a:lnTo>
                      <a:pt x="15" y="19"/>
                    </a:lnTo>
                    <a:lnTo>
                      <a:pt x="5" y="19"/>
                    </a:lnTo>
                    <a:lnTo>
                      <a:pt x="0" y="19"/>
                    </a:lnTo>
                    <a:close/>
                  </a:path>
                </a:pathLst>
              </a:custGeom>
              <a:solidFill>
                <a:srgbClr val="33B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06" name="Freeform 545"/>
              <p:cNvSpPr>
                <a:spLocks/>
              </p:cNvSpPr>
              <p:nvPr/>
            </p:nvSpPr>
            <p:spPr bwMode="auto">
              <a:xfrm>
                <a:off x="3736" y="3151"/>
                <a:ext cx="74" cy="26"/>
              </a:xfrm>
              <a:custGeom>
                <a:avLst/>
                <a:gdLst>
                  <a:gd name="T0" fmla="*/ 0 w 147"/>
                  <a:gd name="T1" fmla="*/ 0 h 53"/>
                  <a:gd name="T2" fmla="*/ 6 w 147"/>
                  <a:gd name="T3" fmla="*/ 1 h 53"/>
                  <a:gd name="T4" fmla="*/ 13 w 147"/>
                  <a:gd name="T5" fmla="*/ 3 h 53"/>
                  <a:gd name="T6" fmla="*/ 21 w 147"/>
                  <a:gd name="T7" fmla="*/ 4 h 53"/>
                  <a:gd name="T8" fmla="*/ 30 w 147"/>
                  <a:gd name="T9" fmla="*/ 5 h 53"/>
                  <a:gd name="T10" fmla="*/ 39 w 147"/>
                  <a:gd name="T11" fmla="*/ 6 h 53"/>
                  <a:gd name="T12" fmla="*/ 49 w 147"/>
                  <a:gd name="T13" fmla="*/ 6 h 53"/>
                  <a:gd name="T14" fmla="*/ 59 w 147"/>
                  <a:gd name="T15" fmla="*/ 4 h 53"/>
                  <a:gd name="T16" fmla="*/ 69 w 147"/>
                  <a:gd name="T17" fmla="*/ 2 h 53"/>
                  <a:gd name="T18" fmla="*/ 71 w 147"/>
                  <a:gd name="T19" fmla="*/ 4 h 53"/>
                  <a:gd name="T20" fmla="*/ 73 w 147"/>
                  <a:gd name="T21" fmla="*/ 7 h 53"/>
                  <a:gd name="T22" fmla="*/ 74 w 147"/>
                  <a:gd name="T23" fmla="*/ 10 h 53"/>
                  <a:gd name="T24" fmla="*/ 73 w 147"/>
                  <a:gd name="T25" fmla="*/ 14 h 53"/>
                  <a:gd name="T26" fmla="*/ 72 w 147"/>
                  <a:gd name="T27" fmla="*/ 18 h 53"/>
                  <a:gd name="T28" fmla="*/ 69 w 147"/>
                  <a:gd name="T29" fmla="*/ 21 h 53"/>
                  <a:gd name="T30" fmla="*/ 65 w 147"/>
                  <a:gd name="T31" fmla="*/ 24 h 53"/>
                  <a:gd name="T32" fmla="*/ 59 w 147"/>
                  <a:gd name="T33" fmla="*/ 26 h 53"/>
                  <a:gd name="T34" fmla="*/ 54 w 147"/>
                  <a:gd name="T35" fmla="*/ 26 h 53"/>
                  <a:gd name="T36" fmla="*/ 49 w 147"/>
                  <a:gd name="T37" fmla="*/ 24 h 53"/>
                  <a:gd name="T38" fmla="*/ 42 w 147"/>
                  <a:gd name="T39" fmla="*/ 20 h 53"/>
                  <a:gd name="T40" fmla="*/ 35 w 147"/>
                  <a:gd name="T41" fmla="*/ 16 h 53"/>
                  <a:gd name="T42" fmla="*/ 27 w 147"/>
                  <a:gd name="T43" fmla="*/ 12 h 53"/>
                  <a:gd name="T44" fmla="*/ 18 w 147"/>
                  <a:gd name="T45" fmla="*/ 7 h 53"/>
                  <a:gd name="T46" fmla="*/ 9 w 147"/>
                  <a:gd name="T47" fmla="*/ 3 h 53"/>
                  <a:gd name="T48" fmla="*/ 0 w 147"/>
                  <a:gd name="T49" fmla="*/ 0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47" h="53">
                    <a:moveTo>
                      <a:pt x="0" y="0"/>
                    </a:moveTo>
                    <a:lnTo>
                      <a:pt x="11" y="2"/>
                    </a:lnTo>
                    <a:lnTo>
                      <a:pt x="26" y="6"/>
                    </a:lnTo>
                    <a:lnTo>
                      <a:pt x="42" y="8"/>
                    </a:lnTo>
                    <a:lnTo>
                      <a:pt x="60" y="10"/>
                    </a:lnTo>
                    <a:lnTo>
                      <a:pt x="78" y="12"/>
                    </a:lnTo>
                    <a:lnTo>
                      <a:pt x="98" y="12"/>
                    </a:lnTo>
                    <a:lnTo>
                      <a:pt x="117" y="9"/>
                    </a:lnTo>
                    <a:lnTo>
                      <a:pt x="137" y="5"/>
                    </a:lnTo>
                    <a:lnTo>
                      <a:pt x="141" y="8"/>
                    </a:lnTo>
                    <a:lnTo>
                      <a:pt x="145" y="14"/>
                    </a:lnTo>
                    <a:lnTo>
                      <a:pt x="147" y="21"/>
                    </a:lnTo>
                    <a:lnTo>
                      <a:pt x="146" y="28"/>
                    </a:lnTo>
                    <a:lnTo>
                      <a:pt x="144" y="36"/>
                    </a:lnTo>
                    <a:lnTo>
                      <a:pt x="138" y="43"/>
                    </a:lnTo>
                    <a:lnTo>
                      <a:pt x="130" y="48"/>
                    </a:lnTo>
                    <a:lnTo>
                      <a:pt x="117" y="53"/>
                    </a:lnTo>
                    <a:lnTo>
                      <a:pt x="108" y="53"/>
                    </a:lnTo>
                    <a:lnTo>
                      <a:pt x="97" y="48"/>
                    </a:lnTo>
                    <a:lnTo>
                      <a:pt x="83" y="41"/>
                    </a:lnTo>
                    <a:lnTo>
                      <a:pt x="69" y="33"/>
                    </a:lnTo>
                    <a:lnTo>
                      <a:pt x="53" y="24"/>
                    </a:lnTo>
                    <a:lnTo>
                      <a:pt x="36" y="15"/>
                    </a:lnTo>
                    <a:lnTo>
                      <a:pt x="18" y="7"/>
                    </a:lnTo>
                    <a:lnTo>
                      <a:pt x="0" y="0"/>
                    </a:lnTo>
                    <a:close/>
                  </a:path>
                </a:pathLst>
              </a:custGeom>
              <a:solidFill>
                <a:srgbClr val="33B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07" name="Freeform 546"/>
              <p:cNvSpPr>
                <a:spLocks/>
              </p:cNvSpPr>
              <p:nvPr/>
            </p:nvSpPr>
            <p:spPr bwMode="auto">
              <a:xfrm>
                <a:off x="3712" y="3129"/>
                <a:ext cx="67" cy="13"/>
              </a:xfrm>
              <a:custGeom>
                <a:avLst/>
                <a:gdLst>
                  <a:gd name="T0" fmla="*/ 19 w 134"/>
                  <a:gd name="T1" fmla="*/ 0 h 27"/>
                  <a:gd name="T2" fmla="*/ 28 w 134"/>
                  <a:gd name="T3" fmla="*/ 4 h 27"/>
                  <a:gd name="T4" fmla="*/ 36 w 134"/>
                  <a:gd name="T5" fmla="*/ 7 h 27"/>
                  <a:gd name="T6" fmla="*/ 43 w 134"/>
                  <a:gd name="T7" fmla="*/ 9 h 27"/>
                  <a:gd name="T8" fmla="*/ 48 w 134"/>
                  <a:gd name="T9" fmla="*/ 10 h 27"/>
                  <a:gd name="T10" fmla="*/ 54 w 134"/>
                  <a:gd name="T11" fmla="*/ 10 h 27"/>
                  <a:gd name="T12" fmla="*/ 59 w 134"/>
                  <a:gd name="T13" fmla="*/ 10 h 27"/>
                  <a:gd name="T14" fmla="*/ 63 w 134"/>
                  <a:gd name="T15" fmla="*/ 10 h 27"/>
                  <a:gd name="T16" fmla="*/ 67 w 134"/>
                  <a:gd name="T17" fmla="*/ 9 h 27"/>
                  <a:gd name="T18" fmla="*/ 57 w 134"/>
                  <a:gd name="T19" fmla="*/ 12 h 27"/>
                  <a:gd name="T20" fmla="*/ 48 w 134"/>
                  <a:gd name="T21" fmla="*/ 13 h 27"/>
                  <a:gd name="T22" fmla="*/ 39 w 134"/>
                  <a:gd name="T23" fmla="*/ 13 h 27"/>
                  <a:gd name="T24" fmla="*/ 31 w 134"/>
                  <a:gd name="T25" fmla="*/ 11 h 27"/>
                  <a:gd name="T26" fmla="*/ 24 w 134"/>
                  <a:gd name="T27" fmla="*/ 10 h 27"/>
                  <a:gd name="T28" fmla="*/ 16 w 134"/>
                  <a:gd name="T29" fmla="*/ 9 h 27"/>
                  <a:gd name="T30" fmla="*/ 9 w 134"/>
                  <a:gd name="T31" fmla="*/ 8 h 27"/>
                  <a:gd name="T32" fmla="*/ 0 w 134"/>
                  <a:gd name="T33" fmla="*/ 9 h 27"/>
                  <a:gd name="T34" fmla="*/ 3 w 134"/>
                  <a:gd name="T35" fmla="*/ 8 h 27"/>
                  <a:gd name="T36" fmla="*/ 5 w 134"/>
                  <a:gd name="T37" fmla="*/ 7 h 27"/>
                  <a:gd name="T38" fmla="*/ 7 w 134"/>
                  <a:gd name="T39" fmla="*/ 6 h 27"/>
                  <a:gd name="T40" fmla="*/ 10 w 134"/>
                  <a:gd name="T41" fmla="*/ 5 h 27"/>
                  <a:gd name="T42" fmla="*/ 12 w 134"/>
                  <a:gd name="T43" fmla="*/ 3 h 27"/>
                  <a:gd name="T44" fmla="*/ 14 w 134"/>
                  <a:gd name="T45" fmla="*/ 2 h 27"/>
                  <a:gd name="T46" fmla="*/ 17 w 134"/>
                  <a:gd name="T47" fmla="*/ 1 h 27"/>
                  <a:gd name="T48" fmla="*/ 19 w 134"/>
                  <a:gd name="T49" fmla="*/ 0 h 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4" h="27">
                    <a:moveTo>
                      <a:pt x="37" y="0"/>
                    </a:moveTo>
                    <a:lnTo>
                      <a:pt x="55" y="8"/>
                    </a:lnTo>
                    <a:lnTo>
                      <a:pt x="71" y="14"/>
                    </a:lnTo>
                    <a:lnTo>
                      <a:pt x="85" y="18"/>
                    </a:lnTo>
                    <a:lnTo>
                      <a:pt x="96" y="20"/>
                    </a:lnTo>
                    <a:lnTo>
                      <a:pt x="108" y="21"/>
                    </a:lnTo>
                    <a:lnTo>
                      <a:pt x="117" y="20"/>
                    </a:lnTo>
                    <a:lnTo>
                      <a:pt x="126" y="20"/>
                    </a:lnTo>
                    <a:lnTo>
                      <a:pt x="134" y="19"/>
                    </a:lnTo>
                    <a:lnTo>
                      <a:pt x="113" y="25"/>
                    </a:lnTo>
                    <a:lnTo>
                      <a:pt x="95" y="27"/>
                    </a:lnTo>
                    <a:lnTo>
                      <a:pt x="78" y="26"/>
                    </a:lnTo>
                    <a:lnTo>
                      <a:pt x="62" y="23"/>
                    </a:lnTo>
                    <a:lnTo>
                      <a:pt x="47" y="20"/>
                    </a:lnTo>
                    <a:lnTo>
                      <a:pt x="32" y="18"/>
                    </a:lnTo>
                    <a:lnTo>
                      <a:pt x="17" y="17"/>
                    </a:lnTo>
                    <a:lnTo>
                      <a:pt x="0" y="19"/>
                    </a:lnTo>
                    <a:lnTo>
                      <a:pt x="5" y="17"/>
                    </a:lnTo>
                    <a:lnTo>
                      <a:pt x="10" y="14"/>
                    </a:lnTo>
                    <a:lnTo>
                      <a:pt x="14" y="12"/>
                    </a:lnTo>
                    <a:lnTo>
                      <a:pt x="19" y="10"/>
                    </a:lnTo>
                    <a:lnTo>
                      <a:pt x="24" y="7"/>
                    </a:lnTo>
                    <a:lnTo>
                      <a:pt x="28" y="5"/>
                    </a:lnTo>
                    <a:lnTo>
                      <a:pt x="33" y="3"/>
                    </a:lnTo>
                    <a:lnTo>
                      <a:pt x="37" y="0"/>
                    </a:lnTo>
                    <a:close/>
                  </a:path>
                </a:pathLst>
              </a:custGeom>
              <a:solidFill>
                <a:srgbClr val="33B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08" name="Freeform 547"/>
              <p:cNvSpPr>
                <a:spLocks/>
              </p:cNvSpPr>
              <p:nvPr/>
            </p:nvSpPr>
            <p:spPr bwMode="auto">
              <a:xfrm>
                <a:off x="3837" y="3087"/>
                <a:ext cx="45" cy="80"/>
              </a:xfrm>
              <a:custGeom>
                <a:avLst/>
                <a:gdLst>
                  <a:gd name="T0" fmla="*/ 0 w 90"/>
                  <a:gd name="T1" fmla="*/ 80 h 158"/>
                  <a:gd name="T2" fmla="*/ 2 w 90"/>
                  <a:gd name="T3" fmla="*/ 80 h 158"/>
                  <a:gd name="T4" fmla="*/ 4 w 90"/>
                  <a:gd name="T5" fmla="*/ 79 h 158"/>
                  <a:gd name="T6" fmla="*/ 6 w 90"/>
                  <a:gd name="T7" fmla="*/ 79 h 158"/>
                  <a:gd name="T8" fmla="*/ 8 w 90"/>
                  <a:gd name="T9" fmla="*/ 79 h 158"/>
                  <a:gd name="T10" fmla="*/ 11 w 90"/>
                  <a:gd name="T11" fmla="*/ 79 h 158"/>
                  <a:gd name="T12" fmla="*/ 13 w 90"/>
                  <a:gd name="T13" fmla="*/ 79 h 158"/>
                  <a:gd name="T14" fmla="*/ 15 w 90"/>
                  <a:gd name="T15" fmla="*/ 79 h 158"/>
                  <a:gd name="T16" fmla="*/ 18 w 90"/>
                  <a:gd name="T17" fmla="*/ 78 h 158"/>
                  <a:gd name="T18" fmla="*/ 26 w 90"/>
                  <a:gd name="T19" fmla="*/ 77 h 158"/>
                  <a:gd name="T20" fmla="*/ 32 w 90"/>
                  <a:gd name="T21" fmla="*/ 75 h 158"/>
                  <a:gd name="T22" fmla="*/ 37 w 90"/>
                  <a:gd name="T23" fmla="*/ 74 h 158"/>
                  <a:gd name="T24" fmla="*/ 40 w 90"/>
                  <a:gd name="T25" fmla="*/ 72 h 158"/>
                  <a:gd name="T26" fmla="*/ 42 w 90"/>
                  <a:gd name="T27" fmla="*/ 70 h 158"/>
                  <a:gd name="T28" fmla="*/ 44 w 90"/>
                  <a:gd name="T29" fmla="*/ 67 h 158"/>
                  <a:gd name="T30" fmla="*/ 45 w 90"/>
                  <a:gd name="T31" fmla="*/ 64 h 158"/>
                  <a:gd name="T32" fmla="*/ 45 w 90"/>
                  <a:gd name="T33" fmla="*/ 62 h 158"/>
                  <a:gd name="T34" fmla="*/ 45 w 90"/>
                  <a:gd name="T35" fmla="*/ 58 h 158"/>
                  <a:gd name="T36" fmla="*/ 44 w 90"/>
                  <a:gd name="T37" fmla="*/ 52 h 158"/>
                  <a:gd name="T38" fmla="*/ 40 w 90"/>
                  <a:gd name="T39" fmla="*/ 45 h 158"/>
                  <a:gd name="T40" fmla="*/ 36 w 90"/>
                  <a:gd name="T41" fmla="*/ 36 h 158"/>
                  <a:gd name="T42" fmla="*/ 32 w 90"/>
                  <a:gd name="T43" fmla="*/ 27 h 158"/>
                  <a:gd name="T44" fmla="*/ 27 w 90"/>
                  <a:gd name="T45" fmla="*/ 17 h 158"/>
                  <a:gd name="T46" fmla="*/ 23 w 90"/>
                  <a:gd name="T47" fmla="*/ 8 h 158"/>
                  <a:gd name="T48" fmla="*/ 20 w 90"/>
                  <a:gd name="T49" fmla="*/ 0 h 158"/>
                  <a:gd name="T50" fmla="*/ 18 w 90"/>
                  <a:gd name="T51" fmla="*/ 0 h 158"/>
                  <a:gd name="T52" fmla="*/ 16 w 90"/>
                  <a:gd name="T53" fmla="*/ 1 h 158"/>
                  <a:gd name="T54" fmla="*/ 13 w 90"/>
                  <a:gd name="T55" fmla="*/ 1 h 158"/>
                  <a:gd name="T56" fmla="*/ 10 w 90"/>
                  <a:gd name="T57" fmla="*/ 1 h 158"/>
                  <a:gd name="T58" fmla="*/ 16 w 90"/>
                  <a:gd name="T59" fmla="*/ 10 h 158"/>
                  <a:gd name="T60" fmla="*/ 20 w 90"/>
                  <a:gd name="T61" fmla="*/ 21 h 158"/>
                  <a:gd name="T62" fmla="*/ 22 w 90"/>
                  <a:gd name="T63" fmla="*/ 33 h 158"/>
                  <a:gd name="T64" fmla="*/ 22 w 90"/>
                  <a:gd name="T65" fmla="*/ 47 h 158"/>
                  <a:gd name="T66" fmla="*/ 19 w 90"/>
                  <a:gd name="T67" fmla="*/ 59 h 158"/>
                  <a:gd name="T68" fmla="*/ 15 w 90"/>
                  <a:gd name="T69" fmla="*/ 70 h 158"/>
                  <a:gd name="T70" fmla="*/ 8 w 90"/>
                  <a:gd name="T71" fmla="*/ 77 h 158"/>
                  <a:gd name="T72" fmla="*/ 0 w 90"/>
                  <a:gd name="T73" fmla="*/ 80 h 1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0" h="158">
                    <a:moveTo>
                      <a:pt x="0" y="158"/>
                    </a:moveTo>
                    <a:lnTo>
                      <a:pt x="4" y="158"/>
                    </a:lnTo>
                    <a:lnTo>
                      <a:pt x="7" y="157"/>
                    </a:lnTo>
                    <a:lnTo>
                      <a:pt x="12" y="157"/>
                    </a:lnTo>
                    <a:lnTo>
                      <a:pt x="16" y="157"/>
                    </a:lnTo>
                    <a:lnTo>
                      <a:pt x="21" y="157"/>
                    </a:lnTo>
                    <a:lnTo>
                      <a:pt x="26" y="156"/>
                    </a:lnTo>
                    <a:lnTo>
                      <a:pt x="30" y="156"/>
                    </a:lnTo>
                    <a:lnTo>
                      <a:pt x="36" y="155"/>
                    </a:lnTo>
                    <a:lnTo>
                      <a:pt x="51" y="153"/>
                    </a:lnTo>
                    <a:lnTo>
                      <a:pt x="64" y="149"/>
                    </a:lnTo>
                    <a:lnTo>
                      <a:pt x="73" y="146"/>
                    </a:lnTo>
                    <a:lnTo>
                      <a:pt x="79" y="142"/>
                    </a:lnTo>
                    <a:lnTo>
                      <a:pt x="83" y="138"/>
                    </a:lnTo>
                    <a:lnTo>
                      <a:pt x="87" y="132"/>
                    </a:lnTo>
                    <a:lnTo>
                      <a:pt x="89" y="127"/>
                    </a:lnTo>
                    <a:lnTo>
                      <a:pt x="90" y="123"/>
                    </a:lnTo>
                    <a:lnTo>
                      <a:pt x="90" y="115"/>
                    </a:lnTo>
                    <a:lnTo>
                      <a:pt x="87" y="103"/>
                    </a:lnTo>
                    <a:lnTo>
                      <a:pt x="80" y="88"/>
                    </a:lnTo>
                    <a:lnTo>
                      <a:pt x="72" y="71"/>
                    </a:lnTo>
                    <a:lnTo>
                      <a:pt x="64" y="53"/>
                    </a:lnTo>
                    <a:lnTo>
                      <a:pt x="54" y="34"/>
                    </a:lnTo>
                    <a:lnTo>
                      <a:pt x="46" y="16"/>
                    </a:lnTo>
                    <a:lnTo>
                      <a:pt x="40" y="0"/>
                    </a:lnTo>
                    <a:lnTo>
                      <a:pt x="36" y="0"/>
                    </a:lnTo>
                    <a:lnTo>
                      <a:pt x="31" y="1"/>
                    </a:lnTo>
                    <a:lnTo>
                      <a:pt x="26" y="1"/>
                    </a:lnTo>
                    <a:lnTo>
                      <a:pt x="20" y="2"/>
                    </a:lnTo>
                    <a:lnTo>
                      <a:pt x="31" y="19"/>
                    </a:lnTo>
                    <a:lnTo>
                      <a:pt x="40" y="41"/>
                    </a:lnTo>
                    <a:lnTo>
                      <a:pt x="43" y="66"/>
                    </a:lnTo>
                    <a:lnTo>
                      <a:pt x="43" y="92"/>
                    </a:lnTo>
                    <a:lnTo>
                      <a:pt x="38" y="117"/>
                    </a:lnTo>
                    <a:lnTo>
                      <a:pt x="29" y="138"/>
                    </a:lnTo>
                    <a:lnTo>
                      <a:pt x="16" y="153"/>
                    </a:lnTo>
                    <a:lnTo>
                      <a:pt x="0" y="158"/>
                    </a:lnTo>
                    <a:close/>
                  </a:path>
                </a:pathLst>
              </a:custGeom>
              <a:solidFill>
                <a:srgbClr val="33B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09" name="Freeform 548"/>
              <p:cNvSpPr>
                <a:spLocks/>
              </p:cNvSpPr>
              <p:nvPr/>
            </p:nvSpPr>
            <p:spPr bwMode="auto">
              <a:xfrm>
                <a:off x="3815" y="3052"/>
                <a:ext cx="156" cy="117"/>
              </a:xfrm>
              <a:custGeom>
                <a:avLst/>
                <a:gdLst>
                  <a:gd name="T0" fmla="*/ 118 w 312"/>
                  <a:gd name="T1" fmla="*/ 83 h 233"/>
                  <a:gd name="T2" fmla="*/ 123 w 312"/>
                  <a:gd name="T3" fmla="*/ 74 h 233"/>
                  <a:gd name="T4" fmla="*/ 128 w 312"/>
                  <a:gd name="T5" fmla="*/ 66 h 233"/>
                  <a:gd name="T6" fmla="*/ 136 w 312"/>
                  <a:gd name="T7" fmla="*/ 60 h 233"/>
                  <a:gd name="T8" fmla="*/ 144 w 312"/>
                  <a:gd name="T9" fmla="*/ 55 h 233"/>
                  <a:gd name="T10" fmla="*/ 152 w 312"/>
                  <a:gd name="T11" fmla="*/ 52 h 233"/>
                  <a:gd name="T12" fmla="*/ 151 w 312"/>
                  <a:gd name="T13" fmla="*/ 44 h 233"/>
                  <a:gd name="T14" fmla="*/ 139 w 312"/>
                  <a:gd name="T15" fmla="*/ 33 h 233"/>
                  <a:gd name="T16" fmla="*/ 126 w 312"/>
                  <a:gd name="T17" fmla="*/ 25 h 233"/>
                  <a:gd name="T18" fmla="*/ 111 w 312"/>
                  <a:gd name="T19" fmla="*/ 17 h 233"/>
                  <a:gd name="T20" fmla="*/ 95 w 312"/>
                  <a:gd name="T21" fmla="*/ 12 h 233"/>
                  <a:gd name="T22" fmla="*/ 79 w 312"/>
                  <a:gd name="T23" fmla="*/ 7 h 233"/>
                  <a:gd name="T24" fmla="*/ 62 w 312"/>
                  <a:gd name="T25" fmla="*/ 4 h 233"/>
                  <a:gd name="T26" fmla="*/ 47 w 312"/>
                  <a:gd name="T27" fmla="*/ 1 h 233"/>
                  <a:gd name="T28" fmla="*/ 34 w 312"/>
                  <a:gd name="T29" fmla="*/ 4 h 233"/>
                  <a:gd name="T30" fmla="*/ 24 w 312"/>
                  <a:gd name="T31" fmla="*/ 12 h 233"/>
                  <a:gd name="T32" fmla="*/ 15 w 312"/>
                  <a:gd name="T33" fmla="*/ 19 h 233"/>
                  <a:gd name="T34" fmla="*/ 5 w 312"/>
                  <a:gd name="T35" fmla="*/ 26 h 233"/>
                  <a:gd name="T36" fmla="*/ 4 w 312"/>
                  <a:gd name="T37" fmla="*/ 29 h 233"/>
                  <a:gd name="T38" fmla="*/ 11 w 312"/>
                  <a:gd name="T39" fmla="*/ 31 h 233"/>
                  <a:gd name="T40" fmla="*/ 18 w 312"/>
                  <a:gd name="T41" fmla="*/ 29 h 233"/>
                  <a:gd name="T42" fmla="*/ 27 w 312"/>
                  <a:gd name="T43" fmla="*/ 28 h 233"/>
                  <a:gd name="T44" fmla="*/ 36 w 312"/>
                  <a:gd name="T45" fmla="*/ 27 h 233"/>
                  <a:gd name="T46" fmla="*/ 44 w 312"/>
                  <a:gd name="T47" fmla="*/ 27 h 233"/>
                  <a:gd name="T48" fmla="*/ 51 w 312"/>
                  <a:gd name="T49" fmla="*/ 35 h 233"/>
                  <a:gd name="T50" fmla="*/ 59 w 312"/>
                  <a:gd name="T51" fmla="*/ 52 h 233"/>
                  <a:gd name="T52" fmla="*/ 67 w 312"/>
                  <a:gd name="T53" fmla="*/ 70 h 233"/>
                  <a:gd name="T54" fmla="*/ 74 w 312"/>
                  <a:gd name="T55" fmla="*/ 86 h 233"/>
                  <a:gd name="T56" fmla="*/ 75 w 312"/>
                  <a:gd name="T57" fmla="*/ 98 h 233"/>
                  <a:gd name="T58" fmla="*/ 73 w 312"/>
                  <a:gd name="T59" fmla="*/ 105 h 233"/>
                  <a:gd name="T60" fmla="*/ 67 w 312"/>
                  <a:gd name="T61" fmla="*/ 110 h 233"/>
                  <a:gd name="T62" fmla="*/ 61 w 312"/>
                  <a:gd name="T63" fmla="*/ 115 h 233"/>
                  <a:gd name="T64" fmla="*/ 67 w 312"/>
                  <a:gd name="T65" fmla="*/ 115 h 233"/>
                  <a:gd name="T66" fmla="*/ 83 w 312"/>
                  <a:gd name="T67" fmla="*/ 111 h 233"/>
                  <a:gd name="T68" fmla="*/ 96 w 312"/>
                  <a:gd name="T69" fmla="*/ 104 h 233"/>
                  <a:gd name="T70" fmla="*/ 109 w 312"/>
                  <a:gd name="T71" fmla="*/ 94 h 2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12" h="233">
                    <a:moveTo>
                      <a:pt x="230" y="174"/>
                    </a:moveTo>
                    <a:lnTo>
                      <a:pt x="235" y="165"/>
                    </a:lnTo>
                    <a:lnTo>
                      <a:pt x="240" y="157"/>
                    </a:lnTo>
                    <a:lnTo>
                      <a:pt x="245" y="148"/>
                    </a:lnTo>
                    <a:lnTo>
                      <a:pt x="250" y="141"/>
                    </a:lnTo>
                    <a:lnTo>
                      <a:pt x="256" y="132"/>
                    </a:lnTo>
                    <a:lnTo>
                      <a:pt x="263" y="125"/>
                    </a:lnTo>
                    <a:lnTo>
                      <a:pt x="271" y="119"/>
                    </a:lnTo>
                    <a:lnTo>
                      <a:pt x="279" y="113"/>
                    </a:lnTo>
                    <a:lnTo>
                      <a:pt x="288" y="110"/>
                    </a:lnTo>
                    <a:lnTo>
                      <a:pt x="296" y="106"/>
                    </a:lnTo>
                    <a:lnTo>
                      <a:pt x="304" y="103"/>
                    </a:lnTo>
                    <a:lnTo>
                      <a:pt x="312" y="100"/>
                    </a:lnTo>
                    <a:lnTo>
                      <a:pt x="301" y="88"/>
                    </a:lnTo>
                    <a:lnTo>
                      <a:pt x="291" y="77"/>
                    </a:lnTo>
                    <a:lnTo>
                      <a:pt x="278" y="66"/>
                    </a:lnTo>
                    <a:lnTo>
                      <a:pt x="266" y="57"/>
                    </a:lnTo>
                    <a:lnTo>
                      <a:pt x="251" y="49"/>
                    </a:lnTo>
                    <a:lnTo>
                      <a:pt x="237" y="41"/>
                    </a:lnTo>
                    <a:lnTo>
                      <a:pt x="222" y="34"/>
                    </a:lnTo>
                    <a:lnTo>
                      <a:pt x="206" y="27"/>
                    </a:lnTo>
                    <a:lnTo>
                      <a:pt x="190" y="23"/>
                    </a:lnTo>
                    <a:lnTo>
                      <a:pt x="174" y="17"/>
                    </a:lnTo>
                    <a:lnTo>
                      <a:pt x="157" y="13"/>
                    </a:lnTo>
                    <a:lnTo>
                      <a:pt x="141" y="9"/>
                    </a:lnTo>
                    <a:lnTo>
                      <a:pt x="124" y="7"/>
                    </a:lnTo>
                    <a:lnTo>
                      <a:pt x="108" y="3"/>
                    </a:lnTo>
                    <a:lnTo>
                      <a:pt x="93" y="1"/>
                    </a:lnTo>
                    <a:lnTo>
                      <a:pt x="77" y="0"/>
                    </a:lnTo>
                    <a:lnTo>
                      <a:pt x="68" y="8"/>
                    </a:lnTo>
                    <a:lnTo>
                      <a:pt x="57" y="16"/>
                    </a:lnTo>
                    <a:lnTo>
                      <a:pt x="48" y="24"/>
                    </a:lnTo>
                    <a:lnTo>
                      <a:pt x="39" y="31"/>
                    </a:lnTo>
                    <a:lnTo>
                      <a:pt x="30" y="38"/>
                    </a:lnTo>
                    <a:lnTo>
                      <a:pt x="19" y="44"/>
                    </a:lnTo>
                    <a:lnTo>
                      <a:pt x="10" y="51"/>
                    </a:lnTo>
                    <a:lnTo>
                      <a:pt x="0" y="58"/>
                    </a:lnTo>
                    <a:lnTo>
                      <a:pt x="7" y="58"/>
                    </a:lnTo>
                    <a:lnTo>
                      <a:pt x="15" y="59"/>
                    </a:lnTo>
                    <a:lnTo>
                      <a:pt x="21" y="61"/>
                    </a:lnTo>
                    <a:lnTo>
                      <a:pt x="27" y="61"/>
                    </a:lnTo>
                    <a:lnTo>
                      <a:pt x="36" y="58"/>
                    </a:lnTo>
                    <a:lnTo>
                      <a:pt x="46" y="56"/>
                    </a:lnTo>
                    <a:lnTo>
                      <a:pt x="54" y="55"/>
                    </a:lnTo>
                    <a:lnTo>
                      <a:pt x="63" y="54"/>
                    </a:lnTo>
                    <a:lnTo>
                      <a:pt x="71" y="54"/>
                    </a:lnTo>
                    <a:lnTo>
                      <a:pt x="80" y="54"/>
                    </a:lnTo>
                    <a:lnTo>
                      <a:pt x="88" y="54"/>
                    </a:lnTo>
                    <a:lnTo>
                      <a:pt x="96" y="55"/>
                    </a:lnTo>
                    <a:lnTo>
                      <a:pt x="102" y="70"/>
                    </a:lnTo>
                    <a:lnTo>
                      <a:pt x="109" y="86"/>
                    </a:lnTo>
                    <a:lnTo>
                      <a:pt x="118" y="103"/>
                    </a:lnTo>
                    <a:lnTo>
                      <a:pt x="126" y="121"/>
                    </a:lnTo>
                    <a:lnTo>
                      <a:pt x="134" y="139"/>
                    </a:lnTo>
                    <a:lnTo>
                      <a:pt x="141" y="156"/>
                    </a:lnTo>
                    <a:lnTo>
                      <a:pt x="147" y="172"/>
                    </a:lnTo>
                    <a:lnTo>
                      <a:pt x="149" y="187"/>
                    </a:lnTo>
                    <a:lnTo>
                      <a:pt x="149" y="195"/>
                    </a:lnTo>
                    <a:lnTo>
                      <a:pt x="147" y="202"/>
                    </a:lnTo>
                    <a:lnTo>
                      <a:pt x="145" y="209"/>
                    </a:lnTo>
                    <a:lnTo>
                      <a:pt x="140" y="214"/>
                    </a:lnTo>
                    <a:lnTo>
                      <a:pt x="134" y="220"/>
                    </a:lnTo>
                    <a:lnTo>
                      <a:pt x="129" y="225"/>
                    </a:lnTo>
                    <a:lnTo>
                      <a:pt x="122" y="229"/>
                    </a:lnTo>
                    <a:lnTo>
                      <a:pt x="114" y="233"/>
                    </a:lnTo>
                    <a:lnTo>
                      <a:pt x="133" y="229"/>
                    </a:lnTo>
                    <a:lnTo>
                      <a:pt x="149" y="226"/>
                    </a:lnTo>
                    <a:lnTo>
                      <a:pt x="165" y="221"/>
                    </a:lnTo>
                    <a:lnTo>
                      <a:pt x="179" y="216"/>
                    </a:lnTo>
                    <a:lnTo>
                      <a:pt x="192" y="208"/>
                    </a:lnTo>
                    <a:lnTo>
                      <a:pt x="205" y="200"/>
                    </a:lnTo>
                    <a:lnTo>
                      <a:pt x="217" y="188"/>
                    </a:lnTo>
                    <a:lnTo>
                      <a:pt x="230" y="174"/>
                    </a:lnTo>
                    <a:close/>
                  </a:path>
                </a:pathLst>
              </a:custGeom>
              <a:solidFill>
                <a:srgbClr val="33B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10" name="Freeform 549"/>
              <p:cNvSpPr>
                <a:spLocks/>
              </p:cNvSpPr>
              <p:nvPr/>
            </p:nvSpPr>
            <p:spPr bwMode="auto">
              <a:xfrm>
                <a:off x="3868" y="3006"/>
                <a:ext cx="534" cy="100"/>
              </a:xfrm>
              <a:custGeom>
                <a:avLst/>
                <a:gdLst>
                  <a:gd name="T0" fmla="*/ 521 w 1067"/>
                  <a:gd name="T1" fmla="*/ 87 h 200"/>
                  <a:gd name="T2" fmla="*/ 491 w 1067"/>
                  <a:gd name="T3" fmla="*/ 91 h 200"/>
                  <a:gd name="T4" fmla="*/ 457 w 1067"/>
                  <a:gd name="T5" fmla="*/ 95 h 200"/>
                  <a:gd name="T6" fmla="*/ 421 w 1067"/>
                  <a:gd name="T7" fmla="*/ 99 h 200"/>
                  <a:gd name="T8" fmla="*/ 384 w 1067"/>
                  <a:gd name="T9" fmla="*/ 100 h 200"/>
                  <a:gd name="T10" fmla="*/ 346 w 1067"/>
                  <a:gd name="T11" fmla="*/ 98 h 200"/>
                  <a:gd name="T12" fmla="*/ 308 w 1067"/>
                  <a:gd name="T13" fmla="*/ 91 h 200"/>
                  <a:gd name="T14" fmla="*/ 271 w 1067"/>
                  <a:gd name="T15" fmla="*/ 81 h 200"/>
                  <a:gd name="T16" fmla="*/ 241 w 1067"/>
                  <a:gd name="T17" fmla="*/ 67 h 200"/>
                  <a:gd name="T18" fmla="*/ 215 w 1067"/>
                  <a:gd name="T19" fmla="*/ 55 h 200"/>
                  <a:gd name="T20" fmla="*/ 190 w 1067"/>
                  <a:gd name="T21" fmla="*/ 45 h 200"/>
                  <a:gd name="T22" fmla="*/ 164 w 1067"/>
                  <a:gd name="T23" fmla="*/ 36 h 200"/>
                  <a:gd name="T24" fmla="*/ 138 w 1067"/>
                  <a:gd name="T25" fmla="*/ 31 h 200"/>
                  <a:gd name="T26" fmla="*/ 111 w 1067"/>
                  <a:gd name="T27" fmla="*/ 29 h 200"/>
                  <a:gd name="T28" fmla="*/ 84 w 1067"/>
                  <a:gd name="T29" fmla="*/ 31 h 200"/>
                  <a:gd name="T30" fmla="*/ 55 w 1067"/>
                  <a:gd name="T31" fmla="*/ 39 h 200"/>
                  <a:gd name="T32" fmla="*/ 35 w 1067"/>
                  <a:gd name="T33" fmla="*/ 43 h 200"/>
                  <a:gd name="T34" fmla="*/ 26 w 1067"/>
                  <a:gd name="T35" fmla="*/ 41 h 200"/>
                  <a:gd name="T36" fmla="*/ 16 w 1067"/>
                  <a:gd name="T37" fmla="*/ 39 h 200"/>
                  <a:gd name="T38" fmla="*/ 5 w 1067"/>
                  <a:gd name="T39" fmla="*/ 37 h 200"/>
                  <a:gd name="T40" fmla="*/ 12 w 1067"/>
                  <a:gd name="T41" fmla="*/ 28 h 200"/>
                  <a:gd name="T42" fmla="*/ 42 w 1067"/>
                  <a:gd name="T43" fmla="*/ 13 h 200"/>
                  <a:gd name="T44" fmla="*/ 79 w 1067"/>
                  <a:gd name="T45" fmla="*/ 5 h 200"/>
                  <a:gd name="T46" fmla="*/ 120 w 1067"/>
                  <a:gd name="T47" fmla="*/ 1 h 200"/>
                  <a:gd name="T48" fmla="*/ 164 w 1067"/>
                  <a:gd name="T49" fmla="*/ 0 h 200"/>
                  <a:gd name="T50" fmla="*/ 208 w 1067"/>
                  <a:gd name="T51" fmla="*/ 2 h 200"/>
                  <a:gd name="T52" fmla="*/ 250 w 1067"/>
                  <a:gd name="T53" fmla="*/ 7 h 200"/>
                  <a:gd name="T54" fmla="*/ 288 w 1067"/>
                  <a:gd name="T55" fmla="*/ 13 h 200"/>
                  <a:gd name="T56" fmla="*/ 321 w 1067"/>
                  <a:gd name="T57" fmla="*/ 19 h 200"/>
                  <a:gd name="T58" fmla="*/ 348 w 1067"/>
                  <a:gd name="T59" fmla="*/ 28 h 200"/>
                  <a:gd name="T60" fmla="*/ 371 w 1067"/>
                  <a:gd name="T61" fmla="*/ 38 h 200"/>
                  <a:gd name="T62" fmla="*/ 390 w 1067"/>
                  <a:gd name="T63" fmla="*/ 48 h 200"/>
                  <a:gd name="T64" fmla="*/ 408 w 1067"/>
                  <a:gd name="T65" fmla="*/ 59 h 200"/>
                  <a:gd name="T66" fmla="*/ 426 w 1067"/>
                  <a:gd name="T67" fmla="*/ 68 h 200"/>
                  <a:gd name="T68" fmla="*/ 446 w 1067"/>
                  <a:gd name="T69" fmla="*/ 75 h 200"/>
                  <a:gd name="T70" fmla="*/ 469 w 1067"/>
                  <a:gd name="T71" fmla="*/ 81 h 200"/>
                  <a:gd name="T72" fmla="*/ 485 w 1067"/>
                  <a:gd name="T73" fmla="*/ 80 h 200"/>
                  <a:gd name="T74" fmla="*/ 493 w 1067"/>
                  <a:gd name="T75" fmla="*/ 75 h 200"/>
                  <a:gd name="T76" fmla="*/ 503 w 1067"/>
                  <a:gd name="T77" fmla="*/ 70 h 200"/>
                  <a:gd name="T78" fmla="*/ 514 w 1067"/>
                  <a:gd name="T79" fmla="*/ 64 h 200"/>
                  <a:gd name="T80" fmla="*/ 525 w 1067"/>
                  <a:gd name="T81" fmla="*/ 66 h 200"/>
                  <a:gd name="T82" fmla="*/ 531 w 1067"/>
                  <a:gd name="T83" fmla="*/ 78 h 2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67" h="200">
                    <a:moveTo>
                      <a:pt x="1067" y="169"/>
                    </a:moveTo>
                    <a:lnTo>
                      <a:pt x="1041" y="173"/>
                    </a:lnTo>
                    <a:lnTo>
                      <a:pt x="1012" y="178"/>
                    </a:lnTo>
                    <a:lnTo>
                      <a:pt x="981" y="182"/>
                    </a:lnTo>
                    <a:lnTo>
                      <a:pt x="948" y="187"/>
                    </a:lnTo>
                    <a:lnTo>
                      <a:pt x="914" y="190"/>
                    </a:lnTo>
                    <a:lnTo>
                      <a:pt x="879" y="195"/>
                    </a:lnTo>
                    <a:lnTo>
                      <a:pt x="842" y="197"/>
                    </a:lnTo>
                    <a:lnTo>
                      <a:pt x="806" y="198"/>
                    </a:lnTo>
                    <a:lnTo>
                      <a:pt x="768" y="200"/>
                    </a:lnTo>
                    <a:lnTo>
                      <a:pt x="730" y="198"/>
                    </a:lnTo>
                    <a:lnTo>
                      <a:pt x="692" y="195"/>
                    </a:lnTo>
                    <a:lnTo>
                      <a:pt x="652" y="190"/>
                    </a:lnTo>
                    <a:lnTo>
                      <a:pt x="616" y="182"/>
                    </a:lnTo>
                    <a:lnTo>
                      <a:pt x="578" y="173"/>
                    </a:lnTo>
                    <a:lnTo>
                      <a:pt x="542" y="161"/>
                    </a:lnTo>
                    <a:lnTo>
                      <a:pt x="506" y="146"/>
                    </a:lnTo>
                    <a:lnTo>
                      <a:pt x="481" y="133"/>
                    </a:lnTo>
                    <a:lnTo>
                      <a:pt x="456" y="122"/>
                    </a:lnTo>
                    <a:lnTo>
                      <a:pt x="430" y="110"/>
                    </a:lnTo>
                    <a:lnTo>
                      <a:pt x="405" y="99"/>
                    </a:lnTo>
                    <a:lnTo>
                      <a:pt x="380" y="89"/>
                    </a:lnTo>
                    <a:lnTo>
                      <a:pt x="353" y="80"/>
                    </a:lnTo>
                    <a:lnTo>
                      <a:pt x="328" y="72"/>
                    </a:lnTo>
                    <a:lnTo>
                      <a:pt x="301" y="65"/>
                    </a:lnTo>
                    <a:lnTo>
                      <a:pt x="276" y="61"/>
                    </a:lnTo>
                    <a:lnTo>
                      <a:pt x="248" y="58"/>
                    </a:lnTo>
                    <a:lnTo>
                      <a:pt x="222" y="57"/>
                    </a:lnTo>
                    <a:lnTo>
                      <a:pt x="194" y="58"/>
                    </a:lnTo>
                    <a:lnTo>
                      <a:pt x="167" y="62"/>
                    </a:lnTo>
                    <a:lnTo>
                      <a:pt x="138" y="68"/>
                    </a:lnTo>
                    <a:lnTo>
                      <a:pt x="109" y="77"/>
                    </a:lnTo>
                    <a:lnTo>
                      <a:pt x="79" y="88"/>
                    </a:lnTo>
                    <a:lnTo>
                      <a:pt x="70" y="86"/>
                    </a:lnTo>
                    <a:lnTo>
                      <a:pt x="61" y="84"/>
                    </a:lnTo>
                    <a:lnTo>
                      <a:pt x="51" y="81"/>
                    </a:lnTo>
                    <a:lnTo>
                      <a:pt x="41" y="80"/>
                    </a:lnTo>
                    <a:lnTo>
                      <a:pt x="31" y="78"/>
                    </a:lnTo>
                    <a:lnTo>
                      <a:pt x="20" y="77"/>
                    </a:lnTo>
                    <a:lnTo>
                      <a:pt x="10" y="74"/>
                    </a:lnTo>
                    <a:lnTo>
                      <a:pt x="0" y="73"/>
                    </a:lnTo>
                    <a:lnTo>
                      <a:pt x="23" y="55"/>
                    </a:lnTo>
                    <a:lnTo>
                      <a:pt x="51" y="39"/>
                    </a:lnTo>
                    <a:lnTo>
                      <a:pt x="84" y="26"/>
                    </a:lnTo>
                    <a:lnTo>
                      <a:pt x="118" y="16"/>
                    </a:lnTo>
                    <a:lnTo>
                      <a:pt x="157" y="9"/>
                    </a:lnTo>
                    <a:lnTo>
                      <a:pt x="198" y="3"/>
                    </a:lnTo>
                    <a:lnTo>
                      <a:pt x="240" y="1"/>
                    </a:lnTo>
                    <a:lnTo>
                      <a:pt x="284" y="0"/>
                    </a:lnTo>
                    <a:lnTo>
                      <a:pt x="328" y="0"/>
                    </a:lnTo>
                    <a:lnTo>
                      <a:pt x="372" y="2"/>
                    </a:lnTo>
                    <a:lnTo>
                      <a:pt x="415" y="4"/>
                    </a:lnTo>
                    <a:lnTo>
                      <a:pt x="459" y="9"/>
                    </a:lnTo>
                    <a:lnTo>
                      <a:pt x="499" y="14"/>
                    </a:lnTo>
                    <a:lnTo>
                      <a:pt x="538" y="19"/>
                    </a:lnTo>
                    <a:lnTo>
                      <a:pt x="575" y="25"/>
                    </a:lnTo>
                    <a:lnTo>
                      <a:pt x="609" y="31"/>
                    </a:lnTo>
                    <a:lnTo>
                      <a:pt x="641" y="38"/>
                    </a:lnTo>
                    <a:lnTo>
                      <a:pt x="670" y="46"/>
                    </a:lnTo>
                    <a:lnTo>
                      <a:pt x="696" y="55"/>
                    </a:lnTo>
                    <a:lnTo>
                      <a:pt x="720" y="65"/>
                    </a:lnTo>
                    <a:lnTo>
                      <a:pt x="741" y="76"/>
                    </a:lnTo>
                    <a:lnTo>
                      <a:pt x="762" y="86"/>
                    </a:lnTo>
                    <a:lnTo>
                      <a:pt x="780" y="96"/>
                    </a:lnTo>
                    <a:lnTo>
                      <a:pt x="799" y="107"/>
                    </a:lnTo>
                    <a:lnTo>
                      <a:pt x="816" y="117"/>
                    </a:lnTo>
                    <a:lnTo>
                      <a:pt x="834" y="126"/>
                    </a:lnTo>
                    <a:lnTo>
                      <a:pt x="852" y="135"/>
                    </a:lnTo>
                    <a:lnTo>
                      <a:pt x="871" y="143"/>
                    </a:lnTo>
                    <a:lnTo>
                      <a:pt x="891" y="150"/>
                    </a:lnTo>
                    <a:lnTo>
                      <a:pt x="913" y="156"/>
                    </a:lnTo>
                    <a:lnTo>
                      <a:pt x="937" y="161"/>
                    </a:lnTo>
                    <a:lnTo>
                      <a:pt x="963" y="163"/>
                    </a:lnTo>
                    <a:lnTo>
                      <a:pt x="970" y="159"/>
                    </a:lnTo>
                    <a:lnTo>
                      <a:pt x="977" y="155"/>
                    </a:lnTo>
                    <a:lnTo>
                      <a:pt x="986" y="150"/>
                    </a:lnTo>
                    <a:lnTo>
                      <a:pt x="996" y="144"/>
                    </a:lnTo>
                    <a:lnTo>
                      <a:pt x="1006" y="140"/>
                    </a:lnTo>
                    <a:lnTo>
                      <a:pt x="1016" y="133"/>
                    </a:lnTo>
                    <a:lnTo>
                      <a:pt x="1028" y="127"/>
                    </a:lnTo>
                    <a:lnTo>
                      <a:pt x="1041" y="120"/>
                    </a:lnTo>
                    <a:lnTo>
                      <a:pt x="1049" y="131"/>
                    </a:lnTo>
                    <a:lnTo>
                      <a:pt x="1056" y="142"/>
                    </a:lnTo>
                    <a:lnTo>
                      <a:pt x="1062" y="156"/>
                    </a:lnTo>
                    <a:lnTo>
                      <a:pt x="1067" y="169"/>
                    </a:lnTo>
                    <a:close/>
                  </a:path>
                </a:pathLst>
              </a:custGeom>
              <a:solidFill>
                <a:srgbClr val="33B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11" name="Freeform 550"/>
              <p:cNvSpPr>
                <a:spLocks/>
              </p:cNvSpPr>
              <p:nvPr/>
            </p:nvSpPr>
            <p:spPr bwMode="auto">
              <a:xfrm>
                <a:off x="3957" y="3164"/>
                <a:ext cx="71" cy="27"/>
              </a:xfrm>
              <a:custGeom>
                <a:avLst/>
                <a:gdLst>
                  <a:gd name="T0" fmla="*/ 0 w 142"/>
                  <a:gd name="T1" fmla="*/ 4 h 55"/>
                  <a:gd name="T2" fmla="*/ 4 w 142"/>
                  <a:gd name="T3" fmla="*/ 7 h 55"/>
                  <a:gd name="T4" fmla="*/ 9 w 142"/>
                  <a:gd name="T5" fmla="*/ 10 h 55"/>
                  <a:gd name="T6" fmla="*/ 14 w 142"/>
                  <a:gd name="T7" fmla="*/ 13 h 55"/>
                  <a:gd name="T8" fmla="*/ 19 w 142"/>
                  <a:gd name="T9" fmla="*/ 17 h 55"/>
                  <a:gd name="T10" fmla="*/ 24 w 142"/>
                  <a:gd name="T11" fmla="*/ 20 h 55"/>
                  <a:gd name="T12" fmla="*/ 29 w 142"/>
                  <a:gd name="T13" fmla="*/ 22 h 55"/>
                  <a:gd name="T14" fmla="*/ 33 w 142"/>
                  <a:gd name="T15" fmla="*/ 24 h 55"/>
                  <a:gd name="T16" fmla="*/ 36 w 142"/>
                  <a:gd name="T17" fmla="*/ 25 h 55"/>
                  <a:gd name="T18" fmla="*/ 40 w 142"/>
                  <a:gd name="T19" fmla="*/ 26 h 55"/>
                  <a:gd name="T20" fmla="*/ 43 w 142"/>
                  <a:gd name="T21" fmla="*/ 27 h 55"/>
                  <a:gd name="T22" fmla="*/ 48 w 142"/>
                  <a:gd name="T23" fmla="*/ 27 h 55"/>
                  <a:gd name="T24" fmla="*/ 52 w 142"/>
                  <a:gd name="T25" fmla="*/ 27 h 55"/>
                  <a:gd name="T26" fmla="*/ 57 w 142"/>
                  <a:gd name="T27" fmla="*/ 25 h 55"/>
                  <a:gd name="T28" fmla="*/ 62 w 142"/>
                  <a:gd name="T29" fmla="*/ 24 h 55"/>
                  <a:gd name="T30" fmla="*/ 66 w 142"/>
                  <a:gd name="T31" fmla="*/ 20 h 55"/>
                  <a:gd name="T32" fmla="*/ 71 w 142"/>
                  <a:gd name="T33" fmla="*/ 15 h 55"/>
                  <a:gd name="T34" fmla="*/ 63 w 142"/>
                  <a:gd name="T35" fmla="*/ 13 h 55"/>
                  <a:gd name="T36" fmla="*/ 54 w 142"/>
                  <a:gd name="T37" fmla="*/ 10 h 55"/>
                  <a:gd name="T38" fmla="*/ 45 w 142"/>
                  <a:gd name="T39" fmla="*/ 8 h 55"/>
                  <a:gd name="T40" fmla="*/ 35 w 142"/>
                  <a:gd name="T41" fmla="*/ 5 h 55"/>
                  <a:gd name="T42" fmla="*/ 25 w 142"/>
                  <a:gd name="T43" fmla="*/ 2 h 55"/>
                  <a:gd name="T44" fmla="*/ 16 w 142"/>
                  <a:gd name="T45" fmla="*/ 1 h 55"/>
                  <a:gd name="T46" fmla="*/ 7 w 142"/>
                  <a:gd name="T47" fmla="*/ 0 h 55"/>
                  <a:gd name="T48" fmla="*/ 0 w 142"/>
                  <a:gd name="T49" fmla="*/ 0 h 55"/>
                  <a:gd name="T50" fmla="*/ 0 w 142"/>
                  <a:gd name="T51" fmla="*/ 4 h 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55">
                    <a:moveTo>
                      <a:pt x="0" y="9"/>
                    </a:moveTo>
                    <a:lnTo>
                      <a:pt x="8" y="14"/>
                    </a:lnTo>
                    <a:lnTo>
                      <a:pt x="17" y="21"/>
                    </a:lnTo>
                    <a:lnTo>
                      <a:pt x="28" y="27"/>
                    </a:lnTo>
                    <a:lnTo>
                      <a:pt x="38" y="34"/>
                    </a:lnTo>
                    <a:lnTo>
                      <a:pt x="47" y="40"/>
                    </a:lnTo>
                    <a:lnTo>
                      <a:pt x="57" y="44"/>
                    </a:lnTo>
                    <a:lnTo>
                      <a:pt x="66" y="49"/>
                    </a:lnTo>
                    <a:lnTo>
                      <a:pt x="72" y="51"/>
                    </a:lnTo>
                    <a:lnTo>
                      <a:pt x="79" y="52"/>
                    </a:lnTo>
                    <a:lnTo>
                      <a:pt x="86" y="54"/>
                    </a:lnTo>
                    <a:lnTo>
                      <a:pt x="95" y="55"/>
                    </a:lnTo>
                    <a:lnTo>
                      <a:pt x="104" y="54"/>
                    </a:lnTo>
                    <a:lnTo>
                      <a:pt x="113" y="51"/>
                    </a:lnTo>
                    <a:lnTo>
                      <a:pt x="123" y="48"/>
                    </a:lnTo>
                    <a:lnTo>
                      <a:pt x="132" y="41"/>
                    </a:lnTo>
                    <a:lnTo>
                      <a:pt x="142" y="31"/>
                    </a:lnTo>
                    <a:lnTo>
                      <a:pt x="125" y="26"/>
                    </a:lnTo>
                    <a:lnTo>
                      <a:pt x="108" y="20"/>
                    </a:lnTo>
                    <a:lnTo>
                      <a:pt x="89" y="16"/>
                    </a:lnTo>
                    <a:lnTo>
                      <a:pt x="69" y="10"/>
                    </a:lnTo>
                    <a:lnTo>
                      <a:pt x="49" y="5"/>
                    </a:lnTo>
                    <a:lnTo>
                      <a:pt x="31" y="2"/>
                    </a:lnTo>
                    <a:lnTo>
                      <a:pt x="14" y="0"/>
                    </a:lnTo>
                    <a:lnTo>
                      <a:pt x="0" y="0"/>
                    </a:lnTo>
                    <a:lnTo>
                      <a:pt x="0" y="9"/>
                    </a:lnTo>
                    <a:close/>
                  </a:path>
                </a:pathLst>
              </a:custGeom>
              <a:solidFill>
                <a:srgbClr val="33B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12" name="Freeform 551"/>
              <p:cNvSpPr>
                <a:spLocks/>
              </p:cNvSpPr>
              <p:nvPr/>
            </p:nvSpPr>
            <p:spPr bwMode="auto">
              <a:xfrm>
                <a:off x="3958" y="3150"/>
                <a:ext cx="92" cy="25"/>
              </a:xfrm>
              <a:custGeom>
                <a:avLst/>
                <a:gdLst>
                  <a:gd name="T0" fmla="*/ 0 w 185"/>
                  <a:gd name="T1" fmla="*/ 9 h 49"/>
                  <a:gd name="T2" fmla="*/ 6 w 185"/>
                  <a:gd name="T3" fmla="*/ 10 h 49"/>
                  <a:gd name="T4" fmla="*/ 14 w 185"/>
                  <a:gd name="T5" fmla="*/ 11 h 49"/>
                  <a:gd name="T6" fmla="*/ 25 w 185"/>
                  <a:gd name="T7" fmla="*/ 12 h 49"/>
                  <a:gd name="T8" fmla="*/ 35 w 185"/>
                  <a:gd name="T9" fmla="*/ 14 h 49"/>
                  <a:gd name="T10" fmla="*/ 46 w 185"/>
                  <a:gd name="T11" fmla="*/ 16 h 49"/>
                  <a:gd name="T12" fmla="*/ 57 w 185"/>
                  <a:gd name="T13" fmla="*/ 19 h 49"/>
                  <a:gd name="T14" fmla="*/ 66 w 185"/>
                  <a:gd name="T15" fmla="*/ 22 h 49"/>
                  <a:gd name="T16" fmla="*/ 73 w 185"/>
                  <a:gd name="T17" fmla="*/ 25 h 49"/>
                  <a:gd name="T18" fmla="*/ 76 w 185"/>
                  <a:gd name="T19" fmla="*/ 23 h 49"/>
                  <a:gd name="T20" fmla="*/ 78 w 185"/>
                  <a:gd name="T21" fmla="*/ 20 h 49"/>
                  <a:gd name="T22" fmla="*/ 81 w 185"/>
                  <a:gd name="T23" fmla="*/ 18 h 49"/>
                  <a:gd name="T24" fmla="*/ 83 w 185"/>
                  <a:gd name="T25" fmla="*/ 15 h 49"/>
                  <a:gd name="T26" fmla="*/ 86 w 185"/>
                  <a:gd name="T27" fmla="*/ 13 h 49"/>
                  <a:gd name="T28" fmla="*/ 88 w 185"/>
                  <a:gd name="T29" fmla="*/ 10 h 49"/>
                  <a:gd name="T30" fmla="*/ 91 w 185"/>
                  <a:gd name="T31" fmla="*/ 8 h 49"/>
                  <a:gd name="T32" fmla="*/ 92 w 185"/>
                  <a:gd name="T33" fmla="*/ 7 h 49"/>
                  <a:gd name="T34" fmla="*/ 82 w 185"/>
                  <a:gd name="T35" fmla="*/ 4 h 49"/>
                  <a:gd name="T36" fmla="*/ 69 w 185"/>
                  <a:gd name="T37" fmla="*/ 3 h 49"/>
                  <a:gd name="T38" fmla="*/ 57 w 185"/>
                  <a:gd name="T39" fmla="*/ 1 h 49"/>
                  <a:gd name="T40" fmla="*/ 44 w 185"/>
                  <a:gd name="T41" fmla="*/ 0 h 49"/>
                  <a:gd name="T42" fmla="*/ 31 w 185"/>
                  <a:gd name="T43" fmla="*/ 0 h 49"/>
                  <a:gd name="T44" fmla="*/ 20 w 185"/>
                  <a:gd name="T45" fmla="*/ 1 h 49"/>
                  <a:gd name="T46" fmla="*/ 10 w 185"/>
                  <a:gd name="T47" fmla="*/ 3 h 49"/>
                  <a:gd name="T48" fmla="*/ 1 w 185"/>
                  <a:gd name="T49" fmla="*/ 4 h 49"/>
                  <a:gd name="T50" fmla="*/ 0 w 185"/>
                  <a:gd name="T51" fmla="*/ 9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5" h="49">
                    <a:moveTo>
                      <a:pt x="0" y="18"/>
                    </a:moveTo>
                    <a:lnTo>
                      <a:pt x="13" y="19"/>
                    </a:lnTo>
                    <a:lnTo>
                      <a:pt x="29" y="21"/>
                    </a:lnTo>
                    <a:lnTo>
                      <a:pt x="50" y="24"/>
                    </a:lnTo>
                    <a:lnTo>
                      <a:pt x="70" y="28"/>
                    </a:lnTo>
                    <a:lnTo>
                      <a:pt x="92" y="32"/>
                    </a:lnTo>
                    <a:lnTo>
                      <a:pt x="114" y="38"/>
                    </a:lnTo>
                    <a:lnTo>
                      <a:pt x="132" y="44"/>
                    </a:lnTo>
                    <a:lnTo>
                      <a:pt x="147" y="49"/>
                    </a:lnTo>
                    <a:lnTo>
                      <a:pt x="152" y="46"/>
                    </a:lnTo>
                    <a:lnTo>
                      <a:pt x="157" y="40"/>
                    </a:lnTo>
                    <a:lnTo>
                      <a:pt x="162" y="36"/>
                    </a:lnTo>
                    <a:lnTo>
                      <a:pt x="167" y="30"/>
                    </a:lnTo>
                    <a:lnTo>
                      <a:pt x="173" y="25"/>
                    </a:lnTo>
                    <a:lnTo>
                      <a:pt x="177" y="19"/>
                    </a:lnTo>
                    <a:lnTo>
                      <a:pt x="182" y="16"/>
                    </a:lnTo>
                    <a:lnTo>
                      <a:pt x="185" y="13"/>
                    </a:lnTo>
                    <a:lnTo>
                      <a:pt x="164" y="8"/>
                    </a:lnTo>
                    <a:lnTo>
                      <a:pt x="139" y="5"/>
                    </a:lnTo>
                    <a:lnTo>
                      <a:pt x="114" y="2"/>
                    </a:lnTo>
                    <a:lnTo>
                      <a:pt x="89" y="0"/>
                    </a:lnTo>
                    <a:lnTo>
                      <a:pt x="63" y="0"/>
                    </a:lnTo>
                    <a:lnTo>
                      <a:pt x="40" y="1"/>
                    </a:lnTo>
                    <a:lnTo>
                      <a:pt x="20" y="5"/>
                    </a:lnTo>
                    <a:lnTo>
                      <a:pt x="2" y="8"/>
                    </a:lnTo>
                    <a:lnTo>
                      <a:pt x="0" y="18"/>
                    </a:lnTo>
                    <a:close/>
                  </a:path>
                </a:pathLst>
              </a:custGeom>
              <a:solidFill>
                <a:srgbClr val="33B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13" name="Freeform 552"/>
              <p:cNvSpPr>
                <a:spLocks/>
              </p:cNvSpPr>
              <p:nvPr/>
            </p:nvSpPr>
            <p:spPr bwMode="auto">
              <a:xfrm>
                <a:off x="3960" y="3136"/>
                <a:ext cx="115" cy="16"/>
              </a:xfrm>
              <a:custGeom>
                <a:avLst/>
                <a:gdLst>
                  <a:gd name="T0" fmla="*/ 0 w 230"/>
                  <a:gd name="T1" fmla="*/ 14 h 33"/>
                  <a:gd name="T2" fmla="*/ 4 w 230"/>
                  <a:gd name="T3" fmla="*/ 13 h 33"/>
                  <a:gd name="T4" fmla="*/ 9 w 230"/>
                  <a:gd name="T5" fmla="*/ 12 h 33"/>
                  <a:gd name="T6" fmla="*/ 14 w 230"/>
                  <a:gd name="T7" fmla="*/ 11 h 33"/>
                  <a:gd name="T8" fmla="*/ 19 w 230"/>
                  <a:gd name="T9" fmla="*/ 11 h 33"/>
                  <a:gd name="T10" fmla="*/ 25 w 230"/>
                  <a:gd name="T11" fmla="*/ 10 h 33"/>
                  <a:gd name="T12" fmla="*/ 32 w 230"/>
                  <a:gd name="T13" fmla="*/ 10 h 33"/>
                  <a:gd name="T14" fmla="*/ 38 w 230"/>
                  <a:gd name="T15" fmla="*/ 10 h 33"/>
                  <a:gd name="T16" fmla="*/ 45 w 230"/>
                  <a:gd name="T17" fmla="*/ 10 h 33"/>
                  <a:gd name="T18" fmla="*/ 51 w 230"/>
                  <a:gd name="T19" fmla="*/ 10 h 33"/>
                  <a:gd name="T20" fmla="*/ 58 w 230"/>
                  <a:gd name="T21" fmla="*/ 10 h 33"/>
                  <a:gd name="T22" fmla="*/ 65 w 230"/>
                  <a:gd name="T23" fmla="*/ 10 h 33"/>
                  <a:gd name="T24" fmla="*/ 71 w 230"/>
                  <a:gd name="T25" fmla="*/ 11 h 33"/>
                  <a:gd name="T26" fmla="*/ 78 w 230"/>
                  <a:gd name="T27" fmla="*/ 12 h 33"/>
                  <a:gd name="T28" fmla="*/ 84 w 230"/>
                  <a:gd name="T29" fmla="*/ 13 h 33"/>
                  <a:gd name="T30" fmla="*/ 89 w 230"/>
                  <a:gd name="T31" fmla="*/ 14 h 33"/>
                  <a:gd name="T32" fmla="*/ 95 w 230"/>
                  <a:gd name="T33" fmla="*/ 16 h 33"/>
                  <a:gd name="T34" fmla="*/ 97 w 230"/>
                  <a:gd name="T35" fmla="*/ 15 h 33"/>
                  <a:gd name="T36" fmla="*/ 100 w 230"/>
                  <a:gd name="T37" fmla="*/ 13 h 33"/>
                  <a:gd name="T38" fmla="*/ 103 w 230"/>
                  <a:gd name="T39" fmla="*/ 11 h 33"/>
                  <a:gd name="T40" fmla="*/ 105 w 230"/>
                  <a:gd name="T41" fmla="*/ 10 h 33"/>
                  <a:gd name="T42" fmla="*/ 108 w 230"/>
                  <a:gd name="T43" fmla="*/ 8 h 33"/>
                  <a:gd name="T44" fmla="*/ 111 w 230"/>
                  <a:gd name="T45" fmla="*/ 6 h 33"/>
                  <a:gd name="T46" fmla="*/ 114 w 230"/>
                  <a:gd name="T47" fmla="*/ 4 h 33"/>
                  <a:gd name="T48" fmla="*/ 115 w 230"/>
                  <a:gd name="T49" fmla="*/ 2 h 33"/>
                  <a:gd name="T50" fmla="*/ 110 w 230"/>
                  <a:gd name="T51" fmla="*/ 1 h 33"/>
                  <a:gd name="T52" fmla="*/ 104 w 230"/>
                  <a:gd name="T53" fmla="*/ 1 h 33"/>
                  <a:gd name="T54" fmla="*/ 97 w 230"/>
                  <a:gd name="T55" fmla="*/ 0 h 33"/>
                  <a:gd name="T56" fmla="*/ 90 w 230"/>
                  <a:gd name="T57" fmla="*/ 0 h 33"/>
                  <a:gd name="T58" fmla="*/ 83 w 230"/>
                  <a:gd name="T59" fmla="*/ 0 h 33"/>
                  <a:gd name="T60" fmla="*/ 76 w 230"/>
                  <a:gd name="T61" fmla="*/ 0 h 33"/>
                  <a:gd name="T62" fmla="*/ 67 w 230"/>
                  <a:gd name="T63" fmla="*/ 0 h 33"/>
                  <a:gd name="T64" fmla="*/ 59 w 230"/>
                  <a:gd name="T65" fmla="*/ 1 h 33"/>
                  <a:gd name="T66" fmla="*/ 51 w 230"/>
                  <a:gd name="T67" fmla="*/ 1 h 33"/>
                  <a:gd name="T68" fmla="*/ 43 w 230"/>
                  <a:gd name="T69" fmla="*/ 2 h 33"/>
                  <a:gd name="T70" fmla="*/ 35 w 230"/>
                  <a:gd name="T71" fmla="*/ 2 h 33"/>
                  <a:gd name="T72" fmla="*/ 28 w 230"/>
                  <a:gd name="T73" fmla="*/ 3 h 33"/>
                  <a:gd name="T74" fmla="*/ 20 w 230"/>
                  <a:gd name="T75" fmla="*/ 5 h 33"/>
                  <a:gd name="T76" fmla="*/ 13 w 230"/>
                  <a:gd name="T77" fmla="*/ 6 h 33"/>
                  <a:gd name="T78" fmla="*/ 7 w 230"/>
                  <a:gd name="T79" fmla="*/ 7 h 33"/>
                  <a:gd name="T80" fmla="*/ 1 w 230"/>
                  <a:gd name="T81" fmla="*/ 9 h 33"/>
                  <a:gd name="T82" fmla="*/ 0 w 230"/>
                  <a:gd name="T83" fmla="*/ 14 h 3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30" h="33">
                    <a:moveTo>
                      <a:pt x="0" y="28"/>
                    </a:moveTo>
                    <a:lnTo>
                      <a:pt x="8" y="27"/>
                    </a:lnTo>
                    <a:lnTo>
                      <a:pt x="17" y="25"/>
                    </a:lnTo>
                    <a:lnTo>
                      <a:pt x="27" y="23"/>
                    </a:lnTo>
                    <a:lnTo>
                      <a:pt x="38" y="22"/>
                    </a:lnTo>
                    <a:lnTo>
                      <a:pt x="50" y="21"/>
                    </a:lnTo>
                    <a:lnTo>
                      <a:pt x="63" y="21"/>
                    </a:lnTo>
                    <a:lnTo>
                      <a:pt x="76" y="20"/>
                    </a:lnTo>
                    <a:lnTo>
                      <a:pt x="89" y="20"/>
                    </a:lnTo>
                    <a:lnTo>
                      <a:pt x="102" y="20"/>
                    </a:lnTo>
                    <a:lnTo>
                      <a:pt x="116" y="20"/>
                    </a:lnTo>
                    <a:lnTo>
                      <a:pt x="130" y="21"/>
                    </a:lnTo>
                    <a:lnTo>
                      <a:pt x="142" y="22"/>
                    </a:lnTo>
                    <a:lnTo>
                      <a:pt x="155" y="25"/>
                    </a:lnTo>
                    <a:lnTo>
                      <a:pt x="167" y="27"/>
                    </a:lnTo>
                    <a:lnTo>
                      <a:pt x="178" y="29"/>
                    </a:lnTo>
                    <a:lnTo>
                      <a:pt x="189" y="33"/>
                    </a:lnTo>
                    <a:lnTo>
                      <a:pt x="193" y="30"/>
                    </a:lnTo>
                    <a:lnTo>
                      <a:pt x="199" y="27"/>
                    </a:lnTo>
                    <a:lnTo>
                      <a:pt x="205" y="23"/>
                    </a:lnTo>
                    <a:lnTo>
                      <a:pt x="210" y="20"/>
                    </a:lnTo>
                    <a:lnTo>
                      <a:pt x="216" y="16"/>
                    </a:lnTo>
                    <a:lnTo>
                      <a:pt x="222" y="13"/>
                    </a:lnTo>
                    <a:lnTo>
                      <a:pt x="227" y="8"/>
                    </a:lnTo>
                    <a:lnTo>
                      <a:pt x="230" y="5"/>
                    </a:lnTo>
                    <a:lnTo>
                      <a:pt x="220" y="3"/>
                    </a:lnTo>
                    <a:lnTo>
                      <a:pt x="208" y="2"/>
                    </a:lnTo>
                    <a:lnTo>
                      <a:pt x="194" y="0"/>
                    </a:lnTo>
                    <a:lnTo>
                      <a:pt x="180" y="0"/>
                    </a:lnTo>
                    <a:lnTo>
                      <a:pt x="165" y="0"/>
                    </a:lnTo>
                    <a:lnTo>
                      <a:pt x="151" y="0"/>
                    </a:lnTo>
                    <a:lnTo>
                      <a:pt x="134" y="0"/>
                    </a:lnTo>
                    <a:lnTo>
                      <a:pt x="118" y="2"/>
                    </a:lnTo>
                    <a:lnTo>
                      <a:pt x="102" y="3"/>
                    </a:lnTo>
                    <a:lnTo>
                      <a:pt x="86" y="4"/>
                    </a:lnTo>
                    <a:lnTo>
                      <a:pt x="70" y="5"/>
                    </a:lnTo>
                    <a:lnTo>
                      <a:pt x="55" y="7"/>
                    </a:lnTo>
                    <a:lnTo>
                      <a:pt x="40" y="10"/>
                    </a:lnTo>
                    <a:lnTo>
                      <a:pt x="26" y="13"/>
                    </a:lnTo>
                    <a:lnTo>
                      <a:pt x="13" y="15"/>
                    </a:lnTo>
                    <a:lnTo>
                      <a:pt x="2" y="19"/>
                    </a:lnTo>
                    <a:lnTo>
                      <a:pt x="0" y="28"/>
                    </a:lnTo>
                    <a:close/>
                  </a:path>
                </a:pathLst>
              </a:custGeom>
              <a:solidFill>
                <a:srgbClr val="33B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14" name="Freeform 553"/>
              <p:cNvSpPr>
                <a:spLocks/>
              </p:cNvSpPr>
              <p:nvPr/>
            </p:nvSpPr>
            <p:spPr bwMode="auto">
              <a:xfrm>
                <a:off x="3962" y="3115"/>
                <a:ext cx="120" cy="25"/>
              </a:xfrm>
              <a:custGeom>
                <a:avLst/>
                <a:gdLst>
                  <a:gd name="T0" fmla="*/ 2 w 240"/>
                  <a:gd name="T1" fmla="*/ 18 h 50"/>
                  <a:gd name="T2" fmla="*/ 6 w 240"/>
                  <a:gd name="T3" fmla="*/ 17 h 50"/>
                  <a:gd name="T4" fmla="*/ 10 w 240"/>
                  <a:gd name="T5" fmla="*/ 15 h 50"/>
                  <a:gd name="T6" fmla="*/ 16 w 240"/>
                  <a:gd name="T7" fmla="*/ 13 h 50"/>
                  <a:gd name="T8" fmla="*/ 23 w 240"/>
                  <a:gd name="T9" fmla="*/ 12 h 50"/>
                  <a:gd name="T10" fmla="*/ 30 w 240"/>
                  <a:gd name="T11" fmla="*/ 10 h 50"/>
                  <a:gd name="T12" fmla="*/ 39 w 240"/>
                  <a:gd name="T13" fmla="*/ 8 h 50"/>
                  <a:gd name="T14" fmla="*/ 47 w 240"/>
                  <a:gd name="T15" fmla="*/ 7 h 50"/>
                  <a:gd name="T16" fmla="*/ 56 w 240"/>
                  <a:gd name="T17" fmla="*/ 5 h 50"/>
                  <a:gd name="T18" fmla="*/ 65 w 240"/>
                  <a:gd name="T19" fmla="*/ 4 h 50"/>
                  <a:gd name="T20" fmla="*/ 74 w 240"/>
                  <a:gd name="T21" fmla="*/ 2 h 50"/>
                  <a:gd name="T22" fmla="*/ 83 w 240"/>
                  <a:gd name="T23" fmla="*/ 1 h 50"/>
                  <a:gd name="T24" fmla="*/ 91 w 240"/>
                  <a:gd name="T25" fmla="*/ 1 h 50"/>
                  <a:gd name="T26" fmla="*/ 99 w 240"/>
                  <a:gd name="T27" fmla="*/ 0 h 50"/>
                  <a:gd name="T28" fmla="*/ 106 w 240"/>
                  <a:gd name="T29" fmla="*/ 0 h 50"/>
                  <a:gd name="T30" fmla="*/ 112 w 240"/>
                  <a:gd name="T31" fmla="*/ 1 h 50"/>
                  <a:gd name="T32" fmla="*/ 118 w 240"/>
                  <a:gd name="T33" fmla="*/ 1 h 50"/>
                  <a:gd name="T34" fmla="*/ 120 w 240"/>
                  <a:gd name="T35" fmla="*/ 5 h 50"/>
                  <a:gd name="T36" fmla="*/ 120 w 240"/>
                  <a:gd name="T37" fmla="*/ 9 h 50"/>
                  <a:gd name="T38" fmla="*/ 120 w 240"/>
                  <a:gd name="T39" fmla="*/ 14 h 50"/>
                  <a:gd name="T40" fmla="*/ 118 w 240"/>
                  <a:gd name="T41" fmla="*/ 18 h 50"/>
                  <a:gd name="T42" fmla="*/ 110 w 240"/>
                  <a:gd name="T43" fmla="*/ 17 h 50"/>
                  <a:gd name="T44" fmla="*/ 101 w 240"/>
                  <a:gd name="T45" fmla="*/ 16 h 50"/>
                  <a:gd name="T46" fmla="*/ 93 w 240"/>
                  <a:gd name="T47" fmla="*/ 16 h 50"/>
                  <a:gd name="T48" fmla="*/ 84 w 240"/>
                  <a:gd name="T49" fmla="*/ 16 h 50"/>
                  <a:gd name="T50" fmla="*/ 76 w 240"/>
                  <a:gd name="T51" fmla="*/ 16 h 50"/>
                  <a:gd name="T52" fmla="*/ 67 w 240"/>
                  <a:gd name="T53" fmla="*/ 16 h 50"/>
                  <a:gd name="T54" fmla="*/ 60 w 240"/>
                  <a:gd name="T55" fmla="*/ 16 h 50"/>
                  <a:gd name="T56" fmla="*/ 52 w 240"/>
                  <a:gd name="T57" fmla="*/ 16 h 50"/>
                  <a:gd name="T58" fmla="*/ 44 w 240"/>
                  <a:gd name="T59" fmla="*/ 17 h 50"/>
                  <a:gd name="T60" fmla="*/ 37 w 240"/>
                  <a:gd name="T61" fmla="*/ 18 h 50"/>
                  <a:gd name="T62" fmla="*/ 30 w 240"/>
                  <a:gd name="T63" fmla="*/ 19 h 50"/>
                  <a:gd name="T64" fmla="*/ 23 w 240"/>
                  <a:gd name="T65" fmla="*/ 20 h 50"/>
                  <a:gd name="T66" fmla="*/ 17 w 240"/>
                  <a:gd name="T67" fmla="*/ 21 h 50"/>
                  <a:gd name="T68" fmla="*/ 11 w 240"/>
                  <a:gd name="T69" fmla="*/ 23 h 50"/>
                  <a:gd name="T70" fmla="*/ 6 w 240"/>
                  <a:gd name="T71" fmla="*/ 24 h 50"/>
                  <a:gd name="T72" fmla="*/ 0 w 240"/>
                  <a:gd name="T73" fmla="*/ 25 h 50"/>
                  <a:gd name="T74" fmla="*/ 2 w 240"/>
                  <a:gd name="T75" fmla="*/ 18 h 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0" h="50">
                    <a:moveTo>
                      <a:pt x="3" y="35"/>
                    </a:moveTo>
                    <a:lnTo>
                      <a:pt x="11" y="33"/>
                    </a:lnTo>
                    <a:lnTo>
                      <a:pt x="20" y="30"/>
                    </a:lnTo>
                    <a:lnTo>
                      <a:pt x="31" y="26"/>
                    </a:lnTo>
                    <a:lnTo>
                      <a:pt x="45" y="23"/>
                    </a:lnTo>
                    <a:lnTo>
                      <a:pt x="60" y="19"/>
                    </a:lnTo>
                    <a:lnTo>
                      <a:pt x="77" y="16"/>
                    </a:lnTo>
                    <a:lnTo>
                      <a:pt x="94" y="13"/>
                    </a:lnTo>
                    <a:lnTo>
                      <a:pt x="112" y="9"/>
                    </a:lnTo>
                    <a:lnTo>
                      <a:pt x="129" y="7"/>
                    </a:lnTo>
                    <a:lnTo>
                      <a:pt x="148" y="4"/>
                    </a:lnTo>
                    <a:lnTo>
                      <a:pt x="165" y="2"/>
                    </a:lnTo>
                    <a:lnTo>
                      <a:pt x="181" y="1"/>
                    </a:lnTo>
                    <a:lnTo>
                      <a:pt x="197" y="0"/>
                    </a:lnTo>
                    <a:lnTo>
                      <a:pt x="211" y="0"/>
                    </a:lnTo>
                    <a:lnTo>
                      <a:pt x="224" y="1"/>
                    </a:lnTo>
                    <a:lnTo>
                      <a:pt x="235" y="2"/>
                    </a:lnTo>
                    <a:lnTo>
                      <a:pt x="239" y="9"/>
                    </a:lnTo>
                    <a:lnTo>
                      <a:pt x="240" y="18"/>
                    </a:lnTo>
                    <a:lnTo>
                      <a:pt x="239" y="27"/>
                    </a:lnTo>
                    <a:lnTo>
                      <a:pt x="236" y="35"/>
                    </a:lnTo>
                    <a:lnTo>
                      <a:pt x="219" y="33"/>
                    </a:lnTo>
                    <a:lnTo>
                      <a:pt x="202" y="32"/>
                    </a:lnTo>
                    <a:lnTo>
                      <a:pt x="185" y="31"/>
                    </a:lnTo>
                    <a:lnTo>
                      <a:pt x="167" y="31"/>
                    </a:lnTo>
                    <a:lnTo>
                      <a:pt x="151" y="31"/>
                    </a:lnTo>
                    <a:lnTo>
                      <a:pt x="134" y="31"/>
                    </a:lnTo>
                    <a:lnTo>
                      <a:pt x="119" y="32"/>
                    </a:lnTo>
                    <a:lnTo>
                      <a:pt x="103" y="32"/>
                    </a:lnTo>
                    <a:lnTo>
                      <a:pt x="88" y="34"/>
                    </a:lnTo>
                    <a:lnTo>
                      <a:pt x="74" y="35"/>
                    </a:lnTo>
                    <a:lnTo>
                      <a:pt x="60" y="38"/>
                    </a:lnTo>
                    <a:lnTo>
                      <a:pt x="46" y="40"/>
                    </a:lnTo>
                    <a:lnTo>
                      <a:pt x="34" y="42"/>
                    </a:lnTo>
                    <a:lnTo>
                      <a:pt x="22" y="45"/>
                    </a:lnTo>
                    <a:lnTo>
                      <a:pt x="11" y="47"/>
                    </a:lnTo>
                    <a:lnTo>
                      <a:pt x="0" y="50"/>
                    </a:lnTo>
                    <a:lnTo>
                      <a:pt x="3" y="35"/>
                    </a:lnTo>
                    <a:close/>
                  </a:path>
                </a:pathLst>
              </a:custGeom>
              <a:solidFill>
                <a:srgbClr val="33B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15" name="Freeform 554"/>
              <p:cNvSpPr>
                <a:spLocks/>
              </p:cNvSpPr>
              <p:nvPr/>
            </p:nvSpPr>
            <p:spPr bwMode="auto">
              <a:xfrm>
                <a:off x="3804" y="3104"/>
                <a:ext cx="7" cy="7"/>
              </a:xfrm>
              <a:custGeom>
                <a:avLst/>
                <a:gdLst>
                  <a:gd name="T0" fmla="*/ 3 w 15"/>
                  <a:gd name="T1" fmla="*/ 7 h 15"/>
                  <a:gd name="T2" fmla="*/ 5 w 15"/>
                  <a:gd name="T3" fmla="*/ 7 h 15"/>
                  <a:gd name="T4" fmla="*/ 6 w 15"/>
                  <a:gd name="T5" fmla="*/ 6 h 15"/>
                  <a:gd name="T6" fmla="*/ 6 w 15"/>
                  <a:gd name="T7" fmla="*/ 5 h 15"/>
                  <a:gd name="T8" fmla="*/ 7 w 15"/>
                  <a:gd name="T9" fmla="*/ 3 h 15"/>
                  <a:gd name="T10" fmla="*/ 6 w 15"/>
                  <a:gd name="T11" fmla="*/ 2 h 15"/>
                  <a:gd name="T12" fmla="*/ 6 w 15"/>
                  <a:gd name="T13" fmla="*/ 1 h 15"/>
                  <a:gd name="T14" fmla="*/ 5 w 15"/>
                  <a:gd name="T15" fmla="*/ 0 h 15"/>
                  <a:gd name="T16" fmla="*/ 3 w 15"/>
                  <a:gd name="T17" fmla="*/ 0 h 15"/>
                  <a:gd name="T18" fmla="*/ 2 w 15"/>
                  <a:gd name="T19" fmla="*/ 0 h 15"/>
                  <a:gd name="T20" fmla="*/ 1 w 15"/>
                  <a:gd name="T21" fmla="*/ 1 h 15"/>
                  <a:gd name="T22" fmla="*/ 0 w 15"/>
                  <a:gd name="T23" fmla="*/ 2 h 15"/>
                  <a:gd name="T24" fmla="*/ 0 w 15"/>
                  <a:gd name="T25" fmla="*/ 3 h 15"/>
                  <a:gd name="T26" fmla="*/ 0 w 15"/>
                  <a:gd name="T27" fmla="*/ 5 h 15"/>
                  <a:gd name="T28" fmla="*/ 1 w 15"/>
                  <a:gd name="T29" fmla="*/ 6 h 15"/>
                  <a:gd name="T30" fmla="*/ 2 w 15"/>
                  <a:gd name="T31" fmla="*/ 7 h 15"/>
                  <a:gd name="T32" fmla="*/ 3 w 15"/>
                  <a:gd name="T33" fmla="*/ 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15">
                    <a:moveTo>
                      <a:pt x="6" y="15"/>
                    </a:moveTo>
                    <a:lnTo>
                      <a:pt x="10" y="14"/>
                    </a:lnTo>
                    <a:lnTo>
                      <a:pt x="12" y="13"/>
                    </a:lnTo>
                    <a:lnTo>
                      <a:pt x="13" y="10"/>
                    </a:lnTo>
                    <a:lnTo>
                      <a:pt x="15" y="7"/>
                    </a:lnTo>
                    <a:lnTo>
                      <a:pt x="13" y="5"/>
                    </a:lnTo>
                    <a:lnTo>
                      <a:pt x="12" y="2"/>
                    </a:lnTo>
                    <a:lnTo>
                      <a:pt x="10" y="1"/>
                    </a:lnTo>
                    <a:lnTo>
                      <a:pt x="6" y="0"/>
                    </a:lnTo>
                    <a:lnTo>
                      <a:pt x="4" y="1"/>
                    </a:lnTo>
                    <a:lnTo>
                      <a:pt x="2" y="2"/>
                    </a:lnTo>
                    <a:lnTo>
                      <a:pt x="1" y="5"/>
                    </a:lnTo>
                    <a:lnTo>
                      <a:pt x="0" y="7"/>
                    </a:lnTo>
                    <a:lnTo>
                      <a:pt x="1" y="10"/>
                    </a:lnTo>
                    <a:lnTo>
                      <a:pt x="2" y="13"/>
                    </a:lnTo>
                    <a:lnTo>
                      <a:pt x="4" y="14"/>
                    </a:lnTo>
                    <a:lnTo>
                      <a:pt x="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16" name="Freeform 555"/>
              <p:cNvSpPr>
                <a:spLocks/>
              </p:cNvSpPr>
              <p:nvPr/>
            </p:nvSpPr>
            <p:spPr bwMode="auto">
              <a:xfrm>
                <a:off x="3804" y="3103"/>
                <a:ext cx="27" cy="26"/>
              </a:xfrm>
              <a:custGeom>
                <a:avLst/>
                <a:gdLst>
                  <a:gd name="T0" fmla="*/ 0 w 54"/>
                  <a:gd name="T1" fmla="*/ 17 h 50"/>
                  <a:gd name="T2" fmla="*/ 2 w 54"/>
                  <a:gd name="T3" fmla="*/ 19 h 50"/>
                  <a:gd name="T4" fmla="*/ 3 w 54"/>
                  <a:gd name="T5" fmla="*/ 20 h 50"/>
                  <a:gd name="T6" fmla="*/ 5 w 54"/>
                  <a:gd name="T7" fmla="*/ 21 h 50"/>
                  <a:gd name="T8" fmla="*/ 8 w 54"/>
                  <a:gd name="T9" fmla="*/ 21 h 50"/>
                  <a:gd name="T10" fmla="*/ 10 w 54"/>
                  <a:gd name="T11" fmla="*/ 21 h 50"/>
                  <a:gd name="T12" fmla="*/ 13 w 54"/>
                  <a:gd name="T13" fmla="*/ 21 h 50"/>
                  <a:gd name="T14" fmla="*/ 15 w 54"/>
                  <a:gd name="T15" fmla="*/ 20 h 50"/>
                  <a:gd name="T16" fmla="*/ 17 w 54"/>
                  <a:gd name="T17" fmla="*/ 19 h 50"/>
                  <a:gd name="T18" fmla="*/ 21 w 54"/>
                  <a:gd name="T19" fmla="*/ 15 h 50"/>
                  <a:gd name="T20" fmla="*/ 23 w 54"/>
                  <a:gd name="T21" fmla="*/ 9 h 50"/>
                  <a:gd name="T22" fmla="*/ 23 w 54"/>
                  <a:gd name="T23" fmla="*/ 4 h 50"/>
                  <a:gd name="T24" fmla="*/ 22 w 54"/>
                  <a:gd name="T25" fmla="*/ 0 h 50"/>
                  <a:gd name="T26" fmla="*/ 25 w 54"/>
                  <a:gd name="T27" fmla="*/ 4 h 50"/>
                  <a:gd name="T28" fmla="*/ 27 w 54"/>
                  <a:gd name="T29" fmla="*/ 10 h 50"/>
                  <a:gd name="T30" fmla="*/ 25 w 54"/>
                  <a:gd name="T31" fmla="*/ 17 h 50"/>
                  <a:gd name="T32" fmla="*/ 21 w 54"/>
                  <a:gd name="T33" fmla="*/ 23 h 50"/>
                  <a:gd name="T34" fmla="*/ 18 w 54"/>
                  <a:gd name="T35" fmla="*/ 24 h 50"/>
                  <a:gd name="T36" fmla="*/ 15 w 54"/>
                  <a:gd name="T37" fmla="*/ 25 h 50"/>
                  <a:gd name="T38" fmla="*/ 12 w 54"/>
                  <a:gd name="T39" fmla="*/ 26 h 50"/>
                  <a:gd name="T40" fmla="*/ 8 w 54"/>
                  <a:gd name="T41" fmla="*/ 26 h 50"/>
                  <a:gd name="T42" fmla="*/ 5 w 54"/>
                  <a:gd name="T43" fmla="*/ 25 h 50"/>
                  <a:gd name="T44" fmla="*/ 2 w 54"/>
                  <a:gd name="T45" fmla="*/ 23 h 50"/>
                  <a:gd name="T46" fmla="*/ 1 w 54"/>
                  <a:gd name="T47" fmla="*/ 21 h 50"/>
                  <a:gd name="T48" fmla="*/ 0 w 54"/>
                  <a:gd name="T49" fmla="*/ 17 h 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4" h="50">
                    <a:moveTo>
                      <a:pt x="0" y="33"/>
                    </a:moveTo>
                    <a:lnTo>
                      <a:pt x="3" y="36"/>
                    </a:lnTo>
                    <a:lnTo>
                      <a:pt x="6" y="38"/>
                    </a:lnTo>
                    <a:lnTo>
                      <a:pt x="10" y="40"/>
                    </a:lnTo>
                    <a:lnTo>
                      <a:pt x="16" y="40"/>
                    </a:lnTo>
                    <a:lnTo>
                      <a:pt x="20" y="41"/>
                    </a:lnTo>
                    <a:lnTo>
                      <a:pt x="25" y="40"/>
                    </a:lnTo>
                    <a:lnTo>
                      <a:pt x="30" y="39"/>
                    </a:lnTo>
                    <a:lnTo>
                      <a:pt x="34" y="37"/>
                    </a:lnTo>
                    <a:lnTo>
                      <a:pt x="42" y="29"/>
                    </a:lnTo>
                    <a:lnTo>
                      <a:pt x="46" y="18"/>
                    </a:lnTo>
                    <a:lnTo>
                      <a:pt x="46" y="8"/>
                    </a:lnTo>
                    <a:lnTo>
                      <a:pt x="43" y="0"/>
                    </a:lnTo>
                    <a:lnTo>
                      <a:pt x="50" y="8"/>
                    </a:lnTo>
                    <a:lnTo>
                      <a:pt x="54" y="19"/>
                    </a:lnTo>
                    <a:lnTo>
                      <a:pt x="50" y="33"/>
                    </a:lnTo>
                    <a:lnTo>
                      <a:pt x="42" y="44"/>
                    </a:lnTo>
                    <a:lnTo>
                      <a:pt x="36" y="47"/>
                    </a:lnTo>
                    <a:lnTo>
                      <a:pt x="30" y="49"/>
                    </a:lnTo>
                    <a:lnTo>
                      <a:pt x="23" y="50"/>
                    </a:lnTo>
                    <a:lnTo>
                      <a:pt x="16" y="50"/>
                    </a:lnTo>
                    <a:lnTo>
                      <a:pt x="9" y="48"/>
                    </a:lnTo>
                    <a:lnTo>
                      <a:pt x="4" y="45"/>
                    </a:lnTo>
                    <a:lnTo>
                      <a:pt x="1" y="40"/>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17" name="Freeform 556"/>
              <p:cNvSpPr>
                <a:spLocks/>
              </p:cNvSpPr>
              <p:nvPr/>
            </p:nvSpPr>
            <p:spPr bwMode="auto">
              <a:xfrm>
                <a:off x="3930" y="3020"/>
                <a:ext cx="242" cy="25"/>
              </a:xfrm>
              <a:custGeom>
                <a:avLst/>
                <a:gdLst>
                  <a:gd name="T0" fmla="*/ 0 w 483"/>
                  <a:gd name="T1" fmla="*/ 12 h 51"/>
                  <a:gd name="T2" fmla="*/ 15 w 483"/>
                  <a:gd name="T3" fmla="*/ 8 h 51"/>
                  <a:gd name="T4" fmla="*/ 31 w 483"/>
                  <a:gd name="T5" fmla="*/ 4 h 51"/>
                  <a:gd name="T6" fmla="*/ 47 w 483"/>
                  <a:gd name="T7" fmla="*/ 2 h 51"/>
                  <a:gd name="T8" fmla="*/ 65 w 483"/>
                  <a:gd name="T9" fmla="*/ 0 h 51"/>
                  <a:gd name="T10" fmla="*/ 82 w 483"/>
                  <a:gd name="T11" fmla="*/ 0 h 51"/>
                  <a:gd name="T12" fmla="*/ 100 w 483"/>
                  <a:gd name="T13" fmla="*/ 0 h 51"/>
                  <a:gd name="T14" fmla="*/ 118 w 483"/>
                  <a:gd name="T15" fmla="*/ 0 h 51"/>
                  <a:gd name="T16" fmla="*/ 136 w 483"/>
                  <a:gd name="T17" fmla="*/ 2 h 51"/>
                  <a:gd name="T18" fmla="*/ 153 w 483"/>
                  <a:gd name="T19" fmla="*/ 4 h 51"/>
                  <a:gd name="T20" fmla="*/ 170 w 483"/>
                  <a:gd name="T21" fmla="*/ 7 h 51"/>
                  <a:gd name="T22" fmla="*/ 186 w 483"/>
                  <a:gd name="T23" fmla="*/ 10 h 51"/>
                  <a:gd name="T24" fmla="*/ 200 w 483"/>
                  <a:gd name="T25" fmla="*/ 12 h 51"/>
                  <a:gd name="T26" fmla="*/ 213 w 483"/>
                  <a:gd name="T27" fmla="*/ 16 h 51"/>
                  <a:gd name="T28" fmla="*/ 225 w 483"/>
                  <a:gd name="T29" fmla="*/ 19 h 51"/>
                  <a:gd name="T30" fmla="*/ 234 w 483"/>
                  <a:gd name="T31" fmla="*/ 22 h 51"/>
                  <a:gd name="T32" fmla="*/ 242 w 483"/>
                  <a:gd name="T33" fmla="*/ 25 h 51"/>
                  <a:gd name="T34" fmla="*/ 229 w 483"/>
                  <a:gd name="T35" fmla="*/ 25 h 51"/>
                  <a:gd name="T36" fmla="*/ 215 w 483"/>
                  <a:gd name="T37" fmla="*/ 24 h 51"/>
                  <a:gd name="T38" fmla="*/ 201 w 483"/>
                  <a:gd name="T39" fmla="*/ 23 h 51"/>
                  <a:gd name="T40" fmla="*/ 187 w 483"/>
                  <a:gd name="T41" fmla="*/ 22 h 51"/>
                  <a:gd name="T42" fmla="*/ 172 w 483"/>
                  <a:gd name="T43" fmla="*/ 21 h 51"/>
                  <a:gd name="T44" fmla="*/ 157 w 483"/>
                  <a:gd name="T45" fmla="*/ 19 h 51"/>
                  <a:gd name="T46" fmla="*/ 142 w 483"/>
                  <a:gd name="T47" fmla="*/ 17 h 51"/>
                  <a:gd name="T48" fmla="*/ 126 w 483"/>
                  <a:gd name="T49" fmla="*/ 15 h 51"/>
                  <a:gd name="T50" fmla="*/ 111 w 483"/>
                  <a:gd name="T51" fmla="*/ 14 h 51"/>
                  <a:gd name="T52" fmla="*/ 95 w 483"/>
                  <a:gd name="T53" fmla="*/ 12 h 51"/>
                  <a:gd name="T54" fmla="*/ 79 w 483"/>
                  <a:gd name="T55" fmla="*/ 11 h 51"/>
                  <a:gd name="T56" fmla="*/ 63 w 483"/>
                  <a:gd name="T57" fmla="*/ 11 h 51"/>
                  <a:gd name="T58" fmla="*/ 47 w 483"/>
                  <a:gd name="T59" fmla="*/ 10 h 51"/>
                  <a:gd name="T60" fmla="*/ 32 w 483"/>
                  <a:gd name="T61" fmla="*/ 11 h 51"/>
                  <a:gd name="T62" fmla="*/ 16 w 483"/>
                  <a:gd name="T63" fmla="*/ 11 h 51"/>
                  <a:gd name="T64" fmla="*/ 0 w 483"/>
                  <a:gd name="T65" fmla="*/ 12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3" h="51">
                    <a:moveTo>
                      <a:pt x="0" y="25"/>
                    </a:moveTo>
                    <a:lnTo>
                      <a:pt x="29" y="16"/>
                    </a:lnTo>
                    <a:lnTo>
                      <a:pt x="61" y="8"/>
                    </a:lnTo>
                    <a:lnTo>
                      <a:pt x="94" y="4"/>
                    </a:lnTo>
                    <a:lnTo>
                      <a:pt x="129" y="1"/>
                    </a:lnTo>
                    <a:lnTo>
                      <a:pt x="164" y="0"/>
                    </a:lnTo>
                    <a:lnTo>
                      <a:pt x="200" y="0"/>
                    </a:lnTo>
                    <a:lnTo>
                      <a:pt x="236" y="1"/>
                    </a:lnTo>
                    <a:lnTo>
                      <a:pt x="272" y="5"/>
                    </a:lnTo>
                    <a:lnTo>
                      <a:pt x="306" y="9"/>
                    </a:lnTo>
                    <a:lnTo>
                      <a:pt x="339" y="14"/>
                    </a:lnTo>
                    <a:lnTo>
                      <a:pt x="371" y="20"/>
                    </a:lnTo>
                    <a:lnTo>
                      <a:pt x="399" y="25"/>
                    </a:lnTo>
                    <a:lnTo>
                      <a:pt x="426" y="32"/>
                    </a:lnTo>
                    <a:lnTo>
                      <a:pt x="449" y="38"/>
                    </a:lnTo>
                    <a:lnTo>
                      <a:pt x="468" y="45"/>
                    </a:lnTo>
                    <a:lnTo>
                      <a:pt x="483" y="51"/>
                    </a:lnTo>
                    <a:lnTo>
                      <a:pt x="457" y="51"/>
                    </a:lnTo>
                    <a:lnTo>
                      <a:pt x="429" y="48"/>
                    </a:lnTo>
                    <a:lnTo>
                      <a:pt x="402" y="47"/>
                    </a:lnTo>
                    <a:lnTo>
                      <a:pt x="373" y="44"/>
                    </a:lnTo>
                    <a:lnTo>
                      <a:pt x="344" y="42"/>
                    </a:lnTo>
                    <a:lnTo>
                      <a:pt x="314" y="38"/>
                    </a:lnTo>
                    <a:lnTo>
                      <a:pt x="283" y="35"/>
                    </a:lnTo>
                    <a:lnTo>
                      <a:pt x="252" y="31"/>
                    </a:lnTo>
                    <a:lnTo>
                      <a:pt x="221" y="29"/>
                    </a:lnTo>
                    <a:lnTo>
                      <a:pt x="190" y="25"/>
                    </a:lnTo>
                    <a:lnTo>
                      <a:pt x="158" y="23"/>
                    </a:lnTo>
                    <a:lnTo>
                      <a:pt x="126" y="22"/>
                    </a:lnTo>
                    <a:lnTo>
                      <a:pt x="94" y="21"/>
                    </a:lnTo>
                    <a:lnTo>
                      <a:pt x="63" y="22"/>
                    </a:lnTo>
                    <a:lnTo>
                      <a:pt x="31" y="23"/>
                    </a:lnTo>
                    <a:lnTo>
                      <a:pt x="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618" name="Freeform 557"/>
              <p:cNvSpPr>
                <a:spLocks/>
              </p:cNvSpPr>
              <p:nvPr/>
            </p:nvSpPr>
            <p:spPr bwMode="auto">
              <a:xfrm>
                <a:off x="3905" y="3121"/>
                <a:ext cx="499" cy="84"/>
              </a:xfrm>
              <a:custGeom>
                <a:avLst/>
                <a:gdLst>
                  <a:gd name="T0" fmla="*/ 2 w 1000"/>
                  <a:gd name="T1" fmla="*/ 67 h 169"/>
                  <a:gd name="T2" fmla="*/ 6 w 1000"/>
                  <a:gd name="T3" fmla="*/ 61 h 169"/>
                  <a:gd name="T4" fmla="*/ 14 w 1000"/>
                  <a:gd name="T5" fmla="*/ 60 h 169"/>
                  <a:gd name="T6" fmla="*/ 27 w 1000"/>
                  <a:gd name="T7" fmla="*/ 62 h 169"/>
                  <a:gd name="T8" fmla="*/ 44 w 1000"/>
                  <a:gd name="T9" fmla="*/ 64 h 169"/>
                  <a:gd name="T10" fmla="*/ 58 w 1000"/>
                  <a:gd name="T11" fmla="*/ 65 h 169"/>
                  <a:gd name="T12" fmla="*/ 67 w 1000"/>
                  <a:gd name="T13" fmla="*/ 69 h 169"/>
                  <a:gd name="T14" fmla="*/ 78 w 1000"/>
                  <a:gd name="T15" fmla="*/ 76 h 169"/>
                  <a:gd name="T16" fmla="*/ 90 w 1000"/>
                  <a:gd name="T17" fmla="*/ 80 h 169"/>
                  <a:gd name="T18" fmla="*/ 101 w 1000"/>
                  <a:gd name="T19" fmla="*/ 83 h 169"/>
                  <a:gd name="T20" fmla="*/ 112 w 1000"/>
                  <a:gd name="T21" fmla="*/ 82 h 169"/>
                  <a:gd name="T22" fmla="*/ 120 w 1000"/>
                  <a:gd name="T23" fmla="*/ 79 h 169"/>
                  <a:gd name="T24" fmla="*/ 126 w 1000"/>
                  <a:gd name="T25" fmla="*/ 75 h 169"/>
                  <a:gd name="T26" fmla="*/ 133 w 1000"/>
                  <a:gd name="T27" fmla="*/ 69 h 169"/>
                  <a:gd name="T28" fmla="*/ 170 w 1000"/>
                  <a:gd name="T29" fmla="*/ 67 h 169"/>
                  <a:gd name="T30" fmla="*/ 227 w 1000"/>
                  <a:gd name="T31" fmla="*/ 64 h 169"/>
                  <a:gd name="T32" fmla="*/ 274 w 1000"/>
                  <a:gd name="T33" fmla="*/ 55 h 169"/>
                  <a:gd name="T34" fmla="*/ 313 w 1000"/>
                  <a:gd name="T35" fmla="*/ 42 h 169"/>
                  <a:gd name="T36" fmla="*/ 349 w 1000"/>
                  <a:gd name="T37" fmla="*/ 29 h 169"/>
                  <a:gd name="T38" fmla="*/ 386 w 1000"/>
                  <a:gd name="T39" fmla="*/ 15 h 169"/>
                  <a:gd name="T40" fmla="*/ 425 w 1000"/>
                  <a:gd name="T41" fmla="*/ 5 h 169"/>
                  <a:gd name="T42" fmla="*/ 472 w 1000"/>
                  <a:gd name="T43" fmla="*/ 0 h 169"/>
                  <a:gd name="T44" fmla="*/ 496 w 1000"/>
                  <a:gd name="T45" fmla="*/ 11 h 169"/>
                  <a:gd name="T46" fmla="*/ 474 w 1000"/>
                  <a:gd name="T47" fmla="*/ 9 h 169"/>
                  <a:gd name="T48" fmla="*/ 454 w 1000"/>
                  <a:gd name="T49" fmla="*/ 11 h 169"/>
                  <a:gd name="T50" fmla="*/ 433 w 1000"/>
                  <a:gd name="T51" fmla="*/ 15 h 169"/>
                  <a:gd name="T52" fmla="*/ 413 w 1000"/>
                  <a:gd name="T53" fmla="*/ 21 h 169"/>
                  <a:gd name="T54" fmla="*/ 391 w 1000"/>
                  <a:gd name="T55" fmla="*/ 29 h 169"/>
                  <a:gd name="T56" fmla="*/ 370 w 1000"/>
                  <a:gd name="T57" fmla="*/ 37 h 169"/>
                  <a:gd name="T58" fmla="*/ 346 w 1000"/>
                  <a:gd name="T59" fmla="*/ 46 h 169"/>
                  <a:gd name="T60" fmla="*/ 321 w 1000"/>
                  <a:gd name="T61" fmla="*/ 56 h 169"/>
                  <a:gd name="T62" fmla="*/ 294 w 1000"/>
                  <a:gd name="T63" fmla="*/ 64 h 169"/>
                  <a:gd name="T64" fmla="*/ 264 w 1000"/>
                  <a:gd name="T65" fmla="*/ 72 h 169"/>
                  <a:gd name="T66" fmla="*/ 231 w 1000"/>
                  <a:gd name="T67" fmla="*/ 78 h 169"/>
                  <a:gd name="T68" fmla="*/ 194 w 1000"/>
                  <a:gd name="T69" fmla="*/ 83 h 169"/>
                  <a:gd name="T70" fmla="*/ 153 w 1000"/>
                  <a:gd name="T71" fmla="*/ 84 h 169"/>
                  <a:gd name="T72" fmla="*/ 107 w 1000"/>
                  <a:gd name="T73" fmla="*/ 83 h 169"/>
                  <a:gd name="T74" fmla="*/ 56 w 1000"/>
                  <a:gd name="T75" fmla="*/ 78 h 169"/>
                  <a:gd name="T76" fmla="*/ 0 w 1000"/>
                  <a:gd name="T77" fmla="*/ 69 h 1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00" h="169">
                    <a:moveTo>
                      <a:pt x="0" y="139"/>
                    </a:moveTo>
                    <a:lnTo>
                      <a:pt x="5" y="134"/>
                    </a:lnTo>
                    <a:lnTo>
                      <a:pt x="9" y="128"/>
                    </a:lnTo>
                    <a:lnTo>
                      <a:pt x="13" y="123"/>
                    </a:lnTo>
                    <a:lnTo>
                      <a:pt x="17" y="118"/>
                    </a:lnTo>
                    <a:lnTo>
                      <a:pt x="28" y="120"/>
                    </a:lnTo>
                    <a:lnTo>
                      <a:pt x="40" y="122"/>
                    </a:lnTo>
                    <a:lnTo>
                      <a:pt x="55" y="124"/>
                    </a:lnTo>
                    <a:lnTo>
                      <a:pt x="72" y="126"/>
                    </a:lnTo>
                    <a:lnTo>
                      <a:pt x="88" y="128"/>
                    </a:lnTo>
                    <a:lnTo>
                      <a:pt x="103" y="130"/>
                    </a:lnTo>
                    <a:lnTo>
                      <a:pt x="116" y="131"/>
                    </a:lnTo>
                    <a:lnTo>
                      <a:pt x="126" y="131"/>
                    </a:lnTo>
                    <a:lnTo>
                      <a:pt x="135" y="139"/>
                    </a:lnTo>
                    <a:lnTo>
                      <a:pt x="145" y="146"/>
                    </a:lnTo>
                    <a:lnTo>
                      <a:pt x="157" y="153"/>
                    </a:lnTo>
                    <a:lnTo>
                      <a:pt x="167" y="158"/>
                    </a:lnTo>
                    <a:lnTo>
                      <a:pt x="180" y="161"/>
                    </a:lnTo>
                    <a:lnTo>
                      <a:pt x="191" y="165"/>
                    </a:lnTo>
                    <a:lnTo>
                      <a:pt x="203" y="166"/>
                    </a:lnTo>
                    <a:lnTo>
                      <a:pt x="215" y="166"/>
                    </a:lnTo>
                    <a:lnTo>
                      <a:pt x="224" y="165"/>
                    </a:lnTo>
                    <a:lnTo>
                      <a:pt x="232" y="162"/>
                    </a:lnTo>
                    <a:lnTo>
                      <a:pt x="240" y="159"/>
                    </a:lnTo>
                    <a:lnTo>
                      <a:pt x="247" y="154"/>
                    </a:lnTo>
                    <a:lnTo>
                      <a:pt x="253" y="150"/>
                    </a:lnTo>
                    <a:lnTo>
                      <a:pt x="259" y="144"/>
                    </a:lnTo>
                    <a:lnTo>
                      <a:pt x="266" y="138"/>
                    </a:lnTo>
                    <a:lnTo>
                      <a:pt x="272" y="131"/>
                    </a:lnTo>
                    <a:lnTo>
                      <a:pt x="340" y="134"/>
                    </a:lnTo>
                    <a:lnTo>
                      <a:pt x="401" y="132"/>
                    </a:lnTo>
                    <a:lnTo>
                      <a:pt x="455" y="128"/>
                    </a:lnTo>
                    <a:lnTo>
                      <a:pt x="504" y="120"/>
                    </a:lnTo>
                    <a:lnTo>
                      <a:pt x="549" y="111"/>
                    </a:lnTo>
                    <a:lnTo>
                      <a:pt x="590" y="98"/>
                    </a:lnTo>
                    <a:lnTo>
                      <a:pt x="628" y="85"/>
                    </a:lnTo>
                    <a:lnTo>
                      <a:pt x="665" y="72"/>
                    </a:lnTo>
                    <a:lnTo>
                      <a:pt x="700" y="58"/>
                    </a:lnTo>
                    <a:lnTo>
                      <a:pt x="736" y="44"/>
                    </a:lnTo>
                    <a:lnTo>
                      <a:pt x="773" y="31"/>
                    </a:lnTo>
                    <a:lnTo>
                      <a:pt x="811" y="20"/>
                    </a:lnTo>
                    <a:lnTo>
                      <a:pt x="851" y="11"/>
                    </a:lnTo>
                    <a:lnTo>
                      <a:pt x="896" y="4"/>
                    </a:lnTo>
                    <a:lnTo>
                      <a:pt x="946" y="0"/>
                    </a:lnTo>
                    <a:lnTo>
                      <a:pt x="1000" y="0"/>
                    </a:lnTo>
                    <a:lnTo>
                      <a:pt x="994" y="22"/>
                    </a:lnTo>
                    <a:lnTo>
                      <a:pt x="972" y="20"/>
                    </a:lnTo>
                    <a:lnTo>
                      <a:pt x="950" y="19"/>
                    </a:lnTo>
                    <a:lnTo>
                      <a:pt x="929" y="20"/>
                    </a:lnTo>
                    <a:lnTo>
                      <a:pt x="909" y="22"/>
                    </a:lnTo>
                    <a:lnTo>
                      <a:pt x="888" y="26"/>
                    </a:lnTo>
                    <a:lnTo>
                      <a:pt x="867" y="30"/>
                    </a:lnTo>
                    <a:lnTo>
                      <a:pt x="846" y="36"/>
                    </a:lnTo>
                    <a:lnTo>
                      <a:pt x="827" y="43"/>
                    </a:lnTo>
                    <a:lnTo>
                      <a:pt x="806" y="50"/>
                    </a:lnTo>
                    <a:lnTo>
                      <a:pt x="784" y="58"/>
                    </a:lnTo>
                    <a:lnTo>
                      <a:pt x="764" y="66"/>
                    </a:lnTo>
                    <a:lnTo>
                      <a:pt x="741" y="75"/>
                    </a:lnTo>
                    <a:lnTo>
                      <a:pt x="718" y="84"/>
                    </a:lnTo>
                    <a:lnTo>
                      <a:pt x="694" y="93"/>
                    </a:lnTo>
                    <a:lnTo>
                      <a:pt x="670" y="103"/>
                    </a:lnTo>
                    <a:lnTo>
                      <a:pt x="644" y="112"/>
                    </a:lnTo>
                    <a:lnTo>
                      <a:pt x="617" y="121"/>
                    </a:lnTo>
                    <a:lnTo>
                      <a:pt x="590" y="129"/>
                    </a:lnTo>
                    <a:lnTo>
                      <a:pt x="560" y="137"/>
                    </a:lnTo>
                    <a:lnTo>
                      <a:pt x="529" y="144"/>
                    </a:lnTo>
                    <a:lnTo>
                      <a:pt x="496" y="151"/>
                    </a:lnTo>
                    <a:lnTo>
                      <a:pt x="463" y="157"/>
                    </a:lnTo>
                    <a:lnTo>
                      <a:pt x="426" y="161"/>
                    </a:lnTo>
                    <a:lnTo>
                      <a:pt x="388" y="166"/>
                    </a:lnTo>
                    <a:lnTo>
                      <a:pt x="348" y="168"/>
                    </a:lnTo>
                    <a:lnTo>
                      <a:pt x="306" y="169"/>
                    </a:lnTo>
                    <a:lnTo>
                      <a:pt x="262" y="168"/>
                    </a:lnTo>
                    <a:lnTo>
                      <a:pt x="214" y="166"/>
                    </a:lnTo>
                    <a:lnTo>
                      <a:pt x="165" y="162"/>
                    </a:lnTo>
                    <a:lnTo>
                      <a:pt x="113" y="157"/>
                    </a:lnTo>
                    <a:lnTo>
                      <a:pt x="58" y="150"/>
                    </a:lnTo>
                    <a:lnTo>
                      <a:pt x="0" y="1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sp>
          <p:nvSpPr>
            <p:cNvPr id="632" name="Text Box 558"/>
            <p:cNvSpPr txBox="1">
              <a:spLocks noChangeArrowheads="1"/>
            </p:cNvSpPr>
            <p:nvPr/>
          </p:nvSpPr>
          <p:spPr bwMode="auto">
            <a:xfrm>
              <a:off x="571" y="108"/>
              <a:ext cx="4949"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sm"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_tradnl" sz="2000" dirty="0">
                  <a:effectLst>
                    <a:outerShdw blurRad="38100" dist="38100" dir="2700000" algn="tl">
                      <a:srgbClr val="000001"/>
                    </a:outerShdw>
                  </a:effectLst>
                  <a:latin typeface="Tempus Sans ITC" charset="0"/>
                </a:rPr>
                <a:t>Zonas de </a:t>
              </a:r>
              <a:r>
                <a:rPr lang="es-ES_tradnl" sz="2000" dirty="0" err="1">
                  <a:effectLst>
                    <a:outerShdw blurRad="38100" dist="38100" dir="2700000" algn="tl">
                      <a:srgbClr val="000001"/>
                    </a:outerShdw>
                  </a:effectLst>
                  <a:latin typeface="Tempus Sans ITC" charset="0"/>
                </a:rPr>
                <a:t>interfase</a:t>
              </a:r>
              <a:r>
                <a:rPr lang="es-ES_tradnl" sz="2000" dirty="0">
                  <a:effectLst>
                    <a:outerShdw blurRad="38100" dist="38100" dir="2700000" algn="tl">
                      <a:srgbClr val="000001"/>
                    </a:outerShdw>
                  </a:effectLst>
                  <a:latin typeface="Tempus Sans ITC" charset="0"/>
                </a:rPr>
                <a:t> (tierra, agua, aire), ambiente óptimo para la vida</a:t>
              </a:r>
            </a:p>
          </p:txBody>
        </p:sp>
        <p:graphicFrame>
          <p:nvGraphicFramePr>
            <p:cNvPr id="21530" name="Object 559"/>
            <p:cNvGraphicFramePr>
              <a:graphicFrameLocks noChangeAspect="1"/>
            </p:cNvGraphicFramePr>
            <p:nvPr/>
          </p:nvGraphicFramePr>
          <p:xfrm>
            <a:off x="2180" y="589"/>
            <a:ext cx="588" cy="584"/>
          </p:xfrm>
          <a:graphic>
            <a:graphicData uri="http://schemas.openxmlformats.org/presentationml/2006/ole">
              <mc:AlternateContent xmlns:mc="http://schemas.openxmlformats.org/markup-compatibility/2006">
                <mc:Choice xmlns:v="urn:schemas-microsoft-com:vml" Requires="v">
                  <p:oleObj spid="_x0000_s76039" name="Imagen" r:id="rId40" imgW="711989" imgH="706663" progId="MS_ClipArt_Gallery.2">
                    <p:embed/>
                  </p:oleObj>
                </mc:Choice>
                <mc:Fallback>
                  <p:oleObj name="Imagen" r:id="rId40" imgW="711989" imgH="706663" progId="MS_ClipArt_Gallery.2">
                    <p:embed/>
                    <p:pic>
                      <p:nvPicPr>
                        <p:cNvPr id="0" name="Object 559"/>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180" y="589"/>
                          <a:ext cx="588" cy="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34" name="Line 560"/>
            <p:cNvSpPr>
              <a:spLocks noChangeShapeType="1"/>
            </p:cNvSpPr>
            <p:nvPr/>
          </p:nvSpPr>
          <p:spPr bwMode="auto">
            <a:xfrm flipH="1">
              <a:off x="1696" y="1272"/>
              <a:ext cx="600" cy="1648"/>
            </a:xfrm>
            <a:prstGeom prst="line">
              <a:avLst/>
            </a:prstGeom>
            <a:noFill/>
            <a:ln w="57150">
              <a:solidFill>
                <a:srgbClr val="FF0000"/>
              </a:solidFill>
              <a:round/>
              <a:headEnd/>
              <a:tailEnd type="stealth"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635" name="Line 561"/>
            <p:cNvSpPr>
              <a:spLocks noChangeShapeType="1"/>
            </p:cNvSpPr>
            <p:nvPr/>
          </p:nvSpPr>
          <p:spPr bwMode="auto">
            <a:xfrm>
              <a:off x="2528" y="1280"/>
              <a:ext cx="520" cy="1624"/>
            </a:xfrm>
            <a:prstGeom prst="line">
              <a:avLst/>
            </a:prstGeom>
            <a:noFill/>
            <a:ln w="57150">
              <a:solidFill>
                <a:srgbClr val="FF0000"/>
              </a:solidFill>
              <a:round/>
              <a:headEnd/>
              <a:tailEnd type="stealth"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636" name="Line 562"/>
            <p:cNvSpPr>
              <a:spLocks noChangeShapeType="1"/>
            </p:cNvSpPr>
            <p:nvPr/>
          </p:nvSpPr>
          <p:spPr bwMode="auto">
            <a:xfrm>
              <a:off x="2784" y="1248"/>
              <a:ext cx="280" cy="280"/>
            </a:xfrm>
            <a:prstGeom prst="line">
              <a:avLst/>
            </a:prstGeom>
            <a:noFill/>
            <a:ln w="57150">
              <a:solidFill>
                <a:srgbClr val="FF0000"/>
              </a:solidFill>
              <a:round/>
              <a:headEnd/>
              <a:tailEnd type="stealth"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637" name="Line 563"/>
            <p:cNvSpPr>
              <a:spLocks noChangeShapeType="1"/>
            </p:cNvSpPr>
            <p:nvPr/>
          </p:nvSpPr>
          <p:spPr bwMode="auto">
            <a:xfrm flipV="1">
              <a:off x="3063" y="799"/>
              <a:ext cx="300" cy="724"/>
            </a:xfrm>
            <a:prstGeom prst="line">
              <a:avLst/>
            </a:prstGeom>
            <a:noFill/>
            <a:ln w="57150">
              <a:solidFill>
                <a:srgbClr val="6600FF"/>
              </a:solidFill>
              <a:round/>
              <a:headEnd/>
              <a:tailEnd type="stealth"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aphicFrame>
          <p:nvGraphicFramePr>
            <p:cNvPr id="21535" name="Object 564"/>
            <p:cNvGraphicFramePr>
              <a:graphicFrameLocks noChangeAspect="1"/>
            </p:cNvGraphicFramePr>
            <p:nvPr/>
          </p:nvGraphicFramePr>
          <p:xfrm>
            <a:off x="3755" y="715"/>
            <a:ext cx="485" cy="311"/>
          </p:xfrm>
          <a:graphic>
            <a:graphicData uri="http://schemas.openxmlformats.org/presentationml/2006/ole">
              <mc:AlternateContent xmlns:mc="http://schemas.openxmlformats.org/markup-compatibility/2006">
                <mc:Choice xmlns:v="urn:schemas-microsoft-com:vml" Requires="v">
                  <p:oleObj spid="_x0000_s76040" name="Imagen" r:id="rId42" imgW="1086186" imgH="699668" progId="MS_ClipArt_Gallery.2">
                    <p:embed/>
                  </p:oleObj>
                </mc:Choice>
                <mc:Fallback>
                  <p:oleObj name="Imagen" r:id="rId42" imgW="1086186" imgH="699668" progId="MS_ClipArt_Gallery.2">
                    <p:embed/>
                    <p:pic>
                      <p:nvPicPr>
                        <p:cNvPr id="0" name="Object 564"/>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755" y="715"/>
                          <a:ext cx="485" cy="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536" name="Object 565"/>
            <p:cNvGraphicFramePr>
              <a:graphicFrameLocks noChangeAspect="1"/>
            </p:cNvGraphicFramePr>
            <p:nvPr/>
          </p:nvGraphicFramePr>
          <p:xfrm>
            <a:off x="4433" y="1657"/>
            <a:ext cx="212" cy="136"/>
          </p:xfrm>
          <a:graphic>
            <a:graphicData uri="http://schemas.openxmlformats.org/presentationml/2006/ole">
              <mc:AlternateContent xmlns:mc="http://schemas.openxmlformats.org/markup-compatibility/2006">
                <mc:Choice xmlns:v="urn:schemas-microsoft-com:vml" Requires="v">
                  <p:oleObj spid="_x0000_s76041" name="Imagen" r:id="rId44" imgW="1086186" imgH="699668" progId="MS_ClipArt_Gallery.2">
                    <p:embed/>
                  </p:oleObj>
                </mc:Choice>
                <mc:Fallback>
                  <p:oleObj name="Imagen" r:id="rId44" imgW="1086186" imgH="699668" progId="MS_ClipArt_Gallery.2">
                    <p:embed/>
                    <p:pic>
                      <p:nvPicPr>
                        <p:cNvPr id="0" name="Object 565"/>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4433" y="1657"/>
                          <a:ext cx="212" cy="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537" name="Object 566"/>
            <p:cNvGraphicFramePr>
              <a:graphicFrameLocks noChangeAspect="1"/>
            </p:cNvGraphicFramePr>
            <p:nvPr/>
          </p:nvGraphicFramePr>
          <p:xfrm>
            <a:off x="1530" y="883"/>
            <a:ext cx="320" cy="204"/>
          </p:xfrm>
          <a:graphic>
            <a:graphicData uri="http://schemas.openxmlformats.org/presentationml/2006/ole">
              <mc:AlternateContent xmlns:mc="http://schemas.openxmlformats.org/markup-compatibility/2006">
                <mc:Choice xmlns:v="urn:schemas-microsoft-com:vml" Requires="v">
                  <p:oleObj spid="_x0000_s76042" name="Imagen" r:id="rId45" imgW="1086186" imgH="699668" progId="MS_ClipArt_Gallery.2">
                    <p:embed/>
                  </p:oleObj>
                </mc:Choice>
                <mc:Fallback>
                  <p:oleObj name="Imagen" r:id="rId45" imgW="1086186" imgH="699668" progId="MS_ClipArt_Gallery.2">
                    <p:embed/>
                    <p:pic>
                      <p:nvPicPr>
                        <p:cNvPr id="0" name="Object 566"/>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530" y="883"/>
                          <a:ext cx="320" cy="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41" name="Line 567"/>
            <p:cNvSpPr>
              <a:spLocks noChangeShapeType="1"/>
            </p:cNvSpPr>
            <p:nvPr/>
          </p:nvSpPr>
          <p:spPr bwMode="auto">
            <a:xfrm flipH="1" flipV="1">
              <a:off x="314" y="1641"/>
              <a:ext cx="1318" cy="1295"/>
            </a:xfrm>
            <a:prstGeom prst="line">
              <a:avLst/>
            </a:prstGeom>
            <a:noFill/>
            <a:ln w="57150">
              <a:solidFill>
                <a:srgbClr val="6600FF"/>
              </a:solidFill>
              <a:round/>
              <a:headEnd/>
              <a:tailEnd type="stealth"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642" name="Line 568"/>
            <p:cNvSpPr>
              <a:spLocks noChangeShapeType="1"/>
            </p:cNvSpPr>
            <p:nvPr/>
          </p:nvSpPr>
          <p:spPr bwMode="auto">
            <a:xfrm flipV="1">
              <a:off x="3069" y="913"/>
              <a:ext cx="1337" cy="1978"/>
            </a:xfrm>
            <a:prstGeom prst="line">
              <a:avLst/>
            </a:prstGeom>
            <a:noFill/>
            <a:ln w="57150">
              <a:solidFill>
                <a:srgbClr val="6600FF"/>
              </a:solidFill>
              <a:round/>
              <a:headEnd/>
              <a:tailEnd type="stealth"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pSp>
          <p:nvGrpSpPr>
            <p:cNvPr id="21540" name="Group 569"/>
            <p:cNvGrpSpPr>
              <a:grpSpLocks/>
            </p:cNvGrpSpPr>
            <p:nvPr/>
          </p:nvGrpSpPr>
          <p:grpSpPr bwMode="auto">
            <a:xfrm>
              <a:off x="2883" y="2100"/>
              <a:ext cx="246" cy="172"/>
              <a:chOff x="387" y="1747"/>
              <a:chExt cx="718" cy="388"/>
            </a:xfrm>
          </p:grpSpPr>
          <p:sp>
            <p:nvSpPr>
              <p:cNvPr id="21541" name="Freeform 570"/>
              <p:cNvSpPr>
                <a:spLocks/>
              </p:cNvSpPr>
              <p:nvPr/>
            </p:nvSpPr>
            <p:spPr bwMode="auto">
              <a:xfrm>
                <a:off x="402" y="1874"/>
                <a:ext cx="221" cy="89"/>
              </a:xfrm>
              <a:custGeom>
                <a:avLst/>
                <a:gdLst>
                  <a:gd name="T0" fmla="*/ 200 w 221"/>
                  <a:gd name="T1" fmla="*/ 3 h 89"/>
                  <a:gd name="T2" fmla="*/ 191 w 221"/>
                  <a:gd name="T3" fmla="*/ 6 h 89"/>
                  <a:gd name="T4" fmla="*/ 185 w 221"/>
                  <a:gd name="T5" fmla="*/ 9 h 89"/>
                  <a:gd name="T6" fmla="*/ 176 w 221"/>
                  <a:gd name="T7" fmla="*/ 15 h 89"/>
                  <a:gd name="T8" fmla="*/ 170 w 221"/>
                  <a:gd name="T9" fmla="*/ 18 h 89"/>
                  <a:gd name="T10" fmla="*/ 164 w 221"/>
                  <a:gd name="T11" fmla="*/ 21 h 89"/>
                  <a:gd name="T12" fmla="*/ 158 w 221"/>
                  <a:gd name="T13" fmla="*/ 24 h 89"/>
                  <a:gd name="T14" fmla="*/ 152 w 221"/>
                  <a:gd name="T15" fmla="*/ 27 h 89"/>
                  <a:gd name="T16" fmla="*/ 147 w 221"/>
                  <a:gd name="T17" fmla="*/ 30 h 89"/>
                  <a:gd name="T18" fmla="*/ 135 w 221"/>
                  <a:gd name="T19" fmla="*/ 32 h 89"/>
                  <a:gd name="T20" fmla="*/ 120 w 221"/>
                  <a:gd name="T21" fmla="*/ 30 h 89"/>
                  <a:gd name="T22" fmla="*/ 105 w 221"/>
                  <a:gd name="T23" fmla="*/ 27 h 89"/>
                  <a:gd name="T24" fmla="*/ 87 w 221"/>
                  <a:gd name="T25" fmla="*/ 24 h 89"/>
                  <a:gd name="T26" fmla="*/ 63 w 221"/>
                  <a:gd name="T27" fmla="*/ 21 h 89"/>
                  <a:gd name="T28" fmla="*/ 30 w 221"/>
                  <a:gd name="T29" fmla="*/ 9 h 89"/>
                  <a:gd name="T30" fmla="*/ 15 w 221"/>
                  <a:gd name="T31" fmla="*/ 12 h 89"/>
                  <a:gd name="T32" fmla="*/ 9 w 221"/>
                  <a:gd name="T33" fmla="*/ 15 h 89"/>
                  <a:gd name="T34" fmla="*/ 6 w 221"/>
                  <a:gd name="T35" fmla="*/ 15 h 89"/>
                  <a:gd name="T36" fmla="*/ 0 w 221"/>
                  <a:gd name="T37" fmla="*/ 24 h 89"/>
                  <a:gd name="T38" fmla="*/ 6 w 221"/>
                  <a:gd name="T39" fmla="*/ 21 h 89"/>
                  <a:gd name="T40" fmla="*/ 9 w 221"/>
                  <a:gd name="T41" fmla="*/ 21 h 89"/>
                  <a:gd name="T42" fmla="*/ 3 w 221"/>
                  <a:gd name="T43" fmla="*/ 24 h 89"/>
                  <a:gd name="T44" fmla="*/ 12 w 221"/>
                  <a:gd name="T45" fmla="*/ 27 h 89"/>
                  <a:gd name="T46" fmla="*/ 6 w 221"/>
                  <a:gd name="T47" fmla="*/ 30 h 89"/>
                  <a:gd name="T48" fmla="*/ 12 w 221"/>
                  <a:gd name="T49" fmla="*/ 32 h 89"/>
                  <a:gd name="T50" fmla="*/ 24 w 221"/>
                  <a:gd name="T51" fmla="*/ 35 h 89"/>
                  <a:gd name="T52" fmla="*/ 39 w 221"/>
                  <a:gd name="T53" fmla="*/ 38 h 89"/>
                  <a:gd name="T54" fmla="*/ 48 w 221"/>
                  <a:gd name="T55" fmla="*/ 44 h 89"/>
                  <a:gd name="T56" fmla="*/ 51 w 221"/>
                  <a:gd name="T57" fmla="*/ 47 h 89"/>
                  <a:gd name="T58" fmla="*/ 57 w 221"/>
                  <a:gd name="T59" fmla="*/ 50 h 89"/>
                  <a:gd name="T60" fmla="*/ 60 w 221"/>
                  <a:gd name="T61" fmla="*/ 53 h 89"/>
                  <a:gd name="T62" fmla="*/ 69 w 221"/>
                  <a:gd name="T63" fmla="*/ 56 h 89"/>
                  <a:gd name="T64" fmla="*/ 75 w 221"/>
                  <a:gd name="T65" fmla="*/ 59 h 89"/>
                  <a:gd name="T66" fmla="*/ 90 w 221"/>
                  <a:gd name="T67" fmla="*/ 71 h 89"/>
                  <a:gd name="T68" fmla="*/ 96 w 221"/>
                  <a:gd name="T69" fmla="*/ 74 h 89"/>
                  <a:gd name="T70" fmla="*/ 102 w 221"/>
                  <a:gd name="T71" fmla="*/ 77 h 89"/>
                  <a:gd name="T72" fmla="*/ 111 w 221"/>
                  <a:gd name="T73" fmla="*/ 83 h 89"/>
                  <a:gd name="T74" fmla="*/ 117 w 221"/>
                  <a:gd name="T75" fmla="*/ 86 h 89"/>
                  <a:gd name="T76" fmla="*/ 132 w 221"/>
                  <a:gd name="T77" fmla="*/ 89 h 89"/>
                  <a:gd name="T78" fmla="*/ 144 w 221"/>
                  <a:gd name="T79" fmla="*/ 86 h 89"/>
                  <a:gd name="T80" fmla="*/ 161 w 221"/>
                  <a:gd name="T81" fmla="*/ 83 h 89"/>
                  <a:gd name="T82" fmla="*/ 188 w 221"/>
                  <a:gd name="T83" fmla="*/ 80 h 89"/>
                  <a:gd name="T84" fmla="*/ 191 w 221"/>
                  <a:gd name="T85" fmla="*/ 74 h 89"/>
                  <a:gd name="T86" fmla="*/ 197 w 221"/>
                  <a:gd name="T87" fmla="*/ 65 h 89"/>
                  <a:gd name="T88" fmla="*/ 200 w 221"/>
                  <a:gd name="T89" fmla="*/ 56 h 89"/>
                  <a:gd name="T90" fmla="*/ 206 w 221"/>
                  <a:gd name="T91" fmla="*/ 47 h 89"/>
                  <a:gd name="T92" fmla="*/ 209 w 221"/>
                  <a:gd name="T93" fmla="*/ 38 h 89"/>
                  <a:gd name="T94" fmla="*/ 221 w 221"/>
                  <a:gd name="T95" fmla="*/ 15 h 89"/>
                  <a:gd name="T96" fmla="*/ 215 w 221"/>
                  <a:gd name="T97" fmla="*/ 6 h 89"/>
                  <a:gd name="T98" fmla="*/ 200 w 221"/>
                  <a:gd name="T99" fmla="*/ 0 h 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21" h="89">
                    <a:moveTo>
                      <a:pt x="200" y="0"/>
                    </a:moveTo>
                    <a:lnTo>
                      <a:pt x="200" y="3"/>
                    </a:lnTo>
                    <a:lnTo>
                      <a:pt x="197" y="6"/>
                    </a:lnTo>
                    <a:lnTo>
                      <a:pt x="191" y="6"/>
                    </a:lnTo>
                    <a:lnTo>
                      <a:pt x="188" y="9"/>
                    </a:lnTo>
                    <a:lnTo>
                      <a:pt x="185" y="9"/>
                    </a:lnTo>
                    <a:lnTo>
                      <a:pt x="179" y="12"/>
                    </a:lnTo>
                    <a:lnTo>
                      <a:pt x="176" y="15"/>
                    </a:lnTo>
                    <a:lnTo>
                      <a:pt x="173" y="15"/>
                    </a:lnTo>
                    <a:lnTo>
                      <a:pt x="170" y="18"/>
                    </a:lnTo>
                    <a:lnTo>
                      <a:pt x="167" y="18"/>
                    </a:lnTo>
                    <a:lnTo>
                      <a:pt x="164" y="21"/>
                    </a:lnTo>
                    <a:lnTo>
                      <a:pt x="161" y="21"/>
                    </a:lnTo>
                    <a:lnTo>
                      <a:pt x="158" y="24"/>
                    </a:lnTo>
                    <a:lnTo>
                      <a:pt x="152" y="24"/>
                    </a:lnTo>
                    <a:lnTo>
                      <a:pt x="152" y="27"/>
                    </a:lnTo>
                    <a:lnTo>
                      <a:pt x="149" y="27"/>
                    </a:lnTo>
                    <a:lnTo>
                      <a:pt x="147" y="30"/>
                    </a:lnTo>
                    <a:lnTo>
                      <a:pt x="138" y="30"/>
                    </a:lnTo>
                    <a:lnTo>
                      <a:pt x="135" y="32"/>
                    </a:lnTo>
                    <a:lnTo>
                      <a:pt x="123" y="32"/>
                    </a:lnTo>
                    <a:lnTo>
                      <a:pt x="120" y="30"/>
                    </a:lnTo>
                    <a:lnTo>
                      <a:pt x="105" y="30"/>
                    </a:lnTo>
                    <a:lnTo>
                      <a:pt x="105" y="27"/>
                    </a:lnTo>
                    <a:lnTo>
                      <a:pt x="90" y="27"/>
                    </a:lnTo>
                    <a:lnTo>
                      <a:pt x="87" y="24"/>
                    </a:lnTo>
                    <a:lnTo>
                      <a:pt x="66" y="24"/>
                    </a:lnTo>
                    <a:lnTo>
                      <a:pt x="63" y="21"/>
                    </a:lnTo>
                    <a:lnTo>
                      <a:pt x="42" y="21"/>
                    </a:lnTo>
                    <a:lnTo>
                      <a:pt x="30" y="9"/>
                    </a:lnTo>
                    <a:lnTo>
                      <a:pt x="21" y="9"/>
                    </a:lnTo>
                    <a:lnTo>
                      <a:pt x="15" y="12"/>
                    </a:lnTo>
                    <a:lnTo>
                      <a:pt x="12" y="12"/>
                    </a:lnTo>
                    <a:lnTo>
                      <a:pt x="9" y="15"/>
                    </a:lnTo>
                    <a:lnTo>
                      <a:pt x="12" y="15"/>
                    </a:lnTo>
                    <a:lnTo>
                      <a:pt x="6" y="15"/>
                    </a:lnTo>
                    <a:lnTo>
                      <a:pt x="0" y="21"/>
                    </a:lnTo>
                    <a:lnTo>
                      <a:pt x="0" y="24"/>
                    </a:lnTo>
                    <a:lnTo>
                      <a:pt x="3" y="24"/>
                    </a:lnTo>
                    <a:lnTo>
                      <a:pt x="6" y="21"/>
                    </a:lnTo>
                    <a:lnTo>
                      <a:pt x="21" y="21"/>
                    </a:lnTo>
                    <a:lnTo>
                      <a:pt x="9" y="21"/>
                    </a:lnTo>
                    <a:lnTo>
                      <a:pt x="6" y="24"/>
                    </a:lnTo>
                    <a:lnTo>
                      <a:pt x="3" y="24"/>
                    </a:lnTo>
                    <a:lnTo>
                      <a:pt x="3" y="27"/>
                    </a:lnTo>
                    <a:lnTo>
                      <a:pt x="12" y="27"/>
                    </a:lnTo>
                    <a:lnTo>
                      <a:pt x="6" y="27"/>
                    </a:lnTo>
                    <a:lnTo>
                      <a:pt x="6" y="30"/>
                    </a:lnTo>
                    <a:lnTo>
                      <a:pt x="9" y="32"/>
                    </a:lnTo>
                    <a:lnTo>
                      <a:pt x="12" y="32"/>
                    </a:lnTo>
                    <a:lnTo>
                      <a:pt x="18" y="35"/>
                    </a:lnTo>
                    <a:lnTo>
                      <a:pt x="24" y="35"/>
                    </a:lnTo>
                    <a:lnTo>
                      <a:pt x="27" y="38"/>
                    </a:lnTo>
                    <a:lnTo>
                      <a:pt x="39" y="38"/>
                    </a:lnTo>
                    <a:lnTo>
                      <a:pt x="45" y="41"/>
                    </a:lnTo>
                    <a:lnTo>
                      <a:pt x="48" y="44"/>
                    </a:lnTo>
                    <a:lnTo>
                      <a:pt x="51" y="44"/>
                    </a:lnTo>
                    <a:lnTo>
                      <a:pt x="51" y="47"/>
                    </a:lnTo>
                    <a:lnTo>
                      <a:pt x="57" y="47"/>
                    </a:lnTo>
                    <a:lnTo>
                      <a:pt x="57" y="50"/>
                    </a:lnTo>
                    <a:lnTo>
                      <a:pt x="60" y="50"/>
                    </a:lnTo>
                    <a:lnTo>
                      <a:pt x="60" y="53"/>
                    </a:lnTo>
                    <a:lnTo>
                      <a:pt x="66" y="53"/>
                    </a:lnTo>
                    <a:lnTo>
                      <a:pt x="69" y="56"/>
                    </a:lnTo>
                    <a:lnTo>
                      <a:pt x="72" y="56"/>
                    </a:lnTo>
                    <a:lnTo>
                      <a:pt x="75" y="59"/>
                    </a:lnTo>
                    <a:lnTo>
                      <a:pt x="78" y="59"/>
                    </a:lnTo>
                    <a:lnTo>
                      <a:pt x="90" y="71"/>
                    </a:lnTo>
                    <a:lnTo>
                      <a:pt x="96" y="71"/>
                    </a:lnTo>
                    <a:lnTo>
                      <a:pt x="96" y="74"/>
                    </a:lnTo>
                    <a:lnTo>
                      <a:pt x="99" y="74"/>
                    </a:lnTo>
                    <a:lnTo>
                      <a:pt x="102" y="77"/>
                    </a:lnTo>
                    <a:lnTo>
                      <a:pt x="108" y="77"/>
                    </a:lnTo>
                    <a:lnTo>
                      <a:pt x="111" y="83"/>
                    </a:lnTo>
                    <a:lnTo>
                      <a:pt x="117" y="83"/>
                    </a:lnTo>
                    <a:lnTo>
                      <a:pt x="117" y="86"/>
                    </a:lnTo>
                    <a:lnTo>
                      <a:pt x="129" y="86"/>
                    </a:lnTo>
                    <a:lnTo>
                      <a:pt x="132" y="89"/>
                    </a:lnTo>
                    <a:lnTo>
                      <a:pt x="144" y="89"/>
                    </a:lnTo>
                    <a:lnTo>
                      <a:pt x="144" y="86"/>
                    </a:lnTo>
                    <a:lnTo>
                      <a:pt x="158" y="86"/>
                    </a:lnTo>
                    <a:lnTo>
                      <a:pt x="161" y="83"/>
                    </a:lnTo>
                    <a:lnTo>
                      <a:pt x="185" y="83"/>
                    </a:lnTo>
                    <a:lnTo>
                      <a:pt x="188" y="80"/>
                    </a:lnTo>
                    <a:lnTo>
                      <a:pt x="188" y="77"/>
                    </a:lnTo>
                    <a:lnTo>
                      <a:pt x="191" y="74"/>
                    </a:lnTo>
                    <a:lnTo>
                      <a:pt x="194" y="68"/>
                    </a:lnTo>
                    <a:lnTo>
                      <a:pt x="197" y="65"/>
                    </a:lnTo>
                    <a:lnTo>
                      <a:pt x="197" y="59"/>
                    </a:lnTo>
                    <a:lnTo>
                      <a:pt x="200" y="56"/>
                    </a:lnTo>
                    <a:lnTo>
                      <a:pt x="203" y="50"/>
                    </a:lnTo>
                    <a:lnTo>
                      <a:pt x="206" y="47"/>
                    </a:lnTo>
                    <a:lnTo>
                      <a:pt x="209" y="41"/>
                    </a:lnTo>
                    <a:lnTo>
                      <a:pt x="209" y="38"/>
                    </a:lnTo>
                    <a:lnTo>
                      <a:pt x="221" y="27"/>
                    </a:lnTo>
                    <a:lnTo>
                      <a:pt x="221" y="15"/>
                    </a:lnTo>
                    <a:lnTo>
                      <a:pt x="218" y="12"/>
                    </a:lnTo>
                    <a:lnTo>
                      <a:pt x="215" y="6"/>
                    </a:lnTo>
                    <a:lnTo>
                      <a:pt x="209" y="0"/>
                    </a:lnTo>
                    <a:lnTo>
                      <a:pt x="200" y="0"/>
                    </a:lnTo>
                    <a:close/>
                  </a:path>
                </a:pathLst>
              </a:custGeom>
              <a:solidFill>
                <a:srgbClr val="CC9966"/>
              </a:solidFill>
              <a:ln w="0">
                <a:solidFill>
                  <a:srgbClr val="000000"/>
                </a:solidFill>
                <a:prstDash val="solid"/>
                <a:round/>
                <a:headEnd/>
                <a:tailEnd/>
              </a:ln>
            </p:spPr>
            <p:txBody>
              <a:bodyPr/>
              <a:lstStyle/>
              <a:p>
                <a:endParaRPr lang="es-ES"/>
              </a:p>
            </p:txBody>
          </p:sp>
          <p:sp>
            <p:nvSpPr>
              <p:cNvPr id="21542" name="Freeform 571"/>
              <p:cNvSpPr>
                <a:spLocks noEditPoints="1"/>
              </p:cNvSpPr>
              <p:nvPr/>
            </p:nvSpPr>
            <p:spPr bwMode="auto">
              <a:xfrm>
                <a:off x="546" y="2010"/>
                <a:ext cx="559" cy="125"/>
              </a:xfrm>
              <a:custGeom>
                <a:avLst/>
                <a:gdLst>
                  <a:gd name="T0" fmla="*/ 254 w 559"/>
                  <a:gd name="T1" fmla="*/ 18 h 125"/>
                  <a:gd name="T2" fmla="*/ 275 w 559"/>
                  <a:gd name="T3" fmla="*/ 21 h 125"/>
                  <a:gd name="T4" fmla="*/ 305 w 559"/>
                  <a:gd name="T5" fmla="*/ 27 h 125"/>
                  <a:gd name="T6" fmla="*/ 326 w 559"/>
                  <a:gd name="T7" fmla="*/ 24 h 125"/>
                  <a:gd name="T8" fmla="*/ 356 w 559"/>
                  <a:gd name="T9" fmla="*/ 27 h 125"/>
                  <a:gd name="T10" fmla="*/ 380 w 559"/>
                  <a:gd name="T11" fmla="*/ 27 h 125"/>
                  <a:gd name="T12" fmla="*/ 400 w 559"/>
                  <a:gd name="T13" fmla="*/ 33 h 125"/>
                  <a:gd name="T14" fmla="*/ 424 w 559"/>
                  <a:gd name="T15" fmla="*/ 30 h 125"/>
                  <a:gd name="T16" fmla="*/ 433 w 559"/>
                  <a:gd name="T17" fmla="*/ 36 h 125"/>
                  <a:gd name="T18" fmla="*/ 469 w 559"/>
                  <a:gd name="T19" fmla="*/ 42 h 125"/>
                  <a:gd name="T20" fmla="*/ 478 w 559"/>
                  <a:gd name="T21" fmla="*/ 45 h 125"/>
                  <a:gd name="T22" fmla="*/ 490 w 559"/>
                  <a:gd name="T23" fmla="*/ 50 h 125"/>
                  <a:gd name="T24" fmla="*/ 523 w 559"/>
                  <a:gd name="T25" fmla="*/ 53 h 125"/>
                  <a:gd name="T26" fmla="*/ 535 w 559"/>
                  <a:gd name="T27" fmla="*/ 62 h 125"/>
                  <a:gd name="T28" fmla="*/ 529 w 559"/>
                  <a:gd name="T29" fmla="*/ 62 h 125"/>
                  <a:gd name="T30" fmla="*/ 535 w 559"/>
                  <a:gd name="T31" fmla="*/ 68 h 125"/>
                  <a:gd name="T32" fmla="*/ 559 w 559"/>
                  <a:gd name="T33" fmla="*/ 95 h 125"/>
                  <a:gd name="T34" fmla="*/ 553 w 559"/>
                  <a:gd name="T35" fmla="*/ 101 h 125"/>
                  <a:gd name="T36" fmla="*/ 556 w 559"/>
                  <a:gd name="T37" fmla="*/ 113 h 125"/>
                  <a:gd name="T38" fmla="*/ 553 w 559"/>
                  <a:gd name="T39" fmla="*/ 119 h 125"/>
                  <a:gd name="T40" fmla="*/ 532 w 559"/>
                  <a:gd name="T41" fmla="*/ 116 h 125"/>
                  <a:gd name="T42" fmla="*/ 517 w 559"/>
                  <a:gd name="T43" fmla="*/ 122 h 125"/>
                  <a:gd name="T44" fmla="*/ 493 w 559"/>
                  <a:gd name="T45" fmla="*/ 116 h 125"/>
                  <a:gd name="T46" fmla="*/ 478 w 559"/>
                  <a:gd name="T47" fmla="*/ 110 h 125"/>
                  <a:gd name="T48" fmla="*/ 463 w 559"/>
                  <a:gd name="T49" fmla="*/ 104 h 125"/>
                  <a:gd name="T50" fmla="*/ 463 w 559"/>
                  <a:gd name="T51" fmla="*/ 95 h 125"/>
                  <a:gd name="T52" fmla="*/ 457 w 559"/>
                  <a:gd name="T53" fmla="*/ 104 h 125"/>
                  <a:gd name="T54" fmla="*/ 439 w 559"/>
                  <a:gd name="T55" fmla="*/ 92 h 125"/>
                  <a:gd name="T56" fmla="*/ 433 w 559"/>
                  <a:gd name="T57" fmla="*/ 86 h 125"/>
                  <a:gd name="T58" fmla="*/ 415 w 559"/>
                  <a:gd name="T59" fmla="*/ 80 h 125"/>
                  <a:gd name="T60" fmla="*/ 398 w 559"/>
                  <a:gd name="T61" fmla="*/ 74 h 125"/>
                  <a:gd name="T62" fmla="*/ 392 w 559"/>
                  <a:gd name="T63" fmla="*/ 77 h 125"/>
                  <a:gd name="T64" fmla="*/ 368 w 559"/>
                  <a:gd name="T65" fmla="*/ 68 h 125"/>
                  <a:gd name="T66" fmla="*/ 347 w 559"/>
                  <a:gd name="T67" fmla="*/ 74 h 125"/>
                  <a:gd name="T68" fmla="*/ 335 w 559"/>
                  <a:gd name="T69" fmla="*/ 74 h 125"/>
                  <a:gd name="T70" fmla="*/ 296 w 559"/>
                  <a:gd name="T71" fmla="*/ 68 h 125"/>
                  <a:gd name="T72" fmla="*/ 284 w 559"/>
                  <a:gd name="T73" fmla="*/ 74 h 125"/>
                  <a:gd name="T74" fmla="*/ 263 w 559"/>
                  <a:gd name="T75" fmla="*/ 68 h 125"/>
                  <a:gd name="T76" fmla="*/ 245 w 559"/>
                  <a:gd name="T77" fmla="*/ 59 h 125"/>
                  <a:gd name="T78" fmla="*/ 227 w 559"/>
                  <a:gd name="T79" fmla="*/ 50 h 125"/>
                  <a:gd name="T80" fmla="*/ 209 w 559"/>
                  <a:gd name="T81" fmla="*/ 42 h 125"/>
                  <a:gd name="T82" fmla="*/ 194 w 559"/>
                  <a:gd name="T83" fmla="*/ 30 h 125"/>
                  <a:gd name="T84" fmla="*/ 218 w 559"/>
                  <a:gd name="T85" fmla="*/ 36 h 125"/>
                  <a:gd name="T86" fmla="*/ 236 w 559"/>
                  <a:gd name="T87" fmla="*/ 42 h 125"/>
                  <a:gd name="T88" fmla="*/ 245 w 559"/>
                  <a:gd name="T89" fmla="*/ 30 h 125"/>
                  <a:gd name="T90" fmla="*/ 239 w 559"/>
                  <a:gd name="T91" fmla="*/ 18 h 125"/>
                  <a:gd name="T92" fmla="*/ 233 w 559"/>
                  <a:gd name="T93" fmla="*/ 3 h 125"/>
                  <a:gd name="T94" fmla="*/ 77 w 559"/>
                  <a:gd name="T95" fmla="*/ 9 h 125"/>
                  <a:gd name="T96" fmla="*/ 41 w 559"/>
                  <a:gd name="T97" fmla="*/ 3 h 125"/>
                  <a:gd name="T98" fmla="*/ 29 w 559"/>
                  <a:gd name="T99" fmla="*/ 6 h 125"/>
                  <a:gd name="T100" fmla="*/ 3 w 559"/>
                  <a:gd name="T101" fmla="*/ 12 h 125"/>
                  <a:gd name="T102" fmla="*/ 0 w 559"/>
                  <a:gd name="T103" fmla="*/ 18 h 125"/>
                  <a:gd name="T104" fmla="*/ 5 w 559"/>
                  <a:gd name="T105" fmla="*/ 30 h 125"/>
                  <a:gd name="T106" fmla="*/ 29 w 559"/>
                  <a:gd name="T107" fmla="*/ 24 h 125"/>
                  <a:gd name="T108" fmla="*/ 56 w 559"/>
                  <a:gd name="T109" fmla="*/ 24 h 125"/>
                  <a:gd name="T110" fmla="*/ 50 w 559"/>
                  <a:gd name="T111" fmla="*/ 30 h 125"/>
                  <a:gd name="T112" fmla="*/ 41 w 559"/>
                  <a:gd name="T113" fmla="*/ 48 h 125"/>
                  <a:gd name="T114" fmla="*/ 56 w 559"/>
                  <a:gd name="T115" fmla="*/ 36 h 125"/>
                  <a:gd name="T116" fmla="*/ 110 w 559"/>
                  <a:gd name="T117" fmla="*/ 30 h 125"/>
                  <a:gd name="T118" fmla="*/ 107 w 559"/>
                  <a:gd name="T119" fmla="*/ 18 h 125"/>
                  <a:gd name="T120" fmla="*/ 86 w 559"/>
                  <a:gd name="T121" fmla="*/ 9 h 1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59" h="125">
                    <a:moveTo>
                      <a:pt x="230" y="0"/>
                    </a:moveTo>
                    <a:lnTo>
                      <a:pt x="230" y="3"/>
                    </a:lnTo>
                    <a:lnTo>
                      <a:pt x="245" y="18"/>
                    </a:lnTo>
                    <a:lnTo>
                      <a:pt x="254" y="18"/>
                    </a:lnTo>
                    <a:lnTo>
                      <a:pt x="254" y="21"/>
                    </a:lnTo>
                    <a:lnTo>
                      <a:pt x="257" y="24"/>
                    </a:lnTo>
                    <a:lnTo>
                      <a:pt x="269" y="24"/>
                    </a:lnTo>
                    <a:lnTo>
                      <a:pt x="275" y="21"/>
                    </a:lnTo>
                    <a:lnTo>
                      <a:pt x="287" y="27"/>
                    </a:lnTo>
                    <a:lnTo>
                      <a:pt x="296" y="27"/>
                    </a:lnTo>
                    <a:lnTo>
                      <a:pt x="302" y="24"/>
                    </a:lnTo>
                    <a:lnTo>
                      <a:pt x="305" y="27"/>
                    </a:lnTo>
                    <a:lnTo>
                      <a:pt x="311" y="30"/>
                    </a:lnTo>
                    <a:lnTo>
                      <a:pt x="314" y="27"/>
                    </a:lnTo>
                    <a:lnTo>
                      <a:pt x="320" y="27"/>
                    </a:lnTo>
                    <a:lnTo>
                      <a:pt x="326" y="24"/>
                    </a:lnTo>
                    <a:lnTo>
                      <a:pt x="332" y="24"/>
                    </a:lnTo>
                    <a:lnTo>
                      <a:pt x="335" y="27"/>
                    </a:lnTo>
                    <a:lnTo>
                      <a:pt x="341" y="30"/>
                    </a:lnTo>
                    <a:lnTo>
                      <a:pt x="356" y="27"/>
                    </a:lnTo>
                    <a:lnTo>
                      <a:pt x="356" y="30"/>
                    </a:lnTo>
                    <a:lnTo>
                      <a:pt x="362" y="30"/>
                    </a:lnTo>
                    <a:lnTo>
                      <a:pt x="368" y="27"/>
                    </a:lnTo>
                    <a:lnTo>
                      <a:pt x="380" y="27"/>
                    </a:lnTo>
                    <a:lnTo>
                      <a:pt x="380" y="30"/>
                    </a:lnTo>
                    <a:lnTo>
                      <a:pt x="386" y="30"/>
                    </a:lnTo>
                    <a:lnTo>
                      <a:pt x="395" y="27"/>
                    </a:lnTo>
                    <a:lnTo>
                      <a:pt x="400" y="33"/>
                    </a:lnTo>
                    <a:lnTo>
                      <a:pt x="403" y="30"/>
                    </a:lnTo>
                    <a:lnTo>
                      <a:pt x="412" y="30"/>
                    </a:lnTo>
                    <a:lnTo>
                      <a:pt x="412" y="33"/>
                    </a:lnTo>
                    <a:lnTo>
                      <a:pt x="424" y="30"/>
                    </a:lnTo>
                    <a:lnTo>
                      <a:pt x="421" y="33"/>
                    </a:lnTo>
                    <a:lnTo>
                      <a:pt x="436" y="33"/>
                    </a:lnTo>
                    <a:lnTo>
                      <a:pt x="436" y="36"/>
                    </a:lnTo>
                    <a:lnTo>
                      <a:pt x="433" y="36"/>
                    </a:lnTo>
                    <a:lnTo>
                      <a:pt x="442" y="36"/>
                    </a:lnTo>
                    <a:lnTo>
                      <a:pt x="448" y="39"/>
                    </a:lnTo>
                    <a:lnTo>
                      <a:pt x="469" y="39"/>
                    </a:lnTo>
                    <a:lnTo>
                      <a:pt x="469" y="42"/>
                    </a:lnTo>
                    <a:lnTo>
                      <a:pt x="466" y="42"/>
                    </a:lnTo>
                    <a:lnTo>
                      <a:pt x="463" y="45"/>
                    </a:lnTo>
                    <a:lnTo>
                      <a:pt x="487" y="42"/>
                    </a:lnTo>
                    <a:lnTo>
                      <a:pt x="478" y="45"/>
                    </a:lnTo>
                    <a:lnTo>
                      <a:pt x="496" y="45"/>
                    </a:lnTo>
                    <a:lnTo>
                      <a:pt x="493" y="45"/>
                    </a:lnTo>
                    <a:lnTo>
                      <a:pt x="490" y="48"/>
                    </a:lnTo>
                    <a:lnTo>
                      <a:pt x="490" y="50"/>
                    </a:lnTo>
                    <a:lnTo>
                      <a:pt x="508" y="50"/>
                    </a:lnTo>
                    <a:lnTo>
                      <a:pt x="505" y="50"/>
                    </a:lnTo>
                    <a:lnTo>
                      <a:pt x="505" y="53"/>
                    </a:lnTo>
                    <a:lnTo>
                      <a:pt x="523" y="53"/>
                    </a:lnTo>
                    <a:lnTo>
                      <a:pt x="526" y="56"/>
                    </a:lnTo>
                    <a:lnTo>
                      <a:pt x="526" y="59"/>
                    </a:lnTo>
                    <a:lnTo>
                      <a:pt x="535" y="59"/>
                    </a:lnTo>
                    <a:lnTo>
                      <a:pt x="535" y="62"/>
                    </a:lnTo>
                    <a:lnTo>
                      <a:pt x="532" y="59"/>
                    </a:lnTo>
                    <a:lnTo>
                      <a:pt x="526" y="59"/>
                    </a:lnTo>
                    <a:lnTo>
                      <a:pt x="526" y="62"/>
                    </a:lnTo>
                    <a:lnTo>
                      <a:pt x="529" y="62"/>
                    </a:lnTo>
                    <a:lnTo>
                      <a:pt x="535" y="65"/>
                    </a:lnTo>
                    <a:lnTo>
                      <a:pt x="538" y="65"/>
                    </a:lnTo>
                    <a:lnTo>
                      <a:pt x="541" y="68"/>
                    </a:lnTo>
                    <a:lnTo>
                      <a:pt x="535" y="68"/>
                    </a:lnTo>
                    <a:lnTo>
                      <a:pt x="547" y="77"/>
                    </a:lnTo>
                    <a:lnTo>
                      <a:pt x="550" y="83"/>
                    </a:lnTo>
                    <a:lnTo>
                      <a:pt x="556" y="89"/>
                    </a:lnTo>
                    <a:lnTo>
                      <a:pt x="559" y="95"/>
                    </a:lnTo>
                    <a:lnTo>
                      <a:pt x="553" y="92"/>
                    </a:lnTo>
                    <a:lnTo>
                      <a:pt x="553" y="95"/>
                    </a:lnTo>
                    <a:lnTo>
                      <a:pt x="559" y="101"/>
                    </a:lnTo>
                    <a:lnTo>
                      <a:pt x="553" y="101"/>
                    </a:lnTo>
                    <a:lnTo>
                      <a:pt x="553" y="104"/>
                    </a:lnTo>
                    <a:lnTo>
                      <a:pt x="556" y="107"/>
                    </a:lnTo>
                    <a:lnTo>
                      <a:pt x="559" y="113"/>
                    </a:lnTo>
                    <a:lnTo>
                      <a:pt x="556" y="113"/>
                    </a:lnTo>
                    <a:lnTo>
                      <a:pt x="550" y="110"/>
                    </a:lnTo>
                    <a:lnTo>
                      <a:pt x="547" y="113"/>
                    </a:lnTo>
                    <a:lnTo>
                      <a:pt x="550" y="113"/>
                    </a:lnTo>
                    <a:lnTo>
                      <a:pt x="553" y="119"/>
                    </a:lnTo>
                    <a:lnTo>
                      <a:pt x="550" y="125"/>
                    </a:lnTo>
                    <a:lnTo>
                      <a:pt x="547" y="122"/>
                    </a:lnTo>
                    <a:lnTo>
                      <a:pt x="535" y="116"/>
                    </a:lnTo>
                    <a:lnTo>
                      <a:pt x="532" y="116"/>
                    </a:lnTo>
                    <a:lnTo>
                      <a:pt x="526" y="119"/>
                    </a:lnTo>
                    <a:lnTo>
                      <a:pt x="526" y="122"/>
                    </a:lnTo>
                    <a:lnTo>
                      <a:pt x="520" y="125"/>
                    </a:lnTo>
                    <a:lnTo>
                      <a:pt x="517" y="122"/>
                    </a:lnTo>
                    <a:lnTo>
                      <a:pt x="514" y="125"/>
                    </a:lnTo>
                    <a:lnTo>
                      <a:pt x="508" y="125"/>
                    </a:lnTo>
                    <a:lnTo>
                      <a:pt x="499" y="116"/>
                    </a:lnTo>
                    <a:lnTo>
                      <a:pt x="493" y="116"/>
                    </a:lnTo>
                    <a:lnTo>
                      <a:pt x="487" y="113"/>
                    </a:lnTo>
                    <a:lnTo>
                      <a:pt x="484" y="113"/>
                    </a:lnTo>
                    <a:lnTo>
                      <a:pt x="478" y="116"/>
                    </a:lnTo>
                    <a:lnTo>
                      <a:pt x="478" y="110"/>
                    </a:lnTo>
                    <a:lnTo>
                      <a:pt x="472" y="110"/>
                    </a:lnTo>
                    <a:lnTo>
                      <a:pt x="472" y="107"/>
                    </a:lnTo>
                    <a:lnTo>
                      <a:pt x="466" y="107"/>
                    </a:lnTo>
                    <a:lnTo>
                      <a:pt x="463" y="104"/>
                    </a:lnTo>
                    <a:lnTo>
                      <a:pt x="460" y="104"/>
                    </a:lnTo>
                    <a:lnTo>
                      <a:pt x="460" y="101"/>
                    </a:lnTo>
                    <a:lnTo>
                      <a:pt x="463" y="98"/>
                    </a:lnTo>
                    <a:lnTo>
                      <a:pt x="463" y="95"/>
                    </a:lnTo>
                    <a:lnTo>
                      <a:pt x="463" y="98"/>
                    </a:lnTo>
                    <a:lnTo>
                      <a:pt x="460" y="98"/>
                    </a:lnTo>
                    <a:lnTo>
                      <a:pt x="460" y="101"/>
                    </a:lnTo>
                    <a:lnTo>
                      <a:pt x="457" y="104"/>
                    </a:lnTo>
                    <a:lnTo>
                      <a:pt x="454" y="101"/>
                    </a:lnTo>
                    <a:lnTo>
                      <a:pt x="448" y="98"/>
                    </a:lnTo>
                    <a:lnTo>
                      <a:pt x="442" y="92"/>
                    </a:lnTo>
                    <a:lnTo>
                      <a:pt x="439" y="92"/>
                    </a:lnTo>
                    <a:lnTo>
                      <a:pt x="436" y="89"/>
                    </a:lnTo>
                    <a:lnTo>
                      <a:pt x="436" y="92"/>
                    </a:lnTo>
                    <a:lnTo>
                      <a:pt x="436" y="89"/>
                    </a:lnTo>
                    <a:lnTo>
                      <a:pt x="433" y="86"/>
                    </a:lnTo>
                    <a:lnTo>
                      <a:pt x="430" y="86"/>
                    </a:lnTo>
                    <a:lnTo>
                      <a:pt x="424" y="83"/>
                    </a:lnTo>
                    <a:lnTo>
                      <a:pt x="418" y="83"/>
                    </a:lnTo>
                    <a:lnTo>
                      <a:pt x="415" y="80"/>
                    </a:lnTo>
                    <a:lnTo>
                      <a:pt x="409" y="80"/>
                    </a:lnTo>
                    <a:lnTo>
                      <a:pt x="403" y="77"/>
                    </a:lnTo>
                    <a:lnTo>
                      <a:pt x="400" y="74"/>
                    </a:lnTo>
                    <a:lnTo>
                      <a:pt x="398" y="74"/>
                    </a:lnTo>
                    <a:lnTo>
                      <a:pt x="398" y="77"/>
                    </a:lnTo>
                    <a:lnTo>
                      <a:pt x="400" y="80"/>
                    </a:lnTo>
                    <a:lnTo>
                      <a:pt x="395" y="80"/>
                    </a:lnTo>
                    <a:lnTo>
                      <a:pt x="392" y="77"/>
                    </a:lnTo>
                    <a:lnTo>
                      <a:pt x="383" y="74"/>
                    </a:lnTo>
                    <a:lnTo>
                      <a:pt x="371" y="68"/>
                    </a:lnTo>
                    <a:lnTo>
                      <a:pt x="368" y="65"/>
                    </a:lnTo>
                    <a:lnTo>
                      <a:pt x="368" y="68"/>
                    </a:lnTo>
                    <a:lnTo>
                      <a:pt x="356" y="68"/>
                    </a:lnTo>
                    <a:lnTo>
                      <a:pt x="353" y="71"/>
                    </a:lnTo>
                    <a:lnTo>
                      <a:pt x="350" y="71"/>
                    </a:lnTo>
                    <a:lnTo>
                      <a:pt x="347" y="74"/>
                    </a:lnTo>
                    <a:lnTo>
                      <a:pt x="347" y="68"/>
                    </a:lnTo>
                    <a:lnTo>
                      <a:pt x="344" y="68"/>
                    </a:lnTo>
                    <a:lnTo>
                      <a:pt x="335" y="77"/>
                    </a:lnTo>
                    <a:lnTo>
                      <a:pt x="335" y="74"/>
                    </a:lnTo>
                    <a:lnTo>
                      <a:pt x="332" y="71"/>
                    </a:lnTo>
                    <a:lnTo>
                      <a:pt x="326" y="71"/>
                    </a:lnTo>
                    <a:lnTo>
                      <a:pt x="323" y="68"/>
                    </a:lnTo>
                    <a:lnTo>
                      <a:pt x="296" y="68"/>
                    </a:lnTo>
                    <a:lnTo>
                      <a:pt x="293" y="71"/>
                    </a:lnTo>
                    <a:lnTo>
                      <a:pt x="290" y="71"/>
                    </a:lnTo>
                    <a:lnTo>
                      <a:pt x="290" y="74"/>
                    </a:lnTo>
                    <a:lnTo>
                      <a:pt x="284" y="74"/>
                    </a:lnTo>
                    <a:lnTo>
                      <a:pt x="278" y="68"/>
                    </a:lnTo>
                    <a:lnTo>
                      <a:pt x="272" y="68"/>
                    </a:lnTo>
                    <a:lnTo>
                      <a:pt x="269" y="65"/>
                    </a:lnTo>
                    <a:lnTo>
                      <a:pt x="263" y="68"/>
                    </a:lnTo>
                    <a:lnTo>
                      <a:pt x="263" y="65"/>
                    </a:lnTo>
                    <a:lnTo>
                      <a:pt x="257" y="65"/>
                    </a:lnTo>
                    <a:lnTo>
                      <a:pt x="254" y="62"/>
                    </a:lnTo>
                    <a:lnTo>
                      <a:pt x="245" y="59"/>
                    </a:lnTo>
                    <a:lnTo>
                      <a:pt x="239" y="56"/>
                    </a:lnTo>
                    <a:lnTo>
                      <a:pt x="236" y="56"/>
                    </a:lnTo>
                    <a:lnTo>
                      <a:pt x="233" y="53"/>
                    </a:lnTo>
                    <a:lnTo>
                      <a:pt x="227" y="50"/>
                    </a:lnTo>
                    <a:lnTo>
                      <a:pt x="224" y="48"/>
                    </a:lnTo>
                    <a:lnTo>
                      <a:pt x="218" y="48"/>
                    </a:lnTo>
                    <a:lnTo>
                      <a:pt x="215" y="45"/>
                    </a:lnTo>
                    <a:lnTo>
                      <a:pt x="209" y="42"/>
                    </a:lnTo>
                    <a:lnTo>
                      <a:pt x="206" y="42"/>
                    </a:lnTo>
                    <a:lnTo>
                      <a:pt x="194" y="36"/>
                    </a:lnTo>
                    <a:lnTo>
                      <a:pt x="191" y="33"/>
                    </a:lnTo>
                    <a:lnTo>
                      <a:pt x="194" y="30"/>
                    </a:lnTo>
                    <a:lnTo>
                      <a:pt x="194" y="27"/>
                    </a:lnTo>
                    <a:lnTo>
                      <a:pt x="191" y="24"/>
                    </a:lnTo>
                    <a:lnTo>
                      <a:pt x="215" y="36"/>
                    </a:lnTo>
                    <a:lnTo>
                      <a:pt x="218" y="36"/>
                    </a:lnTo>
                    <a:lnTo>
                      <a:pt x="221" y="39"/>
                    </a:lnTo>
                    <a:lnTo>
                      <a:pt x="224" y="39"/>
                    </a:lnTo>
                    <a:lnTo>
                      <a:pt x="230" y="42"/>
                    </a:lnTo>
                    <a:lnTo>
                      <a:pt x="236" y="42"/>
                    </a:lnTo>
                    <a:lnTo>
                      <a:pt x="239" y="45"/>
                    </a:lnTo>
                    <a:lnTo>
                      <a:pt x="242" y="42"/>
                    </a:lnTo>
                    <a:lnTo>
                      <a:pt x="245" y="42"/>
                    </a:lnTo>
                    <a:lnTo>
                      <a:pt x="245" y="30"/>
                    </a:lnTo>
                    <a:lnTo>
                      <a:pt x="242" y="30"/>
                    </a:lnTo>
                    <a:lnTo>
                      <a:pt x="242" y="24"/>
                    </a:lnTo>
                    <a:lnTo>
                      <a:pt x="239" y="21"/>
                    </a:lnTo>
                    <a:lnTo>
                      <a:pt x="239" y="18"/>
                    </a:lnTo>
                    <a:lnTo>
                      <a:pt x="236" y="15"/>
                    </a:lnTo>
                    <a:lnTo>
                      <a:pt x="236" y="12"/>
                    </a:lnTo>
                    <a:lnTo>
                      <a:pt x="233" y="9"/>
                    </a:lnTo>
                    <a:lnTo>
                      <a:pt x="233" y="3"/>
                    </a:lnTo>
                    <a:lnTo>
                      <a:pt x="230" y="3"/>
                    </a:lnTo>
                    <a:lnTo>
                      <a:pt x="230" y="0"/>
                    </a:lnTo>
                    <a:close/>
                    <a:moveTo>
                      <a:pt x="86" y="9"/>
                    </a:moveTo>
                    <a:lnTo>
                      <a:pt x="77" y="9"/>
                    </a:lnTo>
                    <a:lnTo>
                      <a:pt x="71" y="12"/>
                    </a:lnTo>
                    <a:lnTo>
                      <a:pt x="62" y="12"/>
                    </a:lnTo>
                    <a:lnTo>
                      <a:pt x="44" y="3"/>
                    </a:lnTo>
                    <a:lnTo>
                      <a:pt x="41" y="3"/>
                    </a:lnTo>
                    <a:lnTo>
                      <a:pt x="35" y="6"/>
                    </a:lnTo>
                    <a:lnTo>
                      <a:pt x="35" y="3"/>
                    </a:lnTo>
                    <a:lnTo>
                      <a:pt x="32" y="3"/>
                    </a:lnTo>
                    <a:lnTo>
                      <a:pt x="29" y="6"/>
                    </a:lnTo>
                    <a:lnTo>
                      <a:pt x="11" y="6"/>
                    </a:lnTo>
                    <a:lnTo>
                      <a:pt x="8" y="9"/>
                    </a:lnTo>
                    <a:lnTo>
                      <a:pt x="5" y="9"/>
                    </a:lnTo>
                    <a:lnTo>
                      <a:pt x="3" y="12"/>
                    </a:lnTo>
                    <a:lnTo>
                      <a:pt x="5" y="15"/>
                    </a:lnTo>
                    <a:lnTo>
                      <a:pt x="3" y="15"/>
                    </a:lnTo>
                    <a:lnTo>
                      <a:pt x="3" y="18"/>
                    </a:lnTo>
                    <a:lnTo>
                      <a:pt x="0" y="18"/>
                    </a:lnTo>
                    <a:lnTo>
                      <a:pt x="0" y="24"/>
                    </a:lnTo>
                    <a:lnTo>
                      <a:pt x="8" y="24"/>
                    </a:lnTo>
                    <a:lnTo>
                      <a:pt x="5" y="27"/>
                    </a:lnTo>
                    <a:lnTo>
                      <a:pt x="5" y="30"/>
                    </a:lnTo>
                    <a:lnTo>
                      <a:pt x="8" y="33"/>
                    </a:lnTo>
                    <a:lnTo>
                      <a:pt x="17" y="33"/>
                    </a:lnTo>
                    <a:lnTo>
                      <a:pt x="23" y="27"/>
                    </a:lnTo>
                    <a:lnTo>
                      <a:pt x="29" y="24"/>
                    </a:lnTo>
                    <a:lnTo>
                      <a:pt x="41" y="24"/>
                    </a:lnTo>
                    <a:lnTo>
                      <a:pt x="47" y="27"/>
                    </a:lnTo>
                    <a:lnTo>
                      <a:pt x="50" y="24"/>
                    </a:lnTo>
                    <a:lnTo>
                      <a:pt x="56" y="24"/>
                    </a:lnTo>
                    <a:lnTo>
                      <a:pt x="59" y="27"/>
                    </a:lnTo>
                    <a:lnTo>
                      <a:pt x="56" y="27"/>
                    </a:lnTo>
                    <a:lnTo>
                      <a:pt x="53" y="30"/>
                    </a:lnTo>
                    <a:lnTo>
                      <a:pt x="50" y="30"/>
                    </a:lnTo>
                    <a:lnTo>
                      <a:pt x="44" y="33"/>
                    </a:lnTo>
                    <a:lnTo>
                      <a:pt x="44" y="39"/>
                    </a:lnTo>
                    <a:lnTo>
                      <a:pt x="41" y="42"/>
                    </a:lnTo>
                    <a:lnTo>
                      <a:pt x="41" y="48"/>
                    </a:lnTo>
                    <a:lnTo>
                      <a:pt x="44" y="48"/>
                    </a:lnTo>
                    <a:lnTo>
                      <a:pt x="50" y="45"/>
                    </a:lnTo>
                    <a:lnTo>
                      <a:pt x="50" y="42"/>
                    </a:lnTo>
                    <a:lnTo>
                      <a:pt x="56" y="36"/>
                    </a:lnTo>
                    <a:lnTo>
                      <a:pt x="56" y="33"/>
                    </a:lnTo>
                    <a:lnTo>
                      <a:pt x="98" y="33"/>
                    </a:lnTo>
                    <a:lnTo>
                      <a:pt x="101" y="30"/>
                    </a:lnTo>
                    <a:lnTo>
                      <a:pt x="110" y="30"/>
                    </a:lnTo>
                    <a:lnTo>
                      <a:pt x="116" y="27"/>
                    </a:lnTo>
                    <a:lnTo>
                      <a:pt x="113" y="27"/>
                    </a:lnTo>
                    <a:lnTo>
                      <a:pt x="110" y="24"/>
                    </a:lnTo>
                    <a:lnTo>
                      <a:pt x="107" y="18"/>
                    </a:lnTo>
                    <a:lnTo>
                      <a:pt x="101" y="15"/>
                    </a:lnTo>
                    <a:lnTo>
                      <a:pt x="98" y="12"/>
                    </a:lnTo>
                    <a:lnTo>
                      <a:pt x="92" y="9"/>
                    </a:lnTo>
                    <a:lnTo>
                      <a:pt x="86" y="9"/>
                    </a:lnTo>
                    <a:close/>
                  </a:path>
                </a:pathLst>
              </a:custGeom>
              <a:solidFill>
                <a:srgbClr val="7F4C19"/>
              </a:solidFill>
              <a:ln w="0">
                <a:solidFill>
                  <a:srgbClr val="000000"/>
                </a:solidFill>
                <a:prstDash val="solid"/>
                <a:round/>
                <a:headEnd/>
                <a:tailEnd/>
              </a:ln>
            </p:spPr>
            <p:txBody>
              <a:bodyPr/>
              <a:lstStyle/>
              <a:p>
                <a:endParaRPr lang="es-ES"/>
              </a:p>
            </p:txBody>
          </p:sp>
          <p:sp>
            <p:nvSpPr>
              <p:cNvPr id="21543" name="Freeform 572"/>
              <p:cNvSpPr>
                <a:spLocks/>
              </p:cNvSpPr>
              <p:nvPr/>
            </p:nvSpPr>
            <p:spPr bwMode="auto">
              <a:xfrm>
                <a:off x="507" y="1747"/>
                <a:ext cx="39" cy="41"/>
              </a:xfrm>
              <a:custGeom>
                <a:avLst/>
                <a:gdLst>
                  <a:gd name="T0" fmla="*/ 39 w 39"/>
                  <a:gd name="T1" fmla="*/ 26 h 41"/>
                  <a:gd name="T2" fmla="*/ 39 w 39"/>
                  <a:gd name="T3" fmla="*/ 14 h 41"/>
                  <a:gd name="T4" fmla="*/ 36 w 39"/>
                  <a:gd name="T5" fmla="*/ 8 h 41"/>
                  <a:gd name="T6" fmla="*/ 30 w 39"/>
                  <a:gd name="T7" fmla="*/ 3 h 41"/>
                  <a:gd name="T8" fmla="*/ 24 w 39"/>
                  <a:gd name="T9" fmla="*/ 0 h 41"/>
                  <a:gd name="T10" fmla="*/ 18 w 39"/>
                  <a:gd name="T11" fmla="*/ 5 h 41"/>
                  <a:gd name="T12" fmla="*/ 12 w 39"/>
                  <a:gd name="T13" fmla="*/ 8 h 41"/>
                  <a:gd name="T14" fmla="*/ 9 w 39"/>
                  <a:gd name="T15" fmla="*/ 11 h 41"/>
                  <a:gd name="T16" fmla="*/ 6 w 39"/>
                  <a:gd name="T17" fmla="*/ 17 h 41"/>
                  <a:gd name="T18" fmla="*/ 3 w 39"/>
                  <a:gd name="T19" fmla="*/ 20 h 41"/>
                  <a:gd name="T20" fmla="*/ 3 w 39"/>
                  <a:gd name="T21" fmla="*/ 23 h 41"/>
                  <a:gd name="T22" fmla="*/ 6 w 39"/>
                  <a:gd name="T23" fmla="*/ 23 h 41"/>
                  <a:gd name="T24" fmla="*/ 6 w 39"/>
                  <a:gd name="T25" fmla="*/ 26 h 41"/>
                  <a:gd name="T26" fmla="*/ 3 w 39"/>
                  <a:gd name="T27" fmla="*/ 29 h 41"/>
                  <a:gd name="T28" fmla="*/ 3 w 39"/>
                  <a:gd name="T29" fmla="*/ 32 h 41"/>
                  <a:gd name="T30" fmla="*/ 0 w 39"/>
                  <a:gd name="T31" fmla="*/ 35 h 41"/>
                  <a:gd name="T32" fmla="*/ 3 w 39"/>
                  <a:gd name="T33" fmla="*/ 38 h 41"/>
                  <a:gd name="T34" fmla="*/ 6 w 39"/>
                  <a:gd name="T35" fmla="*/ 38 h 41"/>
                  <a:gd name="T36" fmla="*/ 9 w 39"/>
                  <a:gd name="T37" fmla="*/ 41 h 41"/>
                  <a:gd name="T38" fmla="*/ 21 w 39"/>
                  <a:gd name="T39" fmla="*/ 41 h 41"/>
                  <a:gd name="T40" fmla="*/ 27 w 39"/>
                  <a:gd name="T41" fmla="*/ 38 h 41"/>
                  <a:gd name="T42" fmla="*/ 30 w 39"/>
                  <a:gd name="T43" fmla="*/ 38 h 41"/>
                  <a:gd name="T44" fmla="*/ 33 w 39"/>
                  <a:gd name="T45" fmla="*/ 35 h 41"/>
                  <a:gd name="T46" fmla="*/ 36 w 39"/>
                  <a:gd name="T47" fmla="*/ 29 h 41"/>
                  <a:gd name="T48" fmla="*/ 39 w 39"/>
                  <a:gd name="T49" fmla="*/ 2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9" h="41">
                    <a:moveTo>
                      <a:pt x="39" y="26"/>
                    </a:moveTo>
                    <a:lnTo>
                      <a:pt x="39" y="14"/>
                    </a:lnTo>
                    <a:lnTo>
                      <a:pt x="36" y="8"/>
                    </a:lnTo>
                    <a:lnTo>
                      <a:pt x="30" y="3"/>
                    </a:lnTo>
                    <a:lnTo>
                      <a:pt x="24" y="0"/>
                    </a:lnTo>
                    <a:lnTo>
                      <a:pt x="18" y="5"/>
                    </a:lnTo>
                    <a:lnTo>
                      <a:pt x="12" y="8"/>
                    </a:lnTo>
                    <a:lnTo>
                      <a:pt x="9" y="11"/>
                    </a:lnTo>
                    <a:lnTo>
                      <a:pt x="6" y="17"/>
                    </a:lnTo>
                    <a:lnTo>
                      <a:pt x="3" y="20"/>
                    </a:lnTo>
                    <a:lnTo>
                      <a:pt x="3" y="23"/>
                    </a:lnTo>
                    <a:lnTo>
                      <a:pt x="6" y="23"/>
                    </a:lnTo>
                    <a:lnTo>
                      <a:pt x="6" y="26"/>
                    </a:lnTo>
                    <a:lnTo>
                      <a:pt x="3" y="29"/>
                    </a:lnTo>
                    <a:lnTo>
                      <a:pt x="3" y="32"/>
                    </a:lnTo>
                    <a:lnTo>
                      <a:pt x="0" y="35"/>
                    </a:lnTo>
                    <a:lnTo>
                      <a:pt x="3" y="38"/>
                    </a:lnTo>
                    <a:lnTo>
                      <a:pt x="6" y="38"/>
                    </a:lnTo>
                    <a:lnTo>
                      <a:pt x="9" y="41"/>
                    </a:lnTo>
                    <a:lnTo>
                      <a:pt x="21" y="41"/>
                    </a:lnTo>
                    <a:lnTo>
                      <a:pt x="27" y="38"/>
                    </a:lnTo>
                    <a:lnTo>
                      <a:pt x="30" y="38"/>
                    </a:lnTo>
                    <a:lnTo>
                      <a:pt x="33" y="35"/>
                    </a:lnTo>
                    <a:lnTo>
                      <a:pt x="36" y="29"/>
                    </a:lnTo>
                    <a:lnTo>
                      <a:pt x="39" y="26"/>
                    </a:lnTo>
                    <a:close/>
                  </a:path>
                </a:pathLst>
              </a:custGeom>
              <a:solidFill>
                <a:srgbClr val="996632"/>
              </a:solidFill>
              <a:ln w="0">
                <a:solidFill>
                  <a:srgbClr val="000000"/>
                </a:solidFill>
                <a:prstDash val="solid"/>
                <a:round/>
                <a:headEnd/>
                <a:tailEnd/>
              </a:ln>
            </p:spPr>
            <p:txBody>
              <a:bodyPr/>
              <a:lstStyle/>
              <a:p>
                <a:endParaRPr lang="es-ES"/>
              </a:p>
            </p:txBody>
          </p:sp>
          <p:sp>
            <p:nvSpPr>
              <p:cNvPr id="21544" name="Freeform 573"/>
              <p:cNvSpPr>
                <a:spLocks/>
              </p:cNvSpPr>
              <p:nvPr/>
            </p:nvSpPr>
            <p:spPr bwMode="auto">
              <a:xfrm>
                <a:off x="510" y="1750"/>
                <a:ext cx="18" cy="38"/>
              </a:xfrm>
              <a:custGeom>
                <a:avLst/>
                <a:gdLst>
                  <a:gd name="T0" fmla="*/ 0 w 18"/>
                  <a:gd name="T1" fmla="*/ 35 h 38"/>
                  <a:gd name="T2" fmla="*/ 3 w 18"/>
                  <a:gd name="T3" fmla="*/ 38 h 38"/>
                  <a:gd name="T4" fmla="*/ 15 w 18"/>
                  <a:gd name="T5" fmla="*/ 38 h 38"/>
                  <a:gd name="T6" fmla="*/ 12 w 18"/>
                  <a:gd name="T7" fmla="*/ 35 h 38"/>
                  <a:gd name="T8" fmla="*/ 12 w 18"/>
                  <a:gd name="T9" fmla="*/ 32 h 38"/>
                  <a:gd name="T10" fmla="*/ 15 w 18"/>
                  <a:gd name="T11" fmla="*/ 26 h 38"/>
                  <a:gd name="T12" fmla="*/ 9 w 18"/>
                  <a:gd name="T13" fmla="*/ 23 h 38"/>
                  <a:gd name="T14" fmla="*/ 6 w 18"/>
                  <a:gd name="T15" fmla="*/ 20 h 38"/>
                  <a:gd name="T16" fmla="*/ 12 w 18"/>
                  <a:gd name="T17" fmla="*/ 8 h 38"/>
                  <a:gd name="T18" fmla="*/ 15 w 18"/>
                  <a:gd name="T19" fmla="*/ 5 h 38"/>
                  <a:gd name="T20" fmla="*/ 18 w 18"/>
                  <a:gd name="T21" fmla="*/ 0 h 38"/>
                  <a:gd name="T22" fmla="*/ 12 w 18"/>
                  <a:gd name="T23" fmla="*/ 2 h 38"/>
                  <a:gd name="T24" fmla="*/ 9 w 18"/>
                  <a:gd name="T25" fmla="*/ 5 h 38"/>
                  <a:gd name="T26" fmla="*/ 3 w 18"/>
                  <a:gd name="T27" fmla="*/ 17 h 38"/>
                  <a:gd name="T28" fmla="*/ 0 w 18"/>
                  <a:gd name="T29" fmla="*/ 20 h 38"/>
                  <a:gd name="T30" fmla="*/ 3 w 18"/>
                  <a:gd name="T31" fmla="*/ 23 h 38"/>
                  <a:gd name="T32" fmla="*/ 0 w 18"/>
                  <a:gd name="T33" fmla="*/ 26 h 38"/>
                  <a:gd name="T34" fmla="*/ 0 w 18"/>
                  <a:gd name="T35" fmla="*/ 35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38">
                    <a:moveTo>
                      <a:pt x="0" y="35"/>
                    </a:moveTo>
                    <a:lnTo>
                      <a:pt x="3" y="38"/>
                    </a:lnTo>
                    <a:lnTo>
                      <a:pt x="15" y="38"/>
                    </a:lnTo>
                    <a:lnTo>
                      <a:pt x="12" y="35"/>
                    </a:lnTo>
                    <a:lnTo>
                      <a:pt x="12" y="32"/>
                    </a:lnTo>
                    <a:lnTo>
                      <a:pt x="15" y="26"/>
                    </a:lnTo>
                    <a:lnTo>
                      <a:pt x="9" y="23"/>
                    </a:lnTo>
                    <a:lnTo>
                      <a:pt x="6" y="20"/>
                    </a:lnTo>
                    <a:lnTo>
                      <a:pt x="12" y="8"/>
                    </a:lnTo>
                    <a:lnTo>
                      <a:pt x="15" y="5"/>
                    </a:lnTo>
                    <a:lnTo>
                      <a:pt x="18" y="0"/>
                    </a:lnTo>
                    <a:lnTo>
                      <a:pt x="12" y="2"/>
                    </a:lnTo>
                    <a:lnTo>
                      <a:pt x="9" y="5"/>
                    </a:lnTo>
                    <a:lnTo>
                      <a:pt x="3" y="17"/>
                    </a:lnTo>
                    <a:lnTo>
                      <a:pt x="0" y="20"/>
                    </a:lnTo>
                    <a:lnTo>
                      <a:pt x="3" y="23"/>
                    </a:lnTo>
                    <a:lnTo>
                      <a:pt x="0" y="26"/>
                    </a:lnTo>
                    <a:lnTo>
                      <a:pt x="0" y="35"/>
                    </a:lnTo>
                    <a:close/>
                  </a:path>
                </a:pathLst>
              </a:custGeom>
              <a:solidFill>
                <a:srgbClr val="8C5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45" name="Freeform 574"/>
              <p:cNvSpPr>
                <a:spLocks noEditPoints="1"/>
              </p:cNvSpPr>
              <p:nvPr/>
            </p:nvSpPr>
            <p:spPr bwMode="auto">
              <a:xfrm>
                <a:off x="387" y="1871"/>
                <a:ext cx="24" cy="30"/>
              </a:xfrm>
              <a:custGeom>
                <a:avLst/>
                <a:gdLst>
                  <a:gd name="T0" fmla="*/ 15 w 24"/>
                  <a:gd name="T1" fmla="*/ 9 h 30"/>
                  <a:gd name="T2" fmla="*/ 12 w 24"/>
                  <a:gd name="T3" fmla="*/ 9 h 30"/>
                  <a:gd name="T4" fmla="*/ 12 w 24"/>
                  <a:gd name="T5" fmla="*/ 6 h 30"/>
                  <a:gd name="T6" fmla="*/ 6 w 24"/>
                  <a:gd name="T7" fmla="*/ 6 h 30"/>
                  <a:gd name="T8" fmla="*/ 6 w 24"/>
                  <a:gd name="T9" fmla="*/ 9 h 30"/>
                  <a:gd name="T10" fmla="*/ 3 w 24"/>
                  <a:gd name="T11" fmla="*/ 12 h 30"/>
                  <a:gd name="T12" fmla="*/ 12 w 24"/>
                  <a:gd name="T13" fmla="*/ 21 h 30"/>
                  <a:gd name="T14" fmla="*/ 15 w 24"/>
                  <a:gd name="T15" fmla="*/ 21 h 30"/>
                  <a:gd name="T16" fmla="*/ 18 w 24"/>
                  <a:gd name="T17" fmla="*/ 18 h 30"/>
                  <a:gd name="T18" fmla="*/ 18 w 24"/>
                  <a:gd name="T19" fmla="*/ 12 h 30"/>
                  <a:gd name="T20" fmla="*/ 15 w 24"/>
                  <a:gd name="T21" fmla="*/ 9 h 30"/>
                  <a:gd name="T22" fmla="*/ 12 w 24"/>
                  <a:gd name="T23" fmla="*/ 21 h 30"/>
                  <a:gd name="T24" fmla="*/ 12 w 24"/>
                  <a:gd name="T25" fmla="*/ 27 h 30"/>
                  <a:gd name="T26" fmla="*/ 6 w 24"/>
                  <a:gd name="T27" fmla="*/ 27 h 30"/>
                  <a:gd name="T28" fmla="*/ 3 w 24"/>
                  <a:gd name="T29" fmla="*/ 24 h 30"/>
                  <a:gd name="T30" fmla="*/ 3 w 24"/>
                  <a:gd name="T31" fmla="*/ 21 h 30"/>
                  <a:gd name="T32" fmla="*/ 0 w 24"/>
                  <a:gd name="T33" fmla="*/ 18 h 30"/>
                  <a:gd name="T34" fmla="*/ 0 w 24"/>
                  <a:gd name="T35" fmla="*/ 15 h 30"/>
                  <a:gd name="T36" fmla="*/ 3 w 24"/>
                  <a:gd name="T37" fmla="*/ 12 h 30"/>
                  <a:gd name="T38" fmla="*/ 12 w 24"/>
                  <a:gd name="T39" fmla="*/ 21 h 30"/>
                  <a:gd name="T40" fmla="*/ 24 w 24"/>
                  <a:gd name="T41" fmla="*/ 9 h 30"/>
                  <a:gd name="T42" fmla="*/ 24 w 24"/>
                  <a:gd name="T43" fmla="*/ 15 h 30"/>
                  <a:gd name="T44" fmla="*/ 18 w 24"/>
                  <a:gd name="T45" fmla="*/ 15 h 30"/>
                  <a:gd name="T46" fmla="*/ 18 w 24"/>
                  <a:gd name="T47" fmla="*/ 12 h 30"/>
                  <a:gd name="T48" fmla="*/ 12 w 24"/>
                  <a:gd name="T49" fmla="*/ 6 h 30"/>
                  <a:gd name="T50" fmla="*/ 9 w 24"/>
                  <a:gd name="T51" fmla="*/ 6 h 30"/>
                  <a:gd name="T52" fmla="*/ 9 w 24"/>
                  <a:gd name="T53" fmla="*/ 3 h 30"/>
                  <a:gd name="T54" fmla="*/ 12 w 24"/>
                  <a:gd name="T55" fmla="*/ 0 h 30"/>
                  <a:gd name="T56" fmla="*/ 18 w 24"/>
                  <a:gd name="T57" fmla="*/ 0 h 30"/>
                  <a:gd name="T58" fmla="*/ 24 w 24"/>
                  <a:gd name="T59" fmla="*/ 6 h 30"/>
                  <a:gd name="T60" fmla="*/ 24 w 24"/>
                  <a:gd name="T61" fmla="*/ 9 h 30"/>
                  <a:gd name="T62" fmla="*/ 3 w 24"/>
                  <a:gd name="T63" fmla="*/ 21 h 30"/>
                  <a:gd name="T64" fmla="*/ 0 w 24"/>
                  <a:gd name="T65" fmla="*/ 24 h 30"/>
                  <a:gd name="T66" fmla="*/ 6 w 24"/>
                  <a:gd name="T67" fmla="*/ 30 h 30"/>
                  <a:gd name="T68" fmla="*/ 9 w 24"/>
                  <a:gd name="T69" fmla="*/ 30 h 30"/>
                  <a:gd name="T70" fmla="*/ 9 w 24"/>
                  <a:gd name="T71" fmla="*/ 27 h 30"/>
                  <a:gd name="T72" fmla="*/ 6 w 24"/>
                  <a:gd name="T73" fmla="*/ 27 h 30"/>
                  <a:gd name="T74" fmla="*/ 3 w 24"/>
                  <a:gd name="T75" fmla="*/ 24 h 30"/>
                  <a:gd name="T76" fmla="*/ 3 w 24"/>
                  <a:gd name="T77" fmla="*/ 21 h 3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4" h="30">
                    <a:moveTo>
                      <a:pt x="15" y="9"/>
                    </a:moveTo>
                    <a:lnTo>
                      <a:pt x="12" y="9"/>
                    </a:lnTo>
                    <a:lnTo>
                      <a:pt x="12" y="6"/>
                    </a:lnTo>
                    <a:lnTo>
                      <a:pt x="6" y="6"/>
                    </a:lnTo>
                    <a:lnTo>
                      <a:pt x="6" y="9"/>
                    </a:lnTo>
                    <a:lnTo>
                      <a:pt x="3" y="12"/>
                    </a:lnTo>
                    <a:lnTo>
                      <a:pt x="12" y="21"/>
                    </a:lnTo>
                    <a:lnTo>
                      <a:pt x="15" y="21"/>
                    </a:lnTo>
                    <a:lnTo>
                      <a:pt x="18" y="18"/>
                    </a:lnTo>
                    <a:lnTo>
                      <a:pt x="18" y="12"/>
                    </a:lnTo>
                    <a:lnTo>
                      <a:pt x="15" y="9"/>
                    </a:lnTo>
                    <a:close/>
                    <a:moveTo>
                      <a:pt x="12" y="21"/>
                    </a:moveTo>
                    <a:lnTo>
                      <a:pt x="12" y="27"/>
                    </a:lnTo>
                    <a:lnTo>
                      <a:pt x="6" y="27"/>
                    </a:lnTo>
                    <a:lnTo>
                      <a:pt x="3" y="24"/>
                    </a:lnTo>
                    <a:lnTo>
                      <a:pt x="3" y="21"/>
                    </a:lnTo>
                    <a:lnTo>
                      <a:pt x="0" y="18"/>
                    </a:lnTo>
                    <a:lnTo>
                      <a:pt x="0" y="15"/>
                    </a:lnTo>
                    <a:lnTo>
                      <a:pt x="3" y="12"/>
                    </a:lnTo>
                    <a:lnTo>
                      <a:pt x="12" y="21"/>
                    </a:lnTo>
                    <a:close/>
                    <a:moveTo>
                      <a:pt x="24" y="9"/>
                    </a:moveTo>
                    <a:lnTo>
                      <a:pt x="24" y="15"/>
                    </a:lnTo>
                    <a:lnTo>
                      <a:pt x="18" y="15"/>
                    </a:lnTo>
                    <a:lnTo>
                      <a:pt x="18" y="12"/>
                    </a:lnTo>
                    <a:lnTo>
                      <a:pt x="12" y="6"/>
                    </a:lnTo>
                    <a:lnTo>
                      <a:pt x="9" y="6"/>
                    </a:lnTo>
                    <a:lnTo>
                      <a:pt x="9" y="3"/>
                    </a:lnTo>
                    <a:lnTo>
                      <a:pt x="12" y="0"/>
                    </a:lnTo>
                    <a:lnTo>
                      <a:pt x="18" y="0"/>
                    </a:lnTo>
                    <a:lnTo>
                      <a:pt x="24" y="6"/>
                    </a:lnTo>
                    <a:lnTo>
                      <a:pt x="24" y="9"/>
                    </a:lnTo>
                    <a:close/>
                    <a:moveTo>
                      <a:pt x="3" y="21"/>
                    </a:moveTo>
                    <a:lnTo>
                      <a:pt x="0" y="24"/>
                    </a:lnTo>
                    <a:lnTo>
                      <a:pt x="6" y="30"/>
                    </a:lnTo>
                    <a:lnTo>
                      <a:pt x="9" y="30"/>
                    </a:lnTo>
                    <a:lnTo>
                      <a:pt x="9" y="27"/>
                    </a:lnTo>
                    <a:lnTo>
                      <a:pt x="6" y="27"/>
                    </a:lnTo>
                    <a:lnTo>
                      <a:pt x="3" y="24"/>
                    </a:lnTo>
                    <a:lnTo>
                      <a:pt x="3" y="21"/>
                    </a:lnTo>
                    <a:close/>
                  </a:path>
                </a:pathLst>
              </a:custGeom>
              <a:solidFill>
                <a:srgbClr val="E5B27F"/>
              </a:solidFill>
              <a:ln w="0">
                <a:solidFill>
                  <a:srgbClr val="000000"/>
                </a:solidFill>
                <a:prstDash val="solid"/>
                <a:round/>
                <a:headEnd/>
                <a:tailEnd/>
              </a:ln>
            </p:spPr>
            <p:txBody>
              <a:bodyPr/>
              <a:lstStyle/>
              <a:p>
                <a:endParaRPr lang="es-ES"/>
              </a:p>
            </p:txBody>
          </p:sp>
          <p:sp>
            <p:nvSpPr>
              <p:cNvPr id="21546" name="Line 575"/>
              <p:cNvSpPr>
                <a:spLocks noChangeShapeType="1"/>
              </p:cNvSpPr>
              <p:nvPr/>
            </p:nvSpPr>
            <p:spPr bwMode="auto">
              <a:xfrm>
                <a:off x="411" y="190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1547" name="Freeform 576"/>
              <p:cNvSpPr>
                <a:spLocks/>
              </p:cNvSpPr>
              <p:nvPr/>
            </p:nvSpPr>
            <p:spPr bwMode="auto">
              <a:xfrm>
                <a:off x="405" y="1895"/>
                <a:ext cx="18" cy="3"/>
              </a:xfrm>
              <a:custGeom>
                <a:avLst/>
                <a:gdLst>
                  <a:gd name="T0" fmla="*/ 0 w 18"/>
                  <a:gd name="T1" fmla="*/ 3 h 3"/>
                  <a:gd name="T2" fmla="*/ 6 w 18"/>
                  <a:gd name="T3" fmla="*/ 0 h 3"/>
                  <a:gd name="T4" fmla="*/ 18 w 18"/>
                  <a:gd name="T5" fmla="*/ 0 h 3"/>
                  <a:gd name="T6" fmla="*/ 0 60000 65536"/>
                  <a:gd name="T7" fmla="*/ 0 60000 65536"/>
                  <a:gd name="T8" fmla="*/ 0 60000 65536"/>
                </a:gdLst>
                <a:ahLst/>
                <a:cxnLst>
                  <a:cxn ang="T6">
                    <a:pos x="T0" y="T1"/>
                  </a:cxn>
                  <a:cxn ang="T7">
                    <a:pos x="T2" y="T3"/>
                  </a:cxn>
                  <a:cxn ang="T8">
                    <a:pos x="T4" y="T5"/>
                  </a:cxn>
                </a:cxnLst>
                <a:rect l="0" t="0" r="r" b="b"/>
                <a:pathLst>
                  <a:path w="18" h="3">
                    <a:moveTo>
                      <a:pt x="0" y="3"/>
                    </a:moveTo>
                    <a:lnTo>
                      <a:pt x="6" y="0"/>
                    </a:lnTo>
                    <a:lnTo>
                      <a:pt x="1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1548" name="Line 577"/>
              <p:cNvSpPr>
                <a:spLocks noChangeShapeType="1"/>
              </p:cNvSpPr>
              <p:nvPr/>
            </p:nvSpPr>
            <p:spPr bwMode="auto">
              <a:xfrm>
                <a:off x="411" y="1889"/>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1549" name="Freeform 578"/>
              <p:cNvSpPr>
                <a:spLocks/>
              </p:cNvSpPr>
              <p:nvPr/>
            </p:nvSpPr>
            <p:spPr bwMode="auto">
              <a:xfrm>
                <a:off x="423" y="1856"/>
                <a:ext cx="21" cy="15"/>
              </a:xfrm>
              <a:custGeom>
                <a:avLst/>
                <a:gdLst>
                  <a:gd name="T0" fmla="*/ 0 w 21"/>
                  <a:gd name="T1" fmla="*/ 0 h 15"/>
                  <a:gd name="T2" fmla="*/ 9 w 21"/>
                  <a:gd name="T3" fmla="*/ 0 h 15"/>
                  <a:gd name="T4" fmla="*/ 12 w 21"/>
                  <a:gd name="T5" fmla="*/ 3 h 15"/>
                  <a:gd name="T6" fmla="*/ 18 w 21"/>
                  <a:gd name="T7" fmla="*/ 6 h 15"/>
                  <a:gd name="T8" fmla="*/ 21 w 21"/>
                  <a:gd name="T9" fmla="*/ 9 h 15"/>
                  <a:gd name="T10" fmla="*/ 21 w 21"/>
                  <a:gd name="T11" fmla="*/ 15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15">
                    <a:moveTo>
                      <a:pt x="0" y="0"/>
                    </a:moveTo>
                    <a:lnTo>
                      <a:pt x="9" y="0"/>
                    </a:lnTo>
                    <a:lnTo>
                      <a:pt x="12" y="3"/>
                    </a:lnTo>
                    <a:lnTo>
                      <a:pt x="18" y="6"/>
                    </a:lnTo>
                    <a:lnTo>
                      <a:pt x="21" y="9"/>
                    </a:lnTo>
                    <a:lnTo>
                      <a:pt x="21" y="1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1550" name="Freeform 579"/>
              <p:cNvSpPr>
                <a:spLocks/>
              </p:cNvSpPr>
              <p:nvPr/>
            </p:nvSpPr>
            <p:spPr bwMode="auto">
              <a:xfrm>
                <a:off x="387" y="1779"/>
                <a:ext cx="221" cy="145"/>
              </a:xfrm>
              <a:custGeom>
                <a:avLst/>
                <a:gdLst>
                  <a:gd name="T0" fmla="*/ 215 w 221"/>
                  <a:gd name="T1" fmla="*/ 56 h 145"/>
                  <a:gd name="T2" fmla="*/ 218 w 221"/>
                  <a:gd name="T3" fmla="*/ 62 h 145"/>
                  <a:gd name="T4" fmla="*/ 221 w 221"/>
                  <a:gd name="T5" fmla="*/ 74 h 145"/>
                  <a:gd name="T6" fmla="*/ 215 w 221"/>
                  <a:gd name="T7" fmla="*/ 89 h 145"/>
                  <a:gd name="T8" fmla="*/ 218 w 221"/>
                  <a:gd name="T9" fmla="*/ 95 h 145"/>
                  <a:gd name="T10" fmla="*/ 215 w 221"/>
                  <a:gd name="T11" fmla="*/ 107 h 145"/>
                  <a:gd name="T12" fmla="*/ 203 w 221"/>
                  <a:gd name="T13" fmla="*/ 119 h 145"/>
                  <a:gd name="T14" fmla="*/ 167 w 221"/>
                  <a:gd name="T15" fmla="*/ 133 h 145"/>
                  <a:gd name="T16" fmla="*/ 162 w 221"/>
                  <a:gd name="T17" fmla="*/ 142 h 145"/>
                  <a:gd name="T18" fmla="*/ 156 w 221"/>
                  <a:gd name="T19" fmla="*/ 145 h 145"/>
                  <a:gd name="T20" fmla="*/ 150 w 221"/>
                  <a:gd name="T21" fmla="*/ 139 h 145"/>
                  <a:gd name="T22" fmla="*/ 126 w 221"/>
                  <a:gd name="T23" fmla="*/ 142 h 145"/>
                  <a:gd name="T24" fmla="*/ 117 w 221"/>
                  <a:gd name="T25" fmla="*/ 136 h 145"/>
                  <a:gd name="T26" fmla="*/ 102 w 221"/>
                  <a:gd name="T27" fmla="*/ 130 h 145"/>
                  <a:gd name="T28" fmla="*/ 84 w 221"/>
                  <a:gd name="T29" fmla="*/ 125 h 145"/>
                  <a:gd name="T30" fmla="*/ 57 w 221"/>
                  <a:gd name="T31" fmla="*/ 119 h 145"/>
                  <a:gd name="T32" fmla="*/ 48 w 221"/>
                  <a:gd name="T33" fmla="*/ 107 h 145"/>
                  <a:gd name="T34" fmla="*/ 30 w 221"/>
                  <a:gd name="T35" fmla="*/ 104 h 145"/>
                  <a:gd name="T36" fmla="*/ 18 w 221"/>
                  <a:gd name="T37" fmla="*/ 89 h 145"/>
                  <a:gd name="T38" fmla="*/ 6 w 221"/>
                  <a:gd name="T39" fmla="*/ 86 h 145"/>
                  <a:gd name="T40" fmla="*/ 0 w 221"/>
                  <a:gd name="T41" fmla="*/ 74 h 145"/>
                  <a:gd name="T42" fmla="*/ 3 w 221"/>
                  <a:gd name="T43" fmla="*/ 68 h 145"/>
                  <a:gd name="T44" fmla="*/ 18 w 221"/>
                  <a:gd name="T45" fmla="*/ 56 h 145"/>
                  <a:gd name="T46" fmla="*/ 27 w 221"/>
                  <a:gd name="T47" fmla="*/ 48 h 145"/>
                  <a:gd name="T48" fmla="*/ 36 w 221"/>
                  <a:gd name="T49" fmla="*/ 42 h 145"/>
                  <a:gd name="T50" fmla="*/ 48 w 221"/>
                  <a:gd name="T51" fmla="*/ 33 h 145"/>
                  <a:gd name="T52" fmla="*/ 54 w 221"/>
                  <a:gd name="T53" fmla="*/ 30 h 145"/>
                  <a:gd name="T54" fmla="*/ 57 w 221"/>
                  <a:gd name="T55" fmla="*/ 27 h 145"/>
                  <a:gd name="T56" fmla="*/ 60 w 221"/>
                  <a:gd name="T57" fmla="*/ 21 h 145"/>
                  <a:gd name="T58" fmla="*/ 69 w 221"/>
                  <a:gd name="T59" fmla="*/ 15 h 145"/>
                  <a:gd name="T60" fmla="*/ 75 w 221"/>
                  <a:gd name="T61" fmla="*/ 12 h 145"/>
                  <a:gd name="T62" fmla="*/ 87 w 221"/>
                  <a:gd name="T63" fmla="*/ 9 h 145"/>
                  <a:gd name="T64" fmla="*/ 105 w 221"/>
                  <a:gd name="T65" fmla="*/ 6 h 145"/>
                  <a:gd name="T66" fmla="*/ 147 w 221"/>
                  <a:gd name="T67" fmla="*/ 3 h 145"/>
                  <a:gd name="T68" fmla="*/ 153 w 221"/>
                  <a:gd name="T69" fmla="*/ 0 h 145"/>
                  <a:gd name="T70" fmla="*/ 164 w 221"/>
                  <a:gd name="T71" fmla="*/ 3 h 145"/>
                  <a:gd name="T72" fmla="*/ 197 w 221"/>
                  <a:gd name="T73" fmla="*/ 33 h 145"/>
                  <a:gd name="T74" fmla="*/ 206 w 221"/>
                  <a:gd name="T75" fmla="*/ 42 h 145"/>
                  <a:gd name="T76" fmla="*/ 212 w 221"/>
                  <a:gd name="T77" fmla="*/ 50 h 14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1" h="145">
                    <a:moveTo>
                      <a:pt x="212" y="53"/>
                    </a:moveTo>
                    <a:lnTo>
                      <a:pt x="215" y="56"/>
                    </a:lnTo>
                    <a:lnTo>
                      <a:pt x="215" y="59"/>
                    </a:lnTo>
                    <a:lnTo>
                      <a:pt x="218" y="62"/>
                    </a:lnTo>
                    <a:lnTo>
                      <a:pt x="218" y="68"/>
                    </a:lnTo>
                    <a:lnTo>
                      <a:pt x="221" y="74"/>
                    </a:lnTo>
                    <a:lnTo>
                      <a:pt x="218" y="86"/>
                    </a:lnTo>
                    <a:lnTo>
                      <a:pt x="215" y="89"/>
                    </a:lnTo>
                    <a:lnTo>
                      <a:pt x="218" y="92"/>
                    </a:lnTo>
                    <a:lnTo>
                      <a:pt x="218" y="95"/>
                    </a:lnTo>
                    <a:lnTo>
                      <a:pt x="215" y="95"/>
                    </a:lnTo>
                    <a:lnTo>
                      <a:pt x="215" y="107"/>
                    </a:lnTo>
                    <a:lnTo>
                      <a:pt x="209" y="119"/>
                    </a:lnTo>
                    <a:lnTo>
                      <a:pt x="203" y="119"/>
                    </a:lnTo>
                    <a:lnTo>
                      <a:pt x="188" y="133"/>
                    </a:lnTo>
                    <a:lnTo>
                      <a:pt x="167" y="133"/>
                    </a:lnTo>
                    <a:lnTo>
                      <a:pt x="162" y="139"/>
                    </a:lnTo>
                    <a:lnTo>
                      <a:pt x="162" y="142"/>
                    </a:lnTo>
                    <a:lnTo>
                      <a:pt x="159" y="145"/>
                    </a:lnTo>
                    <a:lnTo>
                      <a:pt x="156" y="145"/>
                    </a:lnTo>
                    <a:lnTo>
                      <a:pt x="156" y="139"/>
                    </a:lnTo>
                    <a:lnTo>
                      <a:pt x="150" y="139"/>
                    </a:lnTo>
                    <a:lnTo>
                      <a:pt x="144" y="142"/>
                    </a:lnTo>
                    <a:lnTo>
                      <a:pt x="126" y="142"/>
                    </a:lnTo>
                    <a:lnTo>
                      <a:pt x="120" y="139"/>
                    </a:lnTo>
                    <a:lnTo>
                      <a:pt x="117" y="136"/>
                    </a:lnTo>
                    <a:lnTo>
                      <a:pt x="114" y="136"/>
                    </a:lnTo>
                    <a:lnTo>
                      <a:pt x="102" y="130"/>
                    </a:lnTo>
                    <a:lnTo>
                      <a:pt x="99" y="125"/>
                    </a:lnTo>
                    <a:lnTo>
                      <a:pt x="84" y="125"/>
                    </a:lnTo>
                    <a:lnTo>
                      <a:pt x="81" y="119"/>
                    </a:lnTo>
                    <a:lnTo>
                      <a:pt x="57" y="119"/>
                    </a:lnTo>
                    <a:lnTo>
                      <a:pt x="54" y="113"/>
                    </a:lnTo>
                    <a:lnTo>
                      <a:pt x="48" y="107"/>
                    </a:lnTo>
                    <a:lnTo>
                      <a:pt x="51" y="104"/>
                    </a:lnTo>
                    <a:lnTo>
                      <a:pt x="30" y="104"/>
                    </a:lnTo>
                    <a:lnTo>
                      <a:pt x="21" y="95"/>
                    </a:lnTo>
                    <a:lnTo>
                      <a:pt x="18" y="89"/>
                    </a:lnTo>
                    <a:lnTo>
                      <a:pt x="12" y="89"/>
                    </a:lnTo>
                    <a:lnTo>
                      <a:pt x="6" y="86"/>
                    </a:lnTo>
                    <a:lnTo>
                      <a:pt x="0" y="80"/>
                    </a:lnTo>
                    <a:lnTo>
                      <a:pt x="0" y="74"/>
                    </a:lnTo>
                    <a:lnTo>
                      <a:pt x="3" y="71"/>
                    </a:lnTo>
                    <a:lnTo>
                      <a:pt x="3" y="68"/>
                    </a:lnTo>
                    <a:lnTo>
                      <a:pt x="12" y="59"/>
                    </a:lnTo>
                    <a:lnTo>
                      <a:pt x="18" y="56"/>
                    </a:lnTo>
                    <a:lnTo>
                      <a:pt x="21" y="50"/>
                    </a:lnTo>
                    <a:lnTo>
                      <a:pt x="27" y="48"/>
                    </a:lnTo>
                    <a:lnTo>
                      <a:pt x="30" y="45"/>
                    </a:lnTo>
                    <a:lnTo>
                      <a:pt x="36" y="42"/>
                    </a:lnTo>
                    <a:lnTo>
                      <a:pt x="45" y="33"/>
                    </a:lnTo>
                    <a:lnTo>
                      <a:pt x="48" y="33"/>
                    </a:lnTo>
                    <a:lnTo>
                      <a:pt x="51" y="30"/>
                    </a:lnTo>
                    <a:lnTo>
                      <a:pt x="54" y="30"/>
                    </a:lnTo>
                    <a:lnTo>
                      <a:pt x="54" y="27"/>
                    </a:lnTo>
                    <a:lnTo>
                      <a:pt x="57" y="27"/>
                    </a:lnTo>
                    <a:lnTo>
                      <a:pt x="60" y="24"/>
                    </a:lnTo>
                    <a:lnTo>
                      <a:pt x="60" y="21"/>
                    </a:lnTo>
                    <a:lnTo>
                      <a:pt x="63" y="18"/>
                    </a:lnTo>
                    <a:lnTo>
                      <a:pt x="69" y="15"/>
                    </a:lnTo>
                    <a:lnTo>
                      <a:pt x="72" y="12"/>
                    </a:lnTo>
                    <a:lnTo>
                      <a:pt x="75" y="12"/>
                    </a:lnTo>
                    <a:lnTo>
                      <a:pt x="81" y="9"/>
                    </a:lnTo>
                    <a:lnTo>
                      <a:pt x="87" y="9"/>
                    </a:lnTo>
                    <a:lnTo>
                      <a:pt x="93" y="6"/>
                    </a:lnTo>
                    <a:lnTo>
                      <a:pt x="105" y="6"/>
                    </a:lnTo>
                    <a:lnTo>
                      <a:pt x="111" y="3"/>
                    </a:lnTo>
                    <a:lnTo>
                      <a:pt x="147" y="3"/>
                    </a:lnTo>
                    <a:lnTo>
                      <a:pt x="150" y="0"/>
                    </a:lnTo>
                    <a:lnTo>
                      <a:pt x="153" y="0"/>
                    </a:lnTo>
                    <a:lnTo>
                      <a:pt x="159" y="3"/>
                    </a:lnTo>
                    <a:lnTo>
                      <a:pt x="164" y="3"/>
                    </a:lnTo>
                    <a:lnTo>
                      <a:pt x="170" y="6"/>
                    </a:lnTo>
                    <a:lnTo>
                      <a:pt x="197" y="33"/>
                    </a:lnTo>
                    <a:lnTo>
                      <a:pt x="200" y="39"/>
                    </a:lnTo>
                    <a:lnTo>
                      <a:pt x="206" y="42"/>
                    </a:lnTo>
                    <a:lnTo>
                      <a:pt x="209" y="45"/>
                    </a:lnTo>
                    <a:lnTo>
                      <a:pt x="212" y="50"/>
                    </a:lnTo>
                    <a:lnTo>
                      <a:pt x="212" y="53"/>
                    </a:lnTo>
                    <a:close/>
                  </a:path>
                </a:pathLst>
              </a:custGeom>
              <a:solidFill>
                <a:srgbClr val="BF8C59"/>
              </a:solidFill>
              <a:ln w="0">
                <a:solidFill>
                  <a:srgbClr val="000000"/>
                </a:solidFill>
                <a:prstDash val="solid"/>
                <a:round/>
                <a:headEnd/>
                <a:tailEnd/>
              </a:ln>
            </p:spPr>
            <p:txBody>
              <a:bodyPr/>
              <a:lstStyle/>
              <a:p>
                <a:endParaRPr lang="es-ES"/>
              </a:p>
            </p:txBody>
          </p:sp>
          <p:sp>
            <p:nvSpPr>
              <p:cNvPr id="21551" name="Freeform 580"/>
              <p:cNvSpPr>
                <a:spLocks/>
              </p:cNvSpPr>
              <p:nvPr/>
            </p:nvSpPr>
            <p:spPr bwMode="auto">
              <a:xfrm>
                <a:off x="566" y="1794"/>
                <a:ext cx="234" cy="258"/>
              </a:xfrm>
              <a:custGeom>
                <a:avLst/>
                <a:gdLst>
                  <a:gd name="T0" fmla="*/ 21 w 234"/>
                  <a:gd name="T1" fmla="*/ 18 h 258"/>
                  <a:gd name="T2" fmla="*/ 33 w 234"/>
                  <a:gd name="T3" fmla="*/ 30 h 258"/>
                  <a:gd name="T4" fmla="*/ 54 w 234"/>
                  <a:gd name="T5" fmla="*/ 33 h 258"/>
                  <a:gd name="T6" fmla="*/ 93 w 234"/>
                  <a:gd name="T7" fmla="*/ 38 h 258"/>
                  <a:gd name="T8" fmla="*/ 132 w 234"/>
                  <a:gd name="T9" fmla="*/ 41 h 258"/>
                  <a:gd name="T10" fmla="*/ 147 w 234"/>
                  <a:gd name="T11" fmla="*/ 47 h 258"/>
                  <a:gd name="T12" fmla="*/ 162 w 234"/>
                  <a:gd name="T13" fmla="*/ 50 h 258"/>
                  <a:gd name="T14" fmla="*/ 171 w 234"/>
                  <a:gd name="T15" fmla="*/ 56 h 258"/>
                  <a:gd name="T16" fmla="*/ 180 w 234"/>
                  <a:gd name="T17" fmla="*/ 59 h 258"/>
                  <a:gd name="T18" fmla="*/ 192 w 234"/>
                  <a:gd name="T19" fmla="*/ 68 h 258"/>
                  <a:gd name="T20" fmla="*/ 198 w 234"/>
                  <a:gd name="T21" fmla="*/ 74 h 258"/>
                  <a:gd name="T22" fmla="*/ 207 w 234"/>
                  <a:gd name="T23" fmla="*/ 83 h 258"/>
                  <a:gd name="T24" fmla="*/ 219 w 234"/>
                  <a:gd name="T25" fmla="*/ 98 h 258"/>
                  <a:gd name="T26" fmla="*/ 222 w 234"/>
                  <a:gd name="T27" fmla="*/ 110 h 258"/>
                  <a:gd name="T28" fmla="*/ 228 w 234"/>
                  <a:gd name="T29" fmla="*/ 124 h 258"/>
                  <a:gd name="T30" fmla="*/ 228 w 234"/>
                  <a:gd name="T31" fmla="*/ 145 h 258"/>
                  <a:gd name="T32" fmla="*/ 225 w 234"/>
                  <a:gd name="T33" fmla="*/ 160 h 258"/>
                  <a:gd name="T34" fmla="*/ 219 w 234"/>
                  <a:gd name="T35" fmla="*/ 178 h 258"/>
                  <a:gd name="T36" fmla="*/ 210 w 234"/>
                  <a:gd name="T37" fmla="*/ 198 h 258"/>
                  <a:gd name="T38" fmla="*/ 213 w 234"/>
                  <a:gd name="T39" fmla="*/ 222 h 258"/>
                  <a:gd name="T40" fmla="*/ 228 w 234"/>
                  <a:gd name="T41" fmla="*/ 234 h 258"/>
                  <a:gd name="T42" fmla="*/ 174 w 234"/>
                  <a:gd name="T43" fmla="*/ 240 h 258"/>
                  <a:gd name="T44" fmla="*/ 159 w 234"/>
                  <a:gd name="T45" fmla="*/ 252 h 258"/>
                  <a:gd name="T46" fmla="*/ 144 w 234"/>
                  <a:gd name="T47" fmla="*/ 255 h 258"/>
                  <a:gd name="T48" fmla="*/ 114 w 234"/>
                  <a:gd name="T49" fmla="*/ 255 h 258"/>
                  <a:gd name="T50" fmla="*/ 102 w 234"/>
                  <a:gd name="T51" fmla="*/ 252 h 258"/>
                  <a:gd name="T52" fmla="*/ 96 w 234"/>
                  <a:gd name="T53" fmla="*/ 246 h 258"/>
                  <a:gd name="T54" fmla="*/ 87 w 234"/>
                  <a:gd name="T55" fmla="*/ 240 h 258"/>
                  <a:gd name="T56" fmla="*/ 57 w 234"/>
                  <a:gd name="T57" fmla="*/ 219 h 258"/>
                  <a:gd name="T58" fmla="*/ 57 w 234"/>
                  <a:gd name="T59" fmla="*/ 213 h 258"/>
                  <a:gd name="T60" fmla="*/ 54 w 234"/>
                  <a:gd name="T61" fmla="*/ 213 h 258"/>
                  <a:gd name="T62" fmla="*/ 48 w 234"/>
                  <a:gd name="T63" fmla="*/ 204 h 258"/>
                  <a:gd name="T64" fmla="*/ 42 w 234"/>
                  <a:gd name="T65" fmla="*/ 195 h 258"/>
                  <a:gd name="T66" fmla="*/ 36 w 234"/>
                  <a:gd name="T67" fmla="*/ 187 h 258"/>
                  <a:gd name="T68" fmla="*/ 36 w 234"/>
                  <a:gd name="T69" fmla="*/ 181 h 258"/>
                  <a:gd name="T70" fmla="*/ 33 w 234"/>
                  <a:gd name="T71" fmla="*/ 172 h 258"/>
                  <a:gd name="T72" fmla="*/ 30 w 234"/>
                  <a:gd name="T73" fmla="*/ 166 h 258"/>
                  <a:gd name="T74" fmla="*/ 21 w 234"/>
                  <a:gd name="T75" fmla="*/ 169 h 258"/>
                  <a:gd name="T76" fmla="*/ 21 w 234"/>
                  <a:gd name="T77" fmla="*/ 148 h 258"/>
                  <a:gd name="T78" fmla="*/ 24 w 234"/>
                  <a:gd name="T79" fmla="*/ 133 h 258"/>
                  <a:gd name="T80" fmla="*/ 30 w 234"/>
                  <a:gd name="T81" fmla="*/ 124 h 258"/>
                  <a:gd name="T82" fmla="*/ 36 w 234"/>
                  <a:gd name="T83" fmla="*/ 115 h 258"/>
                  <a:gd name="T84" fmla="*/ 45 w 234"/>
                  <a:gd name="T85" fmla="*/ 107 h 258"/>
                  <a:gd name="T86" fmla="*/ 54 w 234"/>
                  <a:gd name="T87" fmla="*/ 101 h 258"/>
                  <a:gd name="T88" fmla="*/ 48 w 234"/>
                  <a:gd name="T89" fmla="*/ 95 h 258"/>
                  <a:gd name="T90" fmla="*/ 42 w 234"/>
                  <a:gd name="T91" fmla="*/ 83 h 258"/>
                  <a:gd name="T92" fmla="*/ 36 w 234"/>
                  <a:gd name="T93" fmla="*/ 71 h 258"/>
                  <a:gd name="T94" fmla="*/ 30 w 234"/>
                  <a:gd name="T95" fmla="*/ 56 h 258"/>
                  <a:gd name="T96" fmla="*/ 27 w 234"/>
                  <a:gd name="T97" fmla="*/ 44 h 258"/>
                  <a:gd name="T98" fmla="*/ 15 w 234"/>
                  <a:gd name="T99" fmla="*/ 27 h 258"/>
                  <a:gd name="T100" fmla="*/ 6 w 234"/>
                  <a:gd name="T101" fmla="*/ 12 h 258"/>
                  <a:gd name="T102" fmla="*/ 0 w 234"/>
                  <a:gd name="T103" fmla="*/ 0 h 2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34" h="258">
                    <a:moveTo>
                      <a:pt x="0" y="0"/>
                    </a:moveTo>
                    <a:lnTo>
                      <a:pt x="15" y="15"/>
                    </a:lnTo>
                    <a:lnTo>
                      <a:pt x="21" y="18"/>
                    </a:lnTo>
                    <a:lnTo>
                      <a:pt x="24" y="21"/>
                    </a:lnTo>
                    <a:lnTo>
                      <a:pt x="33" y="21"/>
                    </a:lnTo>
                    <a:lnTo>
                      <a:pt x="33" y="30"/>
                    </a:lnTo>
                    <a:lnTo>
                      <a:pt x="39" y="30"/>
                    </a:lnTo>
                    <a:lnTo>
                      <a:pt x="39" y="33"/>
                    </a:lnTo>
                    <a:lnTo>
                      <a:pt x="54" y="33"/>
                    </a:lnTo>
                    <a:lnTo>
                      <a:pt x="54" y="35"/>
                    </a:lnTo>
                    <a:lnTo>
                      <a:pt x="90" y="35"/>
                    </a:lnTo>
                    <a:lnTo>
                      <a:pt x="93" y="38"/>
                    </a:lnTo>
                    <a:lnTo>
                      <a:pt x="114" y="38"/>
                    </a:lnTo>
                    <a:lnTo>
                      <a:pt x="117" y="41"/>
                    </a:lnTo>
                    <a:lnTo>
                      <a:pt x="132" y="41"/>
                    </a:lnTo>
                    <a:lnTo>
                      <a:pt x="135" y="44"/>
                    </a:lnTo>
                    <a:lnTo>
                      <a:pt x="144" y="44"/>
                    </a:lnTo>
                    <a:lnTo>
                      <a:pt x="147" y="47"/>
                    </a:lnTo>
                    <a:lnTo>
                      <a:pt x="156" y="47"/>
                    </a:lnTo>
                    <a:lnTo>
                      <a:pt x="159" y="50"/>
                    </a:lnTo>
                    <a:lnTo>
                      <a:pt x="162" y="50"/>
                    </a:lnTo>
                    <a:lnTo>
                      <a:pt x="165" y="53"/>
                    </a:lnTo>
                    <a:lnTo>
                      <a:pt x="168" y="53"/>
                    </a:lnTo>
                    <a:lnTo>
                      <a:pt x="171" y="56"/>
                    </a:lnTo>
                    <a:lnTo>
                      <a:pt x="174" y="56"/>
                    </a:lnTo>
                    <a:lnTo>
                      <a:pt x="177" y="59"/>
                    </a:lnTo>
                    <a:lnTo>
                      <a:pt x="180" y="59"/>
                    </a:lnTo>
                    <a:lnTo>
                      <a:pt x="183" y="62"/>
                    </a:lnTo>
                    <a:lnTo>
                      <a:pt x="186" y="62"/>
                    </a:lnTo>
                    <a:lnTo>
                      <a:pt x="192" y="68"/>
                    </a:lnTo>
                    <a:lnTo>
                      <a:pt x="195" y="68"/>
                    </a:lnTo>
                    <a:lnTo>
                      <a:pt x="195" y="71"/>
                    </a:lnTo>
                    <a:lnTo>
                      <a:pt x="198" y="74"/>
                    </a:lnTo>
                    <a:lnTo>
                      <a:pt x="201" y="74"/>
                    </a:lnTo>
                    <a:lnTo>
                      <a:pt x="207" y="80"/>
                    </a:lnTo>
                    <a:lnTo>
                      <a:pt x="207" y="83"/>
                    </a:lnTo>
                    <a:lnTo>
                      <a:pt x="213" y="89"/>
                    </a:lnTo>
                    <a:lnTo>
                      <a:pt x="213" y="92"/>
                    </a:lnTo>
                    <a:lnTo>
                      <a:pt x="219" y="98"/>
                    </a:lnTo>
                    <a:lnTo>
                      <a:pt x="219" y="101"/>
                    </a:lnTo>
                    <a:lnTo>
                      <a:pt x="222" y="104"/>
                    </a:lnTo>
                    <a:lnTo>
                      <a:pt x="222" y="110"/>
                    </a:lnTo>
                    <a:lnTo>
                      <a:pt x="225" y="112"/>
                    </a:lnTo>
                    <a:lnTo>
                      <a:pt x="225" y="121"/>
                    </a:lnTo>
                    <a:lnTo>
                      <a:pt x="228" y="124"/>
                    </a:lnTo>
                    <a:lnTo>
                      <a:pt x="228" y="139"/>
                    </a:lnTo>
                    <a:lnTo>
                      <a:pt x="231" y="142"/>
                    </a:lnTo>
                    <a:lnTo>
                      <a:pt x="228" y="145"/>
                    </a:lnTo>
                    <a:lnTo>
                      <a:pt x="228" y="151"/>
                    </a:lnTo>
                    <a:lnTo>
                      <a:pt x="225" y="157"/>
                    </a:lnTo>
                    <a:lnTo>
                      <a:pt x="225" y="160"/>
                    </a:lnTo>
                    <a:lnTo>
                      <a:pt x="222" y="163"/>
                    </a:lnTo>
                    <a:lnTo>
                      <a:pt x="222" y="172"/>
                    </a:lnTo>
                    <a:lnTo>
                      <a:pt x="219" y="178"/>
                    </a:lnTo>
                    <a:lnTo>
                      <a:pt x="216" y="181"/>
                    </a:lnTo>
                    <a:lnTo>
                      <a:pt x="216" y="187"/>
                    </a:lnTo>
                    <a:lnTo>
                      <a:pt x="210" y="198"/>
                    </a:lnTo>
                    <a:lnTo>
                      <a:pt x="210" y="216"/>
                    </a:lnTo>
                    <a:lnTo>
                      <a:pt x="213" y="219"/>
                    </a:lnTo>
                    <a:lnTo>
                      <a:pt x="213" y="222"/>
                    </a:lnTo>
                    <a:lnTo>
                      <a:pt x="222" y="231"/>
                    </a:lnTo>
                    <a:lnTo>
                      <a:pt x="225" y="237"/>
                    </a:lnTo>
                    <a:lnTo>
                      <a:pt x="228" y="234"/>
                    </a:lnTo>
                    <a:lnTo>
                      <a:pt x="234" y="234"/>
                    </a:lnTo>
                    <a:lnTo>
                      <a:pt x="174" y="249"/>
                    </a:lnTo>
                    <a:lnTo>
                      <a:pt x="174" y="240"/>
                    </a:lnTo>
                    <a:lnTo>
                      <a:pt x="171" y="243"/>
                    </a:lnTo>
                    <a:lnTo>
                      <a:pt x="165" y="246"/>
                    </a:lnTo>
                    <a:lnTo>
                      <a:pt x="159" y="252"/>
                    </a:lnTo>
                    <a:lnTo>
                      <a:pt x="153" y="252"/>
                    </a:lnTo>
                    <a:lnTo>
                      <a:pt x="150" y="255"/>
                    </a:lnTo>
                    <a:lnTo>
                      <a:pt x="144" y="255"/>
                    </a:lnTo>
                    <a:lnTo>
                      <a:pt x="138" y="258"/>
                    </a:lnTo>
                    <a:lnTo>
                      <a:pt x="117" y="258"/>
                    </a:lnTo>
                    <a:lnTo>
                      <a:pt x="114" y="255"/>
                    </a:lnTo>
                    <a:lnTo>
                      <a:pt x="105" y="255"/>
                    </a:lnTo>
                    <a:lnTo>
                      <a:pt x="105" y="252"/>
                    </a:lnTo>
                    <a:lnTo>
                      <a:pt x="102" y="252"/>
                    </a:lnTo>
                    <a:lnTo>
                      <a:pt x="99" y="249"/>
                    </a:lnTo>
                    <a:lnTo>
                      <a:pt x="96" y="249"/>
                    </a:lnTo>
                    <a:lnTo>
                      <a:pt x="96" y="246"/>
                    </a:lnTo>
                    <a:lnTo>
                      <a:pt x="93" y="243"/>
                    </a:lnTo>
                    <a:lnTo>
                      <a:pt x="90" y="243"/>
                    </a:lnTo>
                    <a:lnTo>
                      <a:pt x="87" y="240"/>
                    </a:lnTo>
                    <a:lnTo>
                      <a:pt x="78" y="240"/>
                    </a:lnTo>
                    <a:lnTo>
                      <a:pt x="72" y="231"/>
                    </a:lnTo>
                    <a:lnTo>
                      <a:pt x="57" y="219"/>
                    </a:lnTo>
                    <a:lnTo>
                      <a:pt x="60" y="219"/>
                    </a:lnTo>
                    <a:lnTo>
                      <a:pt x="60" y="216"/>
                    </a:lnTo>
                    <a:lnTo>
                      <a:pt x="57" y="213"/>
                    </a:lnTo>
                    <a:lnTo>
                      <a:pt x="57" y="216"/>
                    </a:lnTo>
                    <a:lnTo>
                      <a:pt x="54" y="216"/>
                    </a:lnTo>
                    <a:lnTo>
                      <a:pt x="54" y="213"/>
                    </a:lnTo>
                    <a:lnTo>
                      <a:pt x="51" y="213"/>
                    </a:lnTo>
                    <a:lnTo>
                      <a:pt x="51" y="201"/>
                    </a:lnTo>
                    <a:lnTo>
                      <a:pt x="48" y="204"/>
                    </a:lnTo>
                    <a:lnTo>
                      <a:pt x="45" y="201"/>
                    </a:lnTo>
                    <a:lnTo>
                      <a:pt x="45" y="192"/>
                    </a:lnTo>
                    <a:lnTo>
                      <a:pt x="42" y="195"/>
                    </a:lnTo>
                    <a:lnTo>
                      <a:pt x="39" y="195"/>
                    </a:lnTo>
                    <a:lnTo>
                      <a:pt x="39" y="187"/>
                    </a:lnTo>
                    <a:lnTo>
                      <a:pt x="36" y="187"/>
                    </a:lnTo>
                    <a:lnTo>
                      <a:pt x="36" y="184"/>
                    </a:lnTo>
                    <a:lnTo>
                      <a:pt x="33" y="184"/>
                    </a:lnTo>
                    <a:lnTo>
                      <a:pt x="36" y="181"/>
                    </a:lnTo>
                    <a:lnTo>
                      <a:pt x="36" y="178"/>
                    </a:lnTo>
                    <a:lnTo>
                      <a:pt x="33" y="178"/>
                    </a:lnTo>
                    <a:lnTo>
                      <a:pt x="33" y="172"/>
                    </a:lnTo>
                    <a:lnTo>
                      <a:pt x="30" y="172"/>
                    </a:lnTo>
                    <a:lnTo>
                      <a:pt x="30" y="163"/>
                    </a:lnTo>
                    <a:lnTo>
                      <a:pt x="30" y="166"/>
                    </a:lnTo>
                    <a:lnTo>
                      <a:pt x="27" y="166"/>
                    </a:lnTo>
                    <a:lnTo>
                      <a:pt x="24" y="169"/>
                    </a:lnTo>
                    <a:lnTo>
                      <a:pt x="21" y="169"/>
                    </a:lnTo>
                    <a:lnTo>
                      <a:pt x="18" y="166"/>
                    </a:lnTo>
                    <a:lnTo>
                      <a:pt x="18" y="154"/>
                    </a:lnTo>
                    <a:lnTo>
                      <a:pt x="21" y="148"/>
                    </a:lnTo>
                    <a:lnTo>
                      <a:pt x="21" y="142"/>
                    </a:lnTo>
                    <a:lnTo>
                      <a:pt x="24" y="136"/>
                    </a:lnTo>
                    <a:lnTo>
                      <a:pt x="24" y="133"/>
                    </a:lnTo>
                    <a:lnTo>
                      <a:pt x="27" y="130"/>
                    </a:lnTo>
                    <a:lnTo>
                      <a:pt x="30" y="130"/>
                    </a:lnTo>
                    <a:lnTo>
                      <a:pt x="30" y="124"/>
                    </a:lnTo>
                    <a:lnTo>
                      <a:pt x="33" y="121"/>
                    </a:lnTo>
                    <a:lnTo>
                      <a:pt x="33" y="118"/>
                    </a:lnTo>
                    <a:lnTo>
                      <a:pt x="36" y="115"/>
                    </a:lnTo>
                    <a:lnTo>
                      <a:pt x="39" y="110"/>
                    </a:lnTo>
                    <a:lnTo>
                      <a:pt x="42" y="107"/>
                    </a:lnTo>
                    <a:lnTo>
                      <a:pt x="45" y="107"/>
                    </a:lnTo>
                    <a:lnTo>
                      <a:pt x="45" y="104"/>
                    </a:lnTo>
                    <a:lnTo>
                      <a:pt x="51" y="104"/>
                    </a:lnTo>
                    <a:lnTo>
                      <a:pt x="54" y="101"/>
                    </a:lnTo>
                    <a:lnTo>
                      <a:pt x="51" y="98"/>
                    </a:lnTo>
                    <a:lnTo>
                      <a:pt x="48" y="98"/>
                    </a:lnTo>
                    <a:lnTo>
                      <a:pt x="48" y="95"/>
                    </a:lnTo>
                    <a:lnTo>
                      <a:pt x="45" y="92"/>
                    </a:lnTo>
                    <a:lnTo>
                      <a:pt x="45" y="86"/>
                    </a:lnTo>
                    <a:lnTo>
                      <a:pt x="42" y="83"/>
                    </a:lnTo>
                    <a:lnTo>
                      <a:pt x="39" y="83"/>
                    </a:lnTo>
                    <a:lnTo>
                      <a:pt x="36" y="80"/>
                    </a:lnTo>
                    <a:lnTo>
                      <a:pt x="36" y="71"/>
                    </a:lnTo>
                    <a:lnTo>
                      <a:pt x="33" y="68"/>
                    </a:lnTo>
                    <a:lnTo>
                      <a:pt x="33" y="59"/>
                    </a:lnTo>
                    <a:lnTo>
                      <a:pt x="30" y="56"/>
                    </a:lnTo>
                    <a:lnTo>
                      <a:pt x="30" y="50"/>
                    </a:lnTo>
                    <a:lnTo>
                      <a:pt x="27" y="47"/>
                    </a:lnTo>
                    <a:lnTo>
                      <a:pt x="27" y="44"/>
                    </a:lnTo>
                    <a:lnTo>
                      <a:pt x="24" y="38"/>
                    </a:lnTo>
                    <a:lnTo>
                      <a:pt x="18" y="33"/>
                    </a:lnTo>
                    <a:lnTo>
                      <a:pt x="15" y="27"/>
                    </a:lnTo>
                    <a:lnTo>
                      <a:pt x="15" y="24"/>
                    </a:lnTo>
                    <a:lnTo>
                      <a:pt x="9" y="18"/>
                    </a:lnTo>
                    <a:lnTo>
                      <a:pt x="6" y="12"/>
                    </a:lnTo>
                    <a:lnTo>
                      <a:pt x="6" y="9"/>
                    </a:lnTo>
                    <a:lnTo>
                      <a:pt x="0" y="3"/>
                    </a:lnTo>
                    <a:lnTo>
                      <a:pt x="0" y="0"/>
                    </a:lnTo>
                    <a:close/>
                  </a:path>
                </a:pathLst>
              </a:custGeom>
              <a:solidFill>
                <a:srgbClr val="BF8C59"/>
              </a:solidFill>
              <a:ln w="0">
                <a:solidFill>
                  <a:srgbClr val="000000"/>
                </a:solidFill>
                <a:prstDash val="solid"/>
                <a:round/>
                <a:headEnd/>
                <a:tailEnd/>
              </a:ln>
            </p:spPr>
            <p:txBody>
              <a:bodyPr/>
              <a:lstStyle/>
              <a:p>
                <a:endParaRPr lang="es-ES"/>
              </a:p>
            </p:txBody>
          </p:sp>
          <p:sp>
            <p:nvSpPr>
              <p:cNvPr id="21552" name="Freeform 581"/>
              <p:cNvSpPr>
                <a:spLocks noEditPoints="1"/>
              </p:cNvSpPr>
              <p:nvPr/>
            </p:nvSpPr>
            <p:spPr bwMode="auto">
              <a:xfrm>
                <a:off x="402" y="1844"/>
                <a:ext cx="176" cy="65"/>
              </a:xfrm>
              <a:custGeom>
                <a:avLst/>
                <a:gdLst>
                  <a:gd name="T0" fmla="*/ 30 w 176"/>
                  <a:gd name="T1" fmla="*/ 12 h 65"/>
                  <a:gd name="T2" fmla="*/ 39 w 176"/>
                  <a:gd name="T3" fmla="*/ 18 h 65"/>
                  <a:gd name="T4" fmla="*/ 42 w 176"/>
                  <a:gd name="T5" fmla="*/ 27 h 65"/>
                  <a:gd name="T6" fmla="*/ 45 w 176"/>
                  <a:gd name="T7" fmla="*/ 30 h 65"/>
                  <a:gd name="T8" fmla="*/ 42 w 176"/>
                  <a:gd name="T9" fmla="*/ 27 h 65"/>
                  <a:gd name="T10" fmla="*/ 45 w 176"/>
                  <a:gd name="T11" fmla="*/ 39 h 65"/>
                  <a:gd name="T12" fmla="*/ 48 w 176"/>
                  <a:gd name="T13" fmla="*/ 51 h 65"/>
                  <a:gd name="T14" fmla="*/ 75 w 176"/>
                  <a:gd name="T15" fmla="*/ 54 h 65"/>
                  <a:gd name="T16" fmla="*/ 84 w 176"/>
                  <a:gd name="T17" fmla="*/ 60 h 65"/>
                  <a:gd name="T18" fmla="*/ 90 w 176"/>
                  <a:gd name="T19" fmla="*/ 62 h 65"/>
                  <a:gd name="T20" fmla="*/ 99 w 176"/>
                  <a:gd name="T21" fmla="*/ 62 h 65"/>
                  <a:gd name="T22" fmla="*/ 99 w 176"/>
                  <a:gd name="T23" fmla="*/ 62 h 65"/>
                  <a:gd name="T24" fmla="*/ 117 w 176"/>
                  <a:gd name="T25" fmla="*/ 65 h 65"/>
                  <a:gd name="T26" fmla="*/ 144 w 176"/>
                  <a:gd name="T27" fmla="*/ 62 h 65"/>
                  <a:gd name="T28" fmla="*/ 152 w 176"/>
                  <a:gd name="T29" fmla="*/ 60 h 65"/>
                  <a:gd name="T30" fmla="*/ 158 w 176"/>
                  <a:gd name="T31" fmla="*/ 57 h 65"/>
                  <a:gd name="T32" fmla="*/ 155 w 176"/>
                  <a:gd name="T33" fmla="*/ 51 h 65"/>
                  <a:gd name="T34" fmla="*/ 158 w 176"/>
                  <a:gd name="T35" fmla="*/ 48 h 65"/>
                  <a:gd name="T36" fmla="*/ 167 w 176"/>
                  <a:gd name="T37" fmla="*/ 45 h 65"/>
                  <a:gd name="T38" fmla="*/ 173 w 176"/>
                  <a:gd name="T39" fmla="*/ 45 h 65"/>
                  <a:gd name="T40" fmla="*/ 170 w 176"/>
                  <a:gd name="T41" fmla="*/ 24 h 65"/>
                  <a:gd name="T42" fmla="*/ 167 w 176"/>
                  <a:gd name="T43" fmla="*/ 12 h 65"/>
                  <a:gd name="T44" fmla="*/ 170 w 176"/>
                  <a:gd name="T45" fmla="*/ 0 h 65"/>
                  <a:gd name="T46" fmla="*/ 164 w 176"/>
                  <a:gd name="T47" fmla="*/ 9 h 65"/>
                  <a:gd name="T48" fmla="*/ 152 w 176"/>
                  <a:gd name="T49" fmla="*/ 12 h 65"/>
                  <a:gd name="T50" fmla="*/ 149 w 176"/>
                  <a:gd name="T51" fmla="*/ 15 h 65"/>
                  <a:gd name="T52" fmla="*/ 132 w 176"/>
                  <a:gd name="T53" fmla="*/ 9 h 65"/>
                  <a:gd name="T54" fmla="*/ 114 w 176"/>
                  <a:gd name="T55" fmla="*/ 6 h 65"/>
                  <a:gd name="T56" fmla="*/ 81 w 176"/>
                  <a:gd name="T57" fmla="*/ 3 h 65"/>
                  <a:gd name="T58" fmla="*/ 57 w 176"/>
                  <a:gd name="T59" fmla="*/ 0 h 65"/>
                  <a:gd name="T60" fmla="*/ 33 w 176"/>
                  <a:gd name="T61" fmla="*/ 3 h 65"/>
                  <a:gd name="T62" fmla="*/ 27 w 176"/>
                  <a:gd name="T63" fmla="*/ 6 h 65"/>
                  <a:gd name="T64" fmla="*/ 18 w 176"/>
                  <a:gd name="T65" fmla="*/ 9 h 65"/>
                  <a:gd name="T66" fmla="*/ 30 w 176"/>
                  <a:gd name="T67" fmla="*/ 42 h 65"/>
                  <a:gd name="T68" fmla="*/ 21 w 176"/>
                  <a:gd name="T69" fmla="*/ 39 h 65"/>
                  <a:gd name="T70" fmla="*/ 12 w 176"/>
                  <a:gd name="T71" fmla="*/ 42 h 65"/>
                  <a:gd name="T72" fmla="*/ 12 w 176"/>
                  <a:gd name="T73" fmla="*/ 45 h 65"/>
                  <a:gd name="T74" fmla="*/ 0 w 176"/>
                  <a:gd name="T75" fmla="*/ 51 h 65"/>
                  <a:gd name="T76" fmla="*/ 6 w 176"/>
                  <a:gd name="T77" fmla="*/ 54 h 65"/>
                  <a:gd name="T78" fmla="*/ 21 w 176"/>
                  <a:gd name="T79" fmla="*/ 51 h 65"/>
                  <a:gd name="T80" fmla="*/ 6 w 176"/>
                  <a:gd name="T81" fmla="*/ 54 h 65"/>
                  <a:gd name="T82" fmla="*/ 3 w 176"/>
                  <a:gd name="T83" fmla="*/ 57 h 65"/>
                  <a:gd name="T84" fmla="*/ 6 w 176"/>
                  <a:gd name="T85" fmla="*/ 57 h 65"/>
                  <a:gd name="T86" fmla="*/ 9 w 176"/>
                  <a:gd name="T87" fmla="*/ 62 h 65"/>
                  <a:gd name="T88" fmla="*/ 21 w 176"/>
                  <a:gd name="T89" fmla="*/ 60 h 65"/>
                  <a:gd name="T90" fmla="*/ 24 w 176"/>
                  <a:gd name="T91" fmla="*/ 51 h 65"/>
                  <a:gd name="T92" fmla="*/ 27 w 176"/>
                  <a:gd name="T93" fmla="*/ 42 h 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6" h="65">
                    <a:moveTo>
                      <a:pt x="15" y="12"/>
                    </a:moveTo>
                    <a:lnTo>
                      <a:pt x="30" y="12"/>
                    </a:lnTo>
                    <a:lnTo>
                      <a:pt x="36" y="18"/>
                    </a:lnTo>
                    <a:lnTo>
                      <a:pt x="39" y="18"/>
                    </a:lnTo>
                    <a:lnTo>
                      <a:pt x="42" y="21"/>
                    </a:lnTo>
                    <a:lnTo>
                      <a:pt x="42" y="27"/>
                    </a:lnTo>
                    <a:lnTo>
                      <a:pt x="45" y="27"/>
                    </a:lnTo>
                    <a:lnTo>
                      <a:pt x="45" y="30"/>
                    </a:lnTo>
                    <a:lnTo>
                      <a:pt x="42" y="30"/>
                    </a:lnTo>
                    <a:lnTo>
                      <a:pt x="42" y="27"/>
                    </a:lnTo>
                    <a:lnTo>
                      <a:pt x="42" y="33"/>
                    </a:lnTo>
                    <a:lnTo>
                      <a:pt x="45" y="39"/>
                    </a:lnTo>
                    <a:lnTo>
                      <a:pt x="48" y="42"/>
                    </a:lnTo>
                    <a:lnTo>
                      <a:pt x="48" y="51"/>
                    </a:lnTo>
                    <a:lnTo>
                      <a:pt x="66" y="54"/>
                    </a:lnTo>
                    <a:lnTo>
                      <a:pt x="75" y="54"/>
                    </a:lnTo>
                    <a:lnTo>
                      <a:pt x="81" y="51"/>
                    </a:lnTo>
                    <a:lnTo>
                      <a:pt x="84" y="60"/>
                    </a:lnTo>
                    <a:lnTo>
                      <a:pt x="87" y="62"/>
                    </a:lnTo>
                    <a:lnTo>
                      <a:pt x="90" y="62"/>
                    </a:lnTo>
                    <a:lnTo>
                      <a:pt x="93" y="60"/>
                    </a:lnTo>
                    <a:lnTo>
                      <a:pt x="99" y="62"/>
                    </a:lnTo>
                    <a:lnTo>
                      <a:pt x="111" y="62"/>
                    </a:lnTo>
                    <a:lnTo>
                      <a:pt x="99" y="62"/>
                    </a:lnTo>
                    <a:lnTo>
                      <a:pt x="99" y="65"/>
                    </a:lnTo>
                    <a:lnTo>
                      <a:pt x="117" y="65"/>
                    </a:lnTo>
                    <a:lnTo>
                      <a:pt x="120" y="62"/>
                    </a:lnTo>
                    <a:lnTo>
                      <a:pt x="144" y="62"/>
                    </a:lnTo>
                    <a:lnTo>
                      <a:pt x="147" y="60"/>
                    </a:lnTo>
                    <a:lnTo>
                      <a:pt x="152" y="60"/>
                    </a:lnTo>
                    <a:lnTo>
                      <a:pt x="161" y="57"/>
                    </a:lnTo>
                    <a:lnTo>
                      <a:pt x="158" y="57"/>
                    </a:lnTo>
                    <a:lnTo>
                      <a:pt x="155" y="54"/>
                    </a:lnTo>
                    <a:lnTo>
                      <a:pt x="155" y="51"/>
                    </a:lnTo>
                    <a:lnTo>
                      <a:pt x="158" y="51"/>
                    </a:lnTo>
                    <a:lnTo>
                      <a:pt x="158" y="48"/>
                    </a:lnTo>
                    <a:lnTo>
                      <a:pt x="164" y="48"/>
                    </a:lnTo>
                    <a:lnTo>
                      <a:pt x="167" y="45"/>
                    </a:lnTo>
                    <a:lnTo>
                      <a:pt x="176" y="45"/>
                    </a:lnTo>
                    <a:lnTo>
                      <a:pt x="173" y="45"/>
                    </a:lnTo>
                    <a:lnTo>
                      <a:pt x="173" y="33"/>
                    </a:lnTo>
                    <a:lnTo>
                      <a:pt x="170" y="24"/>
                    </a:lnTo>
                    <a:lnTo>
                      <a:pt x="167" y="24"/>
                    </a:lnTo>
                    <a:lnTo>
                      <a:pt x="167" y="12"/>
                    </a:lnTo>
                    <a:lnTo>
                      <a:pt x="170" y="9"/>
                    </a:lnTo>
                    <a:lnTo>
                      <a:pt x="170" y="0"/>
                    </a:lnTo>
                    <a:lnTo>
                      <a:pt x="167" y="3"/>
                    </a:lnTo>
                    <a:lnTo>
                      <a:pt x="164" y="9"/>
                    </a:lnTo>
                    <a:lnTo>
                      <a:pt x="161" y="12"/>
                    </a:lnTo>
                    <a:lnTo>
                      <a:pt x="152" y="12"/>
                    </a:lnTo>
                    <a:lnTo>
                      <a:pt x="152" y="15"/>
                    </a:lnTo>
                    <a:lnTo>
                      <a:pt x="149" y="15"/>
                    </a:lnTo>
                    <a:lnTo>
                      <a:pt x="138" y="9"/>
                    </a:lnTo>
                    <a:lnTo>
                      <a:pt x="132" y="9"/>
                    </a:lnTo>
                    <a:lnTo>
                      <a:pt x="129" y="6"/>
                    </a:lnTo>
                    <a:lnTo>
                      <a:pt x="114" y="6"/>
                    </a:lnTo>
                    <a:lnTo>
                      <a:pt x="108" y="3"/>
                    </a:lnTo>
                    <a:lnTo>
                      <a:pt x="81" y="3"/>
                    </a:lnTo>
                    <a:lnTo>
                      <a:pt x="78" y="0"/>
                    </a:lnTo>
                    <a:lnTo>
                      <a:pt x="57" y="0"/>
                    </a:lnTo>
                    <a:lnTo>
                      <a:pt x="51" y="3"/>
                    </a:lnTo>
                    <a:lnTo>
                      <a:pt x="33" y="3"/>
                    </a:lnTo>
                    <a:lnTo>
                      <a:pt x="30" y="6"/>
                    </a:lnTo>
                    <a:lnTo>
                      <a:pt x="27" y="6"/>
                    </a:lnTo>
                    <a:lnTo>
                      <a:pt x="21" y="9"/>
                    </a:lnTo>
                    <a:lnTo>
                      <a:pt x="18" y="9"/>
                    </a:lnTo>
                    <a:lnTo>
                      <a:pt x="15" y="12"/>
                    </a:lnTo>
                    <a:close/>
                    <a:moveTo>
                      <a:pt x="30" y="42"/>
                    </a:moveTo>
                    <a:lnTo>
                      <a:pt x="27" y="39"/>
                    </a:lnTo>
                    <a:lnTo>
                      <a:pt x="21" y="39"/>
                    </a:lnTo>
                    <a:lnTo>
                      <a:pt x="15" y="42"/>
                    </a:lnTo>
                    <a:lnTo>
                      <a:pt x="12" y="42"/>
                    </a:lnTo>
                    <a:lnTo>
                      <a:pt x="9" y="45"/>
                    </a:lnTo>
                    <a:lnTo>
                      <a:pt x="12" y="45"/>
                    </a:lnTo>
                    <a:lnTo>
                      <a:pt x="6" y="45"/>
                    </a:lnTo>
                    <a:lnTo>
                      <a:pt x="0" y="51"/>
                    </a:lnTo>
                    <a:lnTo>
                      <a:pt x="0" y="54"/>
                    </a:lnTo>
                    <a:lnTo>
                      <a:pt x="6" y="54"/>
                    </a:lnTo>
                    <a:lnTo>
                      <a:pt x="12" y="51"/>
                    </a:lnTo>
                    <a:lnTo>
                      <a:pt x="21" y="51"/>
                    </a:lnTo>
                    <a:lnTo>
                      <a:pt x="9" y="51"/>
                    </a:lnTo>
                    <a:lnTo>
                      <a:pt x="6" y="54"/>
                    </a:lnTo>
                    <a:lnTo>
                      <a:pt x="3" y="54"/>
                    </a:lnTo>
                    <a:lnTo>
                      <a:pt x="3" y="57"/>
                    </a:lnTo>
                    <a:lnTo>
                      <a:pt x="12" y="57"/>
                    </a:lnTo>
                    <a:lnTo>
                      <a:pt x="6" y="57"/>
                    </a:lnTo>
                    <a:lnTo>
                      <a:pt x="6" y="60"/>
                    </a:lnTo>
                    <a:lnTo>
                      <a:pt x="9" y="62"/>
                    </a:lnTo>
                    <a:lnTo>
                      <a:pt x="18" y="62"/>
                    </a:lnTo>
                    <a:lnTo>
                      <a:pt x="21" y="60"/>
                    </a:lnTo>
                    <a:lnTo>
                      <a:pt x="24" y="60"/>
                    </a:lnTo>
                    <a:lnTo>
                      <a:pt x="24" y="51"/>
                    </a:lnTo>
                    <a:lnTo>
                      <a:pt x="27" y="45"/>
                    </a:lnTo>
                    <a:lnTo>
                      <a:pt x="27" y="42"/>
                    </a:lnTo>
                    <a:lnTo>
                      <a:pt x="30" y="42"/>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53" name="Freeform 582"/>
              <p:cNvSpPr>
                <a:spLocks/>
              </p:cNvSpPr>
              <p:nvPr/>
            </p:nvSpPr>
            <p:spPr bwMode="auto">
              <a:xfrm>
                <a:off x="387" y="1791"/>
                <a:ext cx="188" cy="74"/>
              </a:xfrm>
              <a:custGeom>
                <a:avLst/>
                <a:gdLst>
                  <a:gd name="T0" fmla="*/ 30 w 188"/>
                  <a:gd name="T1" fmla="*/ 68 h 74"/>
                  <a:gd name="T2" fmla="*/ 36 w 188"/>
                  <a:gd name="T3" fmla="*/ 65 h 74"/>
                  <a:gd name="T4" fmla="*/ 51 w 188"/>
                  <a:gd name="T5" fmla="*/ 62 h 74"/>
                  <a:gd name="T6" fmla="*/ 66 w 188"/>
                  <a:gd name="T7" fmla="*/ 65 h 74"/>
                  <a:gd name="T8" fmla="*/ 90 w 188"/>
                  <a:gd name="T9" fmla="*/ 62 h 74"/>
                  <a:gd name="T10" fmla="*/ 126 w 188"/>
                  <a:gd name="T11" fmla="*/ 59 h 74"/>
                  <a:gd name="T12" fmla="*/ 150 w 188"/>
                  <a:gd name="T13" fmla="*/ 62 h 74"/>
                  <a:gd name="T14" fmla="*/ 159 w 188"/>
                  <a:gd name="T15" fmla="*/ 65 h 74"/>
                  <a:gd name="T16" fmla="*/ 164 w 188"/>
                  <a:gd name="T17" fmla="*/ 68 h 74"/>
                  <a:gd name="T18" fmla="*/ 170 w 188"/>
                  <a:gd name="T19" fmla="*/ 68 h 74"/>
                  <a:gd name="T20" fmla="*/ 179 w 188"/>
                  <a:gd name="T21" fmla="*/ 62 h 74"/>
                  <a:gd name="T22" fmla="*/ 185 w 188"/>
                  <a:gd name="T23" fmla="*/ 50 h 74"/>
                  <a:gd name="T24" fmla="*/ 188 w 188"/>
                  <a:gd name="T25" fmla="*/ 41 h 74"/>
                  <a:gd name="T26" fmla="*/ 185 w 188"/>
                  <a:gd name="T27" fmla="*/ 33 h 74"/>
                  <a:gd name="T28" fmla="*/ 182 w 188"/>
                  <a:gd name="T29" fmla="*/ 27 h 74"/>
                  <a:gd name="T30" fmla="*/ 170 w 188"/>
                  <a:gd name="T31" fmla="*/ 18 h 74"/>
                  <a:gd name="T32" fmla="*/ 162 w 188"/>
                  <a:gd name="T33" fmla="*/ 15 h 74"/>
                  <a:gd name="T34" fmla="*/ 150 w 188"/>
                  <a:gd name="T35" fmla="*/ 6 h 74"/>
                  <a:gd name="T36" fmla="*/ 135 w 188"/>
                  <a:gd name="T37" fmla="*/ 3 h 74"/>
                  <a:gd name="T38" fmla="*/ 126 w 188"/>
                  <a:gd name="T39" fmla="*/ 3 h 74"/>
                  <a:gd name="T40" fmla="*/ 117 w 188"/>
                  <a:gd name="T41" fmla="*/ 6 h 74"/>
                  <a:gd name="T42" fmla="*/ 108 w 188"/>
                  <a:gd name="T43" fmla="*/ 9 h 74"/>
                  <a:gd name="T44" fmla="*/ 99 w 188"/>
                  <a:gd name="T45" fmla="*/ 15 h 74"/>
                  <a:gd name="T46" fmla="*/ 87 w 188"/>
                  <a:gd name="T47" fmla="*/ 21 h 74"/>
                  <a:gd name="T48" fmla="*/ 66 w 188"/>
                  <a:gd name="T49" fmla="*/ 24 h 74"/>
                  <a:gd name="T50" fmla="*/ 57 w 188"/>
                  <a:gd name="T51" fmla="*/ 27 h 74"/>
                  <a:gd name="T52" fmla="*/ 48 w 188"/>
                  <a:gd name="T53" fmla="*/ 33 h 74"/>
                  <a:gd name="T54" fmla="*/ 30 w 188"/>
                  <a:gd name="T55" fmla="*/ 47 h 74"/>
                  <a:gd name="T56" fmla="*/ 24 w 188"/>
                  <a:gd name="T57" fmla="*/ 50 h 74"/>
                  <a:gd name="T58" fmla="*/ 18 w 188"/>
                  <a:gd name="T59" fmla="*/ 47 h 74"/>
                  <a:gd name="T60" fmla="*/ 9 w 188"/>
                  <a:gd name="T61" fmla="*/ 50 h 74"/>
                  <a:gd name="T62" fmla="*/ 0 w 188"/>
                  <a:gd name="T63" fmla="*/ 62 h 74"/>
                  <a:gd name="T64" fmla="*/ 6 w 188"/>
                  <a:gd name="T65" fmla="*/ 74 h 74"/>
                  <a:gd name="T66" fmla="*/ 18 w 188"/>
                  <a:gd name="T67" fmla="*/ 71 h 74"/>
                  <a:gd name="T68" fmla="*/ 24 w 188"/>
                  <a:gd name="T69" fmla="*/ 68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8" h="74">
                    <a:moveTo>
                      <a:pt x="24" y="68"/>
                    </a:moveTo>
                    <a:lnTo>
                      <a:pt x="30" y="68"/>
                    </a:lnTo>
                    <a:lnTo>
                      <a:pt x="33" y="65"/>
                    </a:lnTo>
                    <a:lnTo>
                      <a:pt x="36" y="65"/>
                    </a:lnTo>
                    <a:lnTo>
                      <a:pt x="42" y="62"/>
                    </a:lnTo>
                    <a:lnTo>
                      <a:pt x="51" y="62"/>
                    </a:lnTo>
                    <a:lnTo>
                      <a:pt x="57" y="65"/>
                    </a:lnTo>
                    <a:lnTo>
                      <a:pt x="66" y="65"/>
                    </a:lnTo>
                    <a:lnTo>
                      <a:pt x="72" y="62"/>
                    </a:lnTo>
                    <a:lnTo>
                      <a:pt x="90" y="62"/>
                    </a:lnTo>
                    <a:lnTo>
                      <a:pt x="93" y="59"/>
                    </a:lnTo>
                    <a:lnTo>
                      <a:pt x="126" y="59"/>
                    </a:lnTo>
                    <a:lnTo>
                      <a:pt x="132" y="62"/>
                    </a:lnTo>
                    <a:lnTo>
                      <a:pt x="150" y="62"/>
                    </a:lnTo>
                    <a:lnTo>
                      <a:pt x="153" y="65"/>
                    </a:lnTo>
                    <a:lnTo>
                      <a:pt x="159" y="65"/>
                    </a:lnTo>
                    <a:lnTo>
                      <a:pt x="162" y="68"/>
                    </a:lnTo>
                    <a:lnTo>
                      <a:pt x="164" y="68"/>
                    </a:lnTo>
                    <a:lnTo>
                      <a:pt x="167" y="71"/>
                    </a:lnTo>
                    <a:lnTo>
                      <a:pt x="170" y="68"/>
                    </a:lnTo>
                    <a:lnTo>
                      <a:pt x="176" y="68"/>
                    </a:lnTo>
                    <a:lnTo>
                      <a:pt x="179" y="62"/>
                    </a:lnTo>
                    <a:lnTo>
                      <a:pt x="185" y="56"/>
                    </a:lnTo>
                    <a:lnTo>
                      <a:pt x="185" y="50"/>
                    </a:lnTo>
                    <a:lnTo>
                      <a:pt x="188" y="47"/>
                    </a:lnTo>
                    <a:lnTo>
                      <a:pt x="188" y="41"/>
                    </a:lnTo>
                    <a:lnTo>
                      <a:pt x="185" y="38"/>
                    </a:lnTo>
                    <a:lnTo>
                      <a:pt x="185" y="33"/>
                    </a:lnTo>
                    <a:lnTo>
                      <a:pt x="182" y="30"/>
                    </a:lnTo>
                    <a:lnTo>
                      <a:pt x="182" y="27"/>
                    </a:lnTo>
                    <a:lnTo>
                      <a:pt x="173" y="18"/>
                    </a:lnTo>
                    <a:lnTo>
                      <a:pt x="170" y="18"/>
                    </a:lnTo>
                    <a:lnTo>
                      <a:pt x="167" y="15"/>
                    </a:lnTo>
                    <a:lnTo>
                      <a:pt x="162" y="15"/>
                    </a:lnTo>
                    <a:lnTo>
                      <a:pt x="156" y="12"/>
                    </a:lnTo>
                    <a:lnTo>
                      <a:pt x="150" y="6"/>
                    </a:lnTo>
                    <a:lnTo>
                      <a:pt x="144" y="3"/>
                    </a:lnTo>
                    <a:lnTo>
                      <a:pt x="135" y="3"/>
                    </a:lnTo>
                    <a:lnTo>
                      <a:pt x="132" y="0"/>
                    </a:lnTo>
                    <a:lnTo>
                      <a:pt x="126" y="3"/>
                    </a:lnTo>
                    <a:lnTo>
                      <a:pt x="123" y="3"/>
                    </a:lnTo>
                    <a:lnTo>
                      <a:pt x="117" y="6"/>
                    </a:lnTo>
                    <a:lnTo>
                      <a:pt x="114" y="6"/>
                    </a:lnTo>
                    <a:lnTo>
                      <a:pt x="108" y="9"/>
                    </a:lnTo>
                    <a:lnTo>
                      <a:pt x="105" y="12"/>
                    </a:lnTo>
                    <a:lnTo>
                      <a:pt x="99" y="15"/>
                    </a:lnTo>
                    <a:lnTo>
                      <a:pt x="93" y="21"/>
                    </a:lnTo>
                    <a:lnTo>
                      <a:pt x="87" y="21"/>
                    </a:lnTo>
                    <a:lnTo>
                      <a:pt x="84" y="24"/>
                    </a:lnTo>
                    <a:lnTo>
                      <a:pt x="66" y="24"/>
                    </a:lnTo>
                    <a:lnTo>
                      <a:pt x="60" y="27"/>
                    </a:lnTo>
                    <a:lnTo>
                      <a:pt x="57" y="27"/>
                    </a:lnTo>
                    <a:lnTo>
                      <a:pt x="51" y="33"/>
                    </a:lnTo>
                    <a:lnTo>
                      <a:pt x="48" y="33"/>
                    </a:lnTo>
                    <a:lnTo>
                      <a:pt x="42" y="36"/>
                    </a:lnTo>
                    <a:lnTo>
                      <a:pt x="30" y="47"/>
                    </a:lnTo>
                    <a:lnTo>
                      <a:pt x="27" y="47"/>
                    </a:lnTo>
                    <a:lnTo>
                      <a:pt x="24" y="50"/>
                    </a:lnTo>
                    <a:lnTo>
                      <a:pt x="21" y="50"/>
                    </a:lnTo>
                    <a:lnTo>
                      <a:pt x="18" y="47"/>
                    </a:lnTo>
                    <a:lnTo>
                      <a:pt x="15" y="47"/>
                    </a:lnTo>
                    <a:lnTo>
                      <a:pt x="9" y="50"/>
                    </a:lnTo>
                    <a:lnTo>
                      <a:pt x="6" y="56"/>
                    </a:lnTo>
                    <a:lnTo>
                      <a:pt x="0" y="62"/>
                    </a:lnTo>
                    <a:lnTo>
                      <a:pt x="0" y="68"/>
                    </a:lnTo>
                    <a:lnTo>
                      <a:pt x="6" y="74"/>
                    </a:lnTo>
                    <a:lnTo>
                      <a:pt x="15" y="74"/>
                    </a:lnTo>
                    <a:lnTo>
                      <a:pt x="18" y="71"/>
                    </a:lnTo>
                    <a:lnTo>
                      <a:pt x="21" y="71"/>
                    </a:lnTo>
                    <a:lnTo>
                      <a:pt x="24" y="68"/>
                    </a:lnTo>
                    <a:close/>
                  </a:path>
                </a:pathLst>
              </a:custGeom>
              <a:solidFill>
                <a:srgbClr val="A572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54" name="Freeform 583"/>
              <p:cNvSpPr>
                <a:spLocks/>
              </p:cNvSpPr>
              <p:nvPr/>
            </p:nvSpPr>
            <p:spPr bwMode="auto">
              <a:xfrm>
                <a:off x="444" y="1827"/>
                <a:ext cx="30" cy="20"/>
              </a:xfrm>
              <a:custGeom>
                <a:avLst/>
                <a:gdLst>
                  <a:gd name="T0" fmla="*/ 21 w 30"/>
                  <a:gd name="T1" fmla="*/ 0 h 20"/>
                  <a:gd name="T2" fmla="*/ 12 w 30"/>
                  <a:gd name="T3" fmla="*/ 0 h 20"/>
                  <a:gd name="T4" fmla="*/ 6 w 30"/>
                  <a:gd name="T5" fmla="*/ 2 h 20"/>
                  <a:gd name="T6" fmla="*/ 0 w 30"/>
                  <a:gd name="T7" fmla="*/ 8 h 20"/>
                  <a:gd name="T8" fmla="*/ 0 w 30"/>
                  <a:gd name="T9" fmla="*/ 11 h 20"/>
                  <a:gd name="T10" fmla="*/ 3 w 30"/>
                  <a:gd name="T11" fmla="*/ 14 h 20"/>
                  <a:gd name="T12" fmla="*/ 15 w 30"/>
                  <a:gd name="T13" fmla="*/ 20 h 20"/>
                  <a:gd name="T14" fmla="*/ 21 w 30"/>
                  <a:gd name="T15" fmla="*/ 20 h 20"/>
                  <a:gd name="T16" fmla="*/ 30 w 30"/>
                  <a:gd name="T17" fmla="*/ 11 h 20"/>
                  <a:gd name="T18" fmla="*/ 30 w 30"/>
                  <a:gd name="T19" fmla="*/ 5 h 20"/>
                  <a:gd name="T20" fmla="*/ 27 w 30"/>
                  <a:gd name="T21" fmla="*/ 2 h 20"/>
                  <a:gd name="T22" fmla="*/ 24 w 30"/>
                  <a:gd name="T23" fmla="*/ 2 h 20"/>
                  <a:gd name="T24" fmla="*/ 21 w 30"/>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20">
                    <a:moveTo>
                      <a:pt x="21" y="0"/>
                    </a:moveTo>
                    <a:lnTo>
                      <a:pt x="12" y="0"/>
                    </a:lnTo>
                    <a:lnTo>
                      <a:pt x="6" y="2"/>
                    </a:lnTo>
                    <a:lnTo>
                      <a:pt x="0" y="8"/>
                    </a:lnTo>
                    <a:lnTo>
                      <a:pt x="0" y="11"/>
                    </a:lnTo>
                    <a:lnTo>
                      <a:pt x="3" y="14"/>
                    </a:lnTo>
                    <a:lnTo>
                      <a:pt x="15" y="20"/>
                    </a:lnTo>
                    <a:lnTo>
                      <a:pt x="21" y="20"/>
                    </a:lnTo>
                    <a:lnTo>
                      <a:pt x="30" y="11"/>
                    </a:lnTo>
                    <a:lnTo>
                      <a:pt x="30" y="5"/>
                    </a:lnTo>
                    <a:lnTo>
                      <a:pt x="27" y="2"/>
                    </a:lnTo>
                    <a:lnTo>
                      <a:pt x="24" y="2"/>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55" name="Freeform 584"/>
              <p:cNvSpPr>
                <a:spLocks/>
              </p:cNvSpPr>
              <p:nvPr/>
            </p:nvSpPr>
            <p:spPr bwMode="auto">
              <a:xfrm>
                <a:off x="456" y="1829"/>
                <a:ext cx="15" cy="6"/>
              </a:xfrm>
              <a:custGeom>
                <a:avLst/>
                <a:gdLst>
                  <a:gd name="T0" fmla="*/ 0 w 15"/>
                  <a:gd name="T1" fmla="*/ 3 h 6"/>
                  <a:gd name="T2" fmla="*/ 9 w 15"/>
                  <a:gd name="T3" fmla="*/ 3 h 6"/>
                  <a:gd name="T4" fmla="*/ 15 w 15"/>
                  <a:gd name="T5" fmla="*/ 6 h 6"/>
                  <a:gd name="T6" fmla="*/ 9 w 15"/>
                  <a:gd name="T7" fmla="*/ 0 h 6"/>
                  <a:gd name="T8" fmla="*/ 6 w 15"/>
                  <a:gd name="T9" fmla="*/ 0 h 6"/>
                  <a:gd name="T10" fmla="*/ 0 w 15"/>
                  <a:gd name="T11" fmla="*/ 3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6">
                    <a:moveTo>
                      <a:pt x="0" y="3"/>
                    </a:moveTo>
                    <a:lnTo>
                      <a:pt x="9" y="3"/>
                    </a:lnTo>
                    <a:lnTo>
                      <a:pt x="15" y="6"/>
                    </a:lnTo>
                    <a:lnTo>
                      <a:pt x="9" y="0"/>
                    </a:lnTo>
                    <a:lnTo>
                      <a:pt x="6"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56" name="Freeform 585"/>
              <p:cNvSpPr>
                <a:spLocks/>
              </p:cNvSpPr>
              <p:nvPr/>
            </p:nvSpPr>
            <p:spPr bwMode="auto">
              <a:xfrm>
                <a:off x="519" y="1776"/>
                <a:ext cx="44" cy="68"/>
              </a:xfrm>
              <a:custGeom>
                <a:avLst/>
                <a:gdLst>
                  <a:gd name="T0" fmla="*/ 44 w 44"/>
                  <a:gd name="T1" fmla="*/ 15 h 68"/>
                  <a:gd name="T2" fmla="*/ 44 w 44"/>
                  <a:gd name="T3" fmla="*/ 18 h 68"/>
                  <a:gd name="T4" fmla="*/ 41 w 44"/>
                  <a:gd name="T5" fmla="*/ 24 h 68"/>
                  <a:gd name="T6" fmla="*/ 41 w 44"/>
                  <a:gd name="T7" fmla="*/ 33 h 68"/>
                  <a:gd name="T8" fmla="*/ 38 w 44"/>
                  <a:gd name="T9" fmla="*/ 39 h 68"/>
                  <a:gd name="T10" fmla="*/ 38 w 44"/>
                  <a:gd name="T11" fmla="*/ 42 h 68"/>
                  <a:gd name="T12" fmla="*/ 30 w 44"/>
                  <a:gd name="T13" fmla="*/ 51 h 68"/>
                  <a:gd name="T14" fmla="*/ 30 w 44"/>
                  <a:gd name="T15" fmla="*/ 53 h 68"/>
                  <a:gd name="T16" fmla="*/ 27 w 44"/>
                  <a:gd name="T17" fmla="*/ 56 h 68"/>
                  <a:gd name="T18" fmla="*/ 27 w 44"/>
                  <a:gd name="T19" fmla="*/ 68 h 68"/>
                  <a:gd name="T20" fmla="*/ 15 w 44"/>
                  <a:gd name="T21" fmla="*/ 68 h 68"/>
                  <a:gd name="T22" fmla="*/ 9 w 44"/>
                  <a:gd name="T23" fmla="*/ 65 h 68"/>
                  <a:gd name="T24" fmla="*/ 9 w 44"/>
                  <a:gd name="T25" fmla="*/ 51 h 68"/>
                  <a:gd name="T26" fmla="*/ 6 w 44"/>
                  <a:gd name="T27" fmla="*/ 48 h 68"/>
                  <a:gd name="T28" fmla="*/ 3 w 44"/>
                  <a:gd name="T29" fmla="*/ 42 h 68"/>
                  <a:gd name="T30" fmla="*/ 0 w 44"/>
                  <a:gd name="T31" fmla="*/ 39 h 68"/>
                  <a:gd name="T32" fmla="*/ 0 w 44"/>
                  <a:gd name="T33" fmla="*/ 30 h 68"/>
                  <a:gd name="T34" fmla="*/ 3 w 44"/>
                  <a:gd name="T35" fmla="*/ 27 h 68"/>
                  <a:gd name="T36" fmla="*/ 3 w 44"/>
                  <a:gd name="T37" fmla="*/ 21 h 68"/>
                  <a:gd name="T38" fmla="*/ 6 w 44"/>
                  <a:gd name="T39" fmla="*/ 15 h 68"/>
                  <a:gd name="T40" fmla="*/ 6 w 44"/>
                  <a:gd name="T41" fmla="*/ 12 h 68"/>
                  <a:gd name="T42" fmla="*/ 9 w 44"/>
                  <a:gd name="T43" fmla="*/ 9 h 68"/>
                  <a:gd name="T44" fmla="*/ 12 w 44"/>
                  <a:gd name="T45" fmla="*/ 3 h 68"/>
                  <a:gd name="T46" fmla="*/ 18 w 44"/>
                  <a:gd name="T47" fmla="*/ 3 h 68"/>
                  <a:gd name="T48" fmla="*/ 21 w 44"/>
                  <a:gd name="T49" fmla="*/ 0 h 68"/>
                  <a:gd name="T50" fmla="*/ 18 w 44"/>
                  <a:gd name="T51" fmla="*/ 3 h 68"/>
                  <a:gd name="T52" fmla="*/ 12 w 44"/>
                  <a:gd name="T53" fmla="*/ 6 h 68"/>
                  <a:gd name="T54" fmla="*/ 12 w 44"/>
                  <a:gd name="T55" fmla="*/ 9 h 68"/>
                  <a:gd name="T56" fmla="*/ 9 w 44"/>
                  <a:gd name="T57" fmla="*/ 12 h 68"/>
                  <a:gd name="T58" fmla="*/ 9 w 44"/>
                  <a:gd name="T59" fmla="*/ 36 h 68"/>
                  <a:gd name="T60" fmla="*/ 15 w 44"/>
                  <a:gd name="T61" fmla="*/ 42 h 68"/>
                  <a:gd name="T62" fmla="*/ 15 w 44"/>
                  <a:gd name="T63" fmla="*/ 53 h 68"/>
                  <a:gd name="T64" fmla="*/ 21 w 44"/>
                  <a:gd name="T65" fmla="*/ 59 h 68"/>
                  <a:gd name="T66" fmla="*/ 24 w 44"/>
                  <a:gd name="T67" fmla="*/ 56 h 68"/>
                  <a:gd name="T68" fmla="*/ 24 w 44"/>
                  <a:gd name="T69" fmla="*/ 51 h 68"/>
                  <a:gd name="T70" fmla="*/ 21 w 44"/>
                  <a:gd name="T71" fmla="*/ 51 h 68"/>
                  <a:gd name="T72" fmla="*/ 21 w 44"/>
                  <a:gd name="T73" fmla="*/ 48 h 68"/>
                  <a:gd name="T74" fmla="*/ 24 w 44"/>
                  <a:gd name="T75" fmla="*/ 45 h 68"/>
                  <a:gd name="T76" fmla="*/ 27 w 44"/>
                  <a:gd name="T77" fmla="*/ 45 h 68"/>
                  <a:gd name="T78" fmla="*/ 32 w 44"/>
                  <a:gd name="T79" fmla="*/ 39 h 68"/>
                  <a:gd name="T80" fmla="*/ 41 w 44"/>
                  <a:gd name="T81" fmla="*/ 21 h 68"/>
                  <a:gd name="T82" fmla="*/ 44 w 44"/>
                  <a:gd name="T83" fmla="*/ 18 h 68"/>
                  <a:gd name="T84" fmla="*/ 44 w 44"/>
                  <a:gd name="T85" fmla="*/ 15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4" h="68">
                    <a:moveTo>
                      <a:pt x="44" y="15"/>
                    </a:moveTo>
                    <a:lnTo>
                      <a:pt x="44" y="18"/>
                    </a:lnTo>
                    <a:lnTo>
                      <a:pt x="41" y="24"/>
                    </a:lnTo>
                    <a:lnTo>
                      <a:pt x="41" y="33"/>
                    </a:lnTo>
                    <a:lnTo>
                      <a:pt x="38" y="39"/>
                    </a:lnTo>
                    <a:lnTo>
                      <a:pt x="38" y="42"/>
                    </a:lnTo>
                    <a:lnTo>
                      <a:pt x="30" y="51"/>
                    </a:lnTo>
                    <a:lnTo>
                      <a:pt x="30" y="53"/>
                    </a:lnTo>
                    <a:lnTo>
                      <a:pt x="27" y="56"/>
                    </a:lnTo>
                    <a:lnTo>
                      <a:pt x="27" y="68"/>
                    </a:lnTo>
                    <a:lnTo>
                      <a:pt x="15" y="68"/>
                    </a:lnTo>
                    <a:lnTo>
                      <a:pt x="9" y="65"/>
                    </a:lnTo>
                    <a:lnTo>
                      <a:pt x="9" y="51"/>
                    </a:lnTo>
                    <a:lnTo>
                      <a:pt x="6" y="48"/>
                    </a:lnTo>
                    <a:lnTo>
                      <a:pt x="3" y="42"/>
                    </a:lnTo>
                    <a:lnTo>
                      <a:pt x="0" y="39"/>
                    </a:lnTo>
                    <a:lnTo>
                      <a:pt x="0" y="30"/>
                    </a:lnTo>
                    <a:lnTo>
                      <a:pt x="3" y="27"/>
                    </a:lnTo>
                    <a:lnTo>
                      <a:pt x="3" y="21"/>
                    </a:lnTo>
                    <a:lnTo>
                      <a:pt x="6" y="15"/>
                    </a:lnTo>
                    <a:lnTo>
                      <a:pt x="6" y="12"/>
                    </a:lnTo>
                    <a:lnTo>
                      <a:pt x="9" y="9"/>
                    </a:lnTo>
                    <a:lnTo>
                      <a:pt x="12" y="3"/>
                    </a:lnTo>
                    <a:lnTo>
                      <a:pt x="18" y="3"/>
                    </a:lnTo>
                    <a:lnTo>
                      <a:pt x="21" y="0"/>
                    </a:lnTo>
                    <a:lnTo>
                      <a:pt x="18" y="3"/>
                    </a:lnTo>
                    <a:lnTo>
                      <a:pt x="12" y="6"/>
                    </a:lnTo>
                    <a:lnTo>
                      <a:pt x="12" y="9"/>
                    </a:lnTo>
                    <a:lnTo>
                      <a:pt x="9" y="12"/>
                    </a:lnTo>
                    <a:lnTo>
                      <a:pt x="9" y="36"/>
                    </a:lnTo>
                    <a:lnTo>
                      <a:pt x="15" y="42"/>
                    </a:lnTo>
                    <a:lnTo>
                      <a:pt x="15" y="53"/>
                    </a:lnTo>
                    <a:lnTo>
                      <a:pt x="21" y="59"/>
                    </a:lnTo>
                    <a:lnTo>
                      <a:pt x="24" y="56"/>
                    </a:lnTo>
                    <a:lnTo>
                      <a:pt x="24" y="51"/>
                    </a:lnTo>
                    <a:lnTo>
                      <a:pt x="21" y="51"/>
                    </a:lnTo>
                    <a:lnTo>
                      <a:pt x="21" y="48"/>
                    </a:lnTo>
                    <a:lnTo>
                      <a:pt x="24" y="45"/>
                    </a:lnTo>
                    <a:lnTo>
                      <a:pt x="27" y="45"/>
                    </a:lnTo>
                    <a:lnTo>
                      <a:pt x="32" y="39"/>
                    </a:lnTo>
                    <a:lnTo>
                      <a:pt x="41" y="21"/>
                    </a:lnTo>
                    <a:lnTo>
                      <a:pt x="44" y="18"/>
                    </a:lnTo>
                    <a:lnTo>
                      <a:pt x="44" y="15"/>
                    </a:lnTo>
                    <a:close/>
                  </a:path>
                </a:pathLst>
              </a:custGeom>
              <a:solidFill>
                <a:srgbClr val="CC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57" name="Freeform 586"/>
              <p:cNvSpPr>
                <a:spLocks/>
              </p:cNvSpPr>
              <p:nvPr/>
            </p:nvSpPr>
            <p:spPr bwMode="auto">
              <a:xfrm>
                <a:off x="528" y="1776"/>
                <a:ext cx="35" cy="59"/>
              </a:xfrm>
              <a:custGeom>
                <a:avLst/>
                <a:gdLst>
                  <a:gd name="T0" fmla="*/ 12 w 35"/>
                  <a:gd name="T1" fmla="*/ 48 h 59"/>
                  <a:gd name="T2" fmla="*/ 15 w 35"/>
                  <a:gd name="T3" fmla="*/ 45 h 59"/>
                  <a:gd name="T4" fmla="*/ 18 w 35"/>
                  <a:gd name="T5" fmla="*/ 45 h 59"/>
                  <a:gd name="T6" fmla="*/ 21 w 35"/>
                  <a:gd name="T7" fmla="*/ 39 h 59"/>
                  <a:gd name="T8" fmla="*/ 26 w 35"/>
                  <a:gd name="T9" fmla="*/ 33 h 59"/>
                  <a:gd name="T10" fmla="*/ 35 w 35"/>
                  <a:gd name="T11" fmla="*/ 15 h 59"/>
                  <a:gd name="T12" fmla="*/ 35 w 35"/>
                  <a:gd name="T13" fmla="*/ 9 h 59"/>
                  <a:gd name="T14" fmla="*/ 26 w 35"/>
                  <a:gd name="T15" fmla="*/ 0 h 59"/>
                  <a:gd name="T16" fmla="*/ 12 w 35"/>
                  <a:gd name="T17" fmla="*/ 0 h 59"/>
                  <a:gd name="T18" fmla="*/ 0 w 35"/>
                  <a:gd name="T19" fmla="*/ 12 h 59"/>
                  <a:gd name="T20" fmla="*/ 0 w 35"/>
                  <a:gd name="T21" fmla="*/ 36 h 59"/>
                  <a:gd name="T22" fmla="*/ 6 w 35"/>
                  <a:gd name="T23" fmla="*/ 42 h 59"/>
                  <a:gd name="T24" fmla="*/ 6 w 35"/>
                  <a:gd name="T25" fmla="*/ 53 h 59"/>
                  <a:gd name="T26" fmla="*/ 12 w 35"/>
                  <a:gd name="T27" fmla="*/ 59 h 59"/>
                  <a:gd name="T28" fmla="*/ 15 w 35"/>
                  <a:gd name="T29" fmla="*/ 56 h 59"/>
                  <a:gd name="T30" fmla="*/ 15 w 35"/>
                  <a:gd name="T31" fmla="*/ 51 h 59"/>
                  <a:gd name="T32" fmla="*/ 12 w 35"/>
                  <a:gd name="T33" fmla="*/ 48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 h="59">
                    <a:moveTo>
                      <a:pt x="12" y="48"/>
                    </a:moveTo>
                    <a:lnTo>
                      <a:pt x="15" y="45"/>
                    </a:lnTo>
                    <a:lnTo>
                      <a:pt x="18" y="45"/>
                    </a:lnTo>
                    <a:lnTo>
                      <a:pt x="21" y="39"/>
                    </a:lnTo>
                    <a:lnTo>
                      <a:pt x="26" y="33"/>
                    </a:lnTo>
                    <a:lnTo>
                      <a:pt x="35" y="15"/>
                    </a:lnTo>
                    <a:lnTo>
                      <a:pt x="35" y="9"/>
                    </a:lnTo>
                    <a:lnTo>
                      <a:pt x="26" y="0"/>
                    </a:lnTo>
                    <a:lnTo>
                      <a:pt x="12" y="0"/>
                    </a:lnTo>
                    <a:lnTo>
                      <a:pt x="0" y="12"/>
                    </a:lnTo>
                    <a:lnTo>
                      <a:pt x="0" y="36"/>
                    </a:lnTo>
                    <a:lnTo>
                      <a:pt x="6" y="42"/>
                    </a:lnTo>
                    <a:lnTo>
                      <a:pt x="6" y="53"/>
                    </a:lnTo>
                    <a:lnTo>
                      <a:pt x="12" y="59"/>
                    </a:lnTo>
                    <a:lnTo>
                      <a:pt x="15" y="56"/>
                    </a:lnTo>
                    <a:lnTo>
                      <a:pt x="15" y="51"/>
                    </a:lnTo>
                    <a:lnTo>
                      <a:pt x="12" y="48"/>
                    </a:lnTo>
                    <a:close/>
                  </a:path>
                </a:pathLst>
              </a:custGeom>
              <a:solidFill>
                <a:srgbClr val="996632"/>
              </a:solidFill>
              <a:ln w="0">
                <a:solidFill>
                  <a:srgbClr val="000000"/>
                </a:solidFill>
                <a:prstDash val="solid"/>
                <a:round/>
                <a:headEnd/>
                <a:tailEnd/>
              </a:ln>
            </p:spPr>
            <p:txBody>
              <a:bodyPr/>
              <a:lstStyle/>
              <a:p>
                <a:endParaRPr lang="es-ES"/>
              </a:p>
            </p:txBody>
          </p:sp>
          <p:sp>
            <p:nvSpPr>
              <p:cNvPr id="21558" name="Freeform 587"/>
              <p:cNvSpPr>
                <a:spLocks/>
              </p:cNvSpPr>
              <p:nvPr/>
            </p:nvSpPr>
            <p:spPr bwMode="auto">
              <a:xfrm>
                <a:off x="534" y="1776"/>
                <a:ext cx="26" cy="59"/>
              </a:xfrm>
              <a:custGeom>
                <a:avLst/>
                <a:gdLst>
                  <a:gd name="T0" fmla="*/ 0 w 26"/>
                  <a:gd name="T1" fmla="*/ 9 h 59"/>
                  <a:gd name="T2" fmla="*/ 0 w 26"/>
                  <a:gd name="T3" fmla="*/ 6 h 59"/>
                  <a:gd name="T4" fmla="*/ 3 w 26"/>
                  <a:gd name="T5" fmla="*/ 3 h 59"/>
                  <a:gd name="T6" fmla="*/ 6 w 26"/>
                  <a:gd name="T7" fmla="*/ 3 h 59"/>
                  <a:gd name="T8" fmla="*/ 12 w 26"/>
                  <a:gd name="T9" fmla="*/ 0 h 59"/>
                  <a:gd name="T10" fmla="*/ 15 w 26"/>
                  <a:gd name="T11" fmla="*/ 0 h 59"/>
                  <a:gd name="T12" fmla="*/ 20 w 26"/>
                  <a:gd name="T13" fmla="*/ 3 h 59"/>
                  <a:gd name="T14" fmla="*/ 23 w 26"/>
                  <a:gd name="T15" fmla="*/ 3 h 59"/>
                  <a:gd name="T16" fmla="*/ 23 w 26"/>
                  <a:gd name="T17" fmla="*/ 6 h 59"/>
                  <a:gd name="T18" fmla="*/ 26 w 26"/>
                  <a:gd name="T19" fmla="*/ 9 h 59"/>
                  <a:gd name="T20" fmla="*/ 26 w 26"/>
                  <a:gd name="T21" fmla="*/ 21 h 59"/>
                  <a:gd name="T22" fmla="*/ 23 w 26"/>
                  <a:gd name="T23" fmla="*/ 24 h 59"/>
                  <a:gd name="T24" fmla="*/ 20 w 26"/>
                  <a:gd name="T25" fmla="*/ 30 h 59"/>
                  <a:gd name="T26" fmla="*/ 20 w 26"/>
                  <a:gd name="T27" fmla="*/ 33 h 59"/>
                  <a:gd name="T28" fmla="*/ 6 w 26"/>
                  <a:gd name="T29" fmla="*/ 48 h 59"/>
                  <a:gd name="T30" fmla="*/ 9 w 26"/>
                  <a:gd name="T31" fmla="*/ 51 h 59"/>
                  <a:gd name="T32" fmla="*/ 9 w 26"/>
                  <a:gd name="T33" fmla="*/ 56 h 59"/>
                  <a:gd name="T34" fmla="*/ 6 w 26"/>
                  <a:gd name="T35" fmla="*/ 59 h 59"/>
                  <a:gd name="T36" fmla="*/ 0 w 26"/>
                  <a:gd name="T37" fmla="*/ 53 h 59"/>
                  <a:gd name="T38" fmla="*/ 0 w 26"/>
                  <a:gd name="T39" fmla="*/ 39 h 59"/>
                  <a:gd name="T40" fmla="*/ 3 w 26"/>
                  <a:gd name="T41" fmla="*/ 39 h 59"/>
                  <a:gd name="T42" fmla="*/ 9 w 26"/>
                  <a:gd name="T43" fmla="*/ 33 h 59"/>
                  <a:gd name="T44" fmla="*/ 15 w 26"/>
                  <a:gd name="T45" fmla="*/ 30 h 59"/>
                  <a:gd name="T46" fmla="*/ 15 w 26"/>
                  <a:gd name="T47" fmla="*/ 24 h 59"/>
                  <a:gd name="T48" fmla="*/ 17 w 26"/>
                  <a:gd name="T49" fmla="*/ 21 h 59"/>
                  <a:gd name="T50" fmla="*/ 17 w 26"/>
                  <a:gd name="T51" fmla="*/ 9 h 59"/>
                  <a:gd name="T52" fmla="*/ 15 w 26"/>
                  <a:gd name="T53" fmla="*/ 9 h 59"/>
                  <a:gd name="T54" fmla="*/ 12 w 26"/>
                  <a:gd name="T55" fmla="*/ 6 h 59"/>
                  <a:gd name="T56" fmla="*/ 3 w 26"/>
                  <a:gd name="T57" fmla="*/ 6 h 59"/>
                  <a:gd name="T58" fmla="*/ 0 w 26"/>
                  <a:gd name="T59" fmla="*/ 9 h 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 h="59">
                    <a:moveTo>
                      <a:pt x="0" y="9"/>
                    </a:moveTo>
                    <a:lnTo>
                      <a:pt x="0" y="6"/>
                    </a:lnTo>
                    <a:lnTo>
                      <a:pt x="3" y="3"/>
                    </a:lnTo>
                    <a:lnTo>
                      <a:pt x="6" y="3"/>
                    </a:lnTo>
                    <a:lnTo>
                      <a:pt x="12" y="0"/>
                    </a:lnTo>
                    <a:lnTo>
                      <a:pt x="15" y="0"/>
                    </a:lnTo>
                    <a:lnTo>
                      <a:pt x="20" y="3"/>
                    </a:lnTo>
                    <a:lnTo>
                      <a:pt x="23" y="3"/>
                    </a:lnTo>
                    <a:lnTo>
                      <a:pt x="23" y="6"/>
                    </a:lnTo>
                    <a:lnTo>
                      <a:pt x="26" y="9"/>
                    </a:lnTo>
                    <a:lnTo>
                      <a:pt x="26" y="21"/>
                    </a:lnTo>
                    <a:lnTo>
                      <a:pt x="23" y="24"/>
                    </a:lnTo>
                    <a:lnTo>
                      <a:pt x="20" y="30"/>
                    </a:lnTo>
                    <a:lnTo>
                      <a:pt x="20" y="33"/>
                    </a:lnTo>
                    <a:lnTo>
                      <a:pt x="6" y="48"/>
                    </a:lnTo>
                    <a:lnTo>
                      <a:pt x="9" y="51"/>
                    </a:lnTo>
                    <a:lnTo>
                      <a:pt x="9" y="56"/>
                    </a:lnTo>
                    <a:lnTo>
                      <a:pt x="6" y="59"/>
                    </a:lnTo>
                    <a:lnTo>
                      <a:pt x="0" y="53"/>
                    </a:lnTo>
                    <a:lnTo>
                      <a:pt x="0" y="39"/>
                    </a:lnTo>
                    <a:lnTo>
                      <a:pt x="3" y="39"/>
                    </a:lnTo>
                    <a:lnTo>
                      <a:pt x="9" y="33"/>
                    </a:lnTo>
                    <a:lnTo>
                      <a:pt x="15" y="30"/>
                    </a:lnTo>
                    <a:lnTo>
                      <a:pt x="15" y="24"/>
                    </a:lnTo>
                    <a:lnTo>
                      <a:pt x="17" y="21"/>
                    </a:lnTo>
                    <a:lnTo>
                      <a:pt x="17" y="9"/>
                    </a:lnTo>
                    <a:lnTo>
                      <a:pt x="15" y="9"/>
                    </a:lnTo>
                    <a:lnTo>
                      <a:pt x="12" y="6"/>
                    </a:lnTo>
                    <a:lnTo>
                      <a:pt x="3" y="6"/>
                    </a:lnTo>
                    <a:lnTo>
                      <a:pt x="0" y="9"/>
                    </a:lnTo>
                    <a:close/>
                  </a:path>
                </a:pathLst>
              </a:custGeom>
              <a:solidFill>
                <a:srgbClr val="D8A3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59" name="Freeform 588"/>
              <p:cNvSpPr>
                <a:spLocks/>
              </p:cNvSpPr>
              <p:nvPr/>
            </p:nvSpPr>
            <p:spPr bwMode="auto">
              <a:xfrm>
                <a:off x="575" y="1806"/>
                <a:ext cx="222" cy="175"/>
              </a:xfrm>
              <a:custGeom>
                <a:avLst/>
                <a:gdLst>
                  <a:gd name="T0" fmla="*/ 87 w 222"/>
                  <a:gd name="T1" fmla="*/ 47 h 175"/>
                  <a:gd name="T2" fmla="*/ 135 w 222"/>
                  <a:gd name="T3" fmla="*/ 50 h 175"/>
                  <a:gd name="T4" fmla="*/ 159 w 222"/>
                  <a:gd name="T5" fmla="*/ 83 h 175"/>
                  <a:gd name="T6" fmla="*/ 168 w 222"/>
                  <a:gd name="T7" fmla="*/ 95 h 175"/>
                  <a:gd name="T8" fmla="*/ 171 w 222"/>
                  <a:gd name="T9" fmla="*/ 103 h 175"/>
                  <a:gd name="T10" fmla="*/ 177 w 222"/>
                  <a:gd name="T11" fmla="*/ 121 h 175"/>
                  <a:gd name="T12" fmla="*/ 183 w 222"/>
                  <a:gd name="T13" fmla="*/ 124 h 175"/>
                  <a:gd name="T14" fmla="*/ 186 w 222"/>
                  <a:gd name="T15" fmla="*/ 127 h 175"/>
                  <a:gd name="T16" fmla="*/ 189 w 222"/>
                  <a:gd name="T17" fmla="*/ 142 h 175"/>
                  <a:gd name="T18" fmla="*/ 192 w 222"/>
                  <a:gd name="T19" fmla="*/ 151 h 175"/>
                  <a:gd name="T20" fmla="*/ 198 w 222"/>
                  <a:gd name="T21" fmla="*/ 166 h 175"/>
                  <a:gd name="T22" fmla="*/ 201 w 222"/>
                  <a:gd name="T23" fmla="*/ 175 h 175"/>
                  <a:gd name="T24" fmla="*/ 210 w 222"/>
                  <a:gd name="T25" fmla="*/ 151 h 175"/>
                  <a:gd name="T26" fmla="*/ 216 w 222"/>
                  <a:gd name="T27" fmla="*/ 139 h 175"/>
                  <a:gd name="T28" fmla="*/ 222 w 222"/>
                  <a:gd name="T29" fmla="*/ 121 h 175"/>
                  <a:gd name="T30" fmla="*/ 219 w 222"/>
                  <a:gd name="T31" fmla="*/ 98 h 175"/>
                  <a:gd name="T32" fmla="*/ 216 w 222"/>
                  <a:gd name="T33" fmla="*/ 92 h 175"/>
                  <a:gd name="T34" fmla="*/ 213 w 222"/>
                  <a:gd name="T35" fmla="*/ 83 h 175"/>
                  <a:gd name="T36" fmla="*/ 210 w 222"/>
                  <a:gd name="T37" fmla="*/ 77 h 175"/>
                  <a:gd name="T38" fmla="*/ 204 w 222"/>
                  <a:gd name="T39" fmla="*/ 68 h 175"/>
                  <a:gd name="T40" fmla="*/ 180 w 222"/>
                  <a:gd name="T41" fmla="*/ 41 h 175"/>
                  <a:gd name="T42" fmla="*/ 168 w 222"/>
                  <a:gd name="T43" fmla="*/ 32 h 175"/>
                  <a:gd name="T44" fmla="*/ 156 w 222"/>
                  <a:gd name="T45" fmla="*/ 23 h 175"/>
                  <a:gd name="T46" fmla="*/ 141 w 222"/>
                  <a:gd name="T47" fmla="*/ 18 h 175"/>
                  <a:gd name="T48" fmla="*/ 132 w 222"/>
                  <a:gd name="T49" fmla="*/ 15 h 175"/>
                  <a:gd name="T50" fmla="*/ 117 w 222"/>
                  <a:gd name="T51" fmla="*/ 12 h 175"/>
                  <a:gd name="T52" fmla="*/ 108 w 222"/>
                  <a:gd name="T53" fmla="*/ 12 h 175"/>
                  <a:gd name="T54" fmla="*/ 69 w 222"/>
                  <a:gd name="T55" fmla="*/ 15 h 175"/>
                  <a:gd name="T56" fmla="*/ 63 w 222"/>
                  <a:gd name="T57" fmla="*/ 18 h 175"/>
                  <a:gd name="T58" fmla="*/ 39 w 222"/>
                  <a:gd name="T59" fmla="*/ 12 h 175"/>
                  <a:gd name="T60" fmla="*/ 30 w 222"/>
                  <a:gd name="T61" fmla="*/ 12 h 175"/>
                  <a:gd name="T62" fmla="*/ 21 w 222"/>
                  <a:gd name="T63" fmla="*/ 9 h 175"/>
                  <a:gd name="T64" fmla="*/ 9 w 222"/>
                  <a:gd name="T65" fmla="*/ 6 h 175"/>
                  <a:gd name="T66" fmla="*/ 0 w 222"/>
                  <a:gd name="T67" fmla="*/ 0 h 175"/>
                  <a:gd name="T68" fmla="*/ 6 w 222"/>
                  <a:gd name="T69" fmla="*/ 9 h 175"/>
                  <a:gd name="T70" fmla="*/ 24 w 222"/>
                  <a:gd name="T71" fmla="*/ 41 h 1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2" h="175">
                    <a:moveTo>
                      <a:pt x="30" y="47"/>
                    </a:moveTo>
                    <a:lnTo>
                      <a:pt x="87" y="47"/>
                    </a:lnTo>
                    <a:lnTo>
                      <a:pt x="93" y="50"/>
                    </a:lnTo>
                    <a:lnTo>
                      <a:pt x="135" y="50"/>
                    </a:lnTo>
                    <a:lnTo>
                      <a:pt x="159" y="74"/>
                    </a:lnTo>
                    <a:lnTo>
                      <a:pt x="159" y="83"/>
                    </a:lnTo>
                    <a:lnTo>
                      <a:pt x="165" y="89"/>
                    </a:lnTo>
                    <a:lnTo>
                      <a:pt x="168" y="95"/>
                    </a:lnTo>
                    <a:lnTo>
                      <a:pt x="168" y="98"/>
                    </a:lnTo>
                    <a:lnTo>
                      <a:pt x="171" y="103"/>
                    </a:lnTo>
                    <a:lnTo>
                      <a:pt x="177" y="109"/>
                    </a:lnTo>
                    <a:lnTo>
                      <a:pt x="177" y="121"/>
                    </a:lnTo>
                    <a:lnTo>
                      <a:pt x="180" y="124"/>
                    </a:lnTo>
                    <a:lnTo>
                      <a:pt x="183" y="124"/>
                    </a:lnTo>
                    <a:lnTo>
                      <a:pt x="183" y="127"/>
                    </a:lnTo>
                    <a:lnTo>
                      <a:pt x="186" y="127"/>
                    </a:lnTo>
                    <a:lnTo>
                      <a:pt x="186" y="136"/>
                    </a:lnTo>
                    <a:lnTo>
                      <a:pt x="189" y="142"/>
                    </a:lnTo>
                    <a:lnTo>
                      <a:pt x="192" y="145"/>
                    </a:lnTo>
                    <a:lnTo>
                      <a:pt x="192" y="151"/>
                    </a:lnTo>
                    <a:lnTo>
                      <a:pt x="198" y="163"/>
                    </a:lnTo>
                    <a:lnTo>
                      <a:pt x="198" y="166"/>
                    </a:lnTo>
                    <a:lnTo>
                      <a:pt x="201" y="169"/>
                    </a:lnTo>
                    <a:lnTo>
                      <a:pt x="201" y="175"/>
                    </a:lnTo>
                    <a:lnTo>
                      <a:pt x="210" y="157"/>
                    </a:lnTo>
                    <a:lnTo>
                      <a:pt x="210" y="151"/>
                    </a:lnTo>
                    <a:lnTo>
                      <a:pt x="216" y="145"/>
                    </a:lnTo>
                    <a:lnTo>
                      <a:pt x="216" y="139"/>
                    </a:lnTo>
                    <a:lnTo>
                      <a:pt x="222" y="127"/>
                    </a:lnTo>
                    <a:lnTo>
                      <a:pt x="222" y="121"/>
                    </a:lnTo>
                    <a:lnTo>
                      <a:pt x="219" y="115"/>
                    </a:lnTo>
                    <a:lnTo>
                      <a:pt x="219" y="98"/>
                    </a:lnTo>
                    <a:lnTo>
                      <a:pt x="216" y="95"/>
                    </a:lnTo>
                    <a:lnTo>
                      <a:pt x="216" y="92"/>
                    </a:lnTo>
                    <a:lnTo>
                      <a:pt x="213" y="86"/>
                    </a:lnTo>
                    <a:lnTo>
                      <a:pt x="213" y="83"/>
                    </a:lnTo>
                    <a:lnTo>
                      <a:pt x="210" y="80"/>
                    </a:lnTo>
                    <a:lnTo>
                      <a:pt x="210" y="77"/>
                    </a:lnTo>
                    <a:lnTo>
                      <a:pt x="207" y="74"/>
                    </a:lnTo>
                    <a:lnTo>
                      <a:pt x="204" y="68"/>
                    </a:lnTo>
                    <a:lnTo>
                      <a:pt x="204" y="65"/>
                    </a:lnTo>
                    <a:lnTo>
                      <a:pt x="180" y="41"/>
                    </a:lnTo>
                    <a:lnTo>
                      <a:pt x="174" y="38"/>
                    </a:lnTo>
                    <a:lnTo>
                      <a:pt x="168" y="32"/>
                    </a:lnTo>
                    <a:lnTo>
                      <a:pt x="162" y="29"/>
                    </a:lnTo>
                    <a:lnTo>
                      <a:pt x="156" y="23"/>
                    </a:lnTo>
                    <a:lnTo>
                      <a:pt x="153" y="18"/>
                    </a:lnTo>
                    <a:lnTo>
                      <a:pt x="141" y="18"/>
                    </a:lnTo>
                    <a:lnTo>
                      <a:pt x="138" y="15"/>
                    </a:lnTo>
                    <a:lnTo>
                      <a:pt x="132" y="15"/>
                    </a:lnTo>
                    <a:lnTo>
                      <a:pt x="126" y="12"/>
                    </a:lnTo>
                    <a:lnTo>
                      <a:pt x="117" y="12"/>
                    </a:lnTo>
                    <a:lnTo>
                      <a:pt x="111" y="9"/>
                    </a:lnTo>
                    <a:lnTo>
                      <a:pt x="108" y="12"/>
                    </a:lnTo>
                    <a:lnTo>
                      <a:pt x="75" y="12"/>
                    </a:lnTo>
                    <a:lnTo>
                      <a:pt x="69" y="15"/>
                    </a:lnTo>
                    <a:lnTo>
                      <a:pt x="63" y="15"/>
                    </a:lnTo>
                    <a:lnTo>
                      <a:pt x="63" y="18"/>
                    </a:lnTo>
                    <a:lnTo>
                      <a:pt x="45" y="18"/>
                    </a:lnTo>
                    <a:lnTo>
                      <a:pt x="39" y="12"/>
                    </a:lnTo>
                    <a:lnTo>
                      <a:pt x="36" y="15"/>
                    </a:lnTo>
                    <a:lnTo>
                      <a:pt x="30" y="12"/>
                    </a:lnTo>
                    <a:lnTo>
                      <a:pt x="24" y="12"/>
                    </a:lnTo>
                    <a:lnTo>
                      <a:pt x="21" y="9"/>
                    </a:lnTo>
                    <a:lnTo>
                      <a:pt x="15" y="9"/>
                    </a:lnTo>
                    <a:lnTo>
                      <a:pt x="9" y="6"/>
                    </a:lnTo>
                    <a:lnTo>
                      <a:pt x="6" y="3"/>
                    </a:lnTo>
                    <a:lnTo>
                      <a:pt x="0" y="0"/>
                    </a:lnTo>
                    <a:lnTo>
                      <a:pt x="3" y="3"/>
                    </a:lnTo>
                    <a:lnTo>
                      <a:pt x="6" y="9"/>
                    </a:lnTo>
                    <a:lnTo>
                      <a:pt x="9" y="12"/>
                    </a:lnTo>
                    <a:lnTo>
                      <a:pt x="24" y="41"/>
                    </a:lnTo>
                    <a:lnTo>
                      <a:pt x="30" y="47"/>
                    </a:lnTo>
                    <a:close/>
                  </a:path>
                </a:pathLst>
              </a:custGeom>
              <a:solidFill>
                <a:srgbClr val="B27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60" name="Freeform 589"/>
              <p:cNvSpPr>
                <a:spLocks/>
              </p:cNvSpPr>
              <p:nvPr/>
            </p:nvSpPr>
            <p:spPr bwMode="auto">
              <a:xfrm>
                <a:off x="602" y="1841"/>
                <a:ext cx="156" cy="95"/>
              </a:xfrm>
              <a:custGeom>
                <a:avLst/>
                <a:gdLst>
                  <a:gd name="T0" fmla="*/ 15 w 156"/>
                  <a:gd name="T1" fmla="*/ 48 h 95"/>
                  <a:gd name="T2" fmla="*/ 21 w 156"/>
                  <a:gd name="T3" fmla="*/ 45 h 95"/>
                  <a:gd name="T4" fmla="*/ 33 w 156"/>
                  <a:gd name="T5" fmla="*/ 36 h 95"/>
                  <a:gd name="T6" fmla="*/ 42 w 156"/>
                  <a:gd name="T7" fmla="*/ 33 h 95"/>
                  <a:gd name="T8" fmla="*/ 54 w 156"/>
                  <a:gd name="T9" fmla="*/ 36 h 95"/>
                  <a:gd name="T10" fmla="*/ 72 w 156"/>
                  <a:gd name="T11" fmla="*/ 39 h 95"/>
                  <a:gd name="T12" fmla="*/ 81 w 156"/>
                  <a:gd name="T13" fmla="*/ 42 h 95"/>
                  <a:gd name="T14" fmla="*/ 90 w 156"/>
                  <a:gd name="T15" fmla="*/ 45 h 95"/>
                  <a:gd name="T16" fmla="*/ 96 w 156"/>
                  <a:gd name="T17" fmla="*/ 48 h 95"/>
                  <a:gd name="T18" fmla="*/ 102 w 156"/>
                  <a:gd name="T19" fmla="*/ 51 h 95"/>
                  <a:gd name="T20" fmla="*/ 108 w 156"/>
                  <a:gd name="T21" fmla="*/ 54 h 95"/>
                  <a:gd name="T22" fmla="*/ 111 w 156"/>
                  <a:gd name="T23" fmla="*/ 57 h 95"/>
                  <a:gd name="T24" fmla="*/ 114 w 156"/>
                  <a:gd name="T25" fmla="*/ 63 h 95"/>
                  <a:gd name="T26" fmla="*/ 123 w 156"/>
                  <a:gd name="T27" fmla="*/ 74 h 95"/>
                  <a:gd name="T28" fmla="*/ 132 w 156"/>
                  <a:gd name="T29" fmla="*/ 86 h 95"/>
                  <a:gd name="T30" fmla="*/ 144 w 156"/>
                  <a:gd name="T31" fmla="*/ 95 h 95"/>
                  <a:gd name="T32" fmla="*/ 156 w 156"/>
                  <a:gd name="T33" fmla="*/ 92 h 95"/>
                  <a:gd name="T34" fmla="*/ 153 w 156"/>
                  <a:gd name="T35" fmla="*/ 86 h 95"/>
                  <a:gd name="T36" fmla="*/ 147 w 156"/>
                  <a:gd name="T37" fmla="*/ 74 h 95"/>
                  <a:gd name="T38" fmla="*/ 144 w 156"/>
                  <a:gd name="T39" fmla="*/ 57 h 95"/>
                  <a:gd name="T40" fmla="*/ 141 w 156"/>
                  <a:gd name="T41" fmla="*/ 48 h 95"/>
                  <a:gd name="T42" fmla="*/ 138 w 156"/>
                  <a:gd name="T43" fmla="*/ 42 h 95"/>
                  <a:gd name="T44" fmla="*/ 132 w 156"/>
                  <a:gd name="T45" fmla="*/ 33 h 95"/>
                  <a:gd name="T46" fmla="*/ 111 w 156"/>
                  <a:gd name="T47" fmla="*/ 9 h 95"/>
                  <a:gd name="T48" fmla="*/ 99 w 156"/>
                  <a:gd name="T49" fmla="*/ 6 h 95"/>
                  <a:gd name="T50" fmla="*/ 81 w 156"/>
                  <a:gd name="T51" fmla="*/ 3 h 95"/>
                  <a:gd name="T52" fmla="*/ 39 w 156"/>
                  <a:gd name="T53" fmla="*/ 0 h 95"/>
                  <a:gd name="T54" fmla="*/ 27 w 156"/>
                  <a:gd name="T55" fmla="*/ 3 h 95"/>
                  <a:gd name="T56" fmla="*/ 15 w 156"/>
                  <a:gd name="T57" fmla="*/ 6 h 95"/>
                  <a:gd name="T58" fmla="*/ 0 w 156"/>
                  <a:gd name="T59" fmla="*/ 12 h 95"/>
                  <a:gd name="T60" fmla="*/ 3 w 156"/>
                  <a:gd name="T61" fmla="*/ 33 h 95"/>
                  <a:gd name="T62" fmla="*/ 9 w 156"/>
                  <a:gd name="T63" fmla="*/ 42 h 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95">
                    <a:moveTo>
                      <a:pt x="12" y="48"/>
                    </a:moveTo>
                    <a:lnTo>
                      <a:pt x="15" y="48"/>
                    </a:lnTo>
                    <a:lnTo>
                      <a:pt x="18" y="45"/>
                    </a:lnTo>
                    <a:lnTo>
                      <a:pt x="21" y="45"/>
                    </a:lnTo>
                    <a:lnTo>
                      <a:pt x="27" y="39"/>
                    </a:lnTo>
                    <a:lnTo>
                      <a:pt x="33" y="36"/>
                    </a:lnTo>
                    <a:lnTo>
                      <a:pt x="39" y="36"/>
                    </a:lnTo>
                    <a:lnTo>
                      <a:pt x="42" y="33"/>
                    </a:lnTo>
                    <a:lnTo>
                      <a:pt x="51" y="33"/>
                    </a:lnTo>
                    <a:lnTo>
                      <a:pt x="54" y="36"/>
                    </a:lnTo>
                    <a:lnTo>
                      <a:pt x="69" y="36"/>
                    </a:lnTo>
                    <a:lnTo>
                      <a:pt x="72" y="39"/>
                    </a:lnTo>
                    <a:lnTo>
                      <a:pt x="78" y="39"/>
                    </a:lnTo>
                    <a:lnTo>
                      <a:pt x="81" y="42"/>
                    </a:lnTo>
                    <a:lnTo>
                      <a:pt x="84" y="42"/>
                    </a:lnTo>
                    <a:lnTo>
                      <a:pt x="90" y="45"/>
                    </a:lnTo>
                    <a:lnTo>
                      <a:pt x="93" y="48"/>
                    </a:lnTo>
                    <a:lnTo>
                      <a:pt x="96" y="48"/>
                    </a:lnTo>
                    <a:lnTo>
                      <a:pt x="99" y="51"/>
                    </a:lnTo>
                    <a:lnTo>
                      <a:pt x="102" y="51"/>
                    </a:lnTo>
                    <a:lnTo>
                      <a:pt x="105" y="54"/>
                    </a:lnTo>
                    <a:lnTo>
                      <a:pt x="108" y="54"/>
                    </a:lnTo>
                    <a:lnTo>
                      <a:pt x="108" y="57"/>
                    </a:lnTo>
                    <a:lnTo>
                      <a:pt x="111" y="57"/>
                    </a:lnTo>
                    <a:lnTo>
                      <a:pt x="111" y="60"/>
                    </a:lnTo>
                    <a:lnTo>
                      <a:pt x="114" y="63"/>
                    </a:lnTo>
                    <a:lnTo>
                      <a:pt x="117" y="68"/>
                    </a:lnTo>
                    <a:lnTo>
                      <a:pt x="123" y="74"/>
                    </a:lnTo>
                    <a:lnTo>
                      <a:pt x="126" y="80"/>
                    </a:lnTo>
                    <a:lnTo>
                      <a:pt x="132" y="86"/>
                    </a:lnTo>
                    <a:lnTo>
                      <a:pt x="132" y="89"/>
                    </a:lnTo>
                    <a:lnTo>
                      <a:pt x="144" y="95"/>
                    </a:lnTo>
                    <a:lnTo>
                      <a:pt x="156" y="95"/>
                    </a:lnTo>
                    <a:lnTo>
                      <a:pt x="156" y="92"/>
                    </a:lnTo>
                    <a:lnTo>
                      <a:pt x="153" y="89"/>
                    </a:lnTo>
                    <a:lnTo>
                      <a:pt x="153" y="86"/>
                    </a:lnTo>
                    <a:lnTo>
                      <a:pt x="147" y="80"/>
                    </a:lnTo>
                    <a:lnTo>
                      <a:pt x="147" y="74"/>
                    </a:lnTo>
                    <a:lnTo>
                      <a:pt x="144" y="71"/>
                    </a:lnTo>
                    <a:lnTo>
                      <a:pt x="144" y="57"/>
                    </a:lnTo>
                    <a:lnTo>
                      <a:pt x="141" y="54"/>
                    </a:lnTo>
                    <a:lnTo>
                      <a:pt x="141" y="48"/>
                    </a:lnTo>
                    <a:lnTo>
                      <a:pt x="138" y="45"/>
                    </a:lnTo>
                    <a:lnTo>
                      <a:pt x="138" y="42"/>
                    </a:lnTo>
                    <a:lnTo>
                      <a:pt x="135" y="36"/>
                    </a:lnTo>
                    <a:lnTo>
                      <a:pt x="132" y="33"/>
                    </a:lnTo>
                    <a:lnTo>
                      <a:pt x="132" y="30"/>
                    </a:lnTo>
                    <a:lnTo>
                      <a:pt x="111" y="9"/>
                    </a:lnTo>
                    <a:lnTo>
                      <a:pt x="105" y="6"/>
                    </a:lnTo>
                    <a:lnTo>
                      <a:pt x="99" y="6"/>
                    </a:lnTo>
                    <a:lnTo>
                      <a:pt x="96" y="3"/>
                    </a:lnTo>
                    <a:lnTo>
                      <a:pt x="81" y="3"/>
                    </a:lnTo>
                    <a:lnTo>
                      <a:pt x="78" y="0"/>
                    </a:lnTo>
                    <a:lnTo>
                      <a:pt x="39" y="0"/>
                    </a:lnTo>
                    <a:lnTo>
                      <a:pt x="36" y="3"/>
                    </a:lnTo>
                    <a:lnTo>
                      <a:pt x="27" y="3"/>
                    </a:lnTo>
                    <a:lnTo>
                      <a:pt x="24" y="6"/>
                    </a:lnTo>
                    <a:lnTo>
                      <a:pt x="15" y="6"/>
                    </a:lnTo>
                    <a:lnTo>
                      <a:pt x="9" y="9"/>
                    </a:lnTo>
                    <a:lnTo>
                      <a:pt x="0" y="12"/>
                    </a:lnTo>
                    <a:lnTo>
                      <a:pt x="0" y="33"/>
                    </a:lnTo>
                    <a:lnTo>
                      <a:pt x="3" y="33"/>
                    </a:lnTo>
                    <a:lnTo>
                      <a:pt x="3" y="36"/>
                    </a:lnTo>
                    <a:lnTo>
                      <a:pt x="9" y="42"/>
                    </a:lnTo>
                    <a:lnTo>
                      <a:pt x="12" y="48"/>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61" name="Freeform 590"/>
              <p:cNvSpPr>
                <a:spLocks noEditPoints="1"/>
              </p:cNvSpPr>
              <p:nvPr/>
            </p:nvSpPr>
            <p:spPr bwMode="auto">
              <a:xfrm>
                <a:off x="447" y="1901"/>
                <a:ext cx="371" cy="157"/>
              </a:xfrm>
              <a:custGeom>
                <a:avLst/>
                <a:gdLst>
                  <a:gd name="T0" fmla="*/ 332 w 371"/>
                  <a:gd name="T1" fmla="*/ 82 h 157"/>
                  <a:gd name="T2" fmla="*/ 338 w 371"/>
                  <a:gd name="T3" fmla="*/ 65 h 157"/>
                  <a:gd name="T4" fmla="*/ 344 w 371"/>
                  <a:gd name="T5" fmla="*/ 44 h 157"/>
                  <a:gd name="T6" fmla="*/ 347 w 371"/>
                  <a:gd name="T7" fmla="*/ 14 h 157"/>
                  <a:gd name="T8" fmla="*/ 338 w 371"/>
                  <a:gd name="T9" fmla="*/ 5 h 157"/>
                  <a:gd name="T10" fmla="*/ 332 w 371"/>
                  <a:gd name="T11" fmla="*/ 3 h 157"/>
                  <a:gd name="T12" fmla="*/ 323 w 371"/>
                  <a:gd name="T13" fmla="*/ 14 h 157"/>
                  <a:gd name="T14" fmla="*/ 320 w 371"/>
                  <a:gd name="T15" fmla="*/ 23 h 157"/>
                  <a:gd name="T16" fmla="*/ 314 w 371"/>
                  <a:gd name="T17" fmla="*/ 20 h 157"/>
                  <a:gd name="T18" fmla="*/ 308 w 371"/>
                  <a:gd name="T19" fmla="*/ 32 h 157"/>
                  <a:gd name="T20" fmla="*/ 293 w 371"/>
                  <a:gd name="T21" fmla="*/ 26 h 157"/>
                  <a:gd name="T22" fmla="*/ 275 w 371"/>
                  <a:gd name="T23" fmla="*/ 17 h 157"/>
                  <a:gd name="T24" fmla="*/ 260 w 371"/>
                  <a:gd name="T25" fmla="*/ 17 h 157"/>
                  <a:gd name="T26" fmla="*/ 245 w 371"/>
                  <a:gd name="T27" fmla="*/ 29 h 157"/>
                  <a:gd name="T28" fmla="*/ 251 w 371"/>
                  <a:gd name="T29" fmla="*/ 44 h 157"/>
                  <a:gd name="T30" fmla="*/ 260 w 371"/>
                  <a:gd name="T31" fmla="*/ 65 h 157"/>
                  <a:gd name="T32" fmla="*/ 236 w 371"/>
                  <a:gd name="T33" fmla="*/ 71 h 157"/>
                  <a:gd name="T34" fmla="*/ 251 w 371"/>
                  <a:gd name="T35" fmla="*/ 80 h 157"/>
                  <a:gd name="T36" fmla="*/ 257 w 371"/>
                  <a:gd name="T37" fmla="*/ 94 h 157"/>
                  <a:gd name="T38" fmla="*/ 260 w 371"/>
                  <a:gd name="T39" fmla="*/ 112 h 157"/>
                  <a:gd name="T40" fmla="*/ 245 w 371"/>
                  <a:gd name="T41" fmla="*/ 127 h 157"/>
                  <a:gd name="T42" fmla="*/ 239 w 371"/>
                  <a:gd name="T43" fmla="*/ 133 h 157"/>
                  <a:gd name="T44" fmla="*/ 233 w 371"/>
                  <a:gd name="T45" fmla="*/ 145 h 157"/>
                  <a:gd name="T46" fmla="*/ 260 w 371"/>
                  <a:gd name="T47" fmla="*/ 148 h 157"/>
                  <a:gd name="T48" fmla="*/ 278 w 371"/>
                  <a:gd name="T49" fmla="*/ 145 h 157"/>
                  <a:gd name="T50" fmla="*/ 293 w 371"/>
                  <a:gd name="T51" fmla="*/ 133 h 157"/>
                  <a:gd name="T52" fmla="*/ 305 w 371"/>
                  <a:gd name="T53" fmla="*/ 145 h 157"/>
                  <a:gd name="T54" fmla="*/ 317 w 371"/>
                  <a:gd name="T55" fmla="*/ 151 h 157"/>
                  <a:gd name="T56" fmla="*/ 329 w 371"/>
                  <a:gd name="T57" fmla="*/ 154 h 157"/>
                  <a:gd name="T58" fmla="*/ 359 w 371"/>
                  <a:gd name="T59" fmla="*/ 154 h 157"/>
                  <a:gd name="T60" fmla="*/ 371 w 371"/>
                  <a:gd name="T61" fmla="*/ 139 h 157"/>
                  <a:gd name="T62" fmla="*/ 359 w 371"/>
                  <a:gd name="T63" fmla="*/ 136 h 157"/>
                  <a:gd name="T64" fmla="*/ 341 w 371"/>
                  <a:gd name="T65" fmla="*/ 133 h 157"/>
                  <a:gd name="T66" fmla="*/ 332 w 371"/>
                  <a:gd name="T67" fmla="*/ 121 h 157"/>
                  <a:gd name="T68" fmla="*/ 326 w 371"/>
                  <a:gd name="T69" fmla="*/ 106 h 157"/>
                  <a:gd name="T70" fmla="*/ 140 w 371"/>
                  <a:gd name="T71" fmla="*/ 32 h 157"/>
                  <a:gd name="T72" fmla="*/ 140 w 371"/>
                  <a:gd name="T73" fmla="*/ 38 h 157"/>
                  <a:gd name="T74" fmla="*/ 137 w 371"/>
                  <a:gd name="T75" fmla="*/ 56 h 157"/>
                  <a:gd name="T76" fmla="*/ 99 w 371"/>
                  <a:gd name="T77" fmla="*/ 59 h 157"/>
                  <a:gd name="T78" fmla="*/ 90 w 371"/>
                  <a:gd name="T79" fmla="*/ 59 h 157"/>
                  <a:gd name="T80" fmla="*/ 69 w 371"/>
                  <a:gd name="T81" fmla="*/ 56 h 157"/>
                  <a:gd name="T82" fmla="*/ 63 w 371"/>
                  <a:gd name="T83" fmla="*/ 50 h 157"/>
                  <a:gd name="T84" fmla="*/ 51 w 371"/>
                  <a:gd name="T85" fmla="*/ 47 h 157"/>
                  <a:gd name="T86" fmla="*/ 42 w 371"/>
                  <a:gd name="T87" fmla="*/ 38 h 157"/>
                  <a:gd name="T88" fmla="*/ 30 w 371"/>
                  <a:gd name="T89" fmla="*/ 32 h 157"/>
                  <a:gd name="T90" fmla="*/ 24 w 371"/>
                  <a:gd name="T91" fmla="*/ 26 h 157"/>
                  <a:gd name="T92" fmla="*/ 12 w 371"/>
                  <a:gd name="T93" fmla="*/ 23 h 157"/>
                  <a:gd name="T94" fmla="*/ 6 w 371"/>
                  <a:gd name="T95" fmla="*/ 17 h 157"/>
                  <a:gd name="T96" fmla="*/ 9 w 371"/>
                  <a:gd name="T97" fmla="*/ 14 h 157"/>
                  <a:gd name="T98" fmla="*/ 15 w 371"/>
                  <a:gd name="T99" fmla="*/ 17 h 157"/>
                  <a:gd name="T100" fmla="*/ 30 w 371"/>
                  <a:gd name="T101" fmla="*/ 26 h 157"/>
                  <a:gd name="T102" fmla="*/ 42 w 371"/>
                  <a:gd name="T103" fmla="*/ 29 h 157"/>
                  <a:gd name="T104" fmla="*/ 57 w 371"/>
                  <a:gd name="T105" fmla="*/ 35 h 157"/>
                  <a:gd name="T106" fmla="*/ 72 w 371"/>
                  <a:gd name="T107" fmla="*/ 44 h 157"/>
                  <a:gd name="T108" fmla="*/ 84 w 371"/>
                  <a:gd name="T109" fmla="*/ 44 h 157"/>
                  <a:gd name="T110" fmla="*/ 93 w 371"/>
                  <a:gd name="T111" fmla="*/ 44 h 157"/>
                  <a:gd name="T112" fmla="*/ 104 w 371"/>
                  <a:gd name="T113" fmla="*/ 41 h 157"/>
                  <a:gd name="T114" fmla="*/ 116 w 371"/>
                  <a:gd name="T115" fmla="*/ 38 h 157"/>
                  <a:gd name="T116" fmla="*/ 134 w 371"/>
                  <a:gd name="T117" fmla="*/ 32 h 1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71" h="157">
                    <a:moveTo>
                      <a:pt x="326" y="91"/>
                    </a:moveTo>
                    <a:lnTo>
                      <a:pt x="329" y="85"/>
                    </a:lnTo>
                    <a:lnTo>
                      <a:pt x="332" y="82"/>
                    </a:lnTo>
                    <a:lnTo>
                      <a:pt x="332" y="77"/>
                    </a:lnTo>
                    <a:lnTo>
                      <a:pt x="338" y="71"/>
                    </a:lnTo>
                    <a:lnTo>
                      <a:pt x="338" y="65"/>
                    </a:lnTo>
                    <a:lnTo>
                      <a:pt x="341" y="62"/>
                    </a:lnTo>
                    <a:lnTo>
                      <a:pt x="341" y="47"/>
                    </a:lnTo>
                    <a:lnTo>
                      <a:pt x="344" y="44"/>
                    </a:lnTo>
                    <a:lnTo>
                      <a:pt x="344" y="38"/>
                    </a:lnTo>
                    <a:lnTo>
                      <a:pt x="347" y="35"/>
                    </a:lnTo>
                    <a:lnTo>
                      <a:pt x="347" y="14"/>
                    </a:lnTo>
                    <a:lnTo>
                      <a:pt x="341" y="11"/>
                    </a:lnTo>
                    <a:lnTo>
                      <a:pt x="341" y="8"/>
                    </a:lnTo>
                    <a:lnTo>
                      <a:pt x="338" y="5"/>
                    </a:lnTo>
                    <a:lnTo>
                      <a:pt x="335" y="0"/>
                    </a:lnTo>
                    <a:lnTo>
                      <a:pt x="332" y="0"/>
                    </a:lnTo>
                    <a:lnTo>
                      <a:pt x="332" y="3"/>
                    </a:lnTo>
                    <a:lnTo>
                      <a:pt x="326" y="8"/>
                    </a:lnTo>
                    <a:lnTo>
                      <a:pt x="326" y="11"/>
                    </a:lnTo>
                    <a:lnTo>
                      <a:pt x="323" y="14"/>
                    </a:lnTo>
                    <a:lnTo>
                      <a:pt x="323" y="17"/>
                    </a:lnTo>
                    <a:lnTo>
                      <a:pt x="320" y="20"/>
                    </a:lnTo>
                    <a:lnTo>
                      <a:pt x="320" y="23"/>
                    </a:lnTo>
                    <a:lnTo>
                      <a:pt x="317" y="23"/>
                    </a:lnTo>
                    <a:lnTo>
                      <a:pt x="317" y="20"/>
                    </a:lnTo>
                    <a:lnTo>
                      <a:pt x="314" y="20"/>
                    </a:lnTo>
                    <a:lnTo>
                      <a:pt x="311" y="23"/>
                    </a:lnTo>
                    <a:lnTo>
                      <a:pt x="311" y="29"/>
                    </a:lnTo>
                    <a:lnTo>
                      <a:pt x="308" y="32"/>
                    </a:lnTo>
                    <a:lnTo>
                      <a:pt x="302" y="29"/>
                    </a:lnTo>
                    <a:lnTo>
                      <a:pt x="299" y="26"/>
                    </a:lnTo>
                    <a:lnTo>
                      <a:pt x="293" y="26"/>
                    </a:lnTo>
                    <a:lnTo>
                      <a:pt x="290" y="23"/>
                    </a:lnTo>
                    <a:lnTo>
                      <a:pt x="278" y="17"/>
                    </a:lnTo>
                    <a:lnTo>
                      <a:pt x="275" y="17"/>
                    </a:lnTo>
                    <a:lnTo>
                      <a:pt x="269" y="14"/>
                    </a:lnTo>
                    <a:lnTo>
                      <a:pt x="263" y="14"/>
                    </a:lnTo>
                    <a:lnTo>
                      <a:pt x="260" y="17"/>
                    </a:lnTo>
                    <a:lnTo>
                      <a:pt x="254" y="17"/>
                    </a:lnTo>
                    <a:lnTo>
                      <a:pt x="248" y="23"/>
                    </a:lnTo>
                    <a:lnTo>
                      <a:pt x="245" y="29"/>
                    </a:lnTo>
                    <a:lnTo>
                      <a:pt x="245" y="35"/>
                    </a:lnTo>
                    <a:lnTo>
                      <a:pt x="248" y="41"/>
                    </a:lnTo>
                    <a:lnTo>
                      <a:pt x="251" y="44"/>
                    </a:lnTo>
                    <a:lnTo>
                      <a:pt x="257" y="56"/>
                    </a:lnTo>
                    <a:lnTo>
                      <a:pt x="263" y="62"/>
                    </a:lnTo>
                    <a:lnTo>
                      <a:pt x="260" y="65"/>
                    </a:lnTo>
                    <a:lnTo>
                      <a:pt x="233" y="65"/>
                    </a:lnTo>
                    <a:lnTo>
                      <a:pt x="233" y="68"/>
                    </a:lnTo>
                    <a:lnTo>
                      <a:pt x="236" y="71"/>
                    </a:lnTo>
                    <a:lnTo>
                      <a:pt x="239" y="71"/>
                    </a:lnTo>
                    <a:lnTo>
                      <a:pt x="245" y="77"/>
                    </a:lnTo>
                    <a:lnTo>
                      <a:pt x="251" y="80"/>
                    </a:lnTo>
                    <a:lnTo>
                      <a:pt x="254" y="82"/>
                    </a:lnTo>
                    <a:lnTo>
                      <a:pt x="257" y="88"/>
                    </a:lnTo>
                    <a:lnTo>
                      <a:pt x="257" y="94"/>
                    </a:lnTo>
                    <a:lnTo>
                      <a:pt x="263" y="100"/>
                    </a:lnTo>
                    <a:lnTo>
                      <a:pt x="263" y="109"/>
                    </a:lnTo>
                    <a:lnTo>
                      <a:pt x="260" y="112"/>
                    </a:lnTo>
                    <a:lnTo>
                      <a:pt x="260" y="115"/>
                    </a:lnTo>
                    <a:lnTo>
                      <a:pt x="251" y="124"/>
                    </a:lnTo>
                    <a:lnTo>
                      <a:pt x="245" y="127"/>
                    </a:lnTo>
                    <a:lnTo>
                      <a:pt x="242" y="130"/>
                    </a:lnTo>
                    <a:lnTo>
                      <a:pt x="242" y="133"/>
                    </a:lnTo>
                    <a:lnTo>
                      <a:pt x="239" y="133"/>
                    </a:lnTo>
                    <a:lnTo>
                      <a:pt x="236" y="139"/>
                    </a:lnTo>
                    <a:lnTo>
                      <a:pt x="233" y="142"/>
                    </a:lnTo>
                    <a:lnTo>
                      <a:pt x="233" y="145"/>
                    </a:lnTo>
                    <a:lnTo>
                      <a:pt x="239" y="151"/>
                    </a:lnTo>
                    <a:lnTo>
                      <a:pt x="254" y="151"/>
                    </a:lnTo>
                    <a:lnTo>
                      <a:pt x="260" y="148"/>
                    </a:lnTo>
                    <a:lnTo>
                      <a:pt x="266" y="148"/>
                    </a:lnTo>
                    <a:lnTo>
                      <a:pt x="275" y="145"/>
                    </a:lnTo>
                    <a:lnTo>
                      <a:pt x="278" y="145"/>
                    </a:lnTo>
                    <a:lnTo>
                      <a:pt x="281" y="142"/>
                    </a:lnTo>
                    <a:lnTo>
                      <a:pt x="287" y="139"/>
                    </a:lnTo>
                    <a:lnTo>
                      <a:pt x="293" y="133"/>
                    </a:lnTo>
                    <a:lnTo>
                      <a:pt x="293" y="136"/>
                    </a:lnTo>
                    <a:lnTo>
                      <a:pt x="299" y="142"/>
                    </a:lnTo>
                    <a:lnTo>
                      <a:pt x="305" y="145"/>
                    </a:lnTo>
                    <a:lnTo>
                      <a:pt x="308" y="145"/>
                    </a:lnTo>
                    <a:lnTo>
                      <a:pt x="314" y="148"/>
                    </a:lnTo>
                    <a:lnTo>
                      <a:pt x="317" y="151"/>
                    </a:lnTo>
                    <a:lnTo>
                      <a:pt x="320" y="151"/>
                    </a:lnTo>
                    <a:lnTo>
                      <a:pt x="323" y="154"/>
                    </a:lnTo>
                    <a:lnTo>
                      <a:pt x="329" y="154"/>
                    </a:lnTo>
                    <a:lnTo>
                      <a:pt x="332" y="157"/>
                    </a:lnTo>
                    <a:lnTo>
                      <a:pt x="356" y="157"/>
                    </a:lnTo>
                    <a:lnTo>
                      <a:pt x="359" y="154"/>
                    </a:lnTo>
                    <a:lnTo>
                      <a:pt x="368" y="154"/>
                    </a:lnTo>
                    <a:lnTo>
                      <a:pt x="371" y="151"/>
                    </a:lnTo>
                    <a:lnTo>
                      <a:pt x="371" y="139"/>
                    </a:lnTo>
                    <a:lnTo>
                      <a:pt x="368" y="133"/>
                    </a:lnTo>
                    <a:lnTo>
                      <a:pt x="362" y="133"/>
                    </a:lnTo>
                    <a:lnTo>
                      <a:pt x="359" y="136"/>
                    </a:lnTo>
                    <a:lnTo>
                      <a:pt x="356" y="136"/>
                    </a:lnTo>
                    <a:lnTo>
                      <a:pt x="356" y="133"/>
                    </a:lnTo>
                    <a:lnTo>
                      <a:pt x="341" y="133"/>
                    </a:lnTo>
                    <a:lnTo>
                      <a:pt x="338" y="130"/>
                    </a:lnTo>
                    <a:lnTo>
                      <a:pt x="335" y="124"/>
                    </a:lnTo>
                    <a:lnTo>
                      <a:pt x="332" y="121"/>
                    </a:lnTo>
                    <a:lnTo>
                      <a:pt x="332" y="115"/>
                    </a:lnTo>
                    <a:lnTo>
                      <a:pt x="329" y="112"/>
                    </a:lnTo>
                    <a:lnTo>
                      <a:pt x="326" y="106"/>
                    </a:lnTo>
                    <a:lnTo>
                      <a:pt x="326" y="91"/>
                    </a:lnTo>
                    <a:close/>
                    <a:moveTo>
                      <a:pt x="140" y="29"/>
                    </a:moveTo>
                    <a:lnTo>
                      <a:pt x="140" y="32"/>
                    </a:lnTo>
                    <a:lnTo>
                      <a:pt x="137" y="35"/>
                    </a:lnTo>
                    <a:lnTo>
                      <a:pt x="140" y="35"/>
                    </a:lnTo>
                    <a:lnTo>
                      <a:pt x="140" y="38"/>
                    </a:lnTo>
                    <a:lnTo>
                      <a:pt x="137" y="41"/>
                    </a:lnTo>
                    <a:lnTo>
                      <a:pt x="134" y="47"/>
                    </a:lnTo>
                    <a:lnTo>
                      <a:pt x="137" y="56"/>
                    </a:lnTo>
                    <a:lnTo>
                      <a:pt x="110" y="56"/>
                    </a:lnTo>
                    <a:lnTo>
                      <a:pt x="107" y="59"/>
                    </a:lnTo>
                    <a:lnTo>
                      <a:pt x="99" y="59"/>
                    </a:lnTo>
                    <a:lnTo>
                      <a:pt x="99" y="62"/>
                    </a:lnTo>
                    <a:lnTo>
                      <a:pt x="90" y="62"/>
                    </a:lnTo>
                    <a:lnTo>
                      <a:pt x="90" y="59"/>
                    </a:lnTo>
                    <a:lnTo>
                      <a:pt x="75" y="59"/>
                    </a:lnTo>
                    <a:lnTo>
                      <a:pt x="72" y="56"/>
                    </a:lnTo>
                    <a:lnTo>
                      <a:pt x="69" y="56"/>
                    </a:lnTo>
                    <a:lnTo>
                      <a:pt x="69" y="53"/>
                    </a:lnTo>
                    <a:lnTo>
                      <a:pt x="66" y="53"/>
                    </a:lnTo>
                    <a:lnTo>
                      <a:pt x="63" y="50"/>
                    </a:lnTo>
                    <a:lnTo>
                      <a:pt x="57" y="50"/>
                    </a:lnTo>
                    <a:lnTo>
                      <a:pt x="54" y="47"/>
                    </a:lnTo>
                    <a:lnTo>
                      <a:pt x="51" y="47"/>
                    </a:lnTo>
                    <a:lnTo>
                      <a:pt x="51" y="44"/>
                    </a:lnTo>
                    <a:lnTo>
                      <a:pt x="45" y="44"/>
                    </a:lnTo>
                    <a:lnTo>
                      <a:pt x="42" y="38"/>
                    </a:lnTo>
                    <a:lnTo>
                      <a:pt x="39" y="38"/>
                    </a:lnTo>
                    <a:lnTo>
                      <a:pt x="33" y="32"/>
                    </a:lnTo>
                    <a:lnTo>
                      <a:pt x="30" y="32"/>
                    </a:lnTo>
                    <a:lnTo>
                      <a:pt x="27" y="29"/>
                    </a:lnTo>
                    <a:lnTo>
                      <a:pt x="24" y="29"/>
                    </a:lnTo>
                    <a:lnTo>
                      <a:pt x="24" y="26"/>
                    </a:lnTo>
                    <a:lnTo>
                      <a:pt x="18" y="26"/>
                    </a:lnTo>
                    <a:lnTo>
                      <a:pt x="15" y="23"/>
                    </a:lnTo>
                    <a:lnTo>
                      <a:pt x="12" y="23"/>
                    </a:lnTo>
                    <a:lnTo>
                      <a:pt x="12" y="20"/>
                    </a:lnTo>
                    <a:lnTo>
                      <a:pt x="9" y="17"/>
                    </a:lnTo>
                    <a:lnTo>
                      <a:pt x="6" y="17"/>
                    </a:lnTo>
                    <a:lnTo>
                      <a:pt x="3" y="14"/>
                    </a:lnTo>
                    <a:lnTo>
                      <a:pt x="0" y="14"/>
                    </a:lnTo>
                    <a:lnTo>
                      <a:pt x="9" y="14"/>
                    </a:lnTo>
                    <a:lnTo>
                      <a:pt x="12" y="17"/>
                    </a:lnTo>
                    <a:lnTo>
                      <a:pt x="12" y="14"/>
                    </a:lnTo>
                    <a:lnTo>
                      <a:pt x="15" y="17"/>
                    </a:lnTo>
                    <a:lnTo>
                      <a:pt x="15" y="20"/>
                    </a:lnTo>
                    <a:lnTo>
                      <a:pt x="24" y="20"/>
                    </a:lnTo>
                    <a:lnTo>
                      <a:pt x="30" y="26"/>
                    </a:lnTo>
                    <a:lnTo>
                      <a:pt x="36" y="26"/>
                    </a:lnTo>
                    <a:lnTo>
                      <a:pt x="39" y="29"/>
                    </a:lnTo>
                    <a:lnTo>
                      <a:pt x="42" y="29"/>
                    </a:lnTo>
                    <a:lnTo>
                      <a:pt x="45" y="32"/>
                    </a:lnTo>
                    <a:lnTo>
                      <a:pt x="57" y="32"/>
                    </a:lnTo>
                    <a:lnTo>
                      <a:pt x="57" y="35"/>
                    </a:lnTo>
                    <a:lnTo>
                      <a:pt x="63" y="41"/>
                    </a:lnTo>
                    <a:lnTo>
                      <a:pt x="69" y="41"/>
                    </a:lnTo>
                    <a:lnTo>
                      <a:pt x="72" y="44"/>
                    </a:lnTo>
                    <a:lnTo>
                      <a:pt x="78" y="47"/>
                    </a:lnTo>
                    <a:lnTo>
                      <a:pt x="81" y="44"/>
                    </a:lnTo>
                    <a:lnTo>
                      <a:pt x="84" y="44"/>
                    </a:lnTo>
                    <a:lnTo>
                      <a:pt x="84" y="41"/>
                    </a:lnTo>
                    <a:lnTo>
                      <a:pt x="87" y="41"/>
                    </a:lnTo>
                    <a:lnTo>
                      <a:pt x="93" y="44"/>
                    </a:lnTo>
                    <a:lnTo>
                      <a:pt x="96" y="47"/>
                    </a:lnTo>
                    <a:lnTo>
                      <a:pt x="102" y="41"/>
                    </a:lnTo>
                    <a:lnTo>
                      <a:pt x="104" y="41"/>
                    </a:lnTo>
                    <a:lnTo>
                      <a:pt x="107" y="44"/>
                    </a:lnTo>
                    <a:lnTo>
                      <a:pt x="110" y="44"/>
                    </a:lnTo>
                    <a:lnTo>
                      <a:pt x="116" y="38"/>
                    </a:lnTo>
                    <a:lnTo>
                      <a:pt x="122" y="38"/>
                    </a:lnTo>
                    <a:lnTo>
                      <a:pt x="128" y="32"/>
                    </a:lnTo>
                    <a:lnTo>
                      <a:pt x="134" y="32"/>
                    </a:lnTo>
                    <a:lnTo>
                      <a:pt x="140" y="29"/>
                    </a:lnTo>
                    <a:close/>
                  </a:path>
                </a:pathLst>
              </a:custGeom>
              <a:solidFill>
                <a:srgbClr val="D8A5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62" name="Freeform 591"/>
              <p:cNvSpPr>
                <a:spLocks noEditPoints="1"/>
              </p:cNvSpPr>
              <p:nvPr/>
            </p:nvSpPr>
            <p:spPr bwMode="auto">
              <a:xfrm>
                <a:off x="387" y="1797"/>
                <a:ext cx="359" cy="127"/>
              </a:xfrm>
              <a:custGeom>
                <a:avLst/>
                <a:gdLst>
                  <a:gd name="T0" fmla="*/ 233 w 359"/>
                  <a:gd name="T1" fmla="*/ 77 h 127"/>
                  <a:gd name="T2" fmla="*/ 248 w 359"/>
                  <a:gd name="T3" fmla="*/ 71 h 127"/>
                  <a:gd name="T4" fmla="*/ 269 w 359"/>
                  <a:gd name="T5" fmla="*/ 65 h 127"/>
                  <a:gd name="T6" fmla="*/ 299 w 359"/>
                  <a:gd name="T7" fmla="*/ 68 h 127"/>
                  <a:gd name="T8" fmla="*/ 308 w 359"/>
                  <a:gd name="T9" fmla="*/ 74 h 127"/>
                  <a:gd name="T10" fmla="*/ 320 w 359"/>
                  <a:gd name="T11" fmla="*/ 80 h 127"/>
                  <a:gd name="T12" fmla="*/ 332 w 359"/>
                  <a:gd name="T13" fmla="*/ 92 h 127"/>
                  <a:gd name="T14" fmla="*/ 356 w 359"/>
                  <a:gd name="T15" fmla="*/ 118 h 127"/>
                  <a:gd name="T16" fmla="*/ 359 w 359"/>
                  <a:gd name="T17" fmla="*/ 121 h 127"/>
                  <a:gd name="T18" fmla="*/ 353 w 359"/>
                  <a:gd name="T19" fmla="*/ 107 h 127"/>
                  <a:gd name="T20" fmla="*/ 350 w 359"/>
                  <a:gd name="T21" fmla="*/ 95 h 127"/>
                  <a:gd name="T22" fmla="*/ 326 w 359"/>
                  <a:gd name="T23" fmla="*/ 68 h 127"/>
                  <a:gd name="T24" fmla="*/ 311 w 359"/>
                  <a:gd name="T25" fmla="*/ 59 h 127"/>
                  <a:gd name="T26" fmla="*/ 290 w 359"/>
                  <a:gd name="T27" fmla="*/ 56 h 127"/>
                  <a:gd name="T28" fmla="*/ 251 w 359"/>
                  <a:gd name="T29" fmla="*/ 56 h 127"/>
                  <a:gd name="T30" fmla="*/ 236 w 359"/>
                  <a:gd name="T31" fmla="*/ 59 h 127"/>
                  <a:gd name="T32" fmla="*/ 218 w 359"/>
                  <a:gd name="T33" fmla="*/ 68 h 127"/>
                  <a:gd name="T34" fmla="*/ 221 w 359"/>
                  <a:gd name="T35" fmla="*/ 80 h 127"/>
                  <a:gd name="T36" fmla="*/ 111 w 359"/>
                  <a:gd name="T37" fmla="*/ 30 h 127"/>
                  <a:gd name="T38" fmla="*/ 99 w 359"/>
                  <a:gd name="T39" fmla="*/ 38 h 127"/>
                  <a:gd name="T40" fmla="*/ 87 w 359"/>
                  <a:gd name="T41" fmla="*/ 41 h 127"/>
                  <a:gd name="T42" fmla="*/ 63 w 359"/>
                  <a:gd name="T43" fmla="*/ 47 h 127"/>
                  <a:gd name="T44" fmla="*/ 66 w 359"/>
                  <a:gd name="T45" fmla="*/ 50 h 127"/>
                  <a:gd name="T46" fmla="*/ 90 w 359"/>
                  <a:gd name="T47" fmla="*/ 50 h 127"/>
                  <a:gd name="T48" fmla="*/ 108 w 359"/>
                  <a:gd name="T49" fmla="*/ 44 h 127"/>
                  <a:gd name="T50" fmla="*/ 132 w 359"/>
                  <a:gd name="T51" fmla="*/ 41 h 127"/>
                  <a:gd name="T52" fmla="*/ 138 w 359"/>
                  <a:gd name="T53" fmla="*/ 35 h 127"/>
                  <a:gd name="T54" fmla="*/ 48 w 359"/>
                  <a:gd name="T55" fmla="*/ 32 h 127"/>
                  <a:gd name="T56" fmla="*/ 36 w 359"/>
                  <a:gd name="T57" fmla="*/ 38 h 127"/>
                  <a:gd name="T58" fmla="*/ 18 w 359"/>
                  <a:gd name="T59" fmla="*/ 53 h 127"/>
                  <a:gd name="T60" fmla="*/ 6 w 359"/>
                  <a:gd name="T61" fmla="*/ 53 h 127"/>
                  <a:gd name="T62" fmla="*/ 6 w 359"/>
                  <a:gd name="T63" fmla="*/ 65 h 127"/>
                  <a:gd name="T64" fmla="*/ 15 w 359"/>
                  <a:gd name="T65" fmla="*/ 65 h 127"/>
                  <a:gd name="T66" fmla="*/ 30 w 359"/>
                  <a:gd name="T67" fmla="*/ 56 h 127"/>
                  <a:gd name="T68" fmla="*/ 42 w 359"/>
                  <a:gd name="T69" fmla="*/ 50 h 127"/>
                  <a:gd name="T70" fmla="*/ 54 w 359"/>
                  <a:gd name="T71" fmla="*/ 41 h 127"/>
                  <a:gd name="T72" fmla="*/ 48 w 359"/>
                  <a:gd name="T73" fmla="*/ 32 h 127"/>
                  <a:gd name="T74" fmla="*/ 99 w 359"/>
                  <a:gd name="T75" fmla="*/ 27 h 127"/>
                  <a:gd name="T76" fmla="*/ 84 w 359"/>
                  <a:gd name="T77" fmla="*/ 32 h 127"/>
                  <a:gd name="T78" fmla="*/ 54 w 359"/>
                  <a:gd name="T79" fmla="*/ 41 h 127"/>
                  <a:gd name="T80" fmla="*/ 60 w 359"/>
                  <a:gd name="T81" fmla="*/ 24 h 127"/>
                  <a:gd name="T82" fmla="*/ 105 w 359"/>
                  <a:gd name="T83" fmla="*/ 12 h 127"/>
                  <a:gd name="T84" fmla="*/ 120 w 359"/>
                  <a:gd name="T85" fmla="*/ 0 h 127"/>
                  <a:gd name="T86" fmla="*/ 129 w 359"/>
                  <a:gd name="T87" fmla="*/ 12 h 127"/>
                  <a:gd name="T88" fmla="*/ 108 w 359"/>
                  <a:gd name="T89" fmla="*/ 24 h 1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59" h="127">
                    <a:moveTo>
                      <a:pt x="224" y="83"/>
                    </a:moveTo>
                    <a:lnTo>
                      <a:pt x="227" y="80"/>
                    </a:lnTo>
                    <a:lnTo>
                      <a:pt x="233" y="77"/>
                    </a:lnTo>
                    <a:lnTo>
                      <a:pt x="236" y="74"/>
                    </a:lnTo>
                    <a:lnTo>
                      <a:pt x="242" y="71"/>
                    </a:lnTo>
                    <a:lnTo>
                      <a:pt x="248" y="71"/>
                    </a:lnTo>
                    <a:lnTo>
                      <a:pt x="251" y="68"/>
                    </a:lnTo>
                    <a:lnTo>
                      <a:pt x="263" y="68"/>
                    </a:lnTo>
                    <a:lnTo>
                      <a:pt x="269" y="65"/>
                    </a:lnTo>
                    <a:lnTo>
                      <a:pt x="281" y="65"/>
                    </a:lnTo>
                    <a:lnTo>
                      <a:pt x="287" y="68"/>
                    </a:lnTo>
                    <a:lnTo>
                      <a:pt x="299" y="68"/>
                    </a:lnTo>
                    <a:lnTo>
                      <a:pt x="302" y="71"/>
                    </a:lnTo>
                    <a:lnTo>
                      <a:pt x="305" y="71"/>
                    </a:lnTo>
                    <a:lnTo>
                      <a:pt x="308" y="74"/>
                    </a:lnTo>
                    <a:lnTo>
                      <a:pt x="311" y="74"/>
                    </a:lnTo>
                    <a:lnTo>
                      <a:pt x="317" y="77"/>
                    </a:lnTo>
                    <a:lnTo>
                      <a:pt x="320" y="80"/>
                    </a:lnTo>
                    <a:lnTo>
                      <a:pt x="323" y="80"/>
                    </a:lnTo>
                    <a:lnTo>
                      <a:pt x="332" y="89"/>
                    </a:lnTo>
                    <a:lnTo>
                      <a:pt x="332" y="92"/>
                    </a:lnTo>
                    <a:lnTo>
                      <a:pt x="347" y="107"/>
                    </a:lnTo>
                    <a:lnTo>
                      <a:pt x="347" y="109"/>
                    </a:lnTo>
                    <a:lnTo>
                      <a:pt x="356" y="118"/>
                    </a:lnTo>
                    <a:lnTo>
                      <a:pt x="356" y="121"/>
                    </a:lnTo>
                    <a:lnTo>
                      <a:pt x="359" y="127"/>
                    </a:lnTo>
                    <a:lnTo>
                      <a:pt x="359" y="121"/>
                    </a:lnTo>
                    <a:lnTo>
                      <a:pt x="356" y="118"/>
                    </a:lnTo>
                    <a:lnTo>
                      <a:pt x="356" y="109"/>
                    </a:lnTo>
                    <a:lnTo>
                      <a:pt x="353" y="107"/>
                    </a:lnTo>
                    <a:lnTo>
                      <a:pt x="353" y="101"/>
                    </a:lnTo>
                    <a:lnTo>
                      <a:pt x="350" y="98"/>
                    </a:lnTo>
                    <a:lnTo>
                      <a:pt x="350" y="95"/>
                    </a:lnTo>
                    <a:lnTo>
                      <a:pt x="347" y="92"/>
                    </a:lnTo>
                    <a:lnTo>
                      <a:pt x="344" y="86"/>
                    </a:lnTo>
                    <a:lnTo>
                      <a:pt x="326" y="68"/>
                    </a:lnTo>
                    <a:lnTo>
                      <a:pt x="320" y="65"/>
                    </a:lnTo>
                    <a:lnTo>
                      <a:pt x="317" y="65"/>
                    </a:lnTo>
                    <a:lnTo>
                      <a:pt x="311" y="59"/>
                    </a:lnTo>
                    <a:lnTo>
                      <a:pt x="302" y="59"/>
                    </a:lnTo>
                    <a:lnTo>
                      <a:pt x="299" y="56"/>
                    </a:lnTo>
                    <a:lnTo>
                      <a:pt x="290" y="56"/>
                    </a:lnTo>
                    <a:lnTo>
                      <a:pt x="287" y="53"/>
                    </a:lnTo>
                    <a:lnTo>
                      <a:pt x="257" y="53"/>
                    </a:lnTo>
                    <a:lnTo>
                      <a:pt x="251" y="56"/>
                    </a:lnTo>
                    <a:lnTo>
                      <a:pt x="245" y="56"/>
                    </a:lnTo>
                    <a:lnTo>
                      <a:pt x="239" y="59"/>
                    </a:lnTo>
                    <a:lnTo>
                      <a:pt x="236" y="59"/>
                    </a:lnTo>
                    <a:lnTo>
                      <a:pt x="227" y="62"/>
                    </a:lnTo>
                    <a:lnTo>
                      <a:pt x="221" y="65"/>
                    </a:lnTo>
                    <a:lnTo>
                      <a:pt x="218" y="68"/>
                    </a:lnTo>
                    <a:lnTo>
                      <a:pt x="215" y="68"/>
                    </a:lnTo>
                    <a:lnTo>
                      <a:pt x="221" y="71"/>
                    </a:lnTo>
                    <a:lnTo>
                      <a:pt x="221" y="80"/>
                    </a:lnTo>
                    <a:lnTo>
                      <a:pt x="224" y="83"/>
                    </a:lnTo>
                    <a:close/>
                    <a:moveTo>
                      <a:pt x="120" y="30"/>
                    </a:moveTo>
                    <a:lnTo>
                      <a:pt x="111" y="30"/>
                    </a:lnTo>
                    <a:lnTo>
                      <a:pt x="108" y="32"/>
                    </a:lnTo>
                    <a:lnTo>
                      <a:pt x="102" y="35"/>
                    </a:lnTo>
                    <a:lnTo>
                      <a:pt x="99" y="38"/>
                    </a:lnTo>
                    <a:lnTo>
                      <a:pt x="96" y="38"/>
                    </a:lnTo>
                    <a:lnTo>
                      <a:pt x="90" y="41"/>
                    </a:lnTo>
                    <a:lnTo>
                      <a:pt x="87" y="41"/>
                    </a:lnTo>
                    <a:lnTo>
                      <a:pt x="78" y="50"/>
                    </a:lnTo>
                    <a:lnTo>
                      <a:pt x="69" y="50"/>
                    </a:lnTo>
                    <a:lnTo>
                      <a:pt x="63" y="47"/>
                    </a:lnTo>
                    <a:lnTo>
                      <a:pt x="51" y="47"/>
                    </a:lnTo>
                    <a:lnTo>
                      <a:pt x="51" y="50"/>
                    </a:lnTo>
                    <a:lnTo>
                      <a:pt x="66" y="50"/>
                    </a:lnTo>
                    <a:lnTo>
                      <a:pt x="69" y="53"/>
                    </a:lnTo>
                    <a:lnTo>
                      <a:pt x="84" y="53"/>
                    </a:lnTo>
                    <a:lnTo>
                      <a:pt x="90" y="50"/>
                    </a:lnTo>
                    <a:lnTo>
                      <a:pt x="93" y="47"/>
                    </a:lnTo>
                    <a:lnTo>
                      <a:pt x="102" y="47"/>
                    </a:lnTo>
                    <a:lnTo>
                      <a:pt x="108" y="44"/>
                    </a:lnTo>
                    <a:lnTo>
                      <a:pt x="123" y="44"/>
                    </a:lnTo>
                    <a:lnTo>
                      <a:pt x="129" y="41"/>
                    </a:lnTo>
                    <a:lnTo>
                      <a:pt x="132" y="41"/>
                    </a:lnTo>
                    <a:lnTo>
                      <a:pt x="135" y="38"/>
                    </a:lnTo>
                    <a:lnTo>
                      <a:pt x="138" y="38"/>
                    </a:lnTo>
                    <a:lnTo>
                      <a:pt x="138" y="35"/>
                    </a:lnTo>
                    <a:lnTo>
                      <a:pt x="135" y="32"/>
                    </a:lnTo>
                    <a:lnTo>
                      <a:pt x="120" y="30"/>
                    </a:lnTo>
                    <a:close/>
                    <a:moveTo>
                      <a:pt x="48" y="32"/>
                    </a:moveTo>
                    <a:lnTo>
                      <a:pt x="45" y="32"/>
                    </a:lnTo>
                    <a:lnTo>
                      <a:pt x="42" y="35"/>
                    </a:lnTo>
                    <a:lnTo>
                      <a:pt x="36" y="38"/>
                    </a:lnTo>
                    <a:lnTo>
                      <a:pt x="30" y="44"/>
                    </a:lnTo>
                    <a:lnTo>
                      <a:pt x="27" y="44"/>
                    </a:lnTo>
                    <a:lnTo>
                      <a:pt x="18" y="53"/>
                    </a:lnTo>
                    <a:lnTo>
                      <a:pt x="15" y="53"/>
                    </a:lnTo>
                    <a:lnTo>
                      <a:pt x="12" y="50"/>
                    </a:lnTo>
                    <a:lnTo>
                      <a:pt x="6" y="53"/>
                    </a:lnTo>
                    <a:lnTo>
                      <a:pt x="6" y="56"/>
                    </a:lnTo>
                    <a:lnTo>
                      <a:pt x="0" y="62"/>
                    </a:lnTo>
                    <a:lnTo>
                      <a:pt x="6" y="65"/>
                    </a:lnTo>
                    <a:lnTo>
                      <a:pt x="9" y="68"/>
                    </a:lnTo>
                    <a:lnTo>
                      <a:pt x="12" y="68"/>
                    </a:lnTo>
                    <a:lnTo>
                      <a:pt x="15" y="65"/>
                    </a:lnTo>
                    <a:lnTo>
                      <a:pt x="24" y="65"/>
                    </a:lnTo>
                    <a:lnTo>
                      <a:pt x="24" y="62"/>
                    </a:lnTo>
                    <a:lnTo>
                      <a:pt x="30" y="56"/>
                    </a:lnTo>
                    <a:lnTo>
                      <a:pt x="33" y="56"/>
                    </a:lnTo>
                    <a:lnTo>
                      <a:pt x="36" y="53"/>
                    </a:lnTo>
                    <a:lnTo>
                      <a:pt x="42" y="50"/>
                    </a:lnTo>
                    <a:lnTo>
                      <a:pt x="45" y="47"/>
                    </a:lnTo>
                    <a:lnTo>
                      <a:pt x="51" y="44"/>
                    </a:lnTo>
                    <a:lnTo>
                      <a:pt x="54" y="41"/>
                    </a:lnTo>
                    <a:lnTo>
                      <a:pt x="54" y="38"/>
                    </a:lnTo>
                    <a:lnTo>
                      <a:pt x="51" y="32"/>
                    </a:lnTo>
                    <a:lnTo>
                      <a:pt x="48" y="32"/>
                    </a:lnTo>
                    <a:close/>
                    <a:moveTo>
                      <a:pt x="108" y="24"/>
                    </a:moveTo>
                    <a:lnTo>
                      <a:pt x="102" y="24"/>
                    </a:lnTo>
                    <a:lnTo>
                      <a:pt x="99" y="27"/>
                    </a:lnTo>
                    <a:lnTo>
                      <a:pt x="93" y="30"/>
                    </a:lnTo>
                    <a:lnTo>
                      <a:pt x="87" y="30"/>
                    </a:lnTo>
                    <a:lnTo>
                      <a:pt x="84" y="32"/>
                    </a:lnTo>
                    <a:lnTo>
                      <a:pt x="78" y="30"/>
                    </a:lnTo>
                    <a:lnTo>
                      <a:pt x="66" y="30"/>
                    </a:lnTo>
                    <a:lnTo>
                      <a:pt x="54" y="41"/>
                    </a:lnTo>
                    <a:lnTo>
                      <a:pt x="54" y="35"/>
                    </a:lnTo>
                    <a:lnTo>
                      <a:pt x="51" y="32"/>
                    </a:lnTo>
                    <a:lnTo>
                      <a:pt x="60" y="24"/>
                    </a:lnTo>
                    <a:lnTo>
                      <a:pt x="87" y="24"/>
                    </a:lnTo>
                    <a:lnTo>
                      <a:pt x="93" y="18"/>
                    </a:lnTo>
                    <a:lnTo>
                      <a:pt x="105" y="12"/>
                    </a:lnTo>
                    <a:lnTo>
                      <a:pt x="111" y="12"/>
                    </a:lnTo>
                    <a:lnTo>
                      <a:pt x="117" y="6"/>
                    </a:lnTo>
                    <a:lnTo>
                      <a:pt x="120" y="0"/>
                    </a:lnTo>
                    <a:lnTo>
                      <a:pt x="132" y="0"/>
                    </a:lnTo>
                    <a:lnTo>
                      <a:pt x="129" y="3"/>
                    </a:lnTo>
                    <a:lnTo>
                      <a:pt x="129" y="12"/>
                    </a:lnTo>
                    <a:lnTo>
                      <a:pt x="117" y="18"/>
                    </a:lnTo>
                    <a:lnTo>
                      <a:pt x="114" y="21"/>
                    </a:lnTo>
                    <a:lnTo>
                      <a:pt x="108"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63" name="Freeform 592"/>
              <p:cNvSpPr>
                <a:spLocks/>
              </p:cNvSpPr>
              <p:nvPr/>
            </p:nvSpPr>
            <p:spPr bwMode="auto">
              <a:xfrm>
                <a:off x="399" y="1856"/>
                <a:ext cx="63" cy="39"/>
              </a:xfrm>
              <a:custGeom>
                <a:avLst/>
                <a:gdLst>
                  <a:gd name="T0" fmla="*/ 0 w 63"/>
                  <a:gd name="T1" fmla="*/ 9 h 39"/>
                  <a:gd name="T2" fmla="*/ 3 w 63"/>
                  <a:gd name="T3" fmla="*/ 12 h 39"/>
                  <a:gd name="T4" fmla="*/ 6 w 63"/>
                  <a:gd name="T5" fmla="*/ 12 h 39"/>
                  <a:gd name="T6" fmla="*/ 9 w 63"/>
                  <a:gd name="T7" fmla="*/ 15 h 39"/>
                  <a:gd name="T8" fmla="*/ 12 w 63"/>
                  <a:gd name="T9" fmla="*/ 21 h 39"/>
                  <a:gd name="T10" fmla="*/ 15 w 63"/>
                  <a:gd name="T11" fmla="*/ 24 h 39"/>
                  <a:gd name="T12" fmla="*/ 21 w 63"/>
                  <a:gd name="T13" fmla="*/ 27 h 39"/>
                  <a:gd name="T14" fmla="*/ 39 w 63"/>
                  <a:gd name="T15" fmla="*/ 27 h 39"/>
                  <a:gd name="T16" fmla="*/ 39 w 63"/>
                  <a:gd name="T17" fmla="*/ 30 h 39"/>
                  <a:gd name="T18" fmla="*/ 36 w 63"/>
                  <a:gd name="T19" fmla="*/ 30 h 39"/>
                  <a:gd name="T20" fmla="*/ 42 w 63"/>
                  <a:gd name="T21" fmla="*/ 36 h 39"/>
                  <a:gd name="T22" fmla="*/ 45 w 63"/>
                  <a:gd name="T23" fmla="*/ 36 h 39"/>
                  <a:gd name="T24" fmla="*/ 48 w 63"/>
                  <a:gd name="T25" fmla="*/ 39 h 39"/>
                  <a:gd name="T26" fmla="*/ 51 w 63"/>
                  <a:gd name="T27" fmla="*/ 39 h 39"/>
                  <a:gd name="T28" fmla="*/ 54 w 63"/>
                  <a:gd name="T29" fmla="*/ 36 h 39"/>
                  <a:gd name="T30" fmla="*/ 54 w 63"/>
                  <a:gd name="T31" fmla="*/ 33 h 39"/>
                  <a:gd name="T32" fmla="*/ 60 w 63"/>
                  <a:gd name="T33" fmla="*/ 33 h 39"/>
                  <a:gd name="T34" fmla="*/ 60 w 63"/>
                  <a:gd name="T35" fmla="*/ 30 h 39"/>
                  <a:gd name="T36" fmla="*/ 57 w 63"/>
                  <a:gd name="T37" fmla="*/ 27 h 39"/>
                  <a:gd name="T38" fmla="*/ 57 w 63"/>
                  <a:gd name="T39" fmla="*/ 24 h 39"/>
                  <a:gd name="T40" fmla="*/ 63 w 63"/>
                  <a:gd name="T41" fmla="*/ 30 h 39"/>
                  <a:gd name="T42" fmla="*/ 57 w 63"/>
                  <a:gd name="T43" fmla="*/ 18 h 39"/>
                  <a:gd name="T44" fmla="*/ 51 w 63"/>
                  <a:gd name="T45" fmla="*/ 15 h 39"/>
                  <a:gd name="T46" fmla="*/ 51 w 63"/>
                  <a:gd name="T47" fmla="*/ 6 h 39"/>
                  <a:gd name="T48" fmla="*/ 51 w 63"/>
                  <a:gd name="T49" fmla="*/ 12 h 39"/>
                  <a:gd name="T50" fmla="*/ 48 w 63"/>
                  <a:gd name="T51" fmla="*/ 9 h 39"/>
                  <a:gd name="T52" fmla="*/ 45 w 63"/>
                  <a:gd name="T53" fmla="*/ 3 h 39"/>
                  <a:gd name="T54" fmla="*/ 42 w 63"/>
                  <a:gd name="T55" fmla="*/ 0 h 39"/>
                  <a:gd name="T56" fmla="*/ 15 w 63"/>
                  <a:gd name="T57" fmla="*/ 0 h 39"/>
                  <a:gd name="T58" fmla="*/ 9 w 63"/>
                  <a:gd name="T59" fmla="*/ 3 h 39"/>
                  <a:gd name="T60" fmla="*/ 6 w 63"/>
                  <a:gd name="T61" fmla="*/ 3 h 39"/>
                  <a:gd name="T62" fmla="*/ 0 w 63"/>
                  <a:gd name="T63" fmla="*/ 9 h 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3" h="39">
                    <a:moveTo>
                      <a:pt x="0" y="9"/>
                    </a:moveTo>
                    <a:lnTo>
                      <a:pt x="3" y="12"/>
                    </a:lnTo>
                    <a:lnTo>
                      <a:pt x="6" y="12"/>
                    </a:lnTo>
                    <a:lnTo>
                      <a:pt x="9" y="15"/>
                    </a:lnTo>
                    <a:lnTo>
                      <a:pt x="12" y="21"/>
                    </a:lnTo>
                    <a:lnTo>
                      <a:pt x="15" y="24"/>
                    </a:lnTo>
                    <a:lnTo>
                      <a:pt x="21" y="27"/>
                    </a:lnTo>
                    <a:lnTo>
                      <a:pt x="39" y="27"/>
                    </a:lnTo>
                    <a:lnTo>
                      <a:pt x="39" y="30"/>
                    </a:lnTo>
                    <a:lnTo>
                      <a:pt x="36" y="30"/>
                    </a:lnTo>
                    <a:lnTo>
                      <a:pt x="42" y="36"/>
                    </a:lnTo>
                    <a:lnTo>
                      <a:pt x="45" y="36"/>
                    </a:lnTo>
                    <a:lnTo>
                      <a:pt x="48" y="39"/>
                    </a:lnTo>
                    <a:lnTo>
                      <a:pt x="51" y="39"/>
                    </a:lnTo>
                    <a:lnTo>
                      <a:pt x="54" y="36"/>
                    </a:lnTo>
                    <a:lnTo>
                      <a:pt x="54" y="33"/>
                    </a:lnTo>
                    <a:lnTo>
                      <a:pt x="60" y="33"/>
                    </a:lnTo>
                    <a:lnTo>
                      <a:pt x="60" y="30"/>
                    </a:lnTo>
                    <a:lnTo>
                      <a:pt x="57" y="27"/>
                    </a:lnTo>
                    <a:lnTo>
                      <a:pt x="57" y="24"/>
                    </a:lnTo>
                    <a:lnTo>
                      <a:pt x="63" y="30"/>
                    </a:lnTo>
                    <a:lnTo>
                      <a:pt x="57" y="18"/>
                    </a:lnTo>
                    <a:lnTo>
                      <a:pt x="51" y="15"/>
                    </a:lnTo>
                    <a:lnTo>
                      <a:pt x="51" y="6"/>
                    </a:lnTo>
                    <a:lnTo>
                      <a:pt x="51" y="12"/>
                    </a:lnTo>
                    <a:lnTo>
                      <a:pt x="48" y="9"/>
                    </a:lnTo>
                    <a:lnTo>
                      <a:pt x="45" y="3"/>
                    </a:lnTo>
                    <a:lnTo>
                      <a:pt x="42" y="0"/>
                    </a:lnTo>
                    <a:lnTo>
                      <a:pt x="15" y="0"/>
                    </a:lnTo>
                    <a:lnTo>
                      <a:pt x="9" y="3"/>
                    </a:lnTo>
                    <a:lnTo>
                      <a:pt x="6" y="3"/>
                    </a:lnTo>
                    <a:lnTo>
                      <a:pt x="0" y="9"/>
                    </a:lnTo>
                    <a:close/>
                  </a:path>
                </a:pathLst>
              </a:custGeom>
              <a:solidFill>
                <a:srgbClr val="7F4C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64" name="Freeform 593"/>
              <p:cNvSpPr>
                <a:spLocks/>
              </p:cNvSpPr>
              <p:nvPr/>
            </p:nvSpPr>
            <p:spPr bwMode="auto">
              <a:xfrm>
                <a:off x="426" y="1871"/>
                <a:ext cx="105" cy="35"/>
              </a:xfrm>
              <a:custGeom>
                <a:avLst/>
                <a:gdLst>
                  <a:gd name="T0" fmla="*/ 105 w 105"/>
                  <a:gd name="T1" fmla="*/ 35 h 35"/>
                  <a:gd name="T2" fmla="*/ 105 w 105"/>
                  <a:gd name="T3" fmla="*/ 33 h 35"/>
                  <a:gd name="T4" fmla="*/ 99 w 105"/>
                  <a:gd name="T5" fmla="*/ 27 h 35"/>
                  <a:gd name="T6" fmla="*/ 99 w 105"/>
                  <a:gd name="T7" fmla="*/ 24 h 35"/>
                  <a:gd name="T8" fmla="*/ 93 w 105"/>
                  <a:gd name="T9" fmla="*/ 18 h 35"/>
                  <a:gd name="T10" fmla="*/ 90 w 105"/>
                  <a:gd name="T11" fmla="*/ 18 h 35"/>
                  <a:gd name="T12" fmla="*/ 84 w 105"/>
                  <a:gd name="T13" fmla="*/ 12 h 35"/>
                  <a:gd name="T14" fmla="*/ 81 w 105"/>
                  <a:gd name="T15" fmla="*/ 12 h 35"/>
                  <a:gd name="T16" fmla="*/ 75 w 105"/>
                  <a:gd name="T17" fmla="*/ 9 h 35"/>
                  <a:gd name="T18" fmla="*/ 72 w 105"/>
                  <a:gd name="T19" fmla="*/ 9 h 35"/>
                  <a:gd name="T20" fmla="*/ 69 w 105"/>
                  <a:gd name="T21" fmla="*/ 6 h 35"/>
                  <a:gd name="T22" fmla="*/ 66 w 105"/>
                  <a:gd name="T23" fmla="*/ 6 h 35"/>
                  <a:gd name="T24" fmla="*/ 60 w 105"/>
                  <a:gd name="T25" fmla="*/ 3 h 35"/>
                  <a:gd name="T26" fmla="*/ 48 w 105"/>
                  <a:gd name="T27" fmla="*/ 3 h 35"/>
                  <a:gd name="T28" fmla="*/ 45 w 105"/>
                  <a:gd name="T29" fmla="*/ 0 h 35"/>
                  <a:gd name="T30" fmla="*/ 0 w 105"/>
                  <a:gd name="T31" fmla="*/ 0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
                    <a:moveTo>
                      <a:pt x="105" y="35"/>
                    </a:moveTo>
                    <a:lnTo>
                      <a:pt x="105" y="33"/>
                    </a:lnTo>
                    <a:lnTo>
                      <a:pt x="99" y="27"/>
                    </a:lnTo>
                    <a:lnTo>
                      <a:pt x="99" y="24"/>
                    </a:lnTo>
                    <a:lnTo>
                      <a:pt x="93" y="18"/>
                    </a:lnTo>
                    <a:lnTo>
                      <a:pt x="90" y="18"/>
                    </a:lnTo>
                    <a:lnTo>
                      <a:pt x="84" y="12"/>
                    </a:lnTo>
                    <a:lnTo>
                      <a:pt x="81" y="12"/>
                    </a:lnTo>
                    <a:lnTo>
                      <a:pt x="75" y="9"/>
                    </a:lnTo>
                    <a:lnTo>
                      <a:pt x="72" y="9"/>
                    </a:lnTo>
                    <a:lnTo>
                      <a:pt x="69" y="6"/>
                    </a:lnTo>
                    <a:lnTo>
                      <a:pt x="66" y="6"/>
                    </a:lnTo>
                    <a:lnTo>
                      <a:pt x="60" y="3"/>
                    </a:lnTo>
                    <a:lnTo>
                      <a:pt x="48" y="3"/>
                    </a:lnTo>
                    <a:lnTo>
                      <a:pt x="45"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1565" name="Freeform 594"/>
              <p:cNvSpPr>
                <a:spLocks/>
              </p:cNvSpPr>
              <p:nvPr/>
            </p:nvSpPr>
            <p:spPr bwMode="auto">
              <a:xfrm>
                <a:off x="426" y="1865"/>
                <a:ext cx="131" cy="33"/>
              </a:xfrm>
              <a:custGeom>
                <a:avLst/>
                <a:gdLst>
                  <a:gd name="T0" fmla="*/ 0 w 131"/>
                  <a:gd name="T1" fmla="*/ 6 h 33"/>
                  <a:gd name="T2" fmla="*/ 3 w 131"/>
                  <a:gd name="T3" fmla="*/ 6 h 33"/>
                  <a:gd name="T4" fmla="*/ 6 w 131"/>
                  <a:gd name="T5" fmla="*/ 3 h 33"/>
                  <a:gd name="T6" fmla="*/ 18 w 131"/>
                  <a:gd name="T7" fmla="*/ 3 h 33"/>
                  <a:gd name="T8" fmla="*/ 21 w 131"/>
                  <a:gd name="T9" fmla="*/ 0 h 33"/>
                  <a:gd name="T10" fmla="*/ 81 w 131"/>
                  <a:gd name="T11" fmla="*/ 0 h 33"/>
                  <a:gd name="T12" fmla="*/ 84 w 131"/>
                  <a:gd name="T13" fmla="*/ 3 h 33"/>
                  <a:gd name="T14" fmla="*/ 93 w 131"/>
                  <a:gd name="T15" fmla="*/ 3 h 33"/>
                  <a:gd name="T16" fmla="*/ 96 w 131"/>
                  <a:gd name="T17" fmla="*/ 6 h 33"/>
                  <a:gd name="T18" fmla="*/ 102 w 131"/>
                  <a:gd name="T19" fmla="*/ 6 h 33"/>
                  <a:gd name="T20" fmla="*/ 108 w 131"/>
                  <a:gd name="T21" fmla="*/ 12 h 33"/>
                  <a:gd name="T22" fmla="*/ 111 w 131"/>
                  <a:gd name="T23" fmla="*/ 12 h 33"/>
                  <a:gd name="T24" fmla="*/ 117 w 131"/>
                  <a:gd name="T25" fmla="*/ 15 h 33"/>
                  <a:gd name="T26" fmla="*/ 125 w 131"/>
                  <a:gd name="T27" fmla="*/ 24 h 33"/>
                  <a:gd name="T28" fmla="*/ 125 w 131"/>
                  <a:gd name="T29" fmla="*/ 27 h 33"/>
                  <a:gd name="T30" fmla="*/ 131 w 131"/>
                  <a:gd name="T31" fmla="*/ 33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33">
                    <a:moveTo>
                      <a:pt x="0" y="6"/>
                    </a:moveTo>
                    <a:lnTo>
                      <a:pt x="3" y="6"/>
                    </a:lnTo>
                    <a:lnTo>
                      <a:pt x="6" y="3"/>
                    </a:lnTo>
                    <a:lnTo>
                      <a:pt x="18" y="3"/>
                    </a:lnTo>
                    <a:lnTo>
                      <a:pt x="21" y="0"/>
                    </a:lnTo>
                    <a:lnTo>
                      <a:pt x="81" y="0"/>
                    </a:lnTo>
                    <a:lnTo>
                      <a:pt x="84" y="3"/>
                    </a:lnTo>
                    <a:lnTo>
                      <a:pt x="93" y="3"/>
                    </a:lnTo>
                    <a:lnTo>
                      <a:pt x="96" y="6"/>
                    </a:lnTo>
                    <a:lnTo>
                      <a:pt x="102" y="6"/>
                    </a:lnTo>
                    <a:lnTo>
                      <a:pt x="108" y="12"/>
                    </a:lnTo>
                    <a:lnTo>
                      <a:pt x="111" y="12"/>
                    </a:lnTo>
                    <a:lnTo>
                      <a:pt x="117" y="15"/>
                    </a:lnTo>
                    <a:lnTo>
                      <a:pt x="125" y="24"/>
                    </a:lnTo>
                    <a:lnTo>
                      <a:pt x="125" y="27"/>
                    </a:lnTo>
                    <a:lnTo>
                      <a:pt x="131" y="3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1566" name="Freeform 595"/>
              <p:cNvSpPr>
                <a:spLocks/>
              </p:cNvSpPr>
              <p:nvPr/>
            </p:nvSpPr>
            <p:spPr bwMode="auto">
              <a:xfrm>
                <a:off x="423" y="1874"/>
                <a:ext cx="42" cy="41"/>
              </a:xfrm>
              <a:custGeom>
                <a:avLst/>
                <a:gdLst>
                  <a:gd name="T0" fmla="*/ 42 w 42"/>
                  <a:gd name="T1" fmla="*/ 41 h 41"/>
                  <a:gd name="T2" fmla="*/ 42 w 42"/>
                  <a:gd name="T3" fmla="*/ 38 h 41"/>
                  <a:gd name="T4" fmla="*/ 39 w 42"/>
                  <a:gd name="T5" fmla="*/ 32 h 41"/>
                  <a:gd name="T6" fmla="*/ 39 w 42"/>
                  <a:gd name="T7" fmla="*/ 30 h 41"/>
                  <a:gd name="T8" fmla="*/ 36 w 42"/>
                  <a:gd name="T9" fmla="*/ 24 h 41"/>
                  <a:gd name="T10" fmla="*/ 36 w 42"/>
                  <a:gd name="T11" fmla="*/ 21 h 41"/>
                  <a:gd name="T12" fmla="*/ 21 w 42"/>
                  <a:gd name="T13" fmla="*/ 6 h 41"/>
                  <a:gd name="T14" fmla="*/ 15 w 42"/>
                  <a:gd name="T15" fmla="*/ 3 h 41"/>
                  <a:gd name="T16" fmla="*/ 12 w 42"/>
                  <a:gd name="T17" fmla="*/ 3 h 41"/>
                  <a:gd name="T18" fmla="*/ 9 w 42"/>
                  <a:gd name="T19" fmla="*/ 0 h 41"/>
                  <a:gd name="T20" fmla="*/ 0 w 42"/>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 h="41">
                    <a:moveTo>
                      <a:pt x="42" y="41"/>
                    </a:moveTo>
                    <a:lnTo>
                      <a:pt x="42" y="38"/>
                    </a:lnTo>
                    <a:lnTo>
                      <a:pt x="39" y="32"/>
                    </a:lnTo>
                    <a:lnTo>
                      <a:pt x="39" y="30"/>
                    </a:lnTo>
                    <a:lnTo>
                      <a:pt x="36" y="24"/>
                    </a:lnTo>
                    <a:lnTo>
                      <a:pt x="36" y="21"/>
                    </a:lnTo>
                    <a:lnTo>
                      <a:pt x="21" y="6"/>
                    </a:lnTo>
                    <a:lnTo>
                      <a:pt x="15" y="3"/>
                    </a:lnTo>
                    <a:lnTo>
                      <a:pt x="12" y="3"/>
                    </a:lnTo>
                    <a:lnTo>
                      <a:pt x="9"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1567" name="Freeform 596"/>
              <p:cNvSpPr>
                <a:spLocks/>
              </p:cNvSpPr>
              <p:nvPr/>
            </p:nvSpPr>
            <p:spPr bwMode="auto">
              <a:xfrm>
                <a:off x="423" y="1874"/>
                <a:ext cx="84" cy="47"/>
              </a:xfrm>
              <a:custGeom>
                <a:avLst/>
                <a:gdLst>
                  <a:gd name="T0" fmla="*/ 0 w 84"/>
                  <a:gd name="T1" fmla="*/ 0 h 47"/>
                  <a:gd name="T2" fmla="*/ 27 w 84"/>
                  <a:gd name="T3" fmla="*/ 0 h 47"/>
                  <a:gd name="T4" fmla="*/ 33 w 84"/>
                  <a:gd name="T5" fmla="*/ 3 h 47"/>
                  <a:gd name="T6" fmla="*/ 42 w 84"/>
                  <a:gd name="T7" fmla="*/ 3 h 47"/>
                  <a:gd name="T8" fmla="*/ 48 w 84"/>
                  <a:gd name="T9" fmla="*/ 6 h 47"/>
                  <a:gd name="T10" fmla="*/ 51 w 84"/>
                  <a:gd name="T11" fmla="*/ 6 h 47"/>
                  <a:gd name="T12" fmla="*/ 57 w 84"/>
                  <a:gd name="T13" fmla="*/ 9 h 47"/>
                  <a:gd name="T14" fmla="*/ 60 w 84"/>
                  <a:gd name="T15" fmla="*/ 12 h 47"/>
                  <a:gd name="T16" fmla="*/ 63 w 84"/>
                  <a:gd name="T17" fmla="*/ 12 h 47"/>
                  <a:gd name="T18" fmla="*/ 72 w 84"/>
                  <a:gd name="T19" fmla="*/ 21 h 47"/>
                  <a:gd name="T20" fmla="*/ 75 w 84"/>
                  <a:gd name="T21" fmla="*/ 21 h 47"/>
                  <a:gd name="T22" fmla="*/ 75 w 84"/>
                  <a:gd name="T23" fmla="*/ 24 h 47"/>
                  <a:gd name="T24" fmla="*/ 81 w 84"/>
                  <a:gd name="T25" fmla="*/ 30 h 47"/>
                  <a:gd name="T26" fmla="*/ 81 w 84"/>
                  <a:gd name="T27" fmla="*/ 32 h 47"/>
                  <a:gd name="T28" fmla="*/ 84 w 84"/>
                  <a:gd name="T29" fmla="*/ 35 h 47"/>
                  <a:gd name="T30" fmla="*/ 84 w 84"/>
                  <a:gd name="T31" fmla="*/ 4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 h="47">
                    <a:moveTo>
                      <a:pt x="0" y="0"/>
                    </a:moveTo>
                    <a:lnTo>
                      <a:pt x="27" y="0"/>
                    </a:lnTo>
                    <a:lnTo>
                      <a:pt x="33" y="3"/>
                    </a:lnTo>
                    <a:lnTo>
                      <a:pt x="42" y="3"/>
                    </a:lnTo>
                    <a:lnTo>
                      <a:pt x="48" y="6"/>
                    </a:lnTo>
                    <a:lnTo>
                      <a:pt x="51" y="6"/>
                    </a:lnTo>
                    <a:lnTo>
                      <a:pt x="57" y="9"/>
                    </a:lnTo>
                    <a:lnTo>
                      <a:pt x="60" y="12"/>
                    </a:lnTo>
                    <a:lnTo>
                      <a:pt x="63" y="12"/>
                    </a:lnTo>
                    <a:lnTo>
                      <a:pt x="72" y="21"/>
                    </a:lnTo>
                    <a:lnTo>
                      <a:pt x="75" y="21"/>
                    </a:lnTo>
                    <a:lnTo>
                      <a:pt x="75" y="24"/>
                    </a:lnTo>
                    <a:lnTo>
                      <a:pt x="81" y="30"/>
                    </a:lnTo>
                    <a:lnTo>
                      <a:pt x="81" y="32"/>
                    </a:lnTo>
                    <a:lnTo>
                      <a:pt x="84" y="35"/>
                    </a:lnTo>
                    <a:lnTo>
                      <a:pt x="84" y="4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1568" name="Freeform 597"/>
              <p:cNvSpPr>
                <a:spLocks/>
              </p:cNvSpPr>
              <p:nvPr/>
            </p:nvSpPr>
            <p:spPr bwMode="auto">
              <a:xfrm>
                <a:off x="402" y="1868"/>
                <a:ext cx="15" cy="30"/>
              </a:xfrm>
              <a:custGeom>
                <a:avLst/>
                <a:gdLst>
                  <a:gd name="T0" fmla="*/ 0 w 15"/>
                  <a:gd name="T1" fmla="*/ 30 h 30"/>
                  <a:gd name="T2" fmla="*/ 0 w 15"/>
                  <a:gd name="T3" fmla="*/ 18 h 30"/>
                  <a:gd name="T4" fmla="*/ 3 w 15"/>
                  <a:gd name="T5" fmla="*/ 15 h 30"/>
                  <a:gd name="T6" fmla="*/ 3 w 15"/>
                  <a:gd name="T7" fmla="*/ 9 h 30"/>
                  <a:gd name="T8" fmla="*/ 9 w 15"/>
                  <a:gd name="T9" fmla="*/ 3 h 30"/>
                  <a:gd name="T10" fmla="*/ 15 w 15"/>
                  <a:gd name="T11" fmla="*/ 0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30">
                    <a:moveTo>
                      <a:pt x="0" y="30"/>
                    </a:moveTo>
                    <a:lnTo>
                      <a:pt x="0" y="18"/>
                    </a:lnTo>
                    <a:lnTo>
                      <a:pt x="3" y="15"/>
                    </a:lnTo>
                    <a:lnTo>
                      <a:pt x="3" y="9"/>
                    </a:lnTo>
                    <a:lnTo>
                      <a:pt x="9" y="3"/>
                    </a:lnTo>
                    <a:lnTo>
                      <a:pt x="1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1569" name="Freeform 598"/>
              <p:cNvSpPr>
                <a:spLocks/>
              </p:cNvSpPr>
              <p:nvPr/>
            </p:nvSpPr>
            <p:spPr bwMode="auto">
              <a:xfrm>
                <a:off x="417" y="1868"/>
                <a:ext cx="15" cy="38"/>
              </a:xfrm>
              <a:custGeom>
                <a:avLst/>
                <a:gdLst>
                  <a:gd name="T0" fmla="*/ 0 w 15"/>
                  <a:gd name="T1" fmla="*/ 0 h 38"/>
                  <a:gd name="T2" fmla="*/ 3 w 15"/>
                  <a:gd name="T3" fmla="*/ 0 h 38"/>
                  <a:gd name="T4" fmla="*/ 6 w 15"/>
                  <a:gd name="T5" fmla="*/ 3 h 38"/>
                  <a:gd name="T6" fmla="*/ 6 w 15"/>
                  <a:gd name="T7" fmla="*/ 6 h 38"/>
                  <a:gd name="T8" fmla="*/ 9 w 15"/>
                  <a:gd name="T9" fmla="*/ 12 h 38"/>
                  <a:gd name="T10" fmla="*/ 12 w 15"/>
                  <a:gd name="T11" fmla="*/ 15 h 38"/>
                  <a:gd name="T12" fmla="*/ 15 w 15"/>
                  <a:gd name="T13" fmla="*/ 21 h 38"/>
                  <a:gd name="T14" fmla="*/ 15 w 15"/>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38">
                    <a:moveTo>
                      <a:pt x="0" y="0"/>
                    </a:moveTo>
                    <a:lnTo>
                      <a:pt x="3" y="0"/>
                    </a:lnTo>
                    <a:lnTo>
                      <a:pt x="6" y="3"/>
                    </a:lnTo>
                    <a:lnTo>
                      <a:pt x="6" y="6"/>
                    </a:lnTo>
                    <a:lnTo>
                      <a:pt x="9" y="12"/>
                    </a:lnTo>
                    <a:lnTo>
                      <a:pt x="12" y="15"/>
                    </a:lnTo>
                    <a:lnTo>
                      <a:pt x="15" y="21"/>
                    </a:lnTo>
                    <a:lnTo>
                      <a:pt x="15" y="3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1570" name="Freeform 599"/>
              <p:cNvSpPr>
                <a:spLocks/>
              </p:cNvSpPr>
              <p:nvPr/>
            </p:nvSpPr>
            <p:spPr bwMode="auto">
              <a:xfrm>
                <a:off x="468" y="1773"/>
                <a:ext cx="18" cy="30"/>
              </a:xfrm>
              <a:custGeom>
                <a:avLst/>
                <a:gdLst>
                  <a:gd name="T0" fmla="*/ 0 w 18"/>
                  <a:gd name="T1" fmla="*/ 30 h 30"/>
                  <a:gd name="T2" fmla="*/ 3 w 18"/>
                  <a:gd name="T3" fmla="*/ 27 h 30"/>
                  <a:gd name="T4" fmla="*/ 3 w 18"/>
                  <a:gd name="T5" fmla="*/ 21 h 30"/>
                  <a:gd name="T6" fmla="*/ 6 w 18"/>
                  <a:gd name="T7" fmla="*/ 15 h 30"/>
                  <a:gd name="T8" fmla="*/ 9 w 18"/>
                  <a:gd name="T9" fmla="*/ 12 h 30"/>
                  <a:gd name="T10" fmla="*/ 12 w 18"/>
                  <a:gd name="T11" fmla="*/ 6 h 30"/>
                  <a:gd name="T12" fmla="*/ 18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3" y="27"/>
                    </a:lnTo>
                    <a:lnTo>
                      <a:pt x="3" y="21"/>
                    </a:lnTo>
                    <a:lnTo>
                      <a:pt x="6" y="15"/>
                    </a:lnTo>
                    <a:lnTo>
                      <a:pt x="9" y="12"/>
                    </a:lnTo>
                    <a:lnTo>
                      <a:pt x="12" y="6"/>
                    </a:lnTo>
                    <a:lnTo>
                      <a:pt x="1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1571" name="Line 600"/>
              <p:cNvSpPr>
                <a:spLocks noChangeShapeType="1"/>
              </p:cNvSpPr>
              <p:nvPr/>
            </p:nvSpPr>
            <p:spPr bwMode="auto">
              <a:xfrm flipV="1">
                <a:off x="441" y="1785"/>
                <a:ext cx="1" cy="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1572" name="Freeform 601"/>
              <p:cNvSpPr>
                <a:spLocks/>
              </p:cNvSpPr>
              <p:nvPr/>
            </p:nvSpPr>
            <p:spPr bwMode="auto">
              <a:xfrm>
                <a:off x="405" y="1818"/>
                <a:ext cx="6" cy="38"/>
              </a:xfrm>
              <a:custGeom>
                <a:avLst/>
                <a:gdLst>
                  <a:gd name="T0" fmla="*/ 0 w 6"/>
                  <a:gd name="T1" fmla="*/ 0 h 38"/>
                  <a:gd name="T2" fmla="*/ 0 w 6"/>
                  <a:gd name="T3" fmla="*/ 3 h 38"/>
                  <a:gd name="T4" fmla="*/ 3 w 6"/>
                  <a:gd name="T5" fmla="*/ 9 h 38"/>
                  <a:gd name="T6" fmla="*/ 3 w 6"/>
                  <a:gd name="T7" fmla="*/ 26 h 38"/>
                  <a:gd name="T8" fmla="*/ 6 w 6"/>
                  <a:gd name="T9" fmla="*/ 32 h 38"/>
                  <a:gd name="T10" fmla="*/ 6 w 6"/>
                  <a:gd name="T11" fmla="*/ 38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8">
                    <a:moveTo>
                      <a:pt x="0" y="0"/>
                    </a:moveTo>
                    <a:lnTo>
                      <a:pt x="0" y="3"/>
                    </a:lnTo>
                    <a:lnTo>
                      <a:pt x="3" y="9"/>
                    </a:lnTo>
                    <a:lnTo>
                      <a:pt x="3" y="26"/>
                    </a:lnTo>
                    <a:lnTo>
                      <a:pt x="6" y="32"/>
                    </a:lnTo>
                    <a:lnTo>
                      <a:pt x="6" y="3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1573" name="Freeform 602"/>
              <p:cNvSpPr>
                <a:spLocks/>
              </p:cNvSpPr>
              <p:nvPr/>
            </p:nvSpPr>
            <p:spPr bwMode="auto">
              <a:xfrm>
                <a:off x="393" y="1829"/>
                <a:ext cx="18" cy="27"/>
              </a:xfrm>
              <a:custGeom>
                <a:avLst/>
                <a:gdLst>
                  <a:gd name="T0" fmla="*/ 18 w 18"/>
                  <a:gd name="T1" fmla="*/ 27 h 27"/>
                  <a:gd name="T2" fmla="*/ 12 w 18"/>
                  <a:gd name="T3" fmla="*/ 15 h 27"/>
                  <a:gd name="T4" fmla="*/ 9 w 18"/>
                  <a:gd name="T5" fmla="*/ 12 h 27"/>
                  <a:gd name="T6" fmla="*/ 6 w 18"/>
                  <a:gd name="T7" fmla="*/ 6 h 27"/>
                  <a:gd name="T8" fmla="*/ 0 w 1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7">
                    <a:moveTo>
                      <a:pt x="18" y="27"/>
                    </a:moveTo>
                    <a:lnTo>
                      <a:pt x="12" y="15"/>
                    </a:lnTo>
                    <a:lnTo>
                      <a:pt x="9" y="12"/>
                    </a:lnTo>
                    <a:lnTo>
                      <a:pt x="6" y="6"/>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1574" name="Freeform 603"/>
              <p:cNvSpPr>
                <a:spLocks/>
              </p:cNvSpPr>
              <p:nvPr/>
            </p:nvSpPr>
            <p:spPr bwMode="auto">
              <a:xfrm>
                <a:off x="390" y="1844"/>
                <a:ext cx="18" cy="15"/>
              </a:xfrm>
              <a:custGeom>
                <a:avLst/>
                <a:gdLst>
                  <a:gd name="T0" fmla="*/ 18 w 18"/>
                  <a:gd name="T1" fmla="*/ 15 h 15"/>
                  <a:gd name="T2" fmla="*/ 12 w 18"/>
                  <a:gd name="T3" fmla="*/ 12 h 15"/>
                  <a:gd name="T4" fmla="*/ 9 w 18"/>
                  <a:gd name="T5" fmla="*/ 6 h 15"/>
                  <a:gd name="T6" fmla="*/ 3 w 18"/>
                  <a:gd name="T7" fmla="*/ 3 h 15"/>
                  <a:gd name="T8" fmla="*/ 0 w 1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5">
                    <a:moveTo>
                      <a:pt x="18" y="15"/>
                    </a:moveTo>
                    <a:lnTo>
                      <a:pt x="12" y="12"/>
                    </a:lnTo>
                    <a:lnTo>
                      <a:pt x="9" y="6"/>
                    </a:lnTo>
                    <a:lnTo>
                      <a:pt x="3"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1575" name="Freeform 604"/>
              <p:cNvSpPr>
                <a:spLocks/>
              </p:cNvSpPr>
              <p:nvPr/>
            </p:nvSpPr>
            <p:spPr bwMode="auto">
              <a:xfrm>
                <a:off x="480" y="1767"/>
                <a:ext cx="27" cy="27"/>
              </a:xfrm>
              <a:custGeom>
                <a:avLst/>
                <a:gdLst>
                  <a:gd name="T0" fmla="*/ 0 w 27"/>
                  <a:gd name="T1" fmla="*/ 27 h 27"/>
                  <a:gd name="T2" fmla="*/ 9 w 27"/>
                  <a:gd name="T3" fmla="*/ 18 h 27"/>
                  <a:gd name="T4" fmla="*/ 12 w 27"/>
                  <a:gd name="T5" fmla="*/ 12 h 27"/>
                  <a:gd name="T6" fmla="*/ 18 w 27"/>
                  <a:gd name="T7" fmla="*/ 6 h 27"/>
                  <a:gd name="T8" fmla="*/ 21 w 27"/>
                  <a:gd name="T9" fmla="*/ 0 h 27"/>
                  <a:gd name="T10" fmla="*/ 27 w 27"/>
                  <a:gd name="T11" fmla="*/ 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27">
                    <a:moveTo>
                      <a:pt x="0" y="27"/>
                    </a:moveTo>
                    <a:lnTo>
                      <a:pt x="9" y="18"/>
                    </a:lnTo>
                    <a:lnTo>
                      <a:pt x="12" y="12"/>
                    </a:lnTo>
                    <a:lnTo>
                      <a:pt x="18" y="6"/>
                    </a:lnTo>
                    <a:lnTo>
                      <a:pt x="21" y="0"/>
                    </a:lnTo>
                    <a:lnTo>
                      <a:pt x="2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21576" name="Freeform 605"/>
              <p:cNvSpPr>
                <a:spLocks/>
              </p:cNvSpPr>
              <p:nvPr/>
            </p:nvSpPr>
            <p:spPr bwMode="auto">
              <a:xfrm>
                <a:off x="554" y="2019"/>
                <a:ext cx="42" cy="9"/>
              </a:xfrm>
              <a:custGeom>
                <a:avLst/>
                <a:gdLst>
                  <a:gd name="T0" fmla="*/ 0 w 42"/>
                  <a:gd name="T1" fmla="*/ 3 h 9"/>
                  <a:gd name="T2" fmla="*/ 27 w 42"/>
                  <a:gd name="T3" fmla="*/ 0 h 9"/>
                  <a:gd name="T4" fmla="*/ 27 w 42"/>
                  <a:gd name="T5" fmla="*/ 0 h 9"/>
                  <a:gd name="T6" fmla="*/ 42 w 42"/>
                  <a:gd name="T7" fmla="*/ 3 h 9"/>
                  <a:gd name="T8" fmla="*/ 42 w 42"/>
                  <a:gd name="T9" fmla="*/ 9 h 9"/>
                  <a:gd name="T10" fmla="*/ 24 w 42"/>
                  <a:gd name="T11" fmla="*/ 3 h 9"/>
                  <a:gd name="T12" fmla="*/ 0 w 42"/>
                  <a:gd name="T13" fmla="*/ 9 h 9"/>
                  <a:gd name="T14" fmla="*/ 0 w 42"/>
                  <a:gd name="T15" fmla="*/ 3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0" y="3"/>
                    </a:moveTo>
                    <a:lnTo>
                      <a:pt x="27" y="0"/>
                    </a:lnTo>
                    <a:lnTo>
                      <a:pt x="42" y="3"/>
                    </a:lnTo>
                    <a:lnTo>
                      <a:pt x="42" y="9"/>
                    </a:lnTo>
                    <a:lnTo>
                      <a:pt x="24" y="3"/>
                    </a:lnTo>
                    <a:lnTo>
                      <a:pt x="0" y="9"/>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21577" name="Freeform 606"/>
              <p:cNvSpPr>
                <a:spLocks/>
              </p:cNvSpPr>
              <p:nvPr/>
            </p:nvSpPr>
            <p:spPr bwMode="auto">
              <a:xfrm>
                <a:off x="554" y="2022"/>
                <a:ext cx="39" cy="15"/>
              </a:xfrm>
              <a:custGeom>
                <a:avLst/>
                <a:gdLst>
                  <a:gd name="T0" fmla="*/ 0 w 39"/>
                  <a:gd name="T1" fmla="*/ 9 h 15"/>
                  <a:gd name="T2" fmla="*/ 24 w 39"/>
                  <a:gd name="T3" fmla="*/ 0 h 15"/>
                  <a:gd name="T4" fmla="*/ 24 w 39"/>
                  <a:gd name="T5" fmla="*/ 0 h 15"/>
                  <a:gd name="T6" fmla="*/ 39 w 39"/>
                  <a:gd name="T7" fmla="*/ 3 h 15"/>
                  <a:gd name="T8" fmla="*/ 39 w 39"/>
                  <a:gd name="T9" fmla="*/ 9 h 15"/>
                  <a:gd name="T10" fmla="*/ 24 w 39"/>
                  <a:gd name="T11" fmla="*/ 6 h 15"/>
                  <a:gd name="T12" fmla="*/ 0 w 39"/>
                  <a:gd name="T13" fmla="*/ 15 h 15"/>
                  <a:gd name="T14" fmla="*/ 0 w 39"/>
                  <a:gd name="T15" fmla="*/ 9 h 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15">
                    <a:moveTo>
                      <a:pt x="0" y="9"/>
                    </a:moveTo>
                    <a:lnTo>
                      <a:pt x="24" y="0"/>
                    </a:lnTo>
                    <a:lnTo>
                      <a:pt x="39" y="3"/>
                    </a:lnTo>
                    <a:lnTo>
                      <a:pt x="39" y="9"/>
                    </a:lnTo>
                    <a:lnTo>
                      <a:pt x="24" y="6"/>
                    </a:lnTo>
                    <a:lnTo>
                      <a:pt x="0" y="15"/>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gr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Line 2"/>
          <p:cNvSpPr>
            <a:spLocks noChangeShapeType="1"/>
          </p:cNvSpPr>
          <p:nvPr/>
        </p:nvSpPr>
        <p:spPr bwMode="auto">
          <a:xfrm>
            <a:off x="1727200" y="2124075"/>
            <a:ext cx="0" cy="3565525"/>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93187" name="Rectangle 3"/>
          <p:cNvSpPr>
            <a:spLocks noChangeArrowheads="1"/>
          </p:cNvSpPr>
          <p:nvPr/>
        </p:nvSpPr>
        <p:spPr bwMode="auto">
          <a:xfrm>
            <a:off x="2755900" y="2897188"/>
            <a:ext cx="3200400" cy="2066925"/>
          </a:xfrm>
          <a:prstGeom prst="rect">
            <a:avLst/>
          </a:prstGeom>
          <a:solidFill>
            <a:srgbClr val="003366"/>
          </a:solidFill>
          <a:ln w="28575" cap="sq">
            <a:solidFill>
              <a:srgbClr val="CC3300"/>
            </a:solidFill>
            <a:miter lim="800000"/>
            <a:headEnd type="none" w="sm" len="sm"/>
            <a:tailEnd type="none" w="sm" len="sm"/>
          </a:ln>
          <a:effectLst/>
        </p:spPr>
        <p:txBody>
          <a:bodyPr wrap="none" anchor="ctr"/>
          <a:lstStyle/>
          <a:p>
            <a:pPr algn="ctr" eaLnBrk="0" hangingPunct="0">
              <a:defRPr/>
            </a:pPr>
            <a:endParaRPr lang="es-MX" sz="1400" b="1">
              <a:solidFill>
                <a:srgbClr val="FFCC00"/>
              </a:solidFill>
              <a:effectLst>
                <a:outerShdw blurRad="38100" dist="38100" dir="2700000" algn="tl">
                  <a:srgbClr val="000000"/>
                </a:outerShdw>
              </a:effectLst>
              <a:ea typeface="+mn-ea"/>
              <a:cs typeface="+mn-cs"/>
            </a:endParaRPr>
          </a:p>
        </p:txBody>
      </p:sp>
      <p:sp>
        <p:nvSpPr>
          <p:cNvPr id="104451" name="Text Box 4"/>
          <p:cNvSpPr txBox="1">
            <a:spLocks noChangeArrowheads="1"/>
          </p:cNvSpPr>
          <p:nvPr/>
        </p:nvSpPr>
        <p:spPr bwMode="auto">
          <a:xfrm>
            <a:off x="0" y="2960688"/>
            <a:ext cx="2036763" cy="2035175"/>
          </a:xfrm>
          <a:prstGeom prst="rect">
            <a:avLst/>
          </a:prstGeom>
          <a:solidFill>
            <a:srgbClr val="FFFFFF"/>
          </a:solidFill>
          <a:ln w="76200" cap="sq">
            <a:solidFill>
              <a:srgbClr val="B2B2B2"/>
            </a:solidFill>
            <a:miter lim="800000"/>
            <a:headEnd type="none" w="sm" len="sm"/>
            <a:tailEnd type="none" w="sm" len="sm"/>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10000"/>
              </a:lnSpc>
            </a:pPr>
            <a:r>
              <a:rPr lang="es-ES_tradnl" sz="1400" b="1">
                <a:solidFill>
                  <a:schemeClr val="bg1"/>
                </a:solidFill>
              </a:rPr>
              <a:t>ACTIVIDAD HUMANA</a:t>
            </a:r>
          </a:p>
          <a:p>
            <a:pPr algn="ctr">
              <a:lnSpc>
                <a:spcPct val="110000"/>
              </a:lnSpc>
            </a:pPr>
            <a:r>
              <a:rPr lang="es-ES_tradnl" sz="1400" b="1">
                <a:solidFill>
                  <a:schemeClr val="bg1"/>
                </a:solidFill>
              </a:rPr>
              <a:t>agricultura</a:t>
            </a:r>
          </a:p>
          <a:p>
            <a:pPr algn="ctr">
              <a:lnSpc>
                <a:spcPct val="110000"/>
              </a:lnSpc>
            </a:pPr>
            <a:r>
              <a:rPr lang="es-ES_tradnl" sz="1400" b="1">
                <a:solidFill>
                  <a:schemeClr val="bg1"/>
                </a:solidFill>
              </a:rPr>
              <a:t>silvicultura</a:t>
            </a:r>
          </a:p>
          <a:p>
            <a:pPr algn="ctr">
              <a:lnSpc>
                <a:spcPct val="110000"/>
              </a:lnSpc>
            </a:pPr>
            <a:r>
              <a:rPr lang="es-ES_tradnl" sz="1400" b="1">
                <a:solidFill>
                  <a:schemeClr val="bg1"/>
                </a:solidFill>
              </a:rPr>
              <a:t>asentamientos</a:t>
            </a:r>
          </a:p>
          <a:p>
            <a:pPr algn="ctr">
              <a:lnSpc>
                <a:spcPct val="110000"/>
              </a:lnSpc>
            </a:pPr>
            <a:r>
              <a:rPr lang="es-ES_tradnl" sz="1400" b="1">
                <a:solidFill>
                  <a:schemeClr val="bg1"/>
                </a:solidFill>
              </a:rPr>
              <a:t>industria</a:t>
            </a:r>
          </a:p>
          <a:p>
            <a:pPr algn="ctr">
              <a:lnSpc>
                <a:spcPct val="110000"/>
              </a:lnSpc>
            </a:pPr>
            <a:r>
              <a:rPr lang="es-ES_tradnl" sz="1400" b="1">
                <a:solidFill>
                  <a:schemeClr val="bg1"/>
                </a:solidFill>
              </a:rPr>
              <a:t>recreación,</a:t>
            </a:r>
          </a:p>
          <a:p>
            <a:pPr algn="ctr">
              <a:lnSpc>
                <a:spcPct val="110000"/>
              </a:lnSpc>
            </a:pPr>
            <a:r>
              <a:rPr lang="es-ES_tradnl" sz="1400" b="1">
                <a:solidFill>
                  <a:schemeClr val="bg1"/>
                </a:solidFill>
              </a:rPr>
              <a:t>etc.</a:t>
            </a:r>
          </a:p>
        </p:txBody>
      </p:sp>
      <p:sp>
        <p:nvSpPr>
          <p:cNvPr id="104452" name="Text Box 5"/>
          <p:cNvSpPr txBox="1">
            <a:spLocks noChangeArrowheads="1"/>
          </p:cNvSpPr>
          <p:nvPr/>
        </p:nvSpPr>
        <p:spPr bwMode="auto">
          <a:xfrm>
            <a:off x="2081213" y="1152525"/>
            <a:ext cx="1385887" cy="1101725"/>
          </a:xfrm>
          <a:prstGeom prst="rect">
            <a:avLst/>
          </a:prstGeom>
          <a:solidFill>
            <a:srgbClr val="FFFFFF"/>
          </a:solidFill>
          <a:ln w="76200" cap="sq">
            <a:solidFill>
              <a:srgbClr val="CCECFF"/>
            </a:solidFill>
            <a:miter lim="800000"/>
            <a:headEnd type="none" w="sm" len="sm"/>
            <a:tailEnd type="none" w="sm" len="sm"/>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10000"/>
              </a:lnSpc>
            </a:pPr>
            <a:r>
              <a:rPr lang="es-ES_tradnl" sz="1400" b="1">
                <a:solidFill>
                  <a:schemeClr val="bg1"/>
                </a:solidFill>
              </a:rPr>
              <a:t>ATMÓSFERA</a:t>
            </a:r>
          </a:p>
          <a:p>
            <a:pPr algn="ctr">
              <a:lnSpc>
                <a:spcPct val="110000"/>
              </a:lnSpc>
            </a:pPr>
            <a:r>
              <a:rPr lang="es-ES_tradnl" sz="1400" b="1">
                <a:solidFill>
                  <a:schemeClr val="bg1"/>
                </a:solidFill>
              </a:rPr>
              <a:t>energía solar</a:t>
            </a:r>
          </a:p>
          <a:p>
            <a:pPr algn="ctr">
              <a:lnSpc>
                <a:spcPct val="110000"/>
              </a:lnSpc>
            </a:pPr>
            <a:r>
              <a:rPr lang="es-ES_tradnl" sz="1400" b="1">
                <a:solidFill>
                  <a:schemeClr val="bg1"/>
                </a:solidFill>
              </a:rPr>
              <a:t>lluvia, gases</a:t>
            </a:r>
          </a:p>
          <a:p>
            <a:pPr algn="ctr">
              <a:lnSpc>
                <a:spcPct val="110000"/>
              </a:lnSpc>
            </a:pPr>
            <a:r>
              <a:rPr lang="es-ES_tradnl" sz="1400" b="1">
                <a:solidFill>
                  <a:schemeClr val="bg1"/>
                </a:solidFill>
              </a:rPr>
              <a:t>polvo</a:t>
            </a:r>
          </a:p>
        </p:txBody>
      </p:sp>
      <p:sp>
        <p:nvSpPr>
          <p:cNvPr id="93190" name="Text Box 6"/>
          <p:cNvSpPr txBox="1">
            <a:spLocks noChangeArrowheads="1"/>
          </p:cNvSpPr>
          <p:nvPr/>
        </p:nvSpPr>
        <p:spPr bwMode="auto">
          <a:xfrm>
            <a:off x="6562725" y="3344863"/>
            <a:ext cx="2603500" cy="1082675"/>
          </a:xfrm>
          <a:prstGeom prst="rect">
            <a:avLst/>
          </a:prstGeom>
          <a:solidFill>
            <a:srgbClr val="FFFFFF"/>
          </a:solidFill>
          <a:ln w="57150" cap="sq">
            <a:solidFill>
              <a:srgbClr val="0033CC"/>
            </a:solidFill>
            <a:miter lim="800000"/>
            <a:headEnd type="none" w="sm" len="sm"/>
            <a:tailEnd type="none" w="sm" len="sm"/>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110000"/>
              </a:lnSpc>
              <a:defRPr/>
            </a:pPr>
            <a:r>
              <a:rPr lang="es-ES_tradnl" sz="1400" b="1" smtClean="0">
                <a:solidFill>
                  <a:schemeClr val="bg1"/>
                </a:solidFill>
                <a:effectLst>
                  <a:outerShdw blurRad="38100" dist="38100" dir="2700000" algn="tl">
                    <a:srgbClr val="DDDDDD"/>
                  </a:outerShdw>
                </a:effectLst>
                <a:cs typeface="+mn-cs"/>
              </a:rPr>
              <a:t>HIDROSFERA</a:t>
            </a:r>
          </a:p>
          <a:p>
            <a:pPr algn="ctr">
              <a:lnSpc>
                <a:spcPct val="110000"/>
              </a:lnSpc>
              <a:defRPr/>
            </a:pPr>
            <a:r>
              <a:rPr lang="es-ES_tradnl" sz="1400" b="1" smtClean="0">
                <a:solidFill>
                  <a:schemeClr val="bg1"/>
                </a:solidFill>
                <a:effectLst>
                  <a:outerShdw blurRad="38100" dist="38100" dir="2700000" algn="tl">
                    <a:srgbClr val="DDDDDD"/>
                  </a:outerShdw>
                </a:effectLst>
                <a:cs typeface="+mn-cs"/>
              </a:rPr>
              <a:t>Balance de agua</a:t>
            </a:r>
          </a:p>
          <a:p>
            <a:pPr algn="ctr">
              <a:lnSpc>
                <a:spcPct val="110000"/>
              </a:lnSpc>
              <a:defRPr/>
            </a:pPr>
            <a:r>
              <a:rPr lang="es-ES_tradnl" sz="1400" b="1" smtClean="0">
                <a:solidFill>
                  <a:schemeClr val="bg1"/>
                </a:solidFill>
                <a:effectLst>
                  <a:outerShdw blurRad="38100" dist="38100" dir="2700000" algn="tl">
                    <a:srgbClr val="DDDDDD"/>
                  </a:outerShdw>
                </a:effectLst>
                <a:cs typeface="+mn-cs"/>
              </a:rPr>
              <a:t>Química del agua</a:t>
            </a:r>
          </a:p>
          <a:p>
            <a:pPr algn="ctr">
              <a:lnSpc>
                <a:spcPct val="110000"/>
              </a:lnSpc>
              <a:defRPr/>
            </a:pPr>
            <a:r>
              <a:rPr lang="es-ES_tradnl" sz="1400" b="1" smtClean="0">
                <a:solidFill>
                  <a:schemeClr val="bg1"/>
                </a:solidFill>
                <a:effectLst>
                  <a:outerShdw blurRad="38100" dist="38100" dir="2700000" algn="tl">
                    <a:srgbClr val="DDDDDD"/>
                  </a:outerShdw>
                </a:effectLst>
                <a:cs typeface="+mn-cs"/>
              </a:rPr>
              <a:t>Transporte y sedimentación</a:t>
            </a:r>
          </a:p>
        </p:txBody>
      </p:sp>
      <p:sp>
        <p:nvSpPr>
          <p:cNvPr id="104454" name="Text Box 7"/>
          <p:cNvSpPr txBox="1">
            <a:spLocks noChangeArrowheads="1"/>
          </p:cNvSpPr>
          <p:nvPr/>
        </p:nvSpPr>
        <p:spPr bwMode="auto">
          <a:xfrm>
            <a:off x="4800600" y="1387475"/>
            <a:ext cx="2168525" cy="868363"/>
          </a:xfrm>
          <a:prstGeom prst="rect">
            <a:avLst/>
          </a:prstGeom>
          <a:solidFill>
            <a:srgbClr val="FFFFFF"/>
          </a:solidFill>
          <a:ln w="76200" cap="sq">
            <a:solidFill>
              <a:srgbClr val="66FF33"/>
            </a:solidFill>
            <a:miter lim="800000"/>
            <a:headEnd type="none" w="sm" len="sm"/>
            <a:tailEnd type="none" w="sm" len="sm"/>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10000"/>
              </a:lnSpc>
            </a:pPr>
            <a:r>
              <a:rPr lang="es-ES_tradnl" sz="1400" b="1">
                <a:solidFill>
                  <a:schemeClr val="bg1"/>
                </a:solidFill>
              </a:rPr>
              <a:t>BIOTA</a:t>
            </a:r>
          </a:p>
          <a:p>
            <a:pPr algn="ctr">
              <a:lnSpc>
                <a:spcPct val="110000"/>
              </a:lnSpc>
            </a:pPr>
            <a:r>
              <a:rPr lang="es-ES_tradnl" sz="1400" b="1">
                <a:solidFill>
                  <a:schemeClr val="bg1"/>
                </a:solidFill>
              </a:rPr>
              <a:t>materia orgánica</a:t>
            </a:r>
          </a:p>
          <a:p>
            <a:pPr algn="ctr">
              <a:lnSpc>
                <a:spcPct val="110000"/>
              </a:lnSpc>
            </a:pPr>
            <a:r>
              <a:rPr lang="es-ES_tradnl" sz="1400" b="1">
                <a:solidFill>
                  <a:schemeClr val="bg1"/>
                </a:solidFill>
              </a:rPr>
              <a:t>ciclos biogeoquímicos</a:t>
            </a:r>
          </a:p>
        </p:txBody>
      </p:sp>
      <p:sp>
        <p:nvSpPr>
          <p:cNvPr id="93192" name="Text Box 8"/>
          <p:cNvSpPr txBox="1">
            <a:spLocks noChangeArrowheads="1"/>
          </p:cNvSpPr>
          <p:nvPr/>
        </p:nvSpPr>
        <p:spPr bwMode="auto">
          <a:xfrm>
            <a:off x="3043238" y="5527675"/>
            <a:ext cx="2455862" cy="1101725"/>
          </a:xfrm>
          <a:prstGeom prst="rect">
            <a:avLst/>
          </a:prstGeom>
          <a:solidFill>
            <a:srgbClr val="FFFFFF"/>
          </a:solidFill>
          <a:ln w="76200" cap="sq">
            <a:solidFill>
              <a:srgbClr val="CC9900"/>
            </a:solidFill>
            <a:miter lim="800000"/>
            <a:headEnd type="none" w="sm" len="sm"/>
            <a:tailEnd type="none" w="sm" len="sm"/>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110000"/>
              </a:lnSpc>
              <a:defRPr/>
            </a:pPr>
            <a:r>
              <a:rPr lang="es-ES_tradnl" sz="1400" b="1" smtClean="0">
                <a:solidFill>
                  <a:schemeClr val="bg1"/>
                </a:solidFill>
                <a:effectLst>
                  <a:outerShdw blurRad="38100" dist="38100" dir="2700000" algn="tl">
                    <a:srgbClr val="DDDDDD"/>
                  </a:outerShdw>
                </a:effectLst>
                <a:cs typeface="+mn-cs"/>
              </a:rPr>
              <a:t> LITOSFERA</a:t>
            </a:r>
          </a:p>
          <a:p>
            <a:pPr algn="ctr">
              <a:lnSpc>
                <a:spcPct val="110000"/>
              </a:lnSpc>
              <a:defRPr/>
            </a:pPr>
            <a:r>
              <a:rPr lang="es-ES_tradnl" sz="1400" b="1" smtClean="0">
                <a:solidFill>
                  <a:schemeClr val="bg1"/>
                </a:solidFill>
                <a:effectLst>
                  <a:outerShdw blurRad="38100" dist="38100" dir="2700000" algn="tl">
                    <a:srgbClr val="DDDDDD"/>
                  </a:outerShdw>
                </a:effectLst>
                <a:cs typeface="+mn-cs"/>
              </a:rPr>
              <a:t>Material  p arental, textura</a:t>
            </a:r>
          </a:p>
          <a:p>
            <a:pPr algn="ctr">
              <a:lnSpc>
                <a:spcPct val="110000"/>
              </a:lnSpc>
              <a:defRPr/>
            </a:pPr>
            <a:r>
              <a:rPr lang="es-ES_tradnl" sz="1400" b="1" smtClean="0">
                <a:solidFill>
                  <a:schemeClr val="bg1"/>
                </a:solidFill>
                <a:effectLst>
                  <a:outerShdw blurRad="38100" dist="38100" dir="2700000" algn="tl">
                    <a:srgbClr val="DDDDDD"/>
                  </a:outerShdw>
                </a:effectLst>
                <a:cs typeface="+mn-cs"/>
              </a:rPr>
              <a:t>Mineralogía</a:t>
            </a:r>
          </a:p>
          <a:p>
            <a:pPr algn="ctr">
              <a:lnSpc>
                <a:spcPct val="110000"/>
              </a:lnSpc>
              <a:defRPr/>
            </a:pPr>
            <a:r>
              <a:rPr lang="es-ES_tradnl" sz="1400" b="1" smtClean="0">
                <a:solidFill>
                  <a:schemeClr val="bg1"/>
                </a:solidFill>
                <a:effectLst>
                  <a:outerShdw blurRad="38100" dist="38100" dir="2700000" algn="tl">
                    <a:srgbClr val="DDDDDD"/>
                  </a:outerShdw>
                </a:effectLst>
                <a:cs typeface="+mn-cs"/>
              </a:rPr>
              <a:t>Composición química</a:t>
            </a:r>
          </a:p>
        </p:txBody>
      </p:sp>
      <p:sp>
        <p:nvSpPr>
          <p:cNvPr id="93193" name="Text Box 9"/>
          <p:cNvSpPr txBox="1">
            <a:spLocks noChangeArrowheads="1"/>
          </p:cNvSpPr>
          <p:nvPr/>
        </p:nvSpPr>
        <p:spPr bwMode="auto">
          <a:xfrm>
            <a:off x="533400" y="228600"/>
            <a:ext cx="8197850" cy="366713"/>
          </a:xfrm>
          <a:prstGeom prst="rect">
            <a:avLst/>
          </a:prstGeom>
          <a:solidFill>
            <a:srgbClr val="006600"/>
          </a:solidFill>
          <a:ln w="12700" cap="sq">
            <a:noFill/>
            <a:miter lim="800000"/>
            <a:headEnd type="none" w="sm" len="sm"/>
            <a:tailEnd type="none" w="sm" len="sm"/>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s-ES_tradnl" b="1" smtClean="0">
                <a:solidFill>
                  <a:srgbClr val="FFCC00"/>
                </a:solidFill>
                <a:effectLst>
                  <a:outerShdw blurRad="38100" dist="38100" dir="2700000" algn="tl">
                    <a:srgbClr val="000000"/>
                  </a:outerShdw>
                </a:effectLst>
                <a:cs typeface="+mn-cs"/>
              </a:rPr>
              <a:t>INTERACCIONES ENTRE EL SUELO Y SUBSISTEMAS BIOGEOSFÉRICOS</a:t>
            </a:r>
          </a:p>
        </p:txBody>
      </p:sp>
      <p:grpSp>
        <p:nvGrpSpPr>
          <p:cNvPr id="104457" name="Group 10"/>
          <p:cNvGrpSpPr>
            <a:grpSpLocks/>
          </p:cNvGrpSpPr>
          <p:nvPr/>
        </p:nvGrpSpPr>
        <p:grpSpPr bwMode="auto">
          <a:xfrm>
            <a:off x="4791075" y="2189163"/>
            <a:ext cx="1662113" cy="719137"/>
            <a:chOff x="2778" y="1282"/>
            <a:chExt cx="1048" cy="454"/>
          </a:xfrm>
        </p:grpSpPr>
        <p:sp>
          <p:nvSpPr>
            <p:cNvPr id="104531" name="Line 11"/>
            <p:cNvSpPr>
              <a:spLocks noChangeShapeType="1"/>
            </p:cNvSpPr>
            <p:nvPr/>
          </p:nvSpPr>
          <p:spPr bwMode="auto">
            <a:xfrm flipV="1">
              <a:off x="2778" y="1282"/>
              <a:ext cx="442" cy="442"/>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532" name="Line 12"/>
            <p:cNvSpPr>
              <a:spLocks noChangeShapeType="1"/>
            </p:cNvSpPr>
            <p:nvPr/>
          </p:nvSpPr>
          <p:spPr bwMode="auto">
            <a:xfrm rot="10846664" flipV="1">
              <a:off x="2964" y="1294"/>
              <a:ext cx="442" cy="442"/>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533" name="Line 13"/>
            <p:cNvSpPr>
              <a:spLocks noChangeShapeType="1"/>
            </p:cNvSpPr>
            <p:nvPr/>
          </p:nvSpPr>
          <p:spPr bwMode="auto">
            <a:xfrm rot="10807796" flipV="1">
              <a:off x="3174" y="1294"/>
              <a:ext cx="442" cy="442"/>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534" name="Line 14"/>
            <p:cNvSpPr>
              <a:spLocks noChangeShapeType="1"/>
            </p:cNvSpPr>
            <p:nvPr/>
          </p:nvSpPr>
          <p:spPr bwMode="auto">
            <a:xfrm flipV="1">
              <a:off x="3384" y="1282"/>
              <a:ext cx="442" cy="442"/>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grpSp>
      <p:sp>
        <p:nvSpPr>
          <p:cNvPr id="104458" name="Line 15"/>
          <p:cNvSpPr>
            <a:spLocks noChangeShapeType="1"/>
          </p:cNvSpPr>
          <p:nvPr/>
        </p:nvSpPr>
        <p:spPr bwMode="auto">
          <a:xfrm rot="10776615" flipH="1" flipV="1">
            <a:off x="3222625" y="2176463"/>
            <a:ext cx="709613" cy="720725"/>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59" name="Line 16"/>
          <p:cNvSpPr>
            <a:spLocks noChangeShapeType="1"/>
          </p:cNvSpPr>
          <p:nvPr/>
        </p:nvSpPr>
        <p:spPr bwMode="auto">
          <a:xfrm rot="7653" flipH="1" flipV="1">
            <a:off x="2917825" y="2189163"/>
            <a:ext cx="706438" cy="706437"/>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60" name="Line 17"/>
          <p:cNvSpPr>
            <a:spLocks noChangeShapeType="1"/>
          </p:cNvSpPr>
          <p:nvPr/>
        </p:nvSpPr>
        <p:spPr bwMode="auto">
          <a:xfrm rot="-36" flipH="1" flipV="1">
            <a:off x="2593975" y="2195513"/>
            <a:ext cx="700088" cy="709612"/>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61" name="Line 18"/>
          <p:cNvSpPr>
            <a:spLocks noChangeShapeType="1"/>
          </p:cNvSpPr>
          <p:nvPr/>
        </p:nvSpPr>
        <p:spPr bwMode="auto">
          <a:xfrm rot="10800000" flipH="1" flipV="1">
            <a:off x="2197100" y="2114550"/>
            <a:ext cx="765175" cy="765175"/>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62" name="Line 19"/>
          <p:cNvSpPr>
            <a:spLocks noChangeShapeType="1"/>
          </p:cNvSpPr>
          <p:nvPr/>
        </p:nvSpPr>
        <p:spPr bwMode="auto">
          <a:xfrm>
            <a:off x="273050" y="4711700"/>
            <a:ext cx="0" cy="215265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63" name="Line 20"/>
          <p:cNvSpPr>
            <a:spLocks noChangeShapeType="1"/>
          </p:cNvSpPr>
          <p:nvPr/>
        </p:nvSpPr>
        <p:spPr bwMode="auto">
          <a:xfrm>
            <a:off x="282575" y="6845300"/>
            <a:ext cx="8126413" cy="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64" name="Line 21"/>
          <p:cNvSpPr>
            <a:spLocks noChangeShapeType="1"/>
          </p:cNvSpPr>
          <p:nvPr/>
        </p:nvSpPr>
        <p:spPr bwMode="auto">
          <a:xfrm rot="10800000">
            <a:off x="8394700" y="4394200"/>
            <a:ext cx="1588" cy="243840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65" name="Line 22"/>
          <p:cNvSpPr>
            <a:spLocks noChangeShapeType="1"/>
          </p:cNvSpPr>
          <p:nvPr/>
        </p:nvSpPr>
        <p:spPr bwMode="auto">
          <a:xfrm rot="10800000">
            <a:off x="609600" y="6705600"/>
            <a:ext cx="7045325" cy="3175"/>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66" name="Line 23"/>
          <p:cNvSpPr>
            <a:spLocks noChangeShapeType="1"/>
          </p:cNvSpPr>
          <p:nvPr/>
        </p:nvSpPr>
        <p:spPr bwMode="auto">
          <a:xfrm flipV="1">
            <a:off x="622300" y="4711700"/>
            <a:ext cx="0" cy="199390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67" name="Line 24"/>
          <p:cNvSpPr>
            <a:spLocks noChangeShapeType="1"/>
          </p:cNvSpPr>
          <p:nvPr/>
        </p:nvSpPr>
        <p:spPr bwMode="auto">
          <a:xfrm>
            <a:off x="7651750" y="4411663"/>
            <a:ext cx="0" cy="2295525"/>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68" name="Line 25"/>
          <p:cNvSpPr>
            <a:spLocks noChangeShapeType="1"/>
          </p:cNvSpPr>
          <p:nvPr/>
        </p:nvSpPr>
        <p:spPr bwMode="auto">
          <a:xfrm flipV="1">
            <a:off x="3606800" y="4965700"/>
            <a:ext cx="0" cy="68580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69" name="Line 26"/>
          <p:cNvSpPr>
            <a:spLocks noChangeShapeType="1"/>
          </p:cNvSpPr>
          <p:nvPr/>
        </p:nvSpPr>
        <p:spPr bwMode="auto">
          <a:xfrm rot="-10780903" flipH="1" flipV="1">
            <a:off x="4043363" y="4970463"/>
            <a:ext cx="1587" cy="530225"/>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70" name="Line 27"/>
          <p:cNvSpPr>
            <a:spLocks noChangeShapeType="1"/>
          </p:cNvSpPr>
          <p:nvPr/>
        </p:nvSpPr>
        <p:spPr bwMode="auto">
          <a:xfrm flipV="1">
            <a:off x="4495800" y="4940300"/>
            <a:ext cx="0" cy="57150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71" name="Line 28"/>
          <p:cNvSpPr>
            <a:spLocks noChangeShapeType="1"/>
          </p:cNvSpPr>
          <p:nvPr/>
        </p:nvSpPr>
        <p:spPr bwMode="auto">
          <a:xfrm rot="10800000" flipH="1" flipV="1">
            <a:off x="4941888" y="4984750"/>
            <a:ext cx="3175" cy="542925"/>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72" name="Line 29"/>
          <p:cNvSpPr>
            <a:spLocks noChangeShapeType="1"/>
          </p:cNvSpPr>
          <p:nvPr/>
        </p:nvSpPr>
        <p:spPr bwMode="auto">
          <a:xfrm>
            <a:off x="1739900" y="5678488"/>
            <a:ext cx="1381125" cy="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73" name="Line 30"/>
          <p:cNvSpPr>
            <a:spLocks noChangeShapeType="1"/>
          </p:cNvSpPr>
          <p:nvPr/>
        </p:nvSpPr>
        <p:spPr bwMode="auto">
          <a:xfrm>
            <a:off x="4046538" y="5524500"/>
            <a:ext cx="0" cy="558800"/>
          </a:xfrm>
          <a:prstGeom prst="line">
            <a:avLst/>
          </a:prstGeom>
          <a:noFill/>
          <a:ln w="28575" cap="rnd">
            <a:solidFill>
              <a:srgbClr val="FFFF99"/>
            </a:solidFill>
            <a:prstDash val="sysDot"/>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474" name="Line 31"/>
          <p:cNvSpPr>
            <a:spLocks noChangeShapeType="1"/>
          </p:cNvSpPr>
          <p:nvPr/>
        </p:nvSpPr>
        <p:spPr bwMode="auto">
          <a:xfrm rot="5400000">
            <a:off x="3584575" y="5597525"/>
            <a:ext cx="3175" cy="904875"/>
          </a:xfrm>
          <a:prstGeom prst="line">
            <a:avLst/>
          </a:prstGeom>
          <a:noFill/>
          <a:ln w="28575" cap="rnd">
            <a:solidFill>
              <a:srgbClr val="FFFF99"/>
            </a:solidFill>
            <a:prstDash val="sysDot"/>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475" name="Line 32"/>
          <p:cNvSpPr>
            <a:spLocks noChangeShapeType="1"/>
          </p:cNvSpPr>
          <p:nvPr/>
        </p:nvSpPr>
        <p:spPr bwMode="auto">
          <a:xfrm flipH="1">
            <a:off x="1485900" y="6051550"/>
            <a:ext cx="1638300" cy="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76" name="Line 33"/>
          <p:cNvSpPr>
            <a:spLocks noChangeShapeType="1"/>
          </p:cNvSpPr>
          <p:nvPr/>
        </p:nvSpPr>
        <p:spPr bwMode="auto">
          <a:xfrm flipV="1">
            <a:off x="1498600" y="4718050"/>
            <a:ext cx="0" cy="132080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77" name="Line 34"/>
          <p:cNvSpPr>
            <a:spLocks noChangeShapeType="1"/>
          </p:cNvSpPr>
          <p:nvPr/>
        </p:nvSpPr>
        <p:spPr bwMode="auto">
          <a:xfrm>
            <a:off x="2019300" y="3416300"/>
            <a:ext cx="739775" cy="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78" name="Line 35"/>
          <p:cNvSpPr>
            <a:spLocks noChangeShapeType="1"/>
          </p:cNvSpPr>
          <p:nvPr/>
        </p:nvSpPr>
        <p:spPr bwMode="auto">
          <a:xfrm flipH="1">
            <a:off x="2016125" y="4267200"/>
            <a:ext cx="714375" cy="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79" name="Line 36"/>
          <p:cNvSpPr>
            <a:spLocks noChangeShapeType="1"/>
          </p:cNvSpPr>
          <p:nvPr/>
        </p:nvSpPr>
        <p:spPr bwMode="auto">
          <a:xfrm rot="10800000" flipH="1">
            <a:off x="1724025" y="2114550"/>
            <a:ext cx="454025" cy="1588"/>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80" name="Line 37"/>
          <p:cNvSpPr>
            <a:spLocks noChangeShapeType="1"/>
          </p:cNvSpPr>
          <p:nvPr/>
        </p:nvSpPr>
        <p:spPr bwMode="auto">
          <a:xfrm flipH="1" flipV="1">
            <a:off x="2184400" y="1784350"/>
            <a:ext cx="406400" cy="406400"/>
          </a:xfrm>
          <a:prstGeom prst="line">
            <a:avLst/>
          </a:prstGeom>
          <a:noFill/>
          <a:ln w="28575" cap="rnd">
            <a:solidFill>
              <a:srgbClr val="FFFF99"/>
            </a:solidFill>
            <a:prstDash val="sysDot"/>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481" name="Line 38"/>
          <p:cNvSpPr>
            <a:spLocks noChangeShapeType="1"/>
          </p:cNvSpPr>
          <p:nvPr/>
        </p:nvSpPr>
        <p:spPr bwMode="auto">
          <a:xfrm flipH="1">
            <a:off x="1492250" y="1784350"/>
            <a:ext cx="603250" cy="0"/>
          </a:xfrm>
          <a:prstGeom prst="line">
            <a:avLst/>
          </a:prstGeom>
          <a:noFill/>
          <a:ln w="28575" cap="sq">
            <a:solidFill>
              <a:srgbClr val="FFFF99"/>
            </a:solidFill>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482" name="Line 39"/>
          <p:cNvSpPr>
            <a:spLocks noChangeShapeType="1"/>
          </p:cNvSpPr>
          <p:nvPr/>
        </p:nvSpPr>
        <p:spPr bwMode="auto">
          <a:xfrm>
            <a:off x="1495425" y="1781175"/>
            <a:ext cx="0" cy="120015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83" name="Line 40"/>
          <p:cNvSpPr>
            <a:spLocks noChangeShapeType="1"/>
          </p:cNvSpPr>
          <p:nvPr/>
        </p:nvSpPr>
        <p:spPr bwMode="auto">
          <a:xfrm>
            <a:off x="6446838" y="1397000"/>
            <a:ext cx="0" cy="800100"/>
          </a:xfrm>
          <a:prstGeom prst="line">
            <a:avLst/>
          </a:prstGeom>
          <a:noFill/>
          <a:ln w="28575" cap="rnd">
            <a:solidFill>
              <a:srgbClr val="FFFF99"/>
            </a:solidFill>
            <a:prstDash val="sysDot"/>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484" name="Line 41"/>
          <p:cNvSpPr>
            <a:spLocks noChangeShapeType="1"/>
          </p:cNvSpPr>
          <p:nvPr/>
        </p:nvSpPr>
        <p:spPr bwMode="auto">
          <a:xfrm>
            <a:off x="6129338" y="1403350"/>
            <a:ext cx="0" cy="800100"/>
          </a:xfrm>
          <a:prstGeom prst="line">
            <a:avLst/>
          </a:prstGeom>
          <a:noFill/>
          <a:ln w="28575" cap="rnd">
            <a:solidFill>
              <a:srgbClr val="FFFF99"/>
            </a:solidFill>
            <a:prstDash val="sysDot"/>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485" name="Line 42"/>
          <p:cNvSpPr>
            <a:spLocks noChangeShapeType="1"/>
          </p:cNvSpPr>
          <p:nvPr/>
        </p:nvSpPr>
        <p:spPr bwMode="auto">
          <a:xfrm flipV="1">
            <a:off x="6445250" y="889000"/>
            <a:ext cx="0" cy="48895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86" name="Line 43"/>
          <p:cNvSpPr>
            <a:spLocks noChangeShapeType="1"/>
          </p:cNvSpPr>
          <p:nvPr/>
        </p:nvSpPr>
        <p:spPr bwMode="auto">
          <a:xfrm flipV="1">
            <a:off x="620713" y="1050925"/>
            <a:ext cx="0" cy="1933575"/>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87" name="Line 44"/>
          <p:cNvSpPr>
            <a:spLocks noChangeShapeType="1"/>
          </p:cNvSpPr>
          <p:nvPr/>
        </p:nvSpPr>
        <p:spPr bwMode="auto">
          <a:xfrm flipV="1">
            <a:off x="619125" y="1054100"/>
            <a:ext cx="5505450" cy="3175"/>
          </a:xfrm>
          <a:prstGeom prst="line">
            <a:avLst/>
          </a:prstGeom>
          <a:noFill/>
          <a:ln w="28575" cap="sq">
            <a:solidFill>
              <a:srgbClr val="FFFF99"/>
            </a:solidFill>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488" name="Line 45"/>
          <p:cNvSpPr>
            <a:spLocks noChangeShapeType="1"/>
          </p:cNvSpPr>
          <p:nvPr/>
        </p:nvSpPr>
        <p:spPr bwMode="auto">
          <a:xfrm>
            <a:off x="6127750" y="1076325"/>
            <a:ext cx="0" cy="314325"/>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89" name="Line 46"/>
          <p:cNvSpPr>
            <a:spLocks noChangeShapeType="1"/>
          </p:cNvSpPr>
          <p:nvPr/>
        </p:nvSpPr>
        <p:spPr bwMode="auto">
          <a:xfrm rot="10800000">
            <a:off x="266700" y="895350"/>
            <a:ext cx="6172200" cy="1588"/>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90" name="Line 47"/>
          <p:cNvSpPr>
            <a:spLocks noChangeShapeType="1"/>
          </p:cNvSpPr>
          <p:nvPr/>
        </p:nvSpPr>
        <p:spPr bwMode="auto">
          <a:xfrm flipH="1">
            <a:off x="276225" y="914400"/>
            <a:ext cx="0" cy="207645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91" name="Line 48"/>
          <p:cNvSpPr>
            <a:spLocks noChangeShapeType="1"/>
          </p:cNvSpPr>
          <p:nvPr/>
        </p:nvSpPr>
        <p:spPr bwMode="auto">
          <a:xfrm flipH="1">
            <a:off x="2098675" y="1771650"/>
            <a:ext cx="82550" cy="3175"/>
          </a:xfrm>
          <a:prstGeom prst="line">
            <a:avLst/>
          </a:prstGeom>
          <a:noFill/>
          <a:ln w="28575" cap="rnd">
            <a:solidFill>
              <a:srgbClr val="FFFF99"/>
            </a:solidFill>
            <a:prstDash val="sysDot"/>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492" name="Line 49"/>
          <p:cNvSpPr>
            <a:spLocks noChangeShapeType="1"/>
          </p:cNvSpPr>
          <p:nvPr/>
        </p:nvSpPr>
        <p:spPr bwMode="auto">
          <a:xfrm flipV="1">
            <a:off x="5967413" y="4121150"/>
            <a:ext cx="620712" cy="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93" name="Line 50"/>
          <p:cNvSpPr>
            <a:spLocks noChangeShapeType="1"/>
          </p:cNvSpPr>
          <p:nvPr/>
        </p:nvSpPr>
        <p:spPr bwMode="auto">
          <a:xfrm flipV="1">
            <a:off x="5967413" y="3502025"/>
            <a:ext cx="615950" cy="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94" name="Line 51"/>
          <p:cNvSpPr>
            <a:spLocks noChangeShapeType="1"/>
          </p:cNvSpPr>
          <p:nvPr/>
        </p:nvSpPr>
        <p:spPr bwMode="auto">
          <a:xfrm rot="10800000" flipV="1">
            <a:off x="5953125" y="3713163"/>
            <a:ext cx="630238" cy="1587"/>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95" name="Line 52"/>
          <p:cNvSpPr>
            <a:spLocks noChangeShapeType="1"/>
          </p:cNvSpPr>
          <p:nvPr/>
        </p:nvSpPr>
        <p:spPr bwMode="auto">
          <a:xfrm rot="10800000" flipV="1">
            <a:off x="5957888" y="3898900"/>
            <a:ext cx="620712" cy="1588"/>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496" name="Line 53"/>
          <p:cNvSpPr>
            <a:spLocks noChangeShapeType="1"/>
          </p:cNvSpPr>
          <p:nvPr/>
        </p:nvSpPr>
        <p:spPr bwMode="auto">
          <a:xfrm flipH="1">
            <a:off x="8394700" y="3938588"/>
            <a:ext cx="4763" cy="473075"/>
          </a:xfrm>
          <a:prstGeom prst="line">
            <a:avLst/>
          </a:prstGeom>
          <a:noFill/>
          <a:ln w="28575" cap="rnd">
            <a:solidFill>
              <a:srgbClr val="FFFF99"/>
            </a:solidFill>
            <a:prstDash val="sysDot"/>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497" name="Line 54"/>
          <p:cNvSpPr>
            <a:spLocks noChangeShapeType="1"/>
          </p:cNvSpPr>
          <p:nvPr/>
        </p:nvSpPr>
        <p:spPr bwMode="auto">
          <a:xfrm flipH="1">
            <a:off x="6589713" y="3895725"/>
            <a:ext cx="1809750" cy="1588"/>
          </a:xfrm>
          <a:prstGeom prst="line">
            <a:avLst/>
          </a:prstGeom>
          <a:noFill/>
          <a:ln w="28575" cap="rnd">
            <a:solidFill>
              <a:srgbClr val="FFFF99"/>
            </a:solidFill>
            <a:prstDash val="sysDot"/>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498" name="Line 55"/>
          <p:cNvSpPr>
            <a:spLocks noChangeShapeType="1"/>
          </p:cNvSpPr>
          <p:nvPr/>
        </p:nvSpPr>
        <p:spPr bwMode="auto">
          <a:xfrm flipH="1">
            <a:off x="6589713" y="4114800"/>
            <a:ext cx="1042987" cy="1588"/>
          </a:xfrm>
          <a:prstGeom prst="line">
            <a:avLst/>
          </a:prstGeom>
          <a:noFill/>
          <a:ln w="28575" cap="rnd">
            <a:solidFill>
              <a:srgbClr val="FFFF99"/>
            </a:solidFill>
            <a:prstDash val="sysDot"/>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499" name="Line 56"/>
          <p:cNvSpPr>
            <a:spLocks noChangeShapeType="1"/>
          </p:cNvSpPr>
          <p:nvPr/>
        </p:nvSpPr>
        <p:spPr bwMode="auto">
          <a:xfrm flipH="1">
            <a:off x="7651750" y="4133850"/>
            <a:ext cx="0" cy="282575"/>
          </a:xfrm>
          <a:prstGeom prst="line">
            <a:avLst/>
          </a:prstGeom>
          <a:noFill/>
          <a:ln w="28575" cap="rnd">
            <a:solidFill>
              <a:srgbClr val="FFFF99"/>
            </a:solidFill>
            <a:prstDash val="sysDot"/>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93241" name="Text Box 57"/>
          <p:cNvSpPr txBox="1">
            <a:spLocks noChangeArrowheads="1"/>
          </p:cNvSpPr>
          <p:nvPr/>
        </p:nvSpPr>
        <p:spPr bwMode="auto">
          <a:xfrm rot="-16194135">
            <a:off x="2818607" y="3669506"/>
            <a:ext cx="698500" cy="338137"/>
          </a:xfrm>
          <a:prstGeom prst="rect">
            <a:avLst/>
          </a:prstGeom>
          <a:solidFill>
            <a:srgbClr val="FFFFFF"/>
          </a:solidFill>
          <a:ln w="12700" cap="sq">
            <a:solidFill>
              <a:schemeClr val="bg2"/>
            </a:solidFill>
            <a:miter lim="800000"/>
            <a:headEnd type="none" w="sm" len="sm"/>
            <a:tailEnd type="none" w="sm" len="sm"/>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110000"/>
              </a:lnSpc>
              <a:defRPr/>
            </a:pPr>
            <a:r>
              <a:rPr lang="es-ES_tradnl" sz="1400" b="1" smtClean="0">
                <a:solidFill>
                  <a:schemeClr val="bg1"/>
                </a:solidFill>
                <a:effectLst>
                  <a:outerShdw blurRad="38100" dist="38100" dir="2700000" algn="tl">
                    <a:srgbClr val="DDDDDD"/>
                  </a:outerShdw>
                </a:effectLst>
                <a:cs typeface="+mn-cs"/>
              </a:rPr>
              <a:t>gases</a:t>
            </a:r>
          </a:p>
        </p:txBody>
      </p:sp>
      <p:sp>
        <p:nvSpPr>
          <p:cNvPr id="93242" name="Text Box 58"/>
          <p:cNvSpPr txBox="1">
            <a:spLocks noChangeArrowheads="1"/>
          </p:cNvSpPr>
          <p:nvPr/>
        </p:nvSpPr>
        <p:spPr bwMode="auto">
          <a:xfrm rot="-16194135">
            <a:off x="3664744" y="3671094"/>
            <a:ext cx="609600" cy="338138"/>
          </a:xfrm>
          <a:prstGeom prst="rect">
            <a:avLst/>
          </a:prstGeom>
          <a:solidFill>
            <a:srgbClr val="FFFFFF"/>
          </a:solidFill>
          <a:ln w="12700" cap="sq">
            <a:solidFill>
              <a:schemeClr val="bg2"/>
            </a:solidFill>
            <a:miter lim="800000"/>
            <a:headEnd type="none" w="sm" len="sm"/>
            <a:tailEnd type="none" w="sm" len="sm"/>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110000"/>
              </a:lnSpc>
              <a:defRPr/>
            </a:pPr>
            <a:r>
              <a:rPr lang="es-ES_tradnl" sz="1400" b="1" smtClean="0">
                <a:solidFill>
                  <a:schemeClr val="bg1"/>
                </a:solidFill>
                <a:effectLst>
                  <a:outerShdw blurRad="38100" dist="38100" dir="2700000" algn="tl">
                    <a:srgbClr val="DDDDDD"/>
                  </a:outerShdw>
                </a:effectLst>
                <a:cs typeface="+mn-cs"/>
              </a:rPr>
              <a:t>agua</a:t>
            </a:r>
          </a:p>
        </p:txBody>
      </p:sp>
      <p:sp>
        <p:nvSpPr>
          <p:cNvPr id="93243" name="Text Box 59"/>
          <p:cNvSpPr txBox="1">
            <a:spLocks noChangeArrowheads="1"/>
          </p:cNvSpPr>
          <p:nvPr/>
        </p:nvSpPr>
        <p:spPr bwMode="auto">
          <a:xfrm rot="-16194135">
            <a:off x="4460081" y="3679032"/>
            <a:ext cx="619125" cy="338138"/>
          </a:xfrm>
          <a:prstGeom prst="rect">
            <a:avLst/>
          </a:prstGeom>
          <a:solidFill>
            <a:srgbClr val="FFFFFF"/>
          </a:solidFill>
          <a:ln w="12700" cap="sq">
            <a:solidFill>
              <a:schemeClr val="bg2"/>
            </a:solidFill>
            <a:miter lim="800000"/>
            <a:headEnd type="none" w="sm" len="sm"/>
            <a:tailEnd type="none" w="sm" len="sm"/>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110000"/>
              </a:lnSpc>
              <a:defRPr/>
            </a:pPr>
            <a:r>
              <a:rPr lang="es-ES_tradnl" sz="1400" b="1" smtClean="0">
                <a:solidFill>
                  <a:schemeClr val="bg1"/>
                </a:solidFill>
                <a:effectLst>
                  <a:outerShdw blurRad="38100" dist="38100" dir="2700000" algn="tl">
                    <a:srgbClr val="DDDDDD"/>
                  </a:outerShdw>
                </a:effectLst>
                <a:cs typeface="+mn-cs"/>
              </a:rPr>
              <a:t>biota</a:t>
            </a:r>
          </a:p>
        </p:txBody>
      </p:sp>
      <p:sp>
        <p:nvSpPr>
          <p:cNvPr id="93244" name="Text Box 60"/>
          <p:cNvSpPr txBox="1">
            <a:spLocks noChangeArrowheads="1"/>
          </p:cNvSpPr>
          <p:nvPr/>
        </p:nvSpPr>
        <p:spPr bwMode="auto">
          <a:xfrm rot="-16194135">
            <a:off x="5058569" y="3671094"/>
            <a:ext cx="1025525" cy="338137"/>
          </a:xfrm>
          <a:prstGeom prst="rect">
            <a:avLst/>
          </a:prstGeom>
          <a:solidFill>
            <a:srgbClr val="FFFFFF"/>
          </a:solidFill>
          <a:ln w="12700" cap="sq">
            <a:solidFill>
              <a:schemeClr val="bg2"/>
            </a:solidFill>
            <a:miter lim="800000"/>
            <a:headEnd type="none" w="sm" len="sm"/>
            <a:tailEnd type="none" w="sm" len="sm"/>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110000"/>
              </a:lnSpc>
              <a:defRPr/>
            </a:pPr>
            <a:r>
              <a:rPr lang="es-ES_tradnl" sz="1400" b="1" smtClean="0">
                <a:solidFill>
                  <a:schemeClr val="bg1"/>
                </a:solidFill>
                <a:effectLst>
                  <a:outerShdw blurRad="38100" dist="38100" dir="2700000" algn="tl">
                    <a:srgbClr val="DDDDDD"/>
                  </a:outerShdw>
                </a:effectLst>
                <a:cs typeface="+mn-cs"/>
              </a:rPr>
              <a:t>minerales</a:t>
            </a:r>
          </a:p>
        </p:txBody>
      </p:sp>
      <p:sp>
        <p:nvSpPr>
          <p:cNvPr id="104504" name="Line 61"/>
          <p:cNvSpPr>
            <a:spLocks noChangeShapeType="1"/>
          </p:cNvSpPr>
          <p:nvPr/>
        </p:nvSpPr>
        <p:spPr bwMode="auto">
          <a:xfrm>
            <a:off x="3330575" y="3673475"/>
            <a:ext cx="482600" cy="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505" name="Line 62"/>
          <p:cNvSpPr>
            <a:spLocks noChangeShapeType="1"/>
          </p:cNvSpPr>
          <p:nvPr/>
        </p:nvSpPr>
        <p:spPr bwMode="auto">
          <a:xfrm>
            <a:off x="4130675" y="3663950"/>
            <a:ext cx="482600" cy="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506" name="Line 63"/>
          <p:cNvSpPr>
            <a:spLocks noChangeShapeType="1"/>
          </p:cNvSpPr>
          <p:nvPr/>
        </p:nvSpPr>
        <p:spPr bwMode="auto">
          <a:xfrm>
            <a:off x="4930775" y="3654425"/>
            <a:ext cx="482600" cy="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507" name="Line 64"/>
          <p:cNvSpPr>
            <a:spLocks noChangeShapeType="1"/>
          </p:cNvSpPr>
          <p:nvPr/>
        </p:nvSpPr>
        <p:spPr bwMode="auto">
          <a:xfrm rot="10800000">
            <a:off x="3316288" y="3978275"/>
            <a:ext cx="482600" cy="1588"/>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508" name="Line 65"/>
          <p:cNvSpPr>
            <a:spLocks noChangeShapeType="1"/>
          </p:cNvSpPr>
          <p:nvPr/>
        </p:nvSpPr>
        <p:spPr bwMode="auto">
          <a:xfrm rot="10800000">
            <a:off x="4116388" y="3983038"/>
            <a:ext cx="482600" cy="1587"/>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509" name="Line 66"/>
          <p:cNvSpPr>
            <a:spLocks noChangeShapeType="1"/>
          </p:cNvSpPr>
          <p:nvPr/>
        </p:nvSpPr>
        <p:spPr bwMode="auto">
          <a:xfrm rot="10800000">
            <a:off x="4916488" y="3987800"/>
            <a:ext cx="482600" cy="1588"/>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510" name="Line 67"/>
          <p:cNvSpPr>
            <a:spLocks noChangeShapeType="1"/>
          </p:cNvSpPr>
          <p:nvPr/>
        </p:nvSpPr>
        <p:spPr bwMode="auto">
          <a:xfrm rot="5399908" flipV="1">
            <a:off x="2761457" y="3242469"/>
            <a:ext cx="493712" cy="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511" name="Line 68"/>
          <p:cNvSpPr>
            <a:spLocks noChangeShapeType="1"/>
          </p:cNvSpPr>
          <p:nvPr/>
        </p:nvSpPr>
        <p:spPr bwMode="auto">
          <a:xfrm rot="5460103" flipV="1">
            <a:off x="3217863" y="3394075"/>
            <a:ext cx="180975" cy="3175"/>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512" name="Line 69"/>
          <p:cNvSpPr>
            <a:spLocks noChangeShapeType="1"/>
          </p:cNvSpPr>
          <p:nvPr/>
        </p:nvSpPr>
        <p:spPr bwMode="auto">
          <a:xfrm>
            <a:off x="3309938" y="3300413"/>
            <a:ext cx="1333500" cy="0"/>
          </a:xfrm>
          <a:prstGeom prst="line">
            <a:avLst/>
          </a:prstGeom>
          <a:noFill/>
          <a:ln w="28575" cap="sq">
            <a:solidFill>
              <a:srgbClr val="FFFF99"/>
            </a:solidFill>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513" name="Line 70"/>
          <p:cNvSpPr>
            <a:spLocks noChangeShapeType="1"/>
          </p:cNvSpPr>
          <p:nvPr/>
        </p:nvSpPr>
        <p:spPr bwMode="auto">
          <a:xfrm>
            <a:off x="4657725" y="3300413"/>
            <a:ext cx="0" cy="223837"/>
          </a:xfrm>
          <a:prstGeom prst="line">
            <a:avLst/>
          </a:prstGeom>
          <a:noFill/>
          <a:ln w="28575" cap="sq">
            <a:solidFill>
              <a:srgbClr val="FFFF99"/>
            </a:solidFill>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514" name="Line 71"/>
          <p:cNvSpPr>
            <a:spLocks noChangeShapeType="1"/>
          </p:cNvSpPr>
          <p:nvPr/>
        </p:nvSpPr>
        <p:spPr bwMode="auto">
          <a:xfrm>
            <a:off x="3200400" y="3195638"/>
            <a:ext cx="0" cy="285750"/>
          </a:xfrm>
          <a:prstGeom prst="line">
            <a:avLst/>
          </a:prstGeom>
          <a:noFill/>
          <a:ln w="28575" cap="sq">
            <a:solidFill>
              <a:srgbClr val="FFFF99"/>
            </a:solidFill>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515" name="Line 72"/>
          <p:cNvSpPr>
            <a:spLocks noChangeShapeType="1"/>
          </p:cNvSpPr>
          <p:nvPr/>
        </p:nvSpPr>
        <p:spPr bwMode="auto">
          <a:xfrm>
            <a:off x="3105150" y="3100388"/>
            <a:ext cx="0" cy="385762"/>
          </a:xfrm>
          <a:prstGeom prst="line">
            <a:avLst/>
          </a:prstGeom>
          <a:noFill/>
          <a:ln w="28575" cap="sq">
            <a:solidFill>
              <a:srgbClr val="FFFF99"/>
            </a:solidFill>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516" name="Line 73"/>
          <p:cNvSpPr>
            <a:spLocks noChangeShapeType="1"/>
          </p:cNvSpPr>
          <p:nvPr/>
        </p:nvSpPr>
        <p:spPr bwMode="auto">
          <a:xfrm>
            <a:off x="3200400" y="3190875"/>
            <a:ext cx="1638300" cy="0"/>
          </a:xfrm>
          <a:prstGeom prst="line">
            <a:avLst/>
          </a:prstGeom>
          <a:noFill/>
          <a:ln w="28575" cap="sq">
            <a:solidFill>
              <a:srgbClr val="FFFF99"/>
            </a:solidFill>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517" name="Line 74"/>
          <p:cNvSpPr>
            <a:spLocks noChangeShapeType="1"/>
          </p:cNvSpPr>
          <p:nvPr/>
        </p:nvSpPr>
        <p:spPr bwMode="auto">
          <a:xfrm rot="5460103" flipV="1">
            <a:off x="4668838" y="3362325"/>
            <a:ext cx="339725" cy="3175"/>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518" name="Line 75"/>
          <p:cNvSpPr>
            <a:spLocks noChangeShapeType="1"/>
          </p:cNvSpPr>
          <p:nvPr/>
        </p:nvSpPr>
        <p:spPr bwMode="auto">
          <a:xfrm>
            <a:off x="3105150" y="3095625"/>
            <a:ext cx="2371725" cy="0"/>
          </a:xfrm>
          <a:prstGeom prst="line">
            <a:avLst/>
          </a:prstGeom>
          <a:noFill/>
          <a:ln w="28575" cap="sq">
            <a:solidFill>
              <a:srgbClr val="FFFF99"/>
            </a:solidFill>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519" name="Line 76"/>
          <p:cNvSpPr>
            <a:spLocks noChangeShapeType="1"/>
          </p:cNvSpPr>
          <p:nvPr/>
        </p:nvSpPr>
        <p:spPr bwMode="auto">
          <a:xfrm>
            <a:off x="3033713" y="2995613"/>
            <a:ext cx="2619375" cy="0"/>
          </a:xfrm>
          <a:prstGeom prst="line">
            <a:avLst/>
          </a:prstGeom>
          <a:noFill/>
          <a:ln w="28575" cap="sq">
            <a:solidFill>
              <a:srgbClr val="FFFF99"/>
            </a:solidFill>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520" name="Line 77"/>
          <p:cNvSpPr>
            <a:spLocks noChangeShapeType="1"/>
          </p:cNvSpPr>
          <p:nvPr/>
        </p:nvSpPr>
        <p:spPr bwMode="auto">
          <a:xfrm rot="5460103" flipV="1">
            <a:off x="5380038" y="3208338"/>
            <a:ext cx="233362" cy="4762"/>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521" name="Line 78"/>
          <p:cNvSpPr>
            <a:spLocks noChangeShapeType="1"/>
          </p:cNvSpPr>
          <p:nvPr/>
        </p:nvSpPr>
        <p:spPr bwMode="auto">
          <a:xfrm flipV="1">
            <a:off x="5662613" y="2995613"/>
            <a:ext cx="0" cy="314325"/>
          </a:xfrm>
          <a:prstGeom prst="line">
            <a:avLst/>
          </a:prstGeom>
          <a:noFill/>
          <a:ln w="28575" cap="sq">
            <a:solidFill>
              <a:srgbClr val="FFFF99"/>
            </a:solidFill>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522" name="Line 79"/>
          <p:cNvSpPr>
            <a:spLocks noChangeShapeType="1"/>
          </p:cNvSpPr>
          <p:nvPr/>
        </p:nvSpPr>
        <p:spPr bwMode="auto">
          <a:xfrm rot="5460103" flipH="1">
            <a:off x="5402263" y="4459288"/>
            <a:ext cx="198437" cy="1587"/>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523" name="Line 80"/>
          <p:cNvSpPr>
            <a:spLocks noChangeShapeType="1"/>
          </p:cNvSpPr>
          <p:nvPr/>
        </p:nvSpPr>
        <p:spPr bwMode="auto">
          <a:xfrm flipH="1" flipV="1">
            <a:off x="4068763" y="4562475"/>
            <a:ext cx="1433512" cy="0"/>
          </a:xfrm>
          <a:prstGeom prst="line">
            <a:avLst/>
          </a:prstGeom>
          <a:noFill/>
          <a:ln w="28575" cap="sq">
            <a:solidFill>
              <a:srgbClr val="FFFF99"/>
            </a:solidFill>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524" name="Line 81"/>
          <p:cNvSpPr>
            <a:spLocks noChangeShapeType="1"/>
          </p:cNvSpPr>
          <p:nvPr/>
        </p:nvSpPr>
        <p:spPr bwMode="auto">
          <a:xfrm flipH="1" flipV="1">
            <a:off x="4059238" y="4157663"/>
            <a:ext cx="0" cy="404812"/>
          </a:xfrm>
          <a:prstGeom prst="line">
            <a:avLst/>
          </a:prstGeom>
          <a:noFill/>
          <a:ln w="28575" cap="sq">
            <a:solidFill>
              <a:srgbClr val="FFFF99"/>
            </a:solidFill>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525" name="Line 82"/>
          <p:cNvSpPr>
            <a:spLocks noChangeShapeType="1"/>
          </p:cNvSpPr>
          <p:nvPr/>
        </p:nvSpPr>
        <p:spPr bwMode="auto">
          <a:xfrm flipH="1" flipV="1">
            <a:off x="5668963" y="4376738"/>
            <a:ext cx="0" cy="276225"/>
          </a:xfrm>
          <a:prstGeom prst="line">
            <a:avLst/>
          </a:prstGeom>
          <a:noFill/>
          <a:ln w="28575" cap="sq">
            <a:solidFill>
              <a:srgbClr val="FFFF99"/>
            </a:solidFill>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526" name="Line 83"/>
          <p:cNvSpPr>
            <a:spLocks noChangeShapeType="1"/>
          </p:cNvSpPr>
          <p:nvPr/>
        </p:nvSpPr>
        <p:spPr bwMode="auto">
          <a:xfrm flipH="1" flipV="1">
            <a:off x="3873500" y="4652963"/>
            <a:ext cx="1785938" cy="0"/>
          </a:xfrm>
          <a:prstGeom prst="line">
            <a:avLst/>
          </a:prstGeom>
          <a:noFill/>
          <a:ln w="28575" cap="sq">
            <a:solidFill>
              <a:srgbClr val="FFFF99"/>
            </a:solidFill>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104527" name="Line 84"/>
          <p:cNvSpPr>
            <a:spLocks noChangeShapeType="1"/>
          </p:cNvSpPr>
          <p:nvPr/>
        </p:nvSpPr>
        <p:spPr bwMode="auto">
          <a:xfrm rot="5460103" flipH="1">
            <a:off x="3613943" y="4387057"/>
            <a:ext cx="506413" cy="6350"/>
          </a:xfrm>
          <a:prstGeom prst="line">
            <a:avLst/>
          </a:prstGeom>
          <a:noFill/>
          <a:ln w="28575" cap="sq">
            <a:solidFill>
              <a:srgbClr val="FFFF99"/>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04528" name="Line 85"/>
          <p:cNvSpPr>
            <a:spLocks noChangeShapeType="1"/>
          </p:cNvSpPr>
          <p:nvPr/>
        </p:nvSpPr>
        <p:spPr bwMode="auto">
          <a:xfrm>
            <a:off x="3128963" y="5672138"/>
            <a:ext cx="476250" cy="0"/>
          </a:xfrm>
          <a:prstGeom prst="line">
            <a:avLst/>
          </a:prstGeom>
          <a:noFill/>
          <a:ln w="28575" cap="sq">
            <a:solidFill>
              <a:srgbClr val="FFFF99"/>
            </a:solidFill>
            <a:round/>
            <a:headEnd type="none" w="sm" len="sm"/>
            <a:tailEnd/>
          </a:ln>
          <a:extLst>
            <a:ext uri="{909E8E84-426E-40dd-AFC4-6F175D3DCCD1}">
              <a14:hiddenFill xmlns:a14="http://schemas.microsoft.com/office/drawing/2010/main">
                <a:noFill/>
              </a14:hiddenFill>
            </a:ext>
          </a:extLst>
        </p:spPr>
        <p:txBody>
          <a:bodyPr wrap="none" anchor="ctr"/>
          <a:lstStyle/>
          <a:p>
            <a:endParaRPr lang="es-ES"/>
          </a:p>
        </p:txBody>
      </p:sp>
      <p:sp>
        <p:nvSpPr>
          <p:cNvPr id="93271" name="Text Box 87"/>
          <p:cNvSpPr txBox="1">
            <a:spLocks noChangeArrowheads="1"/>
          </p:cNvSpPr>
          <p:nvPr/>
        </p:nvSpPr>
        <p:spPr bwMode="auto">
          <a:xfrm>
            <a:off x="6659563" y="2541588"/>
            <a:ext cx="1693862" cy="382587"/>
          </a:xfrm>
          <a:prstGeom prst="rect">
            <a:avLst/>
          </a:prstGeom>
          <a:solidFill>
            <a:srgbClr val="FFFFFF"/>
          </a:solidFill>
          <a:ln w="57150" cap="sq">
            <a:solidFill>
              <a:srgbClr val="FF3300"/>
            </a:solidFill>
            <a:miter lim="800000"/>
            <a:headEnd type="none" w="sm" len="sm"/>
            <a:tailEnd type="none" w="sm" len="sm"/>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110000"/>
              </a:lnSpc>
              <a:defRPr/>
            </a:pPr>
            <a:r>
              <a:rPr lang="es-ES_tradnl" sz="1400" b="1" smtClean="0">
                <a:solidFill>
                  <a:schemeClr val="bg1"/>
                </a:solidFill>
                <a:effectLst>
                  <a:outerShdw blurRad="38100" dist="38100" dir="2700000" algn="tl">
                    <a:srgbClr val="DDDDDD"/>
                  </a:outerShdw>
                </a:effectLst>
                <a:cs typeface="+mn-cs"/>
              </a:rPr>
              <a:t>SISTEMA SUELO</a:t>
            </a:r>
          </a:p>
        </p:txBody>
      </p:sp>
      <p:sp>
        <p:nvSpPr>
          <p:cNvPr id="104530" name="Line 88"/>
          <p:cNvSpPr>
            <a:spLocks noChangeShapeType="1"/>
          </p:cNvSpPr>
          <p:nvPr/>
        </p:nvSpPr>
        <p:spPr bwMode="auto">
          <a:xfrm flipH="1">
            <a:off x="5724525" y="2781300"/>
            <a:ext cx="914400" cy="381000"/>
          </a:xfrm>
          <a:prstGeom prst="line">
            <a:avLst/>
          </a:prstGeom>
          <a:noFill/>
          <a:ln w="76200">
            <a:solidFill>
              <a:srgbClr val="FF33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s-ES"/>
          </a:p>
        </p:txBody>
      </p:sp>
    </p:spTree>
    <p:extLst>
      <p:ext uri="{BB962C8B-B14F-4D97-AF65-F5344CB8AC3E}">
        <p14:creationId xmlns:p14="http://schemas.microsoft.com/office/powerpoint/2010/main" val="250858821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611188" y="908050"/>
            <a:ext cx="8208962" cy="2246769"/>
          </a:xfrm>
          <a:prstGeom prst="rect">
            <a:avLst/>
          </a:prstGeom>
          <a:noFill/>
        </p:spPr>
        <p:txBody>
          <a:bodyPr>
            <a:spAutoFit/>
          </a:bodyPr>
          <a:lstStyle/>
          <a:p>
            <a:pPr>
              <a:defRPr/>
            </a:pPr>
            <a:endParaRPr lang="es-ES" sz="2800" b="1" dirty="0">
              <a:effectLst>
                <a:outerShdw blurRad="38100" dist="38100" dir="2700000" algn="tl">
                  <a:srgbClr val="000000"/>
                </a:outerShdw>
              </a:effectLst>
              <a:cs typeface="+mn-cs"/>
            </a:endParaRPr>
          </a:p>
          <a:p>
            <a:pPr>
              <a:defRPr/>
            </a:pPr>
            <a:r>
              <a:rPr lang="es-ES" sz="2800" b="1" dirty="0" smtClean="0">
                <a:effectLst>
                  <a:outerShdw blurRad="38100" dist="38100" dir="2700000" algn="tl">
                    <a:srgbClr val="000000"/>
                  </a:outerShdw>
                </a:effectLst>
                <a:cs typeface="+mn-cs"/>
              </a:rPr>
              <a:t>En la fase coloidal del </a:t>
            </a:r>
            <a:r>
              <a:rPr lang="es-ES" sz="2800" b="1" dirty="0">
                <a:effectLst>
                  <a:outerShdw blurRad="38100" dist="38100" dir="2700000" algn="tl">
                    <a:srgbClr val="000000"/>
                  </a:outerShdw>
                </a:effectLst>
                <a:cs typeface="+mn-cs"/>
              </a:rPr>
              <a:t>suelo  ocurren reacciones que amortiguan la peligrosidad y la ruta de transporte de los los EPT en el ambiente:</a:t>
            </a:r>
          </a:p>
        </p:txBody>
      </p:sp>
      <p:sp>
        <p:nvSpPr>
          <p:cNvPr id="4" name="CuadroTexto 3"/>
          <p:cNvSpPr txBox="1"/>
          <p:nvPr/>
        </p:nvSpPr>
        <p:spPr>
          <a:xfrm>
            <a:off x="3276600" y="3282950"/>
            <a:ext cx="4751388" cy="2954338"/>
          </a:xfrm>
          <a:prstGeom prst="rect">
            <a:avLst/>
          </a:prstGeom>
          <a:noFill/>
        </p:spPr>
        <p:txBody>
          <a:bodyPr>
            <a:spAutoFit/>
          </a:bodyPr>
          <a:lstStyle/>
          <a:p>
            <a:pPr marL="457200" indent="-457200">
              <a:buFont typeface="Wingdings" charset="2"/>
              <a:buChar char="Ø"/>
              <a:defRPr/>
            </a:pPr>
            <a:r>
              <a:rPr lang="es-ES" sz="2800" b="1" dirty="0" err="1" smtClean="0">
                <a:effectLst>
                  <a:outerShdw blurRad="38100" dist="38100" dir="2700000" algn="tl">
                    <a:srgbClr val="000000"/>
                  </a:outerShdw>
                </a:effectLst>
                <a:cs typeface="+mn-cs"/>
              </a:rPr>
              <a:t>Sorción</a:t>
            </a:r>
            <a:r>
              <a:rPr lang="es-ES" sz="2800" b="1" dirty="0" smtClean="0">
                <a:effectLst>
                  <a:outerShdw blurRad="38100" dist="38100" dir="2700000" algn="tl">
                    <a:srgbClr val="000000"/>
                  </a:outerShdw>
                </a:effectLst>
                <a:cs typeface="+mn-cs"/>
              </a:rPr>
              <a:t>.</a:t>
            </a:r>
            <a:endParaRPr lang="es-ES" sz="2800" b="1" dirty="0">
              <a:effectLst>
                <a:outerShdw blurRad="38100" dist="38100" dir="2700000" algn="tl">
                  <a:srgbClr val="000000"/>
                </a:outerShdw>
              </a:effectLst>
              <a:cs typeface="+mn-cs"/>
            </a:endParaRPr>
          </a:p>
          <a:p>
            <a:pPr marL="457200" indent="-457200">
              <a:buFont typeface="Wingdings" charset="2"/>
              <a:buChar char="Ø"/>
              <a:defRPr/>
            </a:pPr>
            <a:r>
              <a:rPr lang="es-ES" sz="2800" b="1" dirty="0" smtClean="0">
                <a:effectLst>
                  <a:outerShdw blurRad="38100" dist="38100" dir="2700000" algn="tl">
                    <a:srgbClr val="000000"/>
                  </a:outerShdw>
                </a:effectLst>
                <a:cs typeface="+mn-cs"/>
              </a:rPr>
              <a:t>Precipitación.</a:t>
            </a:r>
            <a:endParaRPr lang="es-ES" sz="2800" b="1" dirty="0">
              <a:effectLst>
                <a:outerShdw blurRad="38100" dist="38100" dir="2700000" algn="tl">
                  <a:srgbClr val="000000"/>
                </a:outerShdw>
              </a:effectLst>
              <a:cs typeface="+mn-cs"/>
            </a:endParaRPr>
          </a:p>
          <a:p>
            <a:pPr marL="457200" indent="-457200">
              <a:buFont typeface="Wingdings" charset="2"/>
              <a:buChar char="Ø"/>
              <a:defRPr/>
            </a:pPr>
            <a:r>
              <a:rPr lang="es-ES" sz="2800" b="1" dirty="0">
                <a:effectLst>
                  <a:outerShdw blurRad="38100" dist="38100" dir="2700000" algn="tl">
                    <a:srgbClr val="000000"/>
                  </a:outerShdw>
                </a:effectLst>
                <a:cs typeface="+mn-cs"/>
              </a:rPr>
              <a:t>Oxido-</a:t>
            </a:r>
            <a:r>
              <a:rPr lang="es-ES" sz="2800" b="1" dirty="0" smtClean="0">
                <a:effectLst>
                  <a:outerShdw blurRad="38100" dist="38100" dir="2700000" algn="tl">
                    <a:srgbClr val="000000"/>
                  </a:outerShdw>
                </a:effectLst>
                <a:cs typeface="+mn-cs"/>
              </a:rPr>
              <a:t>reducción.</a:t>
            </a:r>
            <a:endParaRPr lang="es-ES" sz="2800" b="1" dirty="0">
              <a:effectLst>
                <a:outerShdw blurRad="38100" dist="38100" dir="2700000" algn="tl">
                  <a:srgbClr val="000000"/>
                </a:outerShdw>
              </a:effectLst>
              <a:cs typeface="+mn-cs"/>
            </a:endParaRPr>
          </a:p>
          <a:p>
            <a:pPr marL="457200" indent="-457200">
              <a:buFont typeface="Wingdings" charset="2"/>
              <a:buChar char="Ø"/>
              <a:defRPr/>
            </a:pPr>
            <a:r>
              <a:rPr lang="es-ES" sz="2800" b="1" dirty="0">
                <a:effectLst>
                  <a:outerShdw blurRad="38100" dist="38100" dir="2700000" algn="tl">
                    <a:srgbClr val="000000"/>
                  </a:outerShdw>
                </a:effectLst>
                <a:cs typeface="+mn-cs"/>
              </a:rPr>
              <a:t>Acido-</a:t>
            </a:r>
            <a:r>
              <a:rPr lang="es-ES" sz="2800" b="1" dirty="0" smtClean="0">
                <a:effectLst>
                  <a:outerShdw blurRad="38100" dist="38100" dir="2700000" algn="tl">
                    <a:srgbClr val="000000"/>
                  </a:outerShdw>
                </a:effectLst>
                <a:cs typeface="+mn-cs"/>
              </a:rPr>
              <a:t>base. </a:t>
            </a:r>
            <a:endParaRPr lang="es-ES" sz="2800" b="1" dirty="0">
              <a:effectLst>
                <a:outerShdw blurRad="38100" dist="38100" dir="2700000" algn="tl">
                  <a:srgbClr val="000000"/>
                </a:outerShdw>
              </a:effectLst>
              <a:cs typeface="+mn-cs"/>
            </a:endParaRPr>
          </a:p>
          <a:p>
            <a:pPr marL="457200" indent="-457200">
              <a:buFont typeface="Wingdings" charset="2"/>
              <a:buChar char="Ø"/>
              <a:defRPr/>
            </a:pPr>
            <a:r>
              <a:rPr lang="es-ES" sz="2800" b="1" dirty="0" smtClean="0">
                <a:effectLst>
                  <a:outerShdw blurRad="38100" dist="38100" dir="2700000" algn="tl">
                    <a:srgbClr val="000000"/>
                  </a:outerShdw>
                </a:effectLst>
                <a:cs typeface="+mn-cs"/>
              </a:rPr>
              <a:t>Coordinación.</a:t>
            </a:r>
            <a:endParaRPr lang="es-ES" sz="2800" b="1" dirty="0">
              <a:effectLst>
                <a:outerShdw blurRad="38100" dist="38100" dir="2700000" algn="tl">
                  <a:srgbClr val="000000"/>
                </a:outerShdw>
              </a:effectLst>
              <a:cs typeface="+mn-cs"/>
            </a:endParaRPr>
          </a:p>
          <a:p>
            <a:pPr marL="457200" indent="-457200">
              <a:buFont typeface="Wingdings" charset="2"/>
              <a:buChar char="Ø"/>
              <a:defRPr/>
            </a:pPr>
            <a:endParaRPr lang="es-ES" sz="2800" b="1" dirty="0">
              <a:effectLst>
                <a:outerShdw blurRad="38100" dist="38100" dir="2700000" algn="tl">
                  <a:srgbClr val="000000"/>
                </a:outerShdw>
              </a:effectLst>
              <a:cs typeface="+mn-cs"/>
            </a:endParaRPr>
          </a:p>
          <a:p>
            <a:pPr>
              <a:defRPr/>
            </a:pPr>
            <a:endParaRPr lang="es-ES" dirty="0"/>
          </a:p>
        </p:txBody>
      </p:sp>
    </p:spTree>
    <p:extLst>
      <p:ext uri="{BB962C8B-B14F-4D97-AF65-F5344CB8AC3E}">
        <p14:creationId xmlns:p14="http://schemas.microsoft.com/office/powerpoint/2010/main" val="230089328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1300"/>
            <a:ext cx="91440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511803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7" descr="Arcil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69" y="2492896"/>
            <a:ext cx="4321539" cy="324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8"/>
          <p:cNvSpPr txBox="1">
            <a:spLocks noChangeArrowheads="1"/>
          </p:cNvSpPr>
          <p:nvPr/>
        </p:nvSpPr>
        <p:spPr bwMode="auto">
          <a:xfrm>
            <a:off x="1619672" y="476672"/>
            <a:ext cx="6337300" cy="1077218"/>
          </a:xfrm>
          <a:prstGeom prst="rect">
            <a:avLst/>
          </a:prstGeom>
          <a:noFill/>
          <a:ln>
            <a:noFill/>
          </a:ln>
          <a:effectLst>
            <a:outerShdw blurRad="63500" dist="38099" dir="2700000" algn="ctr" rotWithShape="0">
              <a:srgbClr val="6633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lgn="ctr" eaLnBrk="1" hangingPunct="1">
              <a:spcBef>
                <a:spcPct val="50000"/>
              </a:spcBef>
              <a:defRPr/>
            </a:pPr>
            <a:r>
              <a:rPr lang="es-MX" sz="3200" dirty="0" smtClean="0">
                <a:solidFill>
                  <a:srgbClr val="FFFFCC"/>
                </a:solidFill>
              </a:rPr>
              <a:t>Coloides del suelo: fracción reactiva</a:t>
            </a:r>
            <a:endParaRPr lang="es-ES" sz="3200" dirty="0" smtClean="0">
              <a:solidFill>
                <a:srgbClr val="FFFFCC"/>
              </a:solidFill>
            </a:endParaRPr>
          </a:p>
        </p:txBody>
      </p:sp>
      <p:pic>
        <p:nvPicPr>
          <p:cNvPr id="2" name="Imagen 1"/>
          <p:cNvPicPr>
            <a:picLocks noChangeAspect="1"/>
          </p:cNvPicPr>
          <p:nvPr/>
        </p:nvPicPr>
        <p:blipFill>
          <a:blip r:embed="rId3"/>
          <a:stretch>
            <a:fillRect/>
          </a:stretch>
        </p:blipFill>
        <p:spPr>
          <a:xfrm>
            <a:off x="5361550" y="2808312"/>
            <a:ext cx="3098882" cy="3366474"/>
          </a:xfrm>
          <a:prstGeom prst="rect">
            <a:avLst/>
          </a:prstGeom>
        </p:spPr>
      </p:pic>
      <p:sp>
        <p:nvSpPr>
          <p:cNvPr id="3" name="CuadroTexto 2"/>
          <p:cNvSpPr txBox="1"/>
          <p:nvPr/>
        </p:nvSpPr>
        <p:spPr>
          <a:xfrm>
            <a:off x="2771800" y="3284984"/>
            <a:ext cx="1800200" cy="1200328"/>
          </a:xfrm>
          <a:prstGeom prst="rect">
            <a:avLst/>
          </a:prstGeom>
          <a:noFill/>
        </p:spPr>
        <p:txBody>
          <a:bodyPr wrap="square" rtlCol="0">
            <a:spAutoFit/>
          </a:bodyPr>
          <a:lstStyle/>
          <a:p>
            <a:pPr algn="ctr"/>
            <a:r>
              <a:rPr lang="es-ES" sz="2400" b="1" dirty="0" smtClean="0">
                <a:solidFill>
                  <a:srgbClr val="000001"/>
                </a:solidFill>
              </a:rPr>
              <a:t>Arcillas y </a:t>
            </a:r>
            <a:r>
              <a:rPr lang="es-ES" sz="2400" b="1" dirty="0" err="1" smtClean="0">
                <a:solidFill>
                  <a:srgbClr val="000001"/>
                </a:solidFill>
              </a:rPr>
              <a:t>oxi</a:t>
            </a:r>
            <a:r>
              <a:rPr lang="es-ES" sz="2400" b="1" dirty="0" smtClean="0">
                <a:solidFill>
                  <a:srgbClr val="000001"/>
                </a:solidFill>
              </a:rPr>
              <a:t>-hidróxidos </a:t>
            </a:r>
            <a:endParaRPr lang="es-ES" sz="2400" b="1" dirty="0">
              <a:solidFill>
                <a:srgbClr val="000001"/>
              </a:solidFill>
            </a:endParaRPr>
          </a:p>
        </p:txBody>
      </p:sp>
      <p:sp>
        <p:nvSpPr>
          <p:cNvPr id="4" name="CuadroTexto 3"/>
          <p:cNvSpPr txBox="1"/>
          <p:nvPr/>
        </p:nvSpPr>
        <p:spPr>
          <a:xfrm>
            <a:off x="5796136" y="4653136"/>
            <a:ext cx="2232248" cy="646331"/>
          </a:xfrm>
          <a:prstGeom prst="rect">
            <a:avLst/>
          </a:prstGeom>
          <a:noFill/>
        </p:spPr>
        <p:txBody>
          <a:bodyPr wrap="square" rtlCol="0">
            <a:spAutoFit/>
          </a:bodyPr>
          <a:lstStyle/>
          <a:p>
            <a:pPr algn="ctr"/>
            <a:r>
              <a:rPr lang="es-ES" dirty="0" smtClean="0"/>
              <a:t>Ácidos húmicos y </a:t>
            </a:r>
            <a:r>
              <a:rPr lang="es-ES" dirty="0" err="1" smtClean="0"/>
              <a:t>fúlvicos</a:t>
            </a:r>
            <a:r>
              <a:rPr lang="es-ES" dirty="0" smtClean="0"/>
              <a:t> </a:t>
            </a:r>
            <a:endParaRPr lang="es-ES" dirty="0"/>
          </a:p>
        </p:txBody>
      </p:sp>
    </p:spTree>
    <p:extLst>
      <p:ext uri="{BB962C8B-B14F-4D97-AF65-F5344CB8AC3E}">
        <p14:creationId xmlns:p14="http://schemas.microsoft.com/office/powerpoint/2010/main" val="147590893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Marcador de contenido 2"/>
          <p:cNvSpPr>
            <a:spLocks noGrp="1"/>
          </p:cNvSpPr>
          <p:nvPr>
            <p:ph idx="1"/>
          </p:nvPr>
        </p:nvSpPr>
        <p:spPr>
          <a:xfrm>
            <a:off x="663575" y="1484784"/>
            <a:ext cx="8229600" cy="4495800"/>
          </a:xfrm>
        </p:spPr>
        <p:txBody>
          <a:bodyPr/>
          <a:lstStyle/>
          <a:p>
            <a:pPr>
              <a:defRPr/>
            </a:pPr>
            <a:r>
              <a:rPr lang="es-ES" dirty="0">
                <a:latin typeface="Arial" charset="0"/>
              </a:rPr>
              <a:t>Todas las reacciones de remoción de los suelos ocurren en la </a:t>
            </a:r>
            <a:r>
              <a:rPr lang="es-ES" i="1" dirty="0">
                <a:latin typeface="Arial" charset="0"/>
              </a:rPr>
              <a:t>interfaz</a:t>
            </a:r>
            <a:r>
              <a:rPr lang="es-ES" dirty="0">
                <a:latin typeface="Arial" charset="0"/>
              </a:rPr>
              <a:t> de los coloides  del suelo y la </a:t>
            </a:r>
            <a:r>
              <a:rPr lang="es-ES" dirty="0" smtClean="0">
                <a:latin typeface="Arial" charset="0"/>
              </a:rPr>
              <a:t>solución.</a:t>
            </a:r>
            <a:endParaRPr lang="es-ES" dirty="0" smtClean="0">
              <a:latin typeface="Arial" charset="0"/>
            </a:endParaRPr>
          </a:p>
          <a:p>
            <a:pPr>
              <a:defRPr/>
            </a:pPr>
            <a:endParaRPr lang="es-ES" dirty="0">
              <a:latin typeface="Arial" charset="0"/>
            </a:endParaRPr>
          </a:p>
          <a:p>
            <a:pPr>
              <a:defRPr/>
            </a:pPr>
            <a:r>
              <a:rPr lang="es-ES" dirty="0" smtClean="0">
                <a:latin typeface="Arial" charset="0"/>
              </a:rPr>
              <a:t>¿Por qué </a:t>
            </a:r>
            <a:r>
              <a:rPr lang="es-ES" dirty="0">
                <a:latin typeface="Arial" charset="0"/>
              </a:rPr>
              <a:t>son reactivos los coloides?</a:t>
            </a:r>
          </a:p>
          <a:p>
            <a:pPr>
              <a:defRPr/>
            </a:pPr>
            <a:endParaRPr lang="es-ES" dirty="0">
              <a:latin typeface="Arial" charset="0"/>
            </a:endParaRPr>
          </a:p>
        </p:txBody>
      </p:sp>
    </p:spTree>
    <p:extLst>
      <p:ext uri="{BB962C8B-B14F-4D97-AF65-F5344CB8AC3E}">
        <p14:creationId xmlns:p14="http://schemas.microsoft.com/office/powerpoint/2010/main" val="160692899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09" name="Group 2"/>
          <p:cNvGrpSpPr>
            <a:grpSpLocks/>
          </p:cNvGrpSpPr>
          <p:nvPr/>
        </p:nvGrpSpPr>
        <p:grpSpPr bwMode="auto">
          <a:xfrm>
            <a:off x="827088" y="692150"/>
            <a:ext cx="7993063" cy="6010275"/>
            <a:chOff x="528" y="432"/>
            <a:chExt cx="5035" cy="3786"/>
          </a:xfrm>
        </p:grpSpPr>
        <p:sp>
          <p:nvSpPr>
            <p:cNvPr id="13315" name="AutoShape 3"/>
            <p:cNvSpPr>
              <a:spLocks noChangeArrowheads="1"/>
            </p:cNvSpPr>
            <p:nvPr/>
          </p:nvSpPr>
          <p:spPr bwMode="auto">
            <a:xfrm>
              <a:off x="528" y="1776"/>
              <a:ext cx="816" cy="816"/>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13316" name="AutoShape 4"/>
            <p:cNvSpPr>
              <a:spLocks noChangeArrowheads="1"/>
            </p:cNvSpPr>
            <p:nvPr/>
          </p:nvSpPr>
          <p:spPr bwMode="auto">
            <a:xfrm>
              <a:off x="3264" y="432"/>
              <a:ext cx="2064" cy="2016"/>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13317" name="AutoShape 5"/>
            <p:cNvSpPr>
              <a:spLocks noChangeArrowheads="1"/>
            </p:cNvSpPr>
            <p:nvPr/>
          </p:nvSpPr>
          <p:spPr bwMode="auto">
            <a:xfrm>
              <a:off x="624" y="720"/>
              <a:ext cx="816" cy="720"/>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13318" name="AutoShape 6"/>
            <p:cNvSpPr>
              <a:spLocks noChangeArrowheads="1"/>
            </p:cNvSpPr>
            <p:nvPr/>
          </p:nvSpPr>
          <p:spPr bwMode="auto">
            <a:xfrm>
              <a:off x="1824" y="768"/>
              <a:ext cx="672" cy="672"/>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13319" name="AutoShape 7"/>
            <p:cNvSpPr>
              <a:spLocks noChangeArrowheads="1"/>
            </p:cNvSpPr>
            <p:nvPr/>
          </p:nvSpPr>
          <p:spPr bwMode="auto">
            <a:xfrm>
              <a:off x="1728" y="1824"/>
              <a:ext cx="720" cy="720"/>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13320" name="AutoShape 8"/>
            <p:cNvSpPr>
              <a:spLocks noChangeArrowheads="1"/>
            </p:cNvSpPr>
            <p:nvPr/>
          </p:nvSpPr>
          <p:spPr bwMode="auto">
            <a:xfrm>
              <a:off x="528" y="3216"/>
              <a:ext cx="336" cy="336"/>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13321" name="AutoShape 9"/>
            <p:cNvSpPr>
              <a:spLocks noChangeArrowheads="1"/>
            </p:cNvSpPr>
            <p:nvPr/>
          </p:nvSpPr>
          <p:spPr bwMode="auto">
            <a:xfrm>
              <a:off x="1152" y="3264"/>
              <a:ext cx="336" cy="288"/>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13322" name="AutoShape 10"/>
            <p:cNvSpPr>
              <a:spLocks noChangeArrowheads="1"/>
            </p:cNvSpPr>
            <p:nvPr/>
          </p:nvSpPr>
          <p:spPr bwMode="auto">
            <a:xfrm>
              <a:off x="576" y="3984"/>
              <a:ext cx="144" cy="144"/>
            </a:xfrm>
            <a:prstGeom prst="cube">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13323" name="AutoShape 11"/>
            <p:cNvSpPr>
              <a:spLocks noChangeArrowheads="1"/>
            </p:cNvSpPr>
            <p:nvPr/>
          </p:nvSpPr>
          <p:spPr bwMode="auto">
            <a:xfrm>
              <a:off x="1152" y="3984"/>
              <a:ext cx="96" cy="144"/>
            </a:xfrm>
            <a:prstGeom prst="cube">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13324" name="Text Box 12"/>
            <p:cNvSpPr txBox="1">
              <a:spLocks noChangeArrowheads="1"/>
            </p:cNvSpPr>
            <p:nvPr/>
          </p:nvSpPr>
          <p:spPr bwMode="auto">
            <a:xfrm>
              <a:off x="2688" y="2832"/>
              <a:ext cx="2830"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lgn="ctr" eaLnBrk="1" hangingPunct="1">
                <a:spcBef>
                  <a:spcPct val="50000"/>
                </a:spcBef>
                <a:defRPr/>
              </a:pPr>
              <a:r>
                <a:rPr lang="es-MX" sz="2400" b="1" dirty="0" smtClean="0">
                  <a:solidFill>
                    <a:srgbClr val="FF0000"/>
                  </a:solidFill>
                  <a:latin typeface="Times New Roman" charset="0"/>
                  <a:cs typeface="Arial" charset="0"/>
                </a:rPr>
                <a:t>Entre más pequeña más grande es la  superficie de reacción </a:t>
              </a:r>
              <a:endParaRPr lang="es-ES" sz="2400" b="1" dirty="0" smtClean="0">
                <a:solidFill>
                  <a:srgbClr val="FF0000"/>
                </a:solidFill>
                <a:latin typeface="Times New Roman" charset="0"/>
                <a:cs typeface="Arial" charset="0"/>
              </a:endParaRPr>
            </a:p>
          </p:txBody>
        </p:sp>
        <p:sp>
          <p:nvSpPr>
            <p:cNvPr id="13325" name="Text Box 13"/>
            <p:cNvSpPr txBox="1">
              <a:spLocks noChangeArrowheads="1"/>
            </p:cNvSpPr>
            <p:nvPr/>
          </p:nvSpPr>
          <p:spPr bwMode="auto">
            <a:xfrm>
              <a:off x="3648" y="1248"/>
              <a:ext cx="10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spcBef>
                  <a:spcPct val="50000"/>
                </a:spcBef>
                <a:defRPr/>
              </a:pPr>
              <a:r>
                <a:rPr lang="es-MX" sz="2400" smtClean="0">
                  <a:latin typeface="Times New Roman" charset="0"/>
                  <a:cs typeface="Arial" charset="0"/>
                </a:rPr>
                <a:t>1 cm = 6 cm</a:t>
              </a:r>
              <a:r>
                <a:rPr lang="es-MX" sz="2400" baseline="30000" smtClean="0">
                  <a:latin typeface="Times New Roman" charset="0"/>
                  <a:cs typeface="Arial" charset="0"/>
                </a:rPr>
                <a:t>2</a:t>
              </a:r>
              <a:r>
                <a:rPr lang="es-MX" sz="2400" smtClean="0">
                  <a:latin typeface="Times New Roman" charset="0"/>
                  <a:cs typeface="Arial" charset="0"/>
                </a:rPr>
                <a:t>/g</a:t>
              </a:r>
              <a:endParaRPr lang="es-ES" sz="2400" smtClean="0">
                <a:latin typeface="Times New Roman" charset="0"/>
                <a:cs typeface="Arial" charset="0"/>
              </a:endParaRPr>
            </a:p>
          </p:txBody>
        </p:sp>
        <p:sp>
          <p:nvSpPr>
            <p:cNvPr id="13326" name="Text Box 14"/>
            <p:cNvSpPr txBox="1">
              <a:spLocks noChangeArrowheads="1"/>
            </p:cNvSpPr>
            <p:nvPr/>
          </p:nvSpPr>
          <p:spPr bwMode="auto">
            <a:xfrm>
              <a:off x="624" y="2160"/>
              <a:ext cx="7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spcBef>
                  <a:spcPct val="50000"/>
                </a:spcBef>
                <a:defRPr/>
              </a:pPr>
              <a:r>
                <a:rPr lang="es-MX" sz="2400" smtClean="0">
                  <a:latin typeface="Times New Roman" charset="0"/>
                  <a:cs typeface="Arial" charset="0"/>
                </a:rPr>
                <a:t>0.5</a:t>
              </a:r>
              <a:endParaRPr lang="es-ES" sz="2400" smtClean="0">
                <a:latin typeface="Times New Roman" charset="0"/>
                <a:cs typeface="Arial" charset="0"/>
              </a:endParaRPr>
            </a:p>
          </p:txBody>
        </p:sp>
        <p:sp>
          <p:nvSpPr>
            <p:cNvPr id="13327" name="Text Box 15"/>
            <p:cNvSpPr txBox="1">
              <a:spLocks noChangeArrowheads="1"/>
            </p:cNvSpPr>
            <p:nvPr/>
          </p:nvSpPr>
          <p:spPr bwMode="auto">
            <a:xfrm>
              <a:off x="1728" y="2112"/>
              <a:ext cx="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spcBef>
                  <a:spcPct val="50000"/>
                </a:spcBef>
                <a:defRPr/>
              </a:pPr>
              <a:r>
                <a:rPr lang="es-MX" sz="2400" smtClean="0">
                  <a:latin typeface="Times New Roman" charset="0"/>
                  <a:cs typeface="Arial" charset="0"/>
                </a:rPr>
                <a:t>12</a:t>
              </a:r>
              <a:endParaRPr lang="es-ES" sz="2400" smtClean="0">
                <a:latin typeface="Times New Roman" charset="0"/>
                <a:cs typeface="Arial" charset="0"/>
              </a:endParaRPr>
            </a:p>
          </p:txBody>
        </p:sp>
        <p:sp>
          <p:nvSpPr>
            <p:cNvPr id="13328" name="Text Box 16"/>
            <p:cNvSpPr txBox="1">
              <a:spLocks noChangeArrowheads="1"/>
            </p:cNvSpPr>
            <p:nvPr/>
          </p:nvSpPr>
          <p:spPr bwMode="auto">
            <a:xfrm>
              <a:off x="1344" y="2256"/>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spcBef>
                  <a:spcPct val="50000"/>
                </a:spcBef>
                <a:defRPr/>
              </a:pPr>
              <a:r>
                <a:rPr lang="es-MX" sz="2400" smtClean="0">
                  <a:latin typeface="Times New Roman" charset="0"/>
                  <a:cs typeface="Arial" charset="0"/>
                </a:rPr>
                <a:t>=</a:t>
              </a:r>
              <a:endParaRPr lang="es-ES" sz="2400" smtClean="0">
                <a:latin typeface="Times New Roman" charset="0"/>
                <a:cs typeface="Arial" charset="0"/>
              </a:endParaRPr>
            </a:p>
          </p:txBody>
        </p:sp>
        <p:sp>
          <p:nvSpPr>
            <p:cNvPr id="13329" name="Text Box 17"/>
            <p:cNvSpPr txBox="1">
              <a:spLocks noChangeArrowheads="1"/>
            </p:cNvSpPr>
            <p:nvPr/>
          </p:nvSpPr>
          <p:spPr bwMode="auto">
            <a:xfrm>
              <a:off x="1632" y="340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spcBef>
                  <a:spcPct val="50000"/>
                </a:spcBef>
                <a:defRPr/>
              </a:pPr>
              <a:r>
                <a:rPr lang="es-MX" sz="2400" smtClean="0">
                  <a:latin typeface="Times New Roman" charset="0"/>
                  <a:cs typeface="Arial" charset="0"/>
                </a:rPr>
                <a:t>10 micras = 6,000 cm</a:t>
              </a:r>
              <a:r>
                <a:rPr lang="es-MX" sz="2400" baseline="30000" smtClean="0">
                  <a:latin typeface="Times New Roman" charset="0"/>
                  <a:cs typeface="Arial" charset="0"/>
                </a:rPr>
                <a:t>2</a:t>
              </a:r>
              <a:r>
                <a:rPr lang="es-MX" sz="2400" smtClean="0">
                  <a:latin typeface="Times New Roman" charset="0"/>
                  <a:cs typeface="Arial" charset="0"/>
                </a:rPr>
                <a:t>/g (limos)</a:t>
              </a:r>
              <a:endParaRPr lang="es-ES" sz="2400" smtClean="0">
                <a:latin typeface="Times New Roman" charset="0"/>
                <a:cs typeface="Arial" charset="0"/>
              </a:endParaRPr>
            </a:p>
          </p:txBody>
        </p:sp>
        <p:sp>
          <p:nvSpPr>
            <p:cNvPr id="13330" name="Text Box 18"/>
            <p:cNvSpPr txBox="1">
              <a:spLocks noChangeArrowheads="1"/>
            </p:cNvSpPr>
            <p:nvPr/>
          </p:nvSpPr>
          <p:spPr bwMode="auto">
            <a:xfrm>
              <a:off x="1728" y="3888"/>
              <a:ext cx="383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spcBef>
                  <a:spcPct val="50000"/>
                </a:spcBef>
                <a:defRPr/>
              </a:pPr>
              <a:r>
                <a:rPr lang="es-MX" sz="2800" b="1" dirty="0" smtClean="0">
                  <a:solidFill>
                    <a:srgbClr val="FF0000"/>
                  </a:solidFill>
                  <a:latin typeface="Times New Roman" charset="0"/>
                  <a:cs typeface="Arial" charset="0"/>
                </a:rPr>
                <a:t>1 micra = 60,000 cm</a:t>
              </a:r>
              <a:r>
                <a:rPr lang="es-MX" sz="2800" b="1" baseline="30000" dirty="0" smtClean="0">
                  <a:solidFill>
                    <a:srgbClr val="FF0000"/>
                  </a:solidFill>
                  <a:latin typeface="Times New Roman" charset="0"/>
                  <a:cs typeface="Arial" charset="0"/>
                </a:rPr>
                <a:t>2</a:t>
              </a:r>
              <a:r>
                <a:rPr lang="es-MX" sz="2800" b="1" dirty="0" smtClean="0">
                  <a:solidFill>
                    <a:srgbClr val="FF0000"/>
                  </a:solidFill>
                  <a:latin typeface="Times New Roman" charset="0"/>
                  <a:cs typeface="Arial" charset="0"/>
                </a:rPr>
                <a:t>/g (coloides )</a:t>
              </a:r>
              <a:endParaRPr lang="es-ES" sz="2800" b="1" dirty="0" smtClean="0">
                <a:solidFill>
                  <a:srgbClr val="FF0000"/>
                </a:solidFill>
                <a:latin typeface="Times New Roman" charset="0"/>
                <a:cs typeface="Arial" charset="0"/>
              </a:endParaRPr>
            </a:p>
          </p:txBody>
        </p:sp>
      </p:grpSp>
    </p:spTree>
    <p:extLst>
      <p:ext uri="{BB962C8B-B14F-4D97-AF65-F5344CB8AC3E}">
        <p14:creationId xmlns:p14="http://schemas.microsoft.com/office/powerpoint/2010/main" val="274958858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 Box 2"/>
          <p:cNvSpPr txBox="1">
            <a:spLocks noChangeArrowheads="1"/>
          </p:cNvSpPr>
          <p:nvPr/>
        </p:nvSpPr>
        <p:spPr bwMode="auto">
          <a:xfrm>
            <a:off x="250825" y="533400"/>
            <a:ext cx="532923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s-MX" sz="2800" b="1" dirty="0">
                <a:solidFill>
                  <a:srgbClr val="FFCC00"/>
                </a:solidFill>
              </a:rPr>
              <a:t>Las arcillas presentan carga permanente y variable, </a:t>
            </a:r>
          </a:p>
          <a:p>
            <a:pPr algn="ctr" eaLnBrk="1" hangingPunct="1">
              <a:spcBef>
                <a:spcPct val="50000"/>
              </a:spcBef>
            </a:pPr>
            <a:r>
              <a:rPr lang="es-MX" sz="2800" b="1" dirty="0">
                <a:solidFill>
                  <a:srgbClr val="FFCC00"/>
                </a:solidFill>
              </a:rPr>
              <a:t>Los oxi-hidróxidos  y el humus  presentan carga </a:t>
            </a:r>
            <a:r>
              <a:rPr lang="es-MX" sz="2800" b="1" dirty="0" smtClean="0">
                <a:solidFill>
                  <a:srgbClr val="FFCC00"/>
                </a:solidFill>
              </a:rPr>
              <a:t>variable.</a:t>
            </a:r>
            <a:endParaRPr lang="es-ES" sz="2800" dirty="0">
              <a:solidFill>
                <a:srgbClr val="FFCC00"/>
              </a:solidFill>
            </a:endParaRPr>
          </a:p>
        </p:txBody>
      </p:sp>
      <p:pic>
        <p:nvPicPr>
          <p:cNvPr id="125954" name="Picture 7" descr="Arcil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75" y="260350"/>
            <a:ext cx="3025775"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395288" y="3235325"/>
            <a:ext cx="8604250" cy="2857500"/>
          </a:xfrm>
          <a:prstGeom prst="rect">
            <a:avLst/>
          </a:prstGeom>
          <a:noFill/>
        </p:spPr>
        <p:txBody>
          <a:bodyPr>
            <a:spAutoFit/>
          </a:bodyPr>
          <a:lstStyle/>
          <a:p>
            <a:pPr marL="457200" indent="-457200">
              <a:lnSpc>
                <a:spcPct val="90000"/>
              </a:lnSpc>
              <a:spcBef>
                <a:spcPct val="50000"/>
              </a:spcBef>
              <a:buFont typeface="Wingdings" charset="2"/>
              <a:buChar char="Ø"/>
              <a:defRPr/>
            </a:pPr>
            <a:r>
              <a:rPr lang="es-MX" sz="2800" b="1" dirty="0">
                <a:effectLst>
                  <a:outerShdw dir="5400000" algn="tl" rotWithShape="0">
                    <a:schemeClr val="bg1">
                      <a:lumMod val="50000"/>
                    </a:schemeClr>
                  </a:outerShdw>
                </a:effectLst>
              </a:rPr>
              <a:t>Carga permanente: </a:t>
            </a:r>
          </a:p>
          <a:p>
            <a:pPr marL="914400" lvl="1" indent="-457200">
              <a:lnSpc>
                <a:spcPct val="90000"/>
              </a:lnSpc>
              <a:spcBef>
                <a:spcPct val="50000"/>
              </a:spcBef>
              <a:buFont typeface="Arial"/>
              <a:buChar char="•"/>
              <a:defRPr/>
            </a:pPr>
            <a:r>
              <a:rPr lang="es-MX" sz="2800" b="1" dirty="0">
                <a:solidFill>
                  <a:srgbClr val="FFCC00"/>
                </a:solidFill>
                <a:effectLst>
                  <a:outerShdw dir="5400000" algn="tl" rotWithShape="0">
                    <a:schemeClr val="bg1">
                      <a:lumMod val="50000"/>
                    </a:schemeClr>
                  </a:outerShdw>
                </a:effectLst>
              </a:rPr>
              <a:t>rompimiento</a:t>
            </a:r>
            <a:r>
              <a:rPr lang="es-MX" sz="2800" b="1" dirty="0">
                <a:solidFill>
                  <a:srgbClr val="FFCC00"/>
                </a:solidFill>
                <a:effectLst>
                  <a:outerShdw dir="5400000" algn="tl" rotWithShape="0">
                    <a:schemeClr val="accent6"/>
                  </a:outerShdw>
                </a:effectLst>
              </a:rPr>
              <a:t> de enlaces en las orillas  de los </a:t>
            </a:r>
            <a:r>
              <a:rPr lang="es-MX" sz="2800" b="1" dirty="0" smtClean="0">
                <a:solidFill>
                  <a:srgbClr val="FFCC00"/>
                </a:solidFill>
                <a:effectLst>
                  <a:outerShdw dir="5400000" algn="tl" rotWithShape="0">
                    <a:schemeClr val="accent6"/>
                  </a:outerShdw>
                </a:effectLst>
              </a:rPr>
              <a:t>coloides.</a:t>
            </a:r>
            <a:endParaRPr lang="es-MX" sz="2800" b="1" dirty="0">
              <a:solidFill>
                <a:srgbClr val="FFCC00"/>
              </a:solidFill>
              <a:effectLst>
                <a:outerShdw dir="5400000" algn="tl" rotWithShape="0">
                  <a:schemeClr val="accent6"/>
                </a:outerShdw>
              </a:effectLst>
            </a:endParaRPr>
          </a:p>
          <a:p>
            <a:pPr marL="914400" lvl="1" indent="-457200">
              <a:lnSpc>
                <a:spcPct val="90000"/>
              </a:lnSpc>
              <a:spcBef>
                <a:spcPct val="50000"/>
              </a:spcBef>
              <a:buFont typeface="Arial"/>
              <a:buChar char="•"/>
              <a:defRPr/>
            </a:pPr>
            <a:endParaRPr lang="es-MX" sz="1000" b="1" dirty="0">
              <a:solidFill>
                <a:srgbClr val="FFCC00"/>
              </a:solidFill>
              <a:effectLst>
                <a:outerShdw dir="5400000" algn="tl" rotWithShape="0">
                  <a:schemeClr val="accent6"/>
                </a:outerShdw>
              </a:effectLst>
            </a:endParaRPr>
          </a:p>
          <a:p>
            <a:pPr marL="914400" lvl="1" indent="-457200">
              <a:lnSpc>
                <a:spcPct val="90000"/>
              </a:lnSpc>
              <a:buFont typeface="Arial"/>
              <a:buChar char="•"/>
              <a:defRPr/>
            </a:pPr>
            <a:r>
              <a:rPr lang="es-MX" sz="2800" b="1" dirty="0">
                <a:solidFill>
                  <a:srgbClr val="FFCC00"/>
                </a:solidFill>
                <a:effectLst>
                  <a:outerShdw dir="5400000" algn="tl" rotWithShape="0">
                    <a:schemeClr val="accent6"/>
                  </a:outerShdw>
                </a:effectLst>
              </a:rPr>
              <a:t>sustitución isomórfica del Al con elementos con diferente número de electrones pero radio/carga </a:t>
            </a:r>
            <a:r>
              <a:rPr lang="es-MX" sz="2800" b="1" dirty="0" smtClean="0">
                <a:solidFill>
                  <a:srgbClr val="FFCC00"/>
                </a:solidFill>
                <a:effectLst>
                  <a:outerShdw dir="5400000" algn="tl" rotWithShape="0">
                    <a:schemeClr val="accent6"/>
                  </a:outerShdw>
                </a:effectLst>
              </a:rPr>
              <a:t>similar. </a:t>
            </a:r>
            <a:endParaRPr lang="es-MX" sz="2800" b="1" dirty="0">
              <a:solidFill>
                <a:srgbClr val="FFCC00"/>
              </a:solidFill>
              <a:effectLst>
                <a:outerShdw dir="5400000" algn="tl" rotWithShape="0">
                  <a:schemeClr val="accent6"/>
                </a:outerShdw>
              </a:effectLst>
            </a:endParaRPr>
          </a:p>
        </p:txBody>
      </p:sp>
    </p:spTree>
    <p:extLst>
      <p:ext uri="{BB962C8B-B14F-4D97-AF65-F5344CB8AC3E}">
        <p14:creationId xmlns:p14="http://schemas.microsoft.com/office/powerpoint/2010/main" val="190697695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2"/>
          <p:cNvSpPr txBox="1">
            <a:spLocks noChangeArrowheads="1"/>
          </p:cNvSpPr>
          <p:nvPr/>
        </p:nvSpPr>
        <p:spPr bwMode="auto">
          <a:xfrm>
            <a:off x="5849938" y="519063"/>
            <a:ext cx="2898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s-MX" b="1" dirty="0" smtClean="0"/>
              <a:t> </a:t>
            </a:r>
            <a:r>
              <a:rPr lang="es-MX" b="1" dirty="0"/>
              <a:t>carga variable</a:t>
            </a:r>
            <a:endParaRPr lang="es-ES" b="1" dirty="0"/>
          </a:p>
        </p:txBody>
      </p:sp>
      <p:grpSp>
        <p:nvGrpSpPr>
          <p:cNvPr id="126978" name="Group 3"/>
          <p:cNvGrpSpPr>
            <a:grpSpLocks/>
          </p:cNvGrpSpPr>
          <p:nvPr/>
        </p:nvGrpSpPr>
        <p:grpSpPr bwMode="auto">
          <a:xfrm>
            <a:off x="900113" y="1893888"/>
            <a:ext cx="7127875" cy="4487862"/>
            <a:chOff x="658" y="935"/>
            <a:chExt cx="4490" cy="2827"/>
          </a:xfrm>
        </p:grpSpPr>
        <p:sp>
          <p:nvSpPr>
            <p:cNvPr id="126988" name="Rectangle 4"/>
            <p:cNvSpPr>
              <a:spLocks noChangeArrowheads="1"/>
            </p:cNvSpPr>
            <p:nvPr/>
          </p:nvSpPr>
          <p:spPr bwMode="auto">
            <a:xfrm>
              <a:off x="1227" y="983"/>
              <a:ext cx="336" cy="960"/>
            </a:xfrm>
            <a:prstGeom prst="rect">
              <a:avLst/>
            </a:prstGeom>
            <a:solidFill>
              <a:srgbClr val="CC3300"/>
            </a:solidFill>
            <a:ln w="12700">
              <a:solidFill>
                <a:schemeClr val="tx1"/>
              </a:solidFill>
              <a:miter lim="800000"/>
              <a:headEnd type="none" w="sm" len="sm"/>
              <a:tailEnd type="none" w="sm" len="sm"/>
            </a:ln>
          </p:spPr>
          <p:txBody>
            <a:bodyPr wrap="none" anchor="ctr"/>
            <a:lstStyle/>
            <a:p>
              <a:endParaRPr lang="es-MX"/>
            </a:p>
          </p:txBody>
        </p:sp>
        <p:sp>
          <p:nvSpPr>
            <p:cNvPr id="126989" name="Line 5"/>
            <p:cNvSpPr>
              <a:spLocks noChangeShapeType="1"/>
            </p:cNvSpPr>
            <p:nvPr/>
          </p:nvSpPr>
          <p:spPr bwMode="auto">
            <a:xfrm>
              <a:off x="1659" y="1463"/>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s-ES"/>
            </a:p>
          </p:txBody>
        </p:sp>
        <p:sp>
          <p:nvSpPr>
            <p:cNvPr id="126990" name="Text Box 6"/>
            <p:cNvSpPr txBox="1">
              <a:spLocks noChangeArrowheads="1"/>
            </p:cNvSpPr>
            <p:nvPr/>
          </p:nvSpPr>
          <p:spPr bwMode="auto">
            <a:xfrm>
              <a:off x="1803" y="1307"/>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MX">
                  <a:latin typeface="Times New Roman" charset="0"/>
                </a:rPr>
                <a:t>Al</a:t>
              </a:r>
              <a:endParaRPr lang="es-ES">
                <a:latin typeface="Times New Roman" charset="0"/>
              </a:endParaRPr>
            </a:p>
          </p:txBody>
        </p:sp>
        <p:sp>
          <p:nvSpPr>
            <p:cNvPr id="126991" name="Line 7"/>
            <p:cNvSpPr>
              <a:spLocks noChangeShapeType="1"/>
            </p:cNvSpPr>
            <p:nvPr/>
          </p:nvSpPr>
          <p:spPr bwMode="auto">
            <a:xfrm>
              <a:off x="2091" y="1463"/>
              <a:ext cx="336" cy="0"/>
            </a:xfrm>
            <a:prstGeom prst="line">
              <a:avLst/>
            </a:prstGeom>
            <a:noFill/>
            <a:ln w="12700">
              <a:solidFill>
                <a:schemeClr val="tx1"/>
              </a:solidFill>
              <a:round/>
              <a:headEnd type="triangle" w="med" len="med"/>
              <a:tailEnd type="none" w="sm" len="sm"/>
            </a:ln>
            <a:extLst>
              <a:ext uri="{909E8E84-426E-40dd-AFC4-6F175D3DCCD1}">
                <a14:hiddenFill xmlns:a14="http://schemas.microsoft.com/office/drawing/2010/main">
                  <a:noFill/>
                </a14:hiddenFill>
              </a:ext>
            </a:extLst>
          </p:spPr>
          <p:txBody>
            <a:bodyPr wrap="none"/>
            <a:lstStyle/>
            <a:p>
              <a:endParaRPr lang="es-ES"/>
            </a:p>
          </p:txBody>
        </p:sp>
        <p:sp>
          <p:nvSpPr>
            <p:cNvPr id="126992" name="Text Box 8"/>
            <p:cNvSpPr txBox="1">
              <a:spLocks noChangeArrowheads="1"/>
            </p:cNvSpPr>
            <p:nvPr/>
          </p:nvSpPr>
          <p:spPr bwMode="auto">
            <a:xfrm>
              <a:off x="2427" y="1319"/>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MX">
                  <a:latin typeface="Times New Roman" charset="0"/>
                </a:rPr>
                <a:t>O</a:t>
              </a:r>
              <a:endParaRPr lang="es-ES">
                <a:latin typeface="Times New Roman" charset="0"/>
              </a:endParaRPr>
            </a:p>
          </p:txBody>
        </p:sp>
        <p:sp>
          <p:nvSpPr>
            <p:cNvPr id="126993" name="Line 9"/>
            <p:cNvSpPr>
              <a:spLocks noChangeShapeType="1"/>
            </p:cNvSpPr>
            <p:nvPr/>
          </p:nvSpPr>
          <p:spPr bwMode="auto">
            <a:xfrm flipV="1">
              <a:off x="2619" y="1223"/>
              <a:ext cx="240" cy="14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s-ES"/>
            </a:p>
          </p:txBody>
        </p:sp>
        <p:sp>
          <p:nvSpPr>
            <p:cNvPr id="126994" name="Text Box 10"/>
            <p:cNvSpPr txBox="1">
              <a:spLocks noChangeArrowheads="1"/>
            </p:cNvSpPr>
            <p:nvPr/>
          </p:nvSpPr>
          <p:spPr bwMode="auto">
            <a:xfrm>
              <a:off x="2955" y="935"/>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MX">
                  <a:latin typeface="Times New Roman" charset="0"/>
                </a:rPr>
                <a:t>H</a:t>
              </a:r>
              <a:endParaRPr lang="es-ES">
                <a:latin typeface="Times New Roman" charset="0"/>
              </a:endParaRPr>
            </a:p>
          </p:txBody>
        </p:sp>
        <p:sp>
          <p:nvSpPr>
            <p:cNvPr id="126995" name="Line 11"/>
            <p:cNvSpPr>
              <a:spLocks noChangeShapeType="1"/>
            </p:cNvSpPr>
            <p:nvPr/>
          </p:nvSpPr>
          <p:spPr bwMode="auto">
            <a:xfrm>
              <a:off x="2667" y="1559"/>
              <a:ext cx="240" cy="192"/>
            </a:xfrm>
            <a:prstGeom prst="line">
              <a:avLst/>
            </a:prstGeom>
            <a:noFill/>
            <a:ln w="12700">
              <a:solidFill>
                <a:schemeClr val="tx1"/>
              </a:solidFill>
              <a:prstDash val="sysDash"/>
              <a:round/>
              <a:headEnd/>
              <a:tailEnd/>
            </a:ln>
            <a:extLst>
              <a:ext uri="{909E8E84-426E-40dd-AFC4-6F175D3DCCD1}">
                <a14:hiddenFill xmlns:a14="http://schemas.microsoft.com/office/drawing/2010/main">
                  <a:noFill/>
                </a14:hiddenFill>
              </a:ext>
            </a:extLst>
          </p:spPr>
          <p:txBody>
            <a:bodyPr wrap="none"/>
            <a:lstStyle/>
            <a:p>
              <a:endParaRPr lang="es-ES"/>
            </a:p>
          </p:txBody>
        </p:sp>
        <p:sp>
          <p:nvSpPr>
            <p:cNvPr id="126996" name="Text Box 12"/>
            <p:cNvSpPr txBox="1">
              <a:spLocks noChangeArrowheads="1"/>
            </p:cNvSpPr>
            <p:nvPr/>
          </p:nvSpPr>
          <p:spPr bwMode="auto">
            <a:xfrm>
              <a:off x="3003" y="1607"/>
              <a:ext cx="2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MX">
                  <a:latin typeface="Times New Roman" charset="0"/>
                </a:rPr>
                <a:t>H</a:t>
              </a:r>
              <a:endParaRPr lang="es-ES">
                <a:latin typeface="Times New Roman" charset="0"/>
              </a:endParaRPr>
            </a:p>
          </p:txBody>
        </p:sp>
        <p:sp>
          <p:nvSpPr>
            <p:cNvPr id="126997" name="Line 13"/>
            <p:cNvSpPr>
              <a:spLocks noChangeShapeType="1"/>
            </p:cNvSpPr>
            <p:nvPr/>
          </p:nvSpPr>
          <p:spPr bwMode="auto">
            <a:xfrm>
              <a:off x="2283" y="1703"/>
              <a:ext cx="0" cy="48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s-ES"/>
            </a:p>
          </p:txBody>
        </p:sp>
        <p:sp>
          <p:nvSpPr>
            <p:cNvPr id="126998" name="Line 14"/>
            <p:cNvSpPr>
              <a:spLocks noChangeShapeType="1"/>
            </p:cNvSpPr>
            <p:nvPr/>
          </p:nvSpPr>
          <p:spPr bwMode="auto">
            <a:xfrm flipV="1">
              <a:off x="2331" y="1703"/>
              <a:ext cx="0" cy="48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s-ES"/>
            </a:p>
          </p:txBody>
        </p:sp>
        <p:sp>
          <p:nvSpPr>
            <p:cNvPr id="126999" name="Rectangle 15"/>
            <p:cNvSpPr>
              <a:spLocks noChangeArrowheads="1"/>
            </p:cNvSpPr>
            <p:nvPr/>
          </p:nvSpPr>
          <p:spPr bwMode="auto">
            <a:xfrm>
              <a:off x="1202" y="2087"/>
              <a:ext cx="361" cy="960"/>
            </a:xfrm>
            <a:prstGeom prst="rect">
              <a:avLst/>
            </a:prstGeom>
            <a:solidFill>
              <a:srgbClr val="CC3300"/>
            </a:solidFill>
            <a:ln w="12700">
              <a:solidFill>
                <a:schemeClr val="tx1"/>
              </a:solidFill>
              <a:miter lim="800000"/>
              <a:headEnd type="none" w="sm" len="sm"/>
              <a:tailEnd type="none" w="sm" len="sm"/>
            </a:ln>
          </p:spPr>
          <p:txBody>
            <a:bodyPr wrap="none" anchor="ctr"/>
            <a:lstStyle/>
            <a:p>
              <a:endParaRPr lang="es-MX"/>
            </a:p>
          </p:txBody>
        </p:sp>
        <p:sp>
          <p:nvSpPr>
            <p:cNvPr id="127000" name="Line 16"/>
            <p:cNvSpPr>
              <a:spLocks noChangeShapeType="1"/>
            </p:cNvSpPr>
            <p:nvPr/>
          </p:nvSpPr>
          <p:spPr bwMode="auto">
            <a:xfrm>
              <a:off x="1659" y="2615"/>
              <a:ext cx="14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s-ES"/>
            </a:p>
          </p:txBody>
        </p:sp>
        <p:sp>
          <p:nvSpPr>
            <p:cNvPr id="127001" name="Text Box 17"/>
            <p:cNvSpPr txBox="1">
              <a:spLocks noChangeArrowheads="1"/>
            </p:cNvSpPr>
            <p:nvPr/>
          </p:nvSpPr>
          <p:spPr bwMode="auto">
            <a:xfrm>
              <a:off x="1803" y="2459"/>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MX">
                  <a:latin typeface="Times New Roman" charset="0"/>
                </a:rPr>
                <a:t>Al</a:t>
              </a:r>
              <a:endParaRPr lang="es-ES">
                <a:latin typeface="Times New Roman" charset="0"/>
              </a:endParaRPr>
            </a:p>
          </p:txBody>
        </p:sp>
        <p:sp>
          <p:nvSpPr>
            <p:cNvPr id="127002" name="Line 18"/>
            <p:cNvSpPr>
              <a:spLocks noChangeShapeType="1"/>
            </p:cNvSpPr>
            <p:nvPr/>
          </p:nvSpPr>
          <p:spPr bwMode="auto">
            <a:xfrm>
              <a:off x="2091" y="2615"/>
              <a:ext cx="336" cy="0"/>
            </a:xfrm>
            <a:prstGeom prst="line">
              <a:avLst/>
            </a:prstGeom>
            <a:noFill/>
            <a:ln w="12700">
              <a:solidFill>
                <a:schemeClr val="tx1"/>
              </a:solidFill>
              <a:round/>
              <a:headEnd type="triangle" w="med" len="med"/>
              <a:tailEnd type="none" w="sm" len="sm"/>
            </a:ln>
            <a:extLst>
              <a:ext uri="{909E8E84-426E-40dd-AFC4-6F175D3DCCD1}">
                <a14:hiddenFill xmlns:a14="http://schemas.microsoft.com/office/drawing/2010/main">
                  <a:noFill/>
                </a14:hiddenFill>
              </a:ext>
            </a:extLst>
          </p:spPr>
          <p:txBody>
            <a:bodyPr wrap="none"/>
            <a:lstStyle/>
            <a:p>
              <a:endParaRPr lang="es-ES"/>
            </a:p>
          </p:txBody>
        </p:sp>
        <p:sp>
          <p:nvSpPr>
            <p:cNvPr id="127003" name="Text Box 19"/>
            <p:cNvSpPr txBox="1">
              <a:spLocks noChangeArrowheads="1"/>
            </p:cNvSpPr>
            <p:nvPr/>
          </p:nvSpPr>
          <p:spPr bwMode="auto">
            <a:xfrm>
              <a:off x="2427" y="2471"/>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MX">
                  <a:latin typeface="Times New Roman" charset="0"/>
                </a:rPr>
                <a:t>O</a:t>
              </a:r>
              <a:endParaRPr lang="es-ES">
                <a:latin typeface="Times New Roman" charset="0"/>
              </a:endParaRPr>
            </a:p>
          </p:txBody>
        </p:sp>
        <p:sp>
          <p:nvSpPr>
            <p:cNvPr id="127004" name="Line 20"/>
            <p:cNvSpPr>
              <a:spLocks noChangeShapeType="1"/>
            </p:cNvSpPr>
            <p:nvPr/>
          </p:nvSpPr>
          <p:spPr bwMode="auto">
            <a:xfrm flipV="1">
              <a:off x="2619" y="2375"/>
              <a:ext cx="240" cy="14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s-ES"/>
            </a:p>
          </p:txBody>
        </p:sp>
        <p:sp>
          <p:nvSpPr>
            <p:cNvPr id="127005" name="Text Box 21"/>
            <p:cNvSpPr txBox="1">
              <a:spLocks noChangeArrowheads="1"/>
            </p:cNvSpPr>
            <p:nvPr/>
          </p:nvSpPr>
          <p:spPr bwMode="auto">
            <a:xfrm>
              <a:off x="2955" y="2087"/>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MX">
                  <a:latin typeface="Times New Roman" charset="0"/>
                </a:rPr>
                <a:t>H</a:t>
              </a:r>
              <a:endParaRPr lang="es-ES">
                <a:latin typeface="Times New Roman" charset="0"/>
              </a:endParaRPr>
            </a:p>
          </p:txBody>
        </p:sp>
        <p:sp>
          <p:nvSpPr>
            <p:cNvPr id="127006" name="Text Box 22"/>
            <p:cNvSpPr txBox="1">
              <a:spLocks noChangeArrowheads="1"/>
            </p:cNvSpPr>
            <p:nvPr/>
          </p:nvSpPr>
          <p:spPr bwMode="auto">
            <a:xfrm>
              <a:off x="3969" y="2685"/>
              <a:ext cx="363" cy="288"/>
            </a:xfrm>
            <a:prstGeom prst="rect">
              <a:avLst/>
            </a:prstGeom>
            <a:solidFill>
              <a:srgbClr val="FF33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MX">
                  <a:latin typeface="Times New Roman" charset="0"/>
                </a:rPr>
                <a:t>H</a:t>
              </a:r>
              <a:r>
                <a:rPr lang="es-MX" baseline="30000">
                  <a:latin typeface="Times New Roman" charset="0"/>
                </a:rPr>
                <a:t>+</a:t>
              </a:r>
              <a:endParaRPr lang="es-ES" baseline="30000">
                <a:latin typeface="Times New Roman" charset="0"/>
              </a:endParaRPr>
            </a:p>
          </p:txBody>
        </p:sp>
        <p:sp>
          <p:nvSpPr>
            <p:cNvPr id="127007" name="Line 23"/>
            <p:cNvSpPr>
              <a:spLocks noChangeShapeType="1"/>
            </p:cNvSpPr>
            <p:nvPr/>
          </p:nvSpPr>
          <p:spPr bwMode="auto">
            <a:xfrm>
              <a:off x="3051" y="2903"/>
              <a:ext cx="19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s-ES"/>
            </a:p>
          </p:txBody>
        </p:sp>
        <p:sp>
          <p:nvSpPr>
            <p:cNvPr id="127008" name="Line 24"/>
            <p:cNvSpPr>
              <a:spLocks noChangeShapeType="1"/>
            </p:cNvSpPr>
            <p:nvPr/>
          </p:nvSpPr>
          <p:spPr bwMode="auto">
            <a:xfrm>
              <a:off x="3147" y="2807"/>
              <a:ext cx="0" cy="19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s-ES"/>
            </a:p>
          </p:txBody>
        </p:sp>
        <p:sp>
          <p:nvSpPr>
            <p:cNvPr id="127009" name="Line 25"/>
            <p:cNvSpPr>
              <a:spLocks noChangeShapeType="1"/>
            </p:cNvSpPr>
            <p:nvPr/>
          </p:nvSpPr>
          <p:spPr bwMode="auto">
            <a:xfrm>
              <a:off x="2715" y="2663"/>
              <a:ext cx="96" cy="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s-ES"/>
            </a:p>
          </p:txBody>
        </p:sp>
        <p:sp>
          <p:nvSpPr>
            <p:cNvPr id="127010" name="Oval 26"/>
            <p:cNvSpPr>
              <a:spLocks noChangeArrowheads="1"/>
            </p:cNvSpPr>
            <p:nvPr/>
          </p:nvSpPr>
          <p:spPr bwMode="auto">
            <a:xfrm>
              <a:off x="2653" y="2567"/>
              <a:ext cx="192" cy="192"/>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s-MX"/>
            </a:p>
          </p:txBody>
        </p:sp>
        <p:sp>
          <p:nvSpPr>
            <p:cNvPr id="127011" name="Text Box 27"/>
            <p:cNvSpPr txBox="1">
              <a:spLocks noChangeArrowheads="1"/>
            </p:cNvSpPr>
            <p:nvPr/>
          </p:nvSpPr>
          <p:spPr bwMode="auto">
            <a:xfrm>
              <a:off x="658" y="3239"/>
              <a:ext cx="1577"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ES_tradnl" b="1">
                  <a:solidFill>
                    <a:srgbClr val="66FF33"/>
                  </a:solidFill>
                  <a:latin typeface="Times New Roman" charset="0"/>
                </a:rPr>
                <a:t>Materia orgánica R-CH</a:t>
              </a:r>
              <a:r>
                <a:rPr lang="es-ES_tradnl" sz="2000" b="1">
                  <a:solidFill>
                    <a:srgbClr val="66FF33"/>
                  </a:solidFill>
                  <a:latin typeface="Times New Roman" charset="0"/>
                </a:rPr>
                <a:t>2</a:t>
              </a:r>
              <a:r>
                <a:rPr lang="es-ES_tradnl" b="1">
                  <a:solidFill>
                    <a:srgbClr val="66FF33"/>
                  </a:solidFill>
                  <a:latin typeface="Times New Roman" charset="0"/>
                </a:rPr>
                <a:t>- COOH</a:t>
              </a:r>
              <a:endParaRPr lang="es-ES" b="1">
                <a:solidFill>
                  <a:srgbClr val="66FF33"/>
                </a:solidFill>
                <a:latin typeface="Times New Roman" charset="0"/>
              </a:endParaRPr>
            </a:p>
          </p:txBody>
        </p:sp>
        <p:sp>
          <p:nvSpPr>
            <p:cNvPr id="127012" name="Line 29"/>
            <p:cNvSpPr>
              <a:spLocks noChangeShapeType="1"/>
            </p:cNvSpPr>
            <p:nvPr/>
          </p:nvSpPr>
          <p:spPr bwMode="auto">
            <a:xfrm flipH="1">
              <a:off x="2390" y="3575"/>
              <a:ext cx="672" cy="0"/>
            </a:xfrm>
            <a:prstGeom prst="line">
              <a:avLst/>
            </a:prstGeom>
            <a:noFill/>
            <a:ln w="57150">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lstStyle/>
            <a:p>
              <a:endParaRPr lang="es-ES"/>
            </a:p>
          </p:txBody>
        </p:sp>
        <p:sp>
          <p:nvSpPr>
            <p:cNvPr id="127013" name="Text Box 30"/>
            <p:cNvSpPr txBox="1">
              <a:spLocks noChangeArrowheads="1"/>
            </p:cNvSpPr>
            <p:nvPr/>
          </p:nvSpPr>
          <p:spPr bwMode="auto">
            <a:xfrm>
              <a:off x="3291" y="3394"/>
              <a:ext cx="18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ES_tradnl" b="1">
                  <a:solidFill>
                    <a:srgbClr val="66FF33"/>
                  </a:solidFill>
                  <a:latin typeface="Times New Roman" charset="0"/>
                </a:rPr>
                <a:t>R-CH2-COO - + H+  </a:t>
              </a:r>
              <a:endParaRPr lang="es-ES" b="1">
                <a:solidFill>
                  <a:srgbClr val="66FF33"/>
                </a:solidFill>
                <a:latin typeface="Times New Roman" charset="0"/>
              </a:endParaRPr>
            </a:p>
          </p:txBody>
        </p:sp>
      </p:grpSp>
      <p:sp>
        <p:nvSpPr>
          <p:cNvPr id="126979" name="CuadroTexto 1"/>
          <p:cNvSpPr txBox="1">
            <a:spLocks noChangeArrowheads="1"/>
          </p:cNvSpPr>
          <p:nvPr/>
        </p:nvSpPr>
        <p:spPr bwMode="auto">
          <a:xfrm>
            <a:off x="5364163" y="2843213"/>
            <a:ext cx="2592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Punto de carga cero </a:t>
            </a:r>
          </a:p>
        </p:txBody>
      </p:sp>
      <p:pic>
        <p:nvPicPr>
          <p:cNvPr id="126980" name="Imagen 30"/>
          <p:cNvPicPr>
            <a:picLocks noChangeAspect="1"/>
          </p:cNvPicPr>
          <p:nvPr/>
        </p:nvPicPr>
        <p:blipFill>
          <a:blip r:embed="rId2">
            <a:extLst>
              <a:ext uri="{28A0092B-C50C-407E-A947-70E740481C1C}">
                <a14:useLocalDpi xmlns:a14="http://schemas.microsoft.com/office/drawing/2010/main" val="0"/>
              </a:ext>
            </a:extLst>
          </a:blip>
          <a:srcRect b="47630"/>
          <a:stretch>
            <a:fillRect/>
          </a:stretch>
        </p:blipFill>
        <p:spPr bwMode="auto">
          <a:xfrm>
            <a:off x="1835150" y="44450"/>
            <a:ext cx="32893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CuadroTexto 31"/>
          <p:cNvSpPr txBox="1">
            <a:spLocks noChangeArrowheads="1"/>
          </p:cNvSpPr>
          <p:nvPr/>
        </p:nvSpPr>
        <p:spPr bwMode="auto">
          <a:xfrm>
            <a:off x="3348038" y="1230313"/>
            <a:ext cx="503237" cy="646112"/>
          </a:xfrm>
          <a:prstGeom prst="rect">
            <a:avLst/>
          </a:prstGeom>
          <a:solidFill>
            <a:schemeClr val="accent5">
              <a:lumMod val="25000"/>
            </a:schemeClr>
          </a:solid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s-ES" sz="1800"/>
          </a:p>
          <a:p>
            <a:pPr eaLnBrk="1" hangingPunct="1"/>
            <a:endParaRPr lang="es-ES" sz="1800"/>
          </a:p>
        </p:txBody>
      </p:sp>
      <p:cxnSp>
        <p:nvCxnSpPr>
          <p:cNvPr id="33" name="Conector recto 32"/>
          <p:cNvCxnSpPr/>
          <p:nvPr/>
        </p:nvCxnSpPr>
        <p:spPr>
          <a:xfrm>
            <a:off x="3924300" y="1085850"/>
            <a:ext cx="0" cy="431800"/>
          </a:xfrm>
          <a:prstGeom prst="line">
            <a:avLst/>
          </a:prstGeom>
          <a:ln w="19050" cmpd="sng">
            <a:solidFill>
              <a:srgbClr val="FFFFFF"/>
            </a:solidFill>
            <a:prstDash val="sysDash"/>
          </a:ln>
        </p:spPr>
        <p:style>
          <a:lnRef idx="2">
            <a:schemeClr val="accent1"/>
          </a:lnRef>
          <a:fillRef idx="0">
            <a:schemeClr val="accent1"/>
          </a:fillRef>
          <a:effectRef idx="1">
            <a:schemeClr val="accent1"/>
          </a:effectRef>
          <a:fontRef idx="minor">
            <a:schemeClr val="tx1"/>
          </a:fontRef>
        </p:style>
      </p:cxnSp>
      <p:sp>
        <p:nvSpPr>
          <p:cNvPr id="126983" name="CuadroTexto 33"/>
          <p:cNvSpPr txBox="1">
            <a:spLocks noChangeArrowheads="1"/>
          </p:cNvSpPr>
          <p:nvPr/>
        </p:nvSpPr>
        <p:spPr bwMode="auto">
          <a:xfrm>
            <a:off x="3708400" y="1662113"/>
            <a:ext cx="792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2000"/>
              <a:t>H</a:t>
            </a:r>
          </a:p>
        </p:txBody>
      </p:sp>
      <p:sp>
        <p:nvSpPr>
          <p:cNvPr id="126984" name="CuadroTexto 34"/>
          <p:cNvSpPr txBox="1">
            <a:spLocks noChangeArrowheads="1"/>
          </p:cNvSpPr>
          <p:nvPr/>
        </p:nvSpPr>
        <p:spPr bwMode="auto">
          <a:xfrm>
            <a:off x="5003800" y="984250"/>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a:solidFill>
                  <a:srgbClr val="FF0000"/>
                </a:solidFill>
              </a:rPr>
              <a:t>+</a:t>
            </a:r>
          </a:p>
        </p:txBody>
      </p:sp>
      <p:cxnSp>
        <p:nvCxnSpPr>
          <p:cNvPr id="4" name="Conector recto de flecha 3"/>
          <p:cNvCxnSpPr/>
          <p:nvPr/>
        </p:nvCxnSpPr>
        <p:spPr>
          <a:xfrm>
            <a:off x="1403350" y="620713"/>
            <a:ext cx="0" cy="410368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26986" name="CuadroTexto 4"/>
          <p:cNvSpPr txBox="1">
            <a:spLocks noChangeArrowheads="1"/>
          </p:cNvSpPr>
          <p:nvPr/>
        </p:nvSpPr>
        <p:spPr bwMode="auto">
          <a:xfrm>
            <a:off x="576263" y="2266950"/>
            <a:ext cx="611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pH</a:t>
            </a:r>
          </a:p>
        </p:txBody>
      </p:sp>
      <p:sp>
        <p:nvSpPr>
          <p:cNvPr id="6" name="Elipse 5"/>
          <p:cNvSpPr/>
          <p:nvPr/>
        </p:nvSpPr>
        <p:spPr>
          <a:xfrm rot="18000000">
            <a:off x="5041900" y="1090613"/>
            <a:ext cx="288925" cy="288925"/>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p>
        </p:txBody>
      </p:sp>
    </p:spTree>
    <p:extLst>
      <p:ext uri="{BB962C8B-B14F-4D97-AF65-F5344CB8AC3E}">
        <p14:creationId xmlns:p14="http://schemas.microsoft.com/office/powerpoint/2010/main" val="156579658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ChangeArrowheads="1"/>
          </p:cNvSpPr>
          <p:nvPr/>
        </p:nvSpPr>
        <p:spPr bwMode="auto">
          <a:xfrm>
            <a:off x="1957388" y="6175375"/>
            <a:ext cx="5233987" cy="363538"/>
          </a:xfrm>
          <a:prstGeom prst="rect">
            <a:avLst/>
          </a:prstGeom>
          <a:noFill/>
          <a:ln>
            <a:noFill/>
          </a:ln>
          <a:effectLst>
            <a:outerShdw dist="17961" dir="2700000" algn="ctr" rotWithShape="0">
              <a:srgbClr val="676767"/>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pPr algn="ctr" defTabSz="762000" eaLnBrk="0" hangingPunct="0">
              <a:defRPr/>
            </a:pPr>
            <a:r>
              <a:rPr lang="es-ES_tradnl">
                <a:solidFill>
                  <a:srgbClr val="FFFFFF"/>
                </a:solidFill>
                <a:effectLst>
                  <a:outerShdw blurRad="38100" dist="38100" dir="2700000" algn="tl">
                    <a:srgbClr val="000000"/>
                  </a:outerShdw>
                </a:effectLst>
                <a:latin typeface="Arial Rounded MT Bold" charset="0"/>
              </a:rPr>
              <a:t>COMPLEJO  ARCILLA - MATERIA  ORGANICA</a:t>
            </a:r>
          </a:p>
        </p:txBody>
      </p:sp>
      <p:sp>
        <p:nvSpPr>
          <p:cNvPr id="22531" name="Oval 3"/>
          <p:cNvSpPr>
            <a:spLocks noChangeArrowheads="1"/>
          </p:cNvSpPr>
          <p:nvPr/>
        </p:nvSpPr>
        <p:spPr bwMode="auto">
          <a:xfrm>
            <a:off x="566738" y="1917700"/>
            <a:ext cx="901700" cy="1225550"/>
          </a:xfrm>
          <a:prstGeom prst="ellipse">
            <a:avLst/>
          </a:prstGeom>
          <a:solidFill>
            <a:srgbClr val="CC3300"/>
          </a:solidFill>
          <a:ln w="127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22532" name="Oval 4"/>
          <p:cNvSpPr>
            <a:spLocks noChangeArrowheads="1"/>
          </p:cNvSpPr>
          <p:nvPr/>
        </p:nvSpPr>
        <p:spPr bwMode="auto">
          <a:xfrm>
            <a:off x="2414588" y="1917700"/>
            <a:ext cx="946150" cy="1530350"/>
          </a:xfrm>
          <a:prstGeom prst="ellipse">
            <a:avLst/>
          </a:prstGeom>
          <a:solidFill>
            <a:srgbClr val="CC3300"/>
          </a:solidFill>
          <a:ln w="127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22533" name="Oval 5"/>
          <p:cNvSpPr>
            <a:spLocks noChangeArrowheads="1"/>
          </p:cNvSpPr>
          <p:nvPr/>
        </p:nvSpPr>
        <p:spPr bwMode="auto">
          <a:xfrm>
            <a:off x="5919788" y="1952625"/>
            <a:ext cx="1158875" cy="1428750"/>
          </a:xfrm>
          <a:prstGeom prst="ellipse">
            <a:avLst/>
          </a:prstGeom>
          <a:solidFill>
            <a:srgbClr val="CC3300"/>
          </a:solidFill>
          <a:ln w="127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22534" name="Oval 6"/>
          <p:cNvSpPr>
            <a:spLocks noChangeArrowheads="1"/>
          </p:cNvSpPr>
          <p:nvPr/>
        </p:nvSpPr>
        <p:spPr bwMode="auto">
          <a:xfrm>
            <a:off x="8281988" y="3222625"/>
            <a:ext cx="777875" cy="844550"/>
          </a:xfrm>
          <a:prstGeom prst="ellipse">
            <a:avLst/>
          </a:prstGeom>
          <a:solidFill>
            <a:srgbClr val="CC3300"/>
          </a:solidFill>
          <a:ln w="127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22535" name="Oval 7"/>
          <p:cNvSpPr>
            <a:spLocks noChangeArrowheads="1"/>
          </p:cNvSpPr>
          <p:nvPr/>
        </p:nvSpPr>
        <p:spPr bwMode="auto">
          <a:xfrm>
            <a:off x="58738" y="3841750"/>
            <a:ext cx="1000125" cy="889000"/>
          </a:xfrm>
          <a:prstGeom prst="ellipse">
            <a:avLst/>
          </a:prstGeom>
          <a:solidFill>
            <a:srgbClr val="CC3300"/>
          </a:solidFill>
          <a:ln w="127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22536" name="AutoShape 8"/>
          <p:cNvSpPr>
            <a:spLocks noChangeArrowheads="1"/>
          </p:cNvSpPr>
          <p:nvPr/>
        </p:nvSpPr>
        <p:spPr bwMode="auto">
          <a:xfrm>
            <a:off x="5062538" y="3878263"/>
            <a:ext cx="454025" cy="368300"/>
          </a:xfrm>
          <a:prstGeom prst="hexagon">
            <a:avLst>
              <a:gd name="adj" fmla="val 30813"/>
              <a:gd name="vf" fmla="val 115470"/>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22537" name="Line 9"/>
          <p:cNvSpPr>
            <a:spLocks noChangeShapeType="1"/>
          </p:cNvSpPr>
          <p:nvPr/>
        </p:nvSpPr>
        <p:spPr bwMode="auto">
          <a:xfrm flipV="1">
            <a:off x="5400675" y="4064000"/>
            <a:ext cx="69850" cy="146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38" name="Line 10"/>
          <p:cNvSpPr>
            <a:spLocks noChangeShapeType="1"/>
          </p:cNvSpPr>
          <p:nvPr/>
        </p:nvSpPr>
        <p:spPr bwMode="auto">
          <a:xfrm>
            <a:off x="5210175" y="3910013"/>
            <a:ext cx="149225" cy="158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39" name="Line 11"/>
          <p:cNvSpPr>
            <a:spLocks noChangeShapeType="1"/>
          </p:cNvSpPr>
          <p:nvPr/>
        </p:nvSpPr>
        <p:spPr bwMode="auto">
          <a:xfrm>
            <a:off x="4797425" y="1898650"/>
            <a:ext cx="1588" cy="1373188"/>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40" name="Line 12"/>
          <p:cNvSpPr>
            <a:spLocks noChangeShapeType="1"/>
          </p:cNvSpPr>
          <p:nvPr/>
        </p:nvSpPr>
        <p:spPr bwMode="auto">
          <a:xfrm flipH="1">
            <a:off x="4997450" y="1908175"/>
            <a:ext cx="15875" cy="1373188"/>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41" name="Rectangle 13"/>
          <p:cNvSpPr>
            <a:spLocks noChangeArrowheads="1"/>
          </p:cNvSpPr>
          <p:nvPr/>
        </p:nvSpPr>
        <p:spPr bwMode="auto">
          <a:xfrm>
            <a:off x="2768600" y="2768600"/>
            <a:ext cx="4984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C=O</a:t>
            </a:r>
          </a:p>
        </p:txBody>
      </p:sp>
      <p:sp>
        <p:nvSpPr>
          <p:cNvPr id="22542" name="Rectangle 14"/>
          <p:cNvSpPr>
            <a:spLocks noChangeArrowheads="1"/>
          </p:cNvSpPr>
          <p:nvPr/>
        </p:nvSpPr>
        <p:spPr bwMode="auto">
          <a:xfrm>
            <a:off x="4583113" y="3249613"/>
            <a:ext cx="6350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000" b="1">
                <a:latin typeface="Times New Roman" charset="0"/>
              </a:rPr>
              <a:t>(azúcar)</a:t>
            </a:r>
          </a:p>
        </p:txBody>
      </p:sp>
      <p:sp>
        <p:nvSpPr>
          <p:cNvPr id="22543" name="Rectangle 15"/>
          <p:cNvSpPr>
            <a:spLocks noChangeArrowheads="1"/>
          </p:cNvSpPr>
          <p:nvPr/>
        </p:nvSpPr>
        <p:spPr bwMode="auto">
          <a:xfrm>
            <a:off x="4338638" y="3233738"/>
            <a:ext cx="30003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544" name="Line 16"/>
          <p:cNvSpPr>
            <a:spLocks noChangeShapeType="1"/>
          </p:cNvSpPr>
          <p:nvPr/>
        </p:nvSpPr>
        <p:spPr bwMode="auto">
          <a:xfrm>
            <a:off x="4487863" y="3465513"/>
            <a:ext cx="0" cy="101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45" name="Rectangle 17"/>
          <p:cNvSpPr>
            <a:spLocks noChangeArrowheads="1"/>
          </p:cNvSpPr>
          <p:nvPr/>
        </p:nvSpPr>
        <p:spPr bwMode="auto">
          <a:xfrm>
            <a:off x="4286250" y="3543300"/>
            <a:ext cx="9493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762000" eaLnBrk="0" hangingPunct="0">
              <a:defRPr/>
            </a:pPr>
            <a:r>
              <a:rPr lang="es-ES_tradnl" sz="1200" b="1"/>
              <a:t>CH    CH</a:t>
            </a:r>
            <a:r>
              <a:rPr lang="es-ES_tradnl" sz="1200" b="1" baseline="-25000"/>
              <a:t>2</a:t>
            </a:r>
          </a:p>
        </p:txBody>
      </p:sp>
      <p:sp>
        <p:nvSpPr>
          <p:cNvPr id="22546" name="Line 18"/>
          <p:cNvSpPr>
            <a:spLocks noChangeShapeType="1"/>
          </p:cNvSpPr>
          <p:nvPr/>
        </p:nvSpPr>
        <p:spPr bwMode="auto">
          <a:xfrm>
            <a:off x="4643438" y="3671888"/>
            <a:ext cx="825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47" name="Line 19"/>
          <p:cNvSpPr>
            <a:spLocks noChangeShapeType="1"/>
          </p:cNvSpPr>
          <p:nvPr/>
        </p:nvSpPr>
        <p:spPr bwMode="auto">
          <a:xfrm>
            <a:off x="4497388" y="3784600"/>
            <a:ext cx="0" cy="106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48" name="Rectangle 20"/>
          <p:cNvSpPr>
            <a:spLocks noChangeArrowheads="1"/>
          </p:cNvSpPr>
          <p:nvPr/>
        </p:nvSpPr>
        <p:spPr bwMode="auto">
          <a:xfrm>
            <a:off x="4286250" y="3881438"/>
            <a:ext cx="400050"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CH</a:t>
            </a:r>
          </a:p>
        </p:txBody>
      </p:sp>
      <p:sp>
        <p:nvSpPr>
          <p:cNvPr id="22549" name="Line 21"/>
          <p:cNvSpPr>
            <a:spLocks noChangeShapeType="1"/>
          </p:cNvSpPr>
          <p:nvPr/>
        </p:nvSpPr>
        <p:spPr bwMode="auto">
          <a:xfrm>
            <a:off x="4556125" y="4117975"/>
            <a:ext cx="120650" cy="1206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50" name="Rectangle 22"/>
          <p:cNvSpPr>
            <a:spLocks noChangeArrowheads="1"/>
          </p:cNvSpPr>
          <p:nvPr/>
        </p:nvSpPr>
        <p:spPr bwMode="auto">
          <a:xfrm>
            <a:off x="4625975" y="4138613"/>
            <a:ext cx="290513"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N</a:t>
            </a:r>
          </a:p>
        </p:txBody>
      </p:sp>
      <p:sp>
        <p:nvSpPr>
          <p:cNvPr id="22551" name="Line 23"/>
          <p:cNvSpPr>
            <a:spLocks noChangeShapeType="1"/>
          </p:cNvSpPr>
          <p:nvPr/>
        </p:nvSpPr>
        <p:spPr bwMode="auto">
          <a:xfrm>
            <a:off x="5091113" y="3784600"/>
            <a:ext cx="88900" cy="857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52" name="AutoShape 24"/>
          <p:cNvSpPr>
            <a:spLocks noChangeArrowheads="1"/>
          </p:cNvSpPr>
          <p:nvPr/>
        </p:nvSpPr>
        <p:spPr bwMode="auto">
          <a:xfrm>
            <a:off x="3792538" y="3816350"/>
            <a:ext cx="454025" cy="368300"/>
          </a:xfrm>
          <a:prstGeom prst="hexagon">
            <a:avLst>
              <a:gd name="adj" fmla="val 30813"/>
              <a:gd name="vf" fmla="val 115470"/>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22553" name="Line 25"/>
          <p:cNvSpPr>
            <a:spLocks noChangeShapeType="1"/>
          </p:cNvSpPr>
          <p:nvPr/>
        </p:nvSpPr>
        <p:spPr bwMode="auto">
          <a:xfrm flipV="1">
            <a:off x="4119563" y="4005263"/>
            <a:ext cx="68262" cy="14128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54" name="Line 26"/>
          <p:cNvSpPr>
            <a:spLocks noChangeShapeType="1"/>
          </p:cNvSpPr>
          <p:nvPr/>
        </p:nvSpPr>
        <p:spPr bwMode="auto">
          <a:xfrm flipH="1" flipV="1">
            <a:off x="3841750" y="4003675"/>
            <a:ext cx="96838" cy="142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55" name="Line 27"/>
          <p:cNvSpPr>
            <a:spLocks noChangeShapeType="1"/>
          </p:cNvSpPr>
          <p:nvPr/>
        </p:nvSpPr>
        <p:spPr bwMode="auto">
          <a:xfrm>
            <a:off x="3932238" y="3849688"/>
            <a:ext cx="1682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56" name="Rectangle 28"/>
          <p:cNvSpPr>
            <a:spLocks noChangeArrowheads="1"/>
          </p:cNvSpPr>
          <p:nvPr/>
        </p:nvSpPr>
        <p:spPr bwMode="auto">
          <a:xfrm>
            <a:off x="4794250" y="4332288"/>
            <a:ext cx="30003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557" name="Line 29"/>
          <p:cNvSpPr>
            <a:spLocks noChangeShapeType="1"/>
          </p:cNvSpPr>
          <p:nvPr/>
        </p:nvSpPr>
        <p:spPr bwMode="auto">
          <a:xfrm>
            <a:off x="5529263" y="4062413"/>
            <a:ext cx="825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58" name="Rectangle 30"/>
          <p:cNvSpPr>
            <a:spLocks noChangeArrowheads="1"/>
          </p:cNvSpPr>
          <p:nvPr/>
        </p:nvSpPr>
        <p:spPr bwMode="auto">
          <a:xfrm>
            <a:off x="5565775" y="3941763"/>
            <a:ext cx="30003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grpSp>
        <p:nvGrpSpPr>
          <p:cNvPr id="91166" name="Group 31"/>
          <p:cNvGrpSpPr>
            <a:grpSpLocks/>
          </p:cNvGrpSpPr>
          <p:nvPr/>
        </p:nvGrpSpPr>
        <p:grpSpPr bwMode="auto">
          <a:xfrm>
            <a:off x="5908675" y="3748088"/>
            <a:ext cx="393700" cy="422275"/>
            <a:chOff x="3722" y="2361"/>
            <a:chExt cx="248" cy="266"/>
          </a:xfrm>
        </p:grpSpPr>
        <p:sp>
          <p:nvSpPr>
            <p:cNvPr id="22751" name="AutoShape 32"/>
            <p:cNvSpPr>
              <a:spLocks noChangeArrowheads="1"/>
            </p:cNvSpPr>
            <p:nvPr/>
          </p:nvSpPr>
          <p:spPr bwMode="auto">
            <a:xfrm rot="16200000" flipH="1">
              <a:off x="3713" y="2370"/>
              <a:ext cx="266" cy="248"/>
            </a:xfrm>
            <a:prstGeom prst="hexagon">
              <a:avLst>
                <a:gd name="adj" fmla="val 26810"/>
                <a:gd name="vf" fmla="val 11547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22752" name="Line 33"/>
            <p:cNvSpPr>
              <a:spLocks noChangeShapeType="1"/>
            </p:cNvSpPr>
            <p:nvPr/>
          </p:nvSpPr>
          <p:spPr bwMode="auto">
            <a:xfrm>
              <a:off x="3855" y="2391"/>
              <a:ext cx="87" cy="4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53" name="Line 34"/>
            <p:cNvSpPr>
              <a:spLocks noChangeShapeType="1"/>
            </p:cNvSpPr>
            <p:nvPr/>
          </p:nvSpPr>
          <p:spPr bwMode="auto">
            <a:xfrm flipV="1">
              <a:off x="3862" y="2546"/>
              <a:ext cx="84" cy="5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54" name="Line 35"/>
            <p:cNvSpPr>
              <a:spLocks noChangeShapeType="1"/>
            </p:cNvSpPr>
            <p:nvPr/>
          </p:nvSpPr>
          <p:spPr bwMode="auto">
            <a:xfrm>
              <a:off x="3746" y="2445"/>
              <a:ext cx="0" cy="9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pSp>
      <p:sp>
        <p:nvSpPr>
          <p:cNvPr id="22560" name="Line 36"/>
          <p:cNvSpPr>
            <a:spLocks noChangeShapeType="1"/>
          </p:cNvSpPr>
          <p:nvPr/>
        </p:nvSpPr>
        <p:spPr bwMode="auto">
          <a:xfrm>
            <a:off x="5815013" y="4068763"/>
            <a:ext cx="825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61" name="AutoShape 37"/>
          <p:cNvSpPr>
            <a:spLocks noChangeArrowheads="1"/>
          </p:cNvSpPr>
          <p:nvPr/>
        </p:nvSpPr>
        <p:spPr bwMode="auto">
          <a:xfrm rot="16200000" flipH="1">
            <a:off x="6102350" y="3436938"/>
            <a:ext cx="422275" cy="393700"/>
          </a:xfrm>
          <a:prstGeom prst="hexagon">
            <a:avLst>
              <a:gd name="adj" fmla="val 26810"/>
              <a:gd name="vf" fmla="val 11547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22562" name="AutoShape 38"/>
          <p:cNvSpPr>
            <a:spLocks noChangeArrowheads="1"/>
          </p:cNvSpPr>
          <p:nvPr/>
        </p:nvSpPr>
        <p:spPr bwMode="auto">
          <a:xfrm rot="16200000" flipH="1">
            <a:off x="6516687" y="3440113"/>
            <a:ext cx="403225" cy="393700"/>
          </a:xfrm>
          <a:prstGeom prst="hexagon">
            <a:avLst>
              <a:gd name="adj" fmla="val 25600"/>
              <a:gd name="vf" fmla="val 11547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22563" name="Line 39"/>
          <p:cNvSpPr>
            <a:spLocks noChangeShapeType="1"/>
          </p:cNvSpPr>
          <p:nvPr/>
        </p:nvSpPr>
        <p:spPr bwMode="auto">
          <a:xfrm>
            <a:off x="6564313" y="3725863"/>
            <a:ext cx="150812" cy="6508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64" name="Line 40"/>
          <p:cNvSpPr>
            <a:spLocks noChangeShapeType="1"/>
          </p:cNvSpPr>
          <p:nvPr/>
        </p:nvSpPr>
        <p:spPr bwMode="auto">
          <a:xfrm flipV="1">
            <a:off x="6569075" y="3473450"/>
            <a:ext cx="147638" cy="984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65" name="Line 41"/>
          <p:cNvSpPr>
            <a:spLocks noChangeShapeType="1"/>
          </p:cNvSpPr>
          <p:nvPr/>
        </p:nvSpPr>
        <p:spPr bwMode="auto">
          <a:xfrm>
            <a:off x="6883400" y="3556000"/>
            <a:ext cx="0" cy="1619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66" name="Line 42"/>
          <p:cNvSpPr>
            <a:spLocks noChangeShapeType="1"/>
          </p:cNvSpPr>
          <p:nvPr/>
        </p:nvSpPr>
        <p:spPr bwMode="auto">
          <a:xfrm flipV="1">
            <a:off x="6934200" y="3527425"/>
            <a:ext cx="369888" cy="14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67" name="Line 43"/>
          <p:cNvSpPr>
            <a:spLocks noChangeShapeType="1"/>
          </p:cNvSpPr>
          <p:nvPr/>
        </p:nvSpPr>
        <p:spPr bwMode="auto">
          <a:xfrm>
            <a:off x="7316788" y="3535363"/>
            <a:ext cx="0" cy="203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68" name="Line 44"/>
          <p:cNvSpPr>
            <a:spLocks noChangeShapeType="1"/>
          </p:cNvSpPr>
          <p:nvPr/>
        </p:nvSpPr>
        <p:spPr bwMode="auto">
          <a:xfrm flipV="1">
            <a:off x="7221538" y="3749675"/>
            <a:ext cx="82550" cy="1079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69" name="Line 45"/>
          <p:cNvSpPr>
            <a:spLocks noChangeShapeType="1"/>
          </p:cNvSpPr>
          <p:nvPr/>
        </p:nvSpPr>
        <p:spPr bwMode="auto">
          <a:xfrm>
            <a:off x="6923088" y="3733800"/>
            <a:ext cx="10795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70" name="Rectangle 46"/>
          <p:cNvSpPr>
            <a:spLocks noChangeArrowheads="1"/>
          </p:cNvSpPr>
          <p:nvPr/>
        </p:nvSpPr>
        <p:spPr bwMode="auto">
          <a:xfrm>
            <a:off x="6980238" y="3741738"/>
            <a:ext cx="30003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571" name="AutoShape 47"/>
          <p:cNvSpPr>
            <a:spLocks noChangeArrowheads="1"/>
          </p:cNvSpPr>
          <p:nvPr/>
        </p:nvSpPr>
        <p:spPr bwMode="auto">
          <a:xfrm rot="16200000" flipH="1">
            <a:off x="7297737" y="3441701"/>
            <a:ext cx="422275" cy="393700"/>
          </a:xfrm>
          <a:prstGeom prst="hexagon">
            <a:avLst>
              <a:gd name="adj" fmla="val 26810"/>
              <a:gd name="vf" fmla="val 11547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22572" name="Line 48"/>
          <p:cNvSpPr>
            <a:spLocks noChangeShapeType="1"/>
          </p:cNvSpPr>
          <p:nvPr/>
        </p:nvSpPr>
        <p:spPr bwMode="auto">
          <a:xfrm>
            <a:off x="7353300" y="3738563"/>
            <a:ext cx="150813" cy="714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73" name="Line 49"/>
          <p:cNvSpPr>
            <a:spLocks noChangeShapeType="1"/>
          </p:cNvSpPr>
          <p:nvPr/>
        </p:nvSpPr>
        <p:spPr bwMode="auto">
          <a:xfrm flipV="1">
            <a:off x="7361238" y="3463925"/>
            <a:ext cx="138112" cy="1031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74" name="Line 50"/>
          <p:cNvSpPr>
            <a:spLocks noChangeShapeType="1"/>
          </p:cNvSpPr>
          <p:nvPr/>
        </p:nvSpPr>
        <p:spPr bwMode="auto">
          <a:xfrm>
            <a:off x="7683500" y="3559175"/>
            <a:ext cx="0" cy="155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75" name="Line 51"/>
          <p:cNvSpPr>
            <a:spLocks noChangeShapeType="1"/>
          </p:cNvSpPr>
          <p:nvPr/>
        </p:nvSpPr>
        <p:spPr bwMode="auto">
          <a:xfrm>
            <a:off x="7508875" y="3316288"/>
            <a:ext cx="0" cy="101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76" name="Line 52"/>
          <p:cNvSpPr>
            <a:spLocks noChangeShapeType="1"/>
          </p:cNvSpPr>
          <p:nvPr/>
        </p:nvSpPr>
        <p:spPr bwMode="auto">
          <a:xfrm flipV="1">
            <a:off x="7713663" y="3459163"/>
            <a:ext cx="115887" cy="825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77" name="Line 53"/>
          <p:cNvSpPr>
            <a:spLocks noChangeShapeType="1"/>
          </p:cNvSpPr>
          <p:nvPr/>
        </p:nvSpPr>
        <p:spPr bwMode="auto">
          <a:xfrm>
            <a:off x="7716838" y="3751263"/>
            <a:ext cx="103187" cy="49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78" name="Rectangle 54"/>
          <p:cNvSpPr>
            <a:spLocks noChangeArrowheads="1"/>
          </p:cNvSpPr>
          <p:nvPr/>
        </p:nvSpPr>
        <p:spPr bwMode="auto">
          <a:xfrm>
            <a:off x="7758113" y="3683000"/>
            <a:ext cx="2905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C</a:t>
            </a:r>
          </a:p>
        </p:txBody>
      </p:sp>
      <p:sp>
        <p:nvSpPr>
          <p:cNvPr id="22579" name="Rectangle 55"/>
          <p:cNvSpPr>
            <a:spLocks noChangeArrowheads="1"/>
          </p:cNvSpPr>
          <p:nvPr/>
        </p:nvSpPr>
        <p:spPr bwMode="auto">
          <a:xfrm>
            <a:off x="7362825" y="3082925"/>
            <a:ext cx="4095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OH</a:t>
            </a:r>
          </a:p>
        </p:txBody>
      </p:sp>
      <p:sp>
        <p:nvSpPr>
          <p:cNvPr id="22580" name="Rectangle 56"/>
          <p:cNvSpPr>
            <a:spLocks noChangeArrowheads="1"/>
          </p:cNvSpPr>
          <p:nvPr/>
        </p:nvSpPr>
        <p:spPr bwMode="auto">
          <a:xfrm>
            <a:off x="7761288" y="3325813"/>
            <a:ext cx="2905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C</a:t>
            </a:r>
          </a:p>
        </p:txBody>
      </p:sp>
      <p:sp>
        <p:nvSpPr>
          <p:cNvPr id="22581" name="Line 57"/>
          <p:cNvSpPr>
            <a:spLocks noChangeShapeType="1"/>
          </p:cNvSpPr>
          <p:nvPr/>
        </p:nvSpPr>
        <p:spPr bwMode="auto">
          <a:xfrm flipV="1">
            <a:off x="5041900" y="4298950"/>
            <a:ext cx="101600" cy="127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82" name="Line 58"/>
          <p:cNvSpPr>
            <a:spLocks noChangeShapeType="1"/>
          </p:cNvSpPr>
          <p:nvPr/>
        </p:nvSpPr>
        <p:spPr bwMode="auto">
          <a:xfrm flipV="1">
            <a:off x="5013325" y="4267200"/>
            <a:ext cx="93663" cy="1174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83" name="Line 59"/>
          <p:cNvSpPr>
            <a:spLocks noChangeShapeType="1"/>
          </p:cNvSpPr>
          <p:nvPr/>
        </p:nvSpPr>
        <p:spPr bwMode="auto">
          <a:xfrm flipV="1">
            <a:off x="3813175" y="4181475"/>
            <a:ext cx="92075" cy="1174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84" name="Line 60"/>
          <p:cNvSpPr>
            <a:spLocks noChangeShapeType="1"/>
          </p:cNvSpPr>
          <p:nvPr/>
        </p:nvSpPr>
        <p:spPr bwMode="auto">
          <a:xfrm flipV="1">
            <a:off x="4919663" y="4124325"/>
            <a:ext cx="101600" cy="127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85" name="Line 61"/>
          <p:cNvSpPr>
            <a:spLocks noChangeShapeType="1"/>
          </p:cNvSpPr>
          <p:nvPr/>
        </p:nvSpPr>
        <p:spPr bwMode="auto">
          <a:xfrm flipV="1">
            <a:off x="4881563" y="4081463"/>
            <a:ext cx="115887" cy="14128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pSp>
        <p:nvGrpSpPr>
          <p:cNvPr id="91193" name="Group 62"/>
          <p:cNvGrpSpPr>
            <a:grpSpLocks/>
          </p:cNvGrpSpPr>
          <p:nvPr/>
        </p:nvGrpSpPr>
        <p:grpSpPr bwMode="auto">
          <a:xfrm>
            <a:off x="7893050" y="3927475"/>
            <a:ext cx="28575" cy="106363"/>
            <a:chOff x="4972" y="2474"/>
            <a:chExt cx="18" cy="67"/>
          </a:xfrm>
        </p:grpSpPr>
        <p:sp>
          <p:nvSpPr>
            <p:cNvPr id="22749" name="Line 63"/>
            <p:cNvSpPr>
              <a:spLocks noChangeShapeType="1"/>
            </p:cNvSpPr>
            <p:nvPr/>
          </p:nvSpPr>
          <p:spPr bwMode="auto">
            <a:xfrm>
              <a:off x="4972" y="2474"/>
              <a:ext cx="0" cy="6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50" name="Line 64"/>
            <p:cNvSpPr>
              <a:spLocks noChangeShapeType="1"/>
            </p:cNvSpPr>
            <p:nvPr/>
          </p:nvSpPr>
          <p:spPr bwMode="auto">
            <a:xfrm>
              <a:off x="4990" y="2474"/>
              <a:ext cx="0" cy="6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pSp>
      <p:sp>
        <p:nvSpPr>
          <p:cNvPr id="22587" name="Line 65"/>
          <p:cNvSpPr>
            <a:spLocks noChangeShapeType="1"/>
          </p:cNvSpPr>
          <p:nvPr/>
        </p:nvSpPr>
        <p:spPr bwMode="auto">
          <a:xfrm flipV="1">
            <a:off x="7994650" y="3775075"/>
            <a:ext cx="82550" cy="460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88" name="Line 66"/>
          <p:cNvSpPr>
            <a:spLocks noChangeShapeType="1"/>
          </p:cNvSpPr>
          <p:nvPr/>
        </p:nvSpPr>
        <p:spPr bwMode="auto">
          <a:xfrm>
            <a:off x="8007350" y="3470275"/>
            <a:ext cx="76200" cy="15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89" name="Rectangle 67"/>
          <p:cNvSpPr>
            <a:spLocks noChangeArrowheads="1"/>
          </p:cNvSpPr>
          <p:nvPr/>
        </p:nvSpPr>
        <p:spPr bwMode="auto">
          <a:xfrm>
            <a:off x="8262938" y="3427413"/>
            <a:ext cx="3921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2000"/>
              <a:t>M</a:t>
            </a:r>
          </a:p>
        </p:txBody>
      </p:sp>
      <p:sp>
        <p:nvSpPr>
          <p:cNvPr id="22590" name="Rectangle 68"/>
          <p:cNvSpPr>
            <a:spLocks noChangeArrowheads="1"/>
          </p:cNvSpPr>
          <p:nvPr/>
        </p:nvSpPr>
        <p:spPr bwMode="auto">
          <a:xfrm>
            <a:off x="7761288" y="4014788"/>
            <a:ext cx="30003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591" name="Line 69"/>
          <p:cNvSpPr>
            <a:spLocks noChangeShapeType="1"/>
          </p:cNvSpPr>
          <p:nvPr/>
        </p:nvSpPr>
        <p:spPr bwMode="auto">
          <a:xfrm flipV="1">
            <a:off x="7970838" y="3295650"/>
            <a:ext cx="74612" cy="984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92" name="Line 70"/>
          <p:cNvSpPr>
            <a:spLocks noChangeShapeType="1"/>
          </p:cNvSpPr>
          <p:nvPr/>
        </p:nvSpPr>
        <p:spPr bwMode="auto">
          <a:xfrm flipV="1">
            <a:off x="7945438" y="3268663"/>
            <a:ext cx="77787" cy="1000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93" name="Rectangle 71"/>
          <p:cNvSpPr>
            <a:spLocks noChangeArrowheads="1"/>
          </p:cNvSpPr>
          <p:nvPr/>
        </p:nvSpPr>
        <p:spPr bwMode="auto">
          <a:xfrm>
            <a:off x="7961313" y="3078163"/>
            <a:ext cx="2905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H</a:t>
            </a:r>
          </a:p>
        </p:txBody>
      </p:sp>
      <p:sp>
        <p:nvSpPr>
          <p:cNvPr id="22594" name="Line 72"/>
          <p:cNvSpPr>
            <a:spLocks noChangeShapeType="1"/>
          </p:cNvSpPr>
          <p:nvPr/>
        </p:nvSpPr>
        <p:spPr bwMode="auto">
          <a:xfrm>
            <a:off x="4252913" y="4006850"/>
            <a:ext cx="9683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95" name="Line 73"/>
          <p:cNvSpPr>
            <a:spLocks noChangeShapeType="1"/>
          </p:cNvSpPr>
          <p:nvPr/>
        </p:nvSpPr>
        <p:spPr bwMode="auto">
          <a:xfrm>
            <a:off x="3808413" y="3719513"/>
            <a:ext cx="93662" cy="9048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596" name="Rectangle 74"/>
          <p:cNvSpPr>
            <a:spLocks noChangeArrowheads="1"/>
          </p:cNvSpPr>
          <p:nvPr/>
        </p:nvSpPr>
        <p:spPr bwMode="auto">
          <a:xfrm>
            <a:off x="3643313" y="4270375"/>
            <a:ext cx="4000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NH</a:t>
            </a:r>
          </a:p>
        </p:txBody>
      </p:sp>
      <p:sp>
        <p:nvSpPr>
          <p:cNvPr id="22597" name="Rectangle 75"/>
          <p:cNvSpPr>
            <a:spLocks noChangeArrowheads="1"/>
          </p:cNvSpPr>
          <p:nvPr/>
        </p:nvSpPr>
        <p:spPr bwMode="auto">
          <a:xfrm>
            <a:off x="3519488" y="3489325"/>
            <a:ext cx="4095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HO</a:t>
            </a:r>
          </a:p>
        </p:txBody>
      </p:sp>
      <p:sp>
        <p:nvSpPr>
          <p:cNvPr id="22598" name="Line 76"/>
          <p:cNvSpPr>
            <a:spLocks noChangeShapeType="1"/>
          </p:cNvSpPr>
          <p:nvPr/>
        </p:nvSpPr>
        <p:spPr bwMode="auto">
          <a:xfrm>
            <a:off x="3802063" y="4498975"/>
            <a:ext cx="0" cy="106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pSp>
        <p:nvGrpSpPr>
          <p:cNvPr id="91206" name="Group 77"/>
          <p:cNvGrpSpPr>
            <a:grpSpLocks/>
          </p:cNvGrpSpPr>
          <p:nvPr/>
        </p:nvGrpSpPr>
        <p:grpSpPr bwMode="auto">
          <a:xfrm>
            <a:off x="3371850" y="4586288"/>
            <a:ext cx="681038" cy="271462"/>
            <a:chOff x="2124" y="2889"/>
            <a:chExt cx="429" cy="171"/>
          </a:xfrm>
        </p:grpSpPr>
        <p:sp>
          <p:nvSpPr>
            <p:cNvPr id="22747" name="Rectangle 78"/>
            <p:cNvSpPr>
              <a:spLocks noChangeArrowheads="1"/>
            </p:cNvSpPr>
            <p:nvPr/>
          </p:nvSpPr>
          <p:spPr bwMode="auto">
            <a:xfrm>
              <a:off x="2124" y="2889"/>
              <a:ext cx="429"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R    CH</a:t>
              </a:r>
            </a:p>
          </p:txBody>
        </p:sp>
        <p:sp>
          <p:nvSpPr>
            <p:cNvPr id="22748" name="Line 79"/>
            <p:cNvSpPr>
              <a:spLocks noChangeShapeType="1"/>
            </p:cNvSpPr>
            <p:nvPr/>
          </p:nvSpPr>
          <p:spPr bwMode="auto">
            <a:xfrm>
              <a:off x="2285" y="2968"/>
              <a:ext cx="5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pSp>
      <p:sp>
        <p:nvSpPr>
          <p:cNvPr id="22600" name="Rectangle 80"/>
          <p:cNvSpPr>
            <a:spLocks noChangeArrowheads="1"/>
          </p:cNvSpPr>
          <p:nvPr/>
        </p:nvSpPr>
        <p:spPr bwMode="auto">
          <a:xfrm>
            <a:off x="3662363" y="4919663"/>
            <a:ext cx="53816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C   O</a:t>
            </a:r>
          </a:p>
        </p:txBody>
      </p:sp>
      <p:sp>
        <p:nvSpPr>
          <p:cNvPr id="22601" name="Line 81"/>
          <p:cNvSpPr>
            <a:spLocks noChangeShapeType="1"/>
          </p:cNvSpPr>
          <p:nvPr/>
        </p:nvSpPr>
        <p:spPr bwMode="auto">
          <a:xfrm>
            <a:off x="3802063" y="4822825"/>
            <a:ext cx="0" cy="106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pSp>
        <p:nvGrpSpPr>
          <p:cNvPr id="91209" name="Group 82"/>
          <p:cNvGrpSpPr>
            <a:grpSpLocks/>
          </p:cNvGrpSpPr>
          <p:nvPr/>
        </p:nvGrpSpPr>
        <p:grpSpPr bwMode="auto">
          <a:xfrm>
            <a:off x="3887788" y="5037138"/>
            <a:ext cx="82550" cy="25400"/>
            <a:chOff x="2449" y="3173"/>
            <a:chExt cx="52" cy="16"/>
          </a:xfrm>
        </p:grpSpPr>
        <p:sp>
          <p:nvSpPr>
            <p:cNvPr id="22745" name="Line 83"/>
            <p:cNvSpPr>
              <a:spLocks noChangeShapeType="1"/>
            </p:cNvSpPr>
            <p:nvPr/>
          </p:nvSpPr>
          <p:spPr bwMode="auto">
            <a:xfrm>
              <a:off x="2449" y="3189"/>
              <a:ext cx="5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46" name="Line 84"/>
            <p:cNvSpPr>
              <a:spLocks noChangeShapeType="1"/>
            </p:cNvSpPr>
            <p:nvPr/>
          </p:nvSpPr>
          <p:spPr bwMode="auto">
            <a:xfrm>
              <a:off x="2449" y="3173"/>
              <a:ext cx="5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pSp>
      <p:sp>
        <p:nvSpPr>
          <p:cNvPr id="22603" name="Line 85"/>
          <p:cNvSpPr>
            <a:spLocks noChangeShapeType="1"/>
          </p:cNvSpPr>
          <p:nvPr/>
        </p:nvSpPr>
        <p:spPr bwMode="auto">
          <a:xfrm>
            <a:off x="3808413" y="5153025"/>
            <a:ext cx="0" cy="106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04" name="Rectangle 86"/>
          <p:cNvSpPr>
            <a:spLocks noChangeArrowheads="1"/>
          </p:cNvSpPr>
          <p:nvPr/>
        </p:nvSpPr>
        <p:spPr bwMode="auto">
          <a:xfrm>
            <a:off x="3656013" y="5241925"/>
            <a:ext cx="40005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NH</a:t>
            </a:r>
          </a:p>
        </p:txBody>
      </p:sp>
      <p:sp>
        <p:nvSpPr>
          <p:cNvPr id="22605" name="Rectangle 87"/>
          <p:cNvSpPr>
            <a:spLocks noChangeArrowheads="1"/>
          </p:cNvSpPr>
          <p:nvPr/>
        </p:nvSpPr>
        <p:spPr bwMode="auto">
          <a:xfrm>
            <a:off x="3967163" y="4645025"/>
            <a:ext cx="674687"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000" b="1">
                <a:latin typeface="Times New Roman" charset="0"/>
              </a:rPr>
              <a:t>(péptido)</a:t>
            </a:r>
          </a:p>
        </p:txBody>
      </p:sp>
      <p:sp>
        <p:nvSpPr>
          <p:cNvPr id="22606" name="Line 88"/>
          <p:cNvSpPr>
            <a:spLocks noChangeShapeType="1"/>
          </p:cNvSpPr>
          <p:nvPr/>
        </p:nvSpPr>
        <p:spPr bwMode="auto">
          <a:xfrm>
            <a:off x="3703638" y="4008438"/>
            <a:ext cx="825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07" name="Rectangle 89"/>
          <p:cNvSpPr>
            <a:spLocks noChangeArrowheads="1"/>
          </p:cNvSpPr>
          <p:nvPr/>
        </p:nvSpPr>
        <p:spPr bwMode="auto">
          <a:xfrm>
            <a:off x="3454400" y="3875088"/>
            <a:ext cx="30003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608" name="AutoShape 90"/>
          <p:cNvSpPr>
            <a:spLocks noChangeArrowheads="1"/>
          </p:cNvSpPr>
          <p:nvPr/>
        </p:nvSpPr>
        <p:spPr bwMode="auto">
          <a:xfrm>
            <a:off x="2960688" y="3816350"/>
            <a:ext cx="454025" cy="368300"/>
          </a:xfrm>
          <a:prstGeom prst="hexagon">
            <a:avLst>
              <a:gd name="adj" fmla="val 30813"/>
              <a:gd name="vf" fmla="val 115470"/>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22609" name="Line 91"/>
          <p:cNvSpPr>
            <a:spLocks noChangeShapeType="1"/>
          </p:cNvSpPr>
          <p:nvPr/>
        </p:nvSpPr>
        <p:spPr bwMode="auto">
          <a:xfrm flipV="1">
            <a:off x="3009900" y="3846513"/>
            <a:ext cx="77788" cy="1635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10" name="Line 92"/>
          <p:cNvSpPr>
            <a:spLocks noChangeShapeType="1"/>
          </p:cNvSpPr>
          <p:nvPr/>
        </p:nvSpPr>
        <p:spPr bwMode="auto">
          <a:xfrm>
            <a:off x="3430588" y="4008438"/>
            <a:ext cx="825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11" name="Line 93"/>
          <p:cNvSpPr>
            <a:spLocks noChangeShapeType="1"/>
          </p:cNvSpPr>
          <p:nvPr/>
        </p:nvSpPr>
        <p:spPr bwMode="auto">
          <a:xfrm flipV="1">
            <a:off x="3290888" y="3994150"/>
            <a:ext cx="71437" cy="155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12" name="Line 94"/>
          <p:cNvSpPr>
            <a:spLocks noChangeShapeType="1"/>
          </p:cNvSpPr>
          <p:nvPr/>
        </p:nvSpPr>
        <p:spPr bwMode="auto">
          <a:xfrm>
            <a:off x="2984500" y="3686175"/>
            <a:ext cx="80963" cy="127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13" name="Line 95"/>
          <p:cNvSpPr>
            <a:spLocks noChangeShapeType="1"/>
          </p:cNvSpPr>
          <p:nvPr/>
        </p:nvSpPr>
        <p:spPr bwMode="auto">
          <a:xfrm>
            <a:off x="2781300" y="3959225"/>
            <a:ext cx="171450" cy="317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14" name="Rectangle 96"/>
          <p:cNvSpPr>
            <a:spLocks noChangeArrowheads="1"/>
          </p:cNvSpPr>
          <p:nvPr/>
        </p:nvSpPr>
        <p:spPr bwMode="auto">
          <a:xfrm>
            <a:off x="2540000" y="3786188"/>
            <a:ext cx="30003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615" name="Rectangle 97"/>
          <p:cNvSpPr>
            <a:spLocks noChangeArrowheads="1"/>
          </p:cNvSpPr>
          <p:nvPr/>
        </p:nvSpPr>
        <p:spPr bwMode="auto">
          <a:xfrm>
            <a:off x="2773363" y="3448050"/>
            <a:ext cx="2905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N</a:t>
            </a:r>
          </a:p>
        </p:txBody>
      </p:sp>
      <p:sp>
        <p:nvSpPr>
          <p:cNvPr id="22616" name="Line 98"/>
          <p:cNvSpPr>
            <a:spLocks noChangeShapeType="1"/>
          </p:cNvSpPr>
          <p:nvPr/>
        </p:nvSpPr>
        <p:spPr bwMode="auto">
          <a:xfrm>
            <a:off x="2643188" y="3521075"/>
            <a:ext cx="195262" cy="412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17" name="Line 99"/>
          <p:cNvSpPr>
            <a:spLocks noChangeShapeType="1"/>
          </p:cNvSpPr>
          <p:nvPr/>
        </p:nvSpPr>
        <p:spPr bwMode="auto">
          <a:xfrm>
            <a:off x="2532063" y="3705225"/>
            <a:ext cx="88900" cy="142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18" name="AutoShape 100"/>
          <p:cNvSpPr>
            <a:spLocks noChangeArrowheads="1"/>
          </p:cNvSpPr>
          <p:nvPr/>
        </p:nvSpPr>
        <p:spPr bwMode="auto">
          <a:xfrm>
            <a:off x="2185988" y="3333750"/>
            <a:ext cx="454025" cy="368300"/>
          </a:xfrm>
          <a:prstGeom prst="hexagon">
            <a:avLst>
              <a:gd name="adj" fmla="val 30813"/>
              <a:gd name="vf" fmla="val 115470"/>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22619" name="Line 101"/>
          <p:cNvSpPr>
            <a:spLocks noChangeShapeType="1"/>
          </p:cNvSpPr>
          <p:nvPr/>
        </p:nvSpPr>
        <p:spPr bwMode="auto">
          <a:xfrm flipV="1">
            <a:off x="2239963" y="3362325"/>
            <a:ext cx="73025" cy="152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20" name="Line 102"/>
          <p:cNvSpPr>
            <a:spLocks noChangeShapeType="1"/>
          </p:cNvSpPr>
          <p:nvPr/>
        </p:nvSpPr>
        <p:spPr bwMode="auto">
          <a:xfrm flipH="1" flipV="1">
            <a:off x="2497138" y="3368675"/>
            <a:ext cx="98425" cy="155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21" name="Line 103"/>
          <p:cNvSpPr>
            <a:spLocks noChangeShapeType="1"/>
          </p:cNvSpPr>
          <p:nvPr/>
        </p:nvSpPr>
        <p:spPr bwMode="auto">
          <a:xfrm>
            <a:off x="2341563" y="3665538"/>
            <a:ext cx="1412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22" name="Line 104"/>
          <p:cNvSpPr>
            <a:spLocks noChangeShapeType="1"/>
          </p:cNvSpPr>
          <p:nvPr/>
        </p:nvSpPr>
        <p:spPr bwMode="auto">
          <a:xfrm>
            <a:off x="2097088" y="3519488"/>
            <a:ext cx="825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23" name="AutoShape 105"/>
          <p:cNvSpPr>
            <a:spLocks noChangeArrowheads="1"/>
          </p:cNvSpPr>
          <p:nvPr/>
        </p:nvSpPr>
        <p:spPr bwMode="auto">
          <a:xfrm rot="16200000" flipH="1">
            <a:off x="1392237" y="3211513"/>
            <a:ext cx="422275" cy="393700"/>
          </a:xfrm>
          <a:prstGeom prst="hexagon">
            <a:avLst>
              <a:gd name="adj" fmla="val 26810"/>
              <a:gd name="vf" fmla="val 115470"/>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22624" name="Line 106"/>
          <p:cNvSpPr>
            <a:spLocks noChangeShapeType="1"/>
          </p:cNvSpPr>
          <p:nvPr/>
        </p:nvSpPr>
        <p:spPr bwMode="auto">
          <a:xfrm>
            <a:off x="1450975" y="3497263"/>
            <a:ext cx="146050" cy="714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25" name="Line 107"/>
          <p:cNvSpPr>
            <a:spLocks noChangeShapeType="1"/>
          </p:cNvSpPr>
          <p:nvPr/>
        </p:nvSpPr>
        <p:spPr bwMode="auto">
          <a:xfrm flipV="1">
            <a:off x="1454150" y="3238500"/>
            <a:ext cx="134938" cy="920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26" name="Line 108"/>
          <p:cNvSpPr>
            <a:spLocks noChangeShapeType="1"/>
          </p:cNvSpPr>
          <p:nvPr/>
        </p:nvSpPr>
        <p:spPr bwMode="auto">
          <a:xfrm>
            <a:off x="1765300" y="3327400"/>
            <a:ext cx="0" cy="146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27" name="Rectangle 109"/>
          <p:cNvSpPr>
            <a:spLocks noChangeArrowheads="1"/>
          </p:cNvSpPr>
          <p:nvPr/>
        </p:nvSpPr>
        <p:spPr bwMode="auto">
          <a:xfrm>
            <a:off x="1847850" y="3392488"/>
            <a:ext cx="30003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628" name="Line 110"/>
          <p:cNvSpPr>
            <a:spLocks noChangeShapeType="1"/>
          </p:cNvSpPr>
          <p:nvPr/>
        </p:nvSpPr>
        <p:spPr bwMode="auto">
          <a:xfrm>
            <a:off x="1817688" y="3519488"/>
            <a:ext cx="825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29" name="Line 111"/>
          <p:cNvSpPr>
            <a:spLocks noChangeShapeType="1"/>
          </p:cNvSpPr>
          <p:nvPr/>
        </p:nvSpPr>
        <p:spPr bwMode="auto">
          <a:xfrm>
            <a:off x="2921000" y="3375025"/>
            <a:ext cx="0" cy="106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30" name="AutoShape 112"/>
          <p:cNvSpPr>
            <a:spLocks noChangeArrowheads="1"/>
          </p:cNvSpPr>
          <p:nvPr/>
        </p:nvSpPr>
        <p:spPr bwMode="auto">
          <a:xfrm rot="16200000" flipH="1">
            <a:off x="769937" y="3211513"/>
            <a:ext cx="422275" cy="393700"/>
          </a:xfrm>
          <a:prstGeom prst="hexagon">
            <a:avLst>
              <a:gd name="adj" fmla="val 26810"/>
              <a:gd name="vf" fmla="val 115470"/>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22631" name="Line 113"/>
          <p:cNvSpPr>
            <a:spLocks noChangeShapeType="1"/>
          </p:cNvSpPr>
          <p:nvPr/>
        </p:nvSpPr>
        <p:spPr bwMode="auto">
          <a:xfrm>
            <a:off x="828675" y="3497263"/>
            <a:ext cx="147638" cy="73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32" name="Line 114"/>
          <p:cNvSpPr>
            <a:spLocks noChangeShapeType="1"/>
          </p:cNvSpPr>
          <p:nvPr/>
        </p:nvSpPr>
        <p:spPr bwMode="auto">
          <a:xfrm flipV="1">
            <a:off x="830263" y="3233738"/>
            <a:ext cx="138112" cy="936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33" name="Line 115"/>
          <p:cNvSpPr>
            <a:spLocks noChangeShapeType="1"/>
          </p:cNvSpPr>
          <p:nvPr/>
        </p:nvSpPr>
        <p:spPr bwMode="auto">
          <a:xfrm>
            <a:off x="1144588" y="3336925"/>
            <a:ext cx="0" cy="1444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34" name="Line 116"/>
          <p:cNvSpPr>
            <a:spLocks noChangeShapeType="1"/>
          </p:cNvSpPr>
          <p:nvPr/>
        </p:nvSpPr>
        <p:spPr bwMode="auto">
          <a:xfrm>
            <a:off x="1189038" y="3514725"/>
            <a:ext cx="2079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35" name="Line 117"/>
          <p:cNvSpPr>
            <a:spLocks noChangeShapeType="1"/>
          </p:cNvSpPr>
          <p:nvPr/>
        </p:nvSpPr>
        <p:spPr bwMode="auto">
          <a:xfrm>
            <a:off x="982663" y="3629025"/>
            <a:ext cx="0" cy="106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36" name="Line 118"/>
          <p:cNvSpPr>
            <a:spLocks noChangeShapeType="1"/>
          </p:cNvSpPr>
          <p:nvPr/>
        </p:nvSpPr>
        <p:spPr bwMode="auto">
          <a:xfrm flipV="1">
            <a:off x="685800" y="3514725"/>
            <a:ext cx="87313" cy="1127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37" name="Rectangle 119"/>
          <p:cNvSpPr>
            <a:spLocks noChangeArrowheads="1"/>
          </p:cNvSpPr>
          <p:nvPr/>
        </p:nvSpPr>
        <p:spPr bwMode="auto">
          <a:xfrm>
            <a:off x="2038350" y="3005138"/>
            <a:ext cx="30003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638" name="Rectangle 120"/>
          <p:cNvSpPr>
            <a:spLocks noChangeArrowheads="1"/>
          </p:cNvSpPr>
          <p:nvPr/>
        </p:nvSpPr>
        <p:spPr bwMode="auto">
          <a:xfrm>
            <a:off x="501650" y="3576638"/>
            <a:ext cx="30003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639" name="Rectangle 121"/>
          <p:cNvSpPr>
            <a:spLocks noChangeArrowheads="1"/>
          </p:cNvSpPr>
          <p:nvPr/>
        </p:nvSpPr>
        <p:spPr bwMode="auto">
          <a:xfrm>
            <a:off x="831850" y="3709988"/>
            <a:ext cx="30003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640" name="Line 122"/>
          <p:cNvSpPr>
            <a:spLocks noChangeShapeType="1"/>
          </p:cNvSpPr>
          <p:nvPr/>
        </p:nvSpPr>
        <p:spPr bwMode="auto">
          <a:xfrm>
            <a:off x="652463" y="3794125"/>
            <a:ext cx="0" cy="106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41" name="Rectangle 123"/>
          <p:cNvSpPr>
            <a:spLocks noChangeArrowheads="1"/>
          </p:cNvSpPr>
          <p:nvPr/>
        </p:nvSpPr>
        <p:spPr bwMode="auto">
          <a:xfrm>
            <a:off x="463550" y="3865563"/>
            <a:ext cx="39211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2000"/>
              <a:t>M</a:t>
            </a:r>
          </a:p>
        </p:txBody>
      </p:sp>
      <p:sp>
        <p:nvSpPr>
          <p:cNvPr id="22642" name="Line 124"/>
          <p:cNvSpPr>
            <a:spLocks noChangeShapeType="1"/>
          </p:cNvSpPr>
          <p:nvPr/>
        </p:nvSpPr>
        <p:spPr bwMode="auto">
          <a:xfrm flipV="1">
            <a:off x="431800" y="4171950"/>
            <a:ext cx="95250" cy="8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43" name="Rectangle 125"/>
          <p:cNvSpPr>
            <a:spLocks noChangeArrowheads="1"/>
          </p:cNvSpPr>
          <p:nvPr/>
        </p:nvSpPr>
        <p:spPr bwMode="auto">
          <a:xfrm>
            <a:off x="20638" y="4140200"/>
            <a:ext cx="4667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H</a:t>
            </a:r>
            <a:r>
              <a:rPr lang="es-ES_tradnl" sz="1200" b="1" baseline="-25000"/>
              <a:t>2</a:t>
            </a:r>
            <a:r>
              <a:rPr lang="es-ES_tradnl" sz="1200" b="1"/>
              <a:t>O</a:t>
            </a:r>
          </a:p>
        </p:txBody>
      </p:sp>
      <p:sp>
        <p:nvSpPr>
          <p:cNvPr id="22644" name="Line 126"/>
          <p:cNvSpPr>
            <a:spLocks noChangeShapeType="1"/>
          </p:cNvSpPr>
          <p:nvPr/>
        </p:nvSpPr>
        <p:spPr bwMode="auto">
          <a:xfrm>
            <a:off x="665163" y="4213225"/>
            <a:ext cx="0" cy="106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45" name="Rectangle 127"/>
          <p:cNvSpPr>
            <a:spLocks noChangeArrowheads="1"/>
          </p:cNvSpPr>
          <p:nvPr/>
        </p:nvSpPr>
        <p:spPr bwMode="auto">
          <a:xfrm>
            <a:off x="515938" y="4318000"/>
            <a:ext cx="4667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OH</a:t>
            </a:r>
            <a:r>
              <a:rPr lang="es-ES_tradnl" sz="1200" b="1" baseline="-25000"/>
              <a:t>2</a:t>
            </a:r>
          </a:p>
        </p:txBody>
      </p:sp>
      <p:sp>
        <p:nvSpPr>
          <p:cNvPr id="22646" name="Line 128"/>
          <p:cNvSpPr>
            <a:spLocks noChangeShapeType="1"/>
          </p:cNvSpPr>
          <p:nvPr/>
        </p:nvSpPr>
        <p:spPr bwMode="auto">
          <a:xfrm>
            <a:off x="982663" y="3076575"/>
            <a:ext cx="0" cy="106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pSp>
        <p:nvGrpSpPr>
          <p:cNvPr id="91254" name="Group 129"/>
          <p:cNvGrpSpPr>
            <a:grpSpLocks/>
          </p:cNvGrpSpPr>
          <p:nvPr/>
        </p:nvGrpSpPr>
        <p:grpSpPr bwMode="auto">
          <a:xfrm>
            <a:off x="836613" y="2852738"/>
            <a:ext cx="538162" cy="271462"/>
            <a:chOff x="527" y="1797"/>
            <a:chExt cx="339" cy="171"/>
          </a:xfrm>
        </p:grpSpPr>
        <p:sp>
          <p:nvSpPr>
            <p:cNvPr id="22741" name="Rectangle 130"/>
            <p:cNvSpPr>
              <a:spLocks noChangeArrowheads="1"/>
            </p:cNvSpPr>
            <p:nvPr/>
          </p:nvSpPr>
          <p:spPr bwMode="auto">
            <a:xfrm>
              <a:off x="527" y="1797"/>
              <a:ext cx="339"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C   O</a:t>
              </a:r>
            </a:p>
          </p:txBody>
        </p:sp>
        <p:grpSp>
          <p:nvGrpSpPr>
            <p:cNvPr id="91349" name="Group 131"/>
            <p:cNvGrpSpPr>
              <a:grpSpLocks/>
            </p:cNvGrpSpPr>
            <p:nvPr/>
          </p:nvGrpSpPr>
          <p:grpSpPr bwMode="auto">
            <a:xfrm>
              <a:off x="669" y="1871"/>
              <a:ext cx="52" cy="16"/>
              <a:chOff x="669" y="1871"/>
              <a:chExt cx="52" cy="16"/>
            </a:xfrm>
          </p:grpSpPr>
          <p:sp>
            <p:nvSpPr>
              <p:cNvPr id="22743" name="Line 132"/>
              <p:cNvSpPr>
                <a:spLocks noChangeShapeType="1"/>
              </p:cNvSpPr>
              <p:nvPr/>
            </p:nvSpPr>
            <p:spPr bwMode="auto">
              <a:xfrm>
                <a:off x="669" y="1887"/>
                <a:ext cx="5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44" name="Line 133"/>
              <p:cNvSpPr>
                <a:spLocks noChangeShapeType="1"/>
              </p:cNvSpPr>
              <p:nvPr/>
            </p:nvSpPr>
            <p:spPr bwMode="auto">
              <a:xfrm>
                <a:off x="669" y="1871"/>
                <a:ext cx="5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pSp>
      </p:grpSp>
      <p:sp>
        <p:nvSpPr>
          <p:cNvPr id="22648" name="Rectangle 134"/>
          <p:cNvSpPr>
            <a:spLocks noChangeArrowheads="1"/>
          </p:cNvSpPr>
          <p:nvPr/>
        </p:nvSpPr>
        <p:spPr bwMode="auto">
          <a:xfrm>
            <a:off x="838200" y="2516188"/>
            <a:ext cx="30003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649" name="Line 135"/>
          <p:cNvSpPr>
            <a:spLocks noChangeShapeType="1"/>
          </p:cNvSpPr>
          <p:nvPr/>
        </p:nvSpPr>
        <p:spPr bwMode="auto">
          <a:xfrm>
            <a:off x="977900" y="2743200"/>
            <a:ext cx="0" cy="106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50" name="Rectangle 136"/>
          <p:cNvSpPr>
            <a:spLocks noChangeArrowheads="1"/>
          </p:cNvSpPr>
          <p:nvPr/>
        </p:nvSpPr>
        <p:spPr bwMode="auto">
          <a:xfrm>
            <a:off x="781050" y="2106613"/>
            <a:ext cx="39211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2000"/>
              <a:t>M</a:t>
            </a:r>
          </a:p>
        </p:txBody>
      </p:sp>
      <p:sp>
        <p:nvSpPr>
          <p:cNvPr id="22651" name="Line 137"/>
          <p:cNvSpPr>
            <a:spLocks noChangeShapeType="1"/>
          </p:cNvSpPr>
          <p:nvPr/>
        </p:nvSpPr>
        <p:spPr bwMode="auto">
          <a:xfrm>
            <a:off x="977900" y="2432050"/>
            <a:ext cx="0" cy="106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52" name="Line 138"/>
          <p:cNvSpPr>
            <a:spLocks noChangeShapeType="1"/>
          </p:cNvSpPr>
          <p:nvPr/>
        </p:nvSpPr>
        <p:spPr bwMode="auto">
          <a:xfrm flipH="1">
            <a:off x="971550" y="1889125"/>
            <a:ext cx="14288" cy="2460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53" name="Line 139"/>
          <p:cNvSpPr>
            <a:spLocks noChangeShapeType="1"/>
          </p:cNvSpPr>
          <p:nvPr/>
        </p:nvSpPr>
        <p:spPr bwMode="auto">
          <a:xfrm>
            <a:off x="1604963" y="3089275"/>
            <a:ext cx="0" cy="106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54" name="Rectangle 140"/>
          <p:cNvSpPr>
            <a:spLocks noChangeArrowheads="1"/>
          </p:cNvSpPr>
          <p:nvPr/>
        </p:nvSpPr>
        <p:spPr bwMode="auto">
          <a:xfrm>
            <a:off x="1452563" y="2851150"/>
            <a:ext cx="6381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COOH</a:t>
            </a:r>
          </a:p>
        </p:txBody>
      </p:sp>
      <p:sp>
        <p:nvSpPr>
          <p:cNvPr id="22655" name="Line 141"/>
          <p:cNvSpPr>
            <a:spLocks noChangeShapeType="1"/>
          </p:cNvSpPr>
          <p:nvPr/>
        </p:nvSpPr>
        <p:spPr bwMode="auto">
          <a:xfrm>
            <a:off x="2203450" y="3232150"/>
            <a:ext cx="93663" cy="920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56" name="Rectangle 142"/>
          <p:cNvSpPr>
            <a:spLocks noChangeArrowheads="1"/>
          </p:cNvSpPr>
          <p:nvPr/>
        </p:nvSpPr>
        <p:spPr bwMode="auto">
          <a:xfrm>
            <a:off x="2043113" y="2854325"/>
            <a:ext cx="2905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H</a:t>
            </a:r>
          </a:p>
        </p:txBody>
      </p:sp>
      <p:sp>
        <p:nvSpPr>
          <p:cNvPr id="22657" name="Line 143"/>
          <p:cNvSpPr>
            <a:spLocks noChangeShapeType="1"/>
          </p:cNvSpPr>
          <p:nvPr/>
        </p:nvSpPr>
        <p:spPr bwMode="auto">
          <a:xfrm>
            <a:off x="2195513" y="2771775"/>
            <a:ext cx="0" cy="106363"/>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58" name="Rectangle 144"/>
          <p:cNvSpPr>
            <a:spLocks noChangeArrowheads="1"/>
          </p:cNvSpPr>
          <p:nvPr/>
        </p:nvSpPr>
        <p:spPr bwMode="auto">
          <a:xfrm>
            <a:off x="2044700" y="2541588"/>
            <a:ext cx="30003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659" name="Line 145"/>
          <p:cNvSpPr>
            <a:spLocks noChangeShapeType="1"/>
          </p:cNvSpPr>
          <p:nvPr/>
        </p:nvSpPr>
        <p:spPr bwMode="auto">
          <a:xfrm flipH="1" flipV="1">
            <a:off x="2032000" y="2413000"/>
            <a:ext cx="127000" cy="177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60" name="Line 146"/>
          <p:cNvSpPr>
            <a:spLocks noChangeShapeType="1"/>
          </p:cNvSpPr>
          <p:nvPr/>
        </p:nvSpPr>
        <p:spPr bwMode="auto">
          <a:xfrm flipV="1">
            <a:off x="2247900" y="2413000"/>
            <a:ext cx="101600" cy="177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61" name="Rectangle 147"/>
          <p:cNvSpPr>
            <a:spLocks noChangeArrowheads="1"/>
          </p:cNvSpPr>
          <p:nvPr/>
        </p:nvSpPr>
        <p:spPr bwMode="auto">
          <a:xfrm>
            <a:off x="1884363" y="2200275"/>
            <a:ext cx="2905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H</a:t>
            </a:r>
          </a:p>
        </p:txBody>
      </p:sp>
      <p:sp>
        <p:nvSpPr>
          <p:cNvPr id="22662" name="Rectangle 148"/>
          <p:cNvSpPr>
            <a:spLocks noChangeArrowheads="1"/>
          </p:cNvSpPr>
          <p:nvPr/>
        </p:nvSpPr>
        <p:spPr bwMode="auto">
          <a:xfrm>
            <a:off x="2208213" y="2206625"/>
            <a:ext cx="2905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H</a:t>
            </a:r>
          </a:p>
        </p:txBody>
      </p:sp>
      <p:sp>
        <p:nvSpPr>
          <p:cNvPr id="22663" name="Line 149"/>
          <p:cNvSpPr>
            <a:spLocks noChangeShapeType="1"/>
          </p:cNvSpPr>
          <p:nvPr/>
        </p:nvSpPr>
        <p:spPr bwMode="auto">
          <a:xfrm flipH="1">
            <a:off x="3509963" y="3295650"/>
            <a:ext cx="207962" cy="476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64" name="Line 150"/>
          <p:cNvSpPr>
            <a:spLocks noChangeShapeType="1"/>
          </p:cNvSpPr>
          <p:nvPr/>
        </p:nvSpPr>
        <p:spPr bwMode="auto">
          <a:xfrm flipH="1" flipV="1">
            <a:off x="3536950" y="3041650"/>
            <a:ext cx="180975"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pSp>
        <p:nvGrpSpPr>
          <p:cNvPr id="91272" name="Group 151"/>
          <p:cNvGrpSpPr>
            <a:grpSpLocks/>
          </p:cNvGrpSpPr>
          <p:nvPr/>
        </p:nvGrpSpPr>
        <p:grpSpPr bwMode="auto">
          <a:xfrm>
            <a:off x="3268663" y="2143125"/>
            <a:ext cx="614362" cy="612775"/>
            <a:chOff x="2059" y="1350"/>
            <a:chExt cx="387" cy="386"/>
          </a:xfrm>
        </p:grpSpPr>
        <p:sp>
          <p:nvSpPr>
            <p:cNvPr id="22736" name="Rectangle 152"/>
            <p:cNvSpPr>
              <a:spLocks noChangeArrowheads="1"/>
            </p:cNvSpPr>
            <p:nvPr/>
          </p:nvSpPr>
          <p:spPr bwMode="auto">
            <a:xfrm>
              <a:off x="2160" y="1565"/>
              <a:ext cx="189"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737" name="Line 153"/>
            <p:cNvSpPr>
              <a:spLocks noChangeShapeType="1"/>
            </p:cNvSpPr>
            <p:nvPr/>
          </p:nvSpPr>
          <p:spPr bwMode="auto">
            <a:xfrm flipH="1" flipV="1">
              <a:off x="2152" y="1484"/>
              <a:ext cx="80" cy="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38" name="Line 154"/>
            <p:cNvSpPr>
              <a:spLocks noChangeShapeType="1"/>
            </p:cNvSpPr>
            <p:nvPr/>
          </p:nvSpPr>
          <p:spPr bwMode="auto">
            <a:xfrm flipV="1">
              <a:off x="2288" y="1484"/>
              <a:ext cx="64" cy="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39" name="Rectangle 155"/>
            <p:cNvSpPr>
              <a:spLocks noChangeArrowheads="1"/>
            </p:cNvSpPr>
            <p:nvPr/>
          </p:nvSpPr>
          <p:spPr bwMode="auto">
            <a:xfrm>
              <a:off x="2059" y="1350"/>
              <a:ext cx="183"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H</a:t>
              </a:r>
            </a:p>
          </p:txBody>
        </p:sp>
        <p:sp>
          <p:nvSpPr>
            <p:cNvPr id="22740" name="Rectangle 156"/>
            <p:cNvSpPr>
              <a:spLocks noChangeArrowheads="1"/>
            </p:cNvSpPr>
            <p:nvPr/>
          </p:nvSpPr>
          <p:spPr bwMode="auto">
            <a:xfrm>
              <a:off x="2263" y="1354"/>
              <a:ext cx="183"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H</a:t>
              </a:r>
            </a:p>
          </p:txBody>
        </p:sp>
      </p:grpSp>
      <p:sp>
        <p:nvSpPr>
          <p:cNvPr id="22666" name="Line 157"/>
          <p:cNvSpPr>
            <a:spLocks noChangeShapeType="1"/>
          </p:cNvSpPr>
          <p:nvPr/>
        </p:nvSpPr>
        <p:spPr bwMode="auto">
          <a:xfrm flipH="1">
            <a:off x="7621588" y="2994025"/>
            <a:ext cx="14287" cy="123825"/>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67" name="Rectangle 158"/>
          <p:cNvSpPr>
            <a:spLocks noChangeArrowheads="1"/>
          </p:cNvSpPr>
          <p:nvPr/>
        </p:nvSpPr>
        <p:spPr bwMode="auto">
          <a:xfrm>
            <a:off x="7477125" y="2767013"/>
            <a:ext cx="30003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668" name="Line 159"/>
          <p:cNvSpPr>
            <a:spLocks noChangeShapeType="1"/>
          </p:cNvSpPr>
          <p:nvPr/>
        </p:nvSpPr>
        <p:spPr bwMode="auto">
          <a:xfrm flipH="1" flipV="1">
            <a:off x="7464425" y="2638425"/>
            <a:ext cx="127000" cy="177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69" name="Line 160"/>
          <p:cNvSpPr>
            <a:spLocks noChangeShapeType="1"/>
          </p:cNvSpPr>
          <p:nvPr/>
        </p:nvSpPr>
        <p:spPr bwMode="auto">
          <a:xfrm flipV="1">
            <a:off x="7680325" y="2638425"/>
            <a:ext cx="101600" cy="177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70" name="Rectangle 161"/>
          <p:cNvSpPr>
            <a:spLocks noChangeArrowheads="1"/>
          </p:cNvSpPr>
          <p:nvPr/>
        </p:nvSpPr>
        <p:spPr bwMode="auto">
          <a:xfrm>
            <a:off x="7316788" y="2425700"/>
            <a:ext cx="2905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H</a:t>
            </a:r>
          </a:p>
        </p:txBody>
      </p:sp>
      <p:sp>
        <p:nvSpPr>
          <p:cNvPr id="22671" name="Rectangle 162"/>
          <p:cNvSpPr>
            <a:spLocks noChangeArrowheads="1"/>
          </p:cNvSpPr>
          <p:nvPr/>
        </p:nvSpPr>
        <p:spPr bwMode="auto">
          <a:xfrm>
            <a:off x="7640638" y="2432050"/>
            <a:ext cx="2905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H</a:t>
            </a:r>
          </a:p>
        </p:txBody>
      </p:sp>
      <p:sp>
        <p:nvSpPr>
          <p:cNvPr id="22672" name="Line 163"/>
          <p:cNvSpPr>
            <a:spLocks noChangeShapeType="1"/>
          </p:cNvSpPr>
          <p:nvPr/>
        </p:nvSpPr>
        <p:spPr bwMode="auto">
          <a:xfrm>
            <a:off x="6719888" y="3327400"/>
            <a:ext cx="0" cy="1000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pSp>
        <p:nvGrpSpPr>
          <p:cNvPr id="91280" name="Group 164"/>
          <p:cNvGrpSpPr>
            <a:grpSpLocks/>
          </p:cNvGrpSpPr>
          <p:nvPr/>
        </p:nvGrpSpPr>
        <p:grpSpPr bwMode="auto">
          <a:xfrm>
            <a:off x="6300788" y="3317875"/>
            <a:ext cx="34925" cy="106363"/>
            <a:chOff x="3969" y="2090"/>
            <a:chExt cx="22" cy="67"/>
          </a:xfrm>
        </p:grpSpPr>
        <p:sp>
          <p:nvSpPr>
            <p:cNvPr id="22734" name="Line 165"/>
            <p:cNvSpPr>
              <a:spLocks noChangeShapeType="1"/>
            </p:cNvSpPr>
            <p:nvPr/>
          </p:nvSpPr>
          <p:spPr bwMode="auto">
            <a:xfrm>
              <a:off x="3969" y="2090"/>
              <a:ext cx="0" cy="6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35" name="Line 166"/>
            <p:cNvSpPr>
              <a:spLocks noChangeShapeType="1"/>
            </p:cNvSpPr>
            <p:nvPr/>
          </p:nvSpPr>
          <p:spPr bwMode="auto">
            <a:xfrm>
              <a:off x="3991" y="2090"/>
              <a:ext cx="0" cy="6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pSp>
      <p:sp>
        <p:nvSpPr>
          <p:cNvPr id="22674" name="Line 167"/>
          <p:cNvSpPr>
            <a:spLocks noChangeShapeType="1"/>
          </p:cNvSpPr>
          <p:nvPr/>
        </p:nvSpPr>
        <p:spPr bwMode="auto">
          <a:xfrm>
            <a:off x="6024563" y="3463925"/>
            <a:ext cx="82550" cy="825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75" name="Line 168"/>
          <p:cNvSpPr>
            <a:spLocks noChangeShapeType="1"/>
          </p:cNvSpPr>
          <p:nvPr/>
        </p:nvSpPr>
        <p:spPr bwMode="auto">
          <a:xfrm>
            <a:off x="6056313" y="3441700"/>
            <a:ext cx="69850" cy="698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76" name="Rectangle 169"/>
          <p:cNvSpPr>
            <a:spLocks noChangeArrowheads="1"/>
          </p:cNvSpPr>
          <p:nvPr/>
        </p:nvSpPr>
        <p:spPr bwMode="auto">
          <a:xfrm>
            <a:off x="6170613" y="3095625"/>
            <a:ext cx="300037"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677" name="Line 170"/>
          <p:cNvSpPr>
            <a:spLocks noChangeShapeType="1"/>
          </p:cNvSpPr>
          <p:nvPr/>
        </p:nvSpPr>
        <p:spPr bwMode="auto">
          <a:xfrm flipV="1">
            <a:off x="3005138" y="4186238"/>
            <a:ext cx="82550" cy="1079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78" name="Line 171"/>
          <p:cNvSpPr>
            <a:spLocks noChangeShapeType="1"/>
          </p:cNvSpPr>
          <p:nvPr/>
        </p:nvSpPr>
        <p:spPr bwMode="auto">
          <a:xfrm flipV="1">
            <a:off x="2971800" y="4165600"/>
            <a:ext cx="82550" cy="1095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79" name="Rectangle 172"/>
          <p:cNvSpPr>
            <a:spLocks noChangeArrowheads="1"/>
          </p:cNvSpPr>
          <p:nvPr/>
        </p:nvSpPr>
        <p:spPr bwMode="auto">
          <a:xfrm>
            <a:off x="2784475" y="4221163"/>
            <a:ext cx="30003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680" name="Line 173"/>
          <p:cNvSpPr>
            <a:spLocks noChangeShapeType="1"/>
          </p:cNvSpPr>
          <p:nvPr/>
        </p:nvSpPr>
        <p:spPr bwMode="auto">
          <a:xfrm flipV="1">
            <a:off x="1522413" y="3609975"/>
            <a:ext cx="82550" cy="106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81" name="Rectangle 174"/>
          <p:cNvSpPr>
            <a:spLocks noChangeArrowheads="1"/>
          </p:cNvSpPr>
          <p:nvPr/>
        </p:nvSpPr>
        <p:spPr bwMode="auto">
          <a:xfrm>
            <a:off x="1347788" y="3683000"/>
            <a:ext cx="4095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OH</a:t>
            </a:r>
          </a:p>
        </p:txBody>
      </p:sp>
      <p:grpSp>
        <p:nvGrpSpPr>
          <p:cNvPr id="91289" name="Group 175"/>
          <p:cNvGrpSpPr>
            <a:grpSpLocks/>
          </p:cNvGrpSpPr>
          <p:nvPr/>
        </p:nvGrpSpPr>
        <p:grpSpPr bwMode="auto">
          <a:xfrm>
            <a:off x="2533650" y="3116263"/>
            <a:ext cx="638175" cy="271462"/>
            <a:chOff x="1596" y="1963"/>
            <a:chExt cx="402" cy="171"/>
          </a:xfrm>
        </p:grpSpPr>
        <p:sp>
          <p:nvSpPr>
            <p:cNvPr id="22732" name="Rectangle 176"/>
            <p:cNvSpPr>
              <a:spLocks noChangeArrowheads="1"/>
            </p:cNvSpPr>
            <p:nvPr/>
          </p:nvSpPr>
          <p:spPr bwMode="auto">
            <a:xfrm>
              <a:off x="1596" y="1963"/>
              <a:ext cx="402"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R   CH</a:t>
              </a:r>
            </a:p>
          </p:txBody>
        </p:sp>
        <p:sp>
          <p:nvSpPr>
            <p:cNvPr id="22733" name="Line 177"/>
            <p:cNvSpPr>
              <a:spLocks noChangeShapeType="1"/>
            </p:cNvSpPr>
            <p:nvPr/>
          </p:nvSpPr>
          <p:spPr bwMode="auto">
            <a:xfrm>
              <a:off x="1737" y="2046"/>
              <a:ext cx="5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pSp>
      <p:sp>
        <p:nvSpPr>
          <p:cNvPr id="22683" name="Line 178"/>
          <p:cNvSpPr>
            <a:spLocks noChangeShapeType="1"/>
          </p:cNvSpPr>
          <p:nvPr/>
        </p:nvSpPr>
        <p:spPr bwMode="auto">
          <a:xfrm>
            <a:off x="2919413" y="3006725"/>
            <a:ext cx="0" cy="106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84" name="Line 179"/>
          <p:cNvSpPr>
            <a:spLocks noChangeShapeType="1"/>
          </p:cNvSpPr>
          <p:nvPr/>
        </p:nvSpPr>
        <p:spPr bwMode="auto">
          <a:xfrm>
            <a:off x="2919413" y="2686050"/>
            <a:ext cx="0" cy="106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85" name="Rectangle 180"/>
          <p:cNvSpPr>
            <a:spLocks noChangeArrowheads="1"/>
          </p:cNvSpPr>
          <p:nvPr/>
        </p:nvSpPr>
        <p:spPr bwMode="auto">
          <a:xfrm>
            <a:off x="2768600" y="2455863"/>
            <a:ext cx="30003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686" name="Rectangle 181"/>
          <p:cNvSpPr>
            <a:spLocks noChangeArrowheads="1"/>
          </p:cNvSpPr>
          <p:nvPr/>
        </p:nvSpPr>
        <p:spPr bwMode="auto">
          <a:xfrm>
            <a:off x="2714625" y="2046288"/>
            <a:ext cx="39211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2000"/>
              <a:t>M</a:t>
            </a:r>
          </a:p>
        </p:txBody>
      </p:sp>
      <p:sp>
        <p:nvSpPr>
          <p:cNvPr id="22687" name="Line 182"/>
          <p:cNvSpPr>
            <a:spLocks noChangeShapeType="1"/>
          </p:cNvSpPr>
          <p:nvPr/>
        </p:nvSpPr>
        <p:spPr bwMode="auto">
          <a:xfrm>
            <a:off x="2919413" y="2368550"/>
            <a:ext cx="0" cy="106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88" name="Line 183"/>
          <p:cNvSpPr>
            <a:spLocks noChangeShapeType="1"/>
          </p:cNvSpPr>
          <p:nvPr/>
        </p:nvSpPr>
        <p:spPr bwMode="auto">
          <a:xfrm>
            <a:off x="2917825" y="1879600"/>
            <a:ext cx="0" cy="2111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89" name="Line 184"/>
          <p:cNvSpPr>
            <a:spLocks noChangeShapeType="1"/>
          </p:cNvSpPr>
          <p:nvPr/>
        </p:nvSpPr>
        <p:spPr bwMode="auto">
          <a:xfrm flipV="1">
            <a:off x="3317875" y="3741738"/>
            <a:ext cx="69850" cy="952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90" name="Line 185"/>
          <p:cNvSpPr>
            <a:spLocks noChangeShapeType="1"/>
          </p:cNvSpPr>
          <p:nvPr/>
        </p:nvSpPr>
        <p:spPr bwMode="auto">
          <a:xfrm flipV="1">
            <a:off x="3292475" y="3714750"/>
            <a:ext cx="71438" cy="984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91" name="Rectangle 186"/>
          <p:cNvSpPr>
            <a:spLocks noChangeArrowheads="1"/>
          </p:cNvSpPr>
          <p:nvPr/>
        </p:nvSpPr>
        <p:spPr bwMode="auto">
          <a:xfrm>
            <a:off x="3295650" y="3532188"/>
            <a:ext cx="30003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692" name="Line 187"/>
          <p:cNvSpPr>
            <a:spLocks noChangeShapeType="1"/>
          </p:cNvSpPr>
          <p:nvPr/>
        </p:nvSpPr>
        <p:spPr bwMode="auto">
          <a:xfrm>
            <a:off x="3446463" y="3482975"/>
            <a:ext cx="0" cy="106363"/>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93" name="Rectangle 188"/>
          <p:cNvSpPr>
            <a:spLocks noChangeArrowheads="1"/>
          </p:cNvSpPr>
          <p:nvPr/>
        </p:nvSpPr>
        <p:spPr bwMode="auto">
          <a:xfrm>
            <a:off x="3300413" y="3222625"/>
            <a:ext cx="2905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H</a:t>
            </a:r>
          </a:p>
        </p:txBody>
      </p:sp>
      <p:sp>
        <p:nvSpPr>
          <p:cNvPr id="22694" name="Rectangle 189"/>
          <p:cNvSpPr>
            <a:spLocks noChangeArrowheads="1"/>
          </p:cNvSpPr>
          <p:nvPr/>
        </p:nvSpPr>
        <p:spPr bwMode="auto">
          <a:xfrm>
            <a:off x="3632200" y="3100388"/>
            <a:ext cx="30003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695" name="Rectangle 190"/>
          <p:cNvSpPr>
            <a:spLocks noChangeArrowheads="1"/>
          </p:cNvSpPr>
          <p:nvPr/>
        </p:nvSpPr>
        <p:spPr bwMode="auto">
          <a:xfrm>
            <a:off x="3313113" y="2879725"/>
            <a:ext cx="2905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H</a:t>
            </a:r>
          </a:p>
        </p:txBody>
      </p:sp>
      <p:sp>
        <p:nvSpPr>
          <p:cNvPr id="22696" name="Line 191"/>
          <p:cNvSpPr>
            <a:spLocks noChangeShapeType="1"/>
          </p:cNvSpPr>
          <p:nvPr/>
        </p:nvSpPr>
        <p:spPr bwMode="auto">
          <a:xfrm flipH="1">
            <a:off x="3452813" y="2724150"/>
            <a:ext cx="115887" cy="192088"/>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97" name="Line 192"/>
          <p:cNvSpPr>
            <a:spLocks noChangeShapeType="1"/>
          </p:cNvSpPr>
          <p:nvPr/>
        </p:nvSpPr>
        <p:spPr bwMode="auto">
          <a:xfrm flipH="1">
            <a:off x="5568950" y="2800350"/>
            <a:ext cx="146050"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98" name="Line 193"/>
          <p:cNvSpPr>
            <a:spLocks noChangeShapeType="1"/>
          </p:cNvSpPr>
          <p:nvPr/>
        </p:nvSpPr>
        <p:spPr bwMode="auto">
          <a:xfrm flipH="1" flipV="1">
            <a:off x="5572125" y="2943225"/>
            <a:ext cx="180975" cy="650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699" name="Rectangle 194"/>
          <p:cNvSpPr>
            <a:spLocks noChangeArrowheads="1"/>
          </p:cNvSpPr>
          <p:nvPr/>
        </p:nvSpPr>
        <p:spPr bwMode="auto">
          <a:xfrm>
            <a:off x="5668963" y="2862263"/>
            <a:ext cx="2905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H</a:t>
            </a:r>
          </a:p>
        </p:txBody>
      </p:sp>
      <p:sp>
        <p:nvSpPr>
          <p:cNvPr id="22700" name="Rectangle 195"/>
          <p:cNvSpPr>
            <a:spLocks noChangeArrowheads="1"/>
          </p:cNvSpPr>
          <p:nvPr/>
        </p:nvSpPr>
        <p:spPr bwMode="auto">
          <a:xfrm>
            <a:off x="5359400" y="2795588"/>
            <a:ext cx="30003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701" name="Rectangle 196"/>
          <p:cNvSpPr>
            <a:spLocks noChangeArrowheads="1"/>
          </p:cNvSpPr>
          <p:nvPr/>
        </p:nvSpPr>
        <p:spPr bwMode="auto">
          <a:xfrm>
            <a:off x="5643563" y="2638425"/>
            <a:ext cx="2905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H</a:t>
            </a:r>
          </a:p>
        </p:txBody>
      </p:sp>
      <p:sp>
        <p:nvSpPr>
          <p:cNvPr id="22702" name="Rectangle 197"/>
          <p:cNvSpPr>
            <a:spLocks noChangeArrowheads="1"/>
          </p:cNvSpPr>
          <p:nvPr/>
        </p:nvSpPr>
        <p:spPr bwMode="auto">
          <a:xfrm>
            <a:off x="5830888" y="3246438"/>
            <a:ext cx="300037"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703" name="Line 198"/>
          <p:cNvSpPr>
            <a:spLocks noChangeShapeType="1"/>
          </p:cNvSpPr>
          <p:nvPr/>
        </p:nvSpPr>
        <p:spPr bwMode="auto">
          <a:xfrm>
            <a:off x="5848350" y="3105150"/>
            <a:ext cx="100013" cy="198438"/>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04" name="Line 199"/>
          <p:cNvSpPr>
            <a:spLocks noChangeShapeType="1"/>
          </p:cNvSpPr>
          <p:nvPr/>
        </p:nvSpPr>
        <p:spPr bwMode="auto">
          <a:xfrm>
            <a:off x="5689600" y="2495550"/>
            <a:ext cx="100013" cy="198438"/>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grpSp>
        <p:nvGrpSpPr>
          <p:cNvPr id="91312" name="Group 200"/>
          <p:cNvGrpSpPr>
            <a:grpSpLocks/>
          </p:cNvGrpSpPr>
          <p:nvPr/>
        </p:nvGrpSpPr>
        <p:grpSpPr bwMode="auto">
          <a:xfrm>
            <a:off x="5364163" y="1927225"/>
            <a:ext cx="614362" cy="612775"/>
            <a:chOff x="3379" y="1214"/>
            <a:chExt cx="387" cy="386"/>
          </a:xfrm>
        </p:grpSpPr>
        <p:sp>
          <p:nvSpPr>
            <p:cNvPr id="22727" name="Rectangle 201"/>
            <p:cNvSpPr>
              <a:spLocks noChangeArrowheads="1"/>
            </p:cNvSpPr>
            <p:nvPr/>
          </p:nvSpPr>
          <p:spPr bwMode="auto">
            <a:xfrm>
              <a:off x="3480" y="1429"/>
              <a:ext cx="189"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728" name="Line 202"/>
            <p:cNvSpPr>
              <a:spLocks noChangeShapeType="1"/>
            </p:cNvSpPr>
            <p:nvPr/>
          </p:nvSpPr>
          <p:spPr bwMode="auto">
            <a:xfrm flipH="1" flipV="1">
              <a:off x="3472" y="1348"/>
              <a:ext cx="80" cy="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29" name="Line 203"/>
            <p:cNvSpPr>
              <a:spLocks noChangeShapeType="1"/>
            </p:cNvSpPr>
            <p:nvPr/>
          </p:nvSpPr>
          <p:spPr bwMode="auto">
            <a:xfrm flipV="1">
              <a:off x="3608" y="1348"/>
              <a:ext cx="64" cy="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30" name="Rectangle 204"/>
            <p:cNvSpPr>
              <a:spLocks noChangeArrowheads="1"/>
            </p:cNvSpPr>
            <p:nvPr/>
          </p:nvSpPr>
          <p:spPr bwMode="auto">
            <a:xfrm>
              <a:off x="3379" y="1214"/>
              <a:ext cx="183"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H</a:t>
              </a:r>
            </a:p>
          </p:txBody>
        </p:sp>
        <p:sp>
          <p:nvSpPr>
            <p:cNvPr id="22731" name="Rectangle 205"/>
            <p:cNvSpPr>
              <a:spLocks noChangeArrowheads="1"/>
            </p:cNvSpPr>
            <p:nvPr/>
          </p:nvSpPr>
          <p:spPr bwMode="auto">
            <a:xfrm>
              <a:off x="3583" y="1218"/>
              <a:ext cx="183"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H</a:t>
              </a:r>
            </a:p>
          </p:txBody>
        </p:sp>
      </p:grpSp>
      <p:sp>
        <p:nvSpPr>
          <p:cNvPr id="22706" name="Rectangle 206"/>
          <p:cNvSpPr>
            <a:spLocks noChangeArrowheads="1"/>
          </p:cNvSpPr>
          <p:nvPr/>
        </p:nvSpPr>
        <p:spPr bwMode="auto">
          <a:xfrm>
            <a:off x="6445250" y="3105150"/>
            <a:ext cx="4095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HO</a:t>
            </a:r>
          </a:p>
        </p:txBody>
      </p:sp>
      <p:sp>
        <p:nvSpPr>
          <p:cNvPr id="22707" name="Line 207"/>
          <p:cNvSpPr>
            <a:spLocks noChangeShapeType="1"/>
          </p:cNvSpPr>
          <p:nvPr/>
        </p:nvSpPr>
        <p:spPr bwMode="auto">
          <a:xfrm flipV="1">
            <a:off x="6330950" y="2940050"/>
            <a:ext cx="57150" cy="2095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08" name="Line 208"/>
          <p:cNvSpPr>
            <a:spLocks noChangeShapeType="1"/>
          </p:cNvSpPr>
          <p:nvPr/>
        </p:nvSpPr>
        <p:spPr bwMode="auto">
          <a:xfrm flipH="1" flipV="1">
            <a:off x="6546850" y="2933700"/>
            <a:ext cx="133350" cy="2222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09" name="Rectangle 209"/>
          <p:cNvSpPr>
            <a:spLocks noChangeArrowheads="1"/>
          </p:cNvSpPr>
          <p:nvPr/>
        </p:nvSpPr>
        <p:spPr bwMode="auto">
          <a:xfrm>
            <a:off x="6273800" y="2620963"/>
            <a:ext cx="39211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2000"/>
              <a:t>M</a:t>
            </a:r>
          </a:p>
        </p:txBody>
      </p:sp>
      <p:sp>
        <p:nvSpPr>
          <p:cNvPr id="22710" name="Line 210"/>
          <p:cNvSpPr>
            <a:spLocks noChangeShapeType="1"/>
          </p:cNvSpPr>
          <p:nvPr/>
        </p:nvSpPr>
        <p:spPr bwMode="auto">
          <a:xfrm flipV="1">
            <a:off x="6553200" y="1876425"/>
            <a:ext cx="238125" cy="790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11" name="Line 211"/>
          <p:cNvSpPr>
            <a:spLocks noChangeShapeType="1"/>
          </p:cNvSpPr>
          <p:nvPr/>
        </p:nvSpPr>
        <p:spPr bwMode="auto">
          <a:xfrm flipH="1" flipV="1">
            <a:off x="6124575" y="1876425"/>
            <a:ext cx="269875" cy="7842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12" name="Line 212"/>
          <p:cNvSpPr>
            <a:spLocks noChangeShapeType="1"/>
          </p:cNvSpPr>
          <p:nvPr/>
        </p:nvSpPr>
        <p:spPr bwMode="auto">
          <a:xfrm>
            <a:off x="6113463" y="4183063"/>
            <a:ext cx="0" cy="101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13" name="Rectangle 213"/>
          <p:cNvSpPr>
            <a:spLocks noChangeArrowheads="1"/>
          </p:cNvSpPr>
          <p:nvPr/>
        </p:nvSpPr>
        <p:spPr bwMode="auto">
          <a:xfrm>
            <a:off x="5967413" y="4257675"/>
            <a:ext cx="4095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OH</a:t>
            </a:r>
          </a:p>
        </p:txBody>
      </p:sp>
      <p:sp>
        <p:nvSpPr>
          <p:cNvPr id="22714" name="Rectangle 214"/>
          <p:cNvSpPr>
            <a:spLocks noChangeArrowheads="1"/>
          </p:cNvSpPr>
          <p:nvPr/>
        </p:nvSpPr>
        <p:spPr bwMode="auto">
          <a:xfrm>
            <a:off x="8020050" y="3379788"/>
            <a:ext cx="30003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715" name="Rectangle 215"/>
          <p:cNvSpPr>
            <a:spLocks noChangeArrowheads="1"/>
          </p:cNvSpPr>
          <p:nvPr/>
        </p:nvSpPr>
        <p:spPr bwMode="auto">
          <a:xfrm>
            <a:off x="8016875" y="3617913"/>
            <a:ext cx="300038"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defRPr/>
            </a:pPr>
            <a:r>
              <a:rPr lang="es-ES_tradnl" sz="1200" b="1"/>
              <a:t>O</a:t>
            </a:r>
          </a:p>
        </p:txBody>
      </p:sp>
      <p:sp>
        <p:nvSpPr>
          <p:cNvPr id="22716" name="Line 216"/>
          <p:cNvSpPr>
            <a:spLocks noChangeShapeType="1"/>
          </p:cNvSpPr>
          <p:nvPr/>
        </p:nvSpPr>
        <p:spPr bwMode="auto">
          <a:xfrm>
            <a:off x="8255000" y="3536950"/>
            <a:ext cx="84138" cy="25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17" name="Line 217"/>
          <p:cNvSpPr>
            <a:spLocks noChangeShapeType="1"/>
          </p:cNvSpPr>
          <p:nvPr/>
        </p:nvSpPr>
        <p:spPr bwMode="auto">
          <a:xfrm flipV="1">
            <a:off x="8247063" y="3676650"/>
            <a:ext cx="82550" cy="555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18" name="Line 218"/>
          <p:cNvSpPr>
            <a:spLocks noChangeShapeType="1"/>
          </p:cNvSpPr>
          <p:nvPr/>
        </p:nvSpPr>
        <p:spPr bwMode="auto">
          <a:xfrm flipV="1">
            <a:off x="8593138" y="3460750"/>
            <a:ext cx="74612" cy="682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19" name="Line 219"/>
          <p:cNvSpPr>
            <a:spLocks noChangeShapeType="1"/>
          </p:cNvSpPr>
          <p:nvPr/>
        </p:nvSpPr>
        <p:spPr bwMode="auto">
          <a:xfrm>
            <a:off x="8588375" y="3711575"/>
            <a:ext cx="66675" cy="349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20" name="Rectangle 220"/>
          <p:cNvSpPr>
            <a:spLocks noChangeArrowheads="1"/>
          </p:cNvSpPr>
          <p:nvPr/>
        </p:nvSpPr>
        <p:spPr bwMode="auto">
          <a:xfrm>
            <a:off x="8604250" y="3295650"/>
            <a:ext cx="52070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762000" eaLnBrk="0" hangingPunct="0">
              <a:defRPr/>
            </a:pPr>
            <a:r>
              <a:rPr lang="es-ES_tradnl" sz="1200" b="1"/>
              <a:t>OH</a:t>
            </a:r>
            <a:r>
              <a:rPr lang="es-ES_tradnl" sz="1200" b="1" baseline="-25000"/>
              <a:t>2</a:t>
            </a:r>
          </a:p>
        </p:txBody>
      </p:sp>
      <p:sp>
        <p:nvSpPr>
          <p:cNvPr id="22721" name="Rectangle 221"/>
          <p:cNvSpPr>
            <a:spLocks noChangeArrowheads="1"/>
          </p:cNvSpPr>
          <p:nvPr/>
        </p:nvSpPr>
        <p:spPr bwMode="auto">
          <a:xfrm>
            <a:off x="8607425" y="3652838"/>
            <a:ext cx="495300"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762000" eaLnBrk="0" hangingPunct="0">
              <a:defRPr/>
            </a:pPr>
            <a:r>
              <a:rPr lang="es-ES_tradnl" sz="1200" b="1"/>
              <a:t>OH</a:t>
            </a:r>
            <a:r>
              <a:rPr lang="es-ES_tradnl" sz="1200" b="1" baseline="-25000"/>
              <a:t>2</a:t>
            </a:r>
          </a:p>
        </p:txBody>
      </p:sp>
      <p:sp>
        <p:nvSpPr>
          <p:cNvPr id="22722" name="Line 222"/>
          <p:cNvSpPr>
            <a:spLocks noChangeShapeType="1"/>
          </p:cNvSpPr>
          <p:nvPr/>
        </p:nvSpPr>
        <p:spPr bwMode="auto">
          <a:xfrm>
            <a:off x="3808413" y="5470525"/>
            <a:ext cx="0" cy="106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23" name="Line 223"/>
          <p:cNvSpPr>
            <a:spLocks noChangeShapeType="1"/>
          </p:cNvSpPr>
          <p:nvPr/>
        </p:nvSpPr>
        <p:spPr bwMode="auto">
          <a:xfrm flipV="1">
            <a:off x="787400" y="3905250"/>
            <a:ext cx="139700" cy="1206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
          </a:p>
        </p:txBody>
      </p:sp>
      <p:sp>
        <p:nvSpPr>
          <p:cNvPr id="22724" name="AutoShape 224"/>
          <p:cNvSpPr>
            <a:spLocks noChangeArrowheads="1"/>
          </p:cNvSpPr>
          <p:nvPr/>
        </p:nvSpPr>
        <p:spPr bwMode="auto">
          <a:xfrm rot="10800000">
            <a:off x="3786188" y="5589588"/>
            <a:ext cx="44450" cy="52387"/>
          </a:xfrm>
          <a:prstGeom prst="triangle">
            <a:avLst>
              <a:gd name="adj" fmla="val 4999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22725" name="Rectangle 225"/>
          <p:cNvSpPr>
            <a:spLocks noChangeArrowheads="1"/>
          </p:cNvSpPr>
          <p:nvPr/>
        </p:nvSpPr>
        <p:spPr bwMode="auto">
          <a:xfrm>
            <a:off x="131763" y="573088"/>
            <a:ext cx="8890000" cy="1276350"/>
          </a:xfrm>
          <a:prstGeom prst="rect">
            <a:avLst/>
          </a:prstGeom>
          <a:gradFill rotWithShape="0">
            <a:gsLst>
              <a:gs pos="0">
                <a:srgbClr val="B86907"/>
              </a:gs>
              <a:gs pos="100000">
                <a:srgbClr val="DBB483"/>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
        <p:nvSpPr>
          <p:cNvPr id="285922" name="Rectangle 226"/>
          <p:cNvSpPr>
            <a:spLocks noChangeArrowheads="1"/>
          </p:cNvSpPr>
          <p:nvPr/>
        </p:nvSpPr>
        <p:spPr bwMode="auto">
          <a:xfrm>
            <a:off x="3448050" y="977900"/>
            <a:ext cx="22431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defTabSz="762000" eaLnBrk="0" hangingPunct="0">
              <a:defRPr/>
            </a:pPr>
            <a:r>
              <a:rPr lang="es-ES_tradnl" sz="2400" b="1">
                <a:solidFill>
                  <a:srgbClr val="FFFFFF"/>
                </a:solidFill>
                <a:effectLst>
                  <a:outerShdw blurRad="38100" dist="38100" dir="2700000" algn="tl">
                    <a:srgbClr val="000000"/>
                  </a:outerShdw>
                </a:effectLst>
                <a:latin typeface="Times New Roman" charset="0"/>
              </a:rPr>
              <a:t>Arcilla  mineral</a:t>
            </a:r>
          </a:p>
        </p:txBody>
      </p:sp>
    </p:spTree>
    <p:extLst>
      <p:ext uri="{BB962C8B-B14F-4D97-AF65-F5344CB8AC3E}">
        <p14:creationId xmlns:p14="http://schemas.microsoft.com/office/powerpoint/2010/main" val="381984810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200" y="660400"/>
            <a:ext cx="796290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3945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29" name="Object 3"/>
          <p:cNvGraphicFramePr>
            <a:graphicFrameLocks noChangeAspect="1"/>
          </p:cNvGraphicFramePr>
          <p:nvPr/>
        </p:nvGraphicFramePr>
        <p:xfrm>
          <a:off x="684213" y="1487488"/>
          <a:ext cx="7845425" cy="5470525"/>
        </p:xfrm>
        <a:graphic>
          <a:graphicData uri="http://schemas.openxmlformats.org/presentationml/2006/ole">
            <mc:AlternateContent xmlns:mc="http://schemas.openxmlformats.org/markup-compatibility/2006">
              <mc:Choice xmlns:v="urn:schemas-microsoft-com:vml" Requires="v">
                <p:oleObj spid="_x0000_s22555" r:id="rId3" imgW="4572000" imgH="3429000" progId="PowerPoint.Slide.8">
                  <p:embed/>
                </p:oleObj>
              </mc:Choice>
              <mc:Fallback>
                <p:oleObj r:id="rId3" imgW="4572000" imgH="3429000" progId="PowerPoint.Slide.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487488"/>
                        <a:ext cx="7845425"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0" name="CuadroTexto 1"/>
          <p:cNvSpPr txBox="1">
            <a:spLocks noChangeArrowheads="1"/>
          </p:cNvSpPr>
          <p:nvPr/>
        </p:nvSpPr>
        <p:spPr bwMode="auto">
          <a:xfrm>
            <a:off x="144463" y="115888"/>
            <a:ext cx="889158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1800" dirty="0"/>
              <a:t>La vida es un sistema abierto en energía pero cerrado en materia</a:t>
            </a:r>
          </a:p>
          <a:p>
            <a:pPr eaLnBrk="1" hangingPunct="1"/>
            <a:r>
              <a:rPr lang="es-ES" sz="1800" dirty="0"/>
              <a:t>Los procesos son cerrados (cíclicos) como el del agua, fósforo, nitrógeno, etc. </a:t>
            </a:r>
          </a:p>
          <a:p>
            <a:pPr algn="ctr" eaLnBrk="1" hangingPunct="1"/>
            <a:r>
              <a:rPr lang="es-ES" sz="1800" dirty="0"/>
              <a:t>Se guarda en formas estables generalmente reducidas y se utiliza en formas solubles generalmente </a:t>
            </a:r>
            <a:r>
              <a:rPr lang="es-ES" sz="1800" dirty="0" smtClean="0"/>
              <a:t>oxidadas, no se generan </a:t>
            </a:r>
            <a:r>
              <a:rPr lang="es-ES" sz="1800" dirty="0" smtClean="0"/>
              <a:t>desechos. </a:t>
            </a:r>
            <a:endParaRPr lang="es-ES" sz="1800" dirty="0"/>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Imagen 1"/>
          <p:cNvPicPr>
            <a:picLocks noChangeAspect="1"/>
          </p:cNvPicPr>
          <p:nvPr/>
        </p:nvPicPr>
        <p:blipFill>
          <a:blip r:embed="rId2">
            <a:extLst>
              <a:ext uri="{28A0092B-C50C-407E-A947-70E740481C1C}">
                <a14:useLocalDpi xmlns:a14="http://schemas.microsoft.com/office/drawing/2010/main" val="0"/>
              </a:ext>
            </a:extLst>
          </a:blip>
          <a:srcRect t="9569" b="10582"/>
          <a:stretch>
            <a:fillRect/>
          </a:stretch>
        </p:blipFill>
        <p:spPr bwMode="auto">
          <a:xfrm>
            <a:off x="927100" y="44450"/>
            <a:ext cx="74168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CuadroTexto 3"/>
          <p:cNvSpPr txBox="1">
            <a:spLocks noChangeArrowheads="1"/>
          </p:cNvSpPr>
          <p:nvPr/>
        </p:nvSpPr>
        <p:spPr bwMode="auto">
          <a:xfrm>
            <a:off x="323850" y="4494213"/>
            <a:ext cx="8640763" cy="2308225"/>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dirty="0"/>
              <a:t>MECANISMOS DE SORCIÓN:</a:t>
            </a:r>
          </a:p>
          <a:p>
            <a:pPr eaLnBrk="1" hangingPunct="1"/>
            <a:r>
              <a:rPr lang="es-ES" sz="1800" dirty="0"/>
              <a:t>a) Adsorción física (complejo de esfera externa</a:t>
            </a:r>
            <a:r>
              <a:rPr lang="es-ES" sz="1800" dirty="0" smtClean="0"/>
              <a:t>).</a:t>
            </a:r>
            <a:endParaRPr lang="es-ES" sz="1800" dirty="0"/>
          </a:p>
          <a:p>
            <a:pPr eaLnBrk="1" hangingPunct="1"/>
            <a:r>
              <a:rPr lang="es-ES" sz="1800" dirty="0"/>
              <a:t>b) Adsorción química (complejo de esfera interna</a:t>
            </a:r>
            <a:r>
              <a:rPr lang="es-ES" sz="1800" dirty="0" smtClean="0"/>
              <a:t>).</a:t>
            </a:r>
            <a:endParaRPr lang="es-ES" sz="1800" dirty="0"/>
          </a:p>
          <a:p>
            <a:pPr eaLnBrk="1" hangingPunct="1"/>
            <a:r>
              <a:rPr lang="es-ES" sz="1800" dirty="0"/>
              <a:t>c) Absorción (difusión y </a:t>
            </a:r>
            <a:r>
              <a:rPr lang="es-ES" sz="1800" dirty="0" err="1"/>
              <a:t>sustición</a:t>
            </a:r>
            <a:r>
              <a:rPr lang="es-ES" sz="1800" dirty="0"/>
              <a:t> </a:t>
            </a:r>
            <a:r>
              <a:rPr lang="es-ES" sz="1800" dirty="0" err="1"/>
              <a:t>isomórfica</a:t>
            </a:r>
            <a:r>
              <a:rPr lang="es-ES" sz="1800" dirty="0"/>
              <a:t> dentro de la estructura de la partícula</a:t>
            </a:r>
            <a:r>
              <a:rPr lang="es-ES" sz="1800" dirty="0" smtClean="0"/>
              <a:t>).</a:t>
            </a:r>
            <a:endParaRPr lang="es-ES" sz="1800" dirty="0"/>
          </a:p>
          <a:p>
            <a:pPr eaLnBrk="1" hangingPunct="1"/>
            <a:r>
              <a:rPr lang="es-ES" sz="1800" dirty="0"/>
              <a:t>d) Formación de un polímero en superficie o adsorción en “esquina</a:t>
            </a:r>
            <a:r>
              <a:rPr lang="es-ES" sz="1800" dirty="0" smtClean="0"/>
              <a:t>”.</a:t>
            </a:r>
            <a:endParaRPr lang="es-ES" sz="1800" dirty="0"/>
          </a:p>
          <a:p>
            <a:pPr eaLnBrk="1" hangingPunct="1"/>
            <a:r>
              <a:rPr lang="es-ES" sz="1800" dirty="0"/>
              <a:t>f) Precipitación en la </a:t>
            </a:r>
            <a:r>
              <a:rPr lang="es-ES" sz="1800" dirty="0" err="1" smtClean="0"/>
              <a:t>latice</a:t>
            </a:r>
            <a:r>
              <a:rPr lang="es-ES" sz="1800" dirty="0" smtClean="0"/>
              <a:t>.</a:t>
            </a:r>
            <a:endParaRPr lang="es-ES" sz="1800" dirty="0"/>
          </a:p>
          <a:p>
            <a:pPr eaLnBrk="1" hangingPunct="1"/>
            <a:r>
              <a:rPr lang="es-ES" sz="1800" dirty="0"/>
              <a:t>g) Desorción y difusión en la solución </a:t>
            </a:r>
            <a:r>
              <a:rPr lang="es-ES" sz="1800" dirty="0" smtClean="0"/>
              <a:t>.</a:t>
            </a:r>
            <a:endParaRPr lang="es-ES" sz="1800" dirty="0"/>
          </a:p>
          <a:p>
            <a:pPr algn="r" eaLnBrk="1" hangingPunct="1"/>
            <a:r>
              <a:rPr lang="es-ES" sz="1800" dirty="0" err="1"/>
              <a:t>Charlet</a:t>
            </a:r>
            <a:r>
              <a:rPr lang="es-ES" sz="1800" dirty="0"/>
              <a:t> y </a:t>
            </a:r>
            <a:r>
              <a:rPr lang="es-ES" sz="1800" dirty="0" err="1"/>
              <a:t>Manceau</a:t>
            </a:r>
            <a:r>
              <a:rPr lang="es-ES" sz="1800" dirty="0"/>
              <a:t> (1993)</a:t>
            </a:r>
          </a:p>
        </p:txBody>
      </p:sp>
      <p:sp>
        <p:nvSpPr>
          <p:cNvPr id="5" name="Rectángulo 4"/>
          <p:cNvSpPr/>
          <p:nvPr/>
        </p:nvSpPr>
        <p:spPr>
          <a:xfrm>
            <a:off x="0" y="0"/>
            <a:ext cx="1042988" cy="4508500"/>
          </a:xfrm>
          <a:prstGeom prst="rect">
            <a:avLst/>
          </a:prstGeom>
          <a:solidFill>
            <a:srgbClr val="030303"/>
          </a:solidFill>
          <a:ln>
            <a:solidFill>
              <a:srgbClr val="03030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6" name="Rectángulo 5"/>
          <p:cNvSpPr/>
          <p:nvPr/>
        </p:nvSpPr>
        <p:spPr>
          <a:xfrm>
            <a:off x="8316913" y="0"/>
            <a:ext cx="827087" cy="5373688"/>
          </a:xfrm>
          <a:prstGeom prst="rect">
            <a:avLst/>
          </a:prstGeom>
          <a:solidFill>
            <a:srgbClr val="030303"/>
          </a:solidFill>
          <a:ln>
            <a:solidFill>
              <a:srgbClr val="03030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7" name="Rectángulo 6"/>
          <p:cNvSpPr/>
          <p:nvPr/>
        </p:nvSpPr>
        <p:spPr>
          <a:xfrm>
            <a:off x="0" y="4508500"/>
            <a:ext cx="323850" cy="2349500"/>
          </a:xfrm>
          <a:prstGeom prst="rect">
            <a:avLst/>
          </a:prstGeom>
          <a:solidFill>
            <a:srgbClr val="030303"/>
          </a:solidFill>
          <a:ln>
            <a:solidFill>
              <a:srgbClr val="03030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8" name="Rectángulo 7"/>
          <p:cNvSpPr/>
          <p:nvPr/>
        </p:nvSpPr>
        <p:spPr>
          <a:xfrm>
            <a:off x="323850" y="6453188"/>
            <a:ext cx="8820150" cy="404812"/>
          </a:xfrm>
          <a:prstGeom prst="rect">
            <a:avLst/>
          </a:prstGeom>
          <a:solidFill>
            <a:srgbClr val="030303"/>
          </a:solidFill>
          <a:ln>
            <a:solidFill>
              <a:srgbClr val="03030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9" name="Rectángulo 8"/>
          <p:cNvSpPr/>
          <p:nvPr/>
        </p:nvSpPr>
        <p:spPr>
          <a:xfrm>
            <a:off x="8964613" y="5373688"/>
            <a:ext cx="179387" cy="1079500"/>
          </a:xfrm>
          <a:prstGeom prst="rect">
            <a:avLst/>
          </a:prstGeom>
          <a:solidFill>
            <a:srgbClr val="030303"/>
          </a:solidFill>
          <a:ln>
            <a:solidFill>
              <a:srgbClr val="030303"/>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Tree>
    <p:extLst>
      <p:ext uri="{BB962C8B-B14F-4D97-AF65-F5344CB8AC3E}">
        <p14:creationId xmlns:p14="http://schemas.microsoft.com/office/powerpoint/2010/main" val="19052473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Imagen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25500"/>
            <a:ext cx="86868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35545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553450"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84" name="Rectangle 4"/>
          <p:cNvSpPr>
            <a:spLocks noChangeArrowheads="1"/>
          </p:cNvSpPr>
          <p:nvPr/>
        </p:nvSpPr>
        <p:spPr bwMode="auto">
          <a:xfrm>
            <a:off x="1250950" y="6021388"/>
            <a:ext cx="6705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MX" sz="2000" b="1" dirty="0">
                <a:solidFill>
                  <a:srgbClr val="003300"/>
                </a:solidFill>
                <a:cs typeface="Arial" charset="0"/>
              </a:rPr>
              <a:t>Distribución de los iones en la superficie de la arcilla ( doble capa difusa</a:t>
            </a:r>
            <a:r>
              <a:rPr lang="es-MX" sz="2000" b="1" dirty="0" smtClean="0">
                <a:solidFill>
                  <a:srgbClr val="003300"/>
                </a:solidFill>
                <a:cs typeface="Arial" charset="0"/>
              </a:rPr>
              <a:t>).</a:t>
            </a:r>
            <a:endParaRPr lang="es-ES" sz="2000" b="1" dirty="0">
              <a:solidFill>
                <a:srgbClr val="003300"/>
              </a:solidFill>
              <a:cs typeface="Arial" charset="0"/>
            </a:endParaRPr>
          </a:p>
        </p:txBody>
      </p:sp>
      <p:sp>
        <p:nvSpPr>
          <p:cNvPr id="20485" name="Rectangle 5"/>
          <p:cNvSpPr>
            <a:spLocks noChangeArrowheads="1"/>
          </p:cNvSpPr>
          <p:nvPr/>
        </p:nvSpPr>
        <p:spPr bwMode="auto">
          <a:xfrm>
            <a:off x="457200" y="5410200"/>
            <a:ext cx="8305800" cy="533400"/>
          </a:xfrm>
          <a:prstGeom prst="rect">
            <a:avLst/>
          </a:prstGeom>
          <a:solidFill>
            <a:srgbClr val="FFFFFF"/>
          </a:solidFill>
          <a:ln w="12700">
            <a:solidFill>
              <a:srgbClr val="FFFFFF"/>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spTree>
    <p:extLst>
      <p:ext uri="{BB962C8B-B14F-4D97-AF65-F5344CB8AC3E}">
        <p14:creationId xmlns:p14="http://schemas.microsoft.com/office/powerpoint/2010/main" val="195595665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MX"/>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1744663"/>
            <a:ext cx="3455988" cy="307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3271838"/>
            <a:ext cx="735013"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263" y="3068638"/>
            <a:ext cx="735012"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163" y="2276475"/>
            <a:ext cx="735012"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03800" y="2479675"/>
            <a:ext cx="57626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12" name="Picture 7"/>
          <p:cNvPicPr>
            <a:picLocks noChangeAspect="1" noChangeArrowheads="1"/>
          </p:cNvPicPr>
          <p:nvPr/>
        </p:nvPicPr>
        <p:blipFill>
          <a:blip r:embed="rId4">
            <a:extLst>
              <a:ext uri="{28A0092B-C50C-407E-A947-70E740481C1C}">
                <a14:useLocalDpi xmlns:a14="http://schemas.microsoft.com/office/drawing/2010/main" val="0"/>
              </a:ext>
            </a:extLst>
          </a:blip>
          <a:srcRect b="37476"/>
          <a:stretch>
            <a:fillRect/>
          </a:stretch>
        </p:blipFill>
        <p:spPr bwMode="auto">
          <a:xfrm flipH="1">
            <a:off x="3851275" y="3933825"/>
            <a:ext cx="5762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13" name="Picture 8"/>
          <p:cNvPicPr>
            <a:picLocks noChangeAspect="1" noChangeArrowheads="1"/>
          </p:cNvPicPr>
          <p:nvPr/>
        </p:nvPicPr>
        <p:blipFill>
          <a:blip r:embed="rId4">
            <a:extLst>
              <a:ext uri="{28A0092B-C50C-407E-A947-70E740481C1C}">
                <a14:useLocalDpi xmlns:a14="http://schemas.microsoft.com/office/drawing/2010/main" val="0"/>
              </a:ext>
            </a:extLst>
          </a:blip>
          <a:srcRect b="37476"/>
          <a:stretch>
            <a:fillRect/>
          </a:stretch>
        </p:blipFill>
        <p:spPr bwMode="auto">
          <a:xfrm flipH="1">
            <a:off x="4572000" y="3860800"/>
            <a:ext cx="5762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14" name="Picture 9"/>
          <p:cNvPicPr>
            <a:picLocks noChangeAspect="1" noChangeArrowheads="1"/>
          </p:cNvPicPr>
          <p:nvPr/>
        </p:nvPicPr>
        <p:blipFill>
          <a:blip r:embed="rId4">
            <a:extLst>
              <a:ext uri="{28A0092B-C50C-407E-A947-70E740481C1C}">
                <a14:useLocalDpi xmlns:a14="http://schemas.microsoft.com/office/drawing/2010/main" val="0"/>
              </a:ext>
            </a:extLst>
          </a:blip>
          <a:srcRect b="37476"/>
          <a:stretch>
            <a:fillRect/>
          </a:stretch>
        </p:blipFill>
        <p:spPr bwMode="auto">
          <a:xfrm flipH="1">
            <a:off x="4643438" y="2205038"/>
            <a:ext cx="57626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15" name="Picture 10"/>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4859338" y="4508500"/>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16" name="Picture 11"/>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3563938" y="3717925"/>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17" name="Picture 12"/>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5507038" y="4292600"/>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18" name="Picture 13"/>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5867400" y="2852738"/>
            <a:ext cx="360363"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19" name="Picture 14"/>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2411413" y="2708275"/>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20" name="Picture 15"/>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2339975" y="3211513"/>
            <a:ext cx="360363"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21" name="Picture 16"/>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2627313" y="4003675"/>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22" name="Picture 17"/>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2051050" y="2349500"/>
            <a:ext cx="360363"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23" name="Picture 18"/>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3132138" y="4652963"/>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24" name="Picture 19"/>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3851275" y="4725988"/>
            <a:ext cx="360363"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25" name="Picture 20"/>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7308850" y="4003675"/>
            <a:ext cx="360363"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26" name="Picture 21"/>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971550" y="2924175"/>
            <a:ext cx="360363"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27" name="Picture 22"/>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1547813" y="4581525"/>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28" name="Picture 23"/>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2627313" y="5445125"/>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29" name="Picture 24"/>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4859338" y="5445125"/>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30" name="Picture 25"/>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6659563" y="4148138"/>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31" name="Picture 26"/>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6948488" y="5229225"/>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32" name="Picture 27"/>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3132138" y="2781300"/>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33" name="Picture 28"/>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2843213" y="2492375"/>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534" name="Text Box 29"/>
          <p:cNvSpPr txBox="1">
            <a:spLocks noChangeArrowheads="1"/>
          </p:cNvSpPr>
          <p:nvPr/>
        </p:nvSpPr>
        <p:spPr bwMode="auto">
          <a:xfrm>
            <a:off x="2338388" y="549275"/>
            <a:ext cx="4105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lgn="ctr" eaLnBrk="1" hangingPunct="1">
              <a:spcBef>
                <a:spcPct val="50000"/>
              </a:spcBef>
              <a:defRPr/>
            </a:pPr>
            <a:r>
              <a:rPr lang="es-MX" sz="2400" b="1" smtClean="0">
                <a:solidFill>
                  <a:srgbClr val="000000"/>
                </a:solidFill>
                <a:cs typeface="Arial" charset="0"/>
              </a:rPr>
              <a:t>Panal de abejas = coloide </a:t>
            </a:r>
            <a:r>
              <a:rPr lang="es-MX" sz="1800" smtClean="0">
                <a:solidFill>
                  <a:srgbClr val="000000"/>
                </a:solidFill>
                <a:cs typeface="Arial" charset="0"/>
              </a:rPr>
              <a:t> </a:t>
            </a:r>
            <a:endParaRPr lang="es-ES" sz="1800" smtClean="0">
              <a:solidFill>
                <a:srgbClr val="000000"/>
              </a:solidFill>
              <a:cs typeface="Arial" charset="0"/>
            </a:endParaRPr>
          </a:p>
        </p:txBody>
      </p:sp>
      <p:sp>
        <p:nvSpPr>
          <p:cNvPr id="21535" name="Text Box 30"/>
          <p:cNvSpPr txBox="1">
            <a:spLocks noChangeArrowheads="1"/>
          </p:cNvSpPr>
          <p:nvPr/>
        </p:nvSpPr>
        <p:spPr bwMode="auto">
          <a:xfrm>
            <a:off x="0" y="133350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800">
                <a:solidFill>
                  <a:schemeClr val="tx1"/>
                </a:solidFill>
                <a:latin typeface="Arial" charset="0"/>
                <a:ea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eaLnBrk="0" fontAlgn="base" hangingPunct="0">
              <a:spcBef>
                <a:spcPct val="0"/>
              </a:spcBef>
              <a:spcAft>
                <a:spcPct val="0"/>
              </a:spcAft>
              <a:defRPr sz="800">
                <a:solidFill>
                  <a:schemeClr val="tx1"/>
                </a:solidFill>
                <a:latin typeface="Arial" charset="0"/>
                <a:ea typeface="ＭＳ Ｐゴシック" charset="0"/>
              </a:defRPr>
            </a:lvl6pPr>
            <a:lvl7pPr marL="2971800" indent="-228600" eaLnBrk="0" fontAlgn="base" hangingPunct="0">
              <a:spcBef>
                <a:spcPct val="0"/>
              </a:spcBef>
              <a:spcAft>
                <a:spcPct val="0"/>
              </a:spcAft>
              <a:defRPr sz="800">
                <a:solidFill>
                  <a:schemeClr val="tx1"/>
                </a:solidFill>
                <a:latin typeface="Arial" charset="0"/>
                <a:ea typeface="ＭＳ Ｐゴシック" charset="0"/>
              </a:defRPr>
            </a:lvl7pPr>
            <a:lvl8pPr marL="3429000" indent="-228600" eaLnBrk="0" fontAlgn="base" hangingPunct="0">
              <a:spcBef>
                <a:spcPct val="0"/>
              </a:spcBef>
              <a:spcAft>
                <a:spcPct val="0"/>
              </a:spcAft>
              <a:defRPr sz="800">
                <a:solidFill>
                  <a:schemeClr val="tx1"/>
                </a:solidFill>
                <a:latin typeface="Arial" charset="0"/>
                <a:ea typeface="ＭＳ Ｐゴシック" charset="0"/>
              </a:defRPr>
            </a:lvl8pPr>
            <a:lvl9pPr marL="3886200" indent="-228600" eaLnBrk="0" fontAlgn="base" hangingPunct="0">
              <a:spcBef>
                <a:spcPct val="0"/>
              </a:spcBef>
              <a:spcAft>
                <a:spcPct val="0"/>
              </a:spcAft>
              <a:defRPr sz="800">
                <a:solidFill>
                  <a:schemeClr val="tx1"/>
                </a:solidFill>
                <a:latin typeface="Arial" charset="0"/>
                <a:ea typeface="ＭＳ Ｐゴシック" charset="0"/>
              </a:defRPr>
            </a:lvl9pPr>
          </a:lstStyle>
          <a:p>
            <a:pPr algn="ctr" eaLnBrk="1" hangingPunct="1">
              <a:spcBef>
                <a:spcPct val="50000"/>
              </a:spcBef>
              <a:defRPr/>
            </a:pPr>
            <a:r>
              <a:rPr lang="es-MX" sz="1800" b="1" smtClean="0">
                <a:solidFill>
                  <a:srgbClr val="000000"/>
                </a:solidFill>
                <a:cs typeface="Arial" charset="0"/>
              </a:rPr>
              <a:t>Solución-adsorción física- adsorción química- absorción-coprecipitación</a:t>
            </a:r>
            <a:endParaRPr lang="es-ES" sz="1800" b="1" smtClean="0">
              <a:solidFill>
                <a:srgbClr val="000000"/>
              </a:solidFill>
              <a:cs typeface="Arial" charset="0"/>
            </a:endParaRPr>
          </a:p>
        </p:txBody>
      </p:sp>
      <p:pic>
        <p:nvPicPr>
          <p:cNvPr id="21536" name="Picture 31"/>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1619250" y="5445125"/>
            <a:ext cx="360363"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37" name="Picture 32"/>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3563938" y="6164263"/>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38" name="Picture 33"/>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5867400" y="5803900"/>
            <a:ext cx="360363"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39" name="Picture 34"/>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1187450" y="3716338"/>
            <a:ext cx="360363"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40" name="Picture 35"/>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6083300" y="4797425"/>
            <a:ext cx="360363"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41" name="Picture 36"/>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7451725" y="4581525"/>
            <a:ext cx="360363"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42" name="Picture 37"/>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6877050" y="3284538"/>
            <a:ext cx="360363"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43" name="Picture 38"/>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7596188" y="6019800"/>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44" name="Picture 39"/>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3563938" y="5372100"/>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45" name="Picture 40"/>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1763713" y="2997200"/>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46" name="Picture 41"/>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7883525" y="5084763"/>
            <a:ext cx="360363"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47" name="Picture 42"/>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1763713" y="3716338"/>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48" name="Picture 43"/>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7740650" y="3716338"/>
            <a:ext cx="360363"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49" name="Picture 44"/>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6227763" y="3573463"/>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550" name="Picture 45"/>
          <p:cNvPicPr>
            <a:picLocks noChangeAspect="1" noChangeArrowheads="1"/>
          </p:cNvPicPr>
          <p:nvPr/>
        </p:nvPicPr>
        <p:blipFill>
          <a:blip r:embed="rId5">
            <a:extLst>
              <a:ext uri="{28A0092B-C50C-407E-A947-70E740481C1C}">
                <a14:useLocalDpi xmlns:a14="http://schemas.microsoft.com/office/drawing/2010/main" val="0"/>
              </a:ext>
            </a:extLst>
          </a:blip>
          <a:srcRect l="30304" t="-3944" r="20563" b="68047"/>
          <a:stretch>
            <a:fillRect/>
          </a:stretch>
        </p:blipFill>
        <p:spPr bwMode="auto">
          <a:xfrm>
            <a:off x="395288" y="4797425"/>
            <a:ext cx="3603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0158" name="Picture 48" descr="foto_abeja_polen_rojo.jpg (55047 byte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9588" y="1849438"/>
            <a:ext cx="1528762"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52" name="Line 49"/>
          <p:cNvSpPr>
            <a:spLocks noChangeShapeType="1"/>
          </p:cNvSpPr>
          <p:nvPr/>
        </p:nvSpPr>
        <p:spPr bwMode="auto">
          <a:xfrm flipV="1">
            <a:off x="4500563" y="2492375"/>
            <a:ext cx="2159000" cy="649288"/>
          </a:xfrm>
          <a:prstGeom prst="line">
            <a:avLst/>
          </a:prstGeom>
          <a:noFill/>
          <a:ln w="28575">
            <a:solidFill>
              <a:srgbClr val="603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s-ES"/>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17800"/>
            <a:ext cx="8229600" cy="1143000"/>
          </a:xfrm>
        </p:spPr>
        <p:txBody>
          <a:bodyPr/>
          <a:lstStyle/>
          <a:p>
            <a:pPr>
              <a:defRPr/>
            </a:pPr>
            <a:r>
              <a:rPr lang="es-ES" sz="3200" b="1" dirty="0" smtClean="0">
                <a:solidFill>
                  <a:schemeClr val="tx1"/>
                </a:solidFill>
                <a:cs typeface="+mj-cs"/>
              </a:rPr>
              <a:t>La adsorción controla  la solubilidad de los EPT a corto plazo y se favorece cuando su concentración es </a:t>
            </a:r>
            <a:r>
              <a:rPr lang="es-ES" sz="3200" b="1" dirty="0" smtClean="0">
                <a:solidFill>
                  <a:schemeClr val="tx1"/>
                </a:solidFill>
                <a:cs typeface="+mj-cs"/>
              </a:rPr>
              <a:t>baja. </a:t>
            </a:r>
            <a:r>
              <a:rPr lang="es-ES" sz="3200" b="1" dirty="0" smtClean="0">
                <a:solidFill>
                  <a:schemeClr val="tx1"/>
                </a:solidFill>
                <a:cs typeface="+mj-cs"/>
              </a:rPr>
              <a:t/>
            </a:r>
            <a:br>
              <a:rPr lang="es-ES" sz="3200" b="1" dirty="0" smtClean="0">
                <a:solidFill>
                  <a:schemeClr val="tx1"/>
                </a:solidFill>
                <a:cs typeface="+mj-cs"/>
              </a:rPr>
            </a:br>
            <a:r>
              <a:rPr lang="es-ES" sz="3200" b="1" dirty="0">
                <a:solidFill>
                  <a:schemeClr val="tx1"/>
                </a:solidFill>
                <a:cs typeface="+mj-cs"/>
              </a:rPr>
              <a:t/>
            </a:r>
            <a:br>
              <a:rPr lang="es-ES" sz="3200" b="1" dirty="0">
                <a:solidFill>
                  <a:schemeClr val="tx1"/>
                </a:solidFill>
                <a:cs typeface="+mj-cs"/>
              </a:rPr>
            </a:br>
            <a:r>
              <a:rPr lang="es-ES" sz="3200" b="1" dirty="0">
                <a:solidFill>
                  <a:srgbClr val="FF0000"/>
                </a:solidFill>
                <a:cs typeface="+mj-cs"/>
              </a:rPr>
              <a:t>Sin embargo, e</a:t>
            </a:r>
            <a:r>
              <a:rPr lang="es-ES" sz="3200" b="1" dirty="0" smtClean="0">
                <a:solidFill>
                  <a:srgbClr val="FF0000"/>
                </a:solidFill>
                <a:cs typeface="+mj-cs"/>
              </a:rPr>
              <a:t>n el equilibrio, la concentración en la solución lo determina el mineral más insoluble que se forma en el suelo</a:t>
            </a:r>
            <a:br>
              <a:rPr lang="es-ES" sz="3200" b="1" dirty="0" smtClean="0">
                <a:solidFill>
                  <a:srgbClr val="FF0000"/>
                </a:solidFill>
                <a:cs typeface="+mj-cs"/>
              </a:rPr>
            </a:br>
            <a:r>
              <a:rPr lang="es-ES" sz="3200" b="1" dirty="0" smtClean="0">
                <a:solidFill>
                  <a:srgbClr val="FF0000"/>
                </a:solidFill>
                <a:cs typeface="+mj-cs"/>
              </a:rPr>
              <a:t>.</a:t>
            </a:r>
            <a:r>
              <a:rPr lang="es-ES" sz="3200" b="1" dirty="0" smtClean="0">
                <a:solidFill>
                  <a:srgbClr val="FF0000"/>
                </a:solidFill>
                <a:cs typeface="+mj-cs"/>
              </a:rPr>
              <a:t/>
            </a:r>
            <a:br>
              <a:rPr lang="es-ES" sz="3200" b="1" dirty="0" smtClean="0">
                <a:solidFill>
                  <a:srgbClr val="FF0000"/>
                </a:solidFill>
                <a:cs typeface="+mj-cs"/>
              </a:rPr>
            </a:br>
            <a:endParaRPr lang="es-ES" sz="2800" b="1" dirty="0">
              <a:solidFill>
                <a:srgbClr val="FFFFFF"/>
              </a:solidFill>
              <a:cs typeface="+mj-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1023938" y="1933575"/>
            <a:ext cx="100012" cy="2200275"/>
          </a:xfrm>
          <a:prstGeom prst="rect">
            <a:avLst/>
          </a:prstGeom>
          <a:gradFill rotWithShape="0">
            <a:gsLst>
              <a:gs pos="0">
                <a:schemeClr val="tx1"/>
              </a:gs>
              <a:gs pos="50000">
                <a:schemeClr val="tx1">
                  <a:gamma/>
                  <a:tint val="50196"/>
                  <a:invGamma/>
                </a:schemeClr>
              </a:gs>
              <a:gs pos="100000">
                <a:schemeClr val="tx1"/>
              </a:gs>
            </a:gsLst>
            <a:lin ang="0" scaled="1"/>
          </a:gradFill>
          <a:ln w="9525">
            <a:solidFill>
              <a:schemeClr val="tx1"/>
            </a:solidFill>
            <a:miter lim="800000"/>
            <a:headEnd/>
            <a:tailEnd/>
          </a:ln>
          <a:effectLst/>
        </p:spPr>
        <p:txBody>
          <a:bodyPr wrap="none" anchor="ctr"/>
          <a:lstStyle/>
          <a:p>
            <a:pPr>
              <a:defRPr/>
            </a:pPr>
            <a:endParaRPr lang="es-MX">
              <a:latin typeface="Arial" pitchFamily="34" charset="0"/>
              <a:ea typeface="+mn-ea"/>
              <a:cs typeface="+mn-cs"/>
            </a:endParaRPr>
          </a:p>
        </p:txBody>
      </p:sp>
      <p:sp>
        <p:nvSpPr>
          <p:cNvPr id="65539" name="Rectangle 3"/>
          <p:cNvSpPr>
            <a:spLocks noChangeArrowheads="1"/>
          </p:cNvSpPr>
          <p:nvPr/>
        </p:nvSpPr>
        <p:spPr bwMode="auto">
          <a:xfrm>
            <a:off x="1023938" y="4076700"/>
            <a:ext cx="7620000" cy="57150"/>
          </a:xfrm>
          <a:prstGeom prst="rect">
            <a:avLst/>
          </a:prstGeom>
          <a:gradFill rotWithShape="0">
            <a:gsLst>
              <a:gs pos="0">
                <a:schemeClr val="tx1"/>
              </a:gs>
              <a:gs pos="50000">
                <a:schemeClr val="tx1">
                  <a:gamma/>
                  <a:tint val="50196"/>
                  <a:invGamma/>
                </a:schemeClr>
              </a:gs>
              <a:gs pos="100000">
                <a:schemeClr val="tx1"/>
              </a:gs>
            </a:gsLst>
            <a:lin ang="5400000" scaled="1"/>
          </a:gradFill>
          <a:ln w="9525">
            <a:solidFill>
              <a:schemeClr val="tx1"/>
            </a:solidFill>
            <a:miter lim="800000"/>
            <a:headEnd/>
            <a:tailEnd/>
          </a:ln>
          <a:effectLst/>
        </p:spPr>
        <p:txBody>
          <a:bodyPr wrap="none" anchor="ctr"/>
          <a:lstStyle/>
          <a:p>
            <a:pPr>
              <a:defRPr/>
            </a:pPr>
            <a:endParaRPr lang="es-MX">
              <a:latin typeface="Arial" pitchFamily="34" charset="0"/>
              <a:ea typeface="+mn-ea"/>
              <a:cs typeface="+mn-cs"/>
            </a:endParaRPr>
          </a:p>
        </p:txBody>
      </p:sp>
      <p:sp>
        <p:nvSpPr>
          <p:cNvPr id="123908" name="Text Box 4"/>
          <p:cNvSpPr txBox="1">
            <a:spLocks noChangeArrowheads="1"/>
          </p:cNvSpPr>
          <p:nvPr/>
        </p:nvSpPr>
        <p:spPr bwMode="auto">
          <a:xfrm>
            <a:off x="1423988" y="3124200"/>
            <a:ext cx="704850" cy="6445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130000"/>
              </a:lnSpc>
              <a:defRPr/>
            </a:pPr>
            <a:r>
              <a:rPr lang="es-ES_tradnl" sz="1400" b="1" smtClean="0">
                <a:solidFill>
                  <a:srgbClr val="FFFFFF"/>
                </a:solidFill>
                <a:cs typeface="+mn-cs"/>
              </a:rPr>
              <a:t>Nivel</a:t>
            </a:r>
          </a:p>
          <a:p>
            <a:pPr algn="ctr">
              <a:lnSpc>
                <a:spcPct val="130000"/>
              </a:lnSpc>
              <a:defRPr/>
            </a:pPr>
            <a:r>
              <a:rPr lang="es-ES_tradnl" sz="1400" b="1" smtClean="0">
                <a:solidFill>
                  <a:srgbClr val="FFFFFF"/>
                </a:solidFill>
                <a:cs typeface="+mn-cs"/>
              </a:rPr>
              <a:t>tóxico</a:t>
            </a:r>
          </a:p>
        </p:txBody>
      </p:sp>
      <p:sp>
        <p:nvSpPr>
          <p:cNvPr id="139268" name="Rectangle 5"/>
          <p:cNvSpPr>
            <a:spLocks noChangeArrowheads="1"/>
          </p:cNvSpPr>
          <p:nvPr/>
        </p:nvSpPr>
        <p:spPr bwMode="auto">
          <a:xfrm>
            <a:off x="2446338" y="1962150"/>
            <a:ext cx="711200" cy="2114550"/>
          </a:xfrm>
          <a:prstGeom prst="rect">
            <a:avLst/>
          </a:prstGeom>
          <a:solidFill>
            <a:srgbClr val="CC3300"/>
          </a:solidFill>
          <a:ln w="9525">
            <a:solidFill>
              <a:schemeClr val="tx1"/>
            </a:solidFill>
            <a:miter lim="800000"/>
            <a:headEnd/>
            <a:tailEnd/>
          </a:ln>
        </p:spPr>
        <p:txBody>
          <a:bodyPr wrap="none" anchor="ctr"/>
          <a:lstStyle/>
          <a:p>
            <a:pPr algn="ctr" eaLnBrk="0" hangingPunct="0"/>
            <a:endParaRPr lang="es-MX" sz="1400"/>
          </a:p>
        </p:txBody>
      </p:sp>
      <p:sp>
        <p:nvSpPr>
          <p:cNvPr id="139269" name="Rectangle 6"/>
          <p:cNvSpPr>
            <a:spLocks noChangeArrowheads="1"/>
          </p:cNvSpPr>
          <p:nvPr/>
        </p:nvSpPr>
        <p:spPr bwMode="auto">
          <a:xfrm>
            <a:off x="3157538" y="2743200"/>
            <a:ext cx="508000" cy="1333500"/>
          </a:xfrm>
          <a:prstGeom prst="rect">
            <a:avLst/>
          </a:prstGeom>
          <a:solidFill>
            <a:schemeClr val="accent1"/>
          </a:solidFill>
          <a:ln w="9525">
            <a:solidFill>
              <a:schemeClr val="tx1"/>
            </a:solidFill>
            <a:miter lim="800000"/>
            <a:headEnd/>
            <a:tailEnd/>
          </a:ln>
        </p:spPr>
        <p:txBody>
          <a:bodyPr wrap="none" anchor="ctr"/>
          <a:lstStyle/>
          <a:p>
            <a:endParaRPr lang="es-MX"/>
          </a:p>
        </p:txBody>
      </p:sp>
      <p:sp>
        <p:nvSpPr>
          <p:cNvPr id="139270" name="Rectangle 7"/>
          <p:cNvSpPr>
            <a:spLocks noChangeArrowheads="1"/>
          </p:cNvSpPr>
          <p:nvPr/>
        </p:nvSpPr>
        <p:spPr bwMode="auto">
          <a:xfrm>
            <a:off x="3665538" y="3676650"/>
            <a:ext cx="812800" cy="400050"/>
          </a:xfrm>
          <a:prstGeom prst="rect">
            <a:avLst/>
          </a:prstGeom>
          <a:solidFill>
            <a:srgbClr val="FFCC66"/>
          </a:solidFill>
          <a:ln w="9525">
            <a:solidFill>
              <a:schemeClr val="tx1"/>
            </a:solidFill>
            <a:miter lim="800000"/>
            <a:headEnd/>
            <a:tailEnd/>
          </a:ln>
        </p:spPr>
        <p:txBody>
          <a:bodyPr wrap="none" anchor="ctr"/>
          <a:lstStyle/>
          <a:p>
            <a:endParaRPr lang="es-MX"/>
          </a:p>
        </p:txBody>
      </p:sp>
      <p:sp>
        <p:nvSpPr>
          <p:cNvPr id="139271" name="AutoShape 8"/>
          <p:cNvSpPr>
            <a:spLocks noChangeArrowheads="1"/>
          </p:cNvSpPr>
          <p:nvPr/>
        </p:nvSpPr>
        <p:spPr bwMode="auto">
          <a:xfrm>
            <a:off x="5291138" y="1914525"/>
            <a:ext cx="1828800" cy="2162175"/>
          </a:xfrm>
          <a:prstGeom prst="rtTriangle">
            <a:avLst/>
          </a:prstGeom>
          <a:gradFill rotWithShape="0">
            <a:gsLst>
              <a:gs pos="0">
                <a:srgbClr val="FFCC00"/>
              </a:gs>
              <a:gs pos="100000">
                <a:srgbClr val="FFE57F"/>
              </a:gs>
            </a:gsLst>
            <a:lin ang="5400000" scaled="1"/>
          </a:gradFill>
          <a:ln w="9525">
            <a:solidFill>
              <a:schemeClr val="tx1"/>
            </a:solidFill>
            <a:miter lim="800000"/>
            <a:headEnd/>
            <a:tailEnd/>
          </a:ln>
        </p:spPr>
        <p:txBody>
          <a:bodyPr wrap="none" anchor="ctr"/>
          <a:lstStyle/>
          <a:p>
            <a:endParaRPr lang="es-MX"/>
          </a:p>
        </p:txBody>
      </p:sp>
      <p:sp>
        <p:nvSpPr>
          <p:cNvPr id="139272" name="Line 9"/>
          <p:cNvSpPr>
            <a:spLocks noChangeShapeType="1"/>
          </p:cNvSpPr>
          <p:nvPr/>
        </p:nvSpPr>
        <p:spPr bwMode="auto">
          <a:xfrm flipH="1">
            <a:off x="1125538" y="3656013"/>
            <a:ext cx="4165600" cy="1587"/>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39273" name="Line 10"/>
          <p:cNvSpPr>
            <a:spLocks noChangeShapeType="1"/>
          </p:cNvSpPr>
          <p:nvPr/>
        </p:nvSpPr>
        <p:spPr bwMode="auto">
          <a:xfrm flipH="1">
            <a:off x="1125538" y="2724150"/>
            <a:ext cx="4162425"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39274" name="Line 11"/>
          <p:cNvSpPr>
            <a:spLocks noChangeShapeType="1"/>
          </p:cNvSpPr>
          <p:nvPr/>
        </p:nvSpPr>
        <p:spPr bwMode="auto">
          <a:xfrm flipH="1" flipV="1">
            <a:off x="5284788" y="2717800"/>
            <a:ext cx="1179512" cy="1357313"/>
          </a:xfrm>
          <a:prstGeom prst="line">
            <a:avLst/>
          </a:prstGeom>
          <a:noFill/>
          <a:ln w="12700">
            <a:solidFill>
              <a:schemeClr val="bg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39275" name="Line 12"/>
          <p:cNvSpPr>
            <a:spLocks noChangeShapeType="1"/>
          </p:cNvSpPr>
          <p:nvPr/>
        </p:nvSpPr>
        <p:spPr bwMode="auto">
          <a:xfrm flipH="1" flipV="1">
            <a:off x="5300663" y="3651250"/>
            <a:ext cx="312737" cy="425450"/>
          </a:xfrm>
          <a:prstGeom prst="line">
            <a:avLst/>
          </a:prstGeom>
          <a:noFill/>
          <a:ln w="12700">
            <a:solidFill>
              <a:schemeClr val="bg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39276" name="Oval 13"/>
          <p:cNvSpPr>
            <a:spLocks noChangeArrowheads="1"/>
          </p:cNvSpPr>
          <p:nvPr/>
        </p:nvSpPr>
        <p:spPr bwMode="auto">
          <a:xfrm>
            <a:off x="6942138" y="2595563"/>
            <a:ext cx="1406525" cy="457200"/>
          </a:xfrm>
          <a:prstGeom prst="ellipse">
            <a:avLst/>
          </a:prstGeom>
          <a:solidFill>
            <a:srgbClr val="669900"/>
          </a:solidFill>
          <a:ln w="9525">
            <a:solidFill>
              <a:schemeClr val="tx1"/>
            </a:solidFill>
            <a:round/>
            <a:headEnd/>
            <a:tailEnd/>
          </a:ln>
        </p:spPr>
        <p:txBody>
          <a:bodyPr wrap="none" anchor="ctr"/>
          <a:lstStyle/>
          <a:p>
            <a:pPr algn="ctr" eaLnBrk="0" hangingPunct="0"/>
            <a:r>
              <a:rPr lang="es-ES_tradnl" sz="1400" b="1"/>
              <a:t>Materia</a:t>
            </a:r>
          </a:p>
          <a:p>
            <a:pPr algn="ctr" eaLnBrk="0" hangingPunct="0"/>
            <a:r>
              <a:rPr lang="es-ES_tradnl" sz="1400" b="1"/>
              <a:t>orgánica</a:t>
            </a:r>
          </a:p>
        </p:txBody>
      </p:sp>
      <p:sp>
        <p:nvSpPr>
          <p:cNvPr id="139277" name="Line 14"/>
          <p:cNvSpPr>
            <a:spLocks noChangeShapeType="1"/>
          </p:cNvSpPr>
          <p:nvPr/>
        </p:nvSpPr>
        <p:spPr bwMode="auto">
          <a:xfrm>
            <a:off x="7650163" y="3065463"/>
            <a:ext cx="0" cy="102076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5551" name="Text Box 15"/>
          <p:cNvSpPr txBox="1">
            <a:spLocks noChangeArrowheads="1"/>
          </p:cNvSpPr>
          <p:nvPr/>
        </p:nvSpPr>
        <p:spPr bwMode="auto">
          <a:xfrm>
            <a:off x="2578100" y="1960563"/>
            <a:ext cx="357188" cy="366712"/>
          </a:xfrm>
          <a:prstGeom prst="rect">
            <a:avLst/>
          </a:prstGeom>
          <a:noFill/>
          <a:ln w="9525">
            <a:noFill/>
            <a:miter lim="800000"/>
            <a:headEnd/>
            <a:tailEnd/>
          </a:ln>
          <a:effectLst/>
        </p:spPr>
        <p:txBody>
          <a:bodyPr wrap="none">
            <a:spAutoFit/>
          </a:bodyPr>
          <a:lstStyle/>
          <a:p>
            <a:pPr eaLnBrk="0" hangingPunct="0">
              <a:defRPr/>
            </a:pPr>
            <a:r>
              <a:rPr lang="es-ES_tradnl" b="1">
                <a:solidFill>
                  <a:srgbClr val="FFFFFF"/>
                </a:solidFill>
                <a:effectLst>
                  <a:outerShdw blurRad="38100" dist="38100" dir="2700000" algn="tl">
                    <a:srgbClr val="000000"/>
                  </a:outerShdw>
                </a:effectLst>
                <a:latin typeface="Antique Olive" pitchFamily="34" charset="0"/>
                <a:ea typeface="+mn-ea"/>
                <a:cs typeface="+mn-cs"/>
              </a:rPr>
              <a:t>A</a:t>
            </a:r>
            <a:endParaRPr lang="es-ES_tradnl">
              <a:solidFill>
                <a:srgbClr val="FFFFFF"/>
              </a:solidFill>
              <a:effectLst>
                <a:outerShdw blurRad="38100" dist="38100" dir="2700000" algn="tl">
                  <a:srgbClr val="000000"/>
                </a:outerShdw>
              </a:effectLst>
              <a:latin typeface="Antique Olive" pitchFamily="34" charset="0"/>
              <a:ea typeface="+mn-ea"/>
              <a:cs typeface="+mn-cs"/>
            </a:endParaRPr>
          </a:p>
        </p:txBody>
      </p:sp>
      <p:sp>
        <p:nvSpPr>
          <p:cNvPr id="65552" name="Text Box 16"/>
          <p:cNvSpPr txBox="1">
            <a:spLocks noChangeArrowheads="1"/>
          </p:cNvSpPr>
          <p:nvPr/>
        </p:nvSpPr>
        <p:spPr bwMode="auto">
          <a:xfrm>
            <a:off x="3168650" y="2733675"/>
            <a:ext cx="339725" cy="366713"/>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s-ES_tradnl" b="1" smtClean="0">
                <a:solidFill>
                  <a:srgbClr val="FFFFFF"/>
                </a:solidFill>
                <a:effectLst>
                  <a:outerShdw blurRad="38100" dist="38100" dir="2700000" algn="tl">
                    <a:srgbClr val="000000"/>
                  </a:outerShdw>
                </a:effectLst>
                <a:latin typeface="Antique Olive" charset="0"/>
                <a:cs typeface="+mn-cs"/>
              </a:rPr>
              <a:t>B</a:t>
            </a:r>
          </a:p>
        </p:txBody>
      </p:sp>
      <p:sp>
        <p:nvSpPr>
          <p:cNvPr id="65553" name="Text Box 17"/>
          <p:cNvSpPr txBox="1">
            <a:spLocks noChangeArrowheads="1"/>
          </p:cNvSpPr>
          <p:nvPr/>
        </p:nvSpPr>
        <p:spPr bwMode="auto">
          <a:xfrm>
            <a:off x="3829050" y="3730625"/>
            <a:ext cx="331788" cy="366713"/>
          </a:xfrm>
          <a:prstGeom prst="rect">
            <a:avLst/>
          </a:prstGeom>
          <a:solidFill>
            <a:srgbClr val="FFCC66"/>
          </a:solid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s-ES_tradnl" b="1" smtClean="0">
                <a:solidFill>
                  <a:schemeClr val="bg1"/>
                </a:solidFill>
                <a:effectLst>
                  <a:outerShdw blurRad="38100" dist="38100" dir="2700000" algn="tl">
                    <a:srgbClr val="000000"/>
                  </a:outerShdw>
                </a:effectLst>
                <a:latin typeface="Antique Olive" charset="0"/>
                <a:cs typeface="+mn-cs"/>
              </a:rPr>
              <a:t>C</a:t>
            </a:r>
          </a:p>
        </p:txBody>
      </p:sp>
      <p:sp>
        <p:nvSpPr>
          <p:cNvPr id="65554" name="Text Box 18"/>
          <p:cNvSpPr txBox="1">
            <a:spLocks noChangeArrowheads="1"/>
          </p:cNvSpPr>
          <p:nvPr/>
        </p:nvSpPr>
        <p:spPr bwMode="auto">
          <a:xfrm>
            <a:off x="5829300" y="941388"/>
            <a:ext cx="1338263" cy="252412"/>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s-ES_tradnl" sz="1600" b="1" smtClean="0">
                <a:effectLst>
                  <a:outerShdw blurRad="38100" dist="38100" dir="2700000" algn="tl">
                    <a:srgbClr val="000000"/>
                  </a:outerShdw>
                </a:effectLst>
                <a:latin typeface="Times New Roman" charset="0"/>
                <a:cs typeface="+mn-cs"/>
              </a:rPr>
              <a:t>Tiempo 0</a:t>
            </a:r>
          </a:p>
        </p:txBody>
      </p:sp>
      <p:sp>
        <p:nvSpPr>
          <p:cNvPr id="65555" name="Text Box 19"/>
          <p:cNvSpPr txBox="1">
            <a:spLocks noChangeArrowheads="1"/>
          </p:cNvSpPr>
          <p:nvPr/>
        </p:nvSpPr>
        <p:spPr bwMode="auto">
          <a:xfrm>
            <a:off x="4271963" y="2593975"/>
            <a:ext cx="425450" cy="252413"/>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s-ES_tradnl" sz="1600" smtClean="0">
                <a:effectLst>
                  <a:outerShdw blurRad="38100" dist="38100" dir="2700000" algn="tl">
                    <a:srgbClr val="000000"/>
                  </a:outerShdw>
                </a:effectLst>
                <a:latin typeface="Arial Black" charset="0"/>
                <a:cs typeface="+mn-cs"/>
              </a:rPr>
              <a:t>b</a:t>
            </a:r>
          </a:p>
        </p:txBody>
      </p:sp>
      <p:sp>
        <p:nvSpPr>
          <p:cNvPr id="65556" name="Text Box 20"/>
          <p:cNvSpPr txBox="1">
            <a:spLocks noChangeArrowheads="1"/>
          </p:cNvSpPr>
          <p:nvPr/>
        </p:nvSpPr>
        <p:spPr bwMode="auto">
          <a:xfrm>
            <a:off x="4119563" y="1803400"/>
            <a:ext cx="425450" cy="252413"/>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s-ES_tradnl" sz="1600" smtClean="0">
                <a:effectLst>
                  <a:outerShdw blurRad="38100" dist="38100" dir="2700000" algn="tl">
                    <a:srgbClr val="000000"/>
                  </a:outerShdw>
                </a:effectLst>
                <a:latin typeface="Arial Black" charset="0"/>
                <a:cs typeface="+mn-cs"/>
              </a:rPr>
              <a:t>a</a:t>
            </a:r>
          </a:p>
        </p:txBody>
      </p:sp>
      <p:sp>
        <p:nvSpPr>
          <p:cNvPr id="139284" name="Line 21"/>
          <p:cNvSpPr>
            <a:spLocks noChangeShapeType="1"/>
          </p:cNvSpPr>
          <p:nvPr/>
        </p:nvSpPr>
        <p:spPr bwMode="auto">
          <a:xfrm flipH="1">
            <a:off x="1092200" y="1943100"/>
            <a:ext cx="4160838"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5558" name="Text Box 22"/>
          <p:cNvSpPr txBox="1">
            <a:spLocks noChangeArrowheads="1"/>
          </p:cNvSpPr>
          <p:nvPr/>
        </p:nvSpPr>
        <p:spPr bwMode="auto">
          <a:xfrm>
            <a:off x="4694238" y="3527425"/>
            <a:ext cx="425450" cy="252413"/>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s-ES_tradnl" sz="1600" smtClean="0">
                <a:effectLst>
                  <a:outerShdw blurRad="38100" dist="38100" dir="2700000" algn="tl">
                    <a:srgbClr val="000000"/>
                  </a:outerShdw>
                </a:effectLst>
                <a:latin typeface="Arial Black" charset="0"/>
                <a:cs typeface="+mn-cs"/>
              </a:rPr>
              <a:t>c</a:t>
            </a:r>
          </a:p>
        </p:txBody>
      </p:sp>
      <p:sp>
        <p:nvSpPr>
          <p:cNvPr id="139286" name="AutoShape 23"/>
          <p:cNvSpPr>
            <a:spLocks noChangeArrowheads="1"/>
          </p:cNvSpPr>
          <p:nvPr/>
        </p:nvSpPr>
        <p:spPr bwMode="auto">
          <a:xfrm rot="-2706533">
            <a:off x="5767388" y="3538538"/>
            <a:ext cx="485775" cy="168275"/>
          </a:xfrm>
          <a:prstGeom prst="leftArrow">
            <a:avLst>
              <a:gd name="adj1" fmla="val 50000"/>
              <a:gd name="adj2" fmla="val 72170"/>
            </a:avLst>
          </a:prstGeom>
          <a:solidFill>
            <a:srgbClr val="660066"/>
          </a:solidFill>
          <a:ln w="28575">
            <a:solidFill>
              <a:schemeClr val="tx1"/>
            </a:solidFill>
            <a:miter lim="800000"/>
            <a:headEnd/>
            <a:tailEnd/>
          </a:ln>
        </p:spPr>
        <p:txBody>
          <a:bodyPr wrap="none" anchor="ctr"/>
          <a:lstStyle/>
          <a:p>
            <a:endParaRPr lang="es-MX"/>
          </a:p>
        </p:txBody>
      </p:sp>
      <p:sp>
        <p:nvSpPr>
          <p:cNvPr id="139287" name="Text Box 24"/>
          <p:cNvSpPr txBox="1">
            <a:spLocks noChangeArrowheads="1"/>
          </p:cNvSpPr>
          <p:nvPr/>
        </p:nvSpPr>
        <p:spPr bwMode="auto">
          <a:xfrm>
            <a:off x="3592513" y="4133850"/>
            <a:ext cx="189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_tradnl" sz="1400" b="1"/>
              <a:t>Factor de capacidad</a:t>
            </a:r>
          </a:p>
        </p:txBody>
      </p:sp>
      <p:sp>
        <p:nvSpPr>
          <p:cNvPr id="139288" name="Text Box 25"/>
          <p:cNvSpPr txBox="1">
            <a:spLocks noChangeArrowheads="1"/>
          </p:cNvSpPr>
          <p:nvPr/>
        </p:nvSpPr>
        <p:spPr bwMode="auto">
          <a:xfrm>
            <a:off x="2205038" y="1370013"/>
            <a:ext cx="2460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s-MX" sz="1400"/>
          </a:p>
        </p:txBody>
      </p:sp>
      <p:sp>
        <p:nvSpPr>
          <p:cNvPr id="139289" name="AutoShape 26"/>
          <p:cNvSpPr>
            <a:spLocks noChangeArrowheads="1"/>
          </p:cNvSpPr>
          <p:nvPr/>
        </p:nvSpPr>
        <p:spPr bwMode="auto">
          <a:xfrm>
            <a:off x="1303338" y="1735138"/>
            <a:ext cx="349250" cy="150812"/>
          </a:xfrm>
          <a:prstGeom prst="downArrow">
            <a:avLst>
              <a:gd name="adj1" fmla="val 50000"/>
              <a:gd name="adj2" fmla="val 25000"/>
            </a:avLst>
          </a:prstGeom>
          <a:solidFill>
            <a:srgbClr val="003300"/>
          </a:solidFill>
          <a:ln w="9525">
            <a:solidFill>
              <a:srgbClr val="CC3300"/>
            </a:solidFill>
            <a:miter lim="800000"/>
            <a:headEnd/>
            <a:tailEnd/>
          </a:ln>
        </p:spPr>
        <p:txBody>
          <a:bodyPr wrap="none" anchor="ctr"/>
          <a:lstStyle/>
          <a:p>
            <a:pPr algn="ctr" eaLnBrk="0" hangingPunct="0"/>
            <a:endParaRPr lang="es-MX" sz="900">
              <a:solidFill>
                <a:schemeClr val="bg2"/>
              </a:solidFill>
            </a:endParaRPr>
          </a:p>
        </p:txBody>
      </p:sp>
      <p:sp>
        <p:nvSpPr>
          <p:cNvPr id="65563" name="Text Box 27"/>
          <p:cNvSpPr txBox="1">
            <a:spLocks noChangeArrowheads="1"/>
          </p:cNvSpPr>
          <p:nvPr/>
        </p:nvSpPr>
        <p:spPr bwMode="auto">
          <a:xfrm>
            <a:off x="6743700" y="1668463"/>
            <a:ext cx="1138238" cy="517525"/>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s-ES_tradnl" sz="1400" b="1" smtClean="0">
                <a:effectLst>
                  <a:outerShdw blurRad="38100" dist="38100" dir="2700000" algn="tl">
                    <a:srgbClr val="000000"/>
                  </a:outerShdw>
                </a:effectLst>
                <a:cs typeface="+mn-cs"/>
              </a:rPr>
              <a:t>Iones</a:t>
            </a:r>
          </a:p>
          <a:p>
            <a:pPr algn="ctr">
              <a:defRPr/>
            </a:pPr>
            <a:r>
              <a:rPr lang="es-ES_tradnl" sz="1400" b="1" smtClean="0">
                <a:effectLst>
                  <a:outerShdw blurRad="38100" dist="38100" dir="2700000" algn="tl">
                    <a:srgbClr val="000000"/>
                  </a:outerShdw>
                </a:effectLst>
                <a:cs typeface="+mn-cs"/>
              </a:rPr>
              <a:t>adsorbidos</a:t>
            </a:r>
          </a:p>
        </p:txBody>
      </p:sp>
      <p:sp>
        <p:nvSpPr>
          <p:cNvPr id="65564" name="Text Box 28"/>
          <p:cNvSpPr txBox="1">
            <a:spLocks noChangeArrowheads="1"/>
          </p:cNvSpPr>
          <p:nvPr/>
        </p:nvSpPr>
        <p:spPr bwMode="auto">
          <a:xfrm>
            <a:off x="912813" y="1331913"/>
            <a:ext cx="1290637" cy="51752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endParaRPr lang="es-ES_tradnl" sz="1400" b="1" smtClean="0">
              <a:effectLst>
                <a:outerShdw blurRad="38100" dist="38100" dir="2700000" algn="tl">
                  <a:srgbClr val="000000"/>
                </a:outerShdw>
              </a:effectLst>
              <a:cs typeface="+mn-cs"/>
            </a:endParaRPr>
          </a:p>
          <a:p>
            <a:pPr algn="ctr">
              <a:defRPr/>
            </a:pPr>
            <a:r>
              <a:rPr lang="es-ES_tradnl" sz="1400" b="1" smtClean="0">
                <a:cs typeface="+mn-cs"/>
              </a:rPr>
              <a:t>solución</a:t>
            </a:r>
          </a:p>
        </p:txBody>
      </p:sp>
      <p:sp>
        <p:nvSpPr>
          <p:cNvPr id="139292" name="Text Box 29"/>
          <p:cNvSpPr txBox="1">
            <a:spLocks noChangeArrowheads="1"/>
          </p:cNvSpPr>
          <p:nvPr/>
        </p:nvSpPr>
        <p:spPr bwMode="auto">
          <a:xfrm>
            <a:off x="2487613" y="1185863"/>
            <a:ext cx="28321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s-ES_tradnl" sz="1400" b="1"/>
              <a:t>especies sólidas que contienen EPT</a:t>
            </a:r>
          </a:p>
          <a:p>
            <a:pPr algn="ctr"/>
            <a:r>
              <a:rPr lang="es-ES_tradnl" sz="1400" b="1"/>
              <a:t>(A, B, C)</a:t>
            </a:r>
          </a:p>
        </p:txBody>
      </p:sp>
      <p:sp>
        <p:nvSpPr>
          <p:cNvPr id="139293" name="Line 30"/>
          <p:cNvSpPr>
            <a:spLocks noChangeShapeType="1"/>
          </p:cNvSpPr>
          <p:nvPr/>
        </p:nvSpPr>
        <p:spPr bwMode="auto">
          <a:xfrm flipH="1">
            <a:off x="1125538" y="3398838"/>
            <a:ext cx="1346200" cy="1587"/>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5567" name="Rectangle 31"/>
          <p:cNvSpPr>
            <a:spLocks noChangeArrowheads="1"/>
          </p:cNvSpPr>
          <p:nvPr/>
        </p:nvSpPr>
        <p:spPr bwMode="auto">
          <a:xfrm>
            <a:off x="1084263" y="6403975"/>
            <a:ext cx="7620000" cy="57150"/>
          </a:xfrm>
          <a:prstGeom prst="rect">
            <a:avLst/>
          </a:prstGeom>
          <a:gradFill rotWithShape="0">
            <a:gsLst>
              <a:gs pos="0">
                <a:schemeClr val="tx1"/>
              </a:gs>
              <a:gs pos="50000">
                <a:schemeClr val="tx1">
                  <a:gamma/>
                  <a:tint val="50196"/>
                  <a:invGamma/>
                </a:schemeClr>
              </a:gs>
              <a:gs pos="100000">
                <a:schemeClr val="tx1"/>
              </a:gs>
            </a:gsLst>
            <a:lin ang="5400000" scaled="1"/>
          </a:gradFill>
          <a:ln w="9525">
            <a:solidFill>
              <a:schemeClr val="tx1"/>
            </a:solidFill>
            <a:miter lim="800000"/>
            <a:headEnd/>
            <a:tailEnd/>
          </a:ln>
          <a:effectLst/>
        </p:spPr>
        <p:txBody>
          <a:bodyPr wrap="none" anchor="ctr"/>
          <a:lstStyle/>
          <a:p>
            <a:pPr>
              <a:defRPr/>
            </a:pPr>
            <a:endParaRPr lang="es-MX">
              <a:latin typeface="Arial" pitchFamily="34" charset="0"/>
              <a:ea typeface="+mn-ea"/>
              <a:cs typeface="+mn-cs"/>
            </a:endParaRPr>
          </a:p>
        </p:txBody>
      </p:sp>
      <p:sp>
        <p:nvSpPr>
          <p:cNvPr id="65568" name="Rectangle 32"/>
          <p:cNvSpPr>
            <a:spLocks noChangeArrowheads="1"/>
          </p:cNvSpPr>
          <p:nvPr/>
        </p:nvSpPr>
        <p:spPr bwMode="auto">
          <a:xfrm>
            <a:off x="1033463" y="6016625"/>
            <a:ext cx="171450" cy="444500"/>
          </a:xfrm>
          <a:prstGeom prst="rect">
            <a:avLst/>
          </a:prstGeom>
          <a:gradFill rotWithShape="0">
            <a:gsLst>
              <a:gs pos="0">
                <a:schemeClr val="tx1"/>
              </a:gs>
              <a:gs pos="50000">
                <a:schemeClr val="tx1">
                  <a:gamma/>
                  <a:tint val="50196"/>
                  <a:invGamma/>
                </a:schemeClr>
              </a:gs>
              <a:gs pos="100000">
                <a:schemeClr val="tx1"/>
              </a:gs>
            </a:gsLst>
            <a:lin ang="0" scaled="1"/>
          </a:gradFill>
          <a:ln w="9525">
            <a:solidFill>
              <a:schemeClr val="tx1"/>
            </a:solidFill>
            <a:miter lim="800000"/>
            <a:headEnd/>
            <a:tailEnd/>
          </a:ln>
          <a:effectLst/>
        </p:spPr>
        <p:txBody>
          <a:bodyPr wrap="none" anchor="ctr"/>
          <a:lstStyle/>
          <a:p>
            <a:pPr>
              <a:defRPr/>
            </a:pPr>
            <a:endParaRPr lang="es-MX">
              <a:latin typeface="Arial" pitchFamily="34" charset="0"/>
              <a:ea typeface="+mn-ea"/>
              <a:cs typeface="+mn-cs"/>
            </a:endParaRPr>
          </a:p>
        </p:txBody>
      </p:sp>
      <p:sp>
        <p:nvSpPr>
          <p:cNvPr id="139296" name="Rectangle 33"/>
          <p:cNvSpPr>
            <a:spLocks noChangeArrowheads="1"/>
          </p:cNvSpPr>
          <p:nvPr/>
        </p:nvSpPr>
        <p:spPr bwMode="auto">
          <a:xfrm>
            <a:off x="1611313" y="6016625"/>
            <a:ext cx="4829175" cy="388938"/>
          </a:xfrm>
          <a:prstGeom prst="rect">
            <a:avLst/>
          </a:prstGeom>
          <a:solidFill>
            <a:srgbClr val="FFCC66"/>
          </a:solidFill>
          <a:ln w="9525">
            <a:solidFill>
              <a:schemeClr val="tx1"/>
            </a:solidFill>
            <a:miter lim="800000"/>
            <a:headEnd/>
            <a:tailEnd/>
          </a:ln>
        </p:spPr>
        <p:txBody>
          <a:bodyPr wrap="none" anchor="ctr"/>
          <a:lstStyle/>
          <a:p>
            <a:endParaRPr lang="es-MX"/>
          </a:p>
        </p:txBody>
      </p:sp>
      <p:sp>
        <p:nvSpPr>
          <p:cNvPr id="65570" name="Text Box 34"/>
          <p:cNvSpPr txBox="1">
            <a:spLocks noChangeArrowheads="1"/>
          </p:cNvSpPr>
          <p:nvPr/>
        </p:nvSpPr>
        <p:spPr bwMode="auto">
          <a:xfrm>
            <a:off x="3771900" y="6089650"/>
            <a:ext cx="331788" cy="366713"/>
          </a:xfrm>
          <a:prstGeom prst="rect">
            <a:avLst/>
          </a:prstGeom>
          <a:noFill/>
          <a:ln w="9525">
            <a:noFill/>
            <a:miter lim="800000"/>
            <a:headEnd/>
            <a:tailEnd/>
          </a:ln>
          <a:effectLst/>
        </p:spPr>
        <p:txBody>
          <a:bodyPr wrap="none">
            <a:spAutoFit/>
          </a:bodyPr>
          <a:lstStyle/>
          <a:p>
            <a:pPr eaLnBrk="0" hangingPunct="0">
              <a:defRPr/>
            </a:pPr>
            <a:r>
              <a:rPr lang="es-ES_tradnl" b="1" dirty="0">
                <a:solidFill>
                  <a:schemeClr val="bg1"/>
                </a:solidFill>
                <a:effectLst>
                  <a:outerShdw blurRad="38100" dist="38100" dir="2700000" algn="tl">
                    <a:srgbClr val="000000"/>
                  </a:outerShdw>
                </a:effectLst>
                <a:latin typeface="Antique Olive" pitchFamily="34" charset="0"/>
                <a:ea typeface="+mn-ea"/>
                <a:cs typeface="+mn-cs"/>
              </a:rPr>
              <a:t>C</a:t>
            </a:r>
            <a:endParaRPr lang="es-ES_tradnl" dirty="0">
              <a:solidFill>
                <a:schemeClr val="bg1"/>
              </a:solidFill>
              <a:effectLst>
                <a:outerShdw blurRad="38100" dist="38100" dir="2700000" algn="tl">
                  <a:srgbClr val="000000"/>
                </a:outerShdw>
              </a:effectLst>
              <a:latin typeface="Antique Olive" pitchFamily="34" charset="0"/>
              <a:ea typeface="+mn-ea"/>
              <a:cs typeface="+mn-cs"/>
            </a:endParaRPr>
          </a:p>
        </p:txBody>
      </p:sp>
      <p:grpSp>
        <p:nvGrpSpPr>
          <p:cNvPr id="139298" name="Group 35"/>
          <p:cNvGrpSpPr>
            <a:grpSpLocks/>
          </p:cNvGrpSpPr>
          <p:nvPr/>
        </p:nvGrpSpPr>
        <p:grpSpPr bwMode="auto">
          <a:xfrm>
            <a:off x="6985000" y="6016625"/>
            <a:ext cx="341313" cy="388938"/>
            <a:chOff x="3394" y="4645"/>
            <a:chExt cx="161" cy="327"/>
          </a:xfrm>
        </p:grpSpPr>
        <p:sp>
          <p:nvSpPr>
            <p:cNvPr id="139312" name="AutoShape 36"/>
            <p:cNvSpPr>
              <a:spLocks noChangeArrowheads="1"/>
            </p:cNvSpPr>
            <p:nvPr/>
          </p:nvSpPr>
          <p:spPr bwMode="auto">
            <a:xfrm>
              <a:off x="3397" y="4645"/>
              <a:ext cx="154" cy="323"/>
            </a:xfrm>
            <a:prstGeom prst="rtTriangle">
              <a:avLst/>
            </a:prstGeom>
            <a:gradFill rotWithShape="0">
              <a:gsLst>
                <a:gs pos="0">
                  <a:srgbClr val="FFCC00"/>
                </a:gs>
                <a:gs pos="100000">
                  <a:srgbClr val="FFE066"/>
                </a:gs>
              </a:gsLst>
              <a:lin ang="5400000" scaled="1"/>
            </a:gradFill>
            <a:ln w="9525">
              <a:solidFill>
                <a:schemeClr val="tx1"/>
              </a:solidFill>
              <a:miter lim="800000"/>
              <a:headEnd/>
              <a:tailEnd/>
            </a:ln>
          </p:spPr>
          <p:txBody>
            <a:bodyPr wrap="none" anchor="ctr"/>
            <a:lstStyle/>
            <a:p>
              <a:endParaRPr lang="es-MX"/>
            </a:p>
          </p:txBody>
        </p:sp>
        <p:sp>
          <p:nvSpPr>
            <p:cNvPr id="139313" name="Line 37"/>
            <p:cNvSpPr>
              <a:spLocks noChangeShapeType="1"/>
            </p:cNvSpPr>
            <p:nvPr/>
          </p:nvSpPr>
          <p:spPr bwMode="auto">
            <a:xfrm>
              <a:off x="3400" y="4645"/>
              <a:ext cx="155" cy="3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39314" name="Line 38"/>
            <p:cNvSpPr>
              <a:spLocks noChangeShapeType="1"/>
            </p:cNvSpPr>
            <p:nvPr/>
          </p:nvSpPr>
          <p:spPr bwMode="auto">
            <a:xfrm>
              <a:off x="3394" y="4645"/>
              <a:ext cx="0" cy="3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grpSp>
      <p:sp>
        <p:nvSpPr>
          <p:cNvPr id="139299" name="Oval 39"/>
          <p:cNvSpPr>
            <a:spLocks noChangeArrowheads="1"/>
          </p:cNvSpPr>
          <p:nvPr/>
        </p:nvSpPr>
        <p:spPr bwMode="auto">
          <a:xfrm>
            <a:off x="7056438" y="4957763"/>
            <a:ext cx="1406525" cy="457200"/>
          </a:xfrm>
          <a:prstGeom prst="ellipse">
            <a:avLst/>
          </a:prstGeom>
          <a:solidFill>
            <a:srgbClr val="669900"/>
          </a:solidFill>
          <a:ln w="9525">
            <a:solidFill>
              <a:schemeClr val="tx1"/>
            </a:solidFill>
            <a:round/>
            <a:headEnd/>
            <a:tailEnd/>
          </a:ln>
        </p:spPr>
        <p:txBody>
          <a:bodyPr wrap="none" anchor="ctr"/>
          <a:lstStyle/>
          <a:p>
            <a:pPr algn="ctr" eaLnBrk="0" hangingPunct="0"/>
            <a:r>
              <a:rPr lang="es-ES_tradnl" sz="1400" b="1"/>
              <a:t>Materia</a:t>
            </a:r>
          </a:p>
          <a:p>
            <a:pPr algn="ctr" eaLnBrk="0" hangingPunct="0"/>
            <a:r>
              <a:rPr lang="es-ES_tradnl" sz="1400" b="1"/>
              <a:t>orgánica</a:t>
            </a:r>
            <a:endParaRPr lang="es-ES_tradnl" sz="1400" b="1">
              <a:solidFill>
                <a:schemeClr val="bg1"/>
              </a:solidFill>
            </a:endParaRPr>
          </a:p>
        </p:txBody>
      </p:sp>
      <p:sp>
        <p:nvSpPr>
          <p:cNvPr id="139300" name="Line 40"/>
          <p:cNvSpPr>
            <a:spLocks noChangeShapeType="1"/>
          </p:cNvSpPr>
          <p:nvPr/>
        </p:nvSpPr>
        <p:spPr bwMode="auto">
          <a:xfrm>
            <a:off x="7764463" y="5437188"/>
            <a:ext cx="0" cy="966787"/>
          </a:xfrm>
          <a:prstGeom prst="line">
            <a:avLst/>
          </a:prstGeom>
          <a:noFill/>
          <a:ln w="12700">
            <a:solidFill>
              <a:schemeClr val="tx1"/>
            </a:solidFill>
            <a:prstDash val="dash"/>
            <a:round/>
            <a:headEnd/>
            <a:tailEnd type="triangle" w="sm" len="med"/>
          </a:ln>
          <a:extLst>
            <a:ext uri="{909E8E84-426E-40dd-AFC4-6F175D3DCCD1}">
              <a14:hiddenFill xmlns:a14="http://schemas.microsoft.com/office/drawing/2010/main">
                <a:noFill/>
              </a14:hiddenFill>
            </a:ext>
          </a:extLst>
        </p:spPr>
        <p:txBody>
          <a:bodyPr wrap="none" anchor="ctr"/>
          <a:lstStyle/>
          <a:p>
            <a:endParaRPr lang="es-ES"/>
          </a:p>
        </p:txBody>
      </p:sp>
      <p:sp>
        <p:nvSpPr>
          <p:cNvPr id="65577" name="Text Box 41"/>
          <p:cNvSpPr txBox="1">
            <a:spLocks noChangeArrowheads="1"/>
          </p:cNvSpPr>
          <p:nvPr/>
        </p:nvSpPr>
        <p:spPr bwMode="auto">
          <a:xfrm>
            <a:off x="1744663" y="5373688"/>
            <a:ext cx="1227137" cy="3683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130000"/>
              </a:lnSpc>
              <a:defRPr/>
            </a:pPr>
            <a:r>
              <a:rPr lang="es-ES_tradnl" sz="1400" b="1" dirty="0" smtClean="0">
                <a:solidFill>
                  <a:srgbClr val="FFFFFF"/>
                </a:solidFill>
                <a:effectLst>
                  <a:outerShdw blurRad="38100" dist="38100" dir="2700000" algn="tl">
                    <a:srgbClr val="000000"/>
                  </a:outerShdw>
                </a:effectLst>
                <a:cs typeface="+mn-cs"/>
              </a:rPr>
              <a:t>Nivel  tóxico</a:t>
            </a:r>
          </a:p>
        </p:txBody>
      </p:sp>
      <p:sp>
        <p:nvSpPr>
          <p:cNvPr id="139302" name="Line 42"/>
          <p:cNvSpPr>
            <a:spLocks noChangeShapeType="1"/>
          </p:cNvSpPr>
          <p:nvPr/>
        </p:nvSpPr>
        <p:spPr bwMode="auto">
          <a:xfrm flipH="1">
            <a:off x="995363" y="5745163"/>
            <a:ext cx="2819400" cy="1587"/>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39303" name="Text Box 43"/>
          <p:cNvSpPr txBox="1">
            <a:spLocks noChangeArrowheads="1"/>
          </p:cNvSpPr>
          <p:nvPr/>
        </p:nvSpPr>
        <p:spPr bwMode="auto">
          <a:xfrm>
            <a:off x="3665538" y="4754563"/>
            <a:ext cx="1047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_tradnl" sz="1600" b="1">
                <a:latin typeface="Times New Roman" charset="0"/>
              </a:rPr>
              <a:t>Tiempo X</a:t>
            </a:r>
          </a:p>
        </p:txBody>
      </p:sp>
      <p:sp>
        <p:nvSpPr>
          <p:cNvPr id="139304" name="Text Box 44"/>
          <p:cNvSpPr txBox="1">
            <a:spLocks noChangeArrowheads="1"/>
          </p:cNvSpPr>
          <p:nvPr/>
        </p:nvSpPr>
        <p:spPr bwMode="auto">
          <a:xfrm>
            <a:off x="3486150" y="6467475"/>
            <a:ext cx="189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_tradnl" sz="1400" b="1"/>
              <a:t>Factor de capacidad</a:t>
            </a:r>
          </a:p>
        </p:txBody>
      </p:sp>
      <p:grpSp>
        <p:nvGrpSpPr>
          <p:cNvPr id="139305" name="Group 45"/>
          <p:cNvGrpSpPr>
            <a:grpSpLocks/>
          </p:cNvGrpSpPr>
          <p:nvPr/>
        </p:nvGrpSpPr>
        <p:grpSpPr bwMode="auto">
          <a:xfrm>
            <a:off x="306388" y="2179638"/>
            <a:ext cx="654050" cy="1663700"/>
            <a:chOff x="145" y="1830"/>
            <a:chExt cx="309" cy="1398"/>
          </a:xfrm>
        </p:grpSpPr>
        <p:sp>
          <p:nvSpPr>
            <p:cNvPr id="65582" name="Text Box 46"/>
            <p:cNvSpPr txBox="1">
              <a:spLocks noChangeArrowheads="1"/>
            </p:cNvSpPr>
            <p:nvPr/>
          </p:nvSpPr>
          <p:spPr bwMode="auto">
            <a:xfrm rot="10800000" flipV="1">
              <a:off x="145" y="1887"/>
              <a:ext cx="195" cy="126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s-ES_tradnl" sz="1400" b="1" smtClean="0">
                  <a:effectLst>
                    <a:outerShdw blurRad="38100" dist="38100" dir="2700000" algn="tl">
                      <a:srgbClr val="000000"/>
                    </a:outerShdw>
                  </a:effectLst>
                  <a:cs typeface="+mn-cs"/>
                </a:rPr>
                <a:t>F</a:t>
              </a:r>
            </a:p>
            <a:p>
              <a:pPr algn="ctr">
                <a:defRPr/>
              </a:pPr>
              <a:r>
                <a:rPr lang="es-ES_tradnl" sz="1400" b="1" smtClean="0">
                  <a:effectLst>
                    <a:outerShdw blurRad="38100" dist="38100" dir="2700000" algn="tl">
                      <a:srgbClr val="000000"/>
                    </a:outerShdw>
                  </a:effectLst>
                  <a:cs typeface="+mn-cs"/>
                </a:rPr>
                <a:t>a</a:t>
              </a:r>
            </a:p>
            <a:p>
              <a:pPr algn="ctr">
                <a:defRPr/>
              </a:pPr>
              <a:r>
                <a:rPr lang="es-ES_tradnl" sz="1400" b="1" smtClean="0">
                  <a:effectLst>
                    <a:outerShdw blurRad="38100" dist="38100" dir="2700000" algn="tl">
                      <a:srgbClr val="000000"/>
                    </a:outerShdw>
                  </a:effectLst>
                  <a:cs typeface="+mn-cs"/>
                </a:rPr>
                <a:t>c</a:t>
              </a:r>
            </a:p>
            <a:p>
              <a:pPr algn="ctr">
                <a:defRPr/>
              </a:pPr>
              <a:r>
                <a:rPr lang="es-ES_tradnl" sz="1400" b="1" smtClean="0">
                  <a:effectLst>
                    <a:outerShdw blurRad="38100" dist="38100" dir="2700000" algn="tl">
                      <a:srgbClr val="000000"/>
                    </a:outerShdw>
                  </a:effectLst>
                  <a:cs typeface="+mn-cs"/>
                </a:rPr>
                <a:t>t</a:t>
              </a:r>
            </a:p>
            <a:p>
              <a:pPr algn="ctr">
                <a:defRPr/>
              </a:pPr>
              <a:r>
                <a:rPr lang="es-ES_tradnl" sz="1400" b="1" smtClean="0">
                  <a:effectLst>
                    <a:outerShdw blurRad="38100" dist="38100" dir="2700000" algn="tl">
                      <a:srgbClr val="000000"/>
                    </a:outerShdw>
                  </a:effectLst>
                  <a:cs typeface="+mn-cs"/>
                </a:rPr>
                <a:t>o</a:t>
              </a:r>
            </a:p>
            <a:p>
              <a:pPr algn="ctr">
                <a:defRPr/>
              </a:pPr>
              <a:r>
                <a:rPr lang="es-ES_tradnl" sz="1400" b="1" smtClean="0">
                  <a:effectLst>
                    <a:outerShdw blurRad="38100" dist="38100" dir="2700000" algn="tl">
                      <a:srgbClr val="000000"/>
                    </a:outerShdw>
                  </a:effectLst>
                  <a:cs typeface="+mn-cs"/>
                </a:rPr>
                <a:t>r</a:t>
              </a:r>
            </a:p>
            <a:p>
              <a:pPr algn="ctr">
                <a:defRPr/>
              </a:pPr>
              <a:endParaRPr lang="es-ES_tradnl" sz="1400" b="1" smtClean="0">
                <a:effectLst>
                  <a:outerShdw blurRad="38100" dist="38100" dir="2700000" algn="tl">
                    <a:srgbClr val="000000"/>
                  </a:outerShdw>
                </a:effectLst>
                <a:cs typeface="+mn-cs"/>
              </a:endParaRPr>
            </a:p>
            <a:p>
              <a:pPr algn="ctr">
                <a:defRPr/>
              </a:pPr>
              <a:r>
                <a:rPr lang="es-ES_tradnl" sz="1400" b="1" smtClean="0">
                  <a:effectLst>
                    <a:outerShdw blurRad="38100" dist="38100" dir="2700000" algn="tl">
                      <a:srgbClr val="000000"/>
                    </a:outerShdw>
                  </a:effectLst>
                  <a:cs typeface="+mn-cs"/>
                </a:rPr>
                <a:t>d</a:t>
              </a:r>
            </a:p>
            <a:p>
              <a:pPr algn="ctr">
                <a:defRPr/>
              </a:pPr>
              <a:r>
                <a:rPr lang="es-ES_tradnl" sz="1400" b="1" smtClean="0">
                  <a:effectLst>
                    <a:outerShdw blurRad="38100" dist="38100" dir="2700000" algn="tl">
                      <a:srgbClr val="000000"/>
                    </a:outerShdw>
                  </a:effectLst>
                  <a:cs typeface="+mn-cs"/>
                </a:rPr>
                <a:t>e</a:t>
              </a:r>
            </a:p>
          </p:txBody>
        </p:sp>
        <p:sp>
          <p:nvSpPr>
            <p:cNvPr id="65583" name="Text Box 47"/>
            <p:cNvSpPr txBox="1">
              <a:spLocks noChangeArrowheads="1"/>
            </p:cNvSpPr>
            <p:nvPr/>
          </p:nvSpPr>
          <p:spPr bwMode="auto">
            <a:xfrm>
              <a:off x="309" y="1830"/>
              <a:ext cx="145" cy="1398"/>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s-ES_tradnl" sz="1400" b="1" smtClean="0">
                  <a:effectLst>
                    <a:outerShdw blurRad="38100" dist="38100" dir="2700000" algn="tl">
                      <a:srgbClr val="000000"/>
                    </a:outerShdw>
                  </a:effectLst>
                  <a:cs typeface="+mn-cs"/>
                </a:rPr>
                <a:t>intensidad</a:t>
              </a:r>
            </a:p>
          </p:txBody>
        </p:sp>
      </p:grpSp>
      <p:sp>
        <p:nvSpPr>
          <p:cNvPr id="139306" name="Rectangle 48"/>
          <p:cNvSpPr>
            <a:spLocks noChangeArrowheads="1"/>
          </p:cNvSpPr>
          <p:nvPr/>
        </p:nvSpPr>
        <p:spPr bwMode="auto">
          <a:xfrm>
            <a:off x="5562600" y="1371600"/>
            <a:ext cx="3048000" cy="838200"/>
          </a:xfrm>
          <a:prstGeom prst="rect">
            <a:avLst/>
          </a:prstGeom>
          <a:solidFill>
            <a:srgbClr val="002367"/>
          </a:solidFill>
          <a:ln w="12700">
            <a:solidFill>
              <a:srgbClr val="002367"/>
            </a:solidFill>
            <a:miter lim="800000"/>
            <a:headEnd type="none" w="sm" len="sm"/>
            <a:tailEnd type="none" w="sm" len="sm"/>
          </a:ln>
        </p:spPr>
        <p:txBody>
          <a:bodyPr wrap="none" anchor="ctr"/>
          <a:lstStyle/>
          <a:p>
            <a:endParaRPr lang="es-MX"/>
          </a:p>
        </p:txBody>
      </p:sp>
      <p:sp>
        <p:nvSpPr>
          <p:cNvPr id="139307" name="AutoShape 49"/>
          <p:cNvSpPr>
            <a:spLocks noChangeArrowheads="1"/>
          </p:cNvSpPr>
          <p:nvPr/>
        </p:nvSpPr>
        <p:spPr bwMode="auto">
          <a:xfrm rot="-2706533">
            <a:off x="5631656" y="2294732"/>
            <a:ext cx="731837" cy="158750"/>
          </a:xfrm>
          <a:prstGeom prst="leftArrow">
            <a:avLst>
              <a:gd name="adj1" fmla="val 50000"/>
              <a:gd name="adj2" fmla="val 115250"/>
            </a:avLst>
          </a:prstGeom>
          <a:solidFill>
            <a:srgbClr val="660066"/>
          </a:solidFill>
          <a:ln w="28575">
            <a:solidFill>
              <a:schemeClr val="tx1"/>
            </a:solidFill>
            <a:miter lim="800000"/>
            <a:headEnd/>
            <a:tailEnd/>
          </a:ln>
        </p:spPr>
        <p:txBody>
          <a:bodyPr wrap="none" anchor="ctr"/>
          <a:lstStyle/>
          <a:p>
            <a:endParaRPr lang="es-MX"/>
          </a:p>
        </p:txBody>
      </p:sp>
      <p:sp>
        <p:nvSpPr>
          <p:cNvPr id="139308" name="Text Box 50"/>
          <p:cNvSpPr txBox="1">
            <a:spLocks noChangeArrowheads="1"/>
          </p:cNvSpPr>
          <p:nvPr/>
        </p:nvSpPr>
        <p:spPr bwMode="auto">
          <a:xfrm>
            <a:off x="6400800" y="160020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MX" sz="1800"/>
              <a:t>Complejo de adsorción</a:t>
            </a:r>
            <a:endParaRPr lang="es-ES" sz="1800"/>
          </a:p>
        </p:txBody>
      </p:sp>
      <p:cxnSp>
        <p:nvCxnSpPr>
          <p:cNvPr id="3" name="Conector recto 2"/>
          <p:cNvCxnSpPr>
            <a:stCxn id="65568" idx="0"/>
          </p:cNvCxnSpPr>
          <p:nvPr/>
        </p:nvCxnSpPr>
        <p:spPr>
          <a:xfrm>
            <a:off x="1119188" y="6016625"/>
            <a:ext cx="500062" cy="476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573338"/>
            <a:ext cx="8229600" cy="1143000"/>
          </a:xfrm>
        </p:spPr>
        <p:txBody>
          <a:bodyPr/>
          <a:lstStyle/>
          <a:p>
            <a:pPr>
              <a:defRPr/>
            </a:pPr>
            <a:r>
              <a:rPr lang="es-ES" sz="3600" dirty="0" smtClean="0">
                <a:solidFill>
                  <a:srgbClr val="FFFFFF"/>
                </a:solidFill>
              </a:rPr>
              <a:t>Ejemplo de un mecanismo de atenuación </a:t>
            </a:r>
            <a:br>
              <a:rPr lang="es-ES" sz="3600" dirty="0" smtClean="0">
                <a:solidFill>
                  <a:srgbClr val="FFFFFF"/>
                </a:solidFill>
              </a:rPr>
            </a:br>
            <a:r>
              <a:rPr lang="es-ES" sz="3600" dirty="0" smtClean="0">
                <a:solidFill>
                  <a:srgbClr val="FFFFFF"/>
                </a:solidFill>
              </a:rPr>
              <a:t>Se comprobó la precipitación del As en suelos contaminados con Pb, por largos periodos (100 años), en un medio alcalino (Gutiérrez et al., 2012</a:t>
            </a:r>
            <a:r>
              <a:rPr lang="es-ES" sz="3600" dirty="0" smtClean="0">
                <a:solidFill>
                  <a:srgbClr val="FFFFFF"/>
                </a:solidFill>
              </a:rPr>
              <a:t>). </a:t>
            </a:r>
            <a:r>
              <a:rPr lang="es-ES" sz="3600" dirty="0" smtClean="0">
                <a:solidFill>
                  <a:srgbClr val="FFFFFF"/>
                </a:solidFill>
              </a:rPr>
              <a:t/>
            </a:r>
            <a:br>
              <a:rPr lang="es-ES" sz="3600" dirty="0" smtClean="0">
                <a:solidFill>
                  <a:srgbClr val="FFFFFF"/>
                </a:solidFill>
              </a:rPr>
            </a:br>
            <a:r>
              <a:rPr lang="es-ES" sz="3600" dirty="0" smtClean="0">
                <a:solidFill>
                  <a:srgbClr val="FFFFFF"/>
                </a:solidFill>
              </a:rPr>
              <a:t/>
            </a:r>
            <a:br>
              <a:rPr lang="es-ES" sz="3600" dirty="0" smtClean="0">
                <a:solidFill>
                  <a:srgbClr val="FFFFFF"/>
                </a:solidFill>
              </a:rPr>
            </a:br>
            <a:r>
              <a:rPr lang="es-ES" sz="3600" dirty="0" smtClean="0">
                <a:solidFill>
                  <a:srgbClr val="FFFFFF"/>
                </a:solidFill>
              </a:rPr>
              <a:t>En sitios con pH neutro y ácido, la </a:t>
            </a:r>
            <a:r>
              <a:rPr lang="es-ES" sz="3600" dirty="0" err="1" smtClean="0">
                <a:solidFill>
                  <a:srgbClr val="FFFFFF"/>
                </a:solidFill>
              </a:rPr>
              <a:t>sorción</a:t>
            </a:r>
            <a:r>
              <a:rPr lang="es-ES" sz="3600" dirty="0" smtClean="0">
                <a:solidFill>
                  <a:srgbClr val="FFFFFF"/>
                </a:solidFill>
              </a:rPr>
              <a:t> en óxidos de hierro es el mecanismos de retención más importante </a:t>
            </a:r>
            <a:r>
              <a:rPr lang="es-ES" sz="3600" dirty="0" smtClean="0">
                <a:solidFill>
                  <a:srgbClr val="FFFFFF"/>
                </a:solidFill>
              </a:rPr>
              <a:t>identificado. </a:t>
            </a:r>
            <a:endParaRPr lang="es-ES" sz="3600" dirty="0">
              <a:solidFill>
                <a:srgbClr val="FFFFFF"/>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p:cNvSpPr>
            <a:spLocks noGrp="1" noChangeArrowheads="1"/>
          </p:cNvSpPr>
          <p:nvPr>
            <p:ph type="body" idx="1"/>
          </p:nvPr>
        </p:nvSpPr>
        <p:spPr>
          <a:xfrm>
            <a:off x="1619250" y="2857500"/>
            <a:ext cx="2087563" cy="481013"/>
          </a:xfrm>
        </p:spPr>
        <p:txBody>
          <a:bodyPr/>
          <a:lstStyle/>
          <a:p>
            <a:pPr algn="ctr" eaLnBrk="1" hangingPunct="1">
              <a:lnSpc>
                <a:spcPct val="90000"/>
              </a:lnSpc>
              <a:buFontTx/>
              <a:buNone/>
              <a:defRPr/>
            </a:pPr>
            <a:r>
              <a:rPr lang="es-MX" sz="2800">
                <a:latin typeface="Arial" charset="0"/>
                <a:cs typeface="Arial" charset="0"/>
              </a:rPr>
              <a:t>HAsO</a:t>
            </a:r>
            <a:r>
              <a:rPr lang="es-MX" sz="2800" baseline="-25000">
                <a:latin typeface="Arial" charset="0"/>
                <a:cs typeface="Arial" charset="0"/>
              </a:rPr>
              <a:t>4</a:t>
            </a:r>
            <a:r>
              <a:rPr lang="es-MX" sz="2800">
                <a:latin typeface="Arial" charset="0"/>
                <a:cs typeface="Arial" charset="0"/>
              </a:rPr>
              <a:t> </a:t>
            </a:r>
            <a:r>
              <a:rPr lang="es-MX" sz="2800" baseline="30000">
                <a:latin typeface="Arial" charset="0"/>
                <a:cs typeface="Arial" charset="0"/>
              </a:rPr>
              <a:t>2-</a:t>
            </a:r>
            <a:endParaRPr lang="es-ES">
              <a:latin typeface="Arial" charset="0"/>
              <a:cs typeface="Arial" charset="0"/>
            </a:endParaRPr>
          </a:p>
        </p:txBody>
      </p:sp>
      <p:sp>
        <p:nvSpPr>
          <p:cNvPr id="141314" name="Rectangle 4"/>
          <p:cNvSpPr>
            <a:spLocks noChangeArrowheads="1"/>
          </p:cNvSpPr>
          <p:nvPr/>
        </p:nvSpPr>
        <p:spPr bwMode="auto">
          <a:xfrm>
            <a:off x="5219700" y="2841625"/>
            <a:ext cx="31686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80000"/>
              </a:lnSpc>
              <a:spcBef>
                <a:spcPct val="20000"/>
              </a:spcBef>
              <a:buClr>
                <a:schemeClr val="tx2"/>
              </a:buClr>
            </a:pPr>
            <a:r>
              <a:rPr lang="es-MX" sz="2800"/>
              <a:t>Pb</a:t>
            </a:r>
            <a:r>
              <a:rPr lang="es-MX" sz="2800" baseline="-25000"/>
              <a:t>5</a:t>
            </a:r>
            <a:r>
              <a:rPr lang="es-MX" sz="2800"/>
              <a:t>(AsO</a:t>
            </a:r>
            <a:r>
              <a:rPr lang="es-MX" sz="2800" baseline="-25000"/>
              <a:t>4</a:t>
            </a:r>
            <a:r>
              <a:rPr lang="es-MX" sz="2800"/>
              <a:t>)OH</a:t>
            </a:r>
          </a:p>
        </p:txBody>
      </p:sp>
      <p:sp>
        <p:nvSpPr>
          <p:cNvPr id="141315" name="Text Box 6"/>
          <p:cNvSpPr txBox="1">
            <a:spLocks noChangeArrowheads="1"/>
          </p:cNvSpPr>
          <p:nvPr/>
        </p:nvSpPr>
        <p:spPr bwMode="auto">
          <a:xfrm>
            <a:off x="4572000" y="3589338"/>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s-MX" sz="2000" b="1">
                <a:cs typeface="Arial" charset="0"/>
              </a:rPr>
              <a:t>CO</a:t>
            </a:r>
            <a:r>
              <a:rPr lang="es-MX" sz="2000" b="1" baseline="-25000">
                <a:cs typeface="Arial" charset="0"/>
              </a:rPr>
              <a:t>2</a:t>
            </a:r>
            <a:endParaRPr lang="es-ES" sz="2000" b="1" baseline="-25000">
              <a:cs typeface="Arial" charset="0"/>
            </a:endParaRPr>
          </a:p>
        </p:txBody>
      </p:sp>
      <p:sp>
        <p:nvSpPr>
          <p:cNvPr id="141316" name="Text Box 7"/>
          <p:cNvSpPr txBox="1">
            <a:spLocks noChangeArrowheads="1"/>
          </p:cNvSpPr>
          <p:nvPr/>
        </p:nvSpPr>
        <p:spPr bwMode="auto">
          <a:xfrm>
            <a:off x="468313" y="2185988"/>
            <a:ext cx="41036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s-MX" sz="2000">
                <a:cs typeface="Arial" charset="0"/>
              </a:rPr>
              <a:t>pH ≥ 10.33 (suelos con residuos)</a:t>
            </a:r>
            <a:endParaRPr lang="es-ES" sz="2000">
              <a:cs typeface="Arial" charset="0"/>
            </a:endParaRPr>
          </a:p>
        </p:txBody>
      </p:sp>
      <p:sp>
        <p:nvSpPr>
          <p:cNvPr id="141317" name="Text Box 8"/>
          <p:cNvSpPr txBox="1">
            <a:spLocks noChangeArrowheads="1"/>
          </p:cNvSpPr>
          <p:nvPr/>
        </p:nvSpPr>
        <p:spPr bwMode="auto">
          <a:xfrm>
            <a:off x="5148263" y="2071688"/>
            <a:ext cx="35274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s-MX" sz="2000">
                <a:cs typeface="Arial" charset="0"/>
              </a:rPr>
              <a:t>pH </a:t>
            </a:r>
            <a:r>
              <a:rPr lang="en-US" sz="2000">
                <a:cs typeface="Arial" charset="0"/>
              </a:rPr>
              <a:t>~</a:t>
            </a:r>
            <a:r>
              <a:rPr lang="es-MX" sz="2000">
                <a:cs typeface="Arial" charset="0"/>
              </a:rPr>
              <a:t> 8.5 (suelos con nuevos compuestos</a:t>
            </a:r>
            <a:endParaRPr lang="es-ES" sz="2000">
              <a:cs typeface="Arial" charset="0"/>
            </a:endParaRPr>
          </a:p>
        </p:txBody>
      </p:sp>
      <p:sp>
        <p:nvSpPr>
          <p:cNvPr id="141318" name="Text Box 11"/>
          <p:cNvSpPr txBox="1">
            <a:spLocks noChangeArrowheads="1"/>
          </p:cNvSpPr>
          <p:nvPr/>
        </p:nvSpPr>
        <p:spPr bwMode="auto">
          <a:xfrm>
            <a:off x="3309938" y="4762500"/>
            <a:ext cx="1873250" cy="466725"/>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s-MX" b="1">
                <a:cs typeface="Arial" charset="0"/>
              </a:rPr>
              <a:t>Pb(OH)</a:t>
            </a:r>
            <a:r>
              <a:rPr lang="es-MX" b="1" baseline="-25000">
                <a:cs typeface="Arial" charset="0"/>
              </a:rPr>
              <a:t>2 </a:t>
            </a:r>
            <a:r>
              <a:rPr lang="es-MX" b="1">
                <a:cs typeface="Arial" charset="0"/>
              </a:rPr>
              <a:t> </a:t>
            </a:r>
            <a:endParaRPr lang="es-ES" b="1">
              <a:cs typeface="Arial" charset="0"/>
            </a:endParaRPr>
          </a:p>
        </p:txBody>
      </p:sp>
      <p:sp>
        <p:nvSpPr>
          <p:cNvPr id="141319" name="Text Box 13"/>
          <p:cNvSpPr txBox="1">
            <a:spLocks noChangeArrowheads="1"/>
          </p:cNvSpPr>
          <p:nvPr/>
        </p:nvSpPr>
        <p:spPr bwMode="auto">
          <a:xfrm>
            <a:off x="3635375" y="4498975"/>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MX" sz="1800">
                <a:cs typeface="Arial" charset="0"/>
              </a:rPr>
              <a:t>+</a:t>
            </a:r>
            <a:endParaRPr lang="es-ES" sz="1800">
              <a:cs typeface="Arial" charset="0"/>
            </a:endParaRPr>
          </a:p>
        </p:txBody>
      </p:sp>
      <p:sp>
        <p:nvSpPr>
          <p:cNvPr id="141320" name="Text Box 14"/>
          <p:cNvSpPr txBox="1">
            <a:spLocks noChangeArrowheads="1"/>
          </p:cNvSpPr>
          <p:nvPr/>
        </p:nvSpPr>
        <p:spPr bwMode="auto">
          <a:xfrm>
            <a:off x="3851275" y="4498975"/>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MX" sz="1800">
                <a:cs typeface="Arial" charset="0"/>
              </a:rPr>
              <a:t>+</a:t>
            </a:r>
            <a:endParaRPr lang="es-ES" sz="1800">
              <a:cs typeface="Arial" charset="0"/>
            </a:endParaRPr>
          </a:p>
        </p:txBody>
      </p:sp>
      <p:sp>
        <p:nvSpPr>
          <p:cNvPr id="141321" name="Text Box 15"/>
          <p:cNvSpPr txBox="1">
            <a:spLocks noChangeArrowheads="1"/>
          </p:cNvSpPr>
          <p:nvPr/>
        </p:nvSpPr>
        <p:spPr bwMode="auto">
          <a:xfrm>
            <a:off x="4254500" y="4498975"/>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MX" sz="1800">
                <a:cs typeface="Arial" charset="0"/>
              </a:rPr>
              <a:t>+</a:t>
            </a:r>
            <a:endParaRPr lang="es-ES" sz="1800">
              <a:cs typeface="Arial" charset="0"/>
            </a:endParaRPr>
          </a:p>
        </p:txBody>
      </p:sp>
      <p:sp>
        <p:nvSpPr>
          <p:cNvPr id="141322" name="Text Box 16"/>
          <p:cNvSpPr txBox="1">
            <a:spLocks noChangeArrowheads="1"/>
          </p:cNvSpPr>
          <p:nvPr/>
        </p:nvSpPr>
        <p:spPr bwMode="auto">
          <a:xfrm>
            <a:off x="4445000" y="4498975"/>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MX" sz="1800">
                <a:cs typeface="Arial" charset="0"/>
              </a:rPr>
              <a:t>+</a:t>
            </a:r>
            <a:endParaRPr lang="es-ES" sz="1800">
              <a:cs typeface="Arial" charset="0"/>
            </a:endParaRPr>
          </a:p>
        </p:txBody>
      </p:sp>
      <p:sp>
        <p:nvSpPr>
          <p:cNvPr id="141323" name="Line 20"/>
          <p:cNvSpPr>
            <a:spLocks noChangeShapeType="1"/>
          </p:cNvSpPr>
          <p:nvPr/>
        </p:nvSpPr>
        <p:spPr bwMode="auto">
          <a:xfrm flipH="1">
            <a:off x="5005388" y="3481388"/>
            <a:ext cx="1079500" cy="873125"/>
          </a:xfrm>
          <a:prstGeom prst="line">
            <a:avLst/>
          </a:prstGeom>
          <a:noFill/>
          <a:ln w="9525">
            <a:solidFill>
              <a:schemeClr val="tx1"/>
            </a:solidFill>
            <a:prstDash val="dash"/>
            <a:round/>
            <a:headEnd type="triangle" w="med" len="med"/>
            <a:tailEnd/>
          </a:ln>
          <a:extLst>
            <a:ext uri="{909E8E84-426E-40dd-AFC4-6F175D3DCCD1}">
              <a14:hiddenFill xmlns:a14="http://schemas.microsoft.com/office/drawing/2010/main">
                <a:noFill/>
              </a14:hiddenFill>
            </a:ext>
          </a:extLst>
        </p:spPr>
        <p:txBody>
          <a:bodyPr/>
          <a:lstStyle/>
          <a:p>
            <a:endParaRPr lang="es-ES"/>
          </a:p>
        </p:txBody>
      </p:sp>
      <p:sp>
        <p:nvSpPr>
          <p:cNvPr id="141324" name="Line 22"/>
          <p:cNvSpPr>
            <a:spLocks noChangeShapeType="1"/>
          </p:cNvSpPr>
          <p:nvPr/>
        </p:nvSpPr>
        <p:spPr bwMode="auto">
          <a:xfrm>
            <a:off x="2771775" y="3481388"/>
            <a:ext cx="1081088" cy="873125"/>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15735" name="Rectangle 23"/>
          <p:cNvSpPr>
            <a:spLocks noGrp="1" noChangeArrowheads="1"/>
          </p:cNvSpPr>
          <p:nvPr>
            <p:ph type="title"/>
          </p:nvPr>
        </p:nvSpPr>
        <p:spPr/>
        <p:txBody>
          <a:bodyPr/>
          <a:lstStyle/>
          <a:p>
            <a:pPr eaLnBrk="1" hangingPunct="1">
              <a:defRPr/>
            </a:pPr>
            <a:r>
              <a:rPr lang="es-MX" sz="3200">
                <a:solidFill>
                  <a:srgbClr val="D4B076"/>
                </a:solidFill>
                <a:latin typeface="Comic Sans MS" charset="0"/>
                <a:cs typeface="Arial" charset="0"/>
              </a:rPr>
              <a:t>Hipótesis sobre el mecanismo de formación de arseniatos de plomo</a:t>
            </a:r>
            <a:endParaRPr lang="es-ES" sz="3200">
              <a:solidFill>
                <a:srgbClr val="D4B076"/>
              </a:solidFill>
              <a:latin typeface="Comic Sans MS" charset="0"/>
              <a:cs typeface="Arial" charset="0"/>
            </a:endParaRPr>
          </a:p>
        </p:txBody>
      </p:sp>
      <p:sp>
        <p:nvSpPr>
          <p:cNvPr id="141326" name="Text Box 24"/>
          <p:cNvSpPr txBox="1">
            <a:spLocks noChangeArrowheads="1"/>
          </p:cNvSpPr>
          <p:nvPr/>
        </p:nvSpPr>
        <p:spPr bwMode="auto">
          <a:xfrm>
            <a:off x="468313" y="3841750"/>
            <a:ext cx="2303462"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s-MX" sz="1800">
                <a:cs typeface="Arial" charset="0"/>
              </a:rPr>
              <a:t>arseniatos de calcio </a:t>
            </a:r>
          </a:p>
          <a:p>
            <a:pPr algn="ctr" eaLnBrk="1" hangingPunct="1">
              <a:spcBef>
                <a:spcPct val="50000"/>
              </a:spcBef>
            </a:pPr>
            <a:r>
              <a:rPr lang="es-MX" sz="1800">
                <a:cs typeface="Arial" charset="0"/>
              </a:rPr>
              <a:t>pH = 11 </a:t>
            </a:r>
            <a:endParaRPr lang="es-ES" sz="1800">
              <a:cs typeface="Arial" charset="0"/>
            </a:endParaRPr>
          </a:p>
        </p:txBody>
      </p:sp>
      <p:sp>
        <p:nvSpPr>
          <p:cNvPr id="141327" name="Line 25"/>
          <p:cNvSpPr>
            <a:spLocks noChangeShapeType="1"/>
          </p:cNvSpPr>
          <p:nvPr/>
        </p:nvSpPr>
        <p:spPr bwMode="auto">
          <a:xfrm flipV="1">
            <a:off x="1692275" y="3409950"/>
            <a:ext cx="574675" cy="504825"/>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ChangeArrowheads="1"/>
          </p:cNvSpPr>
          <p:nvPr/>
        </p:nvSpPr>
        <p:spPr bwMode="auto">
          <a:xfrm>
            <a:off x="1263650" y="1628775"/>
            <a:ext cx="7588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s-ES" sz="2000" b="1"/>
              <a:t>As </a:t>
            </a:r>
          </a:p>
          <a:p>
            <a:pPr algn="ctr"/>
            <a:r>
              <a:rPr lang="es-ES" sz="2000" b="1"/>
              <a:t>(mg/L</a:t>
            </a:r>
            <a:r>
              <a:rPr lang="es-ES" sz="1600" b="1"/>
              <a:t>)</a:t>
            </a:r>
            <a:endParaRPr lang="es-ES"/>
          </a:p>
        </p:txBody>
      </p:sp>
      <p:sp>
        <p:nvSpPr>
          <p:cNvPr id="142338" name="AutoShape 3"/>
          <p:cNvSpPr>
            <a:spLocks noChangeAspect="1" noChangeArrowheads="1" noTextEdit="1"/>
          </p:cNvSpPr>
          <p:nvPr/>
        </p:nvSpPr>
        <p:spPr bwMode="auto">
          <a:xfrm>
            <a:off x="1547813" y="3502025"/>
            <a:ext cx="6048375"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111620" name="Text Box 4"/>
          <p:cNvSpPr txBox="1">
            <a:spLocks noChangeArrowheads="1"/>
          </p:cNvSpPr>
          <p:nvPr/>
        </p:nvSpPr>
        <p:spPr bwMode="auto">
          <a:xfrm>
            <a:off x="6156325" y="3213100"/>
            <a:ext cx="2987675" cy="344487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defRPr/>
            </a:pPr>
            <a:r>
              <a:rPr lang="es-MX" sz="2000" b="1" dirty="0" smtClean="0">
                <a:effectLst>
                  <a:outerShdw blurRad="38100" dist="38100" dir="2700000" algn="tl">
                    <a:srgbClr val="000000"/>
                  </a:outerShdw>
                </a:effectLst>
                <a:latin typeface="Comic Sans MS" charset="0"/>
              </a:rPr>
              <a:t>Se observa una diferencia muy importante entre los suelos con alto pH (residuos) y los que presentan un menor pH a pesar de  que ambos tengan concentraciones importantes de As total</a:t>
            </a:r>
          </a:p>
        </p:txBody>
      </p:sp>
      <p:sp>
        <p:nvSpPr>
          <p:cNvPr id="142340" name="Freeform 5"/>
          <p:cNvSpPr>
            <a:spLocks/>
          </p:cNvSpPr>
          <p:nvPr/>
        </p:nvSpPr>
        <p:spPr bwMode="auto">
          <a:xfrm>
            <a:off x="800100" y="5641975"/>
            <a:ext cx="4016375" cy="117475"/>
          </a:xfrm>
          <a:custGeom>
            <a:avLst/>
            <a:gdLst>
              <a:gd name="T0" fmla="*/ 0 w 2358"/>
              <a:gd name="T1" fmla="*/ 2147483647 h 71"/>
              <a:gd name="T2" fmla="*/ 2147483647 w 2358"/>
              <a:gd name="T3" fmla="*/ 0 h 71"/>
              <a:gd name="T4" fmla="*/ 2147483647 w 2358"/>
              <a:gd name="T5" fmla="*/ 0 h 71"/>
              <a:gd name="T6" fmla="*/ 2147483647 w 2358"/>
              <a:gd name="T7" fmla="*/ 2147483647 h 71"/>
              <a:gd name="T8" fmla="*/ 0 w 2358"/>
              <a:gd name="T9" fmla="*/ 2147483647 h 71"/>
              <a:gd name="T10" fmla="*/ 0 60000 65536"/>
              <a:gd name="T11" fmla="*/ 0 60000 65536"/>
              <a:gd name="T12" fmla="*/ 0 60000 65536"/>
              <a:gd name="T13" fmla="*/ 0 60000 65536"/>
              <a:gd name="T14" fmla="*/ 0 60000 65536"/>
              <a:gd name="T15" fmla="*/ 0 w 2358"/>
              <a:gd name="T16" fmla="*/ 0 h 71"/>
              <a:gd name="T17" fmla="*/ 2358 w 2358"/>
              <a:gd name="T18" fmla="*/ 71 h 71"/>
            </a:gdLst>
            <a:ahLst/>
            <a:cxnLst>
              <a:cxn ang="T10">
                <a:pos x="T0" y="T1"/>
              </a:cxn>
              <a:cxn ang="T11">
                <a:pos x="T2" y="T3"/>
              </a:cxn>
              <a:cxn ang="T12">
                <a:pos x="T4" y="T5"/>
              </a:cxn>
              <a:cxn ang="T13">
                <a:pos x="T6" y="T7"/>
              </a:cxn>
              <a:cxn ang="T14">
                <a:pos x="T8" y="T9"/>
              </a:cxn>
            </a:cxnLst>
            <a:rect l="T15" t="T16" r="T17" b="T18"/>
            <a:pathLst>
              <a:path w="2358" h="71">
                <a:moveTo>
                  <a:pt x="0" y="71"/>
                </a:moveTo>
                <a:lnTo>
                  <a:pt x="87" y="0"/>
                </a:lnTo>
                <a:lnTo>
                  <a:pt x="2358" y="0"/>
                </a:lnTo>
                <a:lnTo>
                  <a:pt x="2271" y="71"/>
                </a:lnTo>
                <a:lnTo>
                  <a:pt x="0" y="7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42341" name="Freeform 6"/>
          <p:cNvSpPr>
            <a:spLocks/>
          </p:cNvSpPr>
          <p:nvPr/>
        </p:nvSpPr>
        <p:spPr bwMode="auto">
          <a:xfrm>
            <a:off x="800100" y="3635375"/>
            <a:ext cx="149225" cy="2124075"/>
          </a:xfrm>
          <a:custGeom>
            <a:avLst/>
            <a:gdLst>
              <a:gd name="T0" fmla="*/ 0 w 87"/>
              <a:gd name="T1" fmla="*/ 2147483647 h 1282"/>
              <a:gd name="T2" fmla="*/ 0 w 87"/>
              <a:gd name="T3" fmla="*/ 2147483647 h 1282"/>
              <a:gd name="T4" fmla="*/ 2147483647 w 87"/>
              <a:gd name="T5" fmla="*/ 0 h 1282"/>
              <a:gd name="T6" fmla="*/ 2147483647 w 87"/>
              <a:gd name="T7" fmla="*/ 2147483647 h 1282"/>
              <a:gd name="T8" fmla="*/ 0 w 87"/>
              <a:gd name="T9" fmla="*/ 2147483647 h 1282"/>
              <a:gd name="T10" fmla="*/ 0 60000 65536"/>
              <a:gd name="T11" fmla="*/ 0 60000 65536"/>
              <a:gd name="T12" fmla="*/ 0 60000 65536"/>
              <a:gd name="T13" fmla="*/ 0 60000 65536"/>
              <a:gd name="T14" fmla="*/ 0 60000 65536"/>
              <a:gd name="T15" fmla="*/ 0 w 87"/>
              <a:gd name="T16" fmla="*/ 0 h 1282"/>
              <a:gd name="T17" fmla="*/ 87 w 87"/>
              <a:gd name="T18" fmla="*/ 1282 h 1282"/>
            </a:gdLst>
            <a:ahLst/>
            <a:cxnLst>
              <a:cxn ang="T10">
                <a:pos x="T0" y="T1"/>
              </a:cxn>
              <a:cxn ang="T11">
                <a:pos x="T2" y="T3"/>
              </a:cxn>
              <a:cxn ang="T12">
                <a:pos x="T4" y="T5"/>
              </a:cxn>
              <a:cxn ang="T13">
                <a:pos x="T6" y="T7"/>
              </a:cxn>
              <a:cxn ang="T14">
                <a:pos x="T8" y="T9"/>
              </a:cxn>
            </a:cxnLst>
            <a:rect l="T15" t="T16" r="T17" b="T18"/>
            <a:pathLst>
              <a:path w="87" h="1282">
                <a:moveTo>
                  <a:pt x="0" y="1282"/>
                </a:moveTo>
                <a:lnTo>
                  <a:pt x="0" y="71"/>
                </a:lnTo>
                <a:lnTo>
                  <a:pt x="87" y="0"/>
                </a:lnTo>
                <a:lnTo>
                  <a:pt x="87" y="1211"/>
                </a:lnTo>
                <a:lnTo>
                  <a:pt x="0" y="1282"/>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42342" name="Rectangle 7"/>
          <p:cNvSpPr>
            <a:spLocks noChangeArrowheads="1"/>
          </p:cNvSpPr>
          <p:nvPr/>
        </p:nvSpPr>
        <p:spPr bwMode="auto">
          <a:xfrm>
            <a:off x="949325" y="3635375"/>
            <a:ext cx="3867150" cy="20066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142343" name="Freeform 8"/>
          <p:cNvSpPr>
            <a:spLocks/>
          </p:cNvSpPr>
          <p:nvPr/>
        </p:nvSpPr>
        <p:spPr bwMode="auto">
          <a:xfrm>
            <a:off x="800100" y="5641975"/>
            <a:ext cx="4016375" cy="117475"/>
          </a:xfrm>
          <a:custGeom>
            <a:avLst/>
            <a:gdLst>
              <a:gd name="T0" fmla="*/ 0 w 298"/>
              <a:gd name="T1" fmla="*/ 2147483647 h 9"/>
              <a:gd name="T2" fmla="*/ 2147483647 w 298"/>
              <a:gd name="T3" fmla="*/ 0 h 9"/>
              <a:gd name="T4" fmla="*/ 2147483647 w 298"/>
              <a:gd name="T5" fmla="*/ 0 h 9"/>
              <a:gd name="T6" fmla="*/ 0 60000 65536"/>
              <a:gd name="T7" fmla="*/ 0 60000 65536"/>
              <a:gd name="T8" fmla="*/ 0 60000 65536"/>
              <a:gd name="T9" fmla="*/ 0 w 298"/>
              <a:gd name="T10" fmla="*/ 0 h 9"/>
              <a:gd name="T11" fmla="*/ 298 w 298"/>
              <a:gd name="T12" fmla="*/ 9 h 9"/>
            </a:gdLst>
            <a:ahLst/>
            <a:cxnLst>
              <a:cxn ang="T6">
                <a:pos x="T0" y="T1"/>
              </a:cxn>
              <a:cxn ang="T7">
                <a:pos x="T2" y="T3"/>
              </a:cxn>
              <a:cxn ang="T8">
                <a:pos x="T4" y="T5"/>
              </a:cxn>
            </a:cxnLst>
            <a:rect l="T9" t="T10" r="T11" b="T12"/>
            <a:pathLst>
              <a:path w="298" h="9">
                <a:moveTo>
                  <a:pt x="0" y="9"/>
                </a:moveTo>
                <a:lnTo>
                  <a:pt x="11" y="0"/>
                </a:lnTo>
                <a:lnTo>
                  <a:pt x="29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42344" name="Freeform 9"/>
          <p:cNvSpPr>
            <a:spLocks/>
          </p:cNvSpPr>
          <p:nvPr/>
        </p:nvSpPr>
        <p:spPr bwMode="auto">
          <a:xfrm>
            <a:off x="800100" y="5246688"/>
            <a:ext cx="4016375" cy="106362"/>
          </a:xfrm>
          <a:custGeom>
            <a:avLst/>
            <a:gdLst>
              <a:gd name="T0" fmla="*/ 0 w 298"/>
              <a:gd name="T1" fmla="*/ 2147483647 h 8"/>
              <a:gd name="T2" fmla="*/ 2147483647 w 298"/>
              <a:gd name="T3" fmla="*/ 0 h 8"/>
              <a:gd name="T4" fmla="*/ 2147483647 w 298"/>
              <a:gd name="T5" fmla="*/ 0 h 8"/>
              <a:gd name="T6" fmla="*/ 0 60000 65536"/>
              <a:gd name="T7" fmla="*/ 0 60000 65536"/>
              <a:gd name="T8" fmla="*/ 0 60000 65536"/>
              <a:gd name="T9" fmla="*/ 0 w 298"/>
              <a:gd name="T10" fmla="*/ 0 h 8"/>
              <a:gd name="T11" fmla="*/ 298 w 298"/>
              <a:gd name="T12" fmla="*/ 8 h 8"/>
            </a:gdLst>
            <a:ahLst/>
            <a:cxnLst>
              <a:cxn ang="T6">
                <a:pos x="T0" y="T1"/>
              </a:cxn>
              <a:cxn ang="T7">
                <a:pos x="T2" y="T3"/>
              </a:cxn>
              <a:cxn ang="T8">
                <a:pos x="T4" y="T5"/>
              </a:cxn>
            </a:cxnLst>
            <a:rect l="T9" t="T10" r="T11" b="T12"/>
            <a:pathLst>
              <a:path w="298" h="8">
                <a:moveTo>
                  <a:pt x="0" y="8"/>
                </a:moveTo>
                <a:lnTo>
                  <a:pt x="11" y="0"/>
                </a:lnTo>
                <a:lnTo>
                  <a:pt x="29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42345" name="Freeform 10"/>
          <p:cNvSpPr>
            <a:spLocks/>
          </p:cNvSpPr>
          <p:nvPr/>
        </p:nvSpPr>
        <p:spPr bwMode="auto">
          <a:xfrm>
            <a:off x="800100" y="4841875"/>
            <a:ext cx="4016375" cy="103188"/>
          </a:xfrm>
          <a:custGeom>
            <a:avLst/>
            <a:gdLst>
              <a:gd name="T0" fmla="*/ 0 w 298"/>
              <a:gd name="T1" fmla="*/ 2147483647 h 8"/>
              <a:gd name="T2" fmla="*/ 2147483647 w 298"/>
              <a:gd name="T3" fmla="*/ 0 h 8"/>
              <a:gd name="T4" fmla="*/ 2147483647 w 298"/>
              <a:gd name="T5" fmla="*/ 0 h 8"/>
              <a:gd name="T6" fmla="*/ 0 60000 65536"/>
              <a:gd name="T7" fmla="*/ 0 60000 65536"/>
              <a:gd name="T8" fmla="*/ 0 60000 65536"/>
              <a:gd name="T9" fmla="*/ 0 w 298"/>
              <a:gd name="T10" fmla="*/ 0 h 8"/>
              <a:gd name="T11" fmla="*/ 298 w 298"/>
              <a:gd name="T12" fmla="*/ 8 h 8"/>
            </a:gdLst>
            <a:ahLst/>
            <a:cxnLst>
              <a:cxn ang="T6">
                <a:pos x="T0" y="T1"/>
              </a:cxn>
              <a:cxn ang="T7">
                <a:pos x="T2" y="T3"/>
              </a:cxn>
              <a:cxn ang="T8">
                <a:pos x="T4" y="T5"/>
              </a:cxn>
            </a:cxnLst>
            <a:rect l="T9" t="T10" r="T11" b="T12"/>
            <a:pathLst>
              <a:path w="298" h="8">
                <a:moveTo>
                  <a:pt x="0" y="8"/>
                </a:moveTo>
                <a:lnTo>
                  <a:pt x="11" y="0"/>
                </a:lnTo>
                <a:lnTo>
                  <a:pt x="29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42346" name="Freeform 11"/>
          <p:cNvSpPr>
            <a:spLocks/>
          </p:cNvSpPr>
          <p:nvPr/>
        </p:nvSpPr>
        <p:spPr bwMode="auto">
          <a:xfrm>
            <a:off x="800100" y="4448175"/>
            <a:ext cx="4016375" cy="104775"/>
          </a:xfrm>
          <a:custGeom>
            <a:avLst/>
            <a:gdLst>
              <a:gd name="T0" fmla="*/ 0 w 298"/>
              <a:gd name="T1" fmla="*/ 2147483647 h 8"/>
              <a:gd name="T2" fmla="*/ 2147483647 w 298"/>
              <a:gd name="T3" fmla="*/ 0 h 8"/>
              <a:gd name="T4" fmla="*/ 2147483647 w 298"/>
              <a:gd name="T5" fmla="*/ 0 h 8"/>
              <a:gd name="T6" fmla="*/ 0 60000 65536"/>
              <a:gd name="T7" fmla="*/ 0 60000 65536"/>
              <a:gd name="T8" fmla="*/ 0 60000 65536"/>
              <a:gd name="T9" fmla="*/ 0 w 298"/>
              <a:gd name="T10" fmla="*/ 0 h 8"/>
              <a:gd name="T11" fmla="*/ 298 w 298"/>
              <a:gd name="T12" fmla="*/ 8 h 8"/>
            </a:gdLst>
            <a:ahLst/>
            <a:cxnLst>
              <a:cxn ang="T6">
                <a:pos x="T0" y="T1"/>
              </a:cxn>
              <a:cxn ang="T7">
                <a:pos x="T2" y="T3"/>
              </a:cxn>
              <a:cxn ang="T8">
                <a:pos x="T4" y="T5"/>
              </a:cxn>
            </a:cxnLst>
            <a:rect l="T9" t="T10" r="T11" b="T12"/>
            <a:pathLst>
              <a:path w="298" h="8">
                <a:moveTo>
                  <a:pt x="0" y="8"/>
                </a:moveTo>
                <a:lnTo>
                  <a:pt x="11" y="0"/>
                </a:lnTo>
                <a:lnTo>
                  <a:pt x="29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42347" name="Freeform 12"/>
          <p:cNvSpPr>
            <a:spLocks/>
          </p:cNvSpPr>
          <p:nvPr/>
        </p:nvSpPr>
        <p:spPr bwMode="auto">
          <a:xfrm>
            <a:off x="800100" y="3635375"/>
            <a:ext cx="4016375" cy="117475"/>
          </a:xfrm>
          <a:custGeom>
            <a:avLst/>
            <a:gdLst>
              <a:gd name="T0" fmla="*/ 0 w 298"/>
              <a:gd name="T1" fmla="*/ 2147483647 h 9"/>
              <a:gd name="T2" fmla="*/ 2147483647 w 298"/>
              <a:gd name="T3" fmla="*/ 0 h 9"/>
              <a:gd name="T4" fmla="*/ 2147483647 w 298"/>
              <a:gd name="T5" fmla="*/ 0 h 9"/>
              <a:gd name="T6" fmla="*/ 0 60000 65536"/>
              <a:gd name="T7" fmla="*/ 0 60000 65536"/>
              <a:gd name="T8" fmla="*/ 0 60000 65536"/>
              <a:gd name="T9" fmla="*/ 0 w 298"/>
              <a:gd name="T10" fmla="*/ 0 h 9"/>
              <a:gd name="T11" fmla="*/ 298 w 298"/>
              <a:gd name="T12" fmla="*/ 9 h 9"/>
            </a:gdLst>
            <a:ahLst/>
            <a:cxnLst>
              <a:cxn ang="T6">
                <a:pos x="T0" y="T1"/>
              </a:cxn>
              <a:cxn ang="T7">
                <a:pos x="T2" y="T3"/>
              </a:cxn>
              <a:cxn ang="T8">
                <a:pos x="T4" y="T5"/>
              </a:cxn>
            </a:cxnLst>
            <a:rect l="T9" t="T10" r="T11" b="T12"/>
            <a:pathLst>
              <a:path w="298" h="9">
                <a:moveTo>
                  <a:pt x="0" y="9"/>
                </a:moveTo>
                <a:lnTo>
                  <a:pt x="11" y="0"/>
                </a:lnTo>
                <a:lnTo>
                  <a:pt x="29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42348" name="Freeform 13"/>
          <p:cNvSpPr>
            <a:spLocks/>
          </p:cNvSpPr>
          <p:nvPr/>
        </p:nvSpPr>
        <p:spPr bwMode="auto">
          <a:xfrm>
            <a:off x="800100" y="5641975"/>
            <a:ext cx="4016375" cy="117475"/>
          </a:xfrm>
          <a:custGeom>
            <a:avLst/>
            <a:gdLst>
              <a:gd name="T0" fmla="*/ 2147483647 w 2358"/>
              <a:gd name="T1" fmla="*/ 0 h 71"/>
              <a:gd name="T2" fmla="*/ 2147483647 w 2358"/>
              <a:gd name="T3" fmla="*/ 2147483647 h 71"/>
              <a:gd name="T4" fmla="*/ 0 w 2358"/>
              <a:gd name="T5" fmla="*/ 2147483647 h 71"/>
              <a:gd name="T6" fmla="*/ 2147483647 w 2358"/>
              <a:gd name="T7" fmla="*/ 0 h 71"/>
              <a:gd name="T8" fmla="*/ 2147483647 w 2358"/>
              <a:gd name="T9" fmla="*/ 0 h 71"/>
              <a:gd name="T10" fmla="*/ 0 60000 65536"/>
              <a:gd name="T11" fmla="*/ 0 60000 65536"/>
              <a:gd name="T12" fmla="*/ 0 60000 65536"/>
              <a:gd name="T13" fmla="*/ 0 60000 65536"/>
              <a:gd name="T14" fmla="*/ 0 60000 65536"/>
              <a:gd name="T15" fmla="*/ 0 w 2358"/>
              <a:gd name="T16" fmla="*/ 0 h 71"/>
              <a:gd name="T17" fmla="*/ 2358 w 2358"/>
              <a:gd name="T18" fmla="*/ 71 h 71"/>
            </a:gdLst>
            <a:ahLst/>
            <a:cxnLst>
              <a:cxn ang="T10">
                <a:pos x="T0" y="T1"/>
              </a:cxn>
              <a:cxn ang="T11">
                <a:pos x="T2" y="T3"/>
              </a:cxn>
              <a:cxn ang="T12">
                <a:pos x="T4" y="T5"/>
              </a:cxn>
              <a:cxn ang="T13">
                <a:pos x="T6" y="T7"/>
              </a:cxn>
              <a:cxn ang="T14">
                <a:pos x="T8" y="T9"/>
              </a:cxn>
            </a:cxnLst>
            <a:rect l="T15" t="T16" r="T17" b="T18"/>
            <a:pathLst>
              <a:path w="2358" h="71">
                <a:moveTo>
                  <a:pt x="2358" y="0"/>
                </a:moveTo>
                <a:lnTo>
                  <a:pt x="2271" y="71"/>
                </a:lnTo>
                <a:lnTo>
                  <a:pt x="0" y="71"/>
                </a:lnTo>
                <a:lnTo>
                  <a:pt x="87" y="0"/>
                </a:lnTo>
                <a:lnTo>
                  <a:pt x="2358"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42349" name="Freeform 14"/>
          <p:cNvSpPr>
            <a:spLocks/>
          </p:cNvSpPr>
          <p:nvPr/>
        </p:nvSpPr>
        <p:spPr bwMode="auto">
          <a:xfrm>
            <a:off x="800100" y="3635375"/>
            <a:ext cx="149225" cy="2124075"/>
          </a:xfrm>
          <a:custGeom>
            <a:avLst/>
            <a:gdLst>
              <a:gd name="T0" fmla="*/ 0 w 87"/>
              <a:gd name="T1" fmla="*/ 2147483647 h 1282"/>
              <a:gd name="T2" fmla="*/ 0 w 87"/>
              <a:gd name="T3" fmla="*/ 2147483647 h 1282"/>
              <a:gd name="T4" fmla="*/ 2147483647 w 87"/>
              <a:gd name="T5" fmla="*/ 0 h 1282"/>
              <a:gd name="T6" fmla="*/ 2147483647 w 87"/>
              <a:gd name="T7" fmla="*/ 2147483647 h 1282"/>
              <a:gd name="T8" fmla="*/ 0 w 87"/>
              <a:gd name="T9" fmla="*/ 2147483647 h 1282"/>
              <a:gd name="T10" fmla="*/ 0 60000 65536"/>
              <a:gd name="T11" fmla="*/ 0 60000 65536"/>
              <a:gd name="T12" fmla="*/ 0 60000 65536"/>
              <a:gd name="T13" fmla="*/ 0 60000 65536"/>
              <a:gd name="T14" fmla="*/ 0 60000 65536"/>
              <a:gd name="T15" fmla="*/ 0 w 87"/>
              <a:gd name="T16" fmla="*/ 0 h 1282"/>
              <a:gd name="T17" fmla="*/ 87 w 87"/>
              <a:gd name="T18" fmla="*/ 1282 h 1282"/>
            </a:gdLst>
            <a:ahLst/>
            <a:cxnLst>
              <a:cxn ang="T10">
                <a:pos x="T0" y="T1"/>
              </a:cxn>
              <a:cxn ang="T11">
                <a:pos x="T2" y="T3"/>
              </a:cxn>
              <a:cxn ang="T12">
                <a:pos x="T4" y="T5"/>
              </a:cxn>
              <a:cxn ang="T13">
                <a:pos x="T6" y="T7"/>
              </a:cxn>
              <a:cxn ang="T14">
                <a:pos x="T8" y="T9"/>
              </a:cxn>
            </a:cxnLst>
            <a:rect l="T15" t="T16" r="T17" b="T18"/>
            <a:pathLst>
              <a:path w="87" h="1282">
                <a:moveTo>
                  <a:pt x="0" y="1282"/>
                </a:moveTo>
                <a:lnTo>
                  <a:pt x="0" y="71"/>
                </a:lnTo>
                <a:lnTo>
                  <a:pt x="87" y="0"/>
                </a:lnTo>
                <a:lnTo>
                  <a:pt x="87" y="1211"/>
                </a:lnTo>
                <a:lnTo>
                  <a:pt x="0" y="1282"/>
                </a:lnTo>
                <a:close/>
              </a:path>
            </a:pathLst>
          </a:custGeom>
          <a:noFill/>
          <a:ln w="1270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42350" name="Rectangle 15"/>
          <p:cNvSpPr>
            <a:spLocks noChangeArrowheads="1"/>
          </p:cNvSpPr>
          <p:nvPr/>
        </p:nvSpPr>
        <p:spPr bwMode="auto">
          <a:xfrm>
            <a:off x="949325" y="3635375"/>
            <a:ext cx="3867150" cy="2006600"/>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42351" name="Freeform 16"/>
          <p:cNvSpPr>
            <a:spLocks/>
          </p:cNvSpPr>
          <p:nvPr/>
        </p:nvSpPr>
        <p:spPr bwMode="auto">
          <a:xfrm>
            <a:off x="1150938" y="5562600"/>
            <a:ext cx="55562" cy="157163"/>
          </a:xfrm>
          <a:custGeom>
            <a:avLst/>
            <a:gdLst>
              <a:gd name="T0" fmla="*/ 0 w 32"/>
              <a:gd name="T1" fmla="*/ 2147483647 h 95"/>
              <a:gd name="T2" fmla="*/ 0 w 32"/>
              <a:gd name="T3" fmla="*/ 2147483647 h 95"/>
              <a:gd name="T4" fmla="*/ 2147483647 w 32"/>
              <a:gd name="T5" fmla="*/ 0 h 95"/>
              <a:gd name="T6" fmla="*/ 2147483647 w 32"/>
              <a:gd name="T7" fmla="*/ 2147483647 h 95"/>
              <a:gd name="T8" fmla="*/ 0 w 32"/>
              <a:gd name="T9" fmla="*/ 2147483647 h 95"/>
              <a:gd name="T10" fmla="*/ 0 60000 65536"/>
              <a:gd name="T11" fmla="*/ 0 60000 65536"/>
              <a:gd name="T12" fmla="*/ 0 60000 65536"/>
              <a:gd name="T13" fmla="*/ 0 60000 65536"/>
              <a:gd name="T14" fmla="*/ 0 60000 65536"/>
              <a:gd name="T15" fmla="*/ 0 w 32"/>
              <a:gd name="T16" fmla="*/ 0 h 95"/>
              <a:gd name="T17" fmla="*/ 32 w 32"/>
              <a:gd name="T18" fmla="*/ 95 h 95"/>
            </a:gdLst>
            <a:ahLst/>
            <a:cxnLst>
              <a:cxn ang="T10">
                <a:pos x="T0" y="T1"/>
              </a:cxn>
              <a:cxn ang="T11">
                <a:pos x="T2" y="T3"/>
              </a:cxn>
              <a:cxn ang="T12">
                <a:pos x="T4" y="T5"/>
              </a:cxn>
              <a:cxn ang="T13">
                <a:pos x="T6" y="T7"/>
              </a:cxn>
              <a:cxn ang="T14">
                <a:pos x="T8" y="T9"/>
              </a:cxn>
            </a:cxnLst>
            <a:rect l="T15" t="T16" r="T17" b="T18"/>
            <a:pathLst>
              <a:path w="32" h="95">
                <a:moveTo>
                  <a:pt x="0" y="95"/>
                </a:moveTo>
                <a:lnTo>
                  <a:pt x="0" y="24"/>
                </a:lnTo>
                <a:lnTo>
                  <a:pt x="32" y="0"/>
                </a:lnTo>
                <a:lnTo>
                  <a:pt x="32" y="71"/>
                </a:lnTo>
                <a:lnTo>
                  <a:pt x="0" y="95"/>
                </a:lnTo>
                <a:close/>
              </a:path>
            </a:pathLst>
          </a:custGeom>
          <a:solidFill>
            <a:srgbClr val="4D4D80"/>
          </a:solidFill>
          <a:ln w="12700">
            <a:solidFill>
              <a:srgbClr val="000000"/>
            </a:solidFill>
            <a:prstDash val="solid"/>
            <a:round/>
            <a:headEnd/>
            <a:tailEnd/>
          </a:ln>
        </p:spPr>
        <p:txBody>
          <a:bodyPr/>
          <a:lstStyle/>
          <a:p>
            <a:endParaRPr lang="es-ES"/>
          </a:p>
        </p:txBody>
      </p:sp>
      <p:sp>
        <p:nvSpPr>
          <p:cNvPr id="142352" name="Rectangle 17"/>
          <p:cNvSpPr>
            <a:spLocks noChangeArrowheads="1"/>
          </p:cNvSpPr>
          <p:nvPr/>
        </p:nvSpPr>
        <p:spPr bwMode="auto">
          <a:xfrm>
            <a:off x="976313" y="5602288"/>
            <a:ext cx="174625" cy="117475"/>
          </a:xfrm>
          <a:prstGeom prst="rect">
            <a:avLst/>
          </a:prstGeom>
          <a:solidFill>
            <a:srgbClr val="9999FF"/>
          </a:solidFill>
          <a:ln w="12700">
            <a:solidFill>
              <a:srgbClr val="000000"/>
            </a:solidFill>
            <a:miter lim="800000"/>
            <a:headEnd/>
            <a:tailEnd/>
          </a:ln>
        </p:spPr>
        <p:txBody>
          <a:bodyPr/>
          <a:lstStyle/>
          <a:p>
            <a:endParaRPr lang="es-ES"/>
          </a:p>
        </p:txBody>
      </p:sp>
      <p:sp>
        <p:nvSpPr>
          <p:cNvPr id="142353" name="Freeform 18"/>
          <p:cNvSpPr>
            <a:spLocks/>
          </p:cNvSpPr>
          <p:nvPr/>
        </p:nvSpPr>
        <p:spPr bwMode="auto">
          <a:xfrm>
            <a:off x="976313" y="5562600"/>
            <a:ext cx="230187" cy="39688"/>
          </a:xfrm>
          <a:custGeom>
            <a:avLst/>
            <a:gdLst>
              <a:gd name="T0" fmla="*/ 2147483647 w 135"/>
              <a:gd name="T1" fmla="*/ 2147483647 h 24"/>
              <a:gd name="T2" fmla="*/ 2147483647 w 135"/>
              <a:gd name="T3" fmla="*/ 0 h 24"/>
              <a:gd name="T4" fmla="*/ 2147483647 w 135"/>
              <a:gd name="T5" fmla="*/ 0 h 24"/>
              <a:gd name="T6" fmla="*/ 0 w 135"/>
              <a:gd name="T7" fmla="*/ 2147483647 h 24"/>
              <a:gd name="T8" fmla="*/ 2147483647 w 135"/>
              <a:gd name="T9" fmla="*/ 2147483647 h 24"/>
              <a:gd name="T10" fmla="*/ 0 60000 65536"/>
              <a:gd name="T11" fmla="*/ 0 60000 65536"/>
              <a:gd name="T12" fmla="*/ 0 60000 65536"/>
              <a:gd name="T13" fmla="*/ 0 60000 65536"/>
              <a:gd name="T14" fmla="*/ 0 60000 65536"/>
              <a:gd name="T15" fmla="*/ 0 w 135"/>
              <a:gd name="T16" fmla="*/ 0 h 24"/>
              <a:gd name="T17" fmla="*/ 135 w 135"/>
              <a:gd name="T18" fmla="*/ 24 h 24"/>
            </a:gdLst>
            <a:ahLst/>
            <a:cxnLst>
              <a:cxn ang="T10">
                <a:pos x="T0" y="T1"/>
              </a:cxn>
              <a:cxn ang="T11">
                <a:pos x="T2" y="T3"/>
              </a:cxn>
              <a:cxn ang="T12">
                <a:pos x="T4" y="T5"/>
              </a:cxn>
              <a:cxn ang="T13">
                <a:pos x="T6" y="T7"/>
              </a:cxn>
              <a:cxn ang="T14">
                <a:pos x="T8" y="T9"/>
              </a:cxn>
            </a:cxnLst>
            <a:rect l="T15" t="T16" r="T17" b="T18"/>
            <a:pathLst>
              <a:path w="135" h="24">
                <a:moveTo>
                  <a:pt x="103" y="24"/>
                </a:moveTo>
                <a:lnTo>
                  <a:pt x="135" y="0"/>
                </a:lnTo>
                <a:lnTo>
                  <a:pt x="32" y="0"/>
                </a:lnTo>
                <a:lnTo>
                  <a:pt x="0" y="24"/>
                </a:lnTo>
                <a:lnTo>
                  <a:pt x="103" y="24"/>
                </a:lnTo>
                <a:close/>
              </a:path>
            </a:pathLst>
          </a:custGeom>
          <a:solidFill>
            <a:srgbClr val="7373BF"/>
          </a:solidFill>
          <a:ln w="12700">
            <a:solidFill>
              <a:srgbClr val="000000"/>
            </a:solidFill>
            <a:prstDash val="solid"/>
            <a:round/>
            <a:headEnd/>
            <a:tailEnd/>
          </a:ln>
        </p:spPr>
        <p:txBody>
          <a:bodyPr/>
          <a:lstStyle/>
          <a:p>
            <a:endParaRPr lang="es-ES"/>
          </a:p>
        </p:txBody>
      </p:sp>
      <p:sp>
        <p:nvSpPr>
          <p:cNvPr id="142354" name="Freeform 19"/>
          <p:cNvSpPr>
            <a:spLocks/>
          </p:cNvSpPr>
          <p:nvPr/>
        </p:nvSpPr>
        <p:spPr bwMode="auto">
          <a:xfrm>
            <a:off x="1327150" y="5051425"/>
            <a:ext cx="53975" cy="668338"/>
          </a:xfrm>
          <a:custGeom>
            <a:avLst/>
            <a:gdLst>
              <a:gd name="T0" fmla="*/ 0 w 32"/>
              <a:gd name="T1" fmla="*/ 2147483647 h 403"/>
              <a:gd name="T2" fmla="*/ 0 w 32"/>
              <a:gd name="T3" fmla="*/ 2147483647 h 403"/>
              <a:gd name="T4" fmla="*/ 2147483647 w 32"/>
              <a:gd name="T5" fmla="*/ 0 h 403"/>
              <a:gd name="T6" fmla="*/ 2147483647 w 32"/>
              <a:gd name="T7" fmla="*/ 2147483647 h 403"/>
              <a:gd name="T8" fmla="*/ 0 w 32"/>
              <a:gd name="T9" fmla="*/ 2147483647 h 403"/>
              <a:gd name="T10" fmla="*/ 0 60000 65536"/>
              <a:gd name="T11" fmla="*/ 0 60000 65536"/>
              <a:gd name="T12" fmla="*/ 0 60000 65536"/>
              <a:gd name="T13" fmla="*/ 0 60000 65536"/>
              <a:gd name="T14" fmla="*/ 0 60000 65536"/>
              <a:gd name="T15" fmla="*/ 0 w 32"/>
              <a:gd name="T16" fmla="*/ 0 h 403"/>
              <a:gd name="T17" fmla="*/ 32 w 32"/>
              <a:gd name="T18" fmla="*/ 403 h 403"/>
            </a:gdLst>
            <a:ahLst/>
            <a:cxnLst>
              <a:cxn ang="T10">
                <a:pos x="T0" y="T1"/>
              </a:cxn>
              <a:cxn ang="T11">
                <a:pos x="T2" y="T3"/>
              </a:cxn>
              <a:cxn ang="T12">
                <a:pos x="T4" y="T5"/>
              </a:cxn>
              <a:cxn ang="T13">
                <a:pos x="T6" y="T7"/>
              </a:cxn>
              <a:cxn ang="T14">
                <a:pos x="T8" y="T9"/>
              </a:cxn>
            </a:cxnLst>
            <a:rect l="T15" t="T16" r="T17" b="T18"/>
            <a:pathLst>
              <a:path w="32" h="403">
                <a:moveTo>
                  <a:pt x="0" y="403"/>
                </a:moveTo>
                <a:lnTo>
                  <a:pt x="0" y="31"/>
                </a:lnTo>
                <a:lnTo>
                  <a:pt x="32" y="0"/>
                </a:lnTo>
                <a:lnTo>
                  <a:pt x="32" y="379"/>
                </a:lnTo>
                <a:lnTo>
                  <a:pt x="0" y="403"/>
                </a:lnTo>
                <a:close/>
              </a:path>
            </a:pathLst>
          </a:custGeom>
          <a:solidFill>
            <a:srgbClr val="4D1A33"/>
          </a:solidFill>
          <a:ln w="12700">
            <a:solidFill>
              <a:srgbClr val="000000"/>
            </a:solidFill>
            <a:prstDash val="solid"/>
            <a:round/>
            <a:headEnd/>
            <a:tailEnd/>
          </a:ln>
        </p:spPr>
        <p:txBody>
          <a:bodyPr/>
          <a:lstStyle/>
          <a:p>
            <a:endParaRPr lang="es-ES"/>
          </a:p>
        </p:txBody>
      </p:sp>
      <p:sp>
        <p:nvSpPr>
          <p:cNvPr id="142355" name="Rectangle 20"/>
          <p:cNvSpPr>
            <a:spLocks noChangeArrowheads="1"/>
          </p:cNvSpPr>
          <p:nvPr/>
        </p:nvSpPr>
        <p:spPr bwMode="auto">
          <a:xfrm>
            <a:off x="1150938" y="5103813"/>
            <a:ext cx="176212" cy="615950"/>
          </a:xfrm>
          <a:prstGeom prst="rect">
            <a:avLst/>
          </a:prstGeom>
          <a:solidFill>
            <a:srgbClr val="993366"/>
          </a:solidFill>
          <a:ln w="12700">
            <a:solidFill>
              <a:srgbClr val="000000"/>
            </a:solidFill>
            <a:miter lim="800000"/>
            <a:headEnd/>
            <a:tailEnd/>
          </a:ln>
        </p:spPr>
        <p:txBody>
          <a:bodyPr/>
          <a:lstStyle/>
          <a:p>
            <a:endParaRPr lang="es-ES"/>
          </a:p>
        </p:txBody>
      </p:sp>
      <p:sp>
        <p:nvSpPr>
          <p:cNvPr id="142356" name="Freeform 21"/>
          <p:cNvSpPr>
            <a:spLocks/>
          </p:cNvSpPr>
          <p:nvPr/>
        </p:nvSpPr>
        <p:spPr bwMode="auto">
          <a:xfrm>
            <a:off x="1150938" y="5051425"/>
            <a:ext cx="230187" cy="52388"/>
          </a:xfrm>
          <a:custGeom>
            <a:avLst/>
            <a:gdLst>
              <a:gd name="T0" fmla="*/ 2147483647 w 135"/>
              <a:gd name="T1" fmla="*/ 2147483647 h 31"/>
              <a:gd name="T2" fmla="*/ 2147483647 w 135"/>
              <a:gd name="T3" fmla="*/ 0 h 31"/>
              <a:gd name="T4" fmla="*/ 2147483647 w 135"/>
              <a:gd name="T5" fmla="*/ 0 h 31"/>
              <a:gd name="T6" fmla="*/ 0 w 135"/>
              <a:gd name="T7" fmla="*/ 2147483647 h 31"/>
              <a:gd name="T8" fmla="*/ 2147483647 w 135"/>
              <a:gd name="T9" fmla="*/ 2147483647 h 31"/>
              <a:gd name="T10" fmla="*/ 0 60000 65536"/>
              <a:gd name="T11" fmla="*/ 0 60000 65536"/>
              <a:gd name="T12" fmla="*/ 0 60000 65536"/>
              <a:gd name="T13" fmla="*/ 0 60000 65536"/>
              <a:gd name="T14" fmla="*/ 0 60000 65536"/>
              <a:gd name="T15" fmla="*/ 0 w 135"/>
              <a:gd name="T16" fmla="*/ 0 h 31"/>
              <a:gd name="T17" fmla="*/ 135 w 135"/>
              <a:gd name="T18" fmla="*/ 31 h 31"/>
            </a:gdLst>
            <a:ahLst/>
            <a:cxnLst>
              <a:cxn ang="T10">
                <a:pos x="T0" y="T1"/>
              </a:cxn>
              <a:cxn ang="T11">
                <a:pos x="T2" y="T3"/>
              </a:cxn>
              <a:cxn ang="T12">
                <a:pos x="T4" y="T5"/>
              </a:cxn>
              <a:cxn ang="T13">
                <a:pos x="T6" y="T7"/>
              </a:cxn>
              <a:cxn ang="T14">
                <a:pos x="T8" y="T9"/>
              </a:cxn>
            </a:cxnLst>
            <a:rect l="T15" t="T16" r="T17" b="T18"/>
            <a:pathLst>
              <a:path w="135" h="31">
                <a:moveTo>
                  <a:pt x="103" y="31"/>
                </a:moveTo>
                <a:lnTo>
                  <a:pt x="135" y="0"/>
                </a:lnTo>
                <a:lnTo>
                  <a:pt x="32" y="0"/>
                </a:lnTo>
                <a:lnTo>
                  <a:pt x="0" y="31"/>
                </a:lnTo>
                <a:lnTo>
                  <a:pt x="103" y="31"/>
                </a:lnTo>
                <a:close/>
              </a:path>
            </a:pathLst>
          </a:custGeom>
          <a:solidFill>
            <a:srgbClr val="73264D"/>
          </a:solidFill>
          <a:ln w="12700">
            <a:solidFill>
              <a:srgbClr val="000000"/>
            </a:solidFill>
            <a:prstDash val="solid"/>
            <a:round/>
            <a:headEnd/>
            <a:tailEnd/>
          </a:ln>
        </p:spPr>
        <p:txBody>
          <a:bodyPr/>
          <a:lstStyle/>
          <a:p>
            <a:endParaRPr lang="es-ES"/>
          </a:p>
        </p:txBody>
      </p:sp>
      <p:sp>
        <p:nvSpPr>
          <p:cNvPr id="142357" name="Freeform 22"/>
          <p:cNvSpPr>
            <a:spLocks/>
          </p:cNvSpPr>
          <p:nvPr/>
        </p:nvSpPr>
        <p:spPr bwMode="auto">
          <a:xfrm>
            <a:off x="1501775" y="4619625"/>
            <a:ext cx="53975" cy="1100138"/>
          </a:xfrm>
          <a:custGeom>
            <a:avLst/>
            <a:gdLst>
              <a:gd name="T0" fmla="*/ 0 w 31"/>
              <a:gd name="T1" fmla="*/ 2147483647 h 664"/>
              <a:gd name="T2" fmla="*/ 0 w 31"/>
              <a:gd name="T3" fmla="*/ 2147483647 h 664"/>
              <a:gd name="T4" fmla="*/ 2147483647 w 31"/>
              <a:gd name="T5" fmla="*/ 0 h 664"/>
              <a:gd name="T6" fmla="*/ 2147483647 w 31"/>
              <a:gd name="T7" fmla="*/ 2147483647 h 664"/>
              <a:gd name="T8" fmla="*/ 0 w 31"/>
              <a:gd name="T9" fmla="*/ 2147483647 h 664"/>
              <a:gd name="T10" fmla="*/ 0 60000 65536"/>
              <a:gd name="T11" fmla="*/ 0 60000 65536"/>
              <a:gd name="T12" fmla="*/ 0 60000 65536"/>
              <a:gd name="T13" fmla="*/ 0 60000 65536"/>
              <a:gd name="T14" fmla="*/ 0 60000 65536"/>
              <a:gd name="T15" fmla="*/ 0 w 31"/>
              <a:gd name="T16" fmla="*/ 0 h 664"/>
              <a:gd name="T17" fmla="*/ 31 w 31"/>
              <a:gd name="T18" fmla="*/ 664 h 664"/>
            </a:gdLst>
            <a:ahLst/>
            <a:cxnLst>
              <a:cxn ang="T10">
                <a:pos x="T0" y="T1"/>
              </a:cxn>
              <a:cxn ang="T11">
                <a:pos x="T2" y="T3"/>
              </a:cxn>
              <a:cxn ang="T12">
                <a:pos x="T4" y="T5"/>
              </a:cxn>
              <a:cxn ang="T13">
                <a:pos x="T6" y="T7"/>
              </a:cxn>
              <a:cxn ang="T14">
                <a:pos x="T8" y="T9"/>
              </a:cxn>
            </a:cxnLst>
            <a:rect l="T15" t="T16" r="T17" b="T18"/>
            <a:pathLst>
              <a:path w="31" h="664">
                <a:moveTo>
                  <a:pt x="0" y="664"/>
                </a:moveTo>
                <a:lnTo>
                  <a:pt x="0" y="23"/>
                </a:lnTo>
                <a:lnTo>
                  <a:pt x="31" y="0"/>
                </a:lnTo>
                <a:lnTo>
                  <a:pt x="31" y="640"/>
                </a:lnTo>
                <a:lnTo>
                  <a:pt x="0" y="664"/>
                </a:lnTo>
                <a:close/>
              </a:path>
            </a:pathLst>
          </a:custGeom>
          <a:solidFill>
            <a:srgbClr val="808066"/>
          </a:solidFill>
          <a:ln w="12700">
            <a:solidFill>
              <a:srgbClr val="000000"/>
            </a:solidFill>
            <a:prstDash val="solid"/>
            <a:round/>
            <a:headEnd/>
            <a:tailEnd/>
          </a:ln>
        </p:spPr>
        <p:txBody>
          <a:bodyPr/>
          <a:lstStyle/>
          <a:p>
            <a:endParaRPr lang="es-ES"/>
          </a:p>
        </p:txBody>
      </p:sp>
      <p:sp>
        <p:nvSpPr>
          <p:cNvPr id="142358" name="Rectangle 23"/>
          <p:cNvSpPr>
            <a:spLocks noChangeArrowheads="1"/>
          </p:cNvSpPr>
          <p:nvPr/>
        </p:nvSpPr>
        <p:spPr bwMode="auto">
          <a:xfrm>
            <a:off x="1327150" y="4657725"/>
            <a:ext cx="174625" cy="1062038"/>
          </a:xfrm>
          <a:prstGeom prst="rect">
            <a:avLst/>
          </a:prstGeom>
          <a:solidFill>
            <a:srgbClr val="FFFFCC"/>
          </a:solidFill>
          <a:ln w="12700">
            <a:solidFill>
              <a:srgbClr val="000000"/>
            </a:solidFill>
            <a:miter lim="800000"/>
            <a:headEnd/>
            <a:tailEnd/>
          </a:ln>
        </p:spPr>
        <p:txBody>
          <a:bodyPr/>
          <a:lstStyle/>
          <a:p>
            <a:endParaRPr lang="es-ES"/>
          </a:p>
        </p:txBody>
      </p:sp>
      <p:sp>
        <p:nvSpPr>
          <p:cNvPr id="142359" name="Freeform 24"/>
          <p:cNvSpPr>
            <a:spLocks/>
          </p:cNvSpPr>
          <p:nvPr/>
        </p:nvSpPr>
        <p:spPr bwMode="auto">
          <a:xfrm>
            <a:off x="1327150" y="4619625"/>
            <a:ext cx="228600" cy="38100"/>
          </a:xfrm>
          <a:custGeom>
            <a:avLst/>
            <a:gdLst>
              <a:gd name="T0" fmla="*/ 2147483647 w 134"/>
              <a:gd name="T1" fmla="*/ 2147483647 h 23"/>
              <a:gd name="T2" fmla="*/ 2147483647 w 134"/>
              <a:gd name="T3" fmla="*/ 0 h 23"/>
              <a:gd name="T4" fmla="*/ 2147483647 w 134"/>
              <a:gd name="T5" fmla="*/ 0 h 23"/>
              <a:gd name="T6" fmla="*/ 0 w 134"/>
              <a:gd name="T7" fmla="*/ 2147483647 h 23"/>
              <a:gd name="T8" fmla="*/ 2147483647 w 134"/>
              <a:gd name="T9" fmla="*/ 2147483647 h 23"/>
              <a:gd name="T10" fmla="*/ 0 60000 65536"/>
              <a:gd name="T11" fmla="*/ 0 60000 65536"/>
              <a:gd name="T12" fmla="*/ 0 60000 65536"/>
              <a:gd name="T13" fmla="*/ 0 60000 65536"/>
              <a:gd name="T14" fmla="*/ 0 60000 65536"/>
              <a:gd name="T15" fmla="*/ 0 w 134"/>
              <a:gd name="T16" fmla="*/ 0 h 23"/>
              <a:gd name="T17" fmla="*/ 134 w 134"/>
              <a:gd name="T18" fmla="*/ 23 h 23"/>
            </a:gdLst>
            <a:ahLst/>
            <a:cxnLst>
              <a:cxn ang="T10">
                <a:pos x="T0" y="T1"/>
              </a:cxn>
              <a:cxn ang="T11">
                <a:pos x="T2" y="T3"/>
              </a:cxn>
              <a:cxn ang="T12">
                <a:pos x="T4" y="T5"/>
              </a:cxn>
              <a:cxn ang="T13">
                <a:pos x="T6" y="T7"/>
              </a:cxn>
              <a:cxn ang="T14">
                <a:pos x="T8" y="T9"/>
              </a:cxn>
            </a:cxnLst>
            <a:rect l="T15" t="T16" r="T17" b="T18"/>
            <a:pathLst>
              <a:path w="134" h="23">
                <a:moveTo>
                  <a:pt x="103" y="23"/>
                </a:moveTo>
                <a:lnTo>
                  <a:pt x="134" y="0"/>
                </a:lnTo>
                <a:lnTo>
                  <a:pt x="32" y="0"/>
                </a:lnTo>
                <a:lnTo>
                  <a:pt x="0" y="23"/>
                </a:lnTo>
                <a:lnTo>
                  <a:pt x="103" y="23"/>
                </a:lnTo>
                <a:close/>
              </a:path>
            </a:pathLst>
          </a:custGeom>
          <a:solidFill>
            <a:srgbClr val="BFBF99"/>
          </a:solidFill>
          <a:ln w="12700">
            <a:solidFill>
              <a:srgbClr val="000000"/>
            </a:solidFill>
            <a:prstDash val="solid"/>
            <a:round/>
            <a:headEnd/>
            <a:tailEnd/>
          </a:ln>
        </p:spPr>
        <p:txBody>
          <a:bodyPr/>
          <a:lstStyle/>
          <a:p>
            <a:endParaRPr lang="es-ES"/>
          </a:p>
        </p:txBody>
      </p:sp>
      <p:sp>
        <p:nvSpPr>
          <p:cNvPr id="142360" name="Freeform 25"/>
          <p:cNvSpPr>
            <a:spLocks/>
          </p:cNvSpPr>
          <p:nvPr/>
        </p:nvSpPr>
        <p:spPr bwMode="auto">
          <a:xfrm>
            <a:off x="1677988" y="5562600"/>
            <a:ext cx="52387" cy="157163"/>
          </a:xfrm>
          <a:custGeom>
            <a:avLst/>
            <a:gdLst>
              <a:gd name="T0" fmla="*/ 0 w 31"/>
              <a:gd name="T1" fmla="*/ 2147483647 h 95"/>
              <a:gd name="T2" fmla="*/ 0 w 31"/>
              <a:gd name="T3" fmla="*/ 2147483647 h 95"/>
              <a:gd name="T4" fmla="*/ 2147483647 w 31"/>
              <a:gd name="T5" fmla="*/ 0 h 95"/>
              <a:gd name="T6" fmla="*/ 2147483647 w 31"/>
              <a:gd name="T7" fmla="*/ 2147483647 h 95"/>
              <a:gd name="T8" fmla="*/ 0 w 31"/>
              <a:gd name="T9" fmla="*/ 2147483647 h 95"/>
              <a:gd name="T10" fmla="*/ 0 60000 65536"/>
              <a:gd name="T11" fmla="*/ 0 60000 65536"/>
              <a:gd name="T12" fmla="*/ 0 60000 65536"/>
              <a:gd name="T13" fmla="*/ 0 60000 65536"/>
              <a:gd name="T14" fmla="*/ 0 60000 65536"/>
              <a:gd name="T15" fmla="*/ 0 w 31"/>
              <a:gd name="T16" fmla="*/ 0 h 95"/>
              <a:gd name="T17" fmla="*/ 31 w 31"/>
              <a:gd name="T18" fmla="*/ 95 h 95"/>
            </a:gdLst>
            <a:ahLst/>
            <a:cxnLst>
              <a:cxn ang="T10">
                <a:pos x="T0" y="T1"/>
              </a:cxn>
              <a:cxn ang="T11">
                <a:pos x="T2" y="T3"/>
              </a:cxn>
              <a:cxn ang="T12">
                <a:pos x="T4" y="T5"/>
              </a:cxn>
              <a:cxn ang="T13">
                <a:pos x="T6" y="T7"/>
              </a:cxn>
              <a:cxn ang="T14">
                <a:pos x="T8" y="T9"/>
              </a:cxn>
            </a:cxnLst>
            <a:rect l="T15" t="T16" r="T17" b="T18"/>
            <a:pathLst>
              <a:path w="31" h="95">
                <a:moveTo>
                  <a:pt x="0" y="95"/>
                </a:moveTo>
                <a:lnTo>
                  <a:pt x="0" y="24"/>
                </a:lnTo>
                <a:lnTo>
                  <a:pt x="31" y="0"/>
                </a:lnTo>
                <a:lnTo>
                  <a:pt x="31" y="71"/>
                </a:lnTo>
                <a:lnTo>
                  <a:pt x="0" y="95"/>
                </a:lnTo>
                <a:close/>
              </a:path>
            </a:pathLst>
          </a:custGeom>
          <a:solidFill>
            <a:srgbClr val="668080"/>
          </a:solidFill>
          <a:ln w="12700">
            <a:solidFill>
              <a:srgbClr val="000000"/>
            </a:solidFill>
            <a:prstDash val="solid"/>
            <a:round/>
            <a:headEnd/>
            <a:tailEnd/>
          </a:ln>
        </p:spPr>
        <p:txBody>
          <a:bodyPr/>
          <a:lstStyle/>
          <a:p>
            <a:endParaRPr lang="es-ES"/>
          </a:p>
        </p:txBody>
      </p:sp>
      <p:sp>
        <p:nvSpPr>
          <p:cNvPr id="142361" name="Rectangle 26"/>
          <p:cNvSpPr>
            <a:spLocks noChangeArrowheads="1"/>
          </p:cNvSpPr>
          <p:nvPr/>
        </p:nvSpPr>
        <p:spPr bwMode="auto">
          <a:xfrm>
            <a:off x="1501775" y="5602288"/>
            <a:ext cx="176213" cy="117475"/>
          </a:xfrm>
          <a:prstGeom prst="rect">
            <a:avLst/>
          </a:prstGeom>
          <a:solidFill>
            <a:srgbClr val="CCFFFF"/>
          </a:solidFill>
          <a:ln w="12700">
            <a:solidFill>
              <a:srgbClr val="000000"/>
            </a:solidFill>
            <a:miter lim="800000"/>
            <a:headEnd/>
            <a:tailEnd/>
          </a:ln>
        </p:spPr>
        <p:txBody>
          <a:bodyPr/>
          <a:lstStyle/>
          <a:p>
            <a:endParaRPr lang="es-ES"/>
          </a:p>
        </p:txBody>
      </p:sp>
      <p:sp>
        <p:nvSpPr>
          <p:cNvPr id="142362" name="Freeform 27"/>
          <p:cNvSpPr>
            <a:spLocks/>
          </p:cNvSpPr>
          <p:nvPr/>
        </p:nvSpPr>
        <p:spPr bwMode="auto">
          <a:xfrm>
            <a:off x="1501775" y="5562600"/>
            <a:ext cx="228600" cy="39688"/>
          </a:xfrm>
          <a:custGeom>
            <a:avLst/>
            <a:gdLst>
              <a:gd name="T0" fmla="*/ 2147483647 w 134"/>
              <a:gd name="T1" fmla="*/ 2147483647 h 24"/>
              <a:gd name="T2" fmla="*/ 2147483647 w 134"/>
              <a:gd name="T3" fmla="*/ 0 h 24"/>
              <a:gd name="T4" fmla="*/ 2147483647 w 134"/>
              <a:gd name="T5" fmla="*/ 0 h 24"/>
              <a:gd name="T6" fmla="*/ 0 w 134"/>
              <a:gd name="T7" fmla="*/ 2147483647 h 24"/>
              <a:gd name="T8" fmla="*/ 2147483647 w 134"/>
              <a:gd name="T9" fmla="*/ 2147483647 h 24"/>
              <a:gd name="T10" fmla="*/ 0 60000 65536"/>
              <a:gd name="T11" fmla="*/ 0 60000 65536"/>
              <a:gd name="T12" fmla="*/ 0 60000 65536"/>
              <a:gd name="T13" fmla="*/ 0 60000 65536"/>
              <a:gd name="T14" fmla="*/ 0 60000 65536"/>
              <a:gd name="T15" fmla="*/ 0 w 134"/>
              <a:gd name="T16" fmla="*/ 0 h 24"/>
              <a:gd name="T17" fmla="*/ 134 w 134"/>
              <a:gd name="T18" fmla="*/ 24 h 24"/>
            </a:gdLst>
            <a:ahLst/>
            <a:cxnLst>
              <a:cxn ang="T10">
                <a:pos x="T0" y="T1"/>
              </a:cxn>
              <a:cxn ang="T11">
                <a:pos x="T2" y="T3"/>
              </a:cxn>
              <a:cxn ang="T12">
                <a:pos x="T4" y="T5"/>
              </a:cxn>
              <a:cxn ang="T13">
                <a:pos x="T6" y="T7"/>
              </a:cxn>
              <a:cxn ang="T14">
                <a:pos x="T8" y="T9"/>
              </a:cxn>
            </a:cxnLst>
            <a:rect l="T15" t="T16" r="T17" b="T18"/>
            <a:pathLst>
              <a:path w="134" h="24">
                <a:moveTo>
                  <a:pt x="103" y="24"/>
                </a:moveTo>
                <a:lnTo>
                  <a:pt x="134" y="0"/>
                </a:lnTo>
                <a:lnTo>
                  <a:pt x="31" y="0"/>
                </a:lnTo>
                <a:lnTo>
                  <a:pt x="0" y="24"/>
                </a:lnTo>
                <a:lnTo>
                  <a:pt x="103" y="24"/>
                </a:lnTo>
                <a:close/>
              </a:path>
            </a:pathLst>
          </a:custGeom>
          <a:solidFill>
            <a:srgbClr val="99BFBF"/>
          </a:solidFill>
          <a:ln w="12700">
            <a:solidFill>
              <a:srgbClr val="000000"/>
            </a:solidFill>
            <a:prstDash val="solid"/>
            <a:round/>
            <a:headEnd/>
            <a:tailEnd/>
          </a:ln>
        </p:spPr>
        <p:txBody>
          <a:bodyPr/>
          <a:lstStyle/>
          <a:p>
            <a:endParaRPr lang="es-ES"/>
          </a:p>
        </p:txBody>
      </p:sp>
      <p:sp>
        <p:nvSpPr>
          <p:cNvPr id="142363" name="Freeform 28"/>
          <p:cNvSpPr>
            <a:spLocks/>
          </p:cNvSpPr>
          <p:nvPr/>
        </p:nvSpPr>
        <p:spPr bwMode="auto">
          <a:xfrm>
            <a:off x="2122488" y="5588000"/>
            <a:ext cx="52387" cy="131763"/>
          </a:xfrm>
          <a:custGeom>
            <a:avLst/>
            <a:gdLst>
              <a:gd name="T0" fmla="*/ 0 w 31"/>
              <a:gd name="T1" fmla="*/ 2147483647 h 79"/>
              <a:gd name="T2" fmla="*/ 0 w 31"/>
              <a:gd name="T3" fmla="*/ 2147483647 h 79"/>
              <a:gd name="T4" fmla="*/ 2147483647 w 31"/>
              <a:gd name="T5" fmla="*/ 0 h 79"/>
              <a:gd name="T6" fmla="*/ 2147483647 w 31"/>
              <a:gd name="T7" fmla="*/ 2147483647 h 79"/>
              <a:gd name="T8" fmla="*/ 0 w 31"/>
              <a:gd name="T9" fmla="*/ 2147483647 h 79"/>
              <a:gd name="T10" fmla="*/ 0 60000 65536"/>
              <a:gd name="T11" fmla="*/ 0 60000 65536"/>
              <a:gd name="T12" fmla="*/ 0 60000 65536"/>
              <a:gd name="T13" fmla="*/ 0 60000 65536"/>
              <a:gd name="T14" fmla="*/ 0 60000 65536"/>
              <a:gd name="T15" fmla="*/ 0 w 31"/>
              <a:gd name="T16" fmla="*/ 0 h 79"/>
              <a:gd name="T17" fmla="*/ 31 w 31"/>
              <a:gd name="T18" fmla="*/ 79 h 79"/>
            </a:gdLst>
            <a:ahLst/>
            <a:cxnLst>
              <a:cxn ang="T10">
                <a:pos x="T0" y="T1"/>
              </a:cxn>
              <a:cxn ang="T11">
                <a:pos x="T2" y="T3"/>
              </a:cxn>
              <a:cxn ang="T12">
                <a:pos x="T4" y="T5"/>
              </a:cxn>
              <a:cxn ang="T13">
                <a:pos x="T6" y="T7"/>
              </a:cxn>
              <a:cxn ang="T14">
                <a:pos x="T8" y="T9"/>
              </a:cxn>
            </a:cxnLst>
            <a:rect l="T15" t="T16" r="T17" b="T18"/>
            <a:pathLst>
              <a:path w="31" h="79">
                <a:moveTo>
                  <a:pt x="0" y="79"/>
                </a:moveTo>
                <a:lnTo>
                  <a:pt x="0" y="24"/>
                </a:lnTo>
                <a:lnTo>
                  <a:pt x="31" y="0"/>
                </a:lnTo>
                <a:lnTo>
                  <a:pt x="31" y="55"/>
                </a:lnTo>
                <a:lnTo>
                  <a:pt x="0" y="79"/>
                </a:lnTo>
                <a:close/>
              </a:path>
            </a:pathLst>
          </a:custGeom>
          <a:solidFill>
            <a:srgbClr val="4D4D80"/>
          </a:solidFill>
          <a:ln w="12700">
            <a:solidFill>
              <a:srgbClr val="000000"/>
            </a:solidFill>
            <a:prstDash val="solid"/>
            <a:round/>
            <a:headEnd/>
            <a:tailEnd/>
          </a:ln>
        </p:spPr>
        <p:txBody>
          <a:bodyPr/>
          <a:lstStyle/>
          <a:p>
            <a:endParaRPr lang="es-ES"/>
          </a:p>
        </p:txBody>
      </p:sp>
      <p:sp>
        <p:nvSpPr>
          <p:cNvPr id="142364" name="Rectangle 29"/>
          <p:cNvSpPr>
            <a:spLocks noChangeArrowheads="1"/>
          </p:cNvSpPr>
          <p:nvPr/>
        </p:nvSpPr>
        <p:spPr bwMode="auto">
          <a:xfrm>
            <a:off x="1946275" y="5627688"/>
            <a:ext cx="176213" cy="92075"/>
          </a:xfrm>
          <a:prstGeom prst="rect">
            <a:avLst/>
          </a:prstGeom>
          <a:solidFill>
            <a:srgbClr val="9999FF"/>
          </a:solidFill>
          <a:ln w="12700">
            <a:solidFill>
              <a:srgbClr val="000000"/>
            </a:solidFill>
            <a:miter lim="800000"/>
            <a:headEnd/>
            <a:tailEnd/>
          </a:ln>
        </p:spPr>
        <p:txBody>
          <a:bodyPr/>
          <a:lstStyle/>
          <a:p>
            <a:endParaRPr lang="es-ES"/>
          </a:p>
        </p:txBody>
      </p:sp>
      <p:sp>
        <p:nvSpPr>
          <p:cNvPr id="142365" name="Freeform 30"/>
          <p:cNvSpPr>
            <a:spLocks/>
          </p:cNvSpPr>
          <p:nvPr/>
        </p:nvSpPr>
        <p:spPr bwMode="auto">
          <a:xfrm>
            <a:off x="1946275" y="5588000"/>
            <a:ext cx="228600" cy="39688"/>
          </a:xfrm>
          <a:custGeom>
            <a:avLst/>
            <a:gdLst>
              <a:gd name="T0" fmla="*/ 2147483647 w 134"/>
              <a:gd name="T1" fmla="*/ 2147483647 h 24"/>
              <a:gd name="T2" fmla="*/ 2147483647 w 134"/>
              <a:gd name="T3" fmla="*/ 0 h 24"/>
              <a:gd name="T4" fmla="*/ 2147483647 w 134"/>
              <a:gd name="T5" fmla="*/ 0 h 24"/>
              <a:gd name="T6" fmla="*/ 0 w 134"/>
              <a:gd name="T7" fmla="*/ 2147483647 h 24"/>
              <a:gd name="T8" fmla="*/ 2147483647 w 134"/>
              <a:gd name="T9" fmla="*/ 2147483647 h 24"/>
              <a:gd name="T10" fmla="*/ 0 60000 65536"/>
              <a:gd name="T11" fmla="*/ 0 60000 65536"/>
              <a:gd name="T12" fmla="*/ 0 60000 65536"/>
              <a:gd name="T13" fmla="*/ 0 60000 65536"/>
              <a:gd name="T14" fmla="*/ 0 60000 65536"/>
              <a:gd name="T15" fmla="*/ 0 w 134"/>
              <a:gd name="T16" fmla="*/ 0 h 24"/>
              <a:gd name="T17" fmla="*/ 134 w 134"/>
              <a:gd name="T18" fmla="*/ 24 h 24"/>
            </a:gdLst>
            <a:ahLst/>
            <a:cxnLst>
              <a:cxn ang="T10">
                <a:pos x="T0" y="T1"/>
              </a:cxn>
              <a:cxn ang="T11">
                <a:pos x="T2" y="T3"/>
              </a:cxn>
              <a:cxn ang="T12">
                <a:pos x="T4" y="T5"/>
              </a:cxn>
              <a:cxn ang="T13">
                <a:pos x="T6" y="T7"/>
              </a:cxn>
              <a:cxn ang="T14">
                <a:pos x="T8" y="T9"/>
              </a:cxn>
            </a:cxnLst>
            <a:rect l="T15" t="T16" r="T17" b="T18"/>
            <a:pathLst>
              <a:path w="134" h="24">
                <a:moveTo>
                  <a:pt x="103" y="24"/>
                </a:moveTo>
                <a:lnTo>
                  <a:pt x="134" y="0"/>
                </a:lnTo>
                <a:lnTo>
                  <a:pt x="32" y="0"/>
                </a:lnTo>
                <a:lnTo>
                  <a:pt x="0" y="24"/>
                </a:lnTo>
                <a:lnTo>
                  <a:pt x="103" y="24"/>
                </a:lnTo>
                <a:close/>
              </a:path>
            </a:pathLst>
          </a:custGeom>
          <a:solidFill>
            <a:srgbClr val="7373BF"/>
          </a:solidFill>
          <a:ln w="12700">
            <a:solidFill>
              <a:srgbClr val="000000"/>
            </a:solidFill>
            <a:prstDash val="solid"/>
            <a:round/>
            <a:headEnd/>
            <a:tailEnd/>
          </a:ln>
        </p:spPr>
        <p:txBody>
          <a:bodyPr/>
          <a:lstStyle/>
          <a:p>
            <a:endParaRPr lang="es-ES"/>
          </a:p>
        </p:txBody>
      </p:sp>
      <p:sp>
        <p:nvSpPr>
          <p:cNvPr id="142366" name="Freeform 31"/>
          <p:cNvSpPr>
            <a:spLocks/>
          </p:cNvSpPr>
          <p:nvPr/>
        </p:nvSpPr>
        <p:spPr bwMode="auto">
          <a:xfrm>
            <a:off x="2297113" y="5378450"/>
            <a:ext cx="53975" cy="341313"/>
          </a:xfrm>
          <a:custGeom>
            <a:avLst/>
            <a:gdLst>
              <a:gd name="T0" fmla="*/ 0 w 31"/>
              <a:gd name="T1" fmla="*/ 2147483647 h 206"/>
              <a:gd name="T2" fmla="*/ 0 w 31"/>
              <a:gd name="T3" fmla="*/ 2147483647 h 206"/>
              <a:gd name="T4" fmla="*/ 2147483647 w 31"/>
              <a:gd name="T5" fmla="*/ 0 h 206"/>
              <a:gd name="T6" fmla="*/ 2147483647 w 31"/>
              <a:gd name="T7" fmla="*/ 2147483647 h 206"/>
              <a:gd name="T8" fmla="*/ 0 w 31"/>
              <a:gd name="T9" fmla="*/ 2147483647 h 206"/>
              <a:gd name="T10" fmla="*/ 0 60000 65536"/>
              <a:gd name="T11" fmla="*/ 0 60000 65536"/>
              <a:gd name="T12" fmla="*/ 0 60000 65536"/>
              <a:gd name="T13" fmla="*/ 0 60000 65536"/>
              <a:gd name="T14" fmla="*/ 0 60000 65536"/>
              <a:gd name="T15" fmla="*/ 0 w 31"/>
              <a:gd name="T16" fmla="*/ 0 h 206"/>
              <a:gd name="T17" fmla="*/ 31 w 31"/>
              <a:gd name="T18" fmla="*/ 206 h 206"/>
            </a:gdLst>
            <a:ahLst/>
            <a:cxnLst>
              <a:cxn ang="T10">
                <a:pos x="T0" y="T1"/>
              </a:cxn>
              <a:cxn ang="T11">
                <a:pos x="T2" y="T3"/>
              </a:cxn>
              <a:cxn ang="T12">
                <a:pos x="T4" y="T5"/>
              </a:cxn>
              <a:cxn ang="T13">
                <a:pos x="T6" y="T7"/>
              </a:cxn>
              <a:cxn ang="T14">
                <a:pos x="T8" y="T9"/>
              </a:cxn>
            </a:cxnLst>
            <a:rect l="T15" t="T16" r="T17" b="T18"/>
            <a:pathLst>
              <a:path w="31" h="206">
                <a:moveTo>
                  <a:pt x="0" y="206"/>
                </a:moveTo>
                <a:lnTo>
                  <a:pt x="0" y="32"/>
                </a:lnTo>
                <a:lnTo>
                  <a:pt x="31" y="0"/>
                </a:lnTo>
                <a:lnTo>
                  <a:pt x="31" y="182"/>
                </a:lnTo>
                <a:lnTo>
                  <a:pt x="0" y="206"/>
                </a:lnTo>
                <a:close/>
              </a:path>
            </a:pathLst>
          </a:custGeom>
          <a:solidFill>
            <a:srgbClr val="4D1A33"/>
          </a:solidFill>
          <a:ln w="12700">
            <a:solidFill>
              <a:srgbClr val="000000"/>
            </a:solidFill>
            <a:prstDash val="solid"/>
            <a:round/>
            <a:headEnd/>
            <a:tailEnd/>
          </a:ln>
        </p:spPr>
        <p:txBody>
          <a:bodyPr/>
          <a:lstStyle/>
          <a:p>
            <a:endParaRPr lang="es-ES"/>
          </a:p>
        </p:txBody>
      </p:sp>
      <p:sp>
        <p:nvSpPr>
          <p:cNvPr id="142367" name="Rectangle 32"/>
          <p:cNvSpPr>
            <a:spLocks noChangeArrowheads="1"/>
          </p:cNvSpPr>
          <p:nvPr/>
        </p:nvSpPr>
        <p:spPr bwMode="auto">
          <a:xfrm>
            <a:off x="2122488" y="5430838"/>
            <a:ext cx="174625" cy="288925"/>
          </a:xfrm>
          <a:prstGeom prst="rect">
            <a:avLst/>
          </a:prstGeom>
          <a:solidFill>
            <a:srgbClr val="993366"/>
          </a:solidFill>
          <a:ln w="12700">
            <a:solidFill>
              <a:srgbClr val="000000"/>
            </a:solidFill>
            <a:miter lim="800000"/>
            <a:headEnd/>
            <a:tailEnd/>
          </a:ln>
        </p:spPr>
        <p:txBody>
          <a:bodyPr/>
          <a:lstStyle/>
          <a:p>
            <a:endParaRPr lang="es-ES"/>
          </a:p>
        </p:txBody>
      </p:sp>
      <p:sp>
        <p:nvSpPr>
          <p:cNvPr id="142368" name="Freeform 33"/>
          <p:cNvSpPr>
            <a:spLocks/>
          </p:cNvSpPr>
          <p:nvPr/>
        </p:nvSpPr>
        <p:spPr bwMode="auto">
          <a:xfrm>
            <a:off x="2122488" y="5378450"/>
            <a:ext cx="228600" cy="52388"/>
          </a:xfrm>
          <a:custGeom>
            <a:avLst/>
            <a:gdLst>
              <a:gd name="T0" fmla="*/ 2147483647 w 134"/>
              <a:gd name="T1" fmla="*/ 2147483647 h 32"/>
              <a:gd name="T2" fmla="*/ 2147483647 w 134"/>
              <a:gd name="T3" fmla="*/ 0 h 32"/>
              <a:gd name="T4" fmla="*/ 2147483647 w 134"/>
              <a:gd name="T5" fmla="*/ 0 h 32"/>
              <a:gd name="T6" fmla="*/ 0 w 134"/>
              <a:gd name="T7" fmla="*/ 2147483647 h 32"/>
              <a:gd name="T8" fmla="*/ 2147483647 w 134"/>
              <a:gd name="T9" fmla="*/ 2147483647 h 32"/>
              <a:gd name="T10" fmla="*/ 0 60000 65536"/>
              <a:gd name="T11" fmla="*/ 0 60000 65536"/>
              <a:gd name="T12" fmla="*/ 0 60000 65536"/>
              <a:gd name="T13" fmla="*/ 0 60000 65536"/>
              <a:gd name="T14" fmla="*/ 0 60000 65536"/>
              <a:gd name="T15" fmla="*/ 0 w 134"/>
              <a:gd name="T16" fmla="*/ 0 h 32"/>
              <a:gd name="T17" fmla="*/ 134 w 134"/>
              <a:gd name="T18" fmla="*/ 32 h 32"/>
            </a:gdLst>
            <a:ahLst/>
            <a:cxnLst>
              <a:cxn ang="T10">
                <a:pos x="T0" y="T1"/>
              </a:cxn>
              <a:cxn ang="T11">
                <a:pos x="T2" y="T3"/>
              </a:cxn>
              <a:cxn ang="T12">
                <a:pos x="T4" y="T5"/>
              </a:cxn>
              <a:cxn ang="T13">
                <a:pos x="T6" y="T7"/>
              </a:cxn>
              <a:cxn ang="T14">
                <a:pos x="T8" y="T9"/>
              </a:cxn>
            </a:cxnLst>
            <a:rect l="T15" t="T16" r="T17" b="T18"/>
            <a:pathLst>
              <a:path w="134" h="32">
                <a:moveTo>
                  <a:pt x="103" y="32"/>
                </a:moveTo>
                <a:lnTo>
                  <a:pt x="134" y="0"/>
                </a:lnTo>
                <a:lnTo>
                  <a:pt x="31" y="0"/>
                </a:lnTo>
                <a:lnTo>
                  <a:pt x="0" y="32"/>
                </a:lnTo>
                <a:lnTo>
                  <a:pt x="103" y="32"/>
                </a:lnTo>
                <a:close/>
              </a:path>
            </a:pathLst>
          </a:custGeom>
          <a:solidFill>
            <a:srgbClr val="73264D"/>
          </a:solidFill>
          <a:ln w="12700">
            <a:solidFill>
              <a:srgbClr val="000000"/>
            </a:solidFill>
            <a:prstDash val="solid"/>
            <a:round/>
            <a:headEnd/>
            <a:tailEnd/>
          </a:ln>
        </p:spPr>
        <p:txBody>
          <a:bodyPr/>
          <a:lstStyle/>
          <a:p>
            <a:endParaRPr lang="es-ES"/>
          </a:p>
        </p:txBody>
      </p:sp>
      <p:sp>
        <p:nvSpPr>
          <p:cNvPr id="142369" name="Freeform 34"/>
          <p:cNvSpPr>
            <a:spLocks/>
          </p:cNvSpPr>
          <p:nvPr/>
        </p:nvSpPr>
        <p:spPr bwMode="auto">
          <a:xfrm>
            <a:off x="2471738" y="4619625"/>
            <a:ext cx="53975" cy="1100138"/>
          </a:xfrm>
          <a:custGeom>
            <a:avLst/>
            <a:gdLst>
              <a:gd name="T0" fmla="*/ 0 w 32"/>
              <a:gd name="T1" fmla="*/ 2147483647 h 664"/>
              <a:gd name="T2" fmla="*/ 0 w 32"/>
              <a:gd name="T3" fmla="*/ 2147483647 h 664"/>
              <a:gd name="T4" fmla="*/ 2147483647 w 32"/>
              <a:gd name="T5" fmla="*/ 0 h 664"/>
              <a:gd name="T6" fmla="*/ 2147483647 w 32"/>
              <a:gd name="T7" fmla="*/ 2147483647 h 664"/>
              <a:gd name="T8" fmla="*/ 0 w 32"/>
              <a:gd name="T9" fmla="*/ 2147483647 h 664"/>
              <a:gd name="T10" fmla="*/ 0 60000 65536"/>
              <a:gd name="T11" fmla="*/ 0 60000 65536"/>
              <a:gd name="T12" fmla="*/ 0 60000 65536"/>
              <a:gd name="T13" fmla="*/ 0 60000 65536"/>
              <a:gd name="T14" fmla="*/ 0 60000 65536"/>
              <a:gd name="T15" fmla="*/ 0 w 32"/>
              <a:gd name="T16" fmla="*/ 0 h 664"/>
              <a:gd name="T17" fmla="*/ 32 w 32"/>
              <a:gd name="T18" fmla="*/ 664 h 664"/>
            </a:gdLst>
            <a:ahLst/>
            <a:cxnLst>
              <a:cxn ang="T10">
                <a:pos x="T0" y="T1"/>
              </a:cxn>
              <a:cxn ang="T11">
                <a:pos x="T2" y="T3"/>
              </a:cxn>
              <a:cxn ang="T12">
                <a:pos x="T4" y="T5"/>
              </a:cxn>
              <a:cxn ang="T13">
                <a:pos x="T6" y="T7"/>
              </a:cxn>
              <a:cxn ang="T14">
                <a:pos x="T8" y="T9"/>
              </a:cxn>
            </a:cxnLst>
            <a:rect l="T15" t="T16" r="T17" b="T18"/>
            <a:pathLst>
              <a:path w="32" h="664">
                <a:moveTo>
                  <a:pt x="0" y="664"/>
                </a:moveTo>
                <a:lnTo>
                  <a:pt x="0" y="23"/>
                </a:lnTo>
                <a:lnTo>
                  <a:pt x="32" y="0"/>
                </a:lnTo>
                <a:lnTo>
                  <a:pt x="32" y="640"/>
                </a:lnTo>
                <a:lnTo>
                  <a:pt x="0" y="664"/>
                </a:lnTo>
                <a:close/>
              </a:path>
            </a:pathLst>
          </a:custGeom>
          <a:solidFill>
            <a:srgbClr val="808066"/>
          </a:solidFill>
          <a:ln w="12700">
            <a:solidFill>
              <a:srgbClr val="000000"/>
            </a:solidFill>
            <a:prstDash val="solid"/>
            <a:round/>
            <a:headEnd/>
            <a:tailEnd/>
          </a:ln>
        </p:spPr>
        <p:txBody>
          <a:bodyPr/>
          <a:lstStyle/>
          <a:p>
            <a:endParaRPr lang="es-ES"/>
          </a:p>
        </p:txBody>
      </p:sp>
      <p:sp>
        <p:nvSpPr>
          <p:cNvPr id="142370" name="Rectangle 35"/>
          <p:cNvSpPr>
            <a:spLocks noChangeArrowheads="1"/>
          </p:cNvSpPr>
          <p:nvPr/>
        </p:nvSpPr>
        <p:spPr bwMode="auto">
          <a:xfrm>
            <a:off x="2297113" y="4657725"/>
            <a:ext cx="174625" cy="1062038"/>
          </a:xfrm>
          <a:prstGeom prst="rect">
            <a:avLst/>
          </a:prstGeom>
          <a:solidFill>
            <a:srgbClr val="FFFFCC"/>
          </a:solidFill>
          <a:ln w="12700">
            <a:solidFill>
              <a:srgbClr val="000000"/>
            </a:solidFill>
            <a:miter lim="800000"/>
            <a:headEnd/>
            <a:tailEnd/>
          </a:ln>
        </p:spPr>
        <p:txBody>
          <a:bodyPr/>
          <a:lstStyle/>
          <a:p>
            <a:endParaRPr lang="es-ES"/>
          </a:p>
        </p:txBody>
      </p:sp>
      <p:sp>
        <p:nvSpPr>
          <p:cNvPr id="142371" name="Freeform 36"/>
          <p:cNvSpPr>
            <a:spLocks/>
          </p:cNvSpPr>
          <p:nvPr/>
        </p:nvSpPr>
        <p:spPr bwMode="auto">
          <a:xfrm>
            <a:off x="2297113" y="4619625"/>
            <a:ext cx="228600" cy="38100"/>
          </a:xfrm>
          <a:custGeom>
            <a:avLst/>
            <a:gdLst>
              <a:gd name="T0" fmla="*/ 2147483647 w 134"/>
              <a:gd name="T1" fmla="*/ 2147483647 h 23"/>
              <a:gd name="T2" fmla="*/ 2147483647 w 134"/>
              <a:gd name="T3" fmla="*/ 0 h 23"/>
              <a:gd name="T4" fmla="*/ 2147483647 w 134"/>
              <a:gd name="T5" fmla="*/ 0 h 23"/>
              <a:gd name="T6" fmla="*/ 0 w 134"/>
              <a:gd name="T7" fmla="*/ 2147483647 h 23"/>
              <a:gd name="T8" fmla="*/ 2147483647 w 134"/>
              <a:gd name="T9" fmla="*/ 2147483647 h 23"/>
              <a:gd name="T10" fmla="*/ 0 60000 65536"/>
              <a:gd name="T11" fmla="*/ 0 60000 65536"/>
              <a:gd name="T12" fmla="*/ 0 60000 65536"/>
              <a:gd name="T13" fmla="*/ 0 60000 65536"/>
              <a:gd name="T14" fmla="*/ 0 60000 65536"/>
              <a:gd name="T15" fmla="*/ 0 w 134"/>
              <a:gd name="T16" fmla="*/ 0 h 23"/>
              <a:gd name="T17" fmla="*/ 134 w 134"/>
              <a:gd name="T18" fmla="*/ 23 h 23"/>
            </a:gdLst>
            <a:ahLst/>
            <a:cxnLst>
              <a:cxn ang="T10">
                <a:pos x="T0" y="T1"/>
              </a:cxn>
              <a:cxn ang="T11">
                <a:pos x="T2" y="T3"/>
              </a:cxn>
              <a:cxn ang="T12">
                <a:pos x="T4" y="T5"/>
              </a:cxn>
              <a:cxn ang="T13">
                <a:pos x="T6" y="T7"/>
              </a:cxn>
              <a:cxn ang="T14">
                <a:pos x="T8" y="T9"/>
              </a:cxn>
            </a:cxnLst>
            <a:rect l="T15" t="T16" r="T17" b="T18"/>
            <a:pathLst>
              <a:path w="134" h="23">
                <a:moveTo>
                  <a:pt x="102" y="23"/>
                </a:moveTo>
                <a:lnTo>
                  <a:pt x="134" y="0"/>
                </a:lnTo>
                <a:lnTo>
                  <a:pt x="31" y="0"/>
                </a:lnTo>
                <a:lnTo>
                  <a:pt x="0" y="23"/>
                </a:lnTo>
                <a:lnTo>
                  <a:pt x="102" y="23"/>
                </a:lnTo>
                <a:close/>
              </a:path>
            </a:pathLst>
          </a:custGeom>
          <a:solidFill>
            <a:srgbClr val="BFBF99"/>
          </a:solidFill>
          <a:ln w="12700">
            <a:solidFill>
              <a:srgbClr val="000000"/>
            </a:solidFill>
            <a:prstDash val="solid"/>
            <a:round/>
            <a:headEnd/>
            <a:tailEnd/>
          </a:ln>
        </p:spPr>
        <p:txBody>
          <a:bodyPr/>
          <a:lstStyle/>
          <a:p>
            <a:endParaRPr lang="es-ES"/>
          </a:p>
        </p:txBody>
      </p:sp>
      <p:sp>
        <p:nvSpPr>
          <p:cNvPr id="142372" name="Freeform 37"/>
          <p:cNvSpPr>
            <a:spLocks/>
          </p:cNvSpPr>
          <p:nvPr/>
        </p:nvSpPr>
        <p:spPr bwMode="auto">
          <a:xfrm>
            <a:off x="2646363" y="5548313"/>
            <a:ext cx="55562" cy="171450"/>
          </a:xfrm>
          <a:custGeom>
            <a:avLst/>
            <a:gdLst>
              <a:gd name="T0" fmla="*/ 0 w 32"/>
              <a:gd name="T1" fmla="*/ 2147483647 h 103"/>
              <a:gd name="T2" fmla="*/ 0 w 32"/>
              <a:gd name="T3" fmla="*/ 2147483647 h 103"/>
              <a:gd name="T4" fmla="*/ 2147483647 w 32"/>
              <a:gd name="T5" fmla="*/ 0 h 103"/>
              <a:gd name="T6" fmla="*/ 2147483647 w 32"/>
              <a:gd name="T7" fmla="*/ 2147483647 h 103"/>
              <a:gd name="T8" fmla="*/ 0 w 32"/>
              <a:gd name="T9" fmla="*/ 2147483647 h 103"/>
              <a:gd name="T10" fmla="*/ 0 60000 65536"/>
              <a:gd name="T11" fmla="*/ 0 60000 65536"/>
              <a:gd name="T12" fmla="*/ 0 60000 65536"/>
              <a:gd name="T13" fmla="*/ 0 60000 65536"/>
              <a:gd name="T14" fmla="*/ 0 60000 65536"/>
              <a:gd name="T15" fmla="*/ 0 w 32"/>
              <a:gd name="T16" fmla="*/ 0 h 103"/>
              <a:gd name="T17" fmla="*/ 32 w 32"/>
              <a:gd name="T18" fmla="*/ 103 h 103"/>
            </a:gdLst>
            <a:ahLst/>
            <a:cxnLst>
              <a:cxn ang="T10">
                <a:pos x="T0" y="T1"/>
              </a:cxn>
              <a:cxn ang="T11">
                <a:pos x="T2" y="T3"/>
              </a:cxn>
              <a:cxn ang="T12">
                <a:pos x="T4" y="T5"/>
              </a:cxn>
              <a:cxn ang="T13">
                <a:pos x="T6" y="T7"/>
              </a:cxn>
              <a:cxn ang="T14">
                <a:pos x="T8" y="T9"/>
              </a:cxn>
            </a:cxnLst>
            <a:rect l="T15" t="T16" r="T17" b="T18"/>
            <a:pathLst>
              <a:path w="32" h="103">
                <a:moveTo>
                  <a:pt x="0" y="103"/>
                </a:moveTo>
                <a:lnTo>
                  <a:pt x="0" y="24"/>
                </a:lnTo>
                <a:lnTo>
                  <a:pt x="32" y="0"/>
                </a:lnTo>
                <a:lnTo>
                  <a:pt x="32" y="79"/>
                </a:lnTo>
                <a:lnTo>
                  <a:pt x="0" y="103"/>
                </a:lnTo>
                <a:close/>
              </a:path>
            </a:pathLst>
          </a:custGeom>
          <a:solidFill>
            <a:srgbClr val="668080"/>
          </a:solidFill>
          <a:ln w="12700">
            <a:solidFill>
              <a:srgbClr val="000000"/>
            </a:solidFill>
            <a:prstDash val="solid"/>
            <a:round/>
            <a:headEnd/>
            <a:tailEnd/>
          </a:ln>
        </p:spPr>
        <p:txBody>
          <a:bodyPr/>
          <a:lstStyle/>
          <a:p>
            <a:endParaRPr lang="es-ES"/>
          </a:p>
        </p:txBody>
      </p:sp>
      <p:sp>
        <p:nvSpPr>
          <p:cNvPr id="142373" name="Rectangle 38"/>
          <p:cNvSpPr>
            <a:spLocks noChangeArrowheads="1"/>
          </p:cNvSpPr>
          <p:nvPr/>
        </p:nvSpPr>
        <p:spPr bwMode="auto">
          <a:xfrm>
            <a:off x="2471738" y="5588000"/>
            <a:ext cx="174625" cy="131763"/>
          </a:xfrm>
          <a:prstGeom prst="rect">
            <a:avLst/>
          </a:prstGeom>
          <a:solidFill>
            <a:srgbClr val="CCFFFF"/>
          </a:solidFill>
          <a:ln w="12700">
            <a:solidFill>
              <a:srgbClr val="000000"/>
            </a:solidFill>
            <a:miter lim="800000"/>
            <a:headEnd/>
            <a:tailEnd/>
          </a:ln>
        </p:spPr>
        <p:txBody>
          <a:bodyPr/>
          <a:lstStyle/>
          <a:p>
            <a:endParaRPr lang="es-ES"/>
          </a:p>
        </p:txBody>
      </p:sp>
      <p:sp>
        <p:nvSpPr>
          <p:cNvPr id="142374" name="Freeform 39"/>
          <p:cNvSpPr>
            <a:spLocks/>
          </p:cNvSpPr>
          <p:nvPr/>
        </p:nvSpPr>
        <p:spPr bwMode="auto">
          <a:xfrm>
            <a:off x="2471738" y="5548313"/>
            <a:ext cx="230187" cy="39687"/>
          </a:xfrm>
          <a:custGeom>
            <a:avLst/>
            <a:gdLst>
              <a:gd name="T0" fmla="*/ 2147483647 w 135"/>
              <a:gd name="T1" fmla="*/ 2147483647 h 24"/>
              <a:gd name="T2" fmla="*/ 2147483647 w 135"/>
              <a:gd name="T3" fmla="*/ 0 h 24"/>
              <a:gd name="T4" fmla="*/ 2147483647 w 135"/>
              <a:gd name="T5" fmla="*/ 0 h 24"/>
              <a:gd name="T6" fmla="*/ 0 w 135"/>
              <a:gd name="T7" fmla="*/ 2147483647 h 24"/>
              <a:gd name="T8" fmla="*/ 2147483647 w 135"/>
              <a:gd name="T9" fmla="*/ 2147483647 h 24"/>
              <a:gd name="T10" fmla="*/ 0 60000 65536"/>
              <a:gd name="T11" fmla="*/ 0 60000 65536"/>
              <a:gd name="T12" fmla="*/ 0 60000 65536"/>
              <a:gd name="T13" fmla="*/ 0 60000 65536"/>
              <a:gd name="T14" fmla="*/ 0 60000 65536"/>
              <a:gd name="T15" fmla="*/ 0 w 135"/>
              <a:gd name="T16" fmla="*/ 0 h 24"/>
              <a:gd name="T17" fmla="*/ 135 w 135"/>
              <a:gd name="T18" fmla="*/ 24 h 24"/>
            </a:gdLst>
            <a:ahLst/>
            <a:cxnLst>
              <a:cxn ang="T10">
                <a:pos x="T0" y="T1"/>
              </a:cxn>
              <a:cxn ang="T11">
                <a:pos x="T2" y="T3"/>
              </a:cxn>
              <a:cxn ang="T12">
                <a:pos x="T4" y="T5"/>
              </a:cxn>
              <a:cxn ang="T13">
                <a:pos x="T6" y="T7"/>
              </a:cxn>
              <a:cxn ang="T14">
                <a:pos x="T8" y="T9"/>
              </a:cxn>
            </a:cxnLst>
            <a:rect l="T15" t="T16" r="T17" b="T18"/>
            <a:pathLst>
              <a:path w="135" h="24">
                <a:moveTo>
                  <a:pt x="103" y="24"/>
                </a:moveTo>
                <a:lnTo>
                  <a:pt x="135" y="0"/>
                </a:lnTo>
                <a:lnTo>
                  <a:pt x="32" y="0"/>
                </a:lnTo>
                <a:lnTo>
                  <a:pt x="0" y="24"/>
                </a:lnTo>
                <a:lnTo>
                  <a:pt x="103" y="24"/>
                </a:lnTo>
                <a:close/>
              </a:path>
            </a:pathLst>
          </a:custGeom>
          <a:solidFill>
            <a:srgbClr val="99BFBF"/>
          </a:solidFill>
          <a:ln w="12700">
            <a:solidFill>
              <a:srgbClr val="000000"/>
            </a:solidFill>
            <a:prstDash val="solid"/>
            <a:round/>
            <a:headEnd/>
            <a:tailEnd/>
          </a:ln>
        </p:spPr>
        <p:txBody>
          <a:bodyPr/>
          <a:lstStyle/>
          <a:p>
            <a:endParaRPr lang="es-ES"/>
          </a:p>
        </p:txBody>
      </p:sp>
      <p:sp>
        <p:nvSpPr>
          <p:cNvPr id="142375" name="Freeform 40"/>
          <p:cNvSpPr>
            <a:spLocks/>
          </p:cNvSpPr>
          <p:nvPr/>
        </p:nvSpPr>
        <p:spPr bwMode="auto">
          <a:xfrm>
            <a:off x="3090863" y="5641975"/>
            <a:ext cx="55562" cy="77788"/>
          </a:xfrm>
          <a:custGeom>
            <a:avLst/>
            <a:gdLst>
              <a:gd name="T0" fmla="*/ 0 w 32"/>
              <a:gd name="T1" fmla="*/ 2147483647 h 47"/>
              <a:gd name="T2" fmla="*/ 0 w 32"/>
              <a:gd name="T3" fmla="*/ 2147483647 h 47"/>
              <a:gd name="T4" fmla="*/ 2147483647 w 32"/>
              <a:gd name="T5" fmla="*/ 0 h 47"/>
              <a:gd name="T6" fmla="*/ 2147483647 w 32"/>
              <a:gd name="T7" fmla="*/ 2147483647 h 47"/>
              <a:gd name="T8" fmla="*/ 0 w 32"/>
              <a:gd name="T9" fmla="*/ 2147483647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0" y="47"/>
                </a:moveTo>
                <a:lnTo>
                  <a:pt x="0" y="31"/>
                </a:lnTo>
                <a:lnTo>
                  <a:pt x="32" y="0"/>
                </a:lnTo>
                <a:lnTo>
                  <a:pt x="32" y="23"/>
                </a:lnTo>
                <a:lnTo>
                  <a:pt x="0" y="47"/>
                </a:lnTo>
                <a:close/>
              </a:path>
            </a:pathLst>
          </a:custGeom>
          <a:solidFill>
            <a:srgbClr val="4D4D80"/>
          </a:solidFill>
          <a:ln w="12700">
            <a:solidFill>
              <a:srgbClr val="000000"/>
            </a:solidFill>
            <a:prstDash val="solid"/>
            <a:round/>
            <a:headEnd/>
            <a:tailEnd/>
          </a:ln>
        </p:spPr>
        <p:txBody>
          <a:bodyPr/>
          <a:lstStyle/>
          <a:p>
            <a:endParaRPr lang="es-ES"/>
          </a:p>
        </p:txBody>
      </p:sp>
      <p:sp>
        <p:nvSpPr>
          <p:cNvPr id="142376" name="Rectangle 41"/>
          <p:cNvSpPr>
            <a:spLocks noChangeArrowheads="1"/>
          </p:cNvSpPr>
          <p:nvPr/>
        </p:nvSpPr>
        <p:spPr bwMode="auto">
          <a:xfrm>
            <a:off x="2917825" y="5692775"/>
            <a:ext cx="173038" cy="26988"/>
          </a:xfrm>
          <a:prstGeom prst="rect">
            <a:avLst/>
          </a:prstGeom>
          <a:solidFill>
            <a:srgbClr val="9999FF"/>
          </a:solidFill>
          <a:ln w="12700">
            <a:solidFill>
              <a:srgbClr val="000000"/>
            </a:solidFill>
            <a:miter lim="800000"/>
            <a:headEnd/>
            <a:tailEnd/>
          </a:ln>
        </p:spPr>
        <p:txBody>
          <a:bodyPr/>
          <a:lstStyle/>
          <a:p>
            <a:endParaRPr lang="es-ES"/>
          </a:p>
        </p:txBody>
      </p:sp>
      <p:sp>
        <p:nvSpPr>
          <p:cNvPr id="142377" name="Freeform 42"/>
          <p:cNvSpPr>
            <a:spLocks/>
          </p:cNvSpPr>
          <p:nvPr/>
        </p:nvSpPr>
        <p:spPr bwMode="auto">
          <a:xfrm>
            <a:off x="2917825" y="5641975"/>
            <a:ext cx="228600" cy="50800"/>
          </a:xfrm>
          <a:custGeom>
            <a:avLst/>
            <a:gdLst>
              <a:gd name="T0" fmla="*/ 2147483647 w 134"/>
              <a:gd name="T1" fmla="*/ 2147483647 h 31"/>
              <a:gd name="T2" fmla="*/ 2147483647 w 134"/>
              <a:gd name="T3" fmla="*/ 0 h 31"/>
              <a:gd name="T4" fmla="*/ 2147483647 w 134"/>
              <a:gd name="T5" fmla="*/ 0 h 31"/>
              <a:gd name="T6" fmla="*/ 0 w 134"/>
              <a:gd name="T7" fmla="*/ 2147483647 h 31"/>
              <a:gd name="T8" fmla="*/ 2147483647 w 134"/>
              <a:gd name="T9" fmla="*/ 2147483647 h 31"/>
              <a:gd name="T10" fmla="*/ 0 60000 65536"/>
              <a:gd name="T11" fmla="*/ 0 60000 65536"/>
              <a:gd name="T12" fmla="*/ 0 60000 65536"/>
              <a:gd name="T13" fmla="*/ 0 60000 65536"/>
              <a:gd name="T14" fmla="*/ 0 60000 65536"/>
              <a:gd name="T15" fmla="*/ 0 w 134"/>
              <a:gd name="T16" fmla="*/ 0 h 31"/>
              <a:gd name="T17" fmla="*/ 134 w 134"/>
              <a:gd name="T18" fmla="*/ 31 h 31"/>
            </a:gdLst>
            <a:ahLst/>
            <a:cxnLst>
              <a:cxn ang="T10">
                <a:pos x="T0" y="T1"/>
              </a:cxn>
              <a:cxn ang="T11">
                <a:pos x="T2" y="T3"/>
              </a:cxn>
              <a:cxn ang="T12">
                <a:pos x="T4" y="T5"/>
              </a:cxn>
              <a:cxn ang="T13">
                <a:pos x="T6" y="T7"/>
              </a:cxn>
              <a:cxn ang="T14">
                <a:pos x="T8" y="T9"/>
              </a:cxn>
            </a:cxnLst>
            <a:rect l="T15" t="T16" r="T17" b="T18"/>
            <a:pathLst>
              <a:path w="134" h="31">
                <a:moveTo>
                  <a:pt x="102" y="31"/>
                </a:moveTo>
                <a:lnTo>
                  <a:pt x="134" y="0"/>
                </a:lnTo>
                <a:lnTo>
                  <a:pt x="31" y="0"/>
                </a:lnTo>
                <a:lnTo>
                  <a:pt x="0" y="31"/>
                </a:lnTo>
                <a:lnTo>
                  <a:pt x="102" y="31"/>
                </a:lnTo>
                <a:close/>
              </a:path>
            </a:pathLst>
          </a:custGeom>
          <a:solidFill>
            <a:srgbClr val="7373BF"/>
          </a:solidFill>
          <a:ln w="12700">
            <a:solidFill>
              <a:srgbClr val="000000"/>
            </a:solidFill>
            <a:prstDash val="solid"/>
            <a:round/>
            <a:headEnd/>
            <a:tailEnd/>
          </a:ln>
        </p:spPr>
        <p:txBody>
          <a:bodyPr/>
          <a:lstStyle/>
          <a:p>
            <a:endParaRPr lang="es-ES"/>
          </a:p>
        </p:txBody>
      </p:sp>
      <p:sp>
        <p:nvSpPr>
          <p:cNvPr id="142378" name="Freeform 43"/>
          <p:cNvSpPr>
            <a:spLocks/>
          </p:cNvSpPr>
          <p:nvPr/>
        </p:nvSpPr>
        <p:spPr bwMode="auto">
          <a:xfrm>
            <a:off x="3267075" y="5313363"/>
            <a:ext cx="53975" cy="406400"/>
          </a:xfrm>
          <a:custGeom>
            <a:avLst/>
            <a:gdLst>
              <a:gd name="T0" fmla="*/ 0 w 32"/>
              <a:gd name="T1" fmla="*/ 2147483647 h 245"/>
              <a:gd name="T2" fmla="*/ 0 w 32"/>
              <a:gd name="T3" fmla="*/ 2147483647 h 245"/>
              <a:gd name="T4" fmla="*/ 2147483647 w 32"/>
              <a:gd name="T5" fmla="*/ 0 h 245"/>
              <a:gd name="T6" fmla="*/ 2147483647 w 32"/>
              <a:gd name="T7" fmla="*/ 2147483647 h 245"/>
              <a:gd name="T8" fmla="*/ 0 w 32"/>
              <a:gd name="T9" fmla="*/ 2147483647 h 245"/>
              <a:gd name="T10" fmla="*/ 0 60000 65536"/>
              <a:gd name="T11" fmla="*/ 0 60000 65536"/>
              <a:gd name="T12" fmla="*/ 0 60000 65536"/>
              <a:gd name="T13" fmla="*/ 0 60000 65536"/>
              <a:gd name="T14" fmla="*/ 0 60000 65536"/>
              <a:gd name="T15" fmla="*/ 0 w 32"/>
              <a:gd name="T16" fmla="*/ 0 h 245"/>
              <a:gd name="T17" fmla="*/ 32 w 32"/>
              <a:gd name="T18" fmla="*/ 245 h 245"/>
            </a:gdLst>
            <a:ahLst/>
            <a:cxnLst>
              <a:cxn ang="T10">
                <a:pos x="T0" y="T1"/>
              </a:cxn>
              <a:cxn ang="T11">
                <a:pos x="T2" y="T3"/>
              </a:cxn>
              <a:cxn ang="T12">
                <a:pos x="T4" y="T5"/>
              </a:cxn>
              <a:cxn ang="T13">
                <a:pos x="T6" y="T7"/>
              </a:cxn>
              <a:cxn ang="T14">
                <a:pos x="T8" y="T9"/>
              </a:cxn>
            </a:cxnLst>
            <a:rect l="T15" t="T16" r="T17" b="T18"/>
            <a:pathLst>
              <a:path w="32" h="245">
                <a:moveTo>
                  <a:pt x="0" y="245"/>
                </a:moveTo>
                <a:lnTo>
                  <a:pt x="0" y="24"/>
                </a:lnTo>
                <a:lnTo>
                  <a:pt x="32" y="0"/>
                </a:lnTo>
                <a:lnTo>
                  <a:pt x="32" y="221"/>
                </a:lnTo>
                <a:lnTo>
                  <a:pt x="0" y="245"/>
                </a:lnTo>
                <a:close/>
              </a:path>
            </a:pathLst>
          </a:custGeom>
          <a:solidFill>
            <a:srgbClr val="4D1A33"/>
          </a:solidFill>
          <a:ln w="12700">
            <a:solidFill>
              <a:srgbClr val="000000"/>
            </a:solidFill>
            <a:prstDash val="solid"/>
            <a:round/>
            <a:headEnd/>
            <a:tailEnd/>
          </a:ln>
        </p:spPr>
        <p:txBody>
          <a:bodyPr/>
          <a:lstStyle/>
          <a:p>
            <a:endParaRPr lang="es-ES"/>
          </a:p>
        </p:txBody>
      </p:sp>
      <p:sp>
        <p:nvSpPr>
          <p:cNvPr id="142379" name="Rectangle 44"/>
          <p:cNvSpPr>
            <a:spLocks noChangeArrowheads="1"/>
          </p:cNvSpPr>
          <p:nvPr/>
        </p:nvSpPr>
        <p:spPr bwMode="auto">
          <a:xfrm>
            <a:off x="3090863" y="5353050"/>
            <a:ext cx="176212" cy="366713"/>
          </a:xfrm>
          <a:prstGeom prst="rect">
            <a:avLst/>
          </a:prstGeom>
          <a:solidFill>
            <a:srgbClr val="993366"/>
          </a:solidFill>
          <a:ln w="12700">
            <a:solidFill>
              <a:srgbClr val="000000"/>
            </a:solidFill>
            <a:miter lim="800000"/>
            <a:headEnd/>
            <a:tailEnd/>
          </a:ln>
        </p:spPr>
        <p:txBody>
          <a:bodyPr/>
          <a:lstStyle/>
          <a:p>
            <a:endParaRPr lang="es-ES"/>
          </a:p>
        </p:txBody>
      </p:sp>
      <p:sp>
        <p:nvSpPr>
          <p:cNvPr id="142380" name="Freeform 45"/>
          <p:cNvSpPr>
            <a:spLocks/>
          </p:cNvSpPr>
          <p:nvPr/>
        </p:nvSpPr>
        <p:spPr bwMode="auto">
          <a:xfrm>
            <a:off x="3090863" y="5313363"/>
            <a:ext cx="230187" cy="39687"/>
          </a:xfrm>
          <a:custGeom>
            <a:avLst/>
            <a:gdLst>
              <a:gd name="T0" fmla="*/ 2147483647 w 135"/>
              <a:gd name="T1" fmla="*/ 2147483647 h 24"/>
              <a:gd name="T2" fmla="*/ 2147483647 w 135"/>
              <a:gd name="T3" fmla="*/ 0 h 24"/>
              <a:gd name="T4" fmla="*/ 2147483647 w 135"/>
              <a:gd name="T5" fmla="*/ 0 h 24"/>
              <a:gd name="T6" fmla="*/ 0 w 135"/>
              <a:gd name="T7" fmla="*/ 2147483647 h 24"/>
              <a:gd name="T8" fmla="*/ 2147483647 w 135"/>
              <a:gd name="T9" fmla="*/ 2147483647 h 24"/>
              <a:gd name="T10" fmla="*/ 0 60000 65536"/>
              <a:gd name="T11" fmla="*/ 0 60000 65536"/>
              <a:gd name="T12" fmla="*/ 0 60000 65536"/>
              <a:gd name="T13" fmla="*/ 0 60000 65536"/>
              <a:gd name="T14" fmla="*/ 0 60000 65536"/>
              <a:gd name="T15" fmla="*/ 0 w 135"/>
              <a:gd name="T16" fmla="*/ 0 h 24"/>
              <a:gd name="T17" fmla="*/ 135 w 135"/>
              <a:gd name="T18" fmla="*/ 24 h 24"/>
            </a:gdLst>
            <a:ahLst/>
            <a:cxnLst>
              <a:cxn ang="T10">
                <a:pos x="T0" y="T1"/>
              </a:cxn>
              <a:cxn ang="T11">
                <a:pos x="T2" y="T3"/>
              </a:cxn>
              <a:cxn ang="T12">
                <a:pos x="T4" y="T5"/>
              </a:cxn>
              <a:cxn ang="T13">
                <a:pos x="T6" y="T7"/>
              </a:cxn>
              <a:cxn ang="T14">
                <a:pos x="T8" y="T9"/>
              </a:cxn>
            </a:cxnLst>
            <a:rect l="T15" t="T16" r="T17" b="T18"/>
            <a:pathLst>
              <a:path w="135" h="24">
                <a:moveTo>
                  <a:pt x="103" y="24"/>
                </a:moveTo>
                <a:lnTo>
                  <a:pt x="135" y="0"/>
                </a:lnTo>
                <a:lnTo>
                  <a:pt x="32" y="0"/>
                </a:lnTo>
                <a:lnTo>
                  <a:pt x="0" y="24"/>
                </a:lnTo>
                <a:lnTo>
                  <a:pt x="103" y="24"/>
                </a:lnTo>
                <a:close/>
              </a:path>
            </a:pathLst>
          </a:custGeom>
          <a:solidFill>
            <a:srgbClr val="73264D"/>
          </a:solidFill>
          <a:ln w="12700">
            <a:solidFill>
              <a:srgbClr val="000000"/>
            </a:solidFill>
            <a:prstDash val="solid"/>
            <a:round/>
            <a:headEnd/>
            <a:tailEnd/>
          </a:ln>
        </p:spPr>
        <p:txBody>
          <a:bodyPr/>
          <a:lstStyle/>
          <a:p>
            <a:endParaRPr lang="es-ES"/>
          </a:p>
        </p:txBody>
      </p:sp>
      <p:sp>
        <p:nvSpPr>
          <p:cNvPr id="142381" name="Freeform 46"/>
          <p:cNvSpPr>
            <a:spLocks/>
          </p:cNvSpPr>
          <p:nvPr/>
        </p:nvSpPr>
        <p:spPr bwMode="auto">
          <a:xfrm>
            <a:off x="3441700" y="4422775"/>
            <a:ext cx="55563" cy="1296988"/>
          </a:xfrm>
          <a:custGeom>
            <a:avLst/>
            <a:gdLst>
              <a:gd name="T0" fmla="*/ 0 w 32"/>
              <a:gd name="T1" fmla="*/ 2147483647 h 783"/>
              <a:gd name="T2" fmla="*/ 0 w 32"/>
              <a:gd name="T3" fmla="*/ 2147483647 h 783"/>
              <a:gd name="T4" fmla="*/ 2147483647 w 32"/>
              <a:gd name="T5" fmla="*/ 0 h 783"/>
              <a:gd name="T6" fmla="*/ 2147483647 w 32"/>
              <a:gd name="T7" fmla="*/ 2147483647 h 783"/>
              <a:gd name="T8" fmla="*/ 0 w 32"/>
              <a:gd name="T9" fmla="*/ 2147483647 h 783"/>
              <a:gd name="T10" fmla="*/ 0 60000 65536"/>
              <a:gd name="T11" fmla="*/ 0 60000 65536"/>
              <a:gd name="T12" fmla="*/ 0 60000 65536"/>
              <a:gd name="T13" fmla="*/ 0 60000 65536"/>
              <a:gd name="T14" fmla="*/ 0 60000 65536"/>
              <a:gd name="T15" fmla="*/ 0 w 32"/>
              <a:gd name="T16" fmla="*/ 0 h 783"/>
              <a:gd name="T17" fmla="*/ 32 w 32"/>
              <a:gd name="T18" fmla="*/ 783 h 783"/>
            </a:gdLst>
            <a:ahLst/>
            <a:cxnLst>
              <a:cxn ang="T10">
                <a:pos x="T0" y="T1"/>
              </a:cxn>
              <a:cxn ang="T11">
                <a:pos x="T2" y="T3"/>
              </a:cxn>
              <a:cxn ang="T12">
                <a:pos x="T4" y="T5"/>
              </a:cxn>
              <a:cxn ang="T13">
                <a:pos x="T6" y="T7"/>
              </a:cxn>
              <a:cxn ang="T14">
                <a:pos x="T8" y="T9"/>
              </a:cxn>
            </a:cxnLst>
            <a:rect l="T15" t="T16" r="T17" b="T18"/>
            <a:pathLst>
              <a:path w="32" h="783">
                <a:moveTo>
                  <a:pt x="0" y="783"/>
                </a:moveTo>
                <a:lnTo>
                  <a:pt x="0" y="31"/>
                </a:lnTo>
                <a:lnTo>
                  <a:pt x="32" y="0"/>
                </a:lnTo>
                <a:lnTo>
                  <a:pt x="32" y="759"/>
                </a:lnTo>
                <a:lnTo>
                  <a:pt x="0" y="783"/>
                </a:lnTo>
                <a:close/>
              </a:path>
            </a:pathLst>
          </a:custGeom>
          <a:solidFill>
            <a:srgbClr val="808066"/>
          </a:solidFill>
          <a:ln w="12700">
            <a:solidFill>
              <a:srgbClr val="000000"/>
            </a:solidFill>
            <a:prstDash val="solid"/>
            <a:round/>
            <a:headEnd/>
            <a:tailEnd/>
          </a:ln>
        </p:spPr>
        <p:txBody>
          <a:bodyPr/>
          <a:lstStyle/>
          <a:p>
            <a:endParaRPr lang="es-ES"/>
          </a:p>
        </p:txBody>
      </p:sp>
      <p:sp>
        <p:nvSpPr>
          <p:cNvPr id="142382" name="Rectangle 47"/>
          <p:cNvSpPr>
            <a:spLocks noChangeArrowheads="1"/>
          </p:cNvSpPr>
          <p:nvPr/>
        </p:nvSpPr>
        <p:spPr bwMode="auto">
          <a:xfrm>
            <a:off x="3267075" y="4473575"/>
            <a:ext cx="174625" cy="1246188"/>
          </a:xfrm>
          <a:prstGeom prst="rect">
            <a:avLst/>
          </a:prstGeom>
          <a:solidFill>
            <a:srgbClr val="FFFFCC"/>
          </a:solidFill>
          <a:ln w="12700">
            <a:solidFill>
              <a:srgbClr val="000000"/>
            </a:solidFill>
            <a:miter lim="800000"/>
            <a:headEnd/>
            <a:tailEnd/>
          </a:ln>
        </p:spPr>
        <p:txBody>
          <a:bodyPr/>
          <a:lstStyle/>
          <a:p>
            <a:endParaRPr lang="es-ES"/>
          </a:p>
        </p:txBody>
      </p:sp>
      <p:sp>
        <p:nvSpPr>
          <p:cNvPr id="142383" name="Freeform 48"/>
          <p:cNvSpPr>
            <a:spLocks/>
          </p:cNvSpPr>
          <p:nvPr/>
        </p:nvSpPr>
        <p:spPr bwMode="auto">
          <a:xfrm>
            <a:off x="3267075" y="4422775"/>
            <a:ext cx="230188" cy="50800"/>
          </a:xfrm>
          <a:custGeom>
            <a:avLst/>
            <a:gdLst>
              <a:gd name="T0" fmla="*/ 2147483647 w 135"/>
              <a:gd name="T1" fmla="*/ 2147483647 h 31"/>
              <a:gd name="T2" fmla="*/ 2147483647 w 135"/>
              <a:gd name="T3" fmla="*/ 0 h 31"/>
              <a:gd name="T4" fmla="*/ 2147483647 w 135"/>
              <a:gd name="T5" fmla="*/ 0 h 31"/>
              <a:gd name="T6" fmla="*/ 0 w 135"/>
              <a:gd name="T7" fmla="*/ 2147483647 h 31"/>
              <a:gd name="T8" fmla="*/ 2147483647 w 135"/>
              <a:gd name="T9" fmla="*/ 2147483647 h 31"/>
              <a:gd name="T10" fmla="*/ 0 60000 65536"/>
              <a:gd name="T11" fmla="*/ 0 60000 65536"/>
              <a:gd name="T12" fmla="*/ 0 60000 65536"/>
              <a:gd name="T13" fmla="*/ 0 60000 65536"/>
              <a:gd name="T14" fmla="*/ 0 60000 65536"/>
              <a:gd name="T15" fmla="*/ 0 w 135"/>
              <a:gd name="T16" fmla="*/ 0 h 31"/>
              <a:gd name="T17" fmla="*/ 135 w 135"/>
              <a:gd name="T18" fmla="*/ 31 h 31"/>
            </a:gdLst>
            <a:ahLst/>
            <a:cxnLst>
              <a:cxn ang="T10">
                <a:pos x="T0" y="T1"/>
              </a:cxn>
              <a:cxn ang="T11">
                <a:pos x="T2" y="T3"/>
              </a:cxn>
              <a:cxn ang="T12">
                <a:pos x="T4" y="T5"/>
              </a:cxn>
              <a:cxn ang="T13">
                <a:pos x="T6" y="T7"/>
              </a:cxn>
              <a:cxn ang="T14">
                <a:pos x="T8" y="T9"/>
              </a:cxn>
            </a:cxnLst>
            <a:rect l="T15" t="T16" r="T17" b="T18"/>
            <a:pathLst>
              <a:path w="135" h="31">
                <a:moveTo>
                  <a:pt x="103" y="31"/>
                </a:moveTo>
                <a:lnTo>
                  <a:pt x="135" y="0"/>
                </a:lnTo>
                <a:lnTo>
                  <a:pt x="32" y="0"/>
                </a:lnTo>
                <a:lnTo>
                  <a:pt x="0" y="31"/>
                </a:lnTo>
                <a:lnTo>
                  <a:pt x="103" y="31"/>
                </a:lnTo>
                <a:close/>
              </a:path>
            </a:pathLst>
          </a:custGeom>
          <a:solidFill>
            <a:srgbClr val="BFBF99"/>
          </a:solidFill>
          <a:ln w="12700">
            <a:solidFill>
              <a:srgbClr val="000000"/>
            </a:solidFill>
            <a:prstDash val="solid"/>
            <a:round/>
            <a:headEnd/>
            <a:tailEnd/>
          </a:ln>
        </p:spPr>
        <p:txBody>
          <a:bodyPr/>
          <a:lstStyle/>
          <a:p>
            <a:endParaRPr lang="es-ES"/>
          </a:p>
        </p:txBody>
      </p:sp>
      <p:sp>
        <p:nvSpPr>
          <p:cNvPr id="142384" name="Freeform 49"/>
          <p:cNvSpPr>
            <a:spLocks/>
          </p:cNvSpPr>
          <p:nvPr/>
        </p:nvSpPr>
        <p:spPr bwMode="auto">
          <a:xfrm>
            <a:off x="3617913" y="5654675"/>
            <a:ext cx="53975" cy="65088"/>
          </a:xfrm>
          <a:custGeom>
            <a:avLst/>
            <a:gdLst>
              <a:gd name="T0" fmla="*/ 0 w 32"/>
              <a:gd name="T1" fmla="*/ 2147483647 h 39"/>
              <a:gd name="T2" fmla="*/ 0 w 32"/>
              <a:gd name="T3" fmla="*/ 2147483647 h 39"/>
              <a:gd name="T4" fmla="*/ 2147483647 w 32"/>
              <a:gd name="T5" fmla="*/ 0 h 39"/>
              <a:gd name="T6" fmla="*/ 2147483647 w 32"/>
              <a:gd name="T7" fmla="*/ 2147483647 h 39"/>
              <a:gd name="T8" fmla="*/ 0 w 32"/>
              <a:gd name="T9" fmla="*/ 2147483647 h 39"/>
              <a:gd name="T10" fmla="*/ 0 60000 65536"/>
              <a:gd name="T11" fmla="*/ 0 60000 65536"/>
              <a:gd name="T12" fmla="*/ 0 60000 65536"/>
              <a:gd name="T13" fmla="*/ 0 60000 65536"/>
              <a:gd name="T14" fmla="*/ 0 60000 65536"/>
              <a:gd name="T15" fmla="*/ 0 w 32"/>
              <a:gd name="T16" fmla="*/ 0 h 39"/>
              <a:gd name="T17" fmla="*/ 32 w 32"/>
              <a:gd name="T18" fmla="*/ 39 h 39"/>
            </a:gdLst>
            <a:ahLst/>
            <a:cxnLst>
              <a:cxn ang="T10">
                <a:pos x="T0" y="T1"/>
              </a:cxn>
              <a:cxn ang="T11">
                <a:pos x="T2" y="T3"/>
              </a:cxn>
              <a:cxn ang="T12">
                <a:pos x="T4" y="T5"/>
              </a:cxn>
              <a:cxn ang="T13">
                <a:pos x="T6" y="T7"/>
              </a:cxn>
              <a:cxn ang="T14">
                <a:pos x="T8" y="T9"/>
              </a:cxn>
            </a:cxnLst>
            <a:rect l="T15" t="T16" r="T17" b="T18"/>
            <a:pathLst>
              <a:path w="32" h="39">
                <a:moveTo>
                  <a:pt x="0" y="39"/>
                </a:moveTo>
                <a:lnTo>
                  <a:pt x="0" y="31"/>
                </a:lnTo>
                <a:lnTo>
                  <a:pt x="32" y="0"/>
                </a:lnTo>
                <a:lnTo>
                  <a:pt x="32" y="15"/>
                </a:lnTo>
                <a:lnTo>
                  <a:pt x="0" y="39"/>
                </a:lnTo>
                <a:close/>
              </a:path>
            </a:pathLst>
          </a:custGeom>
          <a:solidFill>
            <a:srgbClr val="668080"/>
          </a:solidFill>
          <a:ln w="12700">
            <a:solidFill>
              <a:srgbClr val="000000"/>
            </a:solidFill>
            <a:prstDash val="solid"/>
            <a:round/>
            <a:headEnd/>
            <a:tailEnd/>
          </a:ln>
        </p:spPr>
        <p:txBody>
          <a:bodyPr/>
          <a:lstStyle/>
          <a:p>
            <a:endParaRPr lang="es-ES"/>
          </a:p>
        </p:txBody>
      </p:sp>
      <p:sp>
        <p:nvSpPr>
          <p:cNvPr id="142385" name="Rectangle 50"/>
          <p:cNvSpPr>
            <a:spLocks noChangeArrowheads="1"/>
          </p:cNvSpPr>
          <p:nvPr/>
        </p:nvSpPr>
        <p:spPr bwMode="auto">
          <a:xfrm>
            <a:off x="3441700" y="5705475"/>
            <a:ext cx="176213" cy="14288"/>
          </a:xfrm>
          <a:prstGeom prst="rect">
            <a:avLst/>
          </a:prstGeom>
          <a:solidFill>
            <a:srgbClr val="CCFFFF"/>
          </a:solidFill>
          <a:ln w="12700">
            <a:solidFill>
              <a:srgbClr val="000000"/>
            </a:solidFill>
            <a:miter lim="800000"/>
            <a:headEnd/>
            <a:tailEnd/>
          </a:ln>
        </p:spPr>
        <p:txBody>
          <a:bodyPr/>
          <a:lstStyle/>
          <a:p>
            <a:endParaRPr lang="es-ES"/>
          </a:p>
        </p:txBody>
      </p:sp>
      <p:sp>
        <p:nvSpPr>
          <p:cNvPr id="142386" name="Freeform 51"/>
          <p:cNvSpPr>
            <a:spLocks/>
          </p:cNvSpPr>
          <p:nvPr/>
        </p:nvSpPr>
        <p:spPr bwMode="auto">
          <a:xfrm>
            <a:off x="3441700" y="5654675"/>
            <a:ext cx="230188" cy="50800"/>
          </a:xfrm>
          <a:custGeom>
            <a:avLst/>
            <a:gdLst>
              <a:gd name="T0" fmla="*/ 2147483647 w 135"/>
              <a:gd name="T1" fmla="*/ 2147483647 h 31"/>
              <a:gd name="T2" fmla="*/ 2147483647 w 135"/>
              <a:gd name="T3" fmla="*/ 0 h 31"/>
              <a:gd name="T4" fmla="*/ 2147483647 w 135"/>
              <a:gd name="T5" fmla="*/ 0 h 31"/>
              <a:gd name="T6" fmla="*/ 0 w 135"/>
              <a:gd name="T7" fmla="*/ 2147483647 h 31"/>
              <a:gd name="T8" fmla="*/ 2147483647 w 135"/>
              <a:gd name="T9" fmla="*/ 2147483647 h 31"/>
              <a:gd name="T10" fmla="*/ 0 60000 65536"/>
              <a:gd name="T11" fmla="*/ 0 60000 65536"/>
              <a:gd name="T12" fmla="*/ 0 60000 65536"/>
              <a:gd name="T13" fmla="*/ 0 60000 65536"/>
              <a:gd name="T14" fmla="*/ 0 60000 65536"/>
              <a:gd name="T15" fmla="*/ 0 w 135"/>
              <a:gd name="T16" fmla="*/ 0 h 31"/>
              <a:gd name="T17" fmla="*/ 135 w 135"/>
              <a:gd name="T18" fmla="*/ 31 h 31"/>
            </a:gdLst>
            <a:ahLst/>
            <a:cxnLst>
              <a:cxn ang="T10">
                <a:pos x="T0" y="T1"/>
              </a:cxn>
              <a:cxn ang="T11">
                <a:pos x="T2" y="T3"/>
              </a:cxn>
              <a:cxn ang="T12">
                <a:pos x="T4" y="T5"/>
              </a:cxn>
              <a:cxn ang="T13">
                <a:pos x="T6" y="T7"/>
              </a:cxn>
              <a:cxn ang="T14">
                <a:pos x="T8" y="T9"/>
              </a:cxn>
            </a:cxnLst>
            <a:rect l="T15" t="T16" r="T17" b="T18"/>
            <a:pathLst>
              <a:path w="135" h="31">
                <a:moveTo>
                  <a:pt x="103" y="31"/>
                </a:moveTo>
                <a:lnTo>
                  <a:pt x="135" y="0"/>
                </a:lnTo>
                <a:lnTo>
                  <a:pt x="32" y="0"/>
                </a:lnTo>
                <a:lnTo>
                  <a:pt x="0" y="31"/>
                </a:lnTo>
                <a:lnTo>
                  <a:pt x="103" y="31"/>
                </a:lnTo>
                <a:close/>
              </a:path>
            </a:pathLst>
          </a:custGeom>
          <a:solidFill>
            <a:srgbClr val="99BFBF"/>
          </a:solidFill>
          <a:ln w="12700">
            <a:solidFill>
              <a:srgbClr val="000000"/>
            </a:solidFill>
            <a:prstDash val="solid"/>
            <a:round/>
            <a:headEnd/>
            <a:tailEnd/>
          </a:ln>
        </p:spPr>
        <p:txBody>
          <a:bodyPr/>
          <a:lstStyle/>
          <a:p>
            <a:endParaRPr lang="es-ES"/>
          </a:p>
        </p:txBody>
      </p:sp>
      <p:sp>
        <p:nvSpPr>
          <p:cNvPr id="142387" name="Freeform 52"/>
          <p:cNvSpPr>
            <a:spLocks/>
          </p:cNvSpPr>
          <p:nvPr/>
        </p:nvSpPr>
        <p:spPr bwMode="auto">
          <a:xfrm>
            <a:off x="4062413" y="5522913"/>
            <a:ext cx="53975" cy="196850"/>
          </a:xfrm>
          <a:custGeom>
            <a:avLst/>
            <a:gdLst>
              <a:gd name="T0" fmla="*/ 0 w 32"/>
              <a:gd name="T1" fmla="*/ 2147483647 h 119"/>
              <a:gd name="T2" fmla="*/ 0 w 32"/>
              <a:gd name="T3" fmla="*/ 2147483647 h 119"/>
              <a:gd name="T4" fmla="*/ 2147483647 w 32"/>
              <a:gd name="T5" fmla="*/ 0 h 119"/>
              <a:gd name="T6" fmla="*/ 2147483647 w 32"/>
              <a:gd name="T7" fmla="*/ 2147483647 h 119"/>
              <a:gd name="T8" fmla="*/ 0 w 32"/>
              <a:gd name="T9" fmla="*/ 2147483647 h 119"/>
              <a:gd name="T10" fmla="*/ 0 60000 65536"/>
              <a:gd name="T11" fmla="*/ 0 60000 65536"/>
              <a:gd name="T12" fmla="*/ 0 60000 65536"/>
              <a:gd name="T13" fmla="*/ 0 60000 65536"/>
              <a:gd name="T14" fmla="*/ 0 60000 65536"/>
              <a:gd name="T15" fmla="*/ 0 w 32"/>
              <a:gd name="T16" fmla="*/ 0 h 119"/>
              <a:gd name="T17" fmla="*/ 32 w 32"/>
              <a:gd name="T18" fmla="*/ 119 h 119"/>
            </a:gdLst>
            <a:ahLst/>
            <a:cxnLst>
              <a:cxn ang="T10">
                <a:pos x="T0" y="T1"/>
              </a:cxn>
              <a:cxn ang="T11">
                <a:pos x="T2" y="T3"/>
              </a:cxn>
              <a:cxn ang="T12">
                <a:pos x="T4" y="T5"/>
              </a:cxn>
              <a:cxn ang="T13">
                <a:pos x="T6" y="T7"/>
              </a:cxn>
              <a:cxn ang="T14">
                <a:pos x="T8" y="T9"/>
              </a:cxn>
            </a:cxnLst>
            <a:rect l="T15" t="T16" r="T17" b="T18"/>
            <a:pathLst>
              <a:path w="32" h="119">
                <a:moveTo>
                  <a:pt x="0" y="119"/>
                </a:moveTo>
                <a:lnTo>
                  <a:pt x="0" y="32"/>
                </a:lnTo>
                <a:lnTo>
                  <a:pt x="32" y="0"/>
                </a:lnTo>
                <a:lnTo>
                  <a:pt x="32" y="95"/>
                </a:lnTo>
                <a:lnTo>
                  <a:pt x="0" y="119"/>
                </a:lnTo>
                <a:close/>
              </a:path>
            </a:pathLst>
          </a:custGeom>
          <a:solidFill>
            <a:srgbClr val="4D4D80"/>
          </a:solidFill>
          <a:ln w="12700">
            <a:solidFill>
              <a:srgbClr val="000000"/>
            </a:solidFill>
            <a:prstDash val="solid"/>
            <a:round/>
            <a:headEnd/>
            <a:tailEnd/>
          </a:ln>
        </p:spPr>
        <p:txBody>
          <a:bodyPr/>
          <a:lstStyle/>
          <a:p>
            <a:endParaRPr lang="es-ES"/>
          </a:p>
        </p:txBody>
      </p:sp>
      <p:sp>
        <p:nvSpPr>
          <p:cNvPr id="142388" name="Rectangle 53"/>
          <p:cNvSpPr>
            <a:spLocks noChangeArrowheads="1"/>
          </p:cNvSpPr>
          <p:nvPr/>
        </p:nvSpPr>
        <p:spPr bwMode="auto">
          <a:xfrm>
            <a:off x="3886200" y="5575300"/>
            <a:ext cx="176213" cy="144463"/>
          </a:xfrm>
          <a:prstGeom prst="rect">
            <a:avLst/>
          </a:prstGeom>
          <a:solidFill>
            <a:srgbClr val="9999FF"/>
          </a:solidFill>
          <a:ln w="12700">
            <a:solidFill>
              <a:srgbClr val="000000"/>
            </a:solidFill>
            <a:miter lim="800000"/>
            <a:headEnd/>
            <a:tailEnd/>
          </a:ln>
        </p:spPr>
        <p:txBody>
          <a:bodyPr/>
          <a:lstStyle/>
          <a:p>
            <a:endParaRPr lang="es-ES"/>
          </a:p>
        </p:txBody>
      </p:sp>
      <p:sp>
        <p:nvSpPr>
          <p:cNvPr id="142389" name="Freeform 54"/>
          <p:cNvSpPr>
            <a:spLocks/>
          </p:cNvSpPr>
          <p:nvPr/>
        </p:nvSpPr>
        <p:spPr bwMode="auto">
          <a:xfrm>
            <a:off x="3886200" y="5522913"/>
            <a:ext cx="230188" cy="52387"/>
          </a:xfrm>
          <a:custGeom>
            <a:avLst/>
            <a:gdLst>
              <a:gd name="T0" fmla="*/ 2147483647 w 135"/>
              <a:gd name="T1" fmla="*/ 2147483647 h 32"/>
              <a:gd name="T2" fmla="*/ 2147483647 w 135"/>
              <a:gd name="T3" fmla="*/ 0 h 32"/>
              <a:gd name="T4" fmla="*/ 2147483647 w 135"/>
              <a:gd name="T5" fmla="*/ 0 h 32"/>
              <a:gd name="T6" fmla="*/ 0 w 135"/>
              <a:gd name="T7" fmla="*/ 2147483647 h 32"/>
              <a:gd name="T8" fmla="*/ 2147483647 w 135"/>
              <a:gd name="T9" fmla="*/ 2147483647 h 32"/>
              <a:gd name="T10" fmla="*/ 0 60000 65536"/>
              <a:gd name="T11" fmla="*/ 0 60000 65536"/>
              <a:gd name="T12" fmla="*/ 0 60000 65536"/>
              <a:gd name="T13" fmla="*/ 0 60000 65536"/>
              <a:gd name="T14" fmla="*/ 0 60000 65536"/>
              <a:gd name="T15" fmla="*/ 0 w 135"/>
              <a:gd name="T16" fmla="*/ 0 h 32"/>
              <a:gd name="T17" fmla="*/ 135 w 135"/>
              <a:gd name="T18" fmla="*/ 32 h 32"/>
            </a:gdLst>
            <a:ahLst/>
            <a:cxnLst>
              <a:cxn ang="T10">
                <a:pos x="T0" y="T1"/>
              </a:cxn>
              <a:cxn ang="T11">
                <a:pos x="T2" y="T3"/>
              </a:cxn>
              <a:cxn ang="T12">
                <a:pos x="T4" y="T5"/>
              </a:cxn>
              <a:cxn ang="T13">
                <a:pos x="T6" y="T7"/>
              </a:cxn>
              <a:cxn ang="T14">
                <a:pos x="T8" y="T9"/>
              </a:cxn>
            </a:cxnLst>
            <a:rect l="T15" t="T16" r="T17" b="T18"/>
            <a:pathLst>
              <a:path w="135" h="32">
                <a:moveTo>
                  <a:pt x="103" y="32"/>
                </a:moveTo>
                <a:lnTo>
                  <a:pt x="135" y="0"/>
                </a:lnTo>
                <a:lnTo>
                  <a:pt x="32" y="0"/>
                </a:lnTo>
                <a:lnTo>
                  <a:pt x="0" y="32"/>
                </a:lnTo>
                <a:lnTo>
                  <a:pt x="103" y="32"/>
                </a:lnTo>
                <a:close/>
              </a:path>
            </a:pathLst>
          </a:custGeom>
          <a:solidFill>
            <a:srgbClr val="7373BF"/>
          </a:solidFill>
          <a:ln w="12700">
            <a:solidFill>
              <a:srgbClr val="000000"/>
            </a:solidFill>
            <a:prstDash val="solid"/>
            <a:round/>
            <a:headEnd/>
            <a:tailEnd/>
          </a:ln>
        </p:spPr>
        <p:txBody>
          <a:bodyPr/>
          <a:lstStyle/>
          <a:p>
            <a:endParaRPr lang="es-ES"/>
          </a:p>
        </p:txBody>
      </p:sp>
      <p:sp>
        <p:nvSpPr>
          <p:cNvPr id="142390" name="Freeform 55"/>
          <p:cNvSpPr>
            <a:spLocks/>
          </p:cNvSpPr>
          <p:nvPr/>
        </p:nvSpPr>
        <p:spPr bwMode="auto">
          <a:xfrm>
            <a:off x="4237038" y="5129213"/>
            <a:ext cx="55562" cy="590550"/>
          </a:xfrm>
          <a:custGeom>
            <a:avLst/>
            <a:gdLst>
              <a:gd name="T0" fmla="*/ 0 w 32"/>
              <a:gd name="T1" fmla="*/ 2147483647 h 356"/>
              <a:gd name="T2" fmla="*/ 0 w 32"/>
              <a:gd name="T3" fmla="*/ 2147483647 h 356"/>
              <a:gd name="T4" fmla="*/ 2147483647 w 32"/>
              <a:gd name="T5" fmla="*/ 0 h 356"/>
              <a:gd name="T6" fmla="*/ 2147483647 w 32"/>
              <a:gd name="T7" fmla="*/ 2147483647 h 356"/>
              <a:gd name="T8" fmla="*/ 0 w 32"/>
              <a:gd name="T9" fmla="*/ 2147483647 h 356"/>
              <a:gd name="T10" fmla="*/ 0 60000 65536"/>
              <a:gd name="T11" fmla="*/ 0 60000 65536"/>
              <a:gd name="T12" fmla="*/ 0 60000 65536"/>
              <a:gd name="T13" fmla="*/ 0 60000 65536"/>
              <a:gd name="T14" fmla="*/ 0 60000 65536"/>
              <a:gd name="T15" fmla="*/ 0 w 32"/>
              <a:gd name="T16" fmla="*/ 0 h 356"/>
              <a:gd name="T17" fmla="*/ 32 w 32"/>
              <a:gd name="T18" fmla="*/ 356 h 356"/>
            </a:gdLst>
            <a:ahLst/>
            <a:cxnLst>
              <a:cxn ang="T10">
                <a:pos x="T0" y="T1"/>
              </a:cxn>
              <a:cxn ang="T11">
                <a:pos x="T2" y="T3"/>
              </a:cxn>
              <a:cxn ang="T12">
                <a:pos x="T4" y="T5"/>
              </a:cxn>
              <a:cxn ang="T13">
                <a:pos x="T6" y="T7"/>
              </a:cxn>
              <a:cxn ang="T14">
                <a:pos x="T8" y="T9"/>
              </a:cxn>
            </a:cxnLst>
            <a:rect l="T15" t="T16" r="T17" b="T18"/>
            <a:pathLst>
              <a:path w="32" h="356">
                <a:moveTo>
                  <a:pt x="0" y="356"/>
                </a:moveTo>
                <a:lnTo>
                  <a:pt x="0" y="24"/>
                </a:lnTo>
                <a:lnTo>
                  <a:pt x="32" y="0"/>
                </a:lnTo>
                <a:lnTo>
                  <a:pt x="32" y="332"/>
                </a:lnTo>
                <a:lnTo>
                  <a:pt x="0" y="356"/>
                </a:lnTo>
                <a:close/>
              </a:path>
            </a:pathLst>
          </a:custGeom>
          <a:solidFill>
            <a:srgbClr val="4D1A33"/>
          </a:solidFill>
          <a:ln w="12700">
            <a:solidFill>
              <a:srgbClr val="000000"/>
            </a:solidFill>
            <a:prstDash val="solid"/>
            <a:round/>
            <a:headEnd/>
            <a:tailEnd/>
          </a:ln>
        </p:spPr>
        <p:txBody>
          <a:bodyPr/>
          <a:lstStyle/>
          <a:p>
            <a:endParaRPr lang="es-ES"/>
          </a:p>
        </p:txBody>
      </p:sp>
      <p:sp>
        <p:nvSpPr>
          <p:cNvPr id="142391" name="Rectangle 56"/>
          <p:cNvSpPr>
            <a:spLocks noChangeArrowheads="1"/>
          </p:cNvSpPr>
          <p:nvPr/>
        </p:nvSpPr>
        <p:spPr bwMode="auto">
          <a:xfrm>
            <a:off x="4062413" y="5168900"/>
            <a:ext cx="174625" cy="550863"/>
          </a:xfrm>
          <a:prstGeom prst="rect">
            <a:avLst/>
          </a:prstGeom>
          <a:solidFill>
            <a:srgbClr val="993366"/>
          </a:solidFill>
          <a:ln w="12700">
            <a:solidFill>
              <a:srgbClr val="000000"/>
            </a:solidFill>
            <a:miter lim="800000"/>
            <a:headEnd/>
            <a:tailEnd/>
          </a:ln>
        </p:spPr>
        <p:txBody>
          <a:bodyPr/>
          <a:lstStyle/>
          <a:p>
            <a:endParaRPr lang="es-ES"/>
          </a:p>
        </p:txBody>
      </p:sp>
      <p:sp>
        <p:nvSpPr>
          <p:cNvPr id="142392" name="Freeform 57"/>
          <p:cNvSpPr>
            <a:spLocks/>
          </p:cNvSpPr>
          <p:nvPr/>
        </p:nvSpPr>
        <p:spPr bwMode="auto">
          <a:xfrm>
            <a:off x="4062413" y="5129213"/>
            <a:ext cx="230187" cy="39687"/>
          </a:xfrm>
          <a:custGeom>
            <a:avLst/>
            <a:gdLst>
              <a:gd name="T0" fmla="*/ 2147483647 w 135"/>
              <a:gd name="T1" fmla="*/ 2147483647 h 24"/>
              <a:gd name="T2" fmla="*/ 2147483647 w 135"/>
              <a:gd name="T3" fmla="*/ 0 h 24"/>
              <a:gd name="T4" fmla="*/ 2147483647 w 135"/>
              <a:gd name="T5" fmla="*/ 0 h 24"/>
              <a:gd name="T6" fmla="*/ 0 w 135"/>
              <a:gd name="T7" fmla="*/ 2147483647 h 24"/>
              <a:gd name="T8" fmla="*/ 2147483647 w 135"/>
              <a:gd name="T9" fmla="*/ 2147483647 h 24"/>
              <a:gd name="T10" fmla="*/ 0 60000 65536"/>
              <a:gd name="T11" fmla="*/ 0 60000 65536"/>
              <a:gd name="T12" fmla="*/ 0 60000 65536"/>
              <a:gd name="T13" fmla="*/ 0 60000 65536"/>
              <a:gd name="T14" fmla="*/ 0 60000 65536"/>
              <a:gd name="T15" fmla="*/ 0 w 135"/>
              <a:gd name="T16" fmla="*/ 0 h 24"/>
              <a:gd name="T17" fmla="*/ 135 w 135"/>
              <a:gd name="T18" fmla="*/ 24 h 24"/>
            </a:gdLst>
            <a:ahLst/>
            <a:cxnLst>
              <a:cxn ang="T10">
                <a:pos x="T0" y="T1"/>
              </a:cxn>
              <a:cxn ang="T11">
                <a:pos x="T2" y="T3"/>
              </a:cxn>
              <a:cxn ang="T12">
                <a:pos x="T4" y="T5"/>
              </a:cxn>
              <a:cxn ang="T13">
                <a:pos x="T6" y="T7"/>
              </a:cxn>
              <a:cxn ang="T14">
                <a:pos x="T8" y="T9"/>
              </a:cxn>
            </a:cxnLst>
            <a:rect l="T15" t="T16" r="T17" b="T18"/>
            <a:pathLst>
              <a:path w="135" h="24">
                <a:moveTo>
                  <a:pt x="103" y="24"/>
                </a:moveTo>
                <a:lnTo>
                  <a:pt x="135" y="0"/>
                </a:lnTo>
                <a:lnTo>
                  <a:pt x="32" y="0"/>
                </a:lnTo>
                <a:lnTo>
                  <a:pt x="0" y="24"/>
                </a:lnTo>
                <a:lnTo>
                  <a:pt x="103" y="24"/>
                </a:lnTo>
                <a:close/>
              </a:path>
            </a:pathLst>
          </a:custGeom>
          <a:solidFill>
            <a:srgbClr val="73264D"/>
          </a:solidFill>
          <a:ln w="12700">
            <a:solidFill>
              <a:srgbClr val="000000"/>
            </a:solidFill>
            <a:prstDash val="solid"/>
            <a:round/>
            <a:headEnd/>
            <a:tailEnd/>
          </a:ln>
        </p:spPr>
        <p:txBody>
          <a:bodyPr/>
          <a:lstStyle/>
          <a:p>
            <a:endParaRPr lang="es-ES"/>
          </a:p>
        </p:txBody>
      </p:sp>
      <p:sp>
        <p:nvSpPr>
          <p:cNvPr id="142393" name="Freeform 58"/>
          <p:cNvSpPr>
            <a:spLocks/>
          </p:cNvSpPr>
          <p:nvPr/>
        </p:nvSpPr>
        <p:spPr bwMode="auto">
          <a:xfrm>
            <a:off x="4413250" y="3779838"/>
            <a:ext cx="53975" cy="1939925"/>
          </a:xfrm>
          <a:custGeom>
            <a:avLst/>
            <a:gdLst>
              <a:gd name="T0" fmla="*/ 0 w 32"/>
              <a:gd name="T1" fmla="*/ 2147483647 h 1171"/>
              <a:gd name="T2" fmla="*/ 0 w 32"/>
              <a:gd name="T3" fmla="*/ 2147483647 h 1171"/>
              <a:gd name="T4" fmla="*/ 2147483647 w 32"/>
              <a:gd name="T5" fmla="*/ 0 h 1171"/>
              <a:gd name="T6" fmla="*/ 2147483647 w 32"/>
              <a:gd name="T7" fmla="*/ 2147483647 h 1171"/>
              <a:gd name="T8" fmla="*/ 0 w 32"/>
              <a:gd name="T9" fmla="*/ 2147483647 h 1171"/>
              <a:gd name="T10" fmla="*/ 0 60000 65536"/>
              <a:gd name="T11" fmla="*/ 0 60000 65536"/>
              <a:gd name="T12" fmla="*/ 0 60000 65536"/>
              <a:gd name="T13" fmla="*/ 0 60000 65536"/>
              <a:gd name="T14" fmla="*/ 0 60000 65536"/>
              <a:gd name="T15" fmla="*/ 0 w 32"/>
              <a:gd name="T16" fmla="*/ 0 h 1171"/>
              <a:gd name="T17" fmla="*/ 32 w 32"/>
              <a:gd name="T18" fmla="*/ 1171 h 1171"/>
            </a:gdLst>
            <a:ahLst/>
            <a:cxnLst>
              <a:cxn ang="T10">
                <a:pos x="T0" y="T1"/>
              </a:cxn>
              <a:cxn ang="T11">
                <a:pos x="T2" y="T3"/>
              </a:cxn>
              <a:cxn ang="T12">
                <a:pos x="T4" y="T5"/>
              </a:cxn>
              <a:cxn ang="T13">
                <a:pos x="T6" y="T7"/>
              </a:cxn>
              <a:cxn ang="T14">
                <a:pos x="T8" y="T9"/>
              </a:cxn>
            </a:cxnLst>
            <a:rect l="T15" t="T16" r="T17" b="T18"/>
            <a:pathLst>
              <a:path w="32" h="1171">
                <a:moveTo>
                  <a:pt x="0" y="1171"/>
                </a:moveTo>
                <a:lnTo>
                  <a:pt x="0" y="24"/>
                </a:lnTo>
                <a:lnTo>
                  <a:pt x="32" y="0"/>
                </a:lnTo>
                <a:lnTo>
                  <a:pt x="32" y="1147"/>
                </a:lnTo>
                <a:lnTo>
                  <a:pt x="0" y="1171"/>
                </a:lnTo>
                <a:close/>
              </a:path>
            </a:pathLst>
          </a:custGeom>
          <a:solidFill>
            <a:srgbClr val="808066"/>
          </a:solidFill>
          <a:ln w="12700">
            <a:solidFill>
              <a:srgbClr val="000000"/>
            </a:solidFill>
            <a:prstDash val="solid"/>
            <a:round/>
            <a:headEnd/>
            <a:tailEnd/>
          </a:ln>
        </p:spPr>
        <p:txBody>
          <a:bodyPr/>
          <a:lstStyle/>
          <a:p>
            <a:endParaRPr lang="es-ES"/>
          </a:p>
        </p:txBody>
      </p:sp>
      <p:sp>
        <p:nvSpPr>
          <p:cNvPr id="142394" name="Rectangle 59"/>
          <p:cNvSpPr>
            <a:spLocks noChangeArrowheads="1"/>
          </p:cNvSpPr>
          <p:nvPr/>
        </p:nvSpPr>
        <p:spPr bwMode="auto">
          <a:xfrm>
            <a:off x="4237038" y="3819525"/>
            <a:ext cx="176212" cy="1900238"/>
          </a:xfrm>
          <a:prstGeom prst="rect">
            <a:avLst/>
          </a:prstGeom>
          <a:solidFill>
            <a:srgbClr val="FFFFCC"/>
          </a:solidFill>
          <a:ln w="12700">
            <a:solidFill>
              <a:srgbClr val="000000"/>
            </a:solidFill>
            <a:miter lim="800000"/>
            <a:headEnd/>
            <a:tailEnd/>
          </a:ln>
        </p:spPr>
        <p:txBody>
          <a:bodyPr/>
          <a:lstStyle/>
          <a:p>
            <a:endParaRPr lang="es-ES"/>
          </a:p>
        </p:txBody>
      </p:sp>
      <p:sp>
        <p:nvSpPr>
          <p:cNvPr id="142395" name="Freeform 60"/>
          <p:cNvSpPr>
            <a:spLocks/>
          </p:cNvSpPr>
          <p:nvPr/>
        </p:nvSpPr>
        <p:spPr bwMode="auto">
          <a:xfrm>
            <a:off x="4237038" y="3779838"/>
            <a:ext cx="230187" cy="39687"/>
          </a:xfrm>
          <a:custGeom>
            <a:avLst/>
            <a:gdLst>
              <a:gd name="T0" fmla="*/ 2147483647 w 135"/>
              <a:gd name="T1" fmla="*/ 2147483647 h 24"/>
              <a:gd name="T2" fmla="*/ 2147483647 w 135"/>
              <a:gd name="T3" fmla="*/ 0 h 24"/>
              <a:gd name="T4" fmla="*/ 2147483647 w 135"/>
              <a:gd name="T5" fmla="*/ 0 h 24"/>
              <a:gd name="T6" fmla="*/ 0 w 135"/>
              <a:gd name="T7" fmla="*/ 2147483647 h 24"/>
              <a:gd name="T8" fmla="*/ 2147483647 w 135"/>
              <a:gd name="T9" fmla="*/ 2147483647 h 24"/>
              <a:gd name="T10" fmla="*/ 0 60000 65536"/>
              <a:gd name="T11" fmla="*/ 0 60000 65536"/>
              <a:gd name="T12" fmla="*/ 0 60000 65536"/>
              <a:gd name="T13" fmla="*/ 0 60000 65536"/>
              <a:gd name="T14" fmla="*/ 0 60000 65536"/>
              <a:gd name="T15" fmla="*/ 0 w 135"/>
              <a:gd name="T16" fmla="*/ 0 h 24"/>
              <a:gd name="T17" fmla="*/ 135 w 135"/>
              <a:gd name="T18" fmla="*/ 24 h 24"/>
            </a:gdLst>
            <a:ahLst/>
            <a:cxnLst>
              <a:cxn ang="T10">
                <a:pos x="T0" y="T1"/>
              </a:cxn>
              <a:cxn ang="T11">
                <a:pos x="T2" y="T3"/>
              </a:cxn>
              <a:cxn ang="T12">
                <a:pos x="T4" y="T5"/>
              </a:cxn>
              <a:cxn ang="T13">
                <a:pos x="T6" y="T7"/>
              </a:cxn>
              <a:cxn ang="T14">
                <a:pos x="T8" y="T9"/>
              </a:cxn>
            </a:cxnLst>
            <a:rect l="T15" t="T16" r="T17" b="T18"/>
            <a:pathLst>
              <a:path w="135" h="24">
                <a:moveTo>
                  <a:pt x="103" y="24"/>
                </a:moveTo>
                <a:lnTo>
                  <a:pt x="135" y="0"/>
                </a:lnTo>
                <a:lnTo>
                  <a:pt x="32" y="0"/>
                </a:lnTo>
                <a:lnTo>
                  <a:pt x="0" y="24"/>
                </a:lnTo>
                <a:lnTo>
                  <a:pt x="103" y="24"/>
                </a:lnTo>
                <a:close/>
              </a:path>
            </a:pathLst>
          </a:custGeom>
          <a:solidFill>
            <a:srgbClr val="BFBF99"/>
          </a:solidFill>
          <a:ln w="12700">
            <a:solidFill>
              <a:srgbClr val="000000"/>
            </a:solidFill>
            <a:prstDash val="solid"/>
            <a:round/>
            <a:headEnd/>
            <a:tailEnd/>
          </a:ln>
        </p:spPr>
        <p:txBody>
          <a:bodyPr/>
          <a:lstStyle/>
          <a:p>
            <a:endParaRPr lang="es-ES"/>
          </a:p>
        </p:txBody>
      </p:sp>
      <p:sp>
        <p:nvSpPr>
          <p:cNvPr id="142396" name="Freeform 61"/>
          <p:cNvSpPr>
            <a:spLocks/>
          </p:cNvSpPr>
          <p:nvPr/>
        </p:nvSpPr>
        <p:spPr bwMode="auto">
          <a:xfrm>
            <a:off x="4587875" y="5654675"/>
            <a:ext cx="53975" cy="65088"/>
          </a:xfrm>
          <a:custGeom>
            <a:avLst/>
            <a:gdLst>
              <a:gd name="T0" fmla="*/ 0 w 31"/>
              <a:gd name="T1" fmla="*/ 2147483647 h 39"/>
              <a:gd name="T2" fmla="*/ 0 w 31"/>
              <a:gd name="T3" fmla="*/ 2147483647 h 39"/>
              <a:gd name="T4" fmla="*/ 2147483647 w 31"/>
              <a:gd name="T5" fmla="*/ 0 h 39"/>
              <a:gd name="T6" fmla="*/ 2147483647 w 31"/>
              <a:gd name="T7" fmla="*/ 2147483647 h 39"/>
              <a:gd name="T8" fmla="*/ 0 w 31"/>
              <a:gd name="T9" fmla="*/ 2147483647 h 39"/>
              <a:gd name="T10" fmla="*/ 0 60000 65536"/>
              <a:gd name="T11" fmla="*/ 0 60000 65536"/>
              <a:gd name="T12" fmla="*/ 0 60000 65536"/>
              <a:gd name="T13" fmla="*/ 0 60000 65536"/>
              <a:gd name="T14" fmla="*/ 0 60000 65536"/>
              <a:gd name="T15" fmla="*/ 0 w 31"/>
              <a:gd name="T16" fmla="*/ 0 h 39"/>
              <a:gd name="T17" fmla="*/ 31 w 31"/>
              <a:gd name="T18" fmla="*/ 39 h 39"/>
            </a:gdLst>
            <a:ahLst/>
            <a:cxnLst>
              <a:cxn ang="T10">
                <a:pos x="T0" y="T1"/>
              </a:cxn>
              <a:cxn ang="T11">
                <a:pos x="T2" y="T3"/>
              </a:cxn>
              <a:cxn ang="T12">
                <a:pos x="T4" y="T5"/>
              </a:cxn>
              <a:cxn ang="T13">
                <a:pos x="T6" y="T7"/>
              </a:cxn>
              <a:cxn ang="T14">
                <a:pos x="T8" y="T9"/>
              </a:cxn>
            </a:cxnLst>
            <a:rect l="T15" t="T16" r="T17" b="T18"/>
            <a:pathLst>
              <a:path w="31" h="39">
                <a:moveTo>
                  <a:pt x="0" y="39"/>
                </a:moveTo>
                <a:lnTo>
                  <a:pt x="0" y="31"/>
                </a:lnTo>
                <a:lnTo>
                  <a:pt x="31" y="0"/>
                </a:lnTo>
                <a:lnTo>
                  <a:pt x="31" y="15"/>
                </a:lnTo>
                <a:lnTo>
                  <a:pt x="0" y="39"/>
                </a:lnTo>
                <a:close/>
              </a:path>
            </a:pathLst>
          </a:custGeom>
          <a:solidFill>
            <a:srgbClr val="668080"/>
          </a:solidFill>
          <a:ln w="12700">
            <a:solidFill>
              <a:srgbClr val="000000"/>
            </a:solidFill>
            <a:prstDash val="solid"/>
            <a:round/>
            <a:headEnd/>
            <a:tailEnd/>
          </a:ln>
        </p:spPr>
        <p:txBody>
          <a:bodyPr/>
          <a:lstStyle/>
          <a:p>
            <a:endParaRPr lang="es-ES"/>
          </a:p>
        </p:txBody>
      </p:sp>
      <p:sp>
        <p:nvSpPr>
          <p:cNvPr id="142397" name="Rectangle 62"/>
          <p:cNvSpPr>
            <a:spLocks noChangeArrowheads="1"/>
          </p:cNvSpPr>
          <p:nvPr/>
        </p:nvSpPr>
        <p:spPr bwMode="auto">
          <a:xfrm>
            <a:off x="4413250" y="5705475"/>
            <a:ext cx="174625" cy="14288"/>
          </a:xfrm>
          <a:prstGeom prst="rect">
            <a:avLst/>
          </a:prstGeom>
          <a:solidFill>
            <a:srgbClr val="CCFFFF"/>
          </a:solidFill>
          <a:ln w="12700">
            <a:solidFill>
              <a:srgbClr val="000000"/>
            </a:solidFill>
            <a:miter lim="800000"/>
            <a:headEnd/>
            <a:tailEnd/>
          </a:ln>
        </p:spPr>
        <p:txBody>
          <a:bodyPr/>
          <a:lstStyle/>
          <a:p>
            <a:endParaRPr lang="es-ES"/>
          </a:p>
        </p:txBody>
      </p:sp>
      <p:sp>
        <p:nvSpPr>
          <p:cNvPr id="142398" name="Freeform 63"/>
          <p:cNvSpPr>
            <a:spLocks/>
          </p:cNvSpPr>
          <p:nvPr/>
        </p:nvSpPr>
        <p:spPr bwMode="auto">
          <a:xfrm>
            <a:off x="4413250" y="5654675"/>
            <a:ext cx="228600" cy="50800"/>
          </a:xfrm>
          <a:custGeom>
            <a:avLst/>
            <a:gdLst>
              <a:gd name="T0" fmla="*/ 2147483647 w 134"/>
              <a:gd name="T1" fmla="*/ 2147483647 h 31"/>
              <a:gd name="T2" fmla="*/ 2147483647 w 134"/>
              <a:gd name="T3" fmla="*/ 0 h 31"/>
              <a:gd name="T4" fmla="*/ 2147483647 w 134"/>
              <a:gd name="T5" fmla="*/ 0 h 31"/>
              <a:gd name="T6" fmla="*/ 0 w 134"/>
              <a:gd name="T7" fmla="*/ 2147483647 h 31"/>
              <a:gd name="T8" fmla="*/ 2147483647 w 134"/>
              <a:gd name="T9" fmla="*/ 2147483647 h 31"/>
              <a:gd name="T10" fmla="*/ 0 60000 65536"/>
              <a:gd name="T11" fmla="*/ 0 60000 65536"/>
              <a:gd name="T12" fmla="*/ 0 60000 65536"/>
              <a:gd name="T13" fmla="*/ 0 60000 65536"/>
              <a:gd name="T14" fmla="*/ 0 60000 65536"/>
              <a:gd name="T15" fmla="*/ 0 w 134"/>
              <a:gd name="T16" fmla="*/ 0 h 31"/>
              <a:gd name="T17" fmla="*/ 134 w 134"/>
              <a:gd name="T18" fmla="*/ 31 h 31"/>
            </a:gdLst>
            <a:ahLst/>
            <a:cxnLst>
              <a:cxn ang="T10">
                <a:pos x="T0" y="T1"/>
              </a:cxn>
              <a:cxn ang="T11">
                <a:pos x="T2" y="T3"/>
              </a:cxn>
              <a:cxn ang="T12">
                <a:pos x="T4" y="T5"/>
              </a:cxn>
              <a:cxn ang="T13">
                <a:pos x="T6" y="T7"/>
              </a:cxn>
              <a:cxn ang="T14">
                <a:pos x="T8" y="T9"/>
              </a:cxn>
            </a:cxnLst>
            <a:rect l="T15" t="T16" r="T17" b="T18"/>
            <a:pathLst>
              <a:path w="134" h="31">
                <a:moveTo>
                  <a:pt x="103" y="31"/>
                </a:moveTo>
                <a:lnTo>
                  <a:pt x="134" y="0"/>
                </a:lnTo>
                <a:lnTo>
                  <a:pt x="32" y="0"/>
                </a:lnTo>
                <a:lnTo>
                  <a:pt x="0" y="31"/>
                </a:lnTo>
                <a:lnTo>
                  <a:pt x="103" y="31"/>
                </a:lnTo>
                <a:close/>
              </a:path>
            </a:pathLst>
          </a:custGeom>
          <a:solidFill>
            <a:srgbClr val="99BFBF"/>
          </a:solidFill>
          <a:ln w="12700">
            <a:solidFill>
              <a:srgbClr val="000000"/>
            </a:solidFill>
            <a:prstDash val="solid"/>
            <a:round/>
            <a:headEnd/>
            <a:tailEnd/>
          </a:ln>
        </p:spPr>
        <p:txBody>
          <a:bodyPr/>
          <a:lstStyle/>
          <a:p>
            <a:endParaRPr lang="es-ES"/>
          </a:p>
        </p:txBody>
      </p:sp>
      <p:sp>
        <p:nvSpPr>
          <p:cNvPr id="142399" name="Line 64"/>
          <p:cNvSpPr>
            <a:spLocks noChangeShapeType="1"/>
          </p:cNvSpPr>
          <p:nvPr/>
        </p:nvSpPr>
        <p:spPr bwMode="auto">
          <a:xfrm flipV="1">
            <a:off x="800100" y="3752850"/>
            <a:ext cx="1588" cy="20066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00" name="Line 65"/>
          <p:cNvSpPr>
            <a:spLocks noChangeShapeType="1"/>
          </p:cNvSpPr>
          <p:nvPr/>
        </p:nvSpPr>
        <p:spPr bwMode="auto">
          <a:xfrm flipH="1">
            <a:off x="762000" y="5759450"/>
            <a:ext cx="381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01" name="Line 66"/>
          <p:cNvSpPr>
            <a:spLocks noChangeShapeType="1"/>
          </p:cNvSpPr>
          <p:nvPr/>
        </p:nvSpPr>
        <p:spPr bwMode="auto">
          <a:xfrm flipH="1">
            <a:off x="762000" y="5353050"/>
            <a:ext cx="381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02" name="Line 67"/>
          <p:cNvSpPr>
            <a:spLocks noChangeShapeType="1"/>
          </p:cNvSpPr>
          <p:nvPr/>
        </p:nvSpPr>
        <p:spPr bwMode="auto">
          <a:xfrm flipH="1">
            <a:off x="762000" y="4945063"/>
            <a:ext cx="381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03" name="Line 68"/>
          <p:cNvSpPr>
            <a:spLocks noChangeShapeType="1"/>
          </p:cNvSpPr>
          <p:nvPr/>
        </p:nvSpPr>
        <p:spPr bwMode="auto">
          <a:xfrm flipH="1">
            <a:off x="762000" y="4552950"/>
            <a:ext cx="381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04" name="Line 69"/>
          <p:cNvSpPr>
            <a:spLocks noChangeShapeType="1"/>
          </p:cNvSpPr>
          <p:nvPr/>
        </p:nvSpPr>
        <p:spPr bwMode="auto">
          <a:xfrm flipH="1">
            <a:off x="762000" y="4148138"/>
            <a:ext cx="381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05" name="Line 70"/>
          <p:cNvSpPr>
            <a:spLocks noChangeShapeType="1"/>
          </p:cNvSpPr>
          <p:nvPr/>
        </p:nvSpPr>
        <p:spPr bwMode="auto">
          <a:xfrm flipH="1">
            <a:off x="762000" y="3752850"/>
            <a:ext cx="381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06" name="Rectangle 71"/>
          <p:cNvSpPr>
            <a:spLocks noChangeArrowheads="1"/>
          </p:cNvSpPr>
          <p:nvPr/>
        </p:nvSpPr>
        <p:spPr bwMode="auto">
          <a:xfrm>
            <a:off x="396875" y="5654675"/>
            <a:ext cx="32226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300" b="1"/>
              <a:t>0.00</a:t>
            </a:r>
            <a:endParaRPr lang="es-ES" b="1"/>
          </a:p>
        </p:txBody>
      </p:sp>
      <p:sp>
        <p:nvSpPr>
          <p:cNvPr id="142407" name="Rectangle 72"/>
          <p:cNvSpPr>
            <a:spLocks noChangeArrowheads="1"/>
          </p:cNvSpPr>
          <p:nvPr/>
        </p:nvSpPr>
        <p:spPr bwMode="auto">
          <a:xfrm>
            <a:off x="396875" y="5246688"/>
            <a:ext cx="32226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300" b="1"/>
              <a:t>4.00</a:t>
            </a:r>
            <a:endParaRPr lang="es-ES" b="1"/>
          </a:p>
        </p:txBody>
      </p:sp>
      <p:sp>
        <p:nvSpPr>
          <p:cNvPr id="142408" name="Rectangle 73"/>
          <p:cNvSpPr>
            <a:spLocks noChangeArrowheads="1"/>
          </p:cNvSpPr>
          <p:nvPr/>
        </p:nvSpPr>
        <p:spPr bwMode="auto">
          <a:xfrm>
            <a:off x="396875" y="4841875"/>
            <a:ext cx="32226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300" b="1"/>
              <a:t>8.00</a:t>
            </a:r>
            <a:endParaRPr lang="es-ES" b="1"/>
          </a:p>
        </p:txBody>
      </p:sp>
      <p:sp>
        <p:nvSpPr>
          <p:cNvPr id="142409" name="Rectangle 74"/>
          <p:cNvSpPr>
            <a:spLocks noChangeArrowheads="1"/>
          </p:cNvSpPr>
          <p:nvPr/>
        </p:nvSpPr>
        <p:spPr bwMode="auto">
          <a:xfrm>
            <a:off x="301625" y="4448175"/>
            <a:ext cx="4143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300" b="1"/>
              <a:t>12.00</a:t>
            </a:r>
            <a:endParaRPr lang="es-ES" b="1"/>
          </a:p>
        </p:txBody>
      </p:sp>
      <p:sp>
        <p:nvSpPr>
          <p:cNvPr id="142410" name="Rectangle 75"/>
          <p:cNvSpPr>
            <a:spLocks noChangeArrowheads="1"/>
          </p:cNvSpPr>
          <p:nvPr/>
        </p:nvSpPr>
        <p:spPr bwMode="auto">
          <a:xfrm>
            <a:off x="301625" y="4041775"/>
            <a:ext cx="4143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300" b="1"/>
              <a:t>16.00</a:t>
            </a:r>
            <a:endParaRPr lang="es-ES" b="1"/>
          </a:p>
        </p:txBody>
      </p:sp>
      <p:sp>
        <p:nvSpPr>
          <p:cNvPr id="142411" name="Rectangle 76"/>
          <p:cNvSpPr>
            <a:spLocks noChangeArrowheads="1"/>
          </p:cNvSpPr>
          <p:nvPr/>
        </p:nvSpPr>
        <p:spPr bwMode="auto">
          <a:xfrm>
            <a:off x="301625" y="3648075"/>
            <a:ext cx="4143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300" b="1"/>
              <a:t>20.00</a:t>
            </a:r>
            <a:endParaRPr lang="es-ES" b="1"/>
          </a:p>
        </p:txBody>
      </p:sp>
      <p:sp>
        <p:nvSpPr>
          <p:cNvPr id="142412" name="Line 77"/>
          <p:cNvSpPr>
            <a:spLocks noChangeShapeType="1"/>
          </p:cNvSpPr>
          <p:nvPr/>
        </p:nvSpPr>
        <p:spPr bwMode="auto">
          <a:xfrm>
            <a:off x="800100" y="5759450"/>
            <a:ext cx="38687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13" name="Line 78"/>
          <p:cNvSpPr>
            <a:spLocks noChangeShapeType="1"/>
          </p:cNvSpPr>
          <p:nvPr/>
        </p:nvSpPr>
        <p:spPr bwMode="auto">
          <a:xfrm>
            <a:off x="800100" y="5759450"/>
            <a:ext cx="1588"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14" name="Line 79"/>
          <p:cNvSpPr>
            <a:spLocks noChangeShapeType="1"/>
          </p:cNvSpPr>
          <p:nvPr/>
        </p:nvSpPr>
        <p:spPr bwMode="auto">
          <a:xfrm>
            <a:off x="1757363" y="5759450"/>
            <a:ext cx="1587"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15" name="Line 80"/>
          <p:cNvSpPr>
            <a:spLocks noChangeShapeType="1"/>
          </p:cNvSpPr>
          <p:nvPr/>
        </p:nvSpPr>
        <p:spPr bwMode="auto">
          <a:xfrm>
            <a:off x="2728913" y="5759450"/>
            <a:ext cx="1587"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16" name="Line 81"/>
          <p:cNvSpPr>
            <a:spLocks noChangeShapeType="1"/>
          </p:cNvSpPr>
          <p:nvPr/>
        </p:nvSpPr>
        <p:spPr bwMode="auto">
          <a:xfrm>
            <a:off x="3698875" y="5759450"/>
            <a:ext cx="1588"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17" name="Line 82"/>
          <p:cNvSpPr>
            <a:spLocks noChangeShapeType="1"/>
          </p:cNvSpPr>
          <p:nvPr/>
        </p:nvSpPr>
        <p:spPr bwMode="auto">
          <a:xfrm>
            <a:off x="4668838" y="5759450"/>
            <a:ext cx="1587"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18" name="Rectangle 83"/>
          <p:cNvSpPr>
            <a:spLocks noChangeArrowheads="1"/>
          </p:cNvSpPr>
          <p:nvPr/>
        </p:nvSpPr>
        <p:spPr bwMode="auto">
          <a:xfrm>
            <a:off x="1017588" y="5837238"/>
            <a:ext cx="5318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400" b="1"/>
              <a:t>PT-03 </a:t>
            </a:r>
          </a:p>
        </p:txBody>
      </p:sp>
      <p:sp>
        <p:nvSpPr>
          <p:cNvPr id="142419" name="Rectangle 84"/>
          <p:cNvSpPr>
            <a:spLocks noChangeArrowheads="1"/>
          </p:cNvSpPr>
          <p:nvPr/>
        </p:nvSpPr>
        <p:spPr bwMode="auto">
          <a:xfrm>
            <a:off x="1987550" y="5837238"/>
            <a:ext cx="5318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400" b="1"/>
              <a:t>PT-19 </a:t>
            </a:r>
          </a:p>
        </p:txBody>
      </p:sp>
      <p:sp>
        <p:nvSpPr>
          <p:cNvPr id="142420" name="Rectangle 85"/>
          <p:cNvSpPr>
            <a:spLocks noChangeArrowheads="1"/>
          </p:cNvSpPr>
          <p:nvPr/>
        </p:nvSpPr>
        <p:spPr bwMode="auto">
          <a:xfrm>
            <a:off x="2984500" y="5837238"/>
            <a:ext cx="482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400" b="1"/>
              <a:t>PT-06</a:t>
            </a:r>
          </a:p>
        </p:txBody>
      </p:sp>
      <p:sp>
        <p:nvSpPr>
          <p:cNvPr id="142421" name="Rectangle 86"/>
          <p:cNvSpPr>
            <a:spLocks noChangeArrowheads="1"/>
          </p:cNvSpPr>
          <p:nvPr/>
        </p:nvSpPr>
        <p:spPr bwMode="auto">
          <a:xfrm>
            <a:off x="3954463" y="5837238"/>
            <a:ext cx="482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400" b="1"/>
              <a:t>PT-29</a:t>
            </a:r>
          </a:p>
        </p:txBody>
      </p:sp>
      <p:sp>
        <p:nvSpPr>
          <p:cNvPr id="142422" name="Rectangle 87"/>
          <p:cNvSpPr>
            <a:spLocks noChangeArrowheads="1"/>
          </p:cNvSpPr>
          <p:nvPr/>
        </p:nvSpPr>
        <p:spPr bwMode="auto">
          <a:xfrm>
            <a:off x="1908175" y="6183313"/>
            <a:ext cx="17795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600" b="1"/>
              <a:t>pH suelos =7.9-9.3</a:t>
            </a:r>
          </a:p>
        </p:txBody>
      </p:sp>
      <p:grpSp>
        <p:nvGrpSpPr>
          <p:cNvPr id="142423" name="Group 88"/>
          <p:cNvGrpSpPr>
            <a:grpSpLocks/>
          </p:cNvGrpSpPr>
          <p:nvPr/>
        </p:nvGrpSpPr>
        <p:grpSpPr bwMode="auto">
          <a:xfrm>
            <a:off x="5022850" y="4165600"/>
            <a:ext cx="1008063" cy="1071563"/>
            <a:chOff x="4059" y="799"/>
            <a:chExt cx="592" cy="647"/>
          </a:xfrm>
        </p:grpSpPr>
        <p:sp>
          <p:nvSpPr>
            <p:cNvPr id="142476" name="Rectangle 89"/>
            <p:cNvSpPr>
              <a:spLocks noChangeArrowheads="1"/>
            </p:cNvSpPr>
            <p:nvPr/>
          </p:nvSpPr>
          <p:spPr bwMode="auto">
            <a:xfrm>
              <a:off x="4059" y="839"/>
              <a:ext cx="55" cy="55"/>
            </a:xfrm>
            <a:prstGeom prst="rect">
              <a:avLst/>
            </a:prstGeom>
            <a:solidFill>
              <a:srgbClr val="9999FF"/>
            </a:solidFill>
            <a:ln w="12700">
              <a:solidFill>
                <a:srgbClr val="000000"/>
              </a:solidFill>
              <a:miter lim="800000"/>
              <a:headEnd/>
              <a:tailEnd/>
            </a:ln>
          </p:spPr>
          <p:txBody>
            <a:bodyPr/>
            <a:lstStyle/>
            <a:p>
              <a:endParaRPr lang="es-ES"/>
            </a:p>
          </p:txBody>
        </p:sp>
        <p:sp>
          <p:nvSpPr>
            <p:cNvPr id="142477" name="Rectangle 90"/>
            <p:cNvSpPr>
              <a:spLocks noChangeArrowheads="1"/>
            </p:cNvSpPr>
            <p:nvPr/>
          </p:nvSpPr>
          <p:spPr bwMode="auto">
            <a:xfrm>
              <a:off x="4146" y="799"/>
              <a:ext cx="33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600" b="1"/>
                <a:t>% H</a:t>
              </a:r>
              <a:r>
                <a:rPr lang="es-ES" sz="1600" b="1" baseline="-25000"/>
                <a:t>2</a:t>
              </a:r>
              <a:r>
                <a:rPr lang="es-ES" sz="1600" b="1"/>
                <a:t>0</a:t>
              </a:r>
            </a:p>
          </p:txBody>
        </p:sp>
        <p:sp>
          <p:nvSpPr>
            <p:cNvPr id="142478" name="Rectangle 91"/>
            <p:cNvSpPr>
              <a:spLocks noChangeArrowheads="1"/>
            </p:cNvSpPr>
            <p:nvPr/>
          </p:nvSpPr>
          <p:spPr bwMode="auto">
            <a:xfrm>
              <a:off x="4059" y="1005"/>
              <a:ext cx="55" cy="55"/>
            </a:xfrm>
            <a:prstGeom prst="rect">
              <a:avLst/>
            </a:prstGeom>
            <a:solidFill>
              <a:srgbClr val="993366"/>
            </a:solidFill>
            <a:ln w="12700">
              <a:solidFill>
                <a:srgbClr val="000000"/>
              </a:solidFill>
              <a:miter lim="800000"/>
              <a:headEnd/>
              <a:tailEnd/>
            </a:ln>
          </p:spPr>
          <p:txBody>
            <a:bodyPr/>
            <a:lstStyle/>
            <a:p>
              <a:endParaRPr lang="es-ES"/>
            </a:p>
          </p:txBody>
        </p:sp>
        <p:sp>
          <p:nvSpPr>
            <p:cNvPr id="142479" name="Rectangle 92"/>
            <p:cNvSpPr>
              <a:spLocks noChangeArrowheads="1"/>
            </p:cNvSpPr>
            <p:nvPr/>
          </p:nvSpPr>
          <p:spPr bwMode="auto">
            <a:xfrm>
              <a:off x="4146" y="965"/>
              <a:ext cx="484"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600" b="1"/>
                <a:t>%  HCO</a:t>
              </a:r>
              <a:r>
                <a:rPr lang="es-ES" sz="1600" b="1" baseline="-25000"/>
                <a:t>3</a:t>
              </a:r>
            </a:p>
          </p:txBody>
        </p:sp>
        <p:sp>
          <p:nvSpPr>
            <p:cNvPr id="142480" name="Rectangle 93"/>
            <p:cNvSpPr>
              <a:spLocks noChangeArrowheads="1"/>
            </p:cNvSpPr>
            <p:nvPr/>
          </p:nvSpPr>
          <p:spPr bwMode="auto">
            <a:xfrm>
              <a:off x="4059" y="1171"/>
              <a:ext cx="55" cy="55"/>
            </a:xfrm>
            <a:prstGeom prst="rect">
              <a:avLst/>
            </a:prstGeom>
            <a:solidFill>
              <a:srgbClr val="FFFFCC"/>
            </a:solidFill>
            <a:ln w="12700">
              <a:solidFill>
                <a:srgbClr val="000000"/>
              </a:solidFill>
              <a:miter lim="800000"/>
              <a:headEnd/>
              <a:tailEnd/>
            </a:ln>
          </p:spPr>
          <p:txBody>
            <a:bodyPr/>
            <a:lstStyle/>
            <a:p>
              <a:endParaRPr lang="es-ES"/>
            </a:p>
          </p:txBody>
        </p:sp>
        <p:sp>
          <p:nvSpPr>
            <p:cNvPr id="142481" name="Rectangle 94"/>
            <p:cNvSpPr>
              <a:spLocks noChangeArrowheads="1"/>
            </p:cNvSpPr>
            <p:nvPr/>
          </p:nvSpPr>
          <p:spPr bwMode="auto">
            <a:xfrm>
              <a:off x="4146" y="1132"/>
              <a:ext cx="505"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600" b="1"/>
                <a:t>%  NaOH</a:t>
              </a:r>
            </a:p>
          </p:txBody>
        </p:sp>
        <p:sp>
          <p:nvSpPr>
            <p:cNvPr id="142482" name="Rectangle 95"/>
            <p:cNvSpPr>
              <a:spLocks noChangeArrowheads="1"/>
            </p:cNvSpPr>
            <p:nvPr/>
          </p:nvSpPr>
          <p:spPr bwMode="auto">
            <a:xfrm>
              <a:off x="4059" y="1337"/>
              <a:ext cx="55" cy="56"/>
            </a:xfrm>
            <a:prstGeom prst="rect">
              <a:avLst/>
            </a:prstGeom>
            <a:solidFill>
              <a:srgbClr val="CCFFFF"/>
            </a:solidFill>
            <a:ln w="12700">
              <a:solidFill>
                <a:srgbClr val="000000"/>
              </a:solidFill>
              <a:miter lim="800000"/>
              <a:headEnd/>
              <a:tailEnd/>
            </a:ln>
          </p:spPr>
          <p:txBody>
            <a:bodyPr/>
            <a:lstStyle/>
            <a:p>
              <a:endParaRPr lang="es-ES"/>
            </a:p>
          </p:txBody>
        </p:sp>
        <p:sp>
          <p:nvSpPr>
            <p:cNvPr id="142483" name="Rectangle 96"/>
            <p:cNvSpPr>
              <a:spLocks noChangeArrowheads="1"/>
            </p:cNvSpPr>
            <p:nvPr/>
          </p:nvSpPr>
          <p:spPr bwMode="auto">
            <a:xfrm>
              <a:off x="4146" y="1298"/>
              <a:ext cx="345"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600" b="1"/>
                <a:t>% HCl</a:t>
              </a:r>
            </a:p>
          </p:txBody>
        </p:sp>
      </p:grpSp>
      <p:sp>
        <p:nvSpPr>
          <p:cNvPr id="142424" name="Text Box 97"/>
          <p:cNvSpPr txBox="1">
            <a:spLocks noChangeArrowheads="1"/>
          </p:cNvSpPr>
          <p:nvPr/>
        </p:nvSpPr>
        <p:spPr bwMode="auto">
          <a:xfrm>
            <a:off x="2124075" y="3665538"/>
            <a:ext cx="266541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MX" sz="1400" b="1">
                <a:solidFill>
                  <a:srgbClr val="000000"/>
                </a:solidFill>
                <a:cs typeface="Arial" charset="0"/>
              </a:rPr>
              <a:t>As Total  = 6,043 mg/kg</a:t>
            </a:r>
          </a:p>
          <a:p>
            <a:pPr eaLnBrk="1" hangingPunct="1">
              <a:spcBef>
                <a:spcPct val="50000"/>
              </a:spcBef>
            </a:pPr>
            <a:r>
              <a:rPr lang="es-MX" sz="1400" b="1">
                <a:solidFill>
                  <a:srgbClr val="000000"/>
                </a:solidFill>
                <a:cs typeface="Arial" charset="0"/>
              </a:rPr>
              <a:t>As Soluble = 0.84 mg/L</a:t>
            </a:r>
            <a:endParaRPr lang="es-ES" sz="1400" b="1">
              <a:solidFill>
                <a:srgbClr val="000000"/>
              </a:solidFill>
              <a:cs typeface="Arial" charset="0"/>
            </a:endParaRPr>
          </a:p>
        </p:txBody>
      </p:sp>
      <p:sp>
        <p:nvSpPr>
          <p:cNvPr id="142425" name="Line 98"/>
          <p:cNvSpPr>
            <a:spLocks noChangeShapeType="1"/>
          </p:cNvSpPr>
          <p:nvPr/>
        </p:nvSpPr>
        <p:spPr bwMode="auto">
          <a:xfrm>
            <a:off x="2987675" y="4292600"/>
            <a:ext cx="0" cy="649288"/>
          </a:xfrm>
          <a:prstGeom prst="line">
            <a:avLst/>
          </a:prstGeom>
          <a:noFill/>
          <a:ln w="19050">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42426" name="Text Box 99"/>
          <p:cNvSpPr txBox="1">
            <a:spLocks noChangeArrowheads="1"/>
          </p:cNvSpPr>
          <p:nvPr/>
        </p:nvSpPr>
        <p:spPr bwMode="auto">
          <a:xfrm>
            <a:off x="252413" y="3305175"/>
            <a:ext cx="574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MX" sz="1200">
                <a:cs typeface="Arial" charset="0"/>
              </a:rPr>
              <a:t>mg/L</a:t>
            </a:r>
            <a:endParaRPr lang="es-ES" sz="1200">
              <a:cs typeface="Arial" charset="0"/>
            </a:endParaRPr>
          </a:p>
        </p:txBody>
      </p:sp>
      <p:sp>
        <p:nvSpPr>
          <p:cNvPr id="142427" name="Freeform 101"/>
          <p:cNvSpPr>
            <a:spLocks/>
          </p:cNvSpPr>
          <p:nvPr/>
        </p:nvSpPr>
        <p:spPr bwMode="auto">
          <a:xfrm>
            <a:off x="3492500" y="2565400"/>
            <a:ext cx="3959225" cy="273050"/>
          </a:xfrm>
          <a:custGeom>
            <a:avLst/>
            <a:gdLst>
              <a:gd name="T0" fmla="*/ 0 w 2550"/>
              <a:gd name="T1" fmla="*/ 2147483647 h 140"/>
              <a:gd name="T2" fmla="*/ 2147483647 w 2550"/>
              <a:gd name="T3" fmla="*/ 0 h 140"/>
              <a:gd name="T4" fmla="*/ 2147483647 w 2550"/>
              <a:gd name="T5" fmla="*/ 0 h 140"/>
              <a:gd name="T6" fmla="*/ 2147483647 w 2550"/>
              <a:gd name="T7" fmla="*/ 2147483647 h 140"/>
              <a:gd name="T8" fmla="*/ 0 w 2550"/>
              <a:gd name="T9" fmla="*/ 2147483647 h 140"/>
              <a:gd name="T10" fmla="*/ 0 60000 65536"/>
              <a:gd name="T11" fmla="*/ 0 60000 65536"/>
              <a:gd name="T12" fmla="*/ 0 60000 65536"/>
              <a:gd name="T13" fmla="*/ 0 60000 65536"/>
              <a:gd name="T14" fmla="*/ 0 60000 65536"/>
              <a:gd name="T15" fmla="*/ 0 w 2550"/>
              <a:gd name="T16" fmla="*/ 0 h 140"/>
              <a:gd name="T17" fmla="*/ 2550 w 2550"/>
              <a:gd name="T18" fmla="*/ 140 h 140"/>
            </a:gdLst>
            <a:ahLst/>
            <a:cxnLst>
              <a:cxn ang="T10">
                <a:pos x="T0" y="T1"/>
              </a:cxn>
              <a:cxn ang="T11">
                <a:pos x="T2" y="T3"/>
              </a:cxn>
              <a:cxn ang="T12">
                <a:pos x="T4" y="T5"/>
              </a:cxn>
              <a:cxn ang="T13">
                <a:pos x="T6" y="T7"/>
              </a:cxn>
              <a:cxn ang="T14">
                <a:pos x="T8" y="T9"/>
              </a:cxn>
            </a:cxnLst>
            <a:rect l="T15" t="T16" r="T17" b="T18"/>
            <a:pathLst>
              <a:path w="2550" h="140">
                <a:moveTo>
                  <a:pt x="0" y="140"/>
                </a:moveTo>
                <a:lnTo>
                  <a:pt x="184" y="0"/>
                </a:lnTo>
                <a:lnTo>
                  <a:pt x="2550" y="0"/>
                </a:lnTo>
                <a:lnTo>
                  <a:pt x="2366" y="140"/>
                </a:lnTo>
                <a:lnTo>
                  <a:pt x="0" y="14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42428" name="Freeform 102"/>
          <p:cNvSpPr>
            <a:spLocks/>
          </p:cNvSpPr>
          <p:nvPr/>
        </p:nvSpPr>
        <p:spPr bwMode="auto">
          <a:xfrm>
            <a:off x="3492500" y="477838"/>
            <a:ext cx="292100" cy="2360612"/>
          </a:xfrm>
          <a:custGeom>
            <a:avLst/>
            <a:gdLst>
              <a:gd name="T0" fmla="*/ 0 w 184"/>
              <a:gd name="T1" fmla="*/ 2147483647 h 1400"/>
              <a:gd name="T2" fmla="*/ 0 w 184"/>
              <a:gd name="T3" fmla="*/ 2147483647 h 1400"/>
              <a:gd name="T4" fmla="*/ 2147483647 w 184"/>
              <a:gd name="T5" fmla="*/ 0 h 1400"/>
              <a:gd name="T6" fmla="*/ 2147483647 w 184"/>
              <a:gd name="T7" fmla="*/ 2147483647 h 1400"/>
              <a:gd name="T8" fmla="*/ 0 w 184"/>
              <a:gd name="T9" fmla="*/ 2147483647 h 1400"/>
              <a:gd name="T10" fmla="*/ 0 60000 65536"/>
              <a:gd name="T11" fmla="*/ 0 60000 65536"/>
              <a:gd name="T12" fmla="*/ 0 60000 65536"/>
              <a:gd name="T13" fmla="*/ 0 60000 65536"/>
              <a:gd name="T14" fmla="*/ 0 60000 65536"/>
              <a:gd name="T15" fmla="*/ 0 w 184"/>
              <a:gd name="T16" fmla="*/ 0 h 1400"/>
              <a:gd name="T17" fmla="*/ 184 w 184"/>
              <a:gd name="T18" fmla="*/ 1400 h 1400"/>
            </a:gdLst>
            <a:ahLst/>
            <a:cxnLst>
              <a:cxn ang="T10">
                <a:pos x="T0" y="T1"/>
              </a:cxn>
              <a:cxn ang="T11">
                <a:pos x="T2" y="T3"/>
              </a:cxn>
              <a:cxn ang="T12">
                <a:pos x="T4" y="T5"/>
              </a:cxn>
              <a:cxn ang="T13">
                <a:pos x="T6" y="T7"/>
              </a:cxn>
              <a:cxn ang="T14">
                <a:pos x="T8" y="T9"/>
              </a:cxn>
            </a:cxnLst>
            <a:rect l="T15" t="T16" r="T17" b="T18"/>
            <a:pathLst>
              <a:path w="184" h="1400">
                <a:moveTo>
                  <a:pt x="0" y="1400"/>
                </a:moveTo>
                <a:lnTo>
                  <a:pt x="0" y="140"/>
                </a:lnTo>
                <a:lnTo>
                  <a:pt x="184" y="0"/>
                </a:lnTo>
                <a:lnTo>
                  <a:pt x="184" y="1260"/>
                </a:lnTo>
                <a:lnTo>
                  <a:pt x="0" y="140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142429" name="Rectangle 103"/>
          <p:cNvSpPr>
            <a:spLocks noChangeArrowheads="1"/>
          </p:cNvSpPr>
          <p:nvPr/>
        </p:nvSpPr>
        <p:spPr bwMode="auto">
          <a:xfrm>
            <a:off x="3784600" y="477838"/>
            <a:ext cx="3595688" cy="213836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142430" name="Freeform 104"/>
          <p:cNvSpPr>
            <a:spLocks/>
          </p:cNvSpPr>
          <p:nvPr/>
        </p:nvSpPr>
        <p:spPr bwMode="auto">
          <a:xfrm>
            <a:off x="3492500" y="2060575"/>
            <a:ext cx="3887788" cy="274638"/>
          </a:xfrm>
          <a:custGeom>
            <a:avLst/>
            <a:gdLst>
              <a:gd name="T0" fmla="*/ 0 w 346"/>
              <a:gd name="T1" fmla="*/ 2147483647 h 19"/>
              <a:gd name="T2" fmla="*/ 2147483647 w 346"/>
              <a:gd name="T3" fmla="*/ 0 h 19"/>
              <a:gd name="T4" fmla="*/ 2147483647 w 346"/>
              <a:gd name="T5" fmla="*/ 0 h 19"/>
              <a:gd name="T6" fmla="*/ 0 60000 65536"/>
              <a:gd name="T7" fmla="*/ 0 60000 65536"/>
              <a:gd name="T8" fmla="*/ 0 60000 65536"/>
              <a:gd name="T9" fmla="*/ 0 w 346"/>
              <a:gd name="T10" fmla="*/ 0 h 19"/>
              <a:gd name="T11" fmla="*/ 346 w 346"/>
              <a:gd name="T12" fmla="*/ 19 h 19"/>
            </a:gdLst>
            <a:ahLst/>
            <a:cxnLst>
              <a:cxn ang="T6">
                <a:pos x="T0" y="T1"/>
              </a:cxn>
              <a:cxn ang="T7">
                <a:pos x="T2" y="T3"/>
              </a:cxn>
              <a:cxn ang="T8">
                <a:pos x="T4" y="T5"/>
              </a:cxn>
            </a:cxnLst>
            <a:rect l="T9" t="T10" r="T11" b="T12"/>
            <a:pathLst>
              <a:path w="346" h="19">
                <a:moveTo>
                  <a:pt x="0" y="19"/>
                </a:moveTo>
                <a:lnTo>
                  <a:pt x="25" y="0"/>
                </a:lnTo>
                <a:lnTo>
                  <a:pt x="34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42431" name="Freeform 105"/>
          <p:cNvSpPr>
            <a:spLocks/>
          </p:cNvSpPr>
          <p:nvPr/>
        </p:nvSpPr>
        <p:spPr bwMode="auto">
          <a:xfrm>
            <a:off x="3492500" y="1628775"/>
            <a:ext cx="3887788" cy="203200"/>
          </a:xfrm>
          <a:custGeom>
            <a:avLst/>
            <a:gdLst>
              <a:gd name="T0" fmla="*/ 0 w 346"/>
              <a:gd name="T1" fmla="*/ 2147483647 h 18"/>
              <a:gd name="T2" fmla="*/ 2147483647 w 346"/>
              <a:gd name="T3" fmla="*/ 0 h 18"/>
              <a:gd name="T4" fmla="*/ 2147483647 w 346"/>
              <a:gd name="T5" fmla="*/ 0 h 18"/>
              <a:gd name="T6" fmla="*/ 0 60000 65536"/>
              <a:gd name="T7" fmla="*/ 0 60000 65536"/>
              <a:gd name="T8" fmla="*/ 0 60000 65536"/>
              <a:gd name="T9" fmla="*/ 0 w 346"/>
              <a:gd name="T10" fmla="*/ 0 h 18"/>
              <a:gd name="T11" fmla="*/ 346 w 346"/>
              <a:gd name="T12" fmla="*/ 18 h 18"/>
            </a:gdLst>
            <a:ahLst/>
            <a:cxnLst>
              <a:cxn ang="T6">
                <a:pos x="T0" y="T1"/>
              </a:cxn>
              <a:cxn ang="T7">
                <a:pos x="T2" y="T3"/>
              </a:cxn>
              <a:cxn ang="T8">
                <a:pos x="T4" y="T5"/>
              </a:cxn>
            </a:cxnLst>
            <a:rect l="T9" t="T10" r="T11" b="T12"/>
            <a:pathLst>
              <a:path w="346" h="18">
                <a:moveTo>
                  <a:pt x="0" y="18"/>
                </a:moveTo>
                <a:lnTo>
                  <a:pt x="25" y="0"/>
                </a:lnTo>
                <a:lnTo>
                  <a:pt x="34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42432" name="Freeform 106"/>
          <p:cNvSpPr>
            <a:spLocks/>
          </p:cNvSpPr>
          <p:nvPr/>
        </p:nvSpPr>
        <p:spPr bwMode="auto">
          <a:xfrm>
            <a:off x="3492500" y="2636838"/>
            <a:ext cx="3887788" cy="215900"/>
          </a:xfrm>
          <a:custGeom>
            <a:avLst/>
            <a:gdLst>
              <a:gd name="T0" fmla="*/ 2147483647 w 2550"/>
              <a:gd name="T1" fmla="*/ 0 h 140"/>
              <a:gd name="T2" fmla="*/ 2147483647 w 2550"/>
              <a:gd name="T3" fmla="*/ 2147483647 h 140"/>
              <a:gd name="T4" fmla="*/ 0 w 2550"/>
              <a:gd name="T5" fmla="*/ 2147483647 h 140"/>
              <a:gd name="T6" fmla="*/ 2147483647 w 2550"/>
              <a:gd name="T7" fmla="*/ 0 h 140"/>
              <a:gd name="T8" fmla="*/ 2147483647 w 2550"/>
              <a:gd name="T9" fmla="*/ 0 h 140"/>
              <a:gd name="T10" fmla="*/ 0 60000 65536"/>
              <a:gd name="T11" fmla="*/ 0 60000 65536"/>
              <a:gd name="T12" fmla="*/ 0 60000 65536"/>
              <a:gd name="T13" fmla="*/ 0 60000 65536"/>
              <a:gd name="T14" fmla="*/ 0 60000 65536"/>
              <a:gd name="T15" fmla="*/ 0 w 2550"/>
              <a:gd name="T16" fmla="*/ 0 h 140"/>
              <a:gd name="T17" fmla="*/ 2550 w 2550"/>
              <a:gd name="T18" fmla="*/ 140 h 140"/>
            </a:gdLst>
            <a:ahLst/>
            <a:cxnLst>
              <a:cxn ang="T10">
                <a:pos x="T0" y="T1"/>
              </a:cxn>
              <a:cxn ang="T11">
                <a:pos x="T2" y="T3"/>
              </a:cxn>
              <a:cxn ang="T12">
                <a:pos x="T4" y="T5"/>
              </a:cxn>
              <a:cxn ang="T13">
                <a:pos x="T6" y="T7"/>
              </a:cxn>
              <a:cxn ang="T14">
                <a:pos x="T8" y="T9"/>
              </a:cxn>
            </a:cxnLst>
            <a:rect l="T15" t="T16" r="T17" b="T18"/>
            <a:pathLst>
              <a:path w="2550" h="140">
                <a:moveTo>
                  <a:pt x="2550" y="0"/>
                </a:moveTo>
                <a:lnTo>
                  <a:pt x="2366" y="140"/>
                </a:lnTo>
                <a:lnTo>
                  <a:pt x="0" y="140"/>
                </a:lnTo>
                <a:lnTo>
                  <a:pt x="184" y="0"/>
                </a:lnTo>
                <a:lnTo>
                  <a:pt x="2550"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42433" name="Freeform 107"/>
          <p:cNvSpPr>
            <a:spLocks/>
          </p:cNvSpPr>
          <p:nvPr/>
        </p:nvSpPr>
        <p:spPr bwMode="auto">
          <a:xfrm>
            <a:off x="3492500" y="476250"/>
            <a:ext cx="287338" cy="2360613"/>
          </a:xfrm>
          <a:custGeom>
            <a:avLst/>
            <a:gdLst>
              <a:gd name="T0" fmla="*/ 0 w 184"/>
              <a:gd name="T1" fmla="*/ 2147483647 h 1400"/>
              <a:gd name="T2" fmla="*/ 0 w 184"/>
              <a:gd name="T3" fmla="*/ 2147483647 h 1400"/>
              <a:gd name="T4" fmla="*/ 2147483647 w 184"/>
              <a:gd name="T5" fmla="*/ 0 h 1400"/>
              <a:gd name="T6" fmla="*/ 2147483647 w 184"/>
              <a:gd name="T7" fmla="*/ 2147483647 h 1400"/>
              <a:gd name="T8" fmla="*/ 0 w 184"/>
              <a:gd name="T9" fmla="*/ 2147483647 h 1400"/>
              <a:gd name="T10" fmla="*/ 0 60000 65536"/>
              <a:gd name="T11" fmla="*/ 0 60000 65536"/>
              <a:gd name="T12" fmla="*/ 0 60000 65536"/>
              <a:gd name="T13" fmla="*/ 0 60000 65536"/>
              <a:gd name="T14" fmla="*/ 0 60000 65536"/>
              <a:gd name="T15" fmla="*/ 0 w 184"/>
              <a:gd name="T16" fmla="*/ 0 h 1400"/>
              <a:gd name="T17" fmla="*/ 184 w 184"/>
              <a:gd name="T18" fmla="*/ 1400 h 1400"/>
            </a:gdLst>
            <a:ahLst/>
            <a:cxnLst>
              <a:cxn ang="T10">
                <a:pos x="T0" y="T1"/>
              </a:cxn>
              <a:cxn ang="T11">
                <a:pos x="T2" y="T3"/>
              </a:cxn>
              <a:cxn ang="T12">
                <a:pos x="T4" y="T5"/>
              </a:cxn>
              <a:cxn ang="T13">
                <a:pos x="T6" y="T7"/>
              </a:cxn>
              <a:cxn ang="T14">
                <a:pos x="T8" y="T9"/>
              </a:cxn>
            </a:cxnLst>
            <a:rect l="T15" t="T16" r="T17" b="T18"/>
            <a:pathLst>
              <a:path w="184" h="1400">
                <a:moveTo>
                  <a:pt x="0" y="1400"/>
                </a:moveTo>
                <a:lnTo>
                  <a:pt x="0" y="140"/>
                </a:lnTo>
                <a:lnTo>
                  <a:pt x="184" y="0"/>
                </a:lnTo>
                <a:lnTo>
                  <a:pt x="184" y="1260"/>
                </a:lnTo>
                <a:lnTo>
                  <a:pt x="0" y="1400"/>
                </a:lnTo>
                <a:close/>
              </a:path>
            </a:pathLst>
          </a:custGeom>
          <a:noFill/>
          <a:ln w="11113">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42434" name="Rectangle 108"/>
          <p:cNvSpPr>
            <a:spLocks noChangeArrowheads="1"/>
          </p:cNvSpPr>
          <p:nvPr/>
        </p:nvSpPr>
        <p:spPr bwMode="auto">
          <a:xfrm>
            <a:off x="3784600" y="477838"/>
            <a:ext cx="3595688" cy="2138362"/>
          </a:xfrm>
          <a:prstGeom prst="rect">
            <a:avLst/>
          </a:prstGeom>
          <a:noFill/>
          <a:ln w="11113">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42435" name="Freeform 109"/>
          <p:cNvSpPr>
            <a:spLocks/>
          </p:cNvSpPr>
          <p:nvPr/>
        </p:nvSpPr>
        <p:spPr bwMode="auto">
          <a:xfrm>
            <a:off x="4327525" y="720725"/>
            <a:ext cx="117475" cy="2046288"/>
          </a:xfrm>
          <a:custGeom>
            <a:avLst/>
            <a:gdLst>
              <a:gd name="T0" fmla="*/ 0 w 74"/>
              <a:gd name="T1" fmla="*/ 2147483647 h 1289"/>
              <a:gd name="T2" fmla="*/ 0 w 74"/>
              <a:gd name="T3" fmla="*/ 2147483647 h 1289"/>
              <a:gd name="T4" fmla="*/ 2147483647 w 74"/>
              <a:gd name="T5" fmla="*/ 0 h 1289"/>
              <a:gd name="T6" fmla="*/ 2147483647 w 74"/>
              <a:gd name="T7" fmla="*/ 2147483647 h 1289"/>
              <a:gd name="T8" fmla="*/ 0 w 74"/>
              <a:gd name="T9" fmla="*/ 2147483647 h 1289"/>
              <a:gd name="T10" fmla="*/ 0 60000 65536"/>
              <a:gd name="T11" fmla="*/ 0 60000 65536"/>
              <a:gd name="T12" fmla="*/ 0 60000 65536"/>
              <a:gd name="T13" fmla="*/ 0 60000 65536"/>
              <a:gd name="T14" fmla="*/ 0 60000 65536"/>
              <a:gd name="T15" fmla="*/ 0 w 74"/>
              <a:gd name="T16" fmla="*/ 0 h 1289"/>
              <a:gd name="T17" fmla="*/ 74 w 74"/>
              <a:gd name="T18" fmla="*/ 1289 h 1289"/>
            </a:gdLst>
            <a:ahLst/>
            <a:cxnLst>
              <a:cxn ang="T10">
                <a:pos x="T0" y="T1"/>
              </a:cxn>
              <a:cxn ang="T11">
                <a:pos x="T2" y="T3"/>
              </a:cxn>
              <a:cxn ang="T12">
                <a:pos x="T4" y="T5"/>
              </a:cxn>
              <a:cxn ang="T13">
                <a:pos x="T6" y="T7"/>
              </a:cxn>
              <a:cxn ang="T14">
                <a:pos x="T8" y="T9"/>
              </a:cxn>
            </a:cxnLst>
            <a:rect l="T15" t="T16" r="T17" b="T18"/>
            <a:pathLst>
              <a:path w="74" h="1289">
                <a:moveTo>
                  <a:pt x="0" y="1289"/>
                </a:moveTo>
                <a:lnTo>
                  <a:pt x="0" y="59"/>
                </a:lnTo>
                <a:lnTo>
                  <a:pt x="74" y="0"/>
                </a:lnTo>
                <a:lnTo>
                  <a:pt x="74" y="1231"/>
                </a:lnTo>
                <a:lnTo>
                  <a:pt x="0" y="1289"/>
                </a:lnTo>
                <a:close/>
              </a:path>
            </a:pathLst>
          </a:custGeom>
          <a:solidFill>
            <a:srgbClr val="4D4D80"/>
          </a:solidFill>
          <a:ln w="11113">
            <a:solidFill>
              <a:srgbClr val="000000"/>
            </a:solidFill>
            <a:prstDash val="solid"/>
            <a:round/>
            <a:headEnd/>
            <a:tailEnd/>
          </a:ln>
        </p:spPr>
        <p:txBody>
          <a:bodyPr/>
          <a:lstStyle/>
          <a:p>
            <a:endParaRPr lang="es-ES"/>
          </a:p>
        </p:txBody>
      </p:sp>
      <p:sp>
        <p:nvSpPr>
          <p:cNvPr id="142436" name="Rectangle 110"/>
          <p:cNvSpPr>
            <a:spLocks noChangeArrowheads="1"/>
          </p:cNvSpPr>
          <p:nvPr/>
        </p:nvSpPr>
        <p:spPr bwMode="auto">
          <a:xfrm>
            <a:off x="3987800" y="814388"/>
            <a:ext cx="339725" cy="1952625"/>
          </a:xfrm>
          <a:prstGeom prst="rect">
            <a:avLst/>
          </a:prstGeom>
          <a:solidFill>
            <a:srgbClr val="9999FF"/>
          </a:solidFill>
          <a:ln w="11113">
            <a:solidFill>
              <a:srgbClr val="000000"/>
            </a:solidFill>
            <a:miter lim="800000"/>
            <a:headEnd/>
            <a:tailEnd/>
          </a:ln>
        </p:spPr>
        <p:txBody>
          <a:bodyPr/>
          <a:lstStyle/>
          <a:p>
            <a:endParaRPr lang="es-ES"/>
          </a:p>
        </p:txBody>
      </p:sp>
      <p:sp>
        <p:nvSpPr>
          <p:cNvPr id="142437" name="Freeform 111"/>
          <p:cNvSpPr>
            <a:spLocks/>
          </p:cNvSpPr>
          <p:nvPr/>
        </p:nvSpPr>
        <p:spPr bwMode="auto">
          <a:xfrm>
            <a:off x="3987800" y="720725"/>
            <a:ext cx="457200" cy="93663"/>
          </a:xfrm>
          <a:custGeom>
            <a:avLst/>
            <a:gdLst>
              <a:gd name="T0" fmla="*/ 2147483647 w 288"/>
              <a:gd name="T1" fmla="*/ 2147483647 h 59"/>
              <a:gd name="T2" fmla="*/ 2147483647 w 288"/>
              <a:gd name="T3" fmla="*/ 0 h 59"/>
              <a:gd name="T4" fmla="*/ 2147483647 w 288"/>
              <a:gd name="T5" fmla="*/ 0 h 59"/>
              <a:gd name="T6" fmla="*/ 0 w 288"/>
              <a:gd name="T7" fmla="*/ 2147483647 h 59"/>
              <a:gd name="T8" fmla="*/ 2147483647 w 288"/>
              <a:gd name="T9" fmla="*/ 2147483647 h 59"/>
              <a:gd name="T10" fmla="*/ 0 60000 65536"/>
              <a:gd name="T11" fmla="*/ 0 60000 65536"/>
              <a:gd name="T12" fmla="*/ 0 60000 65536"/>
              <a:gd name="T13" fmla="*/ 0 60000 65536"/>
              <a:gd name="T14" fmla="*/ 0 60000 65536"/>
              <a:gd name="T15" fmla="*/ 0 w 288"/>
              <a:gd name="T16" fmla="*/ 0 h 59"/>
              <a:gd name="T17" fmla="*/ 288 w 288"/>
              <a:gd name="T18" fmla="*/ 59 h 59"/>
            </a:gdLst>
            <a:ahLst/>
            <a:cxnLst>
              <a:cxn ang="T10">
                <a:pos x="T0" y="T1"/>
              </a:cxn>
              <a:cxn ang="T11">
                <a:pos x="T2" y="T3"/>
              </a:cxn>
              <a:cxn ang="T12">
                <a:pos x="T4" y="T5"/>
              </a:cxn>
              <a:cxn ang="T13">
                <a:pos x="T6" y="T7"/>
              </a:cxn>
              <a:cxn ang="T14">
                <a:pos x="T8" y="T9"/>
              </a:cxn>
            </a:cxnLst>
            <a:rect l="T15" t="T16" r="T17" b="T18"/>
            <a:pathLst>
              <a:path w="288" h="59">
                <a:moveTo>
                  <a:pt x="214" y="59"/>
                </a:moveTo>
                <a:lnTo>
                  <a:pt x="288" y="0"/>
                </a:lnTo>
                <a:lnTo>
                  <a:pt x="74" y="0"/>
                </a:lnTo>
                <a:lnTo>
                  <a:pt x="0" y="59"/>
                </a:lnTo>
                <a:lnTo>
                  <a:pt x="214" y="59"/>
                </a:lnTo>
                <a:close/>
              </a:path>
            </a:pathLst>
          </a:custGeom>
          <a:solidFill>
            <a:srgbClr val="7373BF"/>
          </a:solidFill>
          <a:ln w="11113">
            <a:solidFill>
              <a:srgbClr val="000000"/>
            </a:solidFill>
            <a:prstDash val="solid"/>
            <a:round/>
            <a:headEnd/>
            <a:tailEnd/>
          </a:ln>
        </p:spPr>
        <p:txBody>
          <a:bodyPr/>
          <a:lstStyle/>
          <a:p>
            <a:endParaRPr lang="es-ES"/>
          </a:p>
        </p:txBody>
      </p:sp>
      <p:sp>
        <p:nvSpPr>
          <p:cNvPr id="142438" name="Freeform 112"/>
          <p:cNvSpPr>
            <a:spLocks/>
          </p:cNvSpPr>
          <p:nvPr/>
        </p:nvSpPr>
        <p:spPr bwMode="auto">
          <a:xfrm>
            <a:off x="4667250" y="1716088"/>
            <a:ext cx="115888" cy="1050925"/>
          </a:xfrm>
          <a:custGeom>
            <a:avLst/>
            <a:gdLst>
              <a:gd name="T0" fmla="*/ 0 w 73"/>
              <a:gd name="T1" fmla="*/ 2147483647 h 662"/>
              <a:gd name="T2" fmla="*/ 0 w 73"/>
              <a:gd name="T3" fmla="*/ 2147483647 h 662"/>
              <a:gd name="T4" fmla="*/ 2147483647 w 73"/>
              <a:gd name="T5" fmla="*/ 0 h 662"/>
              <a:gd name="T6" fmla="*/ 2147483647 w 73"/>
              <a:gd name="T7" fmla="*/ 2147483647 h 662"/>
              <a:gd name="T8" fmla="*/ 0 w 73"/>
              <a:gd name="T9" fmla="*/ 2147483647 h 662"/>
              <a:gd name="T10" fmla="*/ 0 60000 65536"/>
              <a:gd name="T11" fmla="*/ 0 60000 65536"/>
              <a:gd name="T12" fmla="*/ 0 60000 65536"/>
              <a:gd name="T13" fmla="*/ 0 60000 65536"/>
              <a:gd name="T14" fmla="*/ 0 60000 65536"/>
              <a:gd name="T15" fmla="*/ 0 w 73"/>
              <a:gd name="T16" fmla="*/ 0 h 662"/>
              <a:gd name="T17" fmla="*/ 73 w 73"/>
              <a:gd name="T18" fmla="*/ 662 h 662"/>
            </a:gdLst>
            <a:ahLst/>
            <a:cxnLst>
              <a:cxn ang="T10">
                <a:pos x="T0" y="T1"/>
              </a:cxn>
              <a:cxn ang="T11">
                <a:pos x="T2" y="T3"/>
              </a:cxn>
              <a:cxn ang="T12">
                <a:pos x="T4" y="T5"/>
              </a:cxn>
              <a:cxn ang="T13">
                <a:pos x="T6" y="T7"/>
              </a:cxn>
              <a:cxn ang="T14">
                <a:pos x="T8" y="T9"/>
              </a:cxn>
            </a:cxnLst>
            <a:rect l="T15" t="T16" r="T17" b="T18"/>
            <a:pathLst>
              <a:path w="73" h="662">
                <a:moveTo>
                  <a:pt x="0" y="662"/>
                </a:moveTo>
                <a:lnTo>
                  <a:pt x="0" y="51"/>
                </a:lnTo>
                <a:lnTo>
                  <a:pt x="73" y="0"/>
                </a:lnTo>
                <a:lnTo>
                  <a:pt x="73" y="604"/>
                </a:lnTo>
                <a:lnTo>
                  <a:pt x="0" y="662"/>
                </a:lnTo>
                <a:close/>
              </a:path>
            </a:pathLst>
          </a:custGeom>
          <a:solidFill>
            <a:srgbClr val="4D1A33"/>
          </a:solidFill>
          <a:ln w="11113">
            <a:solidFill>
              <a:srgbClr val="000000"/>
            </a:solidFill>
            <a:prstDash val="solid"/>
            <a:round/>
            <a:headEnd/>
            <a:tailEnd/>
          </a:ln>
        </p:spPr>
        <p:txBody>
          <a:bodyPr/>
          <a:lstStyle/>
          <a:p>
            <a:endParaRPr lang="es-ES"/>
          </a:p>
        </p:txBody>
      </p:sp>
      <p:sp>
        <p:nvSpPr>
          <p:cNvPr id="142439" name="Rectangle 113"/>
          <p:cNvSpPr>
            <a:spLocks noChangeArrowheads="1"/>
          </p:cNvSpPr>
          <p:nvPr/>
        </p:nvSpPr>
        <p:spPr bwMode="auto">
          <a:xfrm>
            <a:off x="4327525" y="1797050"/>
            <a:ext cx="339725" cy="969963"/>
          </a:xfrm>
          <a:prstGeom prst="rect">
            <a:avLst/>
          </a:prstGeom>
          <a:solidFill>
            <a:srgbClr val="993366"/>
          </a:solidFill>
          <a:ln w="11113">
            <a:solidFill>
              <a:srgbClr val="000000"/>
            </a:solidFill>
            <a:miter lim="800000"/>
            <a:headEnd/>
            <a:tailEnd/>
          </a:ln>
        </p:spPr>
        <p:txBody>
          <a:bodyPr/>
          <a:lstStyle/>
          <a:p>
            <a:endParaRPr lang="es-ES"/>
          </a:p>
        </p:txBody>
      </p:sp>
      <p:sp>
        <p:nvSpPr>
          <p:cNvPr id="142440" name="Freeform 114"/>
          <p:cNvSpPr>
            <a:spLocks/>
          </p:cNvSpPr>
          <p:nvPr/>
        </p:nvSpPr>
        <p:spPr bwMode="auto">
          <a:xfrm>
            <a:off x="4327525" y="1716088"/>
            <a:ext cx="455613" cy="80962"/>
          </a:xfrm>
          <a:custGeom>
            <a:avLst/>
            <a:gdLst>
              <a:gd name="T0" fmla="*/ 2147483647 w 287"/>
              <a:gd name="T1" fmla="*/ 2147483647 h 51"/>
              <a:gd name="T2" fmla="*/ 2147483647 w 287"/>
              <a:gd name="T3" fmla="*/ 0 h 51"/>
              <a:gd name="T4" fmla="*/ 2147483647 w 287"/>
              <a:gd name="T5" fmla="*/ 0 h 51"/>
              <a:gd name="T6" fmla="*/ 0 w 287"/>
              <a:gd name="T7" fmla="*/ 2147483647 h 51"/>
              <a:gd name="T8" fmla="*/ 2147483647 w 287"/>
              <a:gd name="T9" fmla="*/ 2147483647 h 51"/>
              <a:gd name="T10" fmla="*/ 0 60000 65536"/>
              <a:gd name="T11" fmla="*/ 0 60000 65536"/>
              <a:gd name="T12" fmla="*/ 0 60000 65536"/>
              <a:gd name="T13" fmla="*/ 0 60000 65536"/>
              <a:gd name="T14" fmla="*/ 0 60000 65536"/>
              <a:gd name="T15" fmla="*/ 0 w 287"/>
              <a:gd name="T16" fmla="*/ 0 h 51"/>
              <a:gd name="T17" fmla="*/ 287 w 287"/>
              <a:gd name="T18" fmla="*/ 51 h 51"/>
            </a:gdLst>
            <a:ahLst/>
            <a:cxnLst>
              <a:cxn ang="T10">
                <a:pos x="T0" y="T1"/>
              </a:cxn>
              <a:cxn ang="T11">
                <a:pos x="T2" y="T3"/>
              </a:cxn>
              <a:cxn ang="T12">
                <a:pos x="T4" y="T5"/>
              </a:cxn>
              <a:cxn ang="T13">
                <a:pos x="T6" y="T7"/>
              </a:cxn>
              <a:cxn ang="T14">
                <a:pos x="T8" y="T9"/>
              </a:cxn>
            </a:cxnLst>
            <a:rect l="T15" t="T16" r="T17" b="T18"/>
            <a:pathLst>
              <a:path w="287" h="51">
                <a:moveTo>
                  <a:pt x="214" y="51"/>
                </a:moveTo>
                <a:lnTo>
                  <a:pt x="287" y="0"/>
                </a:lnTo>
                <a:lnTo>
                  <a:pt x="74" y="0"/>
                </a:lnTo>
                <a:lnTo>
                  <a:pt x="0" y="51"/>
                </a:lnTo>
                <a:lnTo>
                  <a:pt x="214" y="51"/>
                </a:lnTo>
                <a:close/>
              </a:path>
            </a:pathLst>
          </a:custGeom>
          <a:solidFill>
            <a:srgbClr val="73264D"/>
          </a:solidFill>
          <a:ln w="11113">
            <a:solidFill>
              <a:srgbClr val="000000"/>
            </a:solidFill>
            <a:prstDash val="solid"/>
            <a:round/>
            <a:headEnd/>
            <a:tailEnd/>
          </a:ln>
        </p:spPr>
        <p:txBody>
          <a:bodyPr/>
          <a:lstStyle/>
          <a:p>
            <a:endParaRPr lang="es-ES"/>
          </a:p>
        </p:txBody>
      </p:sp>
      <p:sp>
        <p:nvSpPr>
          <p:cNvPr id="142441" name="Freeform 115"/>
          <p:cNvSpPr>
            <a:spLocks/>
          </p:cNvSpPr>
          <p:nvPr/>
        </p:nvSpPr>
        <p:spPr bwMode="auto">
          <a:xfrm>
            <a:off x="5005388" y="1879600"/>
            <a:ext cx="117475" cy="887413"/>
          </a:xfrm>
          <a:custGeom>
            <a:avLst/>
            <a:gdLst>
              <a:gd name="T0" fmla="*/ 0 w 74"/>
              <a:gd name="T1" fmla="*/ 2147483647 h 559"/>
              <a:gd name="T2" fmla="*/ 0 w 74"/>
              <a:gd name="T3" fmla="*/ 2147483647 h 559"/>
              <a:gd name="T4" fmla="*/ 2147483647 w 74"/>
              <a:gd name="T5" fmla="*/ 0 h 559"/>
              <a:gd name="T6" fmla="*/ 2147483647 w 74"/>
              <a:gd name="T7" fmla="*/ 2147483647 h 559"/>
              <a:gd name="T8" fmla="*/ 0 w 74"/>
              <a:gd name="T9" fmla="*/ 2147483647 h 559"/>
              <a:gd name="T10" fmla="*/ 0 60000 65536"/>
              <a:gd name="T11" fmla="*/ 0 60000 65536"/>
              <a:gd name="T12" fmla="*/ 0 60000 65536"/>
              <a:gd name="T13" fmla="*/ 0 60000 65536"/>
              <a:gd name="T14" fmla="*/ 0 60000 65536"/>
              <a:gd name="T15" fmla="*/ 0 w 74"/>
              <a:gd name="T16" fmla="*/ 0 h 559"/>
              <a:gd name="T17" fmla="*/ 74 w 74"/>
              <a:gd name="T18" fmla="*/ 559 h 559"/>
            </a:gdLst>
            <a:ahLst/>
            <a:cxnLst>
              <a:cxn ang="T10">
                <a:pos x="T0" y="T1"/>
              </a:cxn>
              <a:cxn ang="T11">
                <a:pos x="T2" y="T3"/>
              </a:cxn>
              <a:cxn ang="T12">
                <a:pos x="T4" y="T5"/>
              </a:cxn>
              <a:cxn ang="T13">
                <a:pos x="T6" y="T7"/>
              </a:cxn>
              <a:cxn ang="T14">
                <a:pos x="T8" y="T9"/>
              </a:cxn>
            </a:cxnLst>
            <a:rect l="T15" t="T16" r="T17" b="T18"/>
            <a:pathLst>
              <a:path w="74" h="559">
                <a:moveTo>
                  <a:pt x="0" y="559"/>
                </a:moveTo>
                <a:lnTo>
                  <a:pt x="0" y="59"/>
                </a:lnTo>
                <a:lnTo>
                  <a:pt x="74" y="0"/>
                </a:lnTo>
                <a:lnTo>
                  <a:pt x="74" y="501"/>
                </a:lnTo>
                <a:lnTo>
                  <a:pt x="0" y="559"/>
                </a:lnTo>
                <a:close/>
              </a:path>
            </a:pathLst>
          </a:custGeom>
          <a:solidFill>
            <a:srgbClr val="808066"/>
          </a:solidFill>
          <a:ln w="11113">
            <a:solidFill>
              <a:srgbClr val="000000"/>
            </a:solidFill>
            <a:prstDash val="solid"/>
            <a:round/>
            <a:headEnd/>
            <a:tailEnd/>
          </a:ln>
        </p:spPr>
        <p:txBody>
          <a:bodyPr/>
          <a:lstStyle/>
          <a:p>
            <a:endParaRPr lang="es-ES"/>
          </a:p>
        </p:txBody>
      </p:sp>
      <p:sp>
        <p:nvSpPr>
          <p:cNvPr id="142442" name="Rectangle 116"/>
          <p:cNvSpPr>
            <a:spLocks noChangeArrowheads="1"/>
          </p:cNvSpPr>
          <p:nvPr/>
        </p:nvSpPr>
        <p:spPr bwMode="auto">
          <a:xfrm>
            <a:off x="4667250" y="1973263"/>
            <a:ext cx="338138" cy="793750"/>
          </a:xfrm>
          <a:prstGeom prst="rect">
            <a:avLst/>
          </a:prstGeom>
          <a:solidFill>
            <a:srgbClr val="FFFFCC"/>
          </a:solidFill>
          <a:ln w="11113">
            <a:solidFill>
              <a:srgbClr val="000000"/>
            </a:solidFill>
            <a:miter lim="800000"/>
            <a:headEnd/>
            <a:tailEnd/>
          </a:ln>
        </p:spPr>
        <p:txBody>
          <a:bodyPr/>
          <a:lstStyle/>
          <a:p>
            <a:endParaRPr lang="es-ES"/>
          </a:p>
        </p:txBody>
      </p:sp>
      <p:sp>
        <p:nvSpPr>
          <p:cNvPr id="142443" name="Freeform 117"/>
          <p:cNvSpPr>
            <a:spLocks/>
          </p:cNvSpPr>
          <p:nvPr/>
        </p:nvSpPr>
        <p:spPr bwMode="auto">
          <a:xfrm>
            <a:off x="4667250" y="1879600"/>
            <a:ext cx="455613" cy="93663"/>
          </a:xfrm>
          <a:custGeom>
            <a:avLst/>
            <a:gdLst>
              <a:gd name="T0" fmla="*/ 2147483647 w 287"/>
              <a:gd name="T1" fmla="*/ 2147483647 h 59"/>
              <a:gd name="T2" fmla="*/ 2147483647 w 287"/>
              <a:gd name="T3" fmla="*/ 0 h 59"/>
              <a:gd name="T4" fmla="*/ 2147483647 w 287"/>
              <a:gd name="T5" fmla="*/ 0 h 59"/>
              <a:gd name="T6" fmla="*/ 0 w 287"/>
              <a:gd name="T7" fmla="*/ 2147483647 h 59"/>
              <a:gd name="T8" fmla="*/ 2147483647 w 287"/>
              <a:gd name="T9" fmla="*/ 2147483647 h 59"/>
              <a:gd name="T10" fmla="*/ 0 60000 65536"/>
              <a:gd name="T11" fmla="*/ 0 60000 65536"/>
              <a:gd name="T12" fmla="*/ 0 60000 65536"/>
              <a:gd name="T13" fmla="*/ 0 60000 65536"/>
              <a:gd name="T14" fmla="*/ 0 60000 65536"/>
              <a:gd name="T15" fmla="*/ 0 w 287"/>
              <a:gd name="T16" fmla="*/ 0 h 59"/>
              <a:gd name="T17" fmla="*/ 287 w 287"/>
              <a:gd name="T18" fmla="*/ 59 h 59"/>
            </a:gdLst>
            <a:ahLst/>
            <a:cxnLst>
              <a:cxn ang="T10">
                <a:pos x="T0" y="T1"/>
              </a:cxn>
              <a:cxn ang="T11">
                <a:pos x="T2" y="T3"/>
              </a:cxn>
              <a:cxn ang="T12">
                <a:pos x="T4" y="T5"/>
              </a:cxn>
              <a:cxn ang="T13">
                <a:pos x="T6" y="T7"/>
              </a:cxn>
              <a:cxn ang="T14">
                <a:pos x="T8" y="T9"/>
              </a:cxn>
            </a:cxnLst>
            <a:rect l="T15" t="T16" r="T17" b="T18"/>
            <a:pathLst>
              <a:path w="287" h="59">
                <a:moveTo>
                  <a:pt x="213" y="59"/>
                </a:moveTo>
                <a:lnTo>
                  <a:pt x="287" y="0"/>
                </a:lnTo>
                <a:lnTo>
                  <a:pt x="73" y="0"/>
                </a:lnTo>
                <a:lnTo>
                  <a:pt x="0" y="59"/>
                </a:lnTo>
                <a:lnTo>
                  <a:pt x="213" y="59"/>
                </a:lnTo>
                <a:close/>
              </a:path>
            </a:pathLst>
          </a:custGeom>
          <a:solidFill>
            <a:srgbClr val="BFBF99"/>
          </a:solidFill>
          <a:ln w="11113">
            <a:solidFill>
              <a:srgbClr val="000000"/>
            </a:solidFill>
            <a:prstDash val="solid"/>
            <a:round/>
            <a:headEnd/>
            <a:tailEnd/>
          </a:ln>
        </p:spPr>
        <p:txBody>
          <a:bodyPr/>
          <a:lstStyle/>
          <a:p>
            <a:endParaRPr lang="es-ES"/>
          </a:p>
        </p:txBody>
      </p:sp>
      <p:sp>
        <p:nvSpPr>
          <p:cNvPr id="142444" name="Freeform 118"/>
          <p:cNvSpPr>
            <a:spLocks/>
          </p:cNvSpPr>
          <p:nvPr/>
        </p:nvSpPr>
        <p:spPr bwMode="auto">
          <a:xfrm>
            <a:off x="5356225" y="1071563"/>
            <a:ext cx="117475" cy="1695450"/>
          </a:xfrm>
          <a:custGeom>
            <a:avLst/>
            <a:gdLst>
              <a:gd name="T0" fmla="*/ 0 w 74"/>
              <a:gd name="T1" fmla="*/ 2147483647 h 1068"/>
              <a:gd name="T2" fmla="*/ 0 w 74"/>
              <a:gd name="T3" fmla="*/ 2147483647 h 1068"/>
              <a:gd name="T4" fmla="*/ 2147483647 w 74"/>
              <a:gd name="T5" fmla="*/ 0 h 1068"/>
              <a:gd name="T6" fmla="*/ 2147483647 w 74"/>
              <a:gd name="T7" fmla="*/ 2147483647 h 1068"/>
              <a:gd name="T8" fmla="*/ 0 w 74"/>
              <a:gd name="T9" fmla="*/ 2147483647 h 1068"/>
              <a:gd name="T10" fmla="*/ 0 60000 65536"/>
              <a:gd name="T11" fmla="*/ 0 60000 65536"/>
              <a:gd name="T12" fmla="*/ 0 60000 65536"/>
              <a:gd name="T13" fmla="*/ 0 60000 65536"/>
              <a:gd name="T14" fmla="*/ 0 60000 65536"/>
              <a:gd name="T15" fmla="*/ 0 w 74"/>
              <a:gd name="T16" fmla="*/ 0 h 1068"/>
              <a:gd name="T17" fmla="*/ 74 w 74"/>
              <a:gd name="T18" fmla="*/ 1068 h 1068"/>
            </a:gdLst>
            <a:ahLst/>
            <a:cxnLst>
              <a:cxn ang="T10">
                <a:pos x="T0" y="T1"/>
              </a:cxn>
              <a:cxn ang="T11">
                <a:pos x="T2" y="T3"/>
              </a:cxn>
              <a:cxn ang="T12">
                <a:pos x="T4" y="T5"/>
              </a:cxn>
              <a:cxn ang="T13">
                <a:pos x="T6" y="T7"/>
              </a:cxn>
              <a:cxn ang="T14">
                <a:pos x="T8" y="T9"/>
              </a:cxn>
            </a:cxnLst>
            <a:rect l="T15" t="T16" r="T17" b="T18"/>
            <a:pathLst>
              <a:path w="74" h="1068">
                <a:moveTo>
                  <a:pt x="0" y="1068"/>
                </a:moveTo>
                <a:lnTo>
                  <a:pt x="0" y="59"/>
                </a:lnTo>
                <a:lnTo>
                  <a:pt x="74" y="0"/>
                </a:lnTo>
                <a:lnTo>
                  <a:pt x="74" y="1010"/>
                </a:lnTo>
                <a:lnTo>
                  <a:pt x="0" y="1068"/>
                </a:lnTo>
                <a:close/>
              </a:path>
            </a:pathLst>
          </a:custGeom>
          <a:solidFill>
            <a:srgbClr val="668080"/>
          </a:solidFill>
          <a:ln w="11113">
            <a:solidFill>
              <a:srgbClr val="000000"/>
            </a:solidFill>
            <a:prstDash val="solid"/>
            <a:round/>
            <a:headEnd/>
            <a:tailEnd/>
          </a:ln>
        </p:spPr>
        <p:txBody>
          <a:bodyPr/>
          <a:lstStyle/>
          <a:p>
            <a:endParaRPr lang="es-ES"/>
          </a:p>
        </p:txBody>
      </p:sp>
      <p:sp>
        <p:nvSpPr>
          <p:cNvPr id="142445" name="Rectangle 119"/>
          <p:cNvSpPr>
            <a:spLocks noChangeArrowheads="1"/>
          </p:cNvSpPr>
          <p:nvPr/>
        </p:nvSpPr>
        <p:spPr bwMode="auto">
          <a:xfrm>
            <a:off x="5005388" y="1165225"/>
            <a:ext cx="350837" cy="1601788"/>
          </a:xfrm>
          <a:prstGeom prst="rect">
            <a:avLst/>
          </a:prstGeom>
          <a:solidFill>
            <a:srgbClr val="CCFFFF"/>
          </a:solidFill>
          <a:ln w="11113">
            <a:solidFill>
              <a:srgbClr val="000000"/>
            </a:solidFill>
            <a:miter lim="800000"/>
            <a:headEnd/>
            <a:tailEnd/>
          </a:ln>
        </p:spPr>
        <p:txBody>
          <a:bodyPr/>
          <a:lstStyle/>
          <a:p>
            <a:endParaRPr lang="es-ES"/>
          </a:p>
        </p:txBody>
      </p:sp>
      <p:sp>
        <p:nvSpPr>
          <p:cNvPr id="142446" name="Freeform 120"/>
          <p:cNvSpPr>
            <a:spLocks/>
          </p:cNvSpPr>
          <p:nvPr/>
        </p:nvSpPr>
        <p:spPr bwMode="auto">
          <a:xfrm>
            <a:off x="5005388" y="1071563"/>
            <a:ext cx="468312" cy="93662"/>
          </a:xfrm>
          <a:custGeom>
            <a:avLst/>
            <a:gdLst>
              <a:gd name="T0" fmla="*/ 2147483647 w 295"/>
              <a:gd name="T1" fmla="*/ 2147483647 h 59"/>
              <a:gd name="T2" fmla="*/ 2147483647 w 295"/>
              <a:gd name="T3" fmla="*/ 0 h 59"/>
              <a:gd name="T4" fmla="*/ 2147483647 w 295"/>
              <a:gd name="T5" fmla="*/ 0 h 59"/>
              <a:gd name="T6" fmla="*/ 0 w 295"/>
              <a:gd name="T7" fmla="*/ 2147483647 h 59"/>
              <a:gd name="T8" fmla="*/ 2147483647 w 295"/>
              <a:gd name="T9" fmla="*/ 2147483647 h 59"/>
              <a:gd name="T10" fmla="*/ 0 60000 65536"/>
              <a:gd name="T11" fmla="*/ 0 60000 65536"/>
              <a:gd name="T12" fmla="*/ 0 60000 65536"/>
              <a:gd name="T13" fmla="*/ 0 60000 65536"/>
              <a:gd name="T14" fmla="*/ 0 60000 65536"/>
              <a:gd name="T15" fmla="*/ 0 w 295"/>
              <a:gd name="T16" fmla="*/ 0 h 59"/>
              <a:gd name="T17" fmla="*/ 295 w 295"/>
              <a:gd name="T18" fmla="*/ 59 h 59"/>
            </a:gdLst>
            <a:ahLst/>
            <a:cxnLst>
              <a:cxn ang="T10">
                <a:pos x="T0" y="T1"/>
              </a:cxn>
              <a:cxn ang="T11">
                <a:pos x="T2" y="T3"/>
              </a:cxn>
              <a:cxn ang="T12">
                <a:pos x="T4" y="T5"/>
              </a:cxn>
              <a:cxn ang="T13">
                <a:pos x="T6" y="T7"/>
              </a:cxn>
              <a:cxn ang="T14">
                <a:pos x="T8" y="T9"/>
              </a:cxn>
            </a:cxnLst>
            <a:rect l="T15" t="T16" r="T17" b="T18"/>
            <a:pathLst>
              <a:path w="295" h="59">
                <a:moveTo>
                  <a:pt x="221" y="59"/>
                </a:moveTo>
                <a:lnTo>
                  <a:pt x="295" y="0"/>
                </a:lnTo>
                <a:lnTo>
                  <a:pt x="74" y="0"/>
                </a:lnTo>
                <a:lnTo>
                  <a:pt x="0" y="59"/>
                </a:lnTo>
                <a:lnTo>
                  <a:pt x="221" y="59"/>
                </a:lnTo>
                <a:close/>
              </a:path>
            </a:pathLst>
          </a:custGeom>
          <a:solidFill>
            <a:srgbClr val="99BFBF"/>
          </a:solidFill>
          <a:ln w="11113">
            <a:solidFill>
              <a:srgbClr val="000000"/>
            </a:solidFill>
            <a:prstDash val="solid"/>
            <a:round/>
            <a:headEnd/>
            <a:tailEnd/>
          </a:ln>
        </p:spPr>
        <p:txBody>
          <a:bodyPr/>
          <a:lstStyle/>
          <a:p>
            <a:endParaRPr lang="es-ES"/>
          </a:p>
        </p:txBody>
      </p:sp>
      <p:sp>
        <p:nvSpPr>
          <p:cNvPr id="142447" name="Line 121"/>
          <p:cNvSpPr>
            <a:spLocks noChangeShapeType="1"/>
          </p:cNvSpPr>
          <p:nvPr/>
        </p:nvSpPr>
        <p:spPr bwMode="auto">
          <a:xfrm flipV="1">
            <a:off x="3492500" y="836613"/>
            <a:ext cx="1588" cy="2000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48" name="Line 122"/>
          <p:cNvSpPr>
            <a:spLocks noChangeShapeType="1"/>
          </p:cNvSpPr>
          <p:nvPr/>
        </p:nvSpPr>
        <p:spPr bwMode="auto">
          <a:xfrm flipH="1">
            <a:off x="3457575" y="2838450"/>
            <a:ext cx="349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49" name="Line 123"/>
          <p:cNvSpPr>
            <a:spLocks noChangeShapeType="1"/>
          </p:cNvSpPr>
          <p:nvPr/>
        </p:nvSpPr>
        <p:spPr bwMode="auto">
          <a:xfrm flipH="1">
            <a:off x="3457575" y="2335213"/>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50" name="Line 124"/>
          <p:cNvSpPr>
            <a:spLocks noChangeShapeType="1"/>
          </p:cNvSpPr>
          <p:nvPr/>
        </p:nvSpPr>
        <p:spPr bwMode="auto">
          <a:xfrm flipH="1">
            <a:off x="3457575" y="1831975"/>
            <a:ext cx="349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51" name="Line 125"/>
          <p:cNvSpPr>
            <a:spLocks noChangeShapeType="1"/>
          </p:cNvSpPr>
          <p:nvPr/>
        </p:nvSpPr>
        <p:spPr bwMode="auto">
          <a:xfrm flipH="1">
            <a:off x="3457575" y="1341438"/>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52" name="Line 126"/>
          <p:cNvSpPr>
            <a:spLocks noChangeShapeType="1"/>
          </p:cNvSpPr>
          <p:nvPr/>
        </p:nvSpPr>
        <p:spPr bwMode="auto">
          <a:xfrm flipH="1">
            <a:off x="3457575" y="714375"/>
            <a:ext cx="349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53" name="Rectangle 127"/>
          <p:cNvSpPr>
            <a:spLocks noChangeArrowheads="1"/>
          </p:cNvSpPr>
          <p:nvPr/>
        </p:nvSpPr>
        <p:spPr bwMode="auto">
          <a:xfrm>
            <a:off x="3141663" y="2744788"/>
            <a:ext cx="3444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400" b="1"/>
              <a:t>0.00</a:t>
            </a:r>
          </a:p>
        </p:txBody>
      </p:sp>
      <p:sp>
        <p:nvSpPr>
          <p:cNvPr id="142454" name="Rectangle 128"/>
          <p:cNvSpPr>
            <a:spLocks noChangeArrowheads="1"/>
          </p:cNvSpPr>
          <p:nvPr/>
        </p:nvSpPr>
        <p:spPr bwMode="auto">
          <a:xfrm>
            <a:off x="3141663" y="2241550"/>
            <a:ext cx="3444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400" b="1"/>
              <a:t>5.00</a:t>
            </a:r>
          </a:p>
        </p:txBody>
      </p:sp>
      <p:sp>
        <p:nvSpPr>
          <p:cNvPr id="142455" name="Rectangle 129"/>
          <p:cNvSpPr>
            <a:spLocks noChangeArrowheads="1"/>
          </p:cNvSpPr>
          <p:nvPr/>
        </p:nvSpPr>
        <p:spPr bwMode="auto">
          <a:xfrm>
            <a:off x="3059113" y="1738313"/>
            <a:ext cx="4429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400" b="1"/>
              <a:t>10.00</a:t>
            </a:r>
          </a:p>
        </p:txBody>
      </p:sp>
      <p:sp>
        <p:nvSpPr>
          <p:cNvPr id="142456" name="Rectangle 130"/>
          <p:cNvSpPr>
            <a:spLocks noChangeArrowheads="1"/>
          </p:cNvSpPr>
          <p:nvPr/>
        </p:nvSpPr>
        <p:spPr bwMode="auto">
          <a:xfrm>
            <a:off x="3059113" y="1247775"/>
            <a:ext cx="4429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400" b="1"/>
              <a:t>15.00</a:t>
            </a:r>
          </a:p>
        </p:txBody>
      </p:sp>
      <p:sp>
        <p:nvSpPr>
          <p:cNvPr id="142457" name="Rectangle 131"/>
          <p:cNvSpPr>
            <a:spLocks noChangeArrowheads="1"/>
          </p:cNvSpPr>
          <p:nvPr/>
        </p:nvSpPr>
        <p:spPr bwMode="auto">
          <a:xfrm>
            <a:off x="3059113" y="620713"/>
            <a:ext cx="4429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400" b="1"/>
              <a:t>20.00</a:t>
            </a:r>
          </a:p>
        </p:txBody>
      </p:sp>
      <p:sp>
        <p:nvSpPr>
          <p:cNvPr id="142458" name="Line 132"/>
          <p:cNvSpPr>
            <a:spLocks noChangeShapeType="1"/>
          </p:cNvSpPr>
          <p:nvPr/>
        </p:nvSpPr>
        <p:spPr bwMode="auto">
          <a:xfrm>
            <a:off x="3492500" y="2838450"/>
            <a:ext cx="3240088" cy="142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59" name="Line 133"/>
          <p:cNvSpPr>
            <a:spLocks noChangeShapeType="1"/>
          </p:cNvSpPr>
          <p:nvPr/>
        </p:nvSpPr>
        <p:spPr bwMode="auto">
          <a:xfrm>
            <a:off x="3492500" y="2838450"/>
            <a:ext cx="1588" cy="34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60" name="Line 134"/>
          <p:cNvSpPr>
            <a:spLocks noChangeShapeType="1"/>
          </p:cNvSpPr>
          <p:nvPr/>
        </p:nvSpPr>
        <p:spPr bwMode="auto">
          <a:xfrm>
            <a:off x="5375275" y="2838450"/>
            <a:ext cx="1588" cy="34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61" name="Line 135"/>
          <p:cNvSpPr>
            <a:spLocks noChangeShapeType="1"/>
          </p:cNvSpPr>
          <p:nvPr/>
        </p:nvSpPr>
        <p:spPr bwMode="auto">
          <a:xfrm>
            <a:off x="5521325" y="2838450"/>
            <a:ext cx="1588" cy="34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2462" name="Rectangle 136"/>
          <p:cNvSpPr>
            <a:spLocks noChangeArrowheads="1"/>
          </p:cNvSpPr>
          <p:nvPr/>
        </p:nvSpPr>
        <p:spPr bwMode="auto">
          <a:xfrm>
            <a:off x="4152900" y="2921000"/>
            <a:ext cx="16065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400" b="1"/>
              <a:t>PT-08   "paspurria"</a:t>
            </a:r>
          </a:p>
        </p:txBody>
      </p:sp>
      <p:grpSp>
        <p:nvGrpSpPr>
          <p:cNvPr id="142463" name="Group 137"/>
          <p:cNvGrpSpPr>
            <a:grpSpLocks/>
          </p:cNvGrpSpPr>
          <p:nvPr/>
        </p:nvGrpSpPr>
        <p:grpSpPr bwMode="auto">
          <a:xfrm>
            <a:off x="7553325" y="1214438"/>
            <a:ext cx="996950" cy="1036637"/>
            <a:chOff x="4059" y="799"/>
            <a:chExt cx="628" cy="653"/>
          </a:xfrm>
        </p:grpSpPr>
        <p:sp>
          <p:nvSpPr>
            <p:cNvPr id="142468" name="Rectangle 138"/>
            <p:cNvSpPr>
              <a:spLocks noChangeArrowheads="1"/>
            </p:cNvSpPr>
            <p:nvPr/>
          </p:nvSpPr>
          <p:spPr bwMode="auto">
            <a:xfrm>
              <a:off x="4059" y="839"/>
              <a:ext cx="55" cy="55"/>
            </a:xfrm>
            <a:prstGeom prst="rect">
              <a:avLst/>
            </a:prstGeom>
            <a:solidFill>
              <a:srgbClr val="9999FF"/>
            </a:solidFill>
            <a:ln w="12700">
              <a:solidFill>
                <a:srgbClr val="000000"/>
              </a:solidFill>
              <a:miter lim="800000"/>
              <a:headEnd/>
              <a:tailEnd/>
            </a:ln>
          </p:spPr>
          <p:txBody>
            <a:bodyPr/>
            <a:lstStyle/>
            <a:p>
              <a:endParaRPr lang="es-ES"/>
            </a:p>
          </p:txBody>
        </p:sp>
        <p:sp>
          <p:nvSpPr>
            <p:cNvPr id="142469" name="Rectangle 139"/>
            <p:cNvSpPr>
              <a:spLocks noChangeArrowheads="1"/>
            </p:cNvSpPr>
            <p:nvPr/>
          </p:nvSpPr>
          <p:spPr bwMode="auto">
            <a:xfrm>
              <a:off x="4146" y="799"/>
              <a:ext cx="3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600" b="1"/>
                <a:t>% H</a:t>
              </a:r>
              <a:r>
                <a:rPr lang="es-ES" sz="1600" b="1" baseline="-25000"/>
                <a:t>2</a:t>
              </a:r>
              <a:r>
                <a:rPr lang="es-ES" sz="1600" b="1"/>
                <a:t>0</a:t>
              </a:r>
            </a:p>
          </p:txBody>
        </p:sp>
        <p:sp>
          <p:nvSpPr>
            <p:cNvPr id="142470" name="Rectangle 140"/>
            <p:cNvSpPr>
              <a:spLocks noChangeArrowheads="1"/>
            </p:cNvSpPr>
            <p:nvPr/>
          </p:nvSpPr>
          <p:spPr bwMode="auto">
            <a:xfrm>
              <a:off x="4059" y="1005"/>
              <a:ext cx="55" cy="55"/>
            </a:xfrm>
            <a:prstGeom prst="rect">
              <a:avLst/>
            </a:prstGeom>
            <a:solidFill>
              <a:srgbClr val="993366"/>
            </a:solidFill>
            <a:ln w="12700">
              <a:solidFill>
                <a:srgbClr val="000000"/>
              </a:solidFill>
              <a:miter lim="800000"/>
              <a:headEnd/>
              <a:tailEnd/>
            </a:ln>
          </p:spPr>
          <p:txBody>
            <a:bodyPr/>
            <a:lstStyle/>
            <a:p>
              <a:endParaRPr lang="es-ES"/>
            </a:p>
          </p:txBody>
        </p:sp>
        <p:sp>
          <p:nvSpPr>
            <p:cNvPr id="142471" name="Rectangle 141"/>
            <p:cNvSpPr>
              <a:spLocks noChangeArrowheads="1"/>
            </p:cNvSpPr>
            <p:nvPr/>
          </p:nvSpPr>
          <p:spPr bwMode="auto">
            <a:xfrm>
              <a:off x="4146" y="965"/>
              <a:ext cx="51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600" b="1"/>
                <a:t>%  HCO</a:t>
              </a:r>
              <a:r>
                <a:rPr lang="es-ES" sz="1600" b="1" baseline="-25000"/>
                <a:t>3</a:t>
              </a:r>
            </a:p>
          </p:txBody>
        </p:sp>
        <p:sp>
          <p:nvSpPr>
            <p:cNvPr id="142472" name="Rectangle 142"/>
            <p:cNvSpPr>
              <a:spLocks noChangeArrowheads="1"/>
            </p:cNvSpPr>
            <p:nvPr/>
          </p:nvSpPr>
          <p:spPr bwMode="auto">
            <a:xfrm>
              <a:off x="4059" y="1171"/>
              <a:ext cx="55" cy="55"/>
            </a:xfrm>
            <a:prstGeom prst="rect">
              <a:avLst/>
            </a:prstGeom>
            <a:solidFill>
              <a:srgbClr val="FFFFCC"/>
            </a:solidFill>
            <a:ln w="12700">
              <a:solidFill>
                <a:srgbClr val="000000"/>
              </a:solidFill>
              <a:miter lim="800000"/>
              <a:headEnd/>
              <a:tailEnd/>
            </a:ln>
          </p:spPr>
          <p:txBody>
            <a:bodyPr/>
            <a:lstStyle/>
            <a:p>
              <a:endParaRPr lang="es-ES"/>
            </a:p>
          </p:txBody>
        </p:sp>
        <p:sp>
          <p:nvSpPr>
            <p:cNvPr id="142473" name="Rectangle 143"/>
            <p:cNvSpPr>
              <a:spLocks noChangeArrowheads="1"/>
            </p:cNvSpPr>
            <p:nvPr/>
          </p:nvSpPr>
          <p:spPr bwMode="auto">
            <a:xfrm>
              <a:off x="4146" y="1132"/>
              <a:ext cx="54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600" b="1"/>
                <a:t>%  NaOH</a:t>
              </a:r>
            </a:p>
          </p:txBody>
        </p:sp>
        <p:sp>
          <p:nvSpPr>
            <p:cNvPr id="142474" name="Rectangle 144"/>
            <p:cNvSpPr>
              <a:spLocks noChangeArrowheads="1"/>
            </p:cNvSpPr>
            <p:nvPr/>
          </p:nvSpPr>
          <p:spPr bwMode="auto">
            <a:xfrm>
              <a:off x="4059" y="1337"/>
              <a:ext cx="55" cy="56"/>
            </a:xfrm>
            <a:prstGeom prst="rect">
              <a:avLst/>
            </a:prstGeom>
            <a:solidFill>
              <a:srgbClr val="CCFFFF"/>
            </a:solidFill>
            <a:ln w="12700">
              <a:solidFill>
                <a:srgbClr val="000000"/>
              </a:solidFill>
              <a:miter lim="800000"/>
              <a:headEnd/>
              <a:tailEnd/>
            </a:ln>
          </p:spPr>
          <p:txBody>
            <a:bodyPr/>
            <a:lstStyle/>
            <a:p>
              <a:endParaRPr lang="es-ES"/>
            </a:p>
          </p:txBody>
        </p:sp>
        <p:sp>
          <p:nvSpPr>
            <p:cNvPr id="142475" name="Rectangle 145"/>
            <p:cNvSpPr>
              <a:spLocks noChangeArrowheads="1"/>
            </p:cNvSpPr>
            <p:nvPr/>
          </p:nvSpPr>
          <p:spPr bwMode="auto">
            <a:xfrm>
              <a:off x="4146" y="1298"/>
              <a:ext cx="37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600" b="1"/>
                <a:t>% HCl</a:t>
              </a:r>
            </a:p>
          </p:txBody>
        </p:sp>
      </p:grpSp>
      <p:sp>
        <p:nvSpPr>
          <p:cNvPr id="142464" name="Text Box 146"/>
          <p:cNvSpPr txBox="1">
            <a:spLocks noChangeArrowheads="1"/>
          </p:cNvSpPr>
          <p:nvPr/>
        </p:nvSpPr>
        <p:spPr bwMode="auto">
          <a:xfrm>
            <a:off x="4268788" y="558800"/>
            <a:ext cx="3040062"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spcBef>
                <a:spcPct val="50000"/>
              </a:spcBef>
            </a:pPr>
            <a:r>
              <a:rPr lang="es-MX" sz="1200" b="1">
                <a:solidFill>
                  <a:schemeClr val="bg1"/>
                </a:solidFill>
                <a:cs typeface="Arial" charset="0"/>
              </a:rPr>
              <a:t>               </a:t>
            </a:r>
            <a:r>
              <a:rPr lang="es-MX" sz="1400" b="1">
                <a:solidFill>
                  <a:srgbClr val="000000"/>
                </a:solidFill>
                <a:cs typeface="Arial" charset="0"/>
              </a:rPr>
              <a:t>Total As = 1,783 mg/kg</a:t>
            </a:r>
          </a:p>
          <a:p>
            <a:pPr eaLnBrk="1" hangingPunct="1">
              <a:lnSpc>
                <a:spcPct val="85000"/>
              </a:lnSpc>
              <a:spcBef>
                <a:spcPct val="50000"/>
              </a:spcBef>
            </a:pPr>
            <a:r>
              <a:rPr lang="es-MX" sz="1400" b="1">
                <a:solidFill>
                  <a:srgbClr val="000000"/>
                </a:solidFill>
                <a:cs typeface="Arial" charset="0"/>
              </a:rPr>
              <a:t>    Soluble As = 17.53 mg/L</a:t>
            </a:r>
            <a:endParaRPr lang="es-ES" sz="1400" b="1">
              <a:solidFill>
                <a:srgbClr val="000000"/>
              </a:solidFill>
              <a:cs typeface="Arial" charset="0"/>
            </a:endParaRPr>
          </a:p>
        </p:txBody>
      </p:sp>
      <p:sp>
        <p:nvSpPr>
          <p:cNvPr id="142465" name="Text Box 147"/>
          <p:cNvSpPr txBox="1">
            <a:spLocks noChangeArrowheads="1"/>
          </p:cNvSpPr>
          <p:nvPr/>
        </p:nvSpPr>
        <p:spPr bwMode="auto">
          <a:xfrm>
            <a:off x="3059113" y="333375"/>
            <a:ext cx="574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s-MX" sz="1400" b="1">
                <a:cs typeface="Arial" charset="0"/>
              </a:rPr>
              <a:t>mg/L</a:t>
            </a:r>
            <a:endParaRPr lang="es-ES" sz="1400" b="1">
              <a:cs typeface="Arial" charset="0"/>
            </a:endParaRPr>
          </a:p>
        </p:txBody>
      </p:sp>
      <p:sp>
        <p:nvSpPr>
          <p:cNvPr id="142466" name="Text Box 148"/>
          <p:cNvSpPr txBox="1">
            <a:spLocks noChangeArrowheads="1"/>
          </p:cNvSpPr>
          <p:nvPr/>
        </p:nvSpPr>
        <p:spPr bwMode="auto">
          <a:xfrm>
            <a:off x="4211638" y="3154363"/>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s-MX" sz="1400" b="1">
                <a:cs typeface="Arial" charset="0"/>
              </a:rPr>
              <a:t>pH= 10.3</a:t>
            </a:r>
            <a:endParaRPr lang="es-ES" sz="1400" b="1">
              <a:cs typeface="Arial" charset="0"/>
            </a:endParaRPr>
          </a:p>
        </p:txBody>
      </p:sp>
      <p:sp>
        <p:nvSpPr>
          <p:cNvPr id="142467" name="Line 149"/>
          <p:cNvSpPr>
            <a:spLocks noChangeShapeType="1"/>
          </p:cNvSpPr>
          <p:nvPr/>
        </p:nvSpPr>
        <p:spPr bwMode="auto">
          <a:xfrm flipH="1">
            <a:off x="4427538" y="1052513"/>
            <a:ext cx="431800" cy="144462"/>
          </a:xfrm>
          <a:prstGeom prst="line">
            <a:avLst/>
          </a:prstGeom>
          <a:noFill/>
          <a:ln w="28575">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PbAs scatterpl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68338"/>
            <a:ext cx="42656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2" name="Picture 3" descr="PbFe scatter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68338"/>
            <a:ext cx="42656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a:off x="1295400" y="0"/>
            <a:ext cx="7086600" cy="579438"/>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defRPr/>
            </a:pPr>
            <a:r>
              <a:rPr lang="es-ES" sz="3200" b="1" smtClean="0">
                <a:effectLst>
                  <a:outerShdw blurRad="38100" dist="38100" dir="2700000" algn="tl">
                    <a:srgbClr val="000000"/>
                  </a:outerShdw>
                </a:effectLst>
                <a:latin typeface="Times New Roman" charset="0"/>
              </a:rPr>
              <a:t>XRF from Berkeley synchrotron source</a:t>
            </a:r>
          </a:p>
        </p:txBody>
      </p:sp>
      <p:sp>
        <p:nvSpPr>
          <p:cNvPr id="143364" name="Text Box 5"/>
          <p:cNvSpPr txBox="1">
            <a:spLocks noChangeArrowheads="1"/>
          </p:cNvSpPr>
          <p:nvPr/>
        </p:nvSpPr>
        <p:spPr bwMode="auto">
          <a:xfrm>
            <a:off x="1676400" y="5468938"/>
            <a:ext cx="198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latin typeface="Times New Roman" charset="0"/>
                <a:cs typeface="Arial" charset="0"/>
              </a:rPr>
              <a:t>Pb-As correlation</a:t>
            </a:r>
          </a:p>
        </p:txBody>
      </p:sp>
      <p:sp>
        <p:nvSpPr>
          <p:cNvPr id="143365" name="Text Box 6"/>
          <p:cNvSpPr txBox="1">
            <a:spLocks noChangeArrowheads="1"/>
          </p:cNvSpPr>
          <p:nvPr/>
        </p:nvSpPr>
        <p:spPr bwMode="auto">
          <a:xfrm>
            <a:off x="6096000" y="5468938"/>
            <a:ext cx="198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dirty="0" smtClean="0">
                <a:latin typeface="Times New Roman" charset="0"/>
                <a:cs typeface="Arial" charset="0"/>
              </a:rPr>
              <a:t>As-</a:t>
            </a:r>
            <a:r>
              <a:rPr lang="en-US" sz="1800" dirty="0">
                <a:latin typeface="Times New Roman" charset="0"/>
                <a:cs typeface="Arial" charset="0"/>
              </a:rPr>
              <a:t>Fe correlation</a:t>
            </a:r>
          </a:p>
        </p:txBody>
      </p:sp>
      <p:sp>
        <p:nvSpPr>
          <p:cNvPr id="143366" name="Text Box 7"/>
          <p:cNvSpPr txBox="1">
            <a:spLocks noChangeArrowheads="1"/>
          </p:cNvSpPr>
          <p:nvPr/>
        </p:nvSpPr>
        <p:spPr bwMode="auto">
          <a:xfrm>
            <a:off x="990600" y="5926138"/>
            <a:ext cx="72390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latin typeface="Times New Roman" charset="0"/>
                <a:cs typeface="Arial" charset="0"/>
              </a:rPr>
              <a:t>Best correlation with Pb is As.  Only weaker correlation with Fe.</a:t>
            </a:r>
          </a:p>
          <a:p>
            <a:pPr eaLnBrk="1" hangingPunct="1">
              <a:spcBef>
                <a:spcPct val="50000"/>
              </a:spcBef>
            </a:pPr>
            <a:r>
              <a:rPr lang="en-US" sz="1800">
                <a:latin typeface="Times New Roman" charset="0"/>
                <a:cs typeface="Arial" charset="0"/>
              </a:rPr>
              <a:t>Possibility:  Pb and As both like Fe, but only in some forms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42988" y="476250"/>
            <a:ext cx="7643812" cy="4495800"/>
          </a:xfrm>
        </p:spPr>
        <p:txBody>
          <a:bodyPr/>
          <a:lstStyle/>
          <a:p>
            <a:pPr marL="0" indent="0">
              <a:buFontTx/>
              <a:buNone/>
              <a:defRPr/>
            </a:pPr>
            <a:r>
              <a:rPr lang="es-ES" sz="2800" i="1" dirty="0" smtClean="0"/>
              <a:t>Los elementos que son relativamente solubles, en la corteza terrestre fueron los que se convirtieron en  esenciales, los que en la naturaleza están menos disponibles, son </a:t>
            </a:r>
            <a:r>
              <a:rPr lang="es-ES" sz="2800" i="1" dirty="0" smtClean="0"/>
              <a:t>tóxicos.</a:t>
            </a:r>
            <a:endParaRPr lang="es-ES" sz="2800" i="1" dirty="0" smtClean="0"/>
          </a:p>
          <a:p>
            <a:pPr marL="0" indent="0">
              <a:buFontTx/>
              <a:buNone/>
              <a:defRPr/>
            </a:pPr>
            <a:endParaRPr lang="es-ES" sz="800" dirty="0" smtClean="0"/>
          </a:p>
          <a:p>
            <a:pPr marL="0" indent="0">
              <a:buFontTx/>
              <a:buNone/>
              <a:defRPr/>
            </a:pPr>
            <a:r>
              <a:rPr lang="es-ES" sz="2800" i="1" dirty="0" smtClean="0"/>
              <a:t>Los </a:t>
            </a:r>
            <a:r>
              <a:rPr lang="es-ES" sz="2800" i="1" dirty="0"/>
              <a:t>elementos inorgánicos </a:t>
            </a:r>
            <a:r>
              <a:rPr lang="es-ES" sz="2800" i="1" dirty="0" smtClean="0"/>
              <a:t>que no están </a:t>
            </a:r>
            <a:r>
              <a:rPr lang="es-ES" sz="2800" i="1" dirty="0" err="1" smtClean="0"/>
              <a:t>geodisponibles</a:t>
            </a:r>
            <a:r>
              <a:rPr lang="es-ES" sz="2800" i="1" dirty="0" smtClean="0"/>
              <a:t> en la naturaleza son potencialmente tóxicos y no tienen ninguna función </a:t>
            </a:r>
            <a:r>
              <a:rPr lang="es-ES" sz="2800" i="1" dirty="0" smtClean="0"/>
              <a:t>vital. </a:t>
            </a:r>
            <a:endParaRPr lang="es-ES" sz="2800" i="1" dirty="0" smtClean="0"/>
          </a:p>
          <a:p>
            <a:pPr marL="0" indent="0">
              <a:buFontTx/>
              <a:buNone/>
              <a:defRPr/>
            </a:pPr>
            <a:endParaRPr lang="es-ES" sz="800" i="1" dirty="0" smtClean="0"/>
          </a:p>
          <a:p>
            <a:pPr marL="0" indent="0">
              <a:buFontTx/>
              <a:buNone/>
              <a:defRPr/>
            </a:pPr>
            <a:r>
              <a:rPr lang="es-ES" sz="2800" i="1" dirty="0" smtClean="0"/>
              <a:t>Los compuestos orgánicos no tóxicos son los que los metabolismos son capaces de transformar o integrar directamente en un organismo determinado , el resto son </a:t>
            </a:r>
            <a:r>
              <a:rPr lang="es-ES" sz="2800" i="1" dirty="0" smtClean="0"/>
              <a:t>tóxicos.</a:t>
            </a:r>
            <a:endParaRPr lang="es-ES" sz="2800" i="1" dirty="0" smtClean="0"/>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SLP48MRmed3+5WL000"/>
          <p:cNvPicPr>
            <a:picLocks noChangeAspect="1" noChangeArrowheads="1"/>
          </p:cNvPicPr>
          <p:nvPr/>
        </p:nvPicPr>
        <p:blipFill>
          <a:blip r:embed="rId2">
            <a:extLst>
              <a:ext uri="{28A0092B-C50C-407E-A947-70E740481C1C}">
                <a14:useLocalDpi xmlns:a14="http://schemas.microsoft.com/office/drawing/2010/main" val="0"/>
              </a:ext>
            </a:extLst>
          </a:blip>
          <a:srcRect t="12839" b="14903"/>
          <a:stretch>
            <a:fillRect/>
          </a:stretch>
        </p:blipFill>
        <p:spPr bwMode="auto">
          <a:xfrm>
            <a:off x="457200" y="822325"/>
            <a:ext cx="25908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6" name="Picture 3" descr="SLP48MR_fine_Pb_distrib"/>
          <p:cNvPicPr>
            <a:picLocks noChangeAspect="1" noChangeArrowheads="1"/>
          </p:cNvPicPr>
          <p:nvPr/>
        </p:nvPicPr>
        <p:blipFill>
          <a:blip r:embed="rId3">
            <a:extLst>
              <a:ext uri="{28A0092B-C50C-407E-A947-70E740481C1C}">
                <a14:useLocalDpi xmlns:a14="http://schemas.microsoft.com/office/drawing/2010/main" val="0"/>
              </a:ext>
            </a:extLst>
          </a:blip>
          <a:srcRect l="8192" t="8017" r="14972" b="18513"/>
          <a:stretch>
            <a:fillRect/>
          </a:stretch>
        </p:blipFill>
        <p:spPr bwMode="auto">
          <a:xfrm>
            <a:off x="3276600" y="822325"/>
            <a:ext cx="2743200"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p:cNvSpPr txBox="1">
            <a:spLocks noChangeArrowheads="1"/>
          </p:cNvSpPr>
          <p:nvPr/>
        </p:nvSpPr>
        <p:spPr bwMode="auto">
          <a:xfrm>
            <a:off x="1219200" y="3365500"/>
            <a:ext cx="1238250" cy="366713"/>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b="1" smtClean="0">
                <a:effectLst>
                  <a:outerShdw blurRad="38100" dist="38100" dir="2700000" algn="tl">
                    <a:srgbClr val="000000"/>
                  </a:outerShdw>
                </a:effectLst>
                <a:latin typeface="Times New Roman" charset="0"/>
              </a:rPr>
              <a:t>As(III)/(V)</a:t>
            </a:r>
          </a:p>
        </p:txBody>
      </p:sp>
      <p:sp>
        <p:nvSpPr>
          <p:cNvPr id="114693" name="Text Box 5"/>
          <p:cNvSpPr txBox="1">
            <a:spLocks noChangeArrowheads="1"/>
          </p:cNvSpPr>
          <p:nvPr/>
        </p:nvSpPr>
        <p:spPr bwMode="auto">
          <a:xfrm>
            <a:off x="4267200" y="3368675"/>
            <a:ext cx="450850" cy="366713"/>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b="1" smtClean="0">
                <a:effectLst>
                  <a:outerShdw blurRad="38100" dist="38100" dir="2700000" algn="tl">
                    <a:srgbClr val="000000"/>
                  </a:outerShdw>
                </a:effectLst>
                <a:latin typeface="Times New Roman" charset="0"/>
              </a:rPr>
              <a:t>Pb</a:t>
            </a:r>
          </a:p>
        </p:txBody>
      </p:sp>
      <p:pic>
        <p:nvPicPr>
          <p:cNvPr id="144389" name="Picture 6" descr="SLP48MR_fine_Zn_distrib"/>
          <p:cNvPicPr>
            <a:picLocks noChangeAspect="1" noChangeArrowheads="1"/>
          </p:cNvPicPr>
          <p:nvPr/>
        </p:nvPicPr>
        <p:blipFill>
          <a:blip r:embed="rId4">
            <a:extLst>
              <a:ext uri="{28A0092B-C50C-407E-A947-70E740481C1C}">
                <a14:useLocalDpi xmlns:a14="http://schemas.microsoft.com/office/drawing/2010/main" val="0"/>
              </a:ext>
            </a:extLst>
          </a:blip>
          <a:srcRect l="8192" t="8017" r="14972" b="18513"/>
          <a:stretch>
            <a:fillRect/>
          </a:stretch>
        </p:blipFill>
        <p:spPr bwMode="auto">
          <a:xfrm>
            <a:off x="6096000" y="822325"/>
            <a:ext cx="2743200"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Text Box 7"/>
          <p:cNvSpPr txBox="1">
            <a:spLocks noChangeArrowheads="1"/>
          </p:cNvSpPr>
          <p:nvPr/>
        </p:nvSpPr>
        <p:spPr bwMode="auto">
          <a:xfrm>
            <a:off x="7105650" y="3368675"/>
            <a:ext cx="463550" cy="366713"/>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b="1" smtClean="0">
                <a:effectLst>
                  <a:outerShdw blurRad="38100" dist="38100" dir="2700000" algn="tl">
                    <a:srgbClr val="000000"/>
                  </a:outerShdw>
                </a:effectLst>
                <a:latin typeface="Times New Roman" charset="0"/>
              </a:rPr>
              <a:t>Zn</a:t>
            </a:r>
          </a:p>
        </p:txBody>
      </p:sp>
      <p:pic>
        <p:nvPicPr>
          <p:cNvPr id="144391" name="Picture 8" descr="SLP48MR_fine_Cu_distrib"/>
          <p:cNvPicPr>
            <a:picLocks noChangeAspect="1" noChangeArrowheads="1"/>
          </p:cNvPicPr>
          <p:nvPr/>
        </p:nvPicPr>
        <p:blipFill>
          <a:blip r:embed="rId5">
            <a:extLst>
              <a:ext uri="{28A0092B-C50C-407E-A947-70E740481C1C}">
                <a14:useLocalDpi xmlns:a14="http://schemas.microsoft.com/office/drawing/2010/main" val="0"/>
              </a:ext>
            </a:extLst>
          </a:blip>
          <a:srcRect l="8192" t="8017" r="14972" b="18513"/>
          <a:stretch>
            <a:fillRect/>
          </a:stretch>
        </p:blipFill>
        <p:spPr bwMode="auto">
          <a:xfrm>
            <a:off x="3276600" y="3840163"/>
            <a:ext cx="2743200"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7" name="Text Box 9"/>
          <p:cNvSpPr txBox="1">
            <a:spLocks noChangeArrowheads="1"/>
          </p:cNvSpPr>
          <p:nvPr/>
        </p:nvSpPr>
        <p:spPr bwMode="auto">
          <a:xfrm>
            <a:off x="4502150" y="6302375"/>
            <a:ext cx="476250" cy="366713"/>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b="1" smtClean="0">
                <a:effectLst>
                  <a:outerShdw blurRad="38100" dist="38100" dir="2700000" algn="tl">
                    <a:srgbClr val="000000"/>
                  </a:outerShdw>
                </a:effectLst>
                <a:latin typeface="Times New Roman" charset="0"/>
              </a:rPr>
              <a:t>Cu</a:t>
            </a:r>
          </a:p>
        </p:txBody>
      </p:sp>
      <p:pic>
        <p:nvPicPr>
          <p:cNvPr id="144393" name="Picture 10" descr="SLP48MR_fine_Fe_distrib"/>
          <p:cNvPicPr>
            <a:picLocks noChangeAspect="1" noChangeArrowheads="1"/>
          </p:cNvPicPr>
          <p:nvPr/>
        </p:nvPicPr>
        <p:blipFill>
          <a:blip r:embed="rId6">
            <a:extLst>
              <a:ext uri="{28A0092B-C50C-407E-A947-70E740481C1C}">
                <a14:useLocalDpi xmlns:a14="http://schemas.microsoft.com/office/drawing/2010/main" val="0"/>
              </a:ext>
            </a:extLst>
          </a:blip>
          <a:srcRect l="8192" t="8017" r="14972" b="18513"/>
          <a:stretch>
            <a:fillRect/>
          </a:stretch>
        </p:blipFill>
        <p:spPr bwMode="auto">
          <a:xfrm>
            <a:off x="6172200" y="3825875"/>
            <a:ext cx="2743200"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9" name="Text Box 11"/>
          <p:cNvSpPr txBox="1">
            <a:spLocks noChangeArrowheads="1"/>
          </p:cNvSpPr>
          <p:nvPr/>
        </p:nvSpPr>
        <p:spPr bwMode="auto">
          <a:xfrm>
            <a:off x="7315200" y="6288088"/>
            <a:ext cx="425450" cy="366712"/>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b="1" smtClean="0">
                <a:effectLst>
                  <a:outerShdw blurRad="38100" dist="38100" dir="2700000" algn="tl">
                    <a:srgbClr val="000000"/>
                  </a:outerShdw>
                </a:effectLst>
                <a:latin typeface="Times New Roman" charset="0"/>
              </a:rPr>
              <a:t>Fe</a:t>
            </a:r>
          </a:p>
        </p:txBody>
      </p:sp>
      <p:sp>
        <p:nvSpPr>
          <p:cNvPr id="114700" name="Text Box 12"/>
          <p:cNvSpPr txBox="1">
            <a:spLocks noChangeArrowheads="1"/>
          </p:cNvSpPr>
          <p:nvPr/>
        </p:nvSpPr>
        <p:spPr bwMode="auto">
          <a:xfrm>
            <a:off x="76200" y="63500"/>
            <a:ext cx="8991600" cy="701675"/>
          </a:xfrm>
          <a:prstGeom prst="rect">
            <a:avLst/>
          </a:prstGeom>
          <a:noFill/>
          <a:ln w="9525">
            <a:noFill/>
            <a:miter lim="800000"/>
            <a:headEnd/>
            <a:tailEnd/>
          </a:ln>
          <a:effectLst/>
        </p:spPr>
        <p:txBody>
          <a:bodyPr>
            <a:spAutoFit/>
          </a:bodyPr>
          <a:lstStyle/>
          <a:p>
            <a:pPr algn="ctr">
              <a:defRPr/>
            </a:pPr>
            <a:r>
              <a:rPr lang="en-US" sz="2000" b="1">
                <a:effectLst>
                  <a:outerShdw blurRad="38100" dist="38100" dir="2700000" algn="tl">
                    <a:srgbClr val="000000"/>
                  </a:outerShdw>
                </a:effectLst>
                <a:latin typeface="Times New Roman" pitchFamily="18" charset="0"/>
                <a:ea typeface="+mn-ea"/>
              </a:rPr>
              <a:t>Elemental Maps for </a:t>
            </a:r>
            <a:r>
              <a:rPr lang="es-ES" sz="2000" b="1">
                <a:effectLst>
                  <a:outerShdw blurRad="38100" dist="38100" dir="2700000" algn="tl">
                    <a:srgbClr val="000000"/>
                  </a:outerShdw>
                </a:effectLst>
                <a:latin typeface="Times New Roman" pitchFamily="18" charset="0"/>
                <a:ea typeface="+mn-ea"/>
              </a:rPr>
              <a:t>Site contaminated Using </a:t>
            </a:r>
            <a:r>
              <a:rPr lang="es-ES" sz="2000" b="1">
                <a:effectLst>
                  <a:outerShdw blurRad="38100" dist="38100" dir="2700000" algn="tl">
                    <a:srgbClr val="000000"/>
                  </a:outerShdw>
                </a:effectLst>
                <a:latin typeface="Symbol" pitchFamily="18" charset="2"/>
                <a:ea typeface="+mn-ea"/>
              </a:rPr>
              <a:t>m</a:t>
            </a:r>
            <a:r>
              <a:rPr lang="es-ES" sz="2000" b="1">
                <a:effectLst>
                  <a:outerShdw blurRad="38100" dist="38100" dir="2700000" algn="tl">
                    <a:srgbClr val="000000"/>
                  </a:outerShdw>
                </a:effectLst>
                <a:latin typeface="Times New Roman" pitchFamily="18" charset="0"/>
                <a:ea typeface="+mn-ea"/>
              </a:rPr>
              <a:t>-XRF from Berkeley synchrotron source</a:t>
            </a:r>
            <a:endParaRPr lang="en-US" sz="2000" b="1">
              <a:effectLst>
                <a:outerShdw blurRad="38100" dist="38100" dir="2700000" algn="tl">
                  <a:srgbClr val="000000"/>
                </a:outerShdw>
              </a:effectLst>
              <a:latin typeface="Times New Roman" pitchFamily="18" charset="0"/>
              <a:ea typeface="+mn-ea"/>
            </a:endParaRPr>
          </a:p>
        </p:txBody>
      </p:sp>
      <p:pic>
        <p:nvPicPr>
          <p:cNvPr id="144396" name="Picture 13" descr="SLP48MR_fine_Mn_distrib"/>
          <p:cNvPicPr>
            <a:picLocks noChangeAspect="1" noChangeArrowheads="1"/>
          </p:cNvPicPr>
          <p:nvPr/>
        </p:nvPicPr>
        <p:blipFill>
          <a:blip r:embed="rId7">
            <a:extLst>
              <a:ext uri="{28A0092B-C50C-407E-A947-70E740481C1C}">
                <a14:useLocalDpi xmlns:a14="http://schemas.microsoft.com/office/drawing/2010/main" val="0"/>
              </a:ext>
            </a:extLst>
          </a:blip>
          <a:srcRect l="8974" t="9184" r="14673" b="18513"/>
          <a:stretch>
            <a:fillRect/>
          </a:stretch>
        </p:blipFill>
        <p:spPr bwMode="auto">
          <a:xfrm>
            <a:off x="457200" y="3825875"/>
            <a:ext cx="274320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02" name="Text Box 14"/>
          <p:cNvSpPr txBox="1">
            <a:spLocks noChangeArrowheads="1"/>
          </p:cNvSpPr>
          <p:nvPr/>
        </p:nvSpPr>
        <p:spPr bwMode="auto">
          <a:xfrm>
            <a:off x="1600200" y="6302375"/>
            <a:ext cx="527050" cy="366713"/>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b="1" smtClean="0">
                <a:effectLst>
                  <a:outerShdw blurRad="38100" dist="38100" dir="2700000" algn="tl">
                    <a:srgbClr val="000000"/>
                  </a:outerShdw>
                </a:effectLst>
                <a:latin typeface="Times New Roman" charset="0"/>
              </a:rPr>
              <a:t>Mn</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Título"/>
          <p:cNvSpPr>
            <a:spLocks noGrp="1"/>
          </p:cNvSpPr>
          <p:nvPr>
            <p:ph type="title" idx="4294967295"/>
          </p:nvPr>
        </p:nvSpPr>
        <p:spPr/>
        <p:txBody>
          <a:bodyPr/>
          <a:lstStyle/>
          <a:p>
            <a:pPr eaLnBrk="1" hangingPunct="1">
              <a:defRPr/>
            </a:pPr>
            <a:r>
              <a:rPr lang="es-ES" sz="2800" b="1">
                <a:latin typeface="Comic Sans MS" charset="0"/>
                <a:cs typeface="Arial" charset="0"/>
              </a:rPr>
              <a:t>Micrografía de alta resolución y el patrón de difracción de electrones de una nanopartícula rica en As y Pb de la muestra PT-06</a:t>
            </a:r>
            <a:endParaRPr lang="es-MX" sz="2800">
              <a:latin typeface="Comic Sans MS" charset="0"/>
              <a:cs typeface="Arial" charset="0"/>
            </a:endParaRPr>
          </a:p>
        </p:txBody>
      </p:sp>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458152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Picture 3"/>
          <p:cNvPicPr>
            <a:picLocks noChangeAspect="1" noChangeArrowheads="1"/>
          </p:cNvPicPr>
          <p:nvPr/>
        </p:nvPicPr>
        <p:blipFill>
          <a:blip r:embed="rId3">
            <a:extLst>
              <a:ext uri="{28A0092B-C50C-407E-A947-70E740481C1C}">
                <a14:useLocalDpi xmlns:a14="http://schemas.microsoft.com/office/drawing/2010/main" val="0"/>
              </a:ext>
            </a:extLst>
          </a:blip>
          <a:srcRect r="4564"/>
          <a:stretch>
            <a:fillRect/>
          </a:stretch>
        </p:blipFill>
        <p:spPr bwMode="auto">
          <a:xfrm>
            <a:off x="5651500" y="2420938"/>
            <a:ext cx="3419475" cy="22145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5412" name="4 CuadroTexto"/>
          <p:cNvSpPr txBox="1">
            <a:spLocks noChangeArrowheads="1"/>
          </p:cNvSpPr>
          <p:nvPr/>
        </p:nvSpPr>
        <p:spPr bwMode="auto">
          <a:xfrm>
            <a:off x="6072188" y="1928813"/>
            <a:ext cx="2643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MX" b="1">
                <a:latin typeface="Calibri" charset="0"/>
                <a:cs typeface="Arial" charset="0"/>
              </a:rPr>
              <a:t>Análisis TEM-EDS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8"/>
          <p:cNvSpPr>
            <a:spLocks noChangeArrowheads="1"/>
          </p:cNvSpPr>
          <p:nvPr/>
        </p:nvSpPr>
        <p:spPr bwMode="auto">
          <a:xfrm>
            <a:off x="0" y="5734050"/>
            <a:ext cx="9144000" cy="1123950"/>
          </a:xfrm>
          <a:prstGeom prst="rect">
            <a:avLst/>
          </a:prstGeom>
          <a:solidFill>
            <a:srgbClr val="00152A"/>
          </a:solidFill>
          <a:ln w="9525">
            <a:solidFill>
              <a:srgbClr val="000000"/>
            </a:solidFill>
            <a:miter lim="800000"/>
            <a:headEnd/>
            <a:tailEnd/>
          </a:ln>
        </p:spPr>
        <p:txBody>
          <a:bodyPr wrap="none" anchor="ctr"/>
          <a:lstStyle/>
          <a:p>
            <a:endParaRPr lang="es-ES"/>
          </a:p>
        </p:txBody>
      </p:sp>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l="1167" b="2219"/>
          <a:stretch>
            <a:fillRect/>
          </a:stretch>
        </p:blipFill>
        <p:spPr bwMode="auto">
          <a:xfrm>
            <a:off x="0" y="476250"/>
            <a:ext cx="9144000" cy="5232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6435" name="Text Box 3"/>
          <p:cNvSpPr txBox="1">
            <a:spLocks noChangeArrowheads="1"/>
          </p:cNvSpPr>
          <p:nvPr/>
        </p:nvSpPr>
        <p:spPr bwMode="auto">
          <a:xfrm>
            <a:off x="0" y="5826125"/>
            <a:ext cx="9144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s-ES" sz="2200" b="1">
                <a:cs typeface="Arial" charset="0"/>
              </a:rPr>
              <a:t>Comparación de las distancias interplanares obtenidas por TEM</a:t>
            </a:r>
          </a:p>
        </p:txBody>
      </p:sp>
      <p:sp>
        <p:nvSpPr>
          <p:cNvPr id="146436" name="Line 4"/>
          <p:cNvSpPr>
            <a:spLocks noChangeShapeType="1"/>
          </p:cNvSpPr>
          <p:nvPr/>
        </p:nvSpPr>
        <p:spPr bwMode="auto">
          <a:xfrm flipH="1">
            <a:off x="1403350" y="188913"/>
            <a:ext cx="720725" cy="2159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46437" name="Line 5"/>
          <p:cNvSpPr>
            <a:spLocks noChangeShapeType="1"/>
          </p:cNvSpPr>
          <p:nvPr/>
        </p:nvSpPr>
        <p:spPr bwMode="auto">
          <a:xfrm flipH="1">
            <a:off x="5651500" y="115888"/>
            <a:ext cx="720725" cy="2159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46438" name="Line 6"/>
          <p:cNvSpPr>
            <a:spLocks noChangeShapeType="1"/>
          </p:cNvSpPr>
          <p:nvPr/>
        </p:nvSpPr>
        <p:spPr bwMode="auto">
          <a:xfrm>
            <a:off x="395288" y="6453188"/>
            <a:ext cx="792162"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46439" name="Text Box 7"/>
          <p:cNvSpPr txBox="1">
            <a:spLocks noChangeArrowheads="1"/>
          </p:cNvSpPr>
          <p:nvPr/>
        </p:nvSpPr>
        <p:spPr bwMode="auto">
          <a:xfrm>
            <a:off x="1547813" y="6308725"/>
            <a:ext cx="6337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s-MX" sz="1800" b="1">
                <a:cs typeface="Arial" charset="0"/>
              </a:rPr>
              <a:t>Arseniatos predichos teóricamente (mineql+)</a:t>
            </a:r>
            <a:endParaRPr lang="es-ES" sz="1800" b="1">
              <a:cs typeface="Arial"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95536" y="44624"/>
            <a:ext cx="8748464" cy="6278643"/>
          </a:xfrm>
          <a:prstGeom prst="rect">
            <a:avLst/>
          </a:prstGeom>
          <a:noFill/>
        </p:spPr>
        <p:txBody>
          <a:bodyPr wrap="square" rtlCol="0">
            <a:spAutoFit/>
          </a:bodyPr>
          <a:lstStyle/>
          <a:p>
            <a:r>
              <a:rPr lang="es-ES" sz="2400" dirty="0" smtClean="0">
                <a:solidFill>
                  <a:srgbClr val="FF0000"/>
                </a:solidFill>
                <a:effectLst>
                  <a:outerShdw blurRad="50800" dist="38100" dir="2700000" algn="tl" rotWithShape="0">
                    <a:srgbClr val="000000">
                      <a:alpha val="43000"/>
                    </a:srgbClr>
                  </a:outerShdw>
                </a:effectLst>
              </a:rPr>
              <a:t>NUESTRA FORMA DE PENSAR DEBE CAMBIAR:</a:t>
            </a:r>
          </a:p>
          <a:p>
            <a:endParaRPr lang="es-ES" dirty="0"/>
          </a:p>
          <a:p>
            <a:pPr marL="285750" indent="-285750">
              <a:buFont typeface="Wingdings" charset="2"/>
              <a:buChar char="ü"/>
            </a:pPr>
            <a:r>
              <a:rPr lang="es-ES" dirty="0" smtClean="0"/>
              <a:t>MEZCLAMOS EXCRETA CON </a:t>
            </a:r>
            <a:r>
              <a:rPr lang="es-ES" dirty="0" smtClean="0"/>
              <a:t>ORINA. </a:t>
            </a:r>
            <a:endParaRPr lang="es-ES" dirty="0" smtClean="0"/>
          </a:p>
          <a:p>
            <a:pPr marL="285750" indent="-285750">
              <a:buFont typeface="Wingdings" charset="2"/>
              <a:buChar char="ü"/>
            </a:pPr>
            <a:r>
              <a:rPr lang="es-ES" dirty="0" smtClean="0"/>
              <a:t>LA EXCRETA CONTIENE MICROORGANISMOS </a:t>
            </a:r>
            <a:r>
              <a:rPr lang="es-ES" dirty="0" smtClean="0"/>
              <a:t>PATÓGENOS. </a:t>
            </a:r>
            <a:endParaRPr lang="es-ES" dirty="0" smtClean="0"/>
          </a:p>
          <a:p>
            <a:pPr marL="285750" indent="-285750">
              <a:buFont typeface="Wingdings" charset="2"/>
              <a:buChar char="ü"/>
            </a:pPr>
            <a:r>
              <a:rPr lang="es-ES" dirty="0" smtClean="0"/>
              <a:t>LA ORINA CONTIENE NUTRIMENTOS Y ES </a:t>
            </a:r>
            <a:r>
              <a:rPr lang="es-ES" dirty="0" smtClean="0"/>
              <a:t>ESTERIL.</a:t>
            </a:r>
            <a:endParaRPr lang="es-ES" dirty="0" smtClean="0"/>
          </a:p>
          <a:p>
            <a:endParaRPr lang="es-ES" dirty="0"/>
          </a:p>
          <a:p>
            <a:r>
              <a:rPr lang="es-ES" dirty="0" smtClean="0"/>
              <a:t>LE AÑADIMOS AGUA </a:t>
            </a:r>
            <a:r>
              <a:rPr lang="es-ES" dirty="0" smtClean="0"/>
              <a:t>LIMPIA.</a:t>
            </a:r>
            <a:endParaRPr lang="es-ES" dirty="0" smtClean="0"/>
          </a:p>
          <a:p>
            <a:endParaRPr lang="es-ES" dirty="0"/>
          </a:p>
          <a:p>
            <a:r>
              <a:rPr lang="es-ES" dirty="0" smtClean="0"/>
              <a:t>Y CREAMOS UN RESIDUO MUY </a:t>
            </a:r>
            <a:r>
              <a:rPr lang="es-ES" dirty="0" smtClean="0"/>
              <a:t>PELIGROSO. </a:t>
            </a:r>
            <a:endParaRPr lang="es-ES" dirty="0" smtClean="0"/>
          </a:p>
          <a:p>
            <a:endParaRPr lang="es-ES" dirty="0"/>
          </a:p>
          <a:p>
            <a:r>
              <a:rPr lang="es-ES" dirty="0" smtClean="0"/>
              <a:t>HACEMOS PLANTAS DE TRATAMIENTO QUE SOLAMENTE PUEDEN DEGRADAR SUSTANCIAS BIODEGRADABLES, NO QUITAN SALES, NI QUITAN SUSTANCIAS NO </a:t>
            </a:r>
            <a:r>
              <a:rPr lang="es-ES" dirty="0" smtClean="0"/>
              <a:t>BIODEGRADABLES. </a:t>
            </a:r>
            <a:endParaRPr lang="es-ES" dirty="0" smtClean="0"/>
          </a:p>
          <a:p>
            <a:endParaRPr lang="es-ES" dirty="0"/>
          </a:p>
          <a:p>
            <a:r>
              <a:rPr lang="es-ES" dirty="0" smtClean="0"/>
              <a:t>SE REUQIERE UN TREN DE TRATAMIENTOS ADICIONANDO EL FISICOQUÍMICO Y/O </a:t>
            </a:r>
            <a:r>
              <a:rPr lang="es-ES" dirty="0" smtClean="0"/>
              <a:t>QUÍMICOS. </a:t>
            </a:r>
            <a:endParaRPr lang="es-ES" dirty="0" smtClean="0"/>
          </a:p>
          <a:p>
            <a:endParaRPr lang="es-ES" dirty="0"/>
          </a:p>
          <a:p>
            <a:r>
              <a:rPr lang="es-ES" dirty="0" smtClean="0"/>
              <a:t>TODAS LAS PLANTAS SE GASTA MUCHA ENERGÍA, SON DE ALTO COSTO Y NO FUNCIONAN POR FALTA DE MANTENIMIENTO  SI NO SE TIENEN RECURSOS HUMANOS Y </a:t>
            </a:r>
            <a:r>
              <a:rPr lang="es-ES" dirty="0" smtClean="0"/>
              <a:t>ECONÓMICOS.</a:t>
            </a:r>
            <a:endParaRPr lang="es-ES" dirty="0" smtClean="0"/>
          </a:p>
          <a:p>
            <a:endParaRPr lang="es-ES" dirty="0"/>
          </a:p>
          <a:p>
            <a:endParaRPr lang="es-ES" dirty="0"/>
          </a:p>
        </p:txBody>
      </p:sp>
    </p:spTree>
    <p:extLst>
      <p:ext uri="{BB962C8B-B14F-4D97-AF65-F5344CB8AC3E}">
        <p14:creationId xmlns:p14="http://schemas.microsoft.com/office/powerpoint/2010/main" val="40152995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71600" y="1124744"/>
            <a:ext cx="7560840" cy="3908763"/>
          </a:xfrm>
          <a:prstGeom prst="rect">
            <a:avLst/>
          </a:prstGeom>
          <a:noFill/>
        </p:spPr>
        <p:txBody>
          <a:bodyPr wrap="square" rtlCol="0">
            <a:spAutoFit/>
          </a:bodyPr>
          <a:lstStyle/>
          <a:p>
            <a:pPr algn="ctr"/>
            <a:r>
              <a:rPr lang="es-ES" sz="3200" b="1" dirty="0" smtClean="0">
                <a:solidFill>
                  <a:srgbClr val="FF0000"/>
                </a:solidFill>
              </a:rPr>
              <a:t>SOLUCIÓN </a:t>
            </a:r>
          </a:p>
          <a:p>
            <a:endParaRPr lang="es-ES" dirty="0"/>
          </a:p>
          <a:p>
            <a:pPr marL="285750" indent="-285750">
              <a:buClr>
                <a:srgbClr val="FF0000"/>
              </a:buClr>
              <a:buSzPct val="110000"/>
              <a:buFont typeface="Wingdings" charset="2"/>
              <a:buChar char="ü"/>
            </a:pPr>
            <a:r>
              <a:rPr lang="es-ES" dirty="0" smtClean="0"/>
              <a:t> </a:t>
            </a:r>
            <a:r>
              <a:rPr lang="es-ES" dirty="0"/>
              <a:t>NO MEZCLAR RESIDUOS </a:t>
            </a:r>
            <a:r>
              <a:rPr lang="es-ES" dirty="0" smtClean="0"/>
              <a:t>HUMANOS.</a:t>
            </a:r>
            <a:endParaRPr lang="es-ES" dirty="0"/>
          </a:p>
          <a:p>
            <a:pPr marL="285750" indent="-285750">
              <a:buClr>
                <a:srgbClr val="FF0000"/>
              </a:buClr>
              <a:buSzPct val="110000"/>
              <a:buFont typeface="Wingdings" charset="2"/>
              <a:buChar char="ü"/>
            </a:pPr>
            <a:r>
              <a:rPr lang="es-ES" dirty="0"/>
              <a:t>DARLES EL MISMO DESTINO QUE EL NATURAL: EXCRETA SECADA Y HACER </a:t>
            </a:r>
            <a:r>
              <a:rPr lang="es-ES" dirty="0" smtClean="0"/>
              <a:t>SUELO.</a:t>
            </a:r>
            <a:endParaRPr lang="es-ES" dirty="0"/>
          </a:p>
          <a:p>
            <a:pPr marL="285750" indent="-285750">
              <a:buClr>
                <a:srgbClr val="FF0000"/>
              </a:buClr>
              <a:buSzPct val="110000"/>
              <a:buFont typeface="Wingdings" charset="2"/>
              <a:buChar char="ü"/>
            </a:pPr>
            <a:r>
              <a:rPr lang="es-ES" dirty="0"/>
              <a:t>ORINA UTILIZARSE COMO FERTILIZANTE </a:t>
            </a:r>
            <a:r>
              <a:rPr lang="es-ES" dirty="0" smtClean="0"/>
              <a:t>NITROGENADO. </a:t>
            </a:r>
            <a:endParaRPr lang="es-ES" dirty="0" smtClean="0"/>
          </a:p>
          <a:p>
            <a:endParaRPr lang="es-ES" dirty="0"/>
          </a:p>
          <a:p>
            <a:r>
              <a:rPr lang="es-ES" dirty="0" smtClean="0"/>
              <a:t>SE LLAMAN EXCUSADOS SECOS </a:t>
            </a:r>
          </a:p>
          <a:p>
            <a:endParaRPr lang="es-ES" dirty="0"/>
          </a:p>
          <a:p>
            <a:r>
              <a:rPr lang="es-ES" dirty="0" smtClean="0"/>
              <a:t>O  AL MENOS, </a:t>
            </a:r>
            <a:endParaRPr lang="es-ES" dirty="0"/>
          </a:p>
          <a:p>
            <a:endParaRPr lang="es-ES" dirty="0"/>
          </a:p>
          <a:p>
            <a:r>
              <a:rPr lang="es-ES" dirty="0"/>
              <a:t>CONSTRUIR </a:t>
            </a:r>
            <a:r>
              <a:rPr lang="es-ES" dirty="0" smtClean="0"/>
              <a:t>HUMEDALES. </a:t>
            </a:r>
            <a:endParaRPr lang="es-ES" dirty="0"/>
          </a:p>
          <a:p>
            <a:endParaRPr lang="es-ES" dirty="0"/>
          </a:p>
        </p:txBody>
      </p:sp>
    </p:spTree>
    <p:extLst>
      <p:ext uri="{BB962C8B-B14F-4D97-AF65-F5344CB8AC3E}">
        <p14:creationId xmlns:p14="http://schemas.microsoft.com/office/powerpoint/2010/main" val="37420324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hoto of wetlands"/>
          <p:cNvPicPr/>
          <p:nvPr/>
        </p:nvPicPr>
        <p:blipFill>
          <a:blip r:embed="rId2">
            <a:extLst>
              <a:ext uri="{28A0092B-C50C-407E-A947-70E740481C1C}">
                <a14:useLocalDpi xmlns:a14="http://schemas.microsoft.com/office/drawing/2010/main" val="0"/>
              </a:ext>
            </a:extLst>
          </a:blip>
          <a:srcRect/>
          <a:stretch>
            <a:fillRect/>
          </a:stretch>
        </p:blipFill>
        <p:spPr bwMode="auto">
          <a:xfrm>
            <a:off x="3800474" y="1916832"/>
            <a:ext cx="5164014" cy="3600400"/>
          </a:xfrm>
          <a:prstGeom prst="rect">
            <a:avLst/>
          </a:prstGeom>
          <a:noFill/>
          <a:ln>
            <a:noFill/>
          </a:ln>
        </p:spPr>
      </p:pic>
      <p:sp>
        <p:nvSpPr>
          <p:cNvPr id="3" name="CuadroTexto 2"/>
          <p:cNvSpPr txBox="1"/>
          <p:nvPr/>
        </p:nvSpPr>
        <p:spPr>
          <a:xfrm>
            <a:off x="323528" y="764704"/>
            <a:ext cx="3168352" cy="5447646"/>
          </a:xfrm>
          <a:prstGeom prst="rect">
            <a:avLst/>
          </a:prstGeom>
          <a:noFill/>
        </p:spPr>
        <p:txBody>
          <a:bodyPr wrap="square" rtlCol="0">
            <a:spAutoFit/>
          </a:bodyPr>
          <a:lstStyle/>
          <a:p>
            <a:r>
              <a:rPr lang="es-ES" sz="2800" dirty="0" smtClean="0"/>
              <a:t>Sistemas naturales de tratamiento de </a:t>
            </a:r>
            <a:r>
              <a:rPr lang="es-ES" sz="2800" dirty="0" smtClean="0"/>
              <a:t>agua.</a:t>
            </a:r>
            <a:endParaRPr lang="es-ES" sz="2800" dirty="0" smtClean="0"/>
          </a:p>
          <a:p>
            <a:endParaRPr lang="es-ES" sz="2000" dirty="0"/>
          </a:p>
          <a:p>
            <a:r>
              <a:rPr lang="es-ES" sz="2800" dirty="0" smtClean="0"/>
              <a:t>No gastan energía</a:t>
            </a:r>
          </a:p>
          <a:p>
            <a:r>
              <a:rPr lang="es-ES" sz="2800" dirty="0" smtClean="0"/>
              <a:t>Su mantenimiento es </a:t>
            </a:r>
            <a:r>
              <a:rPr lang="es-ES" sz="2800" dirty="0" smtClean="0"/>
              <a:t>mínimo.</a:t>
            </a:r>
            <a:endParaRPr lang="es-ES" sz="2800" dirty="0" smtClean="0"/>
          </a:p>
          <a:p>
            <a:endParaRPr lang="es-ES" sz="2000" dirty="0"/>
          </a:p>
          <a:p>
            <a:r>
              <a:rPr lang="es-ES" sz="2800" dirty="0" smtClean="0"/>
              <a:t>En zonas con alta insolación en todo el año son muy </a:t>
            </a:r>
            <a:r>
              <a:rPr lang="es-ES" sz="2800" dirty="0" smtClean="0"/>
              <a:t>eficientes. </a:t>
            </a:r>
            <a:endParaRPr lang="es-ES" sz="2800" dirty="0"/>
          </a:p>
        </p:txBody>
      </p:sp>
      <p:sp>
        <p:nvSpPr>
          <p:cNvPr id="4" name="CuadroTexto 3"/>
          <p:cNvSpPr txBox="1"/>
          <p:nvPr/>
        </p:nvSpPr>
        <p:spPr>
          <a:xfrm>
            <a:off x="2699792" y="476672"/>
            <a:ext cx="5256584" cy="646331"/>
          </a:xfrm>
          <a:prstGeom prst="rect">
            <a:avLst/>
          </a:prstGeom>
          <a:noFill/>
        </p:spPr>
        <p:txBody>
          <a:bodyPr wrap="square" rtlCol="0">
            <a:spAutoFit/>
          </a:bodyPr>
          <a:lstStyle/>
          <a:p>
            <a:pPr algn="ctr"/>
            <a:r>
              <a:rPr lang="es-ES" sz="3600" dirty="0" smtClean="0"/>
              <a:t>HUMEDALES </a:t>
            </a:r>
            <a:endParaRPr lang="es-ES" sz="3600" dirty="0"/>
          </a:p>
        </p:txBody>
      </p:sp>
    </p:spTree>
    <p:extLst>
      <p:ext uri="{BB962C8B-B14F-4D97-AF65-F5344CB8AC3E}">
        <p14:creationId xmlns:p14="http://schemas.microsoft.com/office/powerpoint/2010/main" val="405827144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651000"/>
            <a:ext cx="9144000" cy="3541549"/>
          </a:xfrm>
          <a:prstGeom prst="rect">
            <a:avLst/>
          </a:prstGeom>
        </p:spPr>
      </p:pic>
    </p:spTree>
    <p:extLst>
      <p:ext uri="{BB962C8B-B14F-4D97-AF65-F5344CB8AC3E}">
        <p14:creationId xmlns:p14="http://schemas.microsoft.com/office/powerpoint/2010/main" val="186815372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5035208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907704" y="1124744"/>
            <a:ext cx="5832648" cy="3046988"/>
          </a:xfrm>
          <a:prstGeom prst="rect">
            <a:avLst/>
          </a:prstGeom>
          <a:noFill/>
        </p:spPr>
        <p:txBody>
          <a:bodyPr wrap="square" rtlCol="0">
            <a:spAutoFit/>
          </a:bodyPr>
          <a:lstStyle/>
          <a:p>
            <a:pPr algn="ctr"/>
            <a:r>
              <a:rPr lang="es-ES" sz="3200" dirty="0" smtClean="0"/>
              <a:t>MANEJO DE RESIDUOS BASADOS EN LA CIENCIA NO EN TÉCNICAS OBSOLETAS QUE HAN GENERADO NEGOCIOS Y </a:t>
            </a:r>
            <a:r>
              <a:rPr lang="es-ES" sz="3200" dirty="0" smtClean="0"/>
              <a:t>MAFIAS. </a:t>
            </a:r>
            <a:endParaRPr lang="es-ES" sz="3200" dirty="0"/>
          </a:p>
        </p:txBody>
      </p:sp>
    </p:spTree>
    <p:extLst>
      <p:ext uri="{BB962C8B-B14F-4D97-AF65-F5344CB8AC3E}">
        <p14:creationId xmlns:p14="http://schemas.microsoft.com/office/powerpoint/2010/main" val="10245722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11113"/>
            <a:ext cx="9226550" cy="6880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3603" name="Rectangle 3"/>
          <p:cNvSpPr>
            <a:spLocks noChangeArrowheads="1"/>
          </p:cNvSpPr>
          <p:nvPr/>
        </p:nvSpPr>
        <p:spPr bwMode="auto">
          <a:xfrm>
            <a:off x="6069013" y="6021388"/>
            <a:ext cx="1598612" cy="215900"/>
          </a:xfrm>
          <a:prstGeom prst="rect">
            <a:avLst/>
          </a:prstGeom>
          <a:solidFill>
            <a:srgbClr val="000066"/>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3604" name="Text Box 4"/>
          <p:cNvSpPr txBox="1">
            <a:spLocks noChangeArrowheads="1"/>
          </p:cNvSpPr>
          <p:nvPr/>
        </p:nvSpPr>
        <p:spPr bwMode="auto">
          <a:xfrm>
            <a:off x="6069013" y="6003925"/>
            <a:ext cx="25193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s-MX" sz="1400" b="1">
                <a:solidFill>
                  <a:schemeClr val="tx2"/>
                </a:solidFill>
              </a:rPr>
              <a:t>Confinamiento/Relleno</a:t>
            </a:r>
            <a:endParaRPr lang="es-ES" sz="1400" b="1">
              <a:solidFill>
                <a:schemeClr val="tx2"/>
              </a:solidFill>
            </a:endParaRPr>
          </a:p>
        </p:txBody>
      </p:sp>
    </p:spTree>
    <p:extLst>
      <p:ext uri="{BB962C8B-B14F-4D97-AF65-F5344CB8AC3E}">
        <p14:creationId xmlns:p14="http://schemas.microsoft.com/office/powerpoint/2010/main" val="38524620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809" name="Object 2"/>
          <p:cNvGraphicFramePr>
            <a:graphicFrameLocks noChangeAspect="1"/>
          </p:cNvGraphicFramePr>
          <p:nvPr/>
        </p:nvGraphicFramePr>
        <p:xfrm>
          <a:off x="1190625" y="3073400"/>
          <a:ext cx="6791325" cy="3627438"/>
        </p:xfrm>
        <a:graphic>
          <a:graphicData uri="http://schemas.openxmlformats.org/presentationml/2006/ole">
            <mc:AlternateContent xmlns:mc="http://schemas.openxmlformats.org/markup-compatibility/2006">
              <mc:Choice xmlns:v="urn:schemas-microsoft-com:vml" Requires="v">
                <p:oleObj spid="_x0000_s1040" name="Documento" r:id="rId4" imgW="5721096" imgH="2941320" progId="Word.Document.8">
                  <p:embed/>
                </p:oleObj>
              </mc:Choice>
              <mc:Fallback>
                <p:oleObj name="Documento" r:id="rId4" imgW="5721096" imgH="294132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997" t="-4910" r="1997" b="5180"/>
                      <a:stretch>
                        <a:fillRect/>
                      </a:stretch>
                    </p:blipFill>
                    <p:spPr bwMode="auto">
                      <a:xfrm>
                        <a:off x="1190625" y="3073400"/>
                        <a:ext cx="6791325" cy="3627438"/>
                      </a:xfrm>
                      <a:prstGeom prst="rect">
                        <a:avLst/>
                      </a:prstGeom>
                      <a:solidFill>
                        <a:schemeClr val="tx2"/>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cap="sq">
                            <a:solidFill>
                              <a:schemeClr val="tx1"/>
                            </a:solidFill>
                            <a:miter lim="800000"/>
                            <a:headEnd type="none" w="sm" len="sm"/>
                            <a:tailEnd type="none" w="sm" len="sm"/>
                          </a14:hiddenLine>
                        </a:ext>
                      </a:extLst>
                    </p:spPr>
                  </p:pic>
                </p:oleObj>
              </mc:Fallback>
            </mc:AlternateContent>
          </a:graphicData>
        </a:graphic>
      </p:graphicFrame>
      <p:sp>
        <p:nvSpPr>
          <p:cNvPr id="743427" name="Text Box 3"/>
          <p:cNvSpPr txBox="1">
            <a:spLocks noChangeArrowheads="1"/>
          </p:cNvSpPr>
          <p:nvPr/>
        </p:nvSpPr>
        <p:spPr bwMode="auto">
          <a:xfrm>
            <a:off x="228600" y="193675"/>
            <a:ext cx="8686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90500" indent="-190500">
              <a:defRPr sz="2400">
                <a:solidFill>
                  <a:schemeClr val="tx1"/>
                </a:solidFill>
                <a:latin typeface="Times New Roman" charset="0"/>
                <a:ea typeface="ＭＳ Ｐゴシック" charset="0"/>
              </a:defRPr>
            </a:lvl1pPr>
            <a:lvl2pPr>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lgn="just" eaLnBrk="0" hangingPunct="0">
              <a:buClr>
                <a:schemeClr val="accent1"/>
              </a:buClr>
              <a:buFontTx/>
              <a:buChar char="•"/>
              <a:defRPr/>
            </a:pPr>
            <a:r>
              <a:rPr lang="es-MX" b="1" dirty="0" smtClean="0">
                <a:latin typeface="Arial" charset="0"/>
                <a:cs typeface="+mn-cs"/>
              </a:rPr>
              <a:t>Los elementos  cuya ausencia causa daños  en los organismos se consideran </a:t>
            </a:r>
            <a:r>
              <a:rPr lang="es-MX" b="1" dirty="0" smtClean="0">
                <a:latin typeface="Arial" charset="0"/>
                <a:cs typeface="+mn-cs"/>
              </a:rPr>
              <a:t>esenciales.</a:t>
            </a:r>
            <a:endParaRPr lang="es-MX" b="1" dirty="0" smtClean="0">
              <a:latin typeface="Arial" charset="0"/>
              <a:cs typeface="+mn-cs"/>
            </a:endParaRPr>
          </a:p>
          <a:p>
            <a:pPr algn="just" eaLnBrk="0" hangingPunct="0">
              <a:buClr>
                <a:schemeClr val="accent1"/>
              </a:buClr>
              <a:buFontTx/>
              <a:buChar char="•"/>
              <a:defRPr/>
            </a:pPr>
            <a:r>
              <a:rPr lang="es-MX" b="1" dirty="0" smtClean="0">
                <a:latin typeface="Arial" charset="0"/>
                <a:cs typeface="+mn-cs"/>
              </a:rPr>
              <a:t>Los que  contribuyen a su desarrollo, pero su ausencia no parece causarles daño se conocen como </a:t>
            </a:r>
            <a:r>
              <a:rPr lang="es-MX" b="1" dirty="0" smtClean="0">
                <a:latin typeface="Arial" charset="0"/>
                <a:cs typeface="+mn-cs"/>
              </a:rPr>
              <a:t>benéficos.</a:t>
            </a:r>
            <a:endParaRPr lang="es-MX" b="1" dirty="0" smtClean="0">
              <a:latin typeface="Arial" charset="0"/>
              <a:cs typeface="+mn-cs"/>
            </a:endParaRPr>
          </a:p>
          <a:p>
            <a:pPr algn="just" eaLnBrk="0" hangingPunct="0">
              <a:buClr>
                <a:schemeClr val="accent1"/>
              </a:buClr>
              <a:buFontTx/>
              <a:buChar char="•"/>
              <a:defRPr/>
            </a:pPr>
            <a:r>
              <a:rPr lang="es-MX" b="1" dirty="0" smtClean="0">
                <a:latin typeface="Arial" charset="0"/>
                <a:cs typeface="+mn-cs"/>
              </a:rPr>
              <a:t>El  resto de los elementos poco disponibles no parece tener función específica y son los más tóxicos ya que la vida “no los reconoce</a:t>
            </a:r>
            <a:r>
              <a:rPr lang="es-MX" b="1" dirty="0" smtClean="0">
                <a:latin typeface="Arial" charset="0"/>
                <a:cs typeface="+mn-cs"/>
              </a:rPr>
              <a:t>”.</a:t>
            </a:r>
            <a:endParaRPr lang="es-MX" b="1" dirty="0" smtClean="0">
              <a:latin typeface="Arial" charset="0"/>
              <a:cs typeface="+mn-cs"/>
            </a:endParaRPr>
          </a:p>
          <a:p>
            <a:pPr algn="just" eaLnBrk="0" hangingPunct="0">
              <a:buClr>
                <a:schemeClr val="accent1"/>
              </a:buClr>
              <a:buFontTx/>
              <a:buChar char="•"/>
              <a:defRPr/>
            </a:pPr>
            <a:endParaRPr lang="es-MX" b="1" dirty="0" smtClean="0">
              <a:latin typeface="Arial" charset="0"/>
              <a:cs typeface="+mn-cs"/>
            </a:endParaRPr>
          </a:p>
        </p:txBody>
      </p:sp>
    </p:spTree>
    <p:extLst>
      <p:ext uri="{BB962C8B-B14F-4D97-AF65-F5344CB8AC3E}">
        <p14:creationId xmlns:p14="http://schemas.microsoft.com/office/powerpoint/2010/main" val="376757536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0" y="0"/>
            <a:ext cx="9144000" cy="6858000"/>
          </a:xfrm>
          <a:prstGeom prst="rect">
            <a:avLst/>
          </a:prstGeom>
          <a:solidFill>
            <a:srgbClr val="000066"/>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4627" name="Text Box 3"/>
          <p:cNvSpPr txBox="1">
            <a:spLocks noChangeArrowheads="1"/>
          </p:cNvSpPr>
          <p:nvPr/>
        </p:nvSpPr>
        <p:spPr bwMode="auto">
          <a:xfrm>
            <a:off x="327025" y="1154113"/>
            <a:ext cx="12573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s-ES_tradnl" sz="1400" b="1">
                <a:solidFill>
                  <a:srgbClr val="FFFF00"/>
                </a:solidFill>
                <a:latin typeface="Arial" charset="0"/>
              </a:rPr>
              <a:t>Compuestos</a:t>
            </a:r>
          </a:p>
          <a:p>
            <a:pPr algn="ctr" eaLnBrk="0" hangingPunct="0"/>
            <a:r>
              <a:rPr lang="es-ES_tradnl" sz="1400" b="1">
                <a:solidFill>
                  <a:srgbClr val="FFFF00"/>
                </a:solidFill>
                <a:latin typeface="Arial" charset="0"/>
              </a:rPr>
              <a:t>metálicos</a:t>
            </a:r>
          </a:p>
        </p:txBody>
      </p:sp>
      <p:sp>
        <p:nvSpPr>
          <p:cNvPr id="154628" name="Text Box 4"/>
          <p:cNvSpPr txBox="1">
            <a:spLocks noChangeArrowheads="1"/>
          </p:cNvSpPr>
          <p:nvPr/>
        </p:nvSpPr>
        <p:spPr bwMode="auto">
          <a:xfrm>
            <a:off x="2324100" y="1157288"/>
            <a:ext cx="12573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s-ES_tradnl" sz="1400" b="1">
                <a:solidFill>
                  <a:srgbClr val="FFFF00"/>
                </a:solidFill>
                <a:latin typeface="Arial" charset="0"/>
              </a:rPr>
              <a:t>Compuestos</a:t>
            </a:r>
          </a:p>
          <a:p>
            <a:pPr algn="ctr" eaLnBrk="0" hangingPunct="0"/>
            <a:r>
              <a:rPr lang="es-ES_tradnl" sz="1400" b="1">
                <a:solidFill>
                  <a:srgbClr val="FFFF00"/>
                </a:solidFill>
                <a:latin typeface="Arial" charset="0"/>
              </a:rPr>
              <a:t>iónicos</a:t>
            </a:r>
          </a:p>
        </p:txBody>
      </p:sp>
      <p:sp>
        <p:nvSpPr>
          <p:cNvPr id="154629" name="Text Box 5"/>
          <p:cNvSpPr txBox="1">
            <a:spLocks noChangeArrowheads="1"/>
          </p:cNvSpPr>
          <p:nvPr/>
        </p:nvSpPr>
        <p:spPr bwMode="auto">
          <a:xfrm>
            <a:off x="5219700" y="1104900"/>
            <a:ext cx="12573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s-ES_tradnl" sz="1400" b="1">
                <a:solidFill>
                  <a:srgbClr val="FFFF00"/>
                </a:solidFill>
                <a:latin typeface="Arial" charset="0"/>
              </a:rPr>
              <a:t>Compuestos</a:t>
            </a:r>
          </a:p>
          <a:p>
            <a:pPr algn="ctr" eaLnBrk="0" hangingPunct="0"/>
            <a:r>
              <a:rPr lang="es-ES_tradnl" sz="1400" b="1">
                <a:solidFill>
                  <a:srgbClr val="FFFF00"/>
                </a:solidFill>
                <a:latin typeface="Arial" charset="0"/>
              </a:rPr>
              <a:t>orgánicos</a:t>
            </a:r>
          </a:p>
        </p:txBody>
      </p:sp>
      <p:sp>
        <p:nvSpPr>
          <p:cNvPr id="154630" name="Line 6"/>
          <p:cNvSpPr>
            <a:spLocks noChangeShapeType="1"/>
          </p:cNvSpPr>
          <p:nvPr/>
        </p:nvSpPr>
        <p:spPr bwMode="auto">
          <a:xfrm>
            <a:off x="914400" y="914400"/>
            <a:ext cx="4953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4631" name="Text Box 7"/>
          <p:cNvSpPr txBox="1">
            <a:spLocks noChangeArrowheads="1"/>
          </p:cNvSpPr>
          <p:nvPr/>
        </p:nvSpPr>
        <p:spPr bwMode="auto">
          <a:xfrm>
            <a:off x="2438400" y="381000"/>
            <a:ext cx="1014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s-ES_tradnl" sz="1400" b="1">
                <a:solidFill>
                  <a:srgbClr val="FFFF00"/>
                </a:solidFill>
                <a:effectLst>
                  <a:outerShdw blurRad="38100" dist="38100" dir="2700000" algn="tl">
                    <a:srgbClr val="000000"/>
                  </a:outerShdw>
                </a:effectLst>
                <a:latin typeface="Arial" charset="0"/>
              </a:rPr>
              <a:t>GRUPO A</a:t>
            </a:r>
          </a:p>
        </p:txBody>
      </p:sp>
      <p:sp>
        <p:nvSpPr>
          <p:cNvPr id="154632" name="Text Box 8"/>
          <p:cNvSpPr txBox="1">
            <a:spLocks noChangeArrowheads="1"/>
          </p:cNvSpPr>
          <p:nvPr/>
        </p:nvSpPr>
        <p:spPr bwMode="auto">
          <a:xfrm>
            <a:off x="4572000" y="304800"/>
            <a:ext cx="12668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s-ES_tradnl" sz="1400">
                <a:latin typeface="Arial" charset="0"/>
              </a:rPr>
              <a:t>Trat. químico/</a:t>
            </a:r>
          </a:p>
          <a:p>
            <a:pPr eaLnBrk="0" hangingPunct="0"/>
            <a:r>
              <a:rPr lang="es-ES_tradnl" sz="1400">
                <a:latin typeface="Arial" charset="0"/>
              </a:rPr>
              <a:t>esterilización</a:t>
            </a:r>
          </a:p>
        </p:txBody>
      </p:sp>
      <p:sp>
        <p:nvSpPr>
          <p:cNvPr id="154633" name="Text Box 9"/>
          <p:cNvSpPr txBox="1">
            <a:spLocks noChangeArrowheads="1"/>
          </p:cNvSpPr>
          <p:nvPr/>
        </p:nvSpPr>
        <p:spPr bwMode="auto">
          <a:xfrm>
            <a:off x="7086600" y="381000"/>
            <a:ext cx="1014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s-ES_tradnl" sz="1400" b="1">
                <a:solidFill>
                  <a:srgbClr val="FFFF00"/>
                </a:solidFill>
                <a:effectLst>
                  <a:outerShdw blurRad="38100" dist="38100" dir="2700000" algn="tl">
                    <a:srgbClr val="000000"/>
                  </a:outerShdw>
                </a:effectLst>
                <a:latin typeface="Arial" charset="0"/>
              </a:rPr>
              <a:t>GRUPO B</a:t>
            </a:r>
          </a:p>
        </p:txBody>
      </p:sp>
      <p:sp>
        <p:nvSpPr>
          <p:cNvPr id="154634" name="Text Box 10"/>
          <p:cNvSpPr txBox="1">
            <a:spLocks noChangeArrowheads="1"/>
          </p:cNvSpPr>
          <p:nvPr/>
        </p:nvSpPr>
        <p:spPr bwMode="auto">
          <a:xfrm>
            <a:off x="7704138" y="838200"/>
            <a:ext cx="12874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s-ES_tradnl" sz="1400">
                <a:latin typeface="Arial" charset="0"/>
              </a:rPr>
              <a:t>Incineración e</a:t>
            </a:r>
          </a:p>
          <a:p>
            <a:pPr algn="ctr" eaLnBrk="0" hangingPunct="0"/>
            <a:r>
              <a:rPr lang="es-ES_tradnl" sz="1400">
                <a:latin typeface="Arial" charset="0"/>
              </a:rPr>
              <a:t>inhumación</a:t>
            </a:r>
          </a:p>
        </p:txBody>
      </p:sp>
      <p:sp>
        <p:nvSpPr>
          <p:cNvPr id="154635" name="Text Box 11"/>
          <p:cNvSpPr txBox="1">
            <a:spLocks noChangeArrowheads="1"/>
          </p:cNvSpPr>
          <p:nvPr/>
        </p:nvSpPr>
        <p:spPr bwMode="auto">
          <a:xfrm>
            <a:off x="7672388" y="1981200"/>
            <a:ext cx="10144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s-ES_tradnl" sz="1400" b="1">
                <a:solidFill>
                  <a:srgbClr val="FFFF00"/>
                </a:solidFill>
                <a:effectLst>
                  <a:outerShdw blurRad="38100" dist="38100" dir="2700000" algn="tl">
                    <a:srgbClr val="000000"/>
                  </a:outerShdw>
                </a:effectLst>
                <a:latin typeface="Arial" charset="0"/>
              </a:rPr>
              <a:t>GRUPO C</a:t>
            </a:r>
          </a:p>
        </p:txBody>
      </p:sp>
      <p:sp>
        <p:nvSpPr>
          <p:cNvPr id="154636" name="Line 12"/>
          <p:cNvSpPr>
            <a:spLocks noChangeShapeType="1"/>
          </p:cNvSpPr>
          <p:nvPr/>
        </p:nvSpPr>
        <p:spPr bwMode="auto">
          <a:xfrm>
            <a:off x="914400" y="9144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4637" name="Line 13"/>
          <p:cNvSpPr>
            <a:spLocks noChangeShapeType="1"/>
          </p:cNvSpPr>
          <p:nvPr/>
        </p:nvSpPr>
        <p:spPr bwMode="auto">
          <a:xfrm>
            <a:off x="2971800" y="6858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4638" name="Line 14"/>
          <p:cNvSpPr>
            <a:spLocks noChangeShapeType="1"/>
          </p:cNvSpPr>
          <p:nvPr/>
        </p:nvSpPr>
        <p:spPr bwMode="auto">
          <a:xfrm>
            <a:off x="5867400" y="9144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4639" name="Text Box 15"/>
          <p:cNvSpPr txBox="1">
            <a:spLocks noChangeArrowheads="1"/>
          </p:cNvSpPr>
          <p:nvPr/>
        </p:nvSpPr>
        <p:spPr bwMode="auto">
          <a:xfrm>
            <a:off x="5334000" y="3733800"/>
            <a:ext cx="1120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s-ES_tradnl" sz="1400">
                <a:latin typeface="Arial" charset="0"/>
              </a:rPr>
              <a:t>valorización</a:t>
            </a:r>
          </a:p>
        </p:txBody>
      </p:sp>
      <p:sp>
        <p:nvSpPr>
          <p:cNvPr id="154640" name="Line 16"/>
          <p:cNvSpPr>
            <a:spLocks noChangeShapeType="1"/>
          </p:cNvSpPr>
          <p:nvPr/>
        </p:nvSpPr>
        <p:spPr bwMode="auto">
          <a:xfrm flipV="1">
            <a:off x="5181600" y="19050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4641" name="Line 17"/>
          <p:cNvSpPr>
            <a:spLocks noChangeShapeType="1"/>
          </p:cNvSpPr>
          <p:nvPr/>
        </p:nvSpPr>
        <p:spPr bwMode="auto">
          <a:xfrm>
            <a:off x="5181600" y="19050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4642" name="Line 18"/>
          <p:cNvSpPr>
            <a:spLocks noChangeShapeType="1"/>
          </p:cNvSpPr>
          <p:nvPr/>
        </p:nvSpPr>
        <p:spPr bwMode="auto">
          <a:xfrm flipV="1">
            <a:off x="6629400" y="19050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4643" name="Text Box 19"/>
          <p:cNvSpPr txBox="1">
            <a:spLocks noChangeArrowheads="1"/>
          </p:cNvSpPr>
          <p:nvPr/>
        </p:nvSpPr>
        <p:spPr bwMode="auto">
          <a:xfrm>
            <a:off x="4516438" y="2127250"/>
            <a:ext cx="14573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s-ES_tradnl" sz="1200" b="1">
                <a:solidFill>
                  <a:schemeClr val="tx2"/>
                </a:solidFill>
                <a:latin typeface="Arial" charset="0"/>
              </a:rPr>
              <a:t>no biodegradable</a:t>
            </a:r>
          </a:p>
        </p:txBody>
      </p:sp>
      <p:sp>
        <p:nvSpPr>
          <p:cNvPr id="154644" name="Text Box 20"/>
          <p:cNvSpPr txBox="1">
            <a:spLocks noChangeArrowheads="1"/>
          </p:cNvSpPr>
          <p:nvPr/>
        </p:nvSpPr>
        <p:spPr bwMode="auto">
          <a:xfrm>
            <a:off x="7067550" y="2874963"/>
            <a:ext cx="45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s-ES_tradnl" sz="1400" b="1">
                <a:solidFill>
                  <a:schemeClr val="tx2"/>
                </a:solidFill>
                <a:latin typeface="Arial" charset="0"/>
              </a:rPr>
              <a:t>CO</a:t>
            </a:r>
          </a:p>
        </p:txBody>
      </p:sp>
      <p:sp>
        <p:nvSpPr>
          <p:cNvPr id="154645" name="Text Box 21"/>
          <p:cNvSpPr txBox="1">
            <a:spLocks noChangeArrowheads="1"/>
          </p:cNvSpPr>
          <p:nvPr/>
        </p:nvSpPr>
        <p:spPr bwMode="auto">
          <a:xfrm>
            <a:off x="5753100" y="2874963"/>
            <a:ext cx="43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s-ES_tradnl" sz="1400" b="1">
                <a:solidFill>
                  <a:schemeClr val="tx2"/>
                </a:solidFill>
                <a:latin typeface="Arial" charset="0"/>
              </a:rPr>
              <a:t>DS</a:t>
            </a:r>
          </a:p>
        </p:txBody>
      </p:sp>
      <p:sp>
        <p:nvSpPr>
          <p:cNvPr id="154646" name="Line 22"/>
          <p:cNvSpPr>
            <a:spLocks noChangeShapeType="1"/>
          </p:cNvSpPr>
          <p:nvPr/>
        </p:nvSpPr>
        <p:spPr bwMode="auto">
          <a:xfrm>
            <a:off x="5791200" y="4052888"/>
            <a:ext cx="0" cy="66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4647" name="Line 23"/>
          <p:cNvSpPr>
            <a:spLocks noChangeShapeType="1"/>
          </p:cNvSpPr>
          <p:nvPr/>
        </p:nvSpPr>
        <p:spPr bwMode="auto">
          <a:xfrm>
            <a:off x="8153400" y="22860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4648" name="Line 24"/>
          <p:cNvSpPr>
            <a:spLocks noChangeShapeType="1"/>
          </p:cNvSpPr>
          <p:nvPr/>
        </p:nvSpPr>
        <p:spPr bwMode="auto">
          <a:xfrm>
            <a:off x="7848600" y="24384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4649" name="Line 25"/>
          <p:cNvSpPr>
            <a:spLocks noChangeShapeType="1"/>
          </p:cNvSpPr>
          <p:nvPr/>
        </p:nvSpPr>
        <p:spPr bwMode="auto">
          <a:xfrm>
            <a:off x="7848600" y="2438400"/>
            <a:ext cx="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4650" name="Line 26"/>
          <p:cNvSpPr>
            <a:spLocks noChangeShapeType="1"/>
          </p:cNvSpPr>
          <p:nvPr/>
        </p:nvSpPr>
        <p:spPr bwMode="auto">
          <a:xfrm>
            <a:off x="8534400" y="2438400"/>
            <a:ext cx="0" cy="1538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4651" name="Text Box 27"/>
          <p:cNvSpPr txBox="1">
            <a:spLocks noChangeArrowheads="1"/>
          </p:cNvSpPr>
          <p:nvPr/>
        </p:nvSpPr>
        <p:spPr bwMode="auto">
          <a:xfrm>
            <a:off x="7772400" y="4114800"/>
            <a:ext cx="14255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s-ES_tradnl" sz="1400">
                <a:latin typeface="Arial" charset="0"/>
              </a:rPr>
              <a:t>materiales</a:t>
            </a:r>
          </a:p>
          <a:p>
            <a:pPr eaLnBrk="0" hangingPunct="0"/>
            <a:r>
              <a:rPr lang="es-ES_tradnl" sz="1400">
                <a:latin typeface="Arial" charset="0"/>
              </a:rPr>
              <a:t>de construcción</a:t>
            </a:r>
          </a:p>
        </p:txBody>
      </p:sp>
      <p:sp>
        <p:nvSpPr>
          <p:cNvPr id="154652" name="Text Box 28"/>
          <p:cNvSpPr txBox="1">
            <a:spLocks noChangeArrowheads="1"/>
          </p:cNvSpPr>
          <p:nvPr/>
        </p:nvSpPr>
        <p:spPr bwMode="auto">
          <a:xfrm>
            <a:off x="7620000" y="3581400"/>
            <a:ext cx="490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s-ES_tradnl" sz="1400">
                <a:latin typeface="Arial" charset="0"/>
              </a:rPr>
              <a:t>R/C</a:t>
            </a:r>
          </a:p>
        </p:txBody>
      </p:sp>
      <p:sp>
        <p:nvSpPr>
          <p:cNvPr id="154653" name="Line 29"/>
          <p:cNvSpPr>
            <a:spLocks noChangeShapeType="1"/>
          </p:cNvSpPr>
          <p:nvPr/>
        </p:nvSpPr>
        <p:spPr bwMode="auto">
          <a:xfrm>
            <a:off x="7620000" y="685800"/>
            <a:ext cx="0" cy="3200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4654" name="Line 30"/>
          <p:cNvSpPr>
            <a:spLocks noChangeShapeType="1"/>
          </p:cNvSpPr>
          <p:nvPr/>
        </p:nvSpPr>
        <p:spPr bwMode="auto">
          <a:xfrm flipH="1">
            <a:off x="6248400" y="3886200"/>
            <a:ext cx="1371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4655" name="Line 31"/>
          <p:cNvSpPr>
            <a:spLocks noChangeShapeType="1"/>
          </p:cNvSpPr>
          <p:nvPr/>
        </p:nvSpPr>
        <p:spPr bwMode="auto">
          <a:xfrm flipH="1">
            <a:off x="3505200" y="533400"/>
            <a:ext cx="990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4656" name="Line 32"/>
          <p:cNvSpPr>
            <a:spLocks noChangeShapeType="1"/>
          </p:cNvSpPr>
          <p:nvPr/>
        </p:nvSpPr>
        <p:spPr bwMode="auto">
          <a:xfrm flipH="1">
            <a:off x="5867400" y="533400"/>
            <a:ext cx="1219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cxnSp>
        <p:nvCxnSpPr>
          <p:cNvPr id="154657" name="AutoShape 33"/>
          <p:cNvCxnSpPr>
            <a:cxnSpLocks noChangeShapeType="1"/>
            <a:stCxn id="154633" idx="3"/>
            <a:endCxn id="154634" idx="0"/>
          </p:cNvCxnSpPr>
          <p:nvPr/>
        </p:nvCxnSpPr>
        <p:spPr bwMode="auto">
          <a:xfrm>
            <a:off x="8101013" y="533400"/>
            <a:ext cx="247650" cy="304800"/>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4658" name="AutoShape 34"/>
          <p:cNvCxnSpPr>
            <a:cxnSpLocks noChangeShapeType="1"/>
            <a:stCxn id="154633" idx="0"/>
            <a:endCxn id="154631" idx="0"/>
          </p:cNvCxnSpPr>
          <p:nvPr/>
        </p:nvCxnSpPr>
        <p:spPr bwMode="auto">
          <a:xfrm rot="16200000" flipH="1" flipV="1">
            <a:off x="5269706" y="-1942306"/>
            <a:ext cx="1588" cy="4648200"/>
          </a:xfrm>
          <a:prstGeom prst="bentConnector3">
            <a:avLst>
              <a:gd name="adj1" fmla="val -1440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4659" name="Text Box 35"/>
          <p:cNvSpPr txBox="1">
            <a:spLocks noChangeArrowheads="1"/>
          </p:cNvSpPr>
          <p:nvPr/>
        </p:nvSpPr>
        <p:spPr bwMode="auto">
          <a:xfrm>
            <a:off x="7543800" y="152400"/>
            <a:ext cx="4699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s-ES_tradnl" sz="1200">
                <a:latin typeface="Arial" charset="0"/>
              </a:rPr>
              <a:t>nbio</a:t>
            </a:r>
          </a:p>
        </p:txBody>
      </p:sp>
      <p:sp>
        <p:nvSpPr>
          <p:cNvPr id="154660" name="Text Box 36"/>
          <p:cNvSpPr txBox="1">
            <a:spLocks noChangeArrowheads="1"/>
          </p:cNvSpPr>
          <p:nvPr/>
        </p:nvSpPr>
        <p:spPr bwMode="auto">
          <a:xfrm>
            <a:off x="6324600" y="228600"/>
            <a:ext cx="38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s-ES_tradnl" sz="1200">
                <a:latin typeface="Arial" charset="0"/>
              </a:rPr>
              <a:t>bio</a:t>
            </a:r>
          </a:p>
        </p:txBody>
      </p:sp>
      <p:sp>
        <p:nvSpPr>
          <p:cNvPr id="154661" name="Rectangle 37"/>
          <p:cNvSpPr>
            <a:spLocks noChangeArrowheads="1"/>
          </p:cNvSpPr>
          <p:nvPr/>
        </p:nvSpPr>
        <p:spPr bwMode="auto">
          <a:xfrm>
            <a:off x="107950" y="4581525"/>
            <a:ext cx="4984750" cy="14874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5175" eaLnBrk="0" hangingPunct="0"/>
            <a:r>
              <a:rPr lang="es-ES_tradnl" sz="1400" b="1">
                <a:solidFill>
                  <a:srgbClr val="FFFF00"/>
                </a:solidFill>
                <a:latin typeface="Arial" charset="0"/>
              </a:rPr>
              <a:t>GRUPO A  Todos los desechos excepto los grupos B y C</a:t>
            </a:r>
          </a:p>
          <a:p>
            <a:pPr defTabSz="765175" eaLnBrk="0" hangingPunct="0"/>
            <a:r>
              <a:rPr lang="es-ES_tradnl" sz="1400" b="1">
                <a:solidFill>
                  <a:srgbClr val="FFFF00"/>
                </a:solidFill>
                <a:latin typeface="Arial" charset="0"/>
              </a:rPr>
              <a:t>GRUPO B  Hospitalarios y biológico-infecciosos</a:t>
            </a:r>
          </a:p>
          <a:p>
            <a:pPr defTabSz="765175" eaLnBrk="0" hangingPunct="0"/>
            <a:r>
              <a:rPr lang="es-ES_tradnl" sz="1400" b="1">
                <a:solidFill>
                  <a:srgbClr val="FFFF00"/>
                </a:solidFill>
                <a:latin typeface="Arial" charset="0"/>
              </a:rPr>
              <a:t>GRUPO C  Escombros de construcción</a:t>
            </a:r>
          </a:p>
          <a:p>
            <a:pPr defTabSz="765175" eaLnBrk="0" hangingPunct="0"/>
            <a:endParaRPr lang="es-ES_tradnl" sz="1400" b="1">
              <a:solidFill>
                <a:srgbClr val="FFFF00"/>
              </a:solidFill>
              <a:latin typeface="Arial" charset="0"/>
            </a:endParaRPr>
          </a:p>
          <a:p>
            <a:pPr defTabSz="765175" eaLnBrk="0" hangingPunct="0"/>
            <a:r>
              <a:rPr lang="es-ES_tradnl" sz="1200" b="1">
                <a:solidFill>
                  <a:srgbClr val="FFFF00"/>
                </a:solidFill>
                <a:latin typeface="Arial" charset="0"/>
              </a:rPr>
              <a:t>CO 	   Composteo u otro tratamiento biológico</a:t>
            </a:r>
          </a:p>
          <a:p>
            <a:pPr defTabSz="765175" eaLnBrk="0" hangingPunct="0"/>
            <a:r>
              <a:rPr lang="es-ES_tradnl" sz="1200" b="1">
                <a:solidFill>
                  <a:srgbClr val="FFFF00"/>
                </a:solidFill>
                <a:latin typeface="Arial" charset="0"/>
              </a:rPr>
              <a:t>DS	   Disposición en suelos</a:t>
            </a:r>
          </a:p>
          <a:p>
            <a:pPr defTabSz="765175" eaLnBrk="0" hangingPunct="0"/>
            <a:r>
              <a:rPr lang="es-ES_tradnl" sz="1200" b="1">
                <a:solidFill>
                  <a:srgbClr val="FFFF00"/>
                </a:solidFill>
                <a:latin typeface="Arial" charset="0"/>
              </a:rPr>
              <a:t>R/C	Relleno sanitario/confinamiento</a:t>
            </a:r>
          </a:p>
        </p:txBody>
      </p:sp>
      <p:sp>
        <p:nvSpPr>
          <p:cNvPr id="154662" name="Text Box 38"/>
          <p:cNvSpPr txBox="1">
            <a:spLocks noChangeArrowheads="1"/>
          </p:cNvSpPr>
          <p:nvPr/>
        </p:nvSpPr>
        <p:spPr bwMode="auto">
          <a:xfrm>
            <a:off x="6057900" y="2128838"/>
            <a:ext cx="12176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s-ES_tradnl" sz="1200" b="1">
                <a:solidFill>
                  <a:schemeClr val="tx2"/>
                </a:solidFill>
                <a:latin typeface="Arial" charset="0"/>
              </a:rPr>
              <a:t>biodegradab</a:t>
            </a:r>
            <a:r>
              <a:rPr lang="es-ES_tradnl" sz="1200">
                <a:latin typeface="Arial" charset="0"/>
              </a:rPr>
              <a:t>le</a:t>
            </a:r>
          </a:p>
        </p:txBody>
      </p:sp>
      <p:sp>
        <p:nvSpPr>
          <p:cNvPr id="154663" name="Line 39"/>
          <p:cNvSpPr>
            <a:spLocks noChangeShapeType="1"/>
          </p:cNvSpPr>
          <p:nvPr/>
        </p:nvSpPr>
        <p:spPr bwMode="auto">
          <a:xfrm>
            <a:off x="5880100" y="1612900"/>
            <a:ext cx="0" cy="317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cxnSp>
        <p:nvCxnSpPr>
          <p:cNvPr id="154664" name="AutoShape 40"/>
          <p:cNvCxnSpPr>
            <a:cxnSpLocks noChangeShapeType="1"/>
            <a:stCxn id="154662" idx="2"/>
            <a:endCxn id="154644" idx="0"/>
          </p:cNvCxnSpPr>
          <p:nvPr/>
        </p:nvCxnSpPr>
        <p:spPr bwMode="auto">
          <a:xfrm rot="16200000" flipH="1">
            <a:off x="6744494" y="2326481"/>
            <a:ext cx="471488" cy="625475"/>
          </a:xfrm>
          <a:prstGeom prst="bentConnector3">
            <a:avLst>
              <a:gd name="adj1" fmla="val 49833"/>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4665" name="AutoShape 41"/>
          <p:cNvCxnSpPr>
            <a:cxnSpLocks noChangeShapeType="1"/>
            <a:stCxn id="154662" idx="2"/>
            <a:endCxn id="154645" idx="0"/>
          </p:cNvCxnSpPr>
          <p:nvPr/>
        </p:nvCxnSpPr>
        <p:spPr bwMode="auto">
          <a:xfrm rot="5400000">
            <a:off x="6082506" y="2289969"/>
            <a:ext cx="471488" cy="698500"/>
          </a:xfrm>
          <a:prstGeom prst="bentConnector3">
            <a:avLst>
              <a:gd name="adj1" fmla="val 49833"/>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4666" name="AutoShape 42"/>
          <p:cNvCxnSpPr>
            <a:cxnSpLocks noChangeShapeType="1"/>
            <a:stCxn id="154643" idx="2"/>
            <a:endCxn id="154639" idx="0"/>
          </p:cNvCxnSpPr>
          <p:nvPr/>
        </p:nvCxnSpPr>
        <p:spPr bwMode="auto">
          <a:xfrm rot="16200000" flipH="1">
            <a:off x="4903788" y="2743200"/>
            <a:ext cx="1331912" cy="649288"/>
          </a:xfrm>
          <a:prstGeom prst="bentConnector3">
            <a:avLst>
              <a:gd name="adj1" fmla="val 4994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4667" name="AutoShape 43"/>
          <p:cNvCxnSpPr>
            <a:cxnSpLocks noChangeShapeType="1"/>
            <a:stCxn id="154662" idx="2"/>
            <a:endCxn id="154639" idx="0"/>
          </p:cNvCxnSpPr>
          <p:nvPr/>
        </p:nvCxnSpPr>
        <p:spPr bwMode="auto">
          <a:xfrm rot="5400000">
            <a:off x="5615781" y="2682082"/>
            <a:ext cx="1330325" cy="773112"/>
          </a:xfrm>
          <a:prstGeom prst="bentConnector3">
            <a:avLst>
              <a:gd name="adj1" fmla="val 4988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4668" name="Text Box 44"/>
          <p:cNvSpPr txBox="1">
            <a:spLocks noChangeArrowheads="1"/>
          </p:cNvSpPr>
          <p:nvPr/>
        </p:nvSpPr>
        <p:spPr bwMode="auto">
          <a:xfrm>
            <a:off x="0" y="2203450"/>
            <a:ext cx="490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s-ES_tradnl" sz="1400" b="1">
                <a:solidFill>
                  <a:schemeClr val="tx2"/>
                </a:solidFill>
                <a:latin typeface="Arial" charset="0"/>
              </a:rPr>
              <a:t>R/C</a:t>
            </a:r>
          </a:p>
        </p:txBody>
      </p:sp>
      <p:sp>
        <p:nvSpPr>
          <p:cNvPr id="154669" name="Text Box 45"/>
          <p:cNvSpPr txBox="1">
            <a:spLocks noChangeArrowheads="1"/>
          </p:cNvSpPr>
          <p:nvPr/>
        </p:nvSpPr>
        <p:spPr bwMode="auto">
          <a:xfrm>
            <a:off x="1258888" y="2144713"/>
            <a:ext cx="3211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s-ES_tradnl" sz="1600" b="1">
                <a:solidFill>
                  <a:schemeClr val="tx2"/>
                </a:solidFill>
                <a:latin typeface="Arial" charset="0"/>
              </a:rPr>
              <a:t>Reciclado, reuso, reintegración</a:t>
            </a:r>
          </a:p>
        </p:txBody>
      </p:sp>
      <p:cxnSp>
        <p:nvCxnSpPr>
          <p:cNvPr id="154670" name="AutoShape 46"/>
          <p:cNvCxnSpPr>
            <a:cxnSpLocks noChangeShapeType="1"/>
            <a:stCxn id="154627" idx="1"/>
            <a:endCxn id="154668" idx="0"/>
          </p:cNvCxnSpPr>
          <p:nvPr/>
        </p:nvCxnSpPr>
        <p:spPr bwMode="auto">
          <a:xfrm rot="10800000" flipV="1">
            <a:off x="246063" y="1412875"/>
            <a:ext cx="80962" cy="790575"/>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4671" name="AutoShape 47"/>
          <p:cNvCxnSpPr>
            <a:cxnSpLocks noChangeShapeType="1"/>
          </p:cNvCxnSpPr>
          <p:nvPr/>
        </p:nvCxnSpPr>
        <p:spPr bwMode="auto">
          <a:xfrm>
            <a:off x="1042988" y="1484313"/>
            <a:ext cx="1320800" cy="731837"/>
          </a:xfrm>
          <a:prstGeom prst="bentConnector2">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4672" name="Line 48"/>
          <p:cNvSpPr>
            <a:spLocks noChangeShapeType="1"/>
          </p:cNvSpPr>
          <p:nvPr/>
        </p:nvSpPr>
        <p:spPr bwMode="auto">
          <a:xfrm>
            <a:off x="2987675" y="1628775"/>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54673" name="Text Box 49"/>
          <p:cNvSpPr txBox="1">
            <a:spLocks noChangeArrowheads="1"/>
          </p:cNvSpPr>
          <p:nvPr/>
        </p:nvSpPr>
        <p:spPr bwMode="auto">
          <a:xfrm>
            <a:off x="1403350" y="2852738"/>
            <a:ext cx="2160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s-ES" b="1">
                <a:solidFill>
                  <a:schemeClr val="tx2"/>
                </a:solidFill>
                <a:latin typeface="Arial" charset="0"/>
              </a:rPr>
              <a:t>R/C, con estabilización</a:t>
            </a:r>
            <a:r>
              <a:rPr lang="es-ES" b="1">
                <a:latin typeface="Arial" charset="0"/>
              </a:rPr>
              <a:t> </a:t>
            </a:r>
          </a:p>
        </p:txBody>
      </p:sp>
      <p:sp>
        <p:nvSpPr>
          <p:cNvPr id="154674" name="Line 50"/>
          <p:cNvSpPr>
            <a:spLocks noChangeShapeType="1"/>
          </p:cNvSpPr>
          <p:nvPr/>
        </p:nvSpPr>
        <p:spPr bwMode="auto">
          <a:xfrm>
            <a:off x="5176838" y="3068638"/>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54675" name="Text Box 51"/>
          <p:cNvSpPr txBox="1">
            <a:spLocks noChangeArrowheads="1"/>
          </p:cNvSpPr>
          <p:nvPr/>
        </p:nvSpPr>
        <p:spPr bwMode="auto">
          <a:xfrm>
            <a:off x="4498975" y="3379788"/>
            <a:ext cx="1512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s-ES" sz="1600" b="1">
                <a:latin typeface="Times New Roman" charset="0"/>
              </a:rPr>
              <a:t>tratamiento</a:t>
            </a:r>
          </a:p>
        </p:txBody>
      </p:sp>
    </p:spTree>
    <p:extLst>
      <p:ext uri="{BB962C8B-B14F-4D97-AF65-F5344CB8AC3E}">
        <p14:creationId xmlns:p14="http://schemas.microsoft.com/office/powerpoint/2010/main" val="336458153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2057400" y="5919788"/>
            <a:ext cx="1538288" cy="579437"/>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51" name="Rectangle 3"/>
          <p:cNvSpPr>
            <a:spLocks noChangeArrowheads="1"/>
          </p:cNvSpPr>
          <p:nvPr/>
        </p:nvSpPr>
        <p:spPr bwMode="auto">
          <a:xfrm>
            <a:off x="0" y="0"/>
            <a:ext cx="9144000" cy="6858000"/>
          </a:xfrm>
          <a:prstGeom prst="rect">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52" name="Line 4"/>
          <p:cNvSpPr>
            <a:spLocks noChangeShapeType="1"/>
          </p:cNvSpPr>
          <p:nvPr/>
        </p:nvSpPr>
        <p:spPr bwMode="auto">
          <a:xfrm>
            <a:off x="4795838" y="2209800"/>
            <a:ext cx="0" cy="882650"/>
          </a:xfrm>
          <a:prstGeom prst="line">
            <a:avLst/>
          </a:prstGeom>
          <a:noFill/>
          <a:ln w="254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53" name="Line 5"/>
          <p:cNvSpPr>
            <a:spLocks noChangeShapeType="1"/>
          </p:cNvSpPr>
          <p:nvPr/>
        </p:nvSpPr>
        <p:spPr bwMode="auto">
          <a:xfrm>
            <a:off x="5548313" y="4368800"/>
            <a:ext cx="0" cy="554038"/>
          </a:xfrm>
          <a:prstGeom prst="line">
            <a:avLst/>
          </a:prstGeom>
          <a:noFill/>
          <a:ln w="254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54" name="Line 6"/>
          <p:cNvSpPr>
            <a:spLocks noChangeShapeType="1"/>
          </p:cNvSpPr>
          <p:nvPr/>
        </p:nvSpPr>
        <p:spPr bwMode="auto">
          <a:xfrm>
            <a:off x="5640388" y="2209800"/>
            <a:ext cx="0" cy="2114550"/>
          </a:xfrm>
          <a:prstGeom prst="line">
            <a:avLst/>
          </a:prstGeom>
          <a:noFill/>
          <a:ln w="254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55" name="Line 7"/>
          <p:cNvSpPr>
            <a:spLocks noChangeShapeType="1"/>
          </p:cNvSpPr>
          <p:nvPr/>
        </p:nvSpPr>
        <p:spPr bwMode="auto">
          <a:xfrm flipV="1">
            <a:off x="5176838" y="1406525"/>
            <a:ext cx="0" cy="755650"/>
          </a:xfrm>
          <a:prstGeom prst="line">
            <a:avLst/>
          </a:prstGeom>
          <a:noFill/>
          <a:ln w="254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56" name="Line 8"/>
          <p:cNvSpPr>
            <a:spLocks noChangeShapeType="1"/>
          </p:cNvSpPr>
          <p:nvPr/>
        </p:nvSpPr>
        <p:spPr bwMode="auto">
          <a:xfrm flipV="1">
            <a:off x="3363913" y="1447800"/>
            <a:ext cx="0" cy="755650"/>
          </a:xfrm>
          <a:prstGeom prst="line">
            <a:avLst/>
          </a:prstGeom>
          <a:noFill/>
          <a:ln w="254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useBgFill="1">
        <p:nvSpPr>
          <p:cNvPr id="155657" name="Rectangle 9"/>
          <p:cNvSpPr>
            <a:spLocks noChangeArrowheads="1"/>
          </p:cNvSpPr>
          <p:nvPr/>
        </p:nvSpPr>
        <p:spPr bwMode="auto">
          <a:xfrm>
            <a:off x="3092450" y="1584325"/>
            <a:ext cx="690563" cy="412750"/>
          </a:xfrm>
          <a:prstGeom prst="rect">
            <a:avLst/>
          </a:prstGeom>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4775" tIns="53975" rIns="104775" bIns="53975">
            <a:spAutoFit/>
          </a:bodyPr>
          <a:lstStyle/>
          <a:p>
            <a:pPr algn="ctr" defTabSz="1017588" eaLnBrk="0" hangingPunct="0"/>
            <a:r>
              <a:rPr lang="es-ES_tradnl" sz="2000" b="1">
                <a:latin typeface="Arial" charset="0"/>
              </a:rPr>
              <a:t>Red</a:t>
            </a:r>
          </a:p>
        </p:txBody>
      </p:sp>
      <p:sp useBgFill="1">
        <p:nvSpPr>
          <p:cNvPr id="155658" name="Rectangle 10"/>
          <p:cNvSpPr>
            <a:spLocks noChangeArrowheads="1"/>
          </p:cNvSpPr>
          <p:nvPr/>
        </p:nvSpPr>
        <p:spPr bwMode="auto">
          <a:xfrm>
            <a:off x="4440238" y="1620838"/>
            <a:ext cx="1393825" cy="412750"/>
          </a:xfrm>
          <a:prstGeom prst="rect">
            <a:avLst/>
          </a:prstGeom>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4775" tIns="53975" rIns="104775" bIns="53975">
            <a:spAutoFit/>
          </a:bodyPr>
          <a:lstStyle/>
          <a:p>
            <a:pPr algn="ctr" defTabSz="1017588" eaLnBrk="0" hangingPunct="0"/>
            <a:r>
              <a:rPr lang="es-ES_tradnl" sz="2000" b="1">
                <a:latin typeface="Arial" charset="0"/>
              </a:rPr>
              <a:t>Molecular</a:t>
            </a:r>
          </a:p>
        </p:txBody>
      </p:sp>
      <p:sp>
        <p:nvSpPr>
          <p:cNvPr id="155659" name="Line 11"/>
          <p:cNvSpPr>
            <a:spLocks noChangeShapeType="1"/>
          </p:cNvSpPr>
          <p:nvPr/>
        </p:nvSpPr>
        <p:spPr bwMode="auto">
          <a:xfrm>
            <a:off x="3341688" y="1438275"/>
            <a:ext cx="1841500" cy="0"/>
          </a:xfrm>
          <a:prstGeom prst="line">
            <a:avLst/>
          </a:prstGeom>
          <a:noFill/>
          <a:ln w="254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60" name="Line 12"/>
          <p:cNvSpPr>
            <a:spLocks noChangeShapeType="1"/>
          </p:cNvSpPr>
          <p:nvPr/>
        </p:nvSpPr>
        <p:spPr bwMode="auto">
          <a:xfrm>
            <a:off x="4173538" y="403225"/>
            <a:ext cx="0" cy="1022350"/>
          </a:xfrm>
          <a:prstGeom prst="line">
            <a:avLst/>
          </a:prstGeom>
          <a:noFill/>
          <a:ln w="254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useBgFill="1">
        <p:nvSpPr>
          <p:cNvPr id="155661" name="Rectangle 13"/>
          <p:cNvSpPr>
            <a:spLocks noChangeArrowheads="1"/>
          </p:cNvSpPr>
          <p:nvPr/>
        </p:nvSpPr>
        <p:spPr bwMode="auto">
          <a:xfrm>
            <a:off x="3263900" y="592138"/>
            <a:ext cx="1819275" cy="717550"/>
          </a:xfrm>
          <a:prstGeom prst="rect">
            <a:avLst/>
          </a:prstGeom>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4775" tIns="53975" rIns="104775" bIns="53975">
            <a:spAutoFit/>
          </a:bodyPr>
          <a:lstStyle/>
          <a:p>
            <a:pPr algn="ctr" defTabSz="1017588" eaLnBrk="0" hangingPunct="0"/>
            <a:r>
              <a:rPr lang="es-ES_tradnl" sz="2000" b="1">
                <a:latin typeface="Arial" charset="0"/>
              </a:rPr>
              <a:t>Compuestos </a:t>
            </a:r>
          </a:p>
          <a:p>
            <a:pPr algn="ctr" defTabSz="1017588" eaLnBrk="0" hangingPunct="0"/>
            <a:r>
              <a:rPr lang="es-ES_tradnl" sz="2000" b="1">
                <a:latin typeface="Arial" charset="0"/>
              </a:rPr>
              <a:t>orgánicos</a:t>
            </a:r>
          </a:p>
        </p:txBody>
      </p:sp>
      <p:sp>
        <p:nvSpPr>
          <p:cNvPr id="155662" name="Line 14"/>
          <p:cNvSpPr>
            <a:spLocks noChangeShapeType="1"/>
          </p:cNvSpPr>
          <p:nvPr/>
        </p:nvSpPr>
        <p:spPr bwMode="auto">
          <a:xfrm>
            <a:off x="4752975" y="2198688"/>
            <a:ext cx="938213" cy="0"/>
          </a:xfrm>
          <a:prstGeom prst="line">
            <a:avLst/>
          </a:prstGeom>
          <a:noFill/>
          <a:ln w="254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63" name="Line 15"/>
          <p:cNvSpPr>
            <a:spLocks noChangeShapeType="1"/>
          </p:cNvSpPr>
          <p:nvPr/>
        </p:nvSpPr>
        <p:spPr bwMode="auto">
          <a:xfrm>
            <a:off x="2989263" y="2209800"/>
            <a:ext cx="0" cy="882650"/>
          </a:xfrm>
          <a:prstGeom prst="line">
            <a:avLst/>
          </a:prstGeom>
          <a:noFill/>
          <a:ln w="254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64" name="Line 16"/>
          <p:cNvSpPr>
            <a:spLocks noChangeShapeType="1"/>
          </p:cNvSpPr>
          <p:nvPr/>
        </p:nvSpPr>
        <p:spPr bwMode="auto">
          <a:xfrm>
            <a:off x="3840163" y="2185988"/>
            <a:ext cx="0" cy="2327275"/>
          </a:xfrm>
          <a:prstGeom prst="line">
            <a:avLst/>
          </a:prstGeom>
          <a:noFill/>
          <a:ln w="254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useBgFill="1">
        <p:nvSpPr>
          <p:cNvPr id="155665" name="Rectangle 17"/>
          <p:cNvSpPr>
            <a:spLocks noChangeArrowheads="1"/>
          </p:cNvSpPr>
          <p:nvPr/>
        </p:nvSpPr>
        <p:spPr bwMode="auto">
          <a:xfrm>
            <a:off x="2703513" y="2406650"/>
            <a:ext cx="747712" cy="412750"/>
          </a:xfrm>
          <a:prstGeom prst="rect">
            <a:avLst/>
          </a:prstGeom>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4775" tIns="53975" rIns="104775" bIns="53975">
            <a:spAutoFit/>
          </a:bodyPr>
          <a:lstStyle/>
          <a:p>
            <a:pPr algn="ctr" defTabSz="1017588" eaLnBrk="0" hangingPunct="0"/>
            <a:r>
              <a:rPr lang="es-ES_tradnl" sz="2000" b="1">
                <a:effectLst>
                  <a:outerShdw blurRad="38100" dist="38100" dir="2700000" algn="tl">
                    <a:srgbClr val="000000"/>
                  </a:outerShdw>
                </a:effectLst>
                <a:latin typeface="Arial" charset="0"/>
              </a:rPr>
              <a:t>BVC</a:t>
            </a:r>
          </a:p>
        </p:txBody>
      </p:sp>
      <p:sp useBgFill="1">
        <p:nvSpPr>
          <p:cNvPr id="155666" name="Rectangle 18"/>
          <p:cNvSpPr>
            <a:spLocks noChangeArrowheads="1"/>
          </p:cNvSpPr>
          <p:nvPr/>
        </p:nvSpPr>
        <p:spPr bwMode="auto">
          <a:xfrm>
            <a:off x="3595688" y="2406650"/>
            <a:ext cx="747712" cy="412750"/>
          </a:xfrm>
          <a:prstGeom prst="rect">
            <a:avLst/>
          </a:prstGeom>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4775" tIns="53975" rIns="104775" bIns="53975">
            <a:spAutoFit/>
          </a:bodyPr>
          <a:lstStyle/>
          <a:p>
            <a:pPr algn="ctr" defTabSz="1017588" eaLnBrk="0" hangingPunct="0"/>
            <a:r>
              <a:rPr lang="es-ES_tradnl" sz="2000" b="1">
                <a:effectLst>
                  <a:outerShdw blurRad="38100" dist="38100" dir="2700000" algn="tl">
                    <a:srgbClr val="000000"/>
                  </a:outerShdw>
                </a:effectLst>
                <a:latin typeface="Arial" charset="0"/>
              </a:rPr>
              <a:t>AVC</a:t>
            </a:r>
          </a:p>
        </p:txBody>
      </p:sp>
      <p:sp>
        <p:nvSpPr>
          <p:cNvPr id="155667" name="Line 19"/>
          <p:cNvSpPr>
            <a:spLocks noChangeShapeType="1"/>
          </p:cNvSpPr>
          <p:nvPr/>
        </p:nvSpPr>
        <p:spPr bwMode="auto">
          <a:xfrm>
            <a:off x="2941638" y="2174875"/>
            <a:ext cx="936625" cy="0"/>
          </a:xfrm>
          <a:prstGeom prst="line">
            <a:avLst/>
          </a:prstGeom>
          <a:noFill/>
          <a:ln w="254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useBgFill="1">
        <p:nvSpPr>
          <p:cNvPr id="155668" name="Rectangle 20"/>
          <p:cNvSpPr>
            <a:spLocks noChangeArrowheads="1"/>
          </p:cNvSpPr>
          <p:nvPr/>
        </p:nvSpPr>
        <p:spPr bwMode="auto">
          <a:xfrm>
            <a:off x="3089275" y="3581400"/>
            <a:ext cx="563563" cy="412750"/>
          </a:xfrm>
          <a:prstGeom prst="rect">
            <a:avLst/>
          </a:prstGeom>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4775" tIns="53975" rIns="104775" bIns="53975">
            <a:spAutoFit/>
          </a:bodyPr>
          <a:lstStyle/>
          <a:p>
            <a:pPr algn="ctr" defTabSz="1017588" eaLnBrk="0" hangingPunct="0"/>
            <a:r>
              <a:rPr lang="es-ES_tradnl" sz="2000" b="1">
                <a:effectLst>
                  <a:outerShdw blurRad="38100" dist="38100" dir="2700000" algn="tl">
                    <a:srgbClr val="000000"/>
                  </a:outerShdw>
                </a:effectLst>
                <a:latin typeface="Arial" charset="0"/>
              </a:rPr>
              <a:t>RS</a:t>
            </a:r>
          </a:p>
        </p:txBody>
      </p:sp>
      <p:sp useBgFill="1">
        <p:nvSpPr>
          <p:cNvPr id="155669" name="Rectangle 21"/>
          <p:cNvSpPr>
            <a:spLocks noChangeArrowheads="1"/>
          </p:cNvSpPr>
          <p:nvPr/>
        </p:nvSpPr>
        <p:spPr bwMode="auto">
          <a:xfrm>
            <a:off x="1946275" y="3563938"/>
            <a:ext cx="987425" cy="412750"/>
          </a:xfrm>
          <a:prstGeom prst="rect">
            <a:avLst/>
          </a:prstGeom>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4775" tIns="53975" rIns="104775" bIns="53975">
            <a:spAutoFit/>
          </a:bodyPr>
          <a:lstStyle/>
          <a:p>
            <a:pPr algn="ctr" defTabSz="1017588" eaLnBrk="0" hangingPunct="0"/>
            <a:r>
              <a:rPr lang="es-ES_tradnl" sz="2000" b="1">
                <a:effectLst>
                  <a:outerShdw blurRad="38100" dist="38100" dir="2700000" algn="tl">
                    <a:srgbClr val="000000"/>
                  </a:outerShdw>
                </a:effectLst>
                <a:latin typeface="Arial" charset="0"/>
              </a:rPr>
              <a:t>Reuso</a:t>
            </a:r>
          </a:p>
        </p:txBody>
      </p:sp>
      <p:sp>
        <p:nvSpPr>
          <p:cNvPr id="155670" name="Line 22"/>
          <p:cNvSpPr>
            <a:spLocks noChangeShapeType="1"/>
          </p:cNvSpPr>
          <p:nvPr/>
        </p:nvSpPr>
        <p:spPr bwMode="auto">
          <a:xfrm>
            <a:off x="2568575" y="3095625"/>
            <a:ext cx="796925" cy="0"/>
          </a:xfrm>
          <a:prstGeom prst="line">
            <a:avLst/>
          </a:prstGeom>
          <a:noFill/>
          <a:ln w="254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71" name="Line 23"/>
          <p:cNvSpPr>
            <a:spLocks noChangeShapeType="1"/>
          </p:cNvSpPr>
          <p:nvPr/>
        </p:nvSpPr>
        <p:spPr bwMode="auto">
          <a:xfrm>
            <a:off x="3365500" y="3117850"/>
            <a:ext cx="0" cy="447675"/>
          </a:xfrm>
          <a:prstGeom prst="line">
            <a:avLst/>
          </a:prstGeom>
          <a:noFill/>
          <a:ln w="254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72" name="Line 24"/>
          <p:cNvSpPr>
            <a:spLocks noChangeShapeType="1"/>
          </p:cNvSpPr>
          <p:nvPr/>
        </p:nvSpPr>
        <p:spPr bwMode="auto">
          <a:xfrm>
            <a:off x="2554288" y="3109913"/>
            <a:ext cx="0" cy="450850"/>
          </a:xfrm>
          <a:prstGeom prst="line">
            <a:avLst/>
          </a:prstGeom>
          <a:noFill/>
          <a:ln w="254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useBgFill="1">
        <p:nvSpPr>
          <p:cNvPr id="155673" name="Rectangle 25"/>
          <p:cNvSpPr>
            <a:spLocks noChangeArrowheads="1"/>
          </p:cNvSpPr>
          <p:nvPr/>
        </p:nvSpPr>
        <p:spPr bwMode="auto">
          <a:xfrm>
            <a:off x="4448175" y="2406650"/>
            <a:ext cx="747713" cy="412750"/>
          </a:xfrm>
          <a:prstGeom prst="rect">
            <a:avLst/>
          </a:prstGeom>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4775" tIns="53975" rIns="104775" bIns="53975">
            <a:spAutoFit/>
          </a:bodyPr>
          <a:lstStyle/>
          <a:p>
            <a:pPr algn="ctr" defTabSz="1017588" eaLnBrk="0" hangingPunct="0"/>
            <a:r>
              <a:rPr lang="es-ES_tradnl" sz="2000" b="1">
                <a:effectLst>
                  <a:outerShdw blurRad="38100" dist="38100" dir="2700000" algn="tl">
                    <a:srgbClr val="000000"/>
                  </a:outerShdw>
                </a:effectLst>
                <a:latin typeface="Arial" charset="0"/>
              </a:rPr>
              <a:t>BVC</a:t>
            </a:r>
          </a:p>
        </p:txBody>
      </p:sp>
      <p:sp useBgFill="1">
        <p:nvSpPr>
          <p:cNvPr id="155674" name="Rectangle 26"/>
          <p:cNvSpPr>
            <a:spLocks noChangeArrowheads="1"/>
          </p:cNvSpPr>
          <p:nvPr/>
        </p:nvSpPr>
        <p:spPr bwMode="auto">
          <a:xfrm>
            <a:off x="5338763" y="2406650"/>
            <a:ext cx="747712" cy="412750"/>
          </a:xfrm>
          <a:prstGeom prst="rect">
            <a:avLst/>
          </a:prstGeom>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4775" tIns="53975" rIns="104775" bIns="53975">
            <a:spAutoFit/>
          </a:bodyPr>
          <a:lstStyle/>
          <a:p>
            <a:pPr algn="ctr" defTabSz="1017588" eaLnBrk="0" hangingPunct="0"/>
            <a:r>
              <a:rPr lang="es-ES_tradnl" sz="2000" b="1">
                <a:effectLst>
                  <a:outerShdw blurRad="38100" dist="38100" dir="2700000" algn="tl">
                    <a:srgbClr val="000000"/>
                  </a:outerShdw>
                </a:effectLst>
                <a:latin typeface="Arial" charset="0"/>
              </a:rPr>
              <a:t>AVC</a:t>
            </a:r>
          </a:p>
        </p:txBody>
      </p:sp>
      <p:sp useBgFill="1">
        <p:nvSpPr>
          <p:cNvPr id="155675" name="Rectangle 27"/>
          <p:cNvSpPr>
            <a:spLocks noChangeArrowheads="1"/>
          </p:cNvSpPr>
          <p:nvPr/>
        </p:nvSpPr>
        <p:spPr bwMode="auto">
          <a:xfrm>
            <a:off x="4794250" y="4325938"/>
            <a:ext cx="1762125" cy="412750"/>
          </a:xfrm>
          <a:prstGeom prst="rect">
            <a:avLst/>
          </a:prstGeom>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4775" tIns="53975" rIns="104775" bIns="53975">
            <a:spAutoFit/>
          </a:bodyPr>
          <a:lstStyle/>
          <a:p>
            <a:pPr algn="ctr" defTabSz="1017588" eaLnBrk="0" hangingPunct="0"/>
            <a:r>
              <a:rPr lang="es-ES_tradnl" sz="2000" b="1">
                <a:effectLst>
                  <a:outerShdw blurRad="38100" dist="38100" dir="2700000" algn="tl">
                    <a:srgbClr val="000000"/>
                  </a:outerShdw>
                </a:effectLst>
                <a:latin typeface="Arial" charset="0"/>
              </a:rPr>
              <a:t>TERMÓLISIS</a:t>
            </a:r>
          </a:p>
        </p:txBody>
      </p:sp>
      <p:sp>
        <p:nvSpPr>
          <p:cNvPr id="155676" name="Line 28"/>
          <p:cNvSpPr>
            <a:spLocks noChangeShapeType="1"/>
          </p:cNvSpPr>
          <p:nvPr/>
        </p:nvSpPr>
        <p:spPr bwMode="auto">
          <a:xfrm>
            <a:off x="5100638" y="4005263"/>
            <a:ext cx="0" cy="357187"/>
          </a:xfrm>
          <a:prstGeom prst="line">
            <a:avLst/>
          </a:prstGeom>
          <a:noFill/>
          <a:ln w="254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useBgFill="1">
        <p:nvSpPr>
          <p:cNvPr id="155677" name="Rectangle 29"/>
          <p:cNvSpPr>
            <a:spLocks noChangeArrowheads="1"/>
          </p:cNvSpPr>
          <p:nvPr/>
        </p:nvSpPr>
        <p:spPr bwMode="auto">
          <a:xfrm>
            <a:off x="5707063" y="5338763"/>
            <a:ext cx="1747837" cy="412750"/>
          </a:xfrm>
          <a:prstGeom prst="rect">
            <a:avLst/>
          </a:prstGeom>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4775" tIns="53975" rIns="104775" bIns="53975">
            <a:spAutoFit/>
          </a:bodyPr>
          <a:lstStyle/>
          <a:p>
            <a:pPr algn="ctr" defTabSz="1017588" eaLnBrk="0" hangingPunct="0"/>
            <a:r>
              <a:rPr lang="es-ES_tradnl" sz="2000" b="1">
                <a:latin typeface="Arial" charset="0"/>
              </a:rPr>
              <a:t>Combustible</a:t>
            </a:r>
          </a:p>
        </p:txBody>
      </p:sp>
      <p:sp>
        <p:nvSpPr>
          <p:cNvPr id="155678" name="Line 30"/>
          <p:cNvSpPr>
            <a:spLocks noChangeShapeType="1"/>
          </p:cNvSpPr>
          <p:nvPr/>
        </p:nvSpPr>
        <p:spPr bwMode="auto">
          <a:xfrm>
            <a:off x="4730750" y="4968875"/>
            <a:ext cx="1790700" cy="19050"/>
          </a:xfrm>
          <a:prstGeom prst="line">
            <a:avLst/>
          </a:prstGeom>
          <a:noFill/>
          <a:ln w="254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79" name="Line 31"/>
          <p:cNvSpPr>
            <a:spLocks noChangeShapeType="1"/>
          </p:cNvSpPr>
          <p:nvPr/>
        </p:nvSpPr>
        <p:spPr bwMode="auto">
          <a:xfrm>
            <a:off x="5891213" y="4997450"/>
            <a:ext cx="0" cy="4778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80" name="Line 32"/>
          <p:cNvSpPr>
            <a:spLocks noChangeShapeType="1"/>
          </p:cNvSpPr>
          <p:nvPr/>
        </p:nvSpPr>
        <p:spPr bwMode="auto">
          <a:xfrm>
            <a:off x="4730750" y="4986338"/>
            <a:ext cx="0" cy="450850"/>
          </a:xfrm>
          <a:prstGeom prst="line">
            <a:avLst/>
          </a:prstGeom>
          <a:noFill/>
          <a:ln w="254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81" name="Line 33"/>
          <p:cNvSpPr>
            <a:spLocks noChangeShapeType="1"/>
          </p:cNvSpPr>
          <p:nvPr/>
        </p:nvSpPr>
        <p:spPr bwMode="auto">
          <a:xfrm>
            <a:off x="6578600" y="5768975"/>
            <a:ext cx="0" cy="455613"/>
          </a:xfrm>
          <a:prstGeom prst="line">
            <a:avLst/>
          </a:prstGeom>
          <a:noFill/>
          <a:ln w="254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useBgFill="1">
        <p:nvSpPr>
          <p:cNvPr id="155682" name="Rectangle 34"/>
          <p:cNvSpPr>
            <a:spLocks noChangeArrowheads="1"/>
          </p:cNvSpPr>
          <p:nvPr/>
        </p:nvSpPr>
        <p:spPr bwMode="auto">
          <a:xfrm>
            <a:off x="6003925" y="6183313"/>
            <a:ext cx="1141413" cy="412750"/>
          </a:xfrm>
          <a:prstGeom prst="rect">
            <a:avLst/>
          </a:prstGeom>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4775" tIns="53975" rIns="104775" bIns="53975">
            <a:spAutoFit/>
          </a:bodyPr>
          <a:lstStyle/>
          <a:p>
            <a:pPr algn="ctr" defTabSz="1017588" eaLnBrk="0" hangingPunct="0"/>
            <a:r>
              <a:rPr lang="es-ES_tradnl" sz="2000" b="1">
                <a:latin typeface="Arial" charset="0"/>
              </a:rPr>
              <a:t>Energía</a:t>
            </a:r>
          </a:p>
        </p:txBody>
      </p:sp>
      <p:sp>
        <p:nvSpPr>
          <p:cNvPr id="155683" name="Line 35"/>
          <p:cNvSpPr>
            <a:spLocks noChangeShapeType="1"/>
          </p:cNvSpPr>
          <p:nvPr/>
        </p:nvSpPr>
        <p:spPr bwMode="auto">
          <a:xfrm>
            <a:off x="3802063" y="4521200"/>
            <a:ext cx="893762" cy="0"/>
          </a:xfrm>
          <a:prstGeom prst="line">
            <a:avLst/>
          </a:prstGeom>
          <a:noFill/>
          <a:ln w="254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useBgFill="1">
        <p:nvSpPr>
          <p:cNvPr id="155684" name="Rectangle 36"/>
          <p:cNvSpPr>
            <a:spLocks noChangeArrowheads="1"/>
          </p:cNvSpPr>
          <p:nvPr/>
        </p:nvSpPr>
        <p:spPr bwMode="auto">
          <a:xfrm>
            <a:off x="3937000" y="3519488"/>
            <a:ext cx="563563" cy="412750"/>
          </a:xfrm>
          <a:prstGeom prst="rect">
            <a:avLst/>
          </a:prstGeom>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4775" tIns="53975" rIns="104775" bIns="53975">
            <a:spAutoFit/>
          </a:bodyPr>
          <a:lstStyle/>
          <a:p>
            <a:pPr algn="ctr" defTabSz="1017588" eaLnBrk="0" hangingPunct="0"/>
            <a:r>
              <a:rPr lang="es-ES_tradnl" sz="2000" b="1">
                <a:effectLst>
                  <a:outerShdw blurRad="38100" dist="38100" dir="2700000" algn="tl">
                    <a:srgbClr val="000000"/>
                  </a:outerShdw>
                </a:effectLst>
                <a:latin typeface="Arial" charset="0"/>
              </a:rPr>
              <a:t>DS</a:t>
            </a:r>
          </a:p>
        </p:txBody>
      </p:sp>
      <p:sp useBgFill="1">
        <p:nvSpPr>
          <p:cNvPr id="155685" name="Rectangle 37"/>
          <p:cNvSpPr>
            <a:spLocks noChangeArrowheads="1"/>
          </p:cNvSpPr>
          <p:nvPr/>
        </p:nvSpPr>
        <p:spPr bwMode="auto">
          <a:xfrm>
            <a:off x="4719638" y="3519488"/>
            <a:ext cx="590550" cy="412750"/>
          </a:xfrm>
          <a:prstGeom prst="rect">
            <a:avLst/>
          </a:prstGeom>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4775" tIns="53975" rIns="104775" bIns="53975">
            <a:spAutoFit/>
          </a:bodyPr>
          <a:lstStyle/>
          <a:p>
            <a:pPr algn="ctr" defTabSz="1017588" eaLnBrk="0" hangingPunct="0"/>
            <a:r>
              <a:rPr lang="es-ES_tradnl" sz="2000" b="1">
                <a:effectLst>
                  <a:outerShdw blurRad="38100" dist="38100" dir="2700000" algn="tl">
                    <a:srgbClr val="000000"/>
                  </a:outerShdw>
                </a:effectLst>
                <a:latin typeface="Arial" charset="0"/>
              </a:rPr>
              <a:t>CO</a:t>
            </a:r>
          </a:p>
        </p:txBody>
      </p:sp>
      <p:sp>
        <p:nvSpPr>
          <p:cNvPr id="155686" name="Line 38"/>
          <p:cNvSpPr>
            <a:spLocks noChangeShapeType="1"/>
          </p:cNvSpPr>
          <p:nvPr/>
        </p:nvSpPr>
        <p:spPr bwMode="auto">
          <a:xfrm>
            <a:off x="4195763" y="3106738"/>
            <a:ext cx="798512" cy="0"/>
          </a:xfrm>
          <a:prstGeom prst="line">
            <a:avLst/>
          </a:prstGeom>
          <a:noFill/>
          <a:ln w="254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87" name="Line 39"/>
          <p:cNvSpPr>
            <a:spLocks noChangeShapeType="1"/>
          </p:cNvSpPr>
          <p:nvPr/>
        </p:nvSpPr>
        <p:spPr bwMode="auto">
          <a:xfrm>
            <a:off x="4995863" y="3128963"/>
            <a:ext cx="0" cy="447675"/>
          </a:xfrm>
          <a:prstGeom prst="line">
            <a:avLst/>
          </a:prstGeom>
          <a:noFill/>
          <a:ln w="254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88" name="Line 40"/>
          <p:cNvSpPr>
            <a:spLocks noChangeShapeType="1"/>
          </p:cNvSpPr>
          <p:nvPr/>
        </p:nvSpPr>
        <p:spPr bwMode="auto">
          <a:xfrm>
            <a:off x="4178300" y="3121025"/>
            <a:ext cx="0" cy="450850"/>
          </a:xfrm>
          <a:prstGeom prst="line">
            <a:avLst/>
          </a:prstGeom>
          <a:noFill/>
          <a:ln w="254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89" name="Line 41"/>
          <p:cNvSpPr>
            <a:spLocks noChangeShapeType="1"/>
          </p:cNvSpPr>
          <p:nvPr/>
        </p:nvSpPr>
        <p:spPr bwMode="auto">
          <a:xfrm flipH="1">
            <a:off x="4354513" y="3756025"/>
            <a:ext cx="42703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useBgFill="1">
        <p:nvSpPr>
          <p:cNvPr id="155690" name="Rectangle 42"/>
          <p:cNvSpPr>
            <a:spLocks noChangeArrowheads="1"/>
          </p:cNvSpPr>
          <p:nvPr/>
        </p:nvSpPr>
        <p:spPr bwMode="auto">
          <a:xfrm>
            <a:off x="3975100" y="5395913"/>
            <a:ext cx="1508125" cy="717550"/>
          </a:xfrm>
          <a:prstGeom prst="rect">
            <a:avLst/>
          </a:prstGeom>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4775" tIns="53975" rIns="104775" bIns="53975">
            <a:spAutoFit/>
          </a:bodyPr>
          <a:lstStyle/>
          <a:p>
            <a:pPr algn="ctr" defTabSz="1017588" eaLnBrk="0" hangingPunct="0"/>
            <a:r>
              <a:rPr lang="es-ES_tradnl" sz="2000" b="1">
                <a:latin typeface="Arial" charset="0"/>
              </a:rPr>
              <a:t>Sólido</a:t>
            </a:r>
          </a:p>
          <a:p>
            <a:pPr algn="ctr" defTabSz="1017588" eaLnBrk="0" hangingPunct="0"/>
            <a:r>
              <a:rPr lang="es-ES_tradnl" sz="2000" b="1">
                <a:latin typeface="Arial" charset="0"/>
              </a:rPr>
              <a:t>inorgánico</a:t>
            </a:r>
          </a:p>
        </p:txBody>
      </p:sp>
      <p:sp>
        <p:nvSpPr>
          <p:cNvPr id="155691" name="Line 43"/>
          <p:cNvSpPr>
            <a:spLocks noChangeShapeType="1"/>
          </p:cNvSpPr>
          <p:nvPr/>
        </p:nvSpPr>
        <p:spPr bwMode="auto">
          <a:xfrm>
            <a:off x="6570663" y="5002213"/>
            <a:ext cx="0" cy="450850"/>
          </a:xfrm>
          <a:prstGeom prst="line">
            <a:avLst/>
          </a:prstGeom>
          <a:noFill/>
          <a:ln w="254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92" name="Line 44"/>
          <p:cNvSpPr>
            <a:spLocks noChangeShapeType="1"/>
          </p:cNvSpPr>
          <p:nvPr/>
        </p:nvSpPr>
        <p:spPr bwMode="auto">
          <a:xfrm>
            <a:off x="6611938" y="4541838"/>
            <a:ext cx="889000" cy="0"/>
          </a:xfrm>
          <a:prstGeom prst="line">
            <a:avLst/>
          </a:prstGeom>
          <a:noFill/>
          <a:ln w="25400">
            <a:solidFill>
              <a:srgbClr val="FAFD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5693" name="Line 45"/>
          <p:cNvSpPr>
            <a:spLocks noChangeShapeType="1"/>
          </p:cNvSpPr>
          <p:nvPr/>
        </p:nvSpPr>
        <p:spPr bwMode="auto">
          <a:xfrm flipV="1">
            <a:off x="7513638" y="688975"/>
            <a:ext cx="0" cy="3865563"/>
          </a:xfrm>
          <a:prstGeom prst="line">
            <a:avLst/>
          </a:prstGeom>
          <a:noFill/>
          <a:ln w="254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useBgFill="1">
        <p:nvSpPr>
          <p:cNvPr id="155694" name="Rectangle 46"/>
          <p:cNvSpPr>
            <a:spLocks noChangeArrowheads="1"/>
          </p:cNvSpPr>
          <p:nvPr/>
        </p:nvSpPr>
        <p:spPr bwMode="auto">
          <a:xfrm>
            <a:off x="6783388" y="500063"/>
            <a:ext cx="1395412" cy="412750"/>
          </a:xfrm>
          <a:prstGeom prst="rect">
            <a:avLst/>
          </a:prstGeom>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4775" tIns="53975" rIns="104775" bIns="53975">
            <a:spAutoFit/>
          </a:bodyPr>
          <a:lstStyle/>
          <a:p>
            <a:pPr algn="ctr" defTabSz="1017588" eaLnBrk="0" hangingPunct="0"/>
            <a:r>
              <a:rPr lang="es-ES_tradnl" sz="2000" b="1">
                <a:latin typeface="Arial" charset="0"/>
              </a:rPr>
              <a:t>GRUPO B</a:t>
            </a:r>
          </a:p>
        </p:txBody>
      </p:sp>
      <p:sp>
        <p:nvSpPr>
          <p:cNvPr id="155695" name="Line 47"/>
          <p:cNvSpPr>
            <a:spLocks noChangeShapeType="1"/>
          </p:cNvSpPr>
          <p:nvPr/>
        </p:nvSpPr>
        <p:spPr bwMode="auto">
          <a:xfrm flipH="1" flipV="1">
            <a:off x="5429250" y="266700"/>
            <a:ext cx="1123950" cy="3429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55696" name="Line 48"/>
          <p:cNvSpPr>
            <a:spLocks noChangeShapeType="1"/>
          </p:cNvSpPr>
          <p:nvPr/>
        </p:nvSpPr>
        <p:spPr bwMode="auto">
          <a:xfrm flipH="1">
            <a:off x="2476500" y="5695950"/>
            <a:ext cx="1352550" cy="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55697" name="Text Box 49"/>
          <p:cNvSpPr txBox="1">
            <a:spLocks noChangeArrowheads="1"/>
          </p:cNvSpPr>
          <p:nvPr/>
        </p:nvSpPr>
        <p:spPr bwMode="auto">
          <a:xfrm>
            <a:off x="228600" y="5314950"/>
            <a:ext cx="1828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s-ES" sz="2000" b="1">
                <a:solidFill>
                  <a:schemeClr val="accent1"/>
                </a:solidFill>
                <a:latin typeface="Arial" charset="0"/>
              </a:rPr>
              <a:t>Materiales de construcción</a:t>
            </a:r>
          </a:p>
        </p:txBody>
      </p:sp>
      <p:sp>
        <p:nvSpPr>
          <p:cNvPr id="155698" name="Line 50"/>
          <p:cNvSpPr>
            <a:spLocks noChangeShapeType="1"/>
          </p:cNvSpPr>
          <p:nvPr/>
        </p:nvSpPr>
        <p:spPr bwMode="auto">
          <a:xfrm flipH="1">
            <a:off x="1123950" y="952500"/>
            <a:ext cx="211455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55699" name="Line 51"/>
          <p:cNvSpPr>
            <a:spLocks noChangeShapeType="1"/>
          </p:cNvSpPr>
          <p:nvPr/>
        </p:nvSpPr>
        <p:spPr bwMode="auto">
          <a:xfrm flipH="1">
            <a:off x="1066800" y="933450"/>
            <a:ext cx="19050" cy="436245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useBgFill="1">
        <p:nvSpPr>
          <p:cNvPr id="155700" name="Rectangle 52"/>
          <p:cNvSpPr>
            <a:spLocks noChangeArrowheads="1"/>
          </p:cNvSpPr>
          <p:nvPr/>
        </p:nvSpPr>
        <p:spPr bwMode="auto">
          <a:xfrm>
            <a:off x="3308350" y="73025"/>
            <a:ext cx="1698625" cy="504825"/>
          </a:xfrm>
          <a:prstGeom prst="rect">
            <a:avLst/>
          </a:prstGeom>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8112" tIns="69850" rIns="138112" bIns="69850">
            <a:spAutoFit/>
          </a:bodyPr>
          <a:lstStyle/>
          <a:p>
            <a:pPr defTabSz="1722438" eaLnBrk="0" hangingPunct="0"/>
            <a:r>
              <a:rPr lang="es-ES_tradnl" sz="2400" b="1">
                <a:latin typeface="Arial" charset="0"/>
              </a:rPr>
              <a:t>GRUPO A</a:t>
            </a:r>
          </a:p>
        </p:txBody>
      </p:sp>
      <p:sp>
        <p:nvSpPr>
          <p:cNvPr id="155701" name="Line 53"/>
          <p:cNvSpPr>
            <a:spLocks noChangeShapeType="1"/>
          </p:cNvSpPr>
          <p:nvPr/>
        </p:nvSpPr>
        <p:spPr bwMode="auto">
          <a:xfrm flipV="1">
            <a:off x="1085850" y="6016625"/>
            <a:ext cx="0" cy="207963"/>
          </a:xfrm>
          <a:prstGeom prst="line">
            <a:avLst/>
          </a:prstGeom>
          <a:noFill/>
          <a:ln w="12700" cap="sq">
            <a:solidFill>
              <a:srgbClr val="FFFF00"/>
            </a:solidFill>
            <a:miter lim="800000"/>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55702" name="Line 54"/>
          <p:cNvSpPr>
            <a:spLocks noChangeShapeType="1"/>
          </p:cNvSpPr>
          <p:nvPr/>
        </p:nvSpPr>
        <p:spPr bwMode="auto">
          <a:xfrm>
            <a:off x="1066800" y="6224588"/>
            <a:ext cx="990600" cy="0"/>
          </a:xfrm>
          <a:prstGeom prst="line">
            <a:avLst/>
          </a:prstGeom>
          <a:noFill/>
          <a:ln w="12700" cap="sq">
            <a:solidFill>
              <a:srgbClr val="FFFF00"/>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
          </a:p>
        </p:txBody>
      </p:sp>
      <p:sp>
        <p:nvSpPr>
          <p:cNvPr id="155703" name="Text Box 55"/>
          <p:cNvSpPr txBox="1">
            <a:spLocks noChangeArrowheads="1"/>
          </p:cNvSpPr>
          <p:nvPr/>
        </p:nvSpPr>
        <p:spPr bwMode="auto">
          <a:xfrm>
            <a:off x="2124075" y="6021388"/>
            <a:ext cx="1352550" cy="366712"/>
          </a:xfrm>
          <a:prstGeom prst="rect">
            <a:avLst/>
          </a:prstGeom>
          <a:solidFill>
            <a:srgbClr val="6633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s-MX">
                <a:latin typeface="Arial Black" charset="0"/>
              </a:rPr>
              <a:t>GRUPO C</a:t>
            </a:r>
            <a:endParaRPr lang="es-ES">
              <a:latin typeface="Arial Black" charset="0"/>
            </a:endParaRPr>
          </a:p>
        </p:txBody>
      </p:sp>
    </p:spTree>
    <p:extLst>
      <p:ext uri="{BB962C8B-B14F-4D97-AF65-F5344CB8AC3E}">
        <p14:creationId xmlns:p14="http://schemas.microsoft.com/office/powerpoint/2010/main" val="1912871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12713" y="182563"/>
            <a:ext cx="3962400" cy="561975"/>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r>
              <a:rPr lang="es-ES_tradnl">
                <a:effectLst>
                  <a:outerShdw blurRad="38100" dist="38100" dir="2700000" algn="tl">
                    <a:srgbClr val="DDDDDD"/>
                  </a:outerShdw>
                </a:effectLst>
                <a:latin typeface="Abadi MT Condensed Light" charset="0"/>
              </a:rPr>
              <a:t>residuos con valor comercial</a:t>
            </a:r>
          </a:p>
        </p:txBody>
      </p:sp>
      <p:sp>
        <p:nvSpPr>
          <p:cNvPr id="3" name="Rectangle 3"/>
          <p:cNvSpPr>
            <a:spLocks noChangeArrowheads="1"/>
          </p:cNvSpPr>
          <p:nvPr/>
        </p:nvSpPr>
        <p:spPr bwMode="auto">
          <a:xfrm>
            <a:off x="112713" y="866775"/>
            <a:ext cx="1828800" cy="595313"/>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r>
              <a:rPr lang="es-ES_tradnl">
                <a:effectLst>
                  <a:outerShdw blurRad="38100" dist="38100" dir="2700000" algn="tl">
                    <a:srgbClr val="DDDDDD"/>
                  </a:outerShdw>
                </a:effectLst>
                <a:latin typeface="Abadi MT Condensed Light" charset="0"/>
              </a:rPr>
              <a:t>lodos cromo</a:t>
            </a:r>
          </a:p>
        </p:txBody>
      </p:sp>
      <p:sp>
        <p:nvSpPr>
          <p:cNvPr id="4" name="Text Box 4"/>
          <p:cNvSpPr txBox="1">
            <a:spLocks noChangeArrowheads="1"/>
          </p:cNvSpPr>
          <p:nvPr/>
        </p:nvSpPr>
        <p:spPr bwMode="auto">
          <a:xfrm>
            <a:off x="3289300" y="1071563"/>
            <a:ext cx="51387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s-ES_tradnl" sz="1800" b="1" dirty="0">
                <a:effectLst>
                  <a:outerShdw blurRad="38100" dist="38100" dir="2700000" algn="tl">
                    <a:srgbClr val="DDDDDD"/>
                  </a:outerShdw>
                </a:effectLst>
                <a:latin typeface="Arial" charset="0"/>
              </a:rPr>
              <a:t>RECUPERACIÓN DE CROMO</a:t>
            </a:r>
          </a:p>
        </p:txBody>
      </p:sp>
      <p:sp>
        <p:nvSpPr>
          <p:cNvPr id="5" name="Rectangle 5"/>
          <p:cNvSpPr>
            <a:spLocks noChangeArrowheads="1"/>
          </p:cNvSpPr>
          <p:nvPr/>
        </p:nvSpPr>
        <p:spPr bwMode="auto">
          <a:xfrm>
            <a:off x="112713" y="1574800"/>
            <a:ext cx="3429000" cy="938213"/>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r>
              <a:rPr lang="es-ES_tradnl">
                <a:effectLst>
                  <a:outerShdw blurRad="38100" dist="38100" dir="2700000" algn="tl">
                    <a:srgbClr val="DDDDDD"/>
                  </a:outerShdw>
                </a:effectLst>
                <a:latin typeface="Abadi MT Condensed Light" charset="0"/>
              </a:rPr>
              <a:t>sales y material animal</a:t>
            </a:r>
          </a:p>
          <a:p>
            <a:pPr algn="ctr"/>
            <a:r>
              <a:rPr lang="es-ES_tradnl">
                <a:effectLst>
                  <a:outerShdw blurRad="38100" dist="38100" dir="2700000" algn="tl">
                    <a:srgbClr val="DDDDDD"/>
                  </a:outerShdw>
                </a:effectLst>
                <a:latin typeface="Abadi MT Condensed Light" charset="0"/>
              </a:rPr>
              <a:t>proteínico</a:t>
            </a:r>
          </a:p>
        </p:txBody>
      </p:sp>
      <p:sp>
        <p:nvSpPr>
          <p:cNvPr id="6" name="Text Box 6"/>
          <p:cNvSpPr txBox="1">
            <a:spLocks noChangeArrowheads="1"/>
          </p:cNvSpPr>
          <p:nvPr/>
        </p:nvSpPr>
        <p:spPr bwMode="auto">
          <a:xfrm>
            <a:off x="4873625" y="1822450"/>
            <a:ext cx="42703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s-ES_tradnl" sz="1800" b="1">
                <a:effectLst>
                  <a:outerShdw blurRad="38100" dist="38100" dir="2700000" algn="tl">
                    <a:srgbClr val="DDDDDD"/>
                  </a:outerShdw>
                </a:effectLst>
                <a:latin typeface="Arial" charset="0"/>
              </a:rPr>
              <a:t>FABRICACIÓN DE ALIMENTO ANIMAL</a:t>
            </a:r>
          </a:p>
        </p:txBody>
      </p:sp>
      <p:sp>
        <p:nvSpPr>
          <p:cNvPr id="7" name="Rectangle 7"/>
          <p:cNvSpPr>
            <a:spLocks noChangeArrowheads="1"/>
          </p:cNvSpPr>
          <p:nvPr/>
        </p:nvSpPr>
        <p:spPr bwMode="auto">
          <a:xfrm>
            <a:off x="112713" y="3460750"/>
            <a:ext cx="4724400" cy="573088"/>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r>
              <a:rPr lang="es-ES_tradnl">
                <a:effectLst>
                  <a:outerShdw blurRad="38100" dist="38100" dir="2700000" algn="tl">
                    <a:srgbClr val="DDDDDD"/>
                  </a:outerShdw>
                </a:effectLst>
                <a:latin typeface="Abadi MT Condensed Light" charset="0"/>
              </a:rPr>
              <a:t>lodos secos y pelo no reutilizable</a:t>
            </a:r>
          </a:p>
        </p:txBody>
      </p:sp>
      <p:sp>
        <p:nvSpPr>
          <p:cNvPr id="8" name="Text Box 8"/>
          <p:cNvSpPr txBox="1">
            <a:spLocks noChangeArrowheads="1"/>
          </p:cNvSpPr>
          <p:nvPr/>
        </p:nvSpPr>
        <p:spPr bwMode="auto">
          <a:xfrm>
            <a:off x="5910263" y="249238"/>
            <a:ext cx="2249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s-ES_tradnl" sz="1800" b="1">
                <a:effectLst>
                  <a:outerShdw blurRad="38100" dist="38100" dir="2700000" algn="tl">
                    <a:srgbClr val="DDDDDD"/>
                  </a:outerShdw>
                </a:effectLst>
                <a:latin typeface="Arial" charset="0"/>
              </a:rPr>
              <a:t>VENTA DIRECTA</a:t>
            </a:r>
          </a:p>
        </p:txBody>
      </p:sp>
      <p:sp>
        <p:nvSpPr>
          <p:cNvPr id="9" name="Rectangle 9"/>
          <p:cNvSpPr>
            <a:spLocks noChangeArrowheads="1"/>
          </p:cNvSpPr>
          <p:nvPr/>
        </p:nvSpPr>
        <p:spPr bwMode="auto">
          <a:xfrm>
            <a:off x="112713" y="4167188"/>
            <a:ext cx="3505200" cy="573087"/>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r>
              <a:rPr lang="es-ES_tradnl">
                <a:effectLst>
                  <a:outerShdw blurRad="38100" dist="38100" dir="2700000" algn="tl">
                    <a:srgbClr val="DDDDDD"/>
                  </a:outerShdw>
                </a:effectLst>
                <a:latin typeface="Abadi MT Condensed Light" charset="0"/>
              </a:rPr>
              <a:t>llantas, plásticos</a:t>
            </a:r>
          </a:p>
        </p:txBody>
      </p:sp>
      <p:sp>
        <p:nvSpPr>
          <p:cNvPr id="10" name="Rectangle 10"/>
          <p:cNvSpPr>
            <a:spLocks noChangeArrowheads="1"/>
          </p:cNvSpPr>
          <p:nvPr/>
        </p:nvSpPr>
        <p:spPr bwMode="auto">
          <a:xfrm>
            <a:off x="112713" y="4879975"/>
            <a:ext cx="5334000" cy="604838"/>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r>
              <a:rPr lang="es-ES_tradnl">
                <a:effectLst>
                  <a:outerShdw blurRad="38100" dist="38100" dir="2700000" algn="tl">
                    <a:srgbClr val="DDDDDD"/>
                  </a:outerShdw>
                </a:effectLst>
                <a:latin typeface="Abadi MT Condensed Light" charset="0"/>
              </a:rPr>
              <a:t>disolventes, lodos, plaguicidas, etc.</a:t>
            </a:r>
          </a:p>
        </p:txBody>
      </p:sp>
      <p:sp>
        <p:nvSpPr>
          <p:cNvPr id="11" name="Rectangle 11"/>
          <p:cNvSpPr>
            <a:spLocks noChangeArrowheads="1"/>
          </p:cNvSpPr>
          <p:nvPr/>
        </p:nvSpPr>
        <p:spPr bwMode="auto">
          <a:xfrm>
            <a:off x="112713" y="2654300"/>
            <a:ext cx="5791200" cy="674688"/>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r>
              <a:rPr lang="es-ES_tradnl">
                <a:effectLst>
                  <a:outerShdw blurRad="38100" dist="38100" dir="2700000" algn="tl">
                    <a:srgbClr val="DDDDDD"/>
                  </a:outerShdw>
                </a:effectLst>
                <a:latin typeface="Abadi MT Condensed Light" charset="0"/>
              </a:rPr>
              <a:t>residuos biológico infecciosos</a:t>
            </a:r>
          </a:p>
        </p:txBody>
      </p:sp>
      <p:sp>
        <p:nvSpPr>
          <p:cNvPr id="12" name="Text Box 13"/>
          <p:cNvSpPr txBox="1">
            <a:spLocks noChangeArrowheads="1"/>
          </p:cNvSpPr>
          <p:nvPr/>
        </p:nvSpPr>
        <p:spPr bwMode="auto">
          <a:xfrm>
            <a:off x="6834188" y="5695950"/>
            <a:ext cx="21574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s-ES_tradnl" sz="2000" b="1">
                <a:effectLst>
                  <a:outerShdw blurRad="38100" dist="38100" dir="2700000" algn="tl">
                    <a:srgbClr val="DDDDDD"/>
                  </a:outerShdw>
                </a:effectLst>
                <a:latin typeface="Arial" charset="0"/>
              </a:rPr>
              <a:t>carbón activado</a:t>
            </a:r>
          </a:p>
          <a:p>
            <a:pPr algn="ctr"/>
            <a:r>
              <a:rPr lang="es-ES_tradnl" sz="2000" b="1">
                <a:effectLst>
                  <a:outerShdw blurRad="38100" dist="38100" dir="2700000" algn="tl">
                    <a:srgbClr val="DDDDDD"/>
                  </a:outerShdw>
                </a:effectLst>
                <a:latin typeface="Arial" charset="0"/>
              </a:rPr>
              <a:t>metales y azufre</a:t>
            </a:r>
          </a:p>
          <a:p>
            <a:pPr algn="ctr"/>
            <a:r>
              <a:rPr lang="es-ES_tradnl" sz="2000" b="1">
                <a:effectLst>
                  <a:outerShdw blurRad="38100" dist="38100" dir="2700000" algn="tl">
                    <a:srgbClr val="DDDDDD"/>
                  </a:outerShdw>
                </a:effectLst>
                <a:latin typeface="Arial" charset="0"/>
              </a:rPr>
              <a:t>hidrocarburos</a:t>
            </a:r>
          </a:p>
        </p:txBody>
      </p:sp>
      <p:sp>
        <p:nvSpPr>
          <p:cNvPr id="13" name="AutoShape 14"/>
          <p:cNvSpPr>
            <a:spLocks noChangeArrowheads="1"/>
          </p:cNvSpPr>
          <p:nvPr/>
        </p:nvSpPr>
        <p:spPr bwMode="auto">
          <a:xfrm>
            <a:off x="4486275" y="331788"/>
            <a:ext cx="1343025" cy="196850"/>
          </a:xfrm>
          <a:prstGeom prst="rightArrow">
            <a:avLst>
              <a:gd name="adj1" fmla="val 46000"/>
              <a:gd name="adj2" fmla="val 108877"/>
            </a:avLst>
          </a:prstGeom>
          <a:gradFill rotWithShape="0">
            <a:gsLst>
              <a:gs pos="0">
                <a:srgbClr val="993366">
                  <a:gamma/>
                  <a:shade val="46275"/>
                  <a:invGamma/>
                </a:srgbClr>
              </a:gs>
              <a:gs pos="100000">
                <a:srgbClr val="9933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4" name="AutoShape 15"/>
          <p:cNvSpPr>
            <a:spLocks noChangeArrowheads="1"/>
          </p:cNvSpPr>
          <p:nvPr/>
        </p:nvSpPr>
        <p:spPr bwMode="auto">
          <a:xfrm>
            <a:off x="3779838" y="1951038"/>
            <a:ext cx="949325" cy="228600"/>
          </a:xfrm>
          <a:prstGeom prst="rightArrow">
            <a:avLst>
              <a:gd name="adj1" fmla="val 46000"/>
              <a:gd name="adj2" fmla="val 66271"/>
            </a:avLst>
          </a:prstGeom>
          <a:gradFill rotWithShape="0">
            <a:gsLst>
              <a:gs pos="0">
                <a:srgbClr val="993366">
                  <a:gamma/>
                  <a:shade val="46275"/>
                  <a:invGamma/>
                </a:srgbClr>
              </a:gs>
              <a:gs pos="100000">
                <a:srgbClr val="9933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 name="AutoShape 16"/>
          <p:cNvSpPr>
            <a:spLocks noChangeArrowheads="1"/>
          </p:cNvSpPr>
          <p:nvPr/>
        </p:nvSpPr>
        <p:spPr bwMode="auto">
          <a:xfrm rot="2488293">
            <a:off x="5927725" y="3462338"/>
            <a:ext cx="1447800" cy="231775"/>
          </a:xfrm>
          <a:prstGeom prst="rightArrow">
            <a:avLst>
              <a:gd name="adj1" fmla="val 49435"/>
              <a:gd name="adj2" fmla="val 153909"/>
            </a:avLst>
          </a:prstGeom>
          <a:gradFill rotWithShape="0">
            <a:gsLst>
              <a:gs pos="0">
                <a:srgbClr val="993366">
                  <a:gamma/>
                  <a:shade val="46275"/>
                  <a:invGamma/>
                </a:srgbClr>
              </a:gs>
              <a:gs pos="100000">
                <a:srgbClr val="9933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6" name="AutoShape 17"/>
          <p:cNvSpPr>
            <a:spLocks noChangeArrowheads="1"/>
          </p:cNvSpPr>
          <p:nvPr/>
        </p:nvSpPr>
        <p:spPr bwMode="auto">
          <a:xfrm rot="1248091">
            <a:off x="4930775" y="3881438"/>
            <a:ext cx="1692275" cy="239712"/>
          </a:xfrm>
          <a:prstGeom prst="rightArrow">
            <a:avLst>
              <a:gd name="adj1" fmla="val 46296"/>
              <a:gd name="adj2" fmla="val 140571"/>
            </a:avLst>
          </a:prstGeom>
          <a:gradFill rotWithShape="0">
            <a:gsLst>
              <a:gs pos="0">
                <a:srgbClr val="993366">
                  <a:gamma/>
                  <a:shade val="46275"/>
                  <a:invGamma/>
                </a:srgbClr>
              </a:gs>
              <a:gs pos="100000">
                <a:srgbClr val="9933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7" name="AutoShape 18"/>
          <p:cNvSpPr>
            <a:spLocks noChangeArrowheads="1"/>
          </p:cNvSpPr>
          <p:nvPr/>
        </p:nvSpPr>
        <p:spPr bwMode="auto">
          <a:xfrm>
            <a:off x="3856038" y="4387850"/>
            <a:ext cx="2751137" cy="261938"/>
          </a:xfrm>
          <a:prstGeom prst="rightArrow">
            <a:avLst>
              <a:gd name="adj1" fmla="val 47537"/>
              <a:gd name="adj2" fmla="val 138192"/>
            </a:avLst>
          </a:prstGeom>
          <a:gradFill rotWithShape="0">
            <a:gsLst>
              <a:gs pos="0">
                <a:srgbClr val="993366">
                  <a:gamma/>
                  <a:shade val="46275"/>
                  <a:invGamma/>
                </a:srgbClr>
              </a:gs>
              <a:gs pos="100000">
                <a:srgbClr val="9933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 name="AutoShape 19"/>
          <p:cNvSpPr>
            <a:spLocks noChangeArrowheads="1"/>
          </p:cNvSpPr>
          <p:nvPr/>
        </p:nvSpPr>
        <p:spPr bwMode="auto">
          <a:xfrm flipH="1">
            <a:off x="4878388" y="6073775"/>
            <a:ext cx="1704975" cy="228600"/>
          </a:xfrm>
          <a:prstGeom prst="rightArrow">
            <a:avLst>
              <a:gd name="adj1" fmla="val 48157"/>
              <a:gd name="adj2" fmla="val 111564"/>
            </a:avLst>
          </a:prstGeom>
          <a:gradFill rotWithShape="0">
            <a:gsLst>
              <a:gs pos="0">
                <a:srgbClr val="993366"/>
              </a:gs>
              <a:gs pos="100000">
                <a:srgbClr val="993366">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 name="WordArt 20"/>
          <p:cNvSpPr>
            <a:spLocks noChangeArrowheads="1" noChangeShapeType="1" noTextEdit="1"/>
          </p:cNvSpPr>
          <p:nvPr/>
        </p:nvSpPr>
        <p:spPr bwMode="auto">
          <a:xfrm>
            <a:off x="1530350" y="5999163"/>
            <a:ext cx="3130550" cy="42068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3600" kern="10">
                <a:gradFill rotWithShape="0">
                  <a:gsLst>
                    <a:gs pos="0">
                      <a:schemeClr val="tx1"/>
                    </a:gs>
                    <a:gs pos="50000">
                      <a:srgbClr val="0066FF"/>
                    </a:gs>
                    <a:gs pos="100000">
                      <a:schemeClr val="tx1"/>
                    </a:gs>
                  </a:gsLst>
                  <a:lin ang="0" scaled="1"/>
                </a:gradFill>
                <a:effectLst>
                  <a:outerShdw blurRad="63500" dist="38099" dir="2700000" algn="ctr" rotWithShape="0">
                    <a:srgbClr val="C0C0C0">
                      <a:alpha val="74998"/>
                    </a:srgbClr>
                  </a:outerShdw>
                </a:effectLst>
                <a:latin typeface="Impact"/>
                <a:ea typeface="Impact"/>
                <a:cs typeface="Impact"/>
              </a:rPr>
              <a:t>ENERGÍA ELÉCTRICA</a:t>
            </a:r>
          </a:p>
        </p:txBody>
      </p:sp>
      <p:sp>
        <p:nvSpPr>
          <p:cNvPr id="20" name="WordArt 21"/>
          <p:cNvSpPr>
            <a:spLocks noChangeArrowheads="1" noChangeShapeType="1" noTextEdit="1"/>
          </p:cNvSpPr>
          <p:nvPr/>
        </p:nvSpPr>
        <p:spPr bwMode="auto">
          <a:xfrm>
            <a:off x="6978650" y="4257675"/>
            <a:ext cx="1822450" cy="4714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ES" sz="3600" kern="10">
                <a:ln w="9525">
                  <a:solidFill>
                    <a:srgbClr val="000000"/>
                  </a:solidFill>
                  <a:round/>
                  <a:headEnd/>
                  <a:tailEnd/>
                </a:ln>
                <a:gradFill rotWithShape="0">
                  <a:gsLst>
                    <a:gs pos="0">
                      <a:srgbClr val="FFCC00"/>
                    </a:gs>
                    <a:gs pos="100000">
                      <a:srgbClr val="CC0000"/>
                    </a:gs>
                  </a:gsLst>
                  <a:lin ang="5400000" scaled="1"/>
                </a:gradFill>
                <a:latin typeface="Arial Black"/>
                <a:ea typeface="Arial Black"/>
                <a:cs typeface="Arial Black"/>
              </a:rPr>
              <a:t>PIRÓLISIS</a:t>
            </a:r>
          </a:p>
        </p:txBody>
      </p:sp>
      <p:sp>
        <p:nvSpPr>
          <p:cNvPr id="21" name="AutoShape 22"/>
          <p:cNvSpPr>
            <a:spLocks noChangeArrowheads="1"/>
          </p:cNvSpPr>
          <p:nvPr/>
        </p:nvSpPr>
        <p:spPr bwMode="auto">
          <a:xfrm>
            <a:off x="2589213" y="1147763"/>
            <a:ext cx="1343025" cy="215900"/>
          </a:xfrm>
          <a:prstGeom prst="rightArrow">
            <a:avLst>
              <a:gd name="adj1" fmla="val 46000"/>
              <a:gd name="adj2" fmla="val 99270"/>
            </a:avLst>
          </a:prstGeom>
          <a:gradFill rotWithShape="0">
            <a:gsLst>
              <a:gs pos="0">
                <a:srgbClr val="993366">
                  <a:gamma/>
                  <a:shade val="46275"/>
                  <a:invGamma/>
                </a:srgbClr>
              </a:gs>
              <a:gs pos="100000">
                <a:srgbClr val="9933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2" name="AutoShape 23"/>
          <p:cNvSpPr>
            <a:spLocks noChangeArrowheads="1"/>
          </p:cNvSpPr>
          <p:nvPr/>
        </p:nvSpPr>
        <p:spPr bwMode="auto">
          <a:xfrm rot="20001874" flipV="1">
            <a:off x="5484813" y="4826000"/>
            <a:ext cx="1166812" cy="250825"/>
          </a:xfrm>
          <a:prstGeom prst="rightArrow">
            <a:avLst>
              <a:gd name="adj1" fmla="val 48944"/>
              <a:gd name="adj2" fmla="val 117288"/>
            </a:avLst>
          </a:prstGeom>
          <a:gradFill rotWithShape="0">
            <a:gsLst>
              <a:gs pos="0">
                <a:srgbClr val="993366">
                  <a:gamma/>
                  <a:shade val="46275"/>
                  <a:invGamma/>
                </a:srgbClr>
              </a:gs>
              <a:gs pos="100000">
                <a:srgbClr val="99336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3" name="AutoShape 24"/>
          <p:cNvSpPr>
            <a:spLocks noChangeArrowheads="1"/>
          </p:cNvSpPr>
          <p:nvPr/>
        </p:nvSpPr>
        <p:spPr bwMode="auto">
          <a:xfrm>
            <a:off x="7772400" y="4848225"/>
            <a:ext cx="252413" cy="809625"/>
          </a:xfrm>
          <a:prstGeom prst="downArrow">
            <a:avLst>
              <a:gd name="adj1" fmla="val 42139"/>
              <a:gd name="adj2" fmla="val 94964"/>
            </a:avLst>
          </a:prstGeom>
          <a:gradFill rotWithShape="0">
            <a:gsLst>
              <a:gs pos="0">
                <a:srgbClr val="993366">
                  <a:gamma/>
                  <a:shade val="46275"/>
                  <a:invGamma/>
                </a:srgbClr>
              </a:gs>
              <a:gs pos="100000">
                <a:srgbClr val="99336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aphicFrame>
        <p:nvGraphicFramePr>
          <p:cNvPr id="24" name="Object 27"/>
          <p:cNvGraphicFramePr>
            <a:graphicFrameLocks noChangeAspect="1"/>
          </p:cNvGraphicFramePr>
          <p:nvPr/>
        </p:nvGraphicFramePr>
        <p:xfrm>
          <a:off x="382588" y="5629275"/>
          <a:ext cx="901700" cy="935038"/>
        </p:xfrm>
        <a:graphic>
          <a:graphicData uri="http://schemas.openxmlformats.org/presentationml/2006/ole">
            <mc:AlternateContent xmlns:mc="http://schemas.openxmlformats.org/markup-compatibility/2006">
              <mc:Choice xmlns:v="urn:schemas-microsoft-com:vml" Requires="v">
                <p:oleObj spid="_x0000_s74762" name="Imagen" r:id="rId3" imgW="4425840" imgH="4593960" progId="MS_ClipArt_Gallery.2">
                  <p:embed/>
                </p:oleObj>
              </mc:Choice>
              <mc:Fallback>
                <p:oleObj name="Imagen" r:id="rId3" imgW="4425840" imgH="459396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88" y="5629275"/>
                        <a:ext cx="901700" cy="935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25" name="Group 28"/>
          <p:cNvGrpSpPr>
            <a:grpSpLocks/>
          </p:cNvGrpSpPr>
          <p:nvPr/>
        </p:nvGrpSpPr>
        <p:grpSpPr bwMode="auto">
          <a:xfrm>
            <a:off x="7058025" y="2857500"/>
            <a:ext cx="1924050" cy="847725"/>
            <a:chOff x="4107" y="1719"/>
            <a:chExt cx="1439" cy="393"/>
          </a:xfrm>
        </p:grpSpPr>
        <p:grpSp>
          <p:nvGrpSpPr>
            <p:cNvPr id="26" name="Group 29"/>
            <p:cNvGrpSpPr>
              <a:grpSpLocks/>
            </p:cNvGrpSpPr>
            <p:nvPr/>
          </p:nvGrpSpPr>
          <p:grpSpPr bwMode="auto">
            <a:xfrm>
              <a:off x="4260" y="1768"/>
              <a:ext cx="1244" cy="297"/>
              <a:chOff x="2098" y="1852"/>
              <a:chExt cx="1244" cy="297"/>
            </a:xfrm>
          </p:grpSpPr>
          <p:sp>
            <p:nvSpPr>
              <p:cNvPr id="152" name="Rectangle 30"/>
              <p:cNvSpPr>
                <a:spLocks noChangeArrowheads="1"/>
              </p:cNvSpPr>
              <p:nvPr/>
            </p:nvSpPr>
            <p:spPr bwMode="auto">
              <a:xfrm>
                <a:off x="2098" y="1896"/>
                <a:ext cx="326" cy="209"/>
              </a:xfrm>
              <a:prstGeom prst="rect">
                <a:avLst/>
              </a:prstGeom>
              <a:gradFill rotWithShape="0">
                <a:gsLst>
                  <a:gs pos="0">
                    <a:srgbClr val="DADADA">
                      <a:gamma/>
                      <a:shade val="29804"/>
                      <a:invGamma/>
                    </a:srgbClr>
                  </a:gs>
                  <a:gs pos="50000">
                    <a:srgbClr val="DADADA"/>
                  </a:gs>
                  <a:gs pos="100000">
                    <a:srgbClr val="DADADA">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53" name="Rectangle 31"/>
              <p:cNvSpPr>
                <a:spLocks noChangeArrowheads="1"/>
              </p:cNvSpPr>
              <p:nvPr/>
            </p:nvSpPr>
            <p:spPr bwMode="auto">
              <a:xfrm>
                <a:off x="2432" y="1852"/>
                <a:ext cx="910" cy="297"/>
              </a:xfrm>
              <a:prstGeom prst="rect">
                <a:avLst/>
              </a:prstGeom>
              <a:gradFill rotWithShape="0">
                <a:gsLst>
                  <a:gs pos="0">
                    <a:srgbClr val="DADADA">
                      <a:gamma/>
                      <a:shade val="29804"/>
                      <a:invGamma/>
                    </a:srgbClr>
                  </a:gs>
                  <a:gs pos="50000">
                    <a:srgbClr val="DADADA"/>
                  </a:gs>
                  <a:gs pos="100000">
                    <a:srgbClr val="DADADA">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27" name="Freeform 32"/>
            <p:cNvSpPr>
              <a:spLocks/>
            </p:cNvSpPr>
            <p:nvPr/>
          </p:nvSpPr>
          <p:spPr bwMode="auto">
            <a:xfrm>
              <a:off x="4107" y="2006"/>
              <a:ext cx="64" cy="68"/>
            </a:xfrm>
            <a:custGeom>
              <a:avLst/>
              <a:gdLst>
                <a:gd name="T0" fmla="*/ 63 w 64"/>
                <a:gd name="T1" fmla="*/ 0 h 68"/>
                <a:gd name="T2" fmla="*/ 0 w 64"/>
                <a:gd name="T3" fmla="*/ 14 h 68"/>
                <a:gd name="T4" fmla="*/ 0 w 64"/>
                <a:gd name="T5" fmla="*/ 38 h 68"/>
                <a:gd name="T6" fmla="*/ 10 w 64"/>
                <a:gd name="T7" fmla="*/ 38 h 68"/>
                <a:gd name="T8" fmla="*/ 10 w 64"/>
                <a:gd name="T9" fmla="*/ 67 h 68"/>
                <a:gd name="T10" fmla="*/ 27 w 64"/>
                <a:gd name="T11" fmla="*/ 67 h 68"/>
                <a:gd name="T12" fmla="*/ 27 w 64"/>
                <a:gd name="T13" fmla="*/ 38 h 68"/>
                <a:gd name="T14" fmla="*/ 61 w 64"/>
                <a:gd name="T15" fmla="*/ 38 h 68"/>
                <a:gd name="T16" fmla="*/ 63 w 64"/>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68">
                  <a:moveTo>
                    <a:pt x="63" y="0"/>
                  </a:moveTo>
                  <a:lnTo>
                    <a:pt x="0" y="14"/>
                  </a:lnTo>
                  <a:lnTo>
                    <a:pt x="0" y="38"/>
                  </a:lnTo>
                  <a:lnTo>
                    <a:pt x="10" y="38"/>
                  </a:lnTo>
                  <a:lnTo>
                    <a:pt x="10" y="67"/>
                  </a:lnTo>
                  <a:lnTo>
                    <a:pt x="27" y="67"/>
                  </a:lnTo>
                  <a:lnTo>
                    <a:pt x="27" y="38"/>
                  </a:lnTo>
                  <a:lnTo>
                    <a:pt x="61" y="38"/>
                  </a:lnTo>
                  <a:lnTo>
                    <a:pt x="63" y="0"/>
                  </a:lnTo>
                </a:path>
              </a:pathLst>
            </a:custGeom>
            <a:solidFill>
              <a:srgbClr val="005F5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nvGrpSpPr>
            <p:cNvPr id="28" name="Group 33"/>
            <p:cNvGrpSpPr>
              <a:grpSpLocks/>
            </p:cNvGrpSpPr>
            <p:nvPr/>
          </p:nvGrpSpPr>
          <p:grpSpPr bwMode="auto">
            <a:xfrm>
              <a:off x="4536" y="1760"/>
              <a:ext cx="113" cy="338"/>
              <a:chOff x="2374" y="1844"/>
              <a:chExt cx="113" cy="338"/>
            </a:xfrm>
          </p:grpSpPr>
          <p:sp>
            <p:nvSpPr>
              <p:cNvPr id="150" name="Freeform 34"/>
              <p:cNvSpPr>
                <a:spLocks/>
              </p:cNvSpPr>
              <p:nvPr/>
            </p:nvSpPr>
            <p:spPr bwMode="auto">
              <a:xfrm>
                <a:off x="2409" y="1844"/>
                <a:ext cx="78" cy="338"/>
              </a:xfrm>
              <a:custGeom>
                <a:avLst/>
                <a:gdLst>
                  <a:gd name="T0" fmla="*/ 0 w 78"/>
                  <a:gd name="T1" fmla="*/ 0 h 338"/>
                  <a:gd name="T2" fmla="*/ 77 w 78"/>
                  <a:gd name="T3" fmla="*/ 16 h 338"/>
                  <a:gd name="T4" fmla="*/ 77 w 78"/>
                  <a:gd name="T5" fmla="*/ 330 h 338"/>
                  <a:gd name="T6" fmla="*/ 0 w 78"/>
                  <a:gd name="T7" fmla="*/ 337 h 338"/>
                  <a:gd name="T8" fmla="*/ 0 w 78"/>
                  <a:gd name="T9" fmla="*/ 0 h 338"/>
                </a:gdLst>
                <a:ahLst/>
                <a:cxnLst>
                  <a:cxn ang="0">
                    <a:pos x="T0" y="T1"/>
                  </a:cxn>
                  <a:cxn ang="0">
                    <a:pos x="T2" y="T3"/>
                  </a:cxn>
                  <a:cxn ang="0">
                    <a:pos x="T4" y="T5"/>
                  </a:cxn>
                  <a:cxn ang="0">
                    <a:pos x="T6" y="T7"/>
                  </a:cxn>
                  <a:cxn ang="0">
                    <a:pos x="T8" y="T9"/>
                  </a:cxn>
                </a:cxnLst>
                <a:rect l="0" t="0" r="r" b="b"/>
                <a:pathLst>
                  <a:path w="78" h="338">
                    <a:moveTo>
                      <a:pt x="0" y="0"/>
                    </a:moveTo>
                    <a:lnTo>
                      <a:pt x="77" y="16"/>
                    </a:lnTo>
                    <a:lnTo>
                      <a:pt x="77" y="330"/>
                    </a:lnTo>
                    <a:lnTo>
                      <a:pt x="0" y="337"/>
                    </a:lnTo>
                    <a:lnTo>
                      <a:pt x="0" y="0"/>
                    </a:lnTo>
                  </a:path>
                </a:pathLst>
              </a:custGeom>
              <a:solidFill>
                <a:srgbClr val="00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51" name="Freeform 35"/>
              <p:cNvSpPr>
                <a:spLocks/>
              </p:cNvSpPr>
              <p:nvPr/>
            </p:nvSpPr>
            <p:spPr bwMode="auto">
              <a:xfrm>
                <a:off x="2374" y="1844"/>
                <a:ext cx="36" cy="338"/>
              </a:xfrm>
              <a:custGeom>
                <a:avLst/>
                <a:gdLst>
                  <a:gd name="T0" fmla="*/ 35 w 36"/>
                  <a:gd name="T1" fmla="*/ 0 h 338"/>
                  <a:gd name="T2" fmla="*/ 35 w 36"/>
                  <a:gd name="T3" fmla="*/ 337 h 338"/>
                  <a:gd name="T4" fmla="*/ 0 w 36"/>
                  <a:gd name="T5" fmla="*/ 331 h 338"/>
                  <a:gd name="T6" fmla="*/ 0 w 36"/>
                  <a:gd name="T7" fmla="*/ 6 h 338"/>
                  <a:gd name="T8" fmla="*/ 35 w 36"/>
                  <a:gd name="T9" fmla="*/ 0 h 338"/>
                </a:gdLst>
                <a:ahLst/>
                <a:cxnLst>
                  <a:cxn ang="0">
                    <a:pos x="T0" y="T1"/>
                  </a:cxn>
                  <a:cxn ang="0">
                    <a:pos x="T2" y="T3"/>
                  </a:cxn>
                  <a:cxn ang="0">
                    <a:pos x="T4" y="T5"/>
                  </a:cxn>
                  <a:cxn ang="0">
                    <a:pos x="T6" y="T7"/>
                  </a:cxn>
                  <a:cxn ang="0">
                    <a:pos x="T8" y="T9"/>
                  </a:cxn>
                </a:cxnLst>
                <a:rect l="0" t="0" r="r" b="b"/>
                <a:pathLst>
                  <a:path w="36" h="338">
                    <a:moveTo>
                      <a:pt x="35" y="0"/>
                    </a:moveTo>
                    <a:lnTo>
                      <a:pt x="35" y="337"/>
                    </a:lnTo>
                    <a:lnTo>
                      <a:pt x="0" y="331"/>
                    </a:lnTo>
                    <a:lnTo>
                      <a:pt x="0" y="6"/>
                    </a:lnTo>
                    <a:lnTo>
                      <a:pt x="35" y="0"/>
                    </a:lnTo>
                  </a:path>
                </a:pathLst>
              </a:custGeom>
              <a:solidFill>
                <a:srgbClr val="00808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29" name="Group 36"/>
            <p:cNvGrpSpPr>
              <a:grpSpLocks/>
            </p:cNvGrpSpPr>
            <p:nvPr/>
          </p:nvGrpSpPr>
          <p:grpSpPr bwMode="auto">
            <a:xfrm>
              <a:off x="4599" y="1806"/>
              <a:ext cx="4" cy="135"/>
              <a:chOff x="2437" y="1890"/>
              <a:chExt cx="4" cy="135"/>
            </a:xfrm>
          </p:grpSpPr>
          <p:grpSp>
            <p:nvGrpSpPr>
              <p:cNvPr id="144" name="Group 37"/>
              <p:cNvGrpSpPr>
                <a:grpSpLocks/>
              </p:cNvGrpSpPr>
              <p:nvPr/>
            </p:nvGrpSpPr>
            <p:grpSpPr bwMode="auto">
              <a:xfrm>
                <a:off x="2437" y="1890"/>
                <a:ext cx="4" cy="62"/>
                <a:chOff x="2437" y="1890"/>
                <a:chExt cx="4" cy="62"/>
              </a:xfrm>
            </p:grpSpPr>
            <p:sp>
              <p:nvSpPr>
                <p:cNvPr id="148" name="Freeform 38"/>
                <p:cNvSpPr>
                  <a:spLocks/>
                </p:cNvSpPr>
                <p:nvPr/>
              </p:nvSpPr>
              <p:spPr bwMode="auto">
                <a:xfrm>
                  <a:off x="2437" y="1890"/>
                  <a:ext cx="4" cy="25"/>
                </a:xfrm>
                <a:custGeom>
                  <a:avLst/>
                  <a:gdLst>
                    <a:gd name="T0" fmla="*/ 0 w 4"/>
                    <a:gd name="T1" fmla="*/ 0 h 25"/>
                    <a:gd name="T2" fmla="*/ 3 w 4"/>
                    <a:gd name="T3" fmla="*/ 0 h 25"/>
                    <a:gd name="T4" fmla="*/ 3 w 4"/>
                    <a:gd name="T5" fmla="*/ 24 h 25"/>
                    <a:gd name="T6" fmla="*/ 0 w 4"/>
                    <a:gd name="T7" fmla="*/ 24 h 25"/>
                    <a:gd name="T8" fmla="*/ 0 w 4"/>
                    <a:gd name="T9" fmla="*/ 0 h 25"/>
                  </a:gdLst>
                  <a:ahLst/>
                  <a:cxnLst>
                    <a:cxn ang="0">
                      <a:pos x="T0" y="T1"/>
                    </a:cxn>
                    <a:cxn ang="0">
                      <a:pos x="T2" y="T3"/>
                    </a:cxn>
                    <a:cxn ang="0">
                      <a:pos x="T4" y="T5"/>
                    </a:cxn>
                    <a:cxn ang="0">
                      <a:pos x="T6" y="T7"/>
                    </a:cxn>
                    <a:cxn ang="0">
                      <a:pos x="T8" y="T9"/>
                    </a:cxn>
                  </a:cxnLst>
                  <a:rect l="0" t="0" r="r" b="b"/>
                  <a:pathLst>
                    <a:path w="4" h="25">
                      <a:moveTo>
                        <a:pt x="0" y="0"/>
                      </a:moveTo>
                      <a:lnTo>
                        <a:pt x="3" y="0"/>
                      </a:lnTo>
                      <a:lnTo>
                        <a:pt x="3" y="24"/>
                      </a:lnTo>
                      <a:lnTo>
                        <a:pt x="0" y="24"/>
                      </a:lnTo>
                      <a:lnTo>
                        <a:pt x="0"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49" name="Freeform 39"/>
                <p:cNvSpPr>
                  <a:spLocks/>
                </p:cNvSpPr>
                <p:nvPr/>
              </p:nvSpPr>
              <p:spPr bwMode="auto">
                <a:xfrm>
                  <a:off x="2437" y="1926"/>
                  <a:ext cx="4" cy="26"/>
                </a:xfrm>
                <a:custGeom>
                  <a:avLst/>
                  <a:gdLst>
                    <a:gd name="T0" fmla="*/ 0 w 4"/>
                    <a:gd name="T1" fmla="*/ 0 h 26"/>
                    <a:gd name="T2" fmla="*/ 3 w 4"/>
                    <a:gd name="T3" fmla="*/ 0 h 26"/>
                    <a:gd name="T4" fmla="*/ 3 w 4"/>
                    <a:gd name="T5" fmla="*/ 25 h 26"/>
                    <a:gd name="T6" fmla="*/ 0 w 4"/>
                    <a:gd name="T7" fmla="*/ 25 h 26"/>
                    <a:gd name="T8" fmla="*/ 0 w 4"/>
                    <a:gd name="T9" fmla="*/ 0 h 26"/>
                  </a:gdLst>
                  <a:ahLst/>
                  <a:cxnLst>
                    <a:cxn ang="0">
                      <a:pos x="T0" y="T1"/>
                    </a:cxn>
                    <a:cxn ang="0">
                      <a:pos x="T2" y="T3"/>
                    </a:cxn>
                    <a:cxn ang="0">
                      <a:pos x="T4" y="T5"/>
                    </a:cxn>
                    <a:cxn ang="0">
                      <a:pos x="T6" y="T7"/>
                    </a:cxn>
                    <a:cxn ang="0">
                      <a:pos x="T8" y="T9"/>
                    </a:cxn>
                  </a:cxnLst>
                  <a:rect l="0" t="0" r="r" b="b"/>
                  <a:pathLst>
                    <a:path w="4" h="26">
                      <a:moveTo>
                        <a:pt x="0" y="0"/>
                      </a:moveTo>
                      <a:lnTo>
                        <a:pt x="3" y="0"/>
                      </a:lnTo>
                      <a:lnTo>
                        <a:pt x="3" y="25"/>
                      </a:lnTo>
                      <a:lnTo>
                        <a:pt x="0" y="25"/>
                      </a:lnTo>
                      <a:lnTo>
                        <a:pt x="0"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145" name="Group 40"/>
              <p:cNvGrpSpPr>
                <a:grpSpLocks/>
              </p:cNvGrpSpPr>
              <p:nvPr/>
            </p:nvGrpSpPr>
            <p:grpSpPr bwMode="auto">
              <a:xfrm>
                <a:off x="2437" y="1964"/>
                <a:ext cx="4" cy="61"/>
                <a:chOff x="2437" y="1964"/>
                <a:chExt cx="4" cy="61"/>
              </a:xfrm>
            </p:grpSpPr>
            <p:sp>
              <p:nvSpPr>
                <p:cNvPr id="146" name="Freeform 41"/>
                <p:cNvSpPr>
                  <a:spLocks/>
                </p:cNvSpPr>
                <p:nvPr/>
              </p:nvSpPr>
              <p:spPr bwMode="auto">
                <a:xfrm>
                  <a:off x="2437" y="1964"/>
                  <a:ext cx="4" cy="26"/>
                </a:xfrm>
                <a:custGeom>
                  <a:avLst/>
                  <a:gdLst>
                    <a:gd name="T0" fmla="*/ 0 w 4"/>
                    <a:gd name="T1" fmla="*/ 0 h 26"/>
                    <a:gd name="T2" fmla="*/ 3 w 4"/>
                    <a:gd name="T3" fmla="*/ 0 h 26"/>
                    <a:gd name="T4" fmla="*/ 3 w 4"/>
                    <a:gd name="T5" fmla="*/ 25 h 26"/>
                    <a:gd name="T6" fmla="*/ 0 w 4"/>
                    <a:gd name="T7" fmla="*/ 25 h 26"/>
                    <a:gd name="T8" fmla="*/ 0 w 4"/>
                    <a:gd name="T9" fmla="*/ 0 h 26"/>
                  </a:gdLst>
                  <a:ahLst/>
                  <a:cxnLst>
                    <a:cxn ang="0">
                      <a:pos x="T0" y="T1"/>
                    </a:cxn>
                    <a:cxn ang="0">
                      <a:pos x="T2" y="T3"/>
                    </a:cxn>
                    <a:cxn ang="0">
                      <a:pos x="T4" y="T5"/>
                    </a:cxn>
                    <a:cxn ang="0">
                      <a:pos x="T6" y="T7"/>
                    </a:cxn>
                    <a:cxn ang="0">
                      <a:pos x="T8" y="T9"/>
                    </a:cxn>
                  </a:cxnLst>
                  <a:rect l="0" t="0" r="r" b="b"/>
                  <a:pathLst>
                    <a:path w="4" h="26">
                      <a:moveTo>
                        <a:pt x="0" y="0"/>
                      </a:moveTo>
                      <a:lnTo>
                        <a:pt x="3" y="0"/>
                      </a:lnTo>
                      <a:lnTo>
                        <a:pt x="3" y="25"/>
                      </a:lnTo>
                      <a:lnTo>
                        <a:pt x="0" y="25"/>
                      </a:lnTo>
                      <a:lnTo>
                        <a:pt x="0"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47" name="Freeform 42"/>
                <p:cNvSpPr>
                  <a:spLocks/>
                </p:cNvSpPr>
                <p:nvPr/>
              </p:nvSpPr>
              <p:spPr bwMode="auto">
                <a:xfrm>
                  <a:off x="2437" y="2000"/>
                  <a:ext cx="4" cy="25"/>
                </a:xfrm>
                <a:custGeom>
                  <a:avLst/>
                  <a:gdLst>
                    <a:gd name="T0" fmla="*/ 0 w 4"/>
                    <a:gd name="T1" fmla="*/ 0 h 25"/>
                    <a:gd name="T2" fmla="*/ 3 w 4"/>
                    <a:gd name="T3" fmla="*/ 0 h 25"/>
                    <a:gd name="T4" fmla="*/ 3 w 4"/>
                    <a:gd name="T5" fmla="*/ 24 h 25"/>
                    <a:gd name="T6" fmla="*/ 0 w 4"/>
                    <a:gd name="T7" fmla="*/ 24 h 25"/>
                    <a:gd name="T8" fmla="*/ 0 w 4"/>
                    <a:gd name="T9" fmla="*/ 0 h 25"/>
                  </a:gdLst>
                  <a:ahLst/>
                  <a:cxnLst>
                    <a:cxn ang="0">
                      <a:pos x="T0" y="T1"/>
                    </a:cxn>
                    <a:cxn ang="0">
                      <a:pos x="T2" y="T3"/>
                    </a:cxn>
                    <a:cxn ang="0">
                      <a:pos x="T4" y="T5"/>
                    </a:cxn>
                    <a:cxn ang="0">
                      <a:pos x="T6" y="T7"/>
                    </a:cxn>
                    <a:cxn ang="0">
                      <a:pos x="T8" y="T9"/>
                    </a:cxn>
                  </a:cxnLst>
                  <a:rect l="0" t="0" r="r" b="b"/>
                  <a:pathLst>
                    <a:path w="4" h="25">
                      <a:moveTo>
                        <a:pt x="0" y="0"/>
                      </a:moveTo>
                      <a:lnTo>
                        <a:pt x="3" y="0"/>
                      </a:lnTo>
                      <a:lnTo>
                        <a:pt x="3" y="24"/>
                      </a:lnTo>
                      <a:lnTo>
                        <a:pt x="0" y="24"/>
                      </a:lnTo>
                      <a:lnTo>
                        <a:pt x="0"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sp>
          <p:nvSpPr>
            <p:cNvPr id="30" name="Freeform 43"/>
            <p:cNvSpPr>
              <a:spLocks/>
            </p:cNvSpPr>
            <p:nvPr/>
          </p:nvSpPr>
          <p:spPr bwMode="auto">
            <a:xfrm>
              <a:off x="4153" y="1817"/>
              <a:ext cx="913" cy="199"/>
            </a:xfrm>
            <a:custGeom>
              <a:avLst/>
              <a:gdLst>
                <a:gd name="T0" fmla="*/ 912 w 913"/>
                <a:gd name="T1" fmla="*/ 0 h 199"/>
                <a:gd name="T2" fmla="*/ 912 w 913"/>
                <a:gd name="T3" fmla="*/ 37 h 199"/>
                <a:gd name="T4" fmla="*/ 557 w 913"/>
                <a:gd name="T5" fmla="*/ 68 h 199"/>
                <a:gd name="T6" fmla="*/ 473 w 913"/>
                <a:gd name="T7" fmla="*/ 188 h 199"/>
                <a:gd name="T8" fmla="*/ 0 w 913"/>
                <a:gd name="T9" fmla="*/ 198 h 199"/>
                <a:gd name="T10" fmla="*/ 0 w 913"/>
                <a:gd name="T11" fmla="*/ 175 h 199"/>
                <a:gd name="T12" fmla="*/ 443 w 913"/>
                <a:gd name="T13" fmla="*/ 158 h 199"/>
                <a:gd name="T14" fmla="*/ 537 w 913"/>
                <a:gd name="T15" fmla="*/ 34 h 199"/>
                <a:gd name="T16" fmla="*/ 912 w 913"/>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3" h="199">
                  <a:moveTo>
                    <a:pt x="912" y="0"/>
                  </a:moveTo>
                  <a:lnTo>
                    <a:pt x="912" y="37"/>
                  </a:lnTo>
                  <a:lnTo>
                    <a:pt x="557" y="68"/>
                  </a:lnTo>
                  <a:lnTo>
                    <a:pt x="473" y="188"/>
                  </a:lnTo>
                  <a:lnTo>
                    <a:pt x="0" y="198"/>
                  </a:lnTo>
                  <a:lnTo>
                    <a:pt x="0" y="175"/>
                  </a:lnTo>
                  <a:lnTo>
                    <a:pt x="443" y="158"/>
                  </a:lnTo>
                  <a:lnTo>
                    <a:pt x="537" y="34"/>
                  </a:lnTo>
                  <a:lnTo>
                    <a:pt x="912" y="0"/>
                  </a:lnTo>
                </a:path>
              </a:pathLst>
            </a:custGeom>
            <a:solidFill>
              <a:srgbClr val="9F7F5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31" name="Freeform 44"/>
            <p:cNvSpPr>
              <a:spLocks/>
            </p:cNvSpPr>
            <p:nvPr/>
          </p:nvSpPr>
          <p:spPr bwMode="auto">
            <a:xfrm>
              <a:off x="4624" y="1869"/>
              <a:ext cx="173" cy="220"/>
            </a:xfrm>
            <a:custGeom>
              <a:avLst/>
              <a:gdLst>
                <a:gd name="T0" fmla="*/ 0 w 173"/>
                <a:gd name="T1" fmla="*/ 219 h 220"/>
                <a:gd name="T2" fmla="*/ 172 w 173"/>
                <a:gd name="T3" fmla="*/ 219 h 220"/>
                <a:gd name="T4" fmla="*/ 172 w 173"/>
                <a:gd name="T5" fmla="*/ 0 h 220"/>
                <a:gd name="T6" fmla="*/ 66 w 173"/>
                <a:gd name="T7" fmla="*/ 6 h 220"/>
                <a:gd name="T8" fmla="*/ 66 w 173"/>
                <a:gd name="T9" fmla="*/ 162 h 220"/>
                <a:gd name="T10" fmla="*/ 0 w 173"/>
                <a:gd name="T11" fmla="*/ 176 h 220"/>
                <a:gd name="T12" fmla="*/ 0 w 173"/>
                <a:gd name="T13" fmla="*/ 219 h 220"/>
              </a:gdLst>
              <a:ahLst/>
              <a:cxnLst>
                <a:cxn ang="0">
                  <a:pos x="T0" y="T1"/>
                </a:cxn>
                <a:cxn ang="0">
                  <a:pos x="T2" y="T3"/>
                </a:cxn>
                <a:cxn ang="0">
                  <a:pos x="T4" y="T5"/>
                </a:cxn>
                <a:cxn ang="0">
                  <a:pos x="T6" y="T7"/>
                </a:cxn>
                <a:cxn ang="0">
                  <a:pos x="T8" y="T9"/>
                </a:cxn>
                <a:cxn ang="0">
                  <a:pos x="T10" y="T11"/>
                </a:cxn>
                <a:cxn ang="0">
                  <a:pos x="T12" y="T13"/>
                </a:cxn>
              </a:cxnLst>
              <a:rect l="0" t="0" r="r" b="b"/>
              <a:pathLst>
                <a:path w="173" h="220">
                  <a:moveTo>
                    <a:pt x="0" y="219"/>
                  </a:moveTo>
                  <a:lnTo>
                    <a:pt x="172" y="219"/>
                  </a:lnTo>
                  <a:lnTo>
                    <a:pt x="172" y="0"/>
                  </a:lnTo>
                  <a:lnTo>
                    <a:pt x="66" y="6"/>
                  </a:lnTo>
                  <a:lnTo>
                    <a:pt x="66" y="162"/>
                  </a:lnTo>
                  <a:lnTo>
                    <a:pt x="0" y="176"/>
                  </a:lnTo>
                  <a:lnTo>
                    <a:pt x="0" y="219"/>
                  </a:lnTo>
                </a:path>
              </a:pathLst>
            </a:custGeom>
            <a:solidFill>
              <a:srgbClr val="5F3F1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32" name="Freeform 45"/>
            <p:cNvSpPr>
              <a:spLocks/>
            </p:cNvSpPr>
            <p:nvPr/>
          </p:nvSpPr>
          <p:spPr bwMode="auto">
            <a:xfrm>
              <a:off x="4292" y="1948"/>
              <a:ext cx="33" cy="127"/>
            </a:xfrm>
            <a:custGeom>
              <a:avLst/>
              <a:gdLst>
                <a:gd name="T0" fmla="*/ 0 w 33"/>
                <a:gd name="T1" fmla="*/ 21 h 127"/>
                <a:gd name="T2" fmla="*/ 1 w 33"/>
                <a:gd name="T3" fmla="*/ 15 h 127"/>
                <a:gd name="T4" fmla="*/ 2 w 33"/>
                <a:gd name="T5" fmla="*/ 8 h 127"/>
                <a:gd name="T6" fmla="*/ 7 w 33"/>
                <a:gd name="T7" fmla="*/ 3 h 127"/>
                <a:gd name="T8" fmla="*/ 12 w 33"/>
                <a:gd name="T9" fmla="*/ 0 h 127"/>
                <a:gd name="T10" fmla="*/ 19 w 33"/>
                <a:gd name="T11" fmla="*/ 0 h 127"/>
                <a:gd name="T12" fmla="*/ 23 w 33"/>
                <a:gd name="T13" fmla="*/ 2 h 127"/>
                <a:gd name="T14" fmla="*/ 27 w 33"/>
                <a:gd name="T15" fmla="*/ 6 h 127"/>
                <a:gd name="T16" fmla="*/ 30 w 33"/>
                <a:gd name="T17" fmla="*/ 9 h 127"/>
                <a:gd name="T18" fmla="*/ 31 w 33"/>
                <a:gd name="T19" fmla="*/ 14 h 127"/>
                <a:gd name="T20" fmla="*/ 32 w 33"/>
                <a:gd name="T21" fmla="*/ 17 h 127"/>
                <a:gd name="T22" fmla="*/ 32 w 33"/>
                <a:gd name="T23" fmla="*/ 22 h 127"/>
                <a:gd name="T24" fmla="*/ 25 w 33"/>
                <a:gd name="T25" fmla="*/ 22 h 127"/>
                <a:gd name="T26" fmla="*/ 25 w 33"/>
                <a:gd name="T27" fmla="*/ 15 h 127"/>
                <a:gd name="T28" fmla="*/ 23 w 33"/>
                <a:gd name="T29" fmla="*/ 9 h 127"/>
                <a:gd name="T30" fmla="*/ 20 w 33"/>
                <a:gd name="T31" fmla="*/ 6 h 127"/>
                <a:gd name="T32" fmla="*/ 15 w 33"/>
                <a:gd name="T33" fmla="*/ 6 h 127"/>
                <a:gd name="T34" fmla="*/ 11 w 33"/>
                <a:gd name="T35" fmla="*/ 9 h 127"/>
                <a:gd name="T36" fmla="*/ 7 w 33"/>
                <a:gd name="T37" fmla="*/ 13 h 127"/>
                <a:gd name="T38" fmla="*/ 7 w 33"/>
                <a:gd name="T39" fmla="*/ 18 h 127"/>
                <a:gd name="T40" fmla="*/ 7 w 33"/>
                <a:gd name="T41" fmla="*/ 23 h 127"/>
                <a:gd name="T42" fmla="*/ 7 w 33"/>
                <a:gd name="T43" fmla="*/ 126 h 127"/>
                <a:gd name="T44" fmla="*/ 0 w 33"/>
                <a:gd name="T45" fmla="*/ 126 h 127"/>
                <a:gd name="T46" fmla="*/ 0 w 33"/>
                <a:gd name="T47" fmla="*/ 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 h="127">
                  <a:moveTo>
                    <a:pt x="0" y="21"/>
                  </a:moveTo>
                  <a:lnTo>
                    <a:pt x="1" y="15"/>
                  </a:lnTo>
                  <a:lnTo>
                    <a:pt x="2" y="8"/>
                  </a:lnTo>
                  <a:lnTo>
                    <a:pt x="7" y="3"/>
                  </a:lnTo>
                  <a:lnTo>
                    <a:pt x="12" y="0"/>
                  </a:lnTo>
                  <a:lnTo>
                    <a:pt x="19" y="0"/>
                  </a:lnTo>
                  <a:lnTo>
                    <a:pt x="23" y="2"/>
                  </a:lnTo>
                  <a:lnTo>
                    <a:pt x="27" y="6"/>
                  </a:lnTo>
                  <a:lnTo>
                    <a:pt x="30" y="9"/>
                  </a:lnTo>
                  <a:lnTo>
                    <a:pt x="31" y="14"/>
                  </a:lnTo>
                  <a:lnTo>
                    <a:pt x="32" y="17"/>
                  </a:lnTo>
                  <a:lnTo>
                    <a:pt x="32" y="22"/>
                  </a:lnTo>
                  <a:lnTo>
                    <a:pt x="25" y="22"/>
                  </a:lnTo>
                  <a:lnTo>
                    <a:pt x="25" y="15"/>
                  </a:lnTo>
                  <a:lnTo>
                    <a:pt x="23" y="9"/>
                  </a:lnTo>
                  <a:lnTo>
                    <a:pt x="20" y="6"/>
                  </a:lnTo>
                  <a:lnTo>
                    <a:pt x="15" y="6"/>
                  </a:lnTo>
                  <a:lnTo>
                    <a:pt x="11" y="9"/>
                  </a:lnTo>
                  <a:lnTo>
                    <a:pt x="7" y="13"/>
                  </a:lnTo>
                  <a:lnTo>
                    <a:pt x="7" y="18"/>
                  </a:lnTo>
                  <a:lnTo>
                    <a:pt x="7" y="23"/>
                  </a:lnTo>
                  <a:lnTo>
                    <a:pt x="7" y="126"/>
                  </a:lnTo>
                  <a:lnTo>
                    <a:pt x="0" y="126"/>
                  </a:lnTo>
                  <a:lnTo>
                    <a:pt x="0" y="21"/>
                  </a:lnTo>
                </a:path>
              </a:pathLst>
            </a:custGeom>
            <a:solidFill>
              <a:srgbClr val="5F5F7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nvGrpSpPr>
            <p:cNvPr id="33" name="Group 46"/>
            <p:cNvGrpSpPr>
              <a:grpSpLocks/>
            </p:cNvGrpSpPr>
            <p:nvPr/>
          </p:nvGrpSpPr>
          <p:grpSpPr bwMode="auto">
            <a:xfrm>
              <a:off x="4708" y="2049"/>
              <a:ext cx="395" cy="50"/>
              <a:chOff x="2546" y="2133"/>
              <a:chExt cx="395" cy="50"/>
            </a:xfrm>
          </p:grpSpPr>
          <p:grpSp>
            <p:nvGrpSpPr>
              <p:cNvPr id="110" name="Group 47"/>
              <p:cNvGrpSpPr>
                <a:grpSpLocks/>
              </p:cNvGrpSpPr>
              <p:nvPr/>
            </p:nvGrpSpPr>
            <p:grpSpPr bwMode="auto">
              <a:xfrm>
                <a:off x="2546" y="2133"/>
                <a:ext cx="197" cy="50"/>
                <a:chOff x="2546" y="2133"/>
                <a:chExt cx="197" cy="50"/>
              </a:xfrm>
            </p:grpSpPr>
            <p:grpSp>
              <p:nvGrpSpPr>
                <p:cNvPr id="132" name="Group 48"/>
                <p:cNvGrpSpPr>
                  <a:grpSpLocks/>
                </p:cNvGrpSpPr>
                <p:nvPr/>
              </p:nvGrpSpPr>
              <p:grpSpPr bwMode="auto">
                <a:xfrm>
                  <a:off x="2546" y="2133"/>
                  <a:ext cx="50" cy="50"/>
                  <a:chOff x="2546" y="2133"/>
                  <a:chExt cx="50" cy="50"/>
                </a:xfrm>
              </p:grpSpPr>
              <p:sp>
                <p:nvSpPr>
                  <p:cNvPr id="142" name="Freeform 49"/>
                  <p:cNvSpPr>
                    <a:spLocks/>
                  </p:cNvSpPr>
                  <p:nvPr/>
                </p:nvSpPr>
                <p:spPr bwMode="auto">
                  <a:xfrm>
                    <a:off x="2546" y="2133"/>
                    <a:ext cx="50" cy="50"/>
                  </a:xfrm>
                  <a:custGeom>
                    <a:avLst/>
                    <a:gdLst>
                      <a:gd name="T0" fmla="*/ 0 w 50"/>
                      <a:gd name="T1" fmla="*/ 0 h 50"/>
                      <a:gd name="T2" fmla="*/ 49 w 50"/>
                      <a:gd name="T3" fmla="*/ 0 h 50"/>
                      <a:gd name="T4" fmla="*/ 49 w 50"/>
                      <a:gd name="T5" fmla="*/ 49 h 50"/>
                      <a:gd name="T6" fmla="*/ 0 w 50"/>
                      <a:gd name="T7" fmla="*/ 49 h 50"/>
                      <a:gd name="T8" fmla="*/ 0 w 50"/>
                      <a:gd name="T9" fmla="*/ 0 h 50"/>
                    </a:gdLst>
                    <a:ahLst/>
                    <a:cxnLst>
                      <a:cxn ang="0">
                        <a:pos x="T0" y="T1"/>
                      </a:cxn>
                      <a:cxn ang="0">
                        <a:pos x="T2" y="T3"/>
                      </a:cxn>
                      <a:cxn ang="0">
                        <a:pos x="T4" y="T5"/>
                      </a:cxn>
                      <a:cxn ang="0">
                        <a:pos x="T6" y="T7"/>
                      </a:cxn>
                      <a:cxn ang="0">
                        <a:pos x="T8" y="T9"/>
                      </a:cxn>
                    </a:cxnLst>
                    <a:rect l="0" t="0" r="r" b="b"/>
                    <a:pathLst>
                      <a:path w="50" h="50">
                        <a:moveTo>
                          <a:pt x="0" y="0"/>
                        </a:moveTo>
                        <a:lnTo>
                          <a:pt x="49" y="0"/>
                        </a:lnTo>
                        <a:lnTo>
                          <a:pt x="49" y="49"/>
                        </a:lnTo>
                        <a:lnTo>
                          <a:pt x="0" y="49"/>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43" name="Freeform 50"/>
                  <p:cNvSpPr>
                    <a:spLocks/>
                  </p:cNvSpPr>
                  <p:nvPr/>
                </p:nvSpPr>
                <p:spPr bwMode="auto">
                  <a:xfrm>
                    <a:off x="2546" y="2133"/>
                    <a:ext cx="50" cy="50"/>
                  </a:xfrm>
                  <a:custGeom>
                    <a:avLst/>
                    <a:gdLst>
                      <a:gd name="T0" fmla="*/ 0 w 50"/>
                      <a:gd name="T1" fmla="*/ 0 h 50"/>
                      <a:gd name="T2" fmla="*/ 49 w 50"/>
                      <a:gd name="T3" fmla="*/ 49 h 50"/>
                      <a:gd name="T4" fmla="*/ 49 w 50"/>
                      <a:gd name="T5" fmla="*/ 0 h 50"/>
                      <a:gd name="T6" fmla="*/ 0 w 50"/>
                      <a:gd name="T7" fmla="*/ 49 h 50"/>
                    </a:gdLst>
                    <a:ahLst/>
                    <a:cxnLst>
                      <a:cxn ang="0">
                        <a:pos x="T0" y="T1"/>
                      </a:cxn>
                      <a:cxn ang="0">
                        <a:pos x="T2" y="T3"/>
                      </a:cxn>
                      <a:cxn ang="0">
                        <a:pos x="T4" y="T5"/>
                      </a:cxn>
                      <a:cxn ang="0">
                        <a:pos x="T6" y="T7"/>
                      </a:cxn>
                    </a:cxnLst>
                    <a:rect l="0" t="0" r="r" b="b"/>
                    <a:pathLst>
                      <a:path w="50" h="50">
                        <a:moveTo>
                          <a:pt x="0" y="0"/>
                        </a:moveTo>
                        <a:lnTo>
                          <a:pt x="49" y="49"/>
                        </a:lnTo>
                        <a:lnTo>
                          <a:pt x="49" y="0"/>
                        </a:lnTo>
                        <a:lnTo>
                          <a:pt x="0" y="4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133" name="Group 51"/>
                <p:cNvGrpSpPr>
                  <a:grpSpLocks/>
                </p:cNvGrpSpPr>
                <p:nvPr/>
              </p:nvGrpSpPr>
              <p:grpSpPr bwMode="auto">
                <a:xfrm>
                  <a:off x="2595" y="2133"/>
                  <a:ext cx="50" cy="50"/>
                  <a:chOff x="2595" y="2133"/>
                  <a:chExt cx="50" cy="50"/>
                </a:xfrm>
              </p:grpSpPr>
              <p:sp>
                <p:nvSpPr>
                  <p:cNvPr id="140" name="Freeform 52"/>
                  <p:cNvSpPr>
                    <a:spLocks/>
                  </p:cNvSpPr>
                  <p:nvPr/>
                </p:nvSpPr>
                <p:spPr bwMode="auto">
                  <a:xfrm>
                    <a:off x="2595" y="2133"/>
                    <a:ext cx="50" cy="50"/>
                  </a:xfrm>
                  <a:custGeom>
                    <a:avLst/>
                    <a:gdLst>
                      <a:gd name="T0" fmla="*/ 0 w 50"/>
                      <a:gd name="T1" fmla="*/ 0 h 50"/>
                      <a:gd name="T2" fmla="*/ 49 w 50"/>
                      <a:gd name="T3" fmla="*/ 0 h 50"/>
                      <a:gd name="T4" fmla="*/ 49 w 50"/>
                      <a:gd name="T5" fmla="*/ 49 h 50"/>
                      <a:gd name="T6" fmla="*/ 0 w 50"/>
                      <a:gd name="T7" fmla="*/ 49 h 50"/>
                      <a:gd name="T8" fmla="*/ 0 w 50"/>
                      <a:gd name="T9" fmla="*/ 0 h 50"/>
                    </a:gdLst>
                    <a:ahLst/>
                    <a:cxnLst>
                      <a:cxn ang="0">
                        <a:pos x="T0" y="T1"/>
                      </a:cxn>
                      <a:cxn ang="0">
                        <a:pos x="T2" y="T3"/>
                      </a:cxn>
                      <a:cxn ang="0">
                        <a:pos x="T4" y="T5"/>
                      </a:cxn>
                      <a:cxn ang="0">
                        <a:pos x="T6" y="T7"/>
                      </a:cxn>
                      <a:cxn ang="0">
                        <a:pos x="T8" y="T9"/>
                      </a:cxn>
                    </a:cxnLst>
                    <a:rect l="0" t="0" r="r" b="b"/>
                    <a:pathLst>
                      <a:path w="50" h="50">
                        <a:moveTo>
                          <a:pt x="0" y="0"/>
                        </a:moveTo>
                        <a:lnTo>
                          <a:pt x="49" y="0"/>
                        </a:lnTo>
                        <a:lnTo>
                          <a:pt x="49" y="49"/>
                        </a:lnTo>
                        <a:lnTo>
                          <a:pt x="0" y="49"/>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41" name="Freeform 53"/>
                  <p:cNvSpPr>
                    <a:spLocks/>
                  </p:cNvSpPr>
                  <p:nvPr/>
                </p:nvSpPr>
                <p:spPr bwMode="auto">
                  <a:xfrm>
                    <a:off x="2595" y="2133"/>
                    <a:ext cx="50" cy="50"/>
                  </a:xfrm>
                  <a:custGeom>
                    <a:avLst/>
                    <a:gdLst>
                      <a:gd name="T0" fmla="*/ 0 w 50"/>
                      <a:gd name="T1" fmla="*/ 0 h 50"/>
                      <a:gd name="T2" fmla="*/ 49 w 50"/>
                      <a:gd name="T3" fmla="*/ 49 h 50"/>
                      <a:gd name="T4" fmla="*/ 49 w 50"/>
                      <a:gd name="T5" fmla="*/ 0 h 50"/>
                      <a:gd name="T6" fmla="*/ 0 w 50"/>
                      <a:gd name="T7" fmla="*/ 49 h 50"/>
                    </a:gdLst>
                    <a:ahLst/>
                    <a:cxnLst>
                      <a:cxn ang="0">
                        <a:pos x="T0" y="T1"/>
                      </a:cxn>
                      <a:cxn ang="0">
                        <a:pos x="T2" y="T3"/>
                      </a:cxn>
                      <a:cxn ang="0">
                        <a:pos x="T4" y="T5"/>
                      </a:cxn>
                      <a:cxn ang="0">
                        <a:pos x="T6" y="T7"/>
                      </a:cxn>
                    </a:cxnLst>
                    <a:rect l="0" t="0" r="r" b="b"/>
                    <a:pathLst>
                      <a:path w="50" h="50">
                        <a:moveTo>
                          <a:pt x="0" y="0"/>
                        </a:moveTo>
                        <a:lnTo>
                          <a:pt x="49" y="49"/>
                        </a:lnTo>
                        <a:lnTo>
                          <a:pt x="49" y="0"/>
                        </a:lnTo>
                        <a:lnTo>
                          <a:pt x="0" y="4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134" name="Group 54"/>
                <p:cNvGrpSpPr>
                  <a:grpSpLocks/>
                </p:cNvGrpSpPr>
                <p:nvPr/>
              </p:nvGrpSpPr>
              <p:grpSpPr bwMode="auto">
                <a:xfrm>
                  <a:off x="2644" y="2133"/>
                  <a:ext cx="51" cy="50"/>
                  <a:chOff x="2644" y="2133"/>
                  <a:chExt cx="51" cy="50"/>
                </a:xfrm>
              </p:grpSpPr>
              <p:sp>
                <p:nvSpPr>
                  <p:cNvPr id="138" name="Freeform 55"/>
                  <p:cNvSpPr>
                    <a:spLocks/>
                  </p:cNvSpPr>
                  <p:nvPr/>
                </p:nvSpPr>
                <p:spPr bwMode="auto">
                  <a:xfrm>
                    <a:off x="2644" y="2133"/>
                    <a:ext cx="51" cy="50"/>
                  </a:xfrm>
                  <a:custGeom>
                    <a:avLst/>
                    <a:gdLst>
                      <a:gd name="T0" fmla="*/ 0 w 51"/>
                      <a:gd name="T1" fmla="*/ 0 h 50"/>
                      <a:gd name="T2" fmla="*/ 50 w 51"/>
                      <a:gd name="T3" fmla="*/ 0 h 50"/>
                      <a:gd name="T4" fmla="*/ 50 w 51"/>
                      <a:gd name="T5" fmla="*/ 49 h 50"/>
                      <a:gd name="T6" fmla="*/ 0 w 51"/>
                      <a:gd name="T7" fmla="*/ 49 h 50"/>
                      <a:gd name="T8" fmla="*/ 0 w 51"/>
                      <a:gd name="T9" fmla="*/ 0 h 50"/>
                    </a:gdLst>
                    <a:ahLst/>
                    <a:cxnLst>
                      <a:cxn ang="0">
                        <a:pos x="T0" y="T1"/>
                      </a:cxn>
                      <a:cxn ang="0">
                        <a:pos x="T2" y="T3"/>
                      </a:cxn>
                      <a:cxn ang="0">
                        <a:pos x="T4" y="T5"/>
                      </a:cxn>
                      <a:cxn ang="0">
                        <a:pos x="T6" y="T7"/>
                      </a:cxn>
                      <a:cxn ang="0">
                        <a:pos x="T8" y="T9"/>
                      </a:cxn>
                    </a:cxnLst>
                    <a:rect l="0" t="0" r="r" b="b"/>
                    <a:pathLst>
                      <a:path w="51" h="50">
                        <a:moveTo>
                          <a:pt x="0" y="0"/>
                        </a:moveTo>
                        <a:lnTo>
                          <a:pt x="50" y="0"/>
                        </a:lnTo>
                        <a:lnTo>
                          <a:pt x="50" y="49"/>
                        </a:lnTo>
                        <a:lnTo>
                          <a:pt x="0" y="49"/>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39" name="Freeform 56"/>
                  <p:cNvSpPr>
                    <a:spLocks/>
                  </p:cNvSpPr>
                  <p:nvPr/>
                </p:nvSpPr>
                <p:spPr bwMode="auto">
                  <a:xfrm>
                    <a:off x="2644" y="2133"/>
                    <a:ext cx="51" cy="50"/>
                  </a:xfrm>
                  <a:custGeom>
                    <a:avLst/>
                    <a:gdLst>
                      <a:gd name="T0" fmla="*/ 0 w 51"/>
                      <a:gd name="T1" fmla="*/ 0 h 50"/>
                      <a:gd name="T2" fmla="*/ 50 w 51"/>
                      <a:gd name="T3" fmla="*/ 49 h 50"/>
                      <a:gd name="T4" fmla="*/ 50 w 51"/>
                      <a:gd name="T5" fmla="*/ 0 h 50"/>
                      <a:gd name="T6" fmla="*/ 0 w 51"/>
                      <a:gd name="T7" fmla="*/ 49 h 50"/>
                    </a:gdLst>
                    <a:ahLst/>
                    <a:cxnLst>
                      <a:cxn ang="0">
                        <a:pos x="T0" y="T1"/>
                      </a:cxn>
                      <a:cxn ang="0">
                        <a:pos x="T2" y="T3"/>
                      </a:cxn>
                      <a:cxn ang="0">
                        <a:pos x="T4" y="T5"/>
                      </a:cxn>
                      <a:cxn ang="0">
                        <a:pos x="T6" y="T7"/>
                      </a:cxn>
                    </a:cxnLst>
                    <a:rect l="0" t="0" r="r" b="b"/>
                    <a:pathLst>
                      <a:path w="51" h="50">
                        <a:moveTo>
                          <a:pt x="0" y="0"/>
                        </a:moveTo>
                        <a:lnTo>
                          <a:pt x="50" y="49"/>
                        </a:lnTo>
                        <a:lnTo>
                          <a:pt x="50" y="0"/>
                        </a:lnTo>
                        <a:lnTo>
                          <a:pt x="0" y="4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135" name="Group 57"/>
                <p:cNvGrpSpPr>
                  <a:grpSpLocks/>
                </p:cNvGrpSpPr>
                <p:nvPr/>
              </p:nvGrpSpPr>
              <p:grpSpPr bwMode="auto">
                <a:xfrm>
                  <a:off x="2694" y="2133"/>
                  <a:ext cx="49" cy="50"/>
                  <a:chOff x="2694" y="2133"/>
                  <a:chExt cx="49" cy="50"/>
                </a:xfrm>
              </p:grpSpPr>
              <p:sp>
                <p:nvSpPr>
                  <p:cNvPr id="136" name="Freeform 58"/>
                  <p:cNvSpPr>
                    <a:spLocks/>
                  </p:cNvSpPr>
                  <p:nvPr/>
                </p:nvSpPr>
                <p:spPr bwMode="auto">
                  <a:xfrm>
                    <a:off x="2694" y="2133"/>
                    <a:ext cx="49" cy="50"/>
                  </a:xfrm>
                  <a:custGeom>
                    <a:avLst/>
                    <a:gdLst>
                      <a:gd name="T0" fmla="*/ 0 w 49"/>
                      <a:gd name="T1" fmla="*/ 0 h 50"/>
                      <a:gd name="T2" fmla="*/ 48 w 49"/>
                      <a:gd name="T3" fmla="*/ 0 h 50"/>
                      <a:gd name="T4" fmla="*/ 48 w 49"/>
                      <a:gd name="T5" fmla="*/ 49 h 50"/>
                      <a:gd name="T6" fmla="*/ 0 w 49"/>
                      <a:gd name="T7" fmla="*/ 49 h 50"/>
                      <a:gd name="T8" fmla="*/ 0 w 49"/>
                      <a:gd name="T9" fmla="*/ 0 h 50"/>
                    </a:gdLst>
                    <a:ahLst/>
                    <a:cxnLst>
                      <a:cxn ang="0">
                        <a:pos x="T0" y="T1"/>
                      </a:cxn>
                      <a:cxn ang="0">
                        <a:pos x="T2" y="T3"/>
                      </a:cxn>
                      <a:cxn ang="0">
                        <a:pos x="T4" y="T5"/>
                      </a:cxn>
                      <a:cxn ang="0">
                        <a:pos x="T6" y="T7"/>
                      </a:cxn>
                      <a:cxn ang="0">
                        <a:pos x="T8" y="T9"/>
                      </a:cxn>
                    </a:cxnLst>
                    <a:rect l="0" t="0" r="r" b="b"/>
                    <a:pathLst>
                      <a:path w="49" h="50">
                        <a:moveTo>
                          <a:pt x="0" y="0"/>
                        </a:moveTo>
                        <a:lnTo>
                          <a:pt x="48" y="0"/>
                        </a:lnTo>
                        <a:lnTo>
                          <a:pt x="48" y="49"/>
                        </a:lnTo>
                        <a:lnTo>
                          <a:pt x="0" y="49"/>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37" name="Freeform 59"/>
                  <p:cNvSpPr>
                    <a:spLocks/>
                  </p:cNvSpPr>
                  <p:nvPr/>
                </p:nvSpPr>
                <p:spPr bwMode="auto">
                  <a:xfrm>
                    <a:off x="2694" y="2133"/>
                    <a:ext cx="49" cy="50"/>
                  </a:xfrm>
                  <a:custGeom>
                    <a:avLst/>
                    <a:gdLst>
                      <a:gd name="T0" fmla="*/ 0 w 49"/>
                      <a:gd name="T1" fmla="*/ 0 h 50"/>
                      <a:gd name="T2" fmla="*/ 48 w 49"/>
                      <a:gd name="T3" fmla="*/ 49 h 50"/>
                      <a:gd name="T4" fmla="*/ 48 w 49"/>
                      <a:gd name="T5" fmla="*/ 0 h 50"/>
                      <a:gd name="T6" fmla="*/ 0 w 49"/>
                      <a:gd name="T7" fmla="*/ 49 h 50"/>
                    </a:gdLst>
                    <a:ahLst/>
                    <a:cxnLst>
                      <a:cxn ang="0">
                        <a:pos x="T0" y="T1"/>
                      </a:cxn>
                      <a:cxn ang="0">
                        <a:pos x="T2" y="T3"/>
                      </a:cxn>
                      <a:cxn ang="0">
                        <a:pos x="T4" y="T5"/>
                      </a:cxn>
                      <a:cxn ang="0">
                        <a:pos x="T6" y="T7"/>
                      </a:cxn>
                    </a:cxnLst>
                    <a:rect l="0" t="0" r="r" b="b"/>
                    <a:pathLst>
                      <a:path w="49" h="50">
                        <a:moveTo>
                          <a:pt x="0" y="0"/>
                        </a:moveTo>
                        <a:lnTo>
                          <a:pt x="48" y="49"/>
                        </a:lnTo>
                        <a:lnTo>
                          <a:pt x="48" y="0"/>
                        </a:lnTo>
                        <a:lnTo>
                          <a:pt x="0" y="4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grpSp>
            <p:nvGrpSpPr>
              <p:cNvPr id="111" name="Group 60"/>
              <p:cNvGrpSpPr>
                <a:grpSpLocks/>
              </p:cNvGrpSpPr>
              <p:nvPr/>
            </p:nvGrpSpPr>
            <p:grpSpPr bwMode="auto">
              <a:xfrm>
                <a:off x="2742" y="2133"/>
                <a:ext cx="199" cy="50"/>
                <a:chOff x="2742" y="2133"/>
                <a:chExt cx="199" cy="50"/>
              </a:xfrm>
            </p:grpSpPr>
            <p:grpSp>
              <p:nvGrpSpPr>
                <p:cNvPr id="120" name="Group 61"/>
                <p:cNvGrpSpPr>
                  <a:grpSpLocks/>
                </p:cNvGrpSpPr>
                <p:nvPr/>
              </p:nvGrpSpPr>
              <p:grpSpPr bwMode="auto">
                <a:xfrm>
                  <a:off x="2742" y="2133"/>
                  <a:ext cx="51" cy="50"/>
                  <a:chOff x="2742" y="2133"/>
                  <a:chExt cx="51" cy="50"/>
                </a:xfrm>
              </p:grpSpPr>
              <p:sp>
                <p:nvSpPr>
                  <p:cNvPr id="130" name="Freeform 62"/>
                  <p:cNvSpPr>
                    <a:spLocks/>
                  </p:cNvSpPr>
                  <p:nvPr/>
                </p:nvSpPr>
                <p:spPr bwMode="auto">
                  <a:xfrm>
                    <a:off x="2742" y="2133"/>
                    <a:ext cx="51" cy="50"/>
                  </a:xfrm>
                  <a:custGeom>
                    <a:avLst/>
                    <a:gdLst>
                      <a:gd name="T0" fmla="*/ 0 w 51"/>
                      <a:gd name="T1" fmla="*/ 0 h 50"/>
                      <a:gd name="T2" fmla="*/ 50 w 51"/>
                      <a:gd name="T3" fmla="*/ 0 h 50"/>
                      <a:gd name="T4" fmla="*/ 50 w 51"/>
                      <a:gd name="T5" fmla="*/ 49 h 50"/>
                      <a:gd name="T6" fmla="*/ 0 w 51"/>
                      <a:gd name="T7" fmla="*/ 49 h 50"/>
                      <a:gd name="T8" fmla="*/ 0 w 51"/>
                      <a:gd name="T9" fmla="*/ 0 h 50"/>
                    </a:gdLst>
                    <a:ahLst/>
                    <a:cxnLst>
                      <a:cxn ang="0">
                        <a:pos x="T0" y="T1"/>
                      </a:cxn>
                      <a:cxn ang="0">
                        <a:pos x="T2" y="T3"/>
                      </a:cxn>
                      <a:cxn ang="0">
                        <a:pos x="T4" y="T5"/>
                      </a:cxn>
                      <a:cxn ang="0">
                        <a:pos x="T6" y="T7"/>
                      </a:cxn>
                      <a:cxn ang="0">
                        <a:pos x="T8" y="T9"/>
                      </a:cxn>
                    </a:cxnLst>
                    <a:rect l="0" t="0" r="r" b="b"/>
                    <a:pathLst>
                      <a:path w="51" h="50">
                        <a:moveTo>
                          <a:pt x="0" y="0"/>
                        </a:moveTo>
                        <a:lnTo>
                          <a:pt x="50" y="0"/>
                        </a:lnTo>
                        <a:lnTo>
                          <a:pt x="50" y="49"/>
                        </a:lnTo>
                        <a:lnTo>
                          <a:pt x="0" y="49"/>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31" name="Freeform 63"/>
                  <p:cNvSpPr>
                    <a:spLocks/>
                  </p:cNvSpPr>
                  <p:nvPr/>
                </p:nvSpPr>
                <p:spPr bwMode="auto">
                  <a:xfrm>
                    <a:off x="2742" y="2133"/>
                    <a:ext cx="51" cy="50"/>
                  </a:xfrm>
                  <a:custGeom>
                    <a:avLst/>
                    <a:gdLst>
                      <a:gd name="T0" fmla="*/ 0 w 51"/>
                      <a:gd name="T1" fmla="*/ 0 h 50"/>
                      <a:gd name="T2" fmla="*/ 50 w 51"/>
                      <a:gd name="T3" fmla="*/ 49 h 50"/>
                      <a:gd name="T4" fmla="*/ 50 w 51"/>
                      <a:gd name="T5" fmla="*/ 0 h 50"/>
                      <a:gd name="T6" fmla="*/ 0 w 51"/>
                      <a:gd name="T7" fmla="*/ 49 h 50"/>
                    </a:gdLst>
                    <a:ahLst/>
                    <a:cxnLst>
                      <a:cxn ang="0">
                        <a:pos x="T0" y="T1"/>
                      </a:cxn>
                      <a:cxn ang="0">
                        <a:pos x="T2" y="T3"/>
                      </a:cxn>
                      <a:cxn ang="0">
                        <a:pos x="T4" y="T5"/>
                      </a:cxn>
                      <a:cxn ang="0">
                        <a:pos x="T6" y="T7"/>
                      </a:cxn>
                    </a:cxnLst>
                    <a:rect l="0" t="0" r="r" b="b"/>
                    <a:pathLst>
                      <a:path w="51" h="50">
                        <a:moveTo>
                          <a:pt x="0" y="0"/>
                        </a:moveTo>
                        <a:lnTo>
                          <a:pt x="50" y="49"/>
                        </a:lnTo>
                        <a:lnTo>
                          <a:pt x="50" y="0"/>
                        </a:lnTo>
                        <a:lnTo>
                          <a:pt x="0" y="4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121" name="Group 64"/>
                <p:cNvGrpSpPr>
                  <a:grpSpLocks/>
                </p:cNvGrpSpPr>
                <p:nvPr/>
              </p:nvGrpSpPr>
              <p:grpSpPr bwMode="auto">
                <a:xfrm>
                  <a:off x="2792" y="2133"/>
                  <a:ext cx="50" cy="50"/>
                  <a:chOff x="2792" y="2133"/>
                  <a:chExt cx="50" cy="50"/>
                </a:xfrm>
              </p:grpSpPr>
              <p:sp>
                <p:nvSpPr>
                  <p:cNvPr id="128" name="Freeform 65"/>
                  <p:cNvSpPr>
                    <a:spLocks/>
                  </p:cNvSpPr>
                  <p:nvPr/>
                </p:nvSpPr>
                <p:spPr bwMode="auto">
                  <a:xfrm>
                    <a:off x="2792" y="2133"/>
                    <a:ext cx="50" cy="50"/>
                  </a:xfrm>
                  <a:custGeom>
                    <a:avLst/>
                    <a:gdLst>
                      <a:gd name="T0" fmla="*/ 0 w 50"/>
                      <a:gd name="T1" fmla="*/ 0 h 50"/>
                      <a:gd name="T2" fmla="*/ 49 w 50"/>
                      <a:gd name="T3" fmla="*/ 0 h 50"/>
                      <a:gd name="T4" fmla="*/ 49 w 50"/>
                      <a:gd name="T5" fmla="*/ 49 h 50"/>
                      <a:gd name="T6" fmla="*/ 0 w 50"/>
                      <a:gd name="T7" fmla="*/ 49 h 50"/>
                      <a:gd name="T8" fmla="*/ 0 w 50"/>
                      <a:gd name="T9" fmla="*/ 0 h 50"/>
                    </a:gdLst>
                    <a:ahLst/>
                    <a:cxnLst>
                      <a:cxn ang="0">
                        <a:pos x="T0" y="T1"/>
                      </a:cxn>
                      <a:cxn ang="0">
                        <a:pos x="T2" y="T3"/>
                      </a:cxn>
                      <a:cxn ang="0">
                        <a:pos x="T4" y="T5"/>
                      </a:cxn>
                      <a:cxn ang="0">
                        <a:pos x="T6" y="T7"/>
                      </a:cxn>
                      <a:cxn ang="0">
                        <a:pos x="T8" y="T9"/>
                      </a:cxn>
                    </a:cxnLst>
                    <a:rect l="0" t="0" r="r" b="b"/>
                    <a:pathLst>
                      <a:path w="50" h="50">
                        <a:moveTo>
                          <a:pt x="0" y="0"/>
                        </a:moveTo>
                        <a:lnTo>
                          <a:pt x="49" y="0"/>
                        </a:lnTo>
                        <a:lnTo>
                          <a:pt x="49" y="49"/>
                        </a:lnTo>
                        <a:lnTo>
                          <a:pt x="0" y="49"/>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29" name="Freeform 66"/>
                  <p:cNvSpPr>
                    <a:spLocks/>
                  </p:cNvSpPr>
                  <p:nvPr/>
                </p:nvSpPr>
                <p:spPr bwMode="auto">
                  <a:xfrm>
                    <a:off x="2792" y="2133"/>
                    <a:ext cx="50" cy="50"/>
                  </a:xfrm>
                  <a:custGeom>
                    <a:avLst/>
                    <a:gdLst>
                      <a:gd name="T0" fmla="*/ 0 w 50"/>
                      <a:gd name="T1" fmla="*/ 0 h 50"/>
                      <a:gd name="T2" fmla="*/ 49 w 50"/>
                      <a:gd name="T3" fmla="*/ 49 h 50"/>
                      <a:gd name="T4" fmla="*/ 49 w 50"/>
                      <a:gd name="T5" fmla="*/ 0 h 50"/>
                      <a:gd name="T6" fmla="*/ 0 w 50"/>
                      <a:gd name="T7" fmla="*/ 49 h 50"/>
                    </a:gdLst>
                    <a:ahLst/>
                    <a:cxnLst>
                      <a:cxn ang="0">
                        <a:pos x="T0" y="T1"/>
                      </a:cxn>
                      <a:cxn ang="0">
                        <a:pos x="T2" y="T3"/>
                      </a:cxn>
                      <a:cxn ang="0">
                        <a:pos x="T4" y="T5"/>
                      </a:cxn>
                      <a:cxn ang="0">
                        <a:pos x="T6" y="T7"/>
                      </a:cxn>
                    </a:cxnLst>
                    <a:rect l="0" t="0" r="r" b="b"/>
                    <a:pathLst>
                      <a:path w="50" h="50">
                        <a:moveTo>
                          <a:pt x="0" y="0"/>
                        </a:moveTo>
                        <a:lnTo>
                          <a:pt x="49" y="49"/>
                        </a:lnTo>
                        <a:lnTo>
                          <a:pt x="49" y="0"/>
                        </a:lnTo>
                        <a:lnTo>
                          <a:pt x="0" y="4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122" name="Group 67"/>
                <p:cNvGrpSpPr>
                  <a:grpSpLocks/>
                </p:cNvGrpSpPr>
                <p:nvPr/>
              </p:nvGrpSpPr>
              <p:grpSpPr bwMode="auto">
                <a:xfrm>
                  <a:off x="2841" y="2133"/>
                  <a:ext cx="51" cy="50"/>
                  <a:chOff x="2841" y="2133"/>
                  <a:chExt cx="51" cy="50"/>
                </a:xfrm>
              </p:grpSpPr>
              <p:sp>
                <p:nvSpPr>
                  <p:cNvPr id="126" name="Freeform 68"/>
                  <p:cNvSpPr>
                    <a:spLocks/>
                  </p:cNvSpPr>
                  <p:nvPr/>
                </p:nvSpPr>
                <p:spPr bwMode="auto">
                  <a:xfrm>
                    <a:off x="2841" y="2133"/>
                    <a:ext cx="51" cy="50"/>
                  </a:xfrm>
                  <a:custGeom>
                    <a:avLst/>
                    <a:gdLst>
                      <a:gd name="T0" fmla="*/ 0 w 51"/>
                      <a:gd name="T1" fmla="*/ 0 h 50"/>
                      <a:gd name="T2" fmla="*/ 50 w 51"/>
                      <a:gd name="T3" fmla="*/ 0 h 50"/>
                      <a:gd name="T4" fmla="*/ 50 w 51"/>
                      <a:gd name="T5" fmla="*/ 49 h 50"/>
                      <a:gd name="T6" fmla="*/ 0 w 51"/>
                      <a:gd name="T7" fmla="*/ 49 h 50"/>
                      <a:gd name="T8" fmla="*/ 0 w 51"/>
                      <a:gd name="T9" fmla="*/ 0 h 50"/>
                    </a:gdLst>
                    <a:ahLst/>
                    <a:cxnLst>
                      <a:cxn ang="0">
                        <a:pos x="T0" y="T1"/>
                      </a:cxn>
                      <a:cxn ang="0">
                        <a:pos x="T2" y="T3"/>
                      </a:cxn>
                      <a:cxn ang="0">
                        <a:pos x="T4" y="T5"/>
                      </a:cxn>
                      <a:cxn ang="0">
                        <a:pos x="T6" y="T7"/>
                      </a:cxn>
                      <a:cxn ang="0">
                        <a:pos x="T8" y="T9"/>
                      </a:cxn>
                    </a:cxnLst>
                    <a:rect l="0" t="0" r="r" b="b"/>
                    <a:pathLst>
                      <a:path w="51" h="50">
                        <a:moveTo>
                          <a:pt x="0" y="0"/>
                        </a:moveTo>
                        <a:lnTo>
                          <a:pt x="50" y="0"/>
                        </a:lnTo>
                        <a:lnTo>
                          <a:pt x="50" y="49"/>
                        </a:lnTo>
                        <a:lnTo>
                          <a:pt x="0" y="49"/>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27" name="Freeform 69"/>
                  <p:cNvSpPr>
                    <a:spLocks/>
                  </p:cNvSpPr>
                  <p:nvPr/>
                </p:nvSpPr>
                <p:spPr bwMode="auto">
                  <a:xfrm>
                    <a:off x="2841" y="2133"/>
                    <a:ext cx="51" cy="50"/>
                  </a:xfrm>
                  <a:custGeom>
                    <a:avLst/>
                    <a:gdLst>
                      <a:gd name="T0" fmla="*/ 0 w 51"/>
                      <a:gd name="T1" fmla="*/ 0 h 50"/>
                      <a:gd name="T2" fmla="*/ 50 w 51"/>
                      <a:gd name="T3" fmla="*/ 49 h 50"/>
                      <a:gd name="T4" fmla="*/ 50 w 51"/>
                      <a:gd name="T5" fmla="*/ 0 h 50"/>
                      <a:gd name="T6" fmla="*/ 0 w 51"/>
                      <a:gd name="T7" fmla="*/ 49 h 50"/>
                    </a:gdLst>
                    <a:ahLst/>
                    <a:cxnLst>
                      <a:cxn ang="0">
                        <a:pos x="T0" y="T1"/>
                      </a:cxn>
                      <a:cxn ang="0">
                        <a:pos x="T2" y="T3"/>
                      </a:cxn>
                      <a:cxn ang="0">
                        <a:pos x="T4" y="T5"/>
                      </a:cxn>
                      <a:cxn ang="0">
                        <a:pos x="T6" y="T7"/>
                      </a:cxn>
                    </a:cxnLst>
                    <a:rect l="0" t="0" r="r" b="b"/>
                    <a:pathLst>
                      <a:path w="51" h="50">
                        <a:moveTo>
                          <a:pt x="0" y="0"/>
                        </a:moveTo>
                        <a:lnTo>
                          <a:pt x="50" y="49"/>
                        </a:lnTo>
                        <a:lnTo>
                          <a:pt x="50" y="0"/>
                        </a:lnTo>
                        <a:lnTo>
                          <a:pt x="0" y="4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123" name="Group 70"/>
                <p:cNvGrpSpPr>
                  <a:grpSpLocks/>
                </p:cNvGrpSpPr>
                <p:nvPr/>
              </p:nvGrpSpPr>
              <p:grpSpPr bwMode="auto">
                <a:xfrm>
                  <a:off x="2891" y="2133"/>
                  <a:ext cx="50" cy="50"/>
                  <a:chOff x="2891" y="2133"/>
                  <a:chExt cx="50" cy="50"/>
                </a:xfrm>
              </p:grpSpPr>
              <p:sp>
                <p:nvSpPr>
                  <p:cNvPr id="124" name="Freeform 71"/>
                  <p:cNvSpPr>
                    <a:spLocks/>
                  </p:cNvSpPr>
                  <p:nvPr/>
                </p:nvSpPr>
                <p:spPr bwMode="auto">
                  <a:xfrm>
                    <a:off x="2891" y="2133"/>
                    <a:ext cx="50" cy="50"/>
                  </a:xfrm>
                  <a:custGeom>
                    <a:avLst/>
                    <a:gdLst>
                      <a:gd name="T0" fmla="*/ 0 w 50"/>
                      <a:gd name="T1" fmla="*/ 0 h 50"/>
                      <a:gd name="T2" fmla="*/ 49 w 50"/>
                      <a:gd name="T3" fmla="*/ 0 h 50"/>
                      <a:gd name="T4" fmla="*/ 49 w 50"/>
                      <a:gd name="T5" fmla="*/ 49 h 50"/>
                      <a:gd name="T6" fmla="*/ 0 w 50"/>
                      <a:gd name="T7" fmla="*/ 49 h 50"/>
                      <a:gd name="T8" fmla="*/ 0 w 50"/>
                      <a:gd name="T9" fmla="*/ 0 h 50"/>
                    </a:gdLst>
                    <a:ahLst/>
                    <a:cxnLst>
                      <a:cxn ang="0">
                        <a:pos x="T0" y="T1"/>
                      </a:cxn>
                      <a:cxn ang="0">
                        <a:pos x="T2" y="T3"/>
                      </a:cxn>
                      <a:cxn ang="0">
                        <a:pos x="T4" y="T5"/>
                      </a:cxn>
                      <a:cxn ang="0">
                        <a:pos x="T6" y="T7"/>
                      </a:cxn>
                      <a:cxn ang="0">
                        <a:pos x="T8" y="T9"/>
                      </a:cxn>
                    </a:cxnLst>
                    <a:rect l="0" t="0" r="r" b="b"/>
                    <a:pathLst>
                      <a:path w="50" h="50">
                        <a:moveTo>
                          <a:pt x="0" y="0"/>
                        </a:moveTo>
                        <a:lnTo>
                          <a:pt x="49" y="0"/>
                        </a:lnTo>
                        <a:lnTo>
                          <a:pt x="49" y="49"/>
                        </a:lnTo>
                        <a:lnTo>
                          <a:pt x="0" y="49"/>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25" name="Freeform 72"/>
                  <p:cNvSpPr>
                    <a:spLocks/>
                  </p:cNvSpPr>
                  <p:nvPr/>
                </p:nvSpPr>
                <p:spPr bwMode="auto">
                  <a:xfrm>
                    <a:off x="2891" y="2133"/>
                    <a:ext cx="50" cy="50"/>
                  </a:xfrm>
                  <a:custGeom>
                    <a:avLst/>
                    <a:gdLst>
                      <a:gd name="T0" fmla="*/ 0 w 50"/>
                      <a:gd name="T1" fmla="*/ 0 h 50"/>
                      <a:gd name="T2" fmla="*/ 49 w 50"/>
                      <a:gd name="T3" fmla="*/ 49 h 50"/>
                      <a:gd name="T4" fmla="*/ 49 w 50"/>
                      <a:gd name="T5" fmla="*/ 0 h 50"/>
                      <a:gd name="T6" fmla="*/ 0 w 50"/>
                      <a:gd name="T7" fmla="*/ 49 h 50"/>
                    </a:gdLst>
                    <a:ahLst/>
                    <a:cxnLst>
                      <a:cxn ang="0">
                        <a:pos x="T0" y="T1"/>
                      </a:cxn>
                      <a:cxn ang="0">
                        <a:pos x="T2" y="T3"/>
                      </a:cxn>
                      <a:cxn ang="0">
                        <a:pos x="T4" y="T5"/>
                      </a:cxn>
                      <a:cxn ang="0">
                        <a:pos x="T6" y="T7"/>
                      </a:cxn>
                    </a:cxnLst>
                    <a:rect l="0" t="0" r="r" b="b"/>
                    <a:pathLst>
                      <a:path w="50" h="50">
                        <a:moveTo>
                          <a:pt x="0" y="0"/>
                        </a:moveTo>
                        <a:lnTo>
                          <a:pt x="49" y="49"/>
                        </a:lnTo>
                        <a:lnTo>
                          <a:pt x="49" y="0"/>
                        </a:lnTo>
                        <a:lnTo>
                          <a:pt x="0" y="4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sp>
            <p:nvSpPr>
              <p:cNvPr id="112" name="Line 73"/>
              <p:cNvSpPr>
                <a:spLocks noChangeShapeType="1"/>
              </p:cNvSpPr>
              <p:nvPr/>
            </p:nvSpPr>
            <p:spPr bwMode="auto">
              <a:xfrm>
                <a:off x="2668" y="213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13" name="Line 74"/>
              <p:cNvSpPr>
                <a:spLocks noChangeShapeType="1"/>
              </p:cNvSpPr>
              <p:nvPr/>
            </p:nvSpPr>
            <p:spPr bwMode="auto">
              <a:xfrm>
                <a:off x="2816" y="213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14" name="Line 75"/>
              <p:cNvSpPr>
                <a:spLocks noChangeShapeType="1"/>
              </p:cNvSpPr>
              <p:nvPr/>
            </p:nvSpPr>
            <p:spPr bwMode="auto">
              <a:xfrm>
                <a:off x="2718" y="213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15" name="Line 76"/>
              <p:cNvSpPr>
                <a:spLocks noChangeShapeType="1"/>
              </p:cNvSpPr>
              <p:nvPr/>
            </p:nvSpPr>
            <p:spPr bwMode="auto">
              <a:xfrm>
                <a:off x="2767" y="213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16" name="Line 77"/>
              <p:cNvSpPr>
                <a:spLocks noChangeShapeType="1"/>
              </p:cNvSpPr>
              <p:nvPr/>
            </p:nvSpPr>
            <p:spPr bwMode="auto">
              <a:xfrm>
                <a:off x="2620" y="213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17" name="Line 78"/>
              <p:cNvSpPr>
                <a:spLocks noChangeShapeType="1"/>
              </p:cNvSpPr>
              <p:nvPr/>
            </p:nvSpPr>
            <p:spPr bwMode="auto">
              <a:xfrm>
                <a:off x="2570" y="213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18" name="Line 79"/>
              <p:cNvSpPr>
                <a:spLocks noChangeShapeType="1"/>
              </p:cNvSpPr>
              <p:nvPr/>
            </p:nvSpPr>
            <p:spPr bwMode="auto">
              <a:xfrm>
                <a:off x="2866" y="213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19" name="Line 80"/>
              <p:cNvSpPr>
                <a:spLocks noChangeShapeType="1"/>
              </p:cNvSpPr>
              <p:nvPr/>
            </p:nvSpPr>
            <p:spPr bwMode="auto">
              <a:xfrm>
                <a:off x="2915" y="213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34" name="Freeform 81"/>
            <p:cNvSpPr>
              <a:spLocks/>
            </p:cNvSpPr>
            <p:nvPr/>
          </p:nvSpPr>
          <p:spPr bwMode="auto">
            <a:xfrm>
              <a:off x="4632" y="2024"/>
              <a:ext cx="433" cy="25"/>
            </a:xfrm>
            <a:custGeom>
              <a:avLst/>
              <a:gdLst>
                <a:gd name="T0" fmla="*/ 0 w 433"/>
                <a:gd name="T1" fmla="*/ 21 h 25"/>
                <a:gd name="T2" fmla="*/ 27 w 433"/>
                <a:gd name="T3" fmla="*/ 0 h 25"/>
                <a:gd name="T4" fmla="*/ 429 w 433"/>
                <a:gd name="T5" fmla="*/ 0 h 25"/>
                <a:gd name="T6" fmla="*/ 432 w 433"/>
                <a:gd name="T7" fmla="*/ 24 h 25"/>
              </a:gdLst>
              <a:ahLst/>
              <a:cxnLst>
                <a:cxn ang="0">
                  <a:pos x="T0" y="T1"/>
                </a:cxn>
                <a:cxn ang="0">
                  <a:pos x="T2" y="T3"/>
                </a:cxn>
                <a:cxn ang="0">
                  <a:pos x="T4" y="T5"/>
                </a:cxn>
                <a:cxn ang="0">
                  <a:pos x="T6" y="T7"/>
                </a:cxn>
              </a:cxnLst>
              <a:rect l="0" t="0" r="r" b="b"/>
              <a:pathLst>
                <a:path w="433" h="25">
                  <a:moveTo>
                    <a:pt x="0" y="21"/>
                  </a:moveTo>
                  <a:lnTo>
                    <a:pt x="27" y="0"/>
                  </a:lnTo>
                  <a:lnTo>
                    <a:pt x="429" y="0"/>
                  </a:lnTo>
                  <a:lnTo>
                    <a:pt x="432" y="24"/>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35" name="Freeform 82"/>
            <p:cNvSpPr>
              <a:spLocks/>
            </p:cNvSpPr>
            <p:nvPr/>
          </p:nvSpPr>
          <p:spPr bwMode="auto">
            <a:xfrm>
              <a:off x="5262" y="1932"/>
              <a:ext cx="42" cy="167"/>
            </a:xfrm>
            <a:custGeom>
              <a:avLst/>
              <a:gdLst>
                <a:gd name="T0" fmla="*/ 0 w 42"/>
                <a:gd name="T1" fmla="*/ 28 h 167"/>
                <a:gd name="T2" fmla="*/ 0 w 42"/>
                <a:gd name="T3" fmla="*/ 19 h 167"/>
                <a:gd name="T4" fmla="*/ 3 w 42"/>
                <a:gd name="T5" fmla="*/ 11 h 167"/>
                <a:gd name="T6" fmla="*/ 8 w 42"/>
                <a:gd name="T7" fmla="*/ 4 h 167"/>
                <a:gd name="T8" fmla="*/ 15 w 42"/>
                <a:gd name="T9" fmla="*/ 0 h 167"/>
                <a:gd name="T10" fmla="*/ 24 w 42"/>
                <a:gd name="T11" fmla="*/ 0 h 167"/>
                <a:gd name="T12" fmla="*/ 30 w 42"/>
                <a:gd name="T13" fmla="*/ 2 h 167"/>
                <a:gd name="T14" fmla="*/ 35 w 42"/>
                <a:gd name="T15" fmla="*/ 7 h 167"/>
                <a:gd name="T16" fmla="*/ 39 w 42"/>
                <a:gd name="T17" fmla="*/ 12 h 167"/>
                <a:gd name="T18" fmla="*/ 40 w 42"/>
                <a:gd name="T19" fmla="*/ 19 h 167"/>
                <a:gd name="T20" fmla="*/ 41 w 42"/>
                <a:gd name="T21" fmla="*/ 23 h 167"/>
                <a:gd name="T22" fmla="*/ 41 w 42"/>
                <a:gd name="T23" fmla="*/ 29 h 167"/>
                <a:gd name="T24" fmla="*/ 34 w 42"/>
                <a:gd name="T25" fmla="*/ 29 h 167"/>
                <a:gd name="T26" fmla="*/ 34 w 42"/>
                <a:gd name="T27" fmla="*/ 19 h 167"/>
                <a:gd name="T28" fmla="*/ 30 w 42"/>
                <a:gd name="T29" fmla="*/ 12 h 167"/>
                <a:gd name="T30" fmla="*/ 25 w 42"/>
                <a:gd name="T31" fmla="*/ 10 h 167"/>
                <a:gd name="T32" fmla="*/ 19 w 42"/>
                <a:gd name="T33" fmla="*/ 10 h 167"/>
                <a:gd name="T34" fmla="*/ 14 w 42"/>
                <a:gd name="T35" fmla="*/ 11 h 167"/>
                <a:gd name="T36" fmla="*/ 10 w 42"/>
                <a:gd name="T37" fmla="*/ 17 h 167"/>
                <a:gd name="T38" fmla="*/ 8 w 42"/>
                <a:gd name="T39" fmla="*/ 23 h 167"/>
                <a:gd name="T40" fmla="*/ 8 w 42"/>
                <a:gd name="T41" fmla="*/ 32 h 167"/>
                <a:gd name="T42" fmla="*/ 8 w 42"/>
                <a:gd name="T43" fmla="*/ 166 h 167"/>
                <a:gd name="T44" fmla="*/ 0 w 42"/>
                <a:gd name="T45" fmla="*/ 166 h 167"/>
                <a:gd name="T46" fmla="*/ 0 w 42"/>
                <a:gd name="T47" fmla="*/ 2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167">
                  <a:moveTo>
                    <a:pt x="0" y="28"/>
                  </a:moveTo>
                  <a:lnTo>
                    <a:pt x="0" y="19"/>
                  </a:lnTo>
                  <a:lnTo>
                    <a:pt x="3" y="11"/>
                  </a:lnTo>
                  <a:lnTo>
                    <a:pt x="8" y="4"/>
                  </a:lnTo>
                  <a:lnTo>
                    <a:pt x="15" y="0"/>
                  </a:lnTo>
                  <a:lnTo>
                    <a:pt x="24" y="0"/>
                  </a:lnTo>
                  <a:lnTo>
                    <a:pt x="30" y="2"/>
                  </a:lnTo>
                  <a:lnTo>
                    <a:pt x="35" y="7"/>
                  </a:lnTo>
                  <a:lnTo>
                    <a:pt x="39" y="12"/>
                  </a:lnTo>
                  <a:lnTo>
                    <a:pt x="40" y="19"/>
                  </a:lnTo>
                  <a:lnTo>
                    <a:pt x="41" y="23"/>
                  </a:lnTo>
                  <a:lnTo>
                    <a:pt x="41" y="29"/>
                  </a:lnTo>
                  <a:lnTo>
                    <a:pt x="34" y="29"/>
                  </a:lnTo>
                  <a:lnTo>
                    <a:pt x="34" y="19"/>
                  </a:lnTo>
                  <a:lnTo>
                    <a:pt x="30" y="12"/>
                  </a:lnTo>
                  <a:lnTo>
                    <a:pt x="25" y="10"/>
                  </a:lnTo>
                  <a:lnTo>
                    <a:pt x="19" y="10"/>
                  </a:lnTo>
                  <a:lnTo>
                    <a:pt x="14" y="11"/>
                  </a:lnTo>
                  <a:lnTo>
                    <a:pt x="10" y="17"/>
                  </a:lnTo>
                  <a:lnTo>
                    <a:pt x="8" y="23"/>
                  </a:lnTo>
                  <a:lnTo>
                    <a:pt x="8" y="32"/>
                  </a:lnTo>
                  <a:lnTo>
                    <a:pt x="8" y="166"/>
                  </a:lnTo>
                  <a:lnTo>
                    <a:pt x="0" y="166"/>
                  </a:lnTo>
                  <a:lnTo>
                    <a:pt x="0" y="28"/>
                  </a:lnTo>
                </a:path>
              </a:pathLst>
            </a:custGeom>
            <a:solidFill>
              <a:srgbClr val="5F5F7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nvGrpSpPr>
            <p:cNvPr id="36" name="Group 83"/>
            <p:cNvGrpSpPr>
              <a:grpSpLocks/>
            </p:cNvGrpSpPr>
            <p:nvPr/>
          </p:nvGrpSpPr>
          <p:grpSpPr bwMode="auto">
            <a:xfrm>
              <a:off x="5171" y="2057"/>
              <a:ext cx="80" cy="42"/>
              <a:chOff x="3009" y="2141"/>
              <a:chExt cx="80" cy="42"/>
            </a:xfrm>
          </p:grpSpPr>
          <p:sp>
            <p:nvSpPr>
              <p:cNvPr id="108" name="Freeform 84"/>
              <p:cNvSpPr>
                <a:spLocks/>
              </p:cNvSpPr>
              <p:nvPr/>
            </p:nvSpPr>
            <p:spPr bwMode="auto">
              <a:xfrm>
                <a:off x="3009" y="2141"/>
                <a:ext cx="61" cy="42"/>
              </a:xfrm>
              <a:custGeom>
                <a:avLst/>
                <a:gdLst>
                  <a:gd name="T0" fmla="*/ 0 w 61"/>
                  <a:gd name="T1" fmla="*/ 41 h 42"/>
                  <a:gd name="T2" fmla="*/ 60 w 61"/>
                  <a:gd name="T3" fmla="*/ 41 h 42"/>
                  <a:gd name="T4" fmla="*/ 60 w 61"/>
                  <a:gd name="T5" fmla="*/ 0 h 42"/>
                  <a:gd name="T6" fmla="*/ 1 w 61"/>
                  <a:gd name="T7" fmla="*/ 0 h 42"/>
                  <a:gd name="T8" fmla="*/ 0 w 61"/>
                  <a:gd name="T9" fmla="*/ 41 h 42"/>
                </a:gdLst>
                <a:ahLst/>
                <a:cxnLst>
                  <a:cxn ang="0">
                    <a:pos x="T0" y="T1"/>
                  </a:cxn>
                  <a:cxn ang="0">
                    <a:pos x="T2" y="T3"/>
                  </a:cxn>
                  <a:cxn ang="0">
                    <a:pos x="T4" y="T5"/>
                  </a:cxn>
                  <a:cxn ang="0">
                    <a:pos x="T6" y="T7"/>
                  </a:cxn>
                  <a:cxn ang="0">
                    <a:pos x="T8" y="T9"/>
                  </a:cxn>
                </a:cxnLst>
                <a:rect l="0" t="0" r="r" b="b"/>
                <a:pathLst>
                  <a:path w="61" h="42">
                    <a:moveTo>
                      <a:pt x="0" y="41"/>
                    </a:moveTo>
                    <a:lnTo>
                      <a:pt x="60" y="41"/>
                    </a:lnTo>
                    <a:lnTo>
                      <a:pt x="60" y="0"/>
                    </a:lnTo>
                    <a:lnTo>
                      <a:pt x="1" y="0"/>
                    </a:lnTo>
                    <a:lnTo>
                      <a:pt x="0" y="41"/>
                    </a:lnTo>
                  </a:path>
                </a:pathLst>
              </a:custGeom>
              <a:solidFill>
                <a:srgbClr val="009F9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09" name="Freeform 85"/>
              <p:cNvSpPr>
                <a:spLocks/>
              </p:cNvSpPr>
              <p:nvPr/>
            </p:nvSpPr>
            <p:spPr bwMode="auto">
              <a:xfrm>
                <a:off x="3069" y="2142"/>
                <a:ext cx="20" cy="41"/>
              </a:xfrm>
              <a:custGeom>
                <a:avLst/>
                <a:gdLst>
                  <a:gd name="T0" fmla="*/ 0 w 20"/>
                  <a:gd name="T1" fmla="*/ 0 h 41"/>
                  <a:gd name="T2" fmla="*/ 0 w 20"/>
                  <a:gd name="T3" fmla="*/ 40 h 41"/>
                  <a:gd name="T4" fmla="*/ 19 w 20"/>
                  <a:gd name="T5" fmla="*/ 38 h 41"/>
                  <a:gd name="T6" fmla="*/ 19 w 20"/>
                  <a:gd name="T7" fmla="*/ 3 h 41"/>
                  <a:gd name="T8" fmla="*/ 0 w 20"/>
                  <a:gd name="T9" fmla="*/ 0 h 41"/>
                </a:gdLst>
                <a:ahLst/>
                <a:cxnLst>
                  <a:cxn ang="0">
                    <a:pos x="T0" y="T1"/>
                  </a:cxn>
                  <a:cxn ang="0">
                    <a:pos x="T2" y="T3"/>
                  </a:cxn>
                  <a:cxn ang="0">
                    <a:pos x="T4" y="T5"/>
                  </a:cxn>
                  <a:cxn ang="0">
                    <a:pos x="T6" y="T7"/>
                  </a:cxn>
                  <a:cxn ang="0">
                    <a:pos x="T8" y="T9"/>
                  </a:cxn>
                </a:cxnLst>
                <a:rect l="0" t="0" r="r" b="b"/>
                <a:pathLst>
                  <a:path w="20" h="41">
                    <a:moveTo>
                      <a:pt x="0" y="0"/>
                    </a:moveTo>
                    <a:lnTo>
                      <a:pt x="0" y="40"/>
                    </a:lnTo>
                    <a:lnTo>
                      <a:pt x="19" y="38"/>
                    </a:lnTo>
                    <a:lnTo>
                      <a:pt x="19" y="3"/>
                    </a:lnTo>
                    <a:lnTo>
                      <a:pt x="0" y="0"/>
                    </a:lnTo>
                  </a:path>
                </a:pathLst>
              </a:custGeom>
              <a:solidFill>
                <a:srgbClr val="00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sp>
          <p:nvSpPr>
            <p:cNvPr id="37" name="Freeform 86"/>
            <p:cNvSpPr>
              <a:spLocks/>
            </p:cNvSpPr>
            <p:nvPr/>
          </p:nvSpPr>
          <p:spPr bwMode="auto">
            <a:xfrm>
              <a:off x="4394" y="1933"/>
              <a:ext cx="78" cy="156"/>
            </a:xfrm>
            <a:custGeom>
              <a:avLst/>
              <a:gdLst>
                <a:gd name="T0" fmla="*/ 0 w 78"/>
                <a:gd name="T1" fmla="*/ 26 h 156"/>
                <a:gd name="T2" fmla="*/ 3 w 78"/>
                <a:gd name="T3" fmla="*/ 18 h 156"/>
                <a:gd name="T4" fmla="*/ 6 w 78"/>
                <a:gd name="T5" fmla="*/ 9 h 156"/>
                <a:gd name="T6" fmla="*/ 18 w 78"/>
                <a:gd name="T7" fmla="*/ 3 h 156"/>
                <a:gd name="T8" fmla="*/ 30 w 78"/>
                <a:gd name="T9" fmla="*/ 0 h 156"/>
                <a:gd name="T10" fmla="*/ 44 w 78"/>
                <a:gd name="T11" fmla="*/ 0 h 156"/>
                <a:gd name="T12" fmla="*/ 56 w 78"/>
                <a:gd name="T13" fmla="*/ 3 h 156"/>
                <a:gd name="T14" fmla="*/ 65 w 78"/>
                <a:gd name="T15" fmla="*/ 6 h 156"/>
                <a:gd name="T16" fmla="*/ 71 w 78"/>
                <a:gd name="T17" fmla="*/ 12 h 156"/>
                <a:gd name="T18" fmla="*/ 74 w 78"/>
                <a:gd name="T19" fmla="*/ 16 h 156"/>
                <a:gd name="T20" fmla="*/ 74 w 78"/>
                <a:gd name="T21" fmla="*/ 20 h 156"/>
                <a:gd name="T22" fmla="*/ 77 w 78"/>
                <a:gd name="T23" fmla="*/ 26 h 156"/>
                <a:gd name="T24" fmla="*/ 62 w 78"/>
                <a:gd name="T25" fmla="*/ 26 h 156"/>
                <a:gd name="T26" fmla="*/ 62 w 78"/>
                <a:gd name="T27" fmla="*/ 18 h 156"/>
                <a:gd name="T28" fmla="*/ 56 w 78"/>
                <a:gd name="T29" fmla="*/ 12 h 156"/>
                <a:gd name="T30" fmla="*/ 47 w 78"/>
                <a:gd name="T31" fmla="*/ 9 h 156"/>
                <a:gd name="T32" fmla="*/ 36 w 78"/>
                <a:gd name="T33" fmla="*/ 9 h 156"/>
                <a:gd name="T34" fmla="*/ 27 w 78"/>
                <a:gd name="T35" fmla="*/ 10 h 156"/>
                <a:gd name="T36" fmla="*/ 18 w 78"/>
                <a:gd name="T37" fmla="*/ 16 h 156"/>
                <a:gd name="T38" fmla="*/ 18 w 78"/>
                <a:gd name="T39" fmla="*/ 22 h 156"/>
                <a:gd name="T40" fmla="*/ 18 w 78"/>
                <a:gd name="T41" fmla="*/ 29 h 156"/>
                <a:gd name="T42" fmla="*/ 18 w 78"/>
                <a:gd name="T43" fmla="*/ 155 h 156"/>
                <a:gd name="T44" fmla="*/ 0 w 78"/>
                <a:gd name="T45" fmla="*/ 155 h 156"/>
                <a:gd name="T46" fmla="*/ 0 w 78"/>
                <a:gd name="T47" fmla="*/ 2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 h="156">
                  <a:moveTo>
                    <a:pt x="0" y="26"/>
                  </a:moveTo>
                  <a:lnTo>
                    <a:pt x="3" y="18"/>
                  </a:lnTo>
                  <a:lnTo>
                    <a:pt x="6" y="9"/>
                  </a:lnTo>
                  <a:lnTo>
                    <a:pt x="18" y="3"/>
                  </a:lnTo>
                  <a:lnTo>
                    <a:pt x="30" y="0"/>
                  </a:lnTo>
                  <a:lnTo>
                    <a:pt x="44" y="0"/>
                  </a:lnTo>
                  <a:lnTo>
                    <a:pt x="56" y="3"/>
                  </a:lnTo>
                  <a:lnTo>
                    <a:pt x="65" y="6"/>
                  </a:lnTo>
                  <a:lnTo>
                    <a:pt x="71" y="12"/>
                  </a:lnTo>
                  <a:lnTo>
                    <a:pt x="74" y="16"/>
                  </a:lnTo>
                  <a:lnTo>
                    <a:pt x="74" y="20"/>
                  </a:lnTo>
                  <a:lnTo>
                    <a:pt x="77" y="26"/>
                  </a:lnTo>
                  <a:lnTo>
                    <a:pt x="62" y="26"/>
                  </a:lnTo>
                  <a:lnTo>
                    <a:pt x="62" y="18"/>
                  </a:lnTo>
                  <a:lnTo>
                    <a:pt x="56" y="12"/>
                  </a:lnTo>
                  <a:lnTo>
                    <a:pt x="47" y="9"/>
                  </a:lnTo>
                  <a:lnTo>
                    <a:pt x="36" y="9"/>
                  </a:lnTo>
                  <a:lnTo>
                    <a:pt x="27" y="10"/>
                  </a:lnTo>
                  <a:lnTo>
                    <a:pt x="18" y="16"/>
                  </a:lnTo>
                  <a:lnTo>
                    <a:pt x="18" y="22"/>
                  </a:lnTo>
                  <a:lnTo>
                    <a:pt x="18" y="29"/>
                  </a:lnTo>
                  <a:lnTo>
                    <a:pt x="18" y="155"/>
                  </a:lnTo>
                  <a:lnTo>
                    <a:pt x="0" y="155"/>
                  </a:lnTo>
                  <a:lnTo>
                    <a:pt x="0" y="26"/>
                  </a:lnTo>
                </a:path>
              </a:pathLst>
            </a:custGeom>
            <a:solidFill>
              <a:srgbClr val="5F5F7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nvGrpSpPr>
            <p:cNvPr id="38" name="Group 87"/>
            <p:cNvGrpSpPr>
              <a:grpSpLocks/>
            </p:cNvGrpSpPr>
            <p:nvPr/>
          </p:nvGrpSpPr>
          <p:grpSpPr bwMode="auto">
            <a:xfrm>
              <a:off x="5165" y="1935"/>
              <a:ext cx="27" cy="162"/>
              <a:chOff x="3003" y="2019"/>
              <a:chExt cx="27" cy="162"/>
            </a:xfrm>
          </p:grpSpPr>
          <p:grpSp>
            <p:nvGrpSpPr>
              <p:cNvPr id="93" name="Group 88"/>
              <p:cNvGrpSpPr>
                <a:grpSpLocks/>
              </p:cNvGrpSpPr>
              <p:nvPr/>
            </p:nvGrpSpPr>
            <p:grpSpPr bwMode="auto">
              <a:xfrm>
                <a:off x="3003" y="2127"/>
                <a:ext cx="27" cy="54"/>
                <a:chOff x="3003" y="2127"/>
                <a:chExt cx="27" cy="54"/>
              </a:xfrm>
            </p:grpSpPr>
            <p:sp>
              <p:nvSpPr>
                <p:cNvPr id="104" name="Rectangle 89"/>
                <p:cNvSpPr>
                  <a:spLocks noChangeArrowheads="1"/>
                </p:cNvSpPr>
                <p:nvPr/>
              </p:nvSpPr>
              <p:spPr bwMode="auto">
                <a:xfrm>
                  <a:off x="3005" y="2155"/>
                  <a:ext cx="15" cy="15"/>
                </a:xfrm>
                <a:prstGeom prst="rect">
                  <a:avLst/>
                </a:prstGeom>
                <a:noFill/>
                <a:ln w="127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05" name="Freeform 90"/>
                <p:cNvSpPr>
                  <a:spLocks/>
                </p:cNvSpPr>
                <p:nvPr/>
              </p:nvSpPr>
              <p:spPr bwMode="auto">
                <a:xfrm>
                  <a:off x="3003" y="2154"/>
                  <a:ext cx="27" cy="27"/>
                </a:xfrm>
                <a:custGeom>
                  <a:avLst/>
                  <a:gdLst>
                    <a:gd name="T0" fmla="*/ 0 w 27"/>
                    <a:gd name="T1" fmla="*/ 0 h 27"/>
                    <a:gd name="T2" fmla="*/ 26 w 27"/>
                    <a:gd name="T3" fmla="*/ 26 h 27"/>
                    <a:gd name="T4" fmla="*/ 26 w 27"/>
                    <a:gd name="T5" fmla="*/ 0 h 27"/>
                    <a:gd name="T6" fmla="*/ 0 w 27"/>
                    <a:gd name="T7" fmla="*/ 26 h 27"/>
                  </a:gdLst>
                  <a:ahLst/>
                  <a:cxnLst>
                    <a:cxn ang="0">
                      <a:pos x="T0" y="T1"/>
                    </a:cxn>
                    <a:cxn ang="0">
                      <a:pos x="T2" y="T3"/>
                    </a:cxn>
                    <a:cxn ang="0">
                      <a:pos x="T4" y="T5"/>
                    </a:cxn>
                    <a:cxn ang="0">
                      <a:pos x="T6" y="T7"/>
                    </a:cxn>
                  </a:cxnLst>
                  <a:rect l="0" t="0" r="r" b="b"/>
                  <a:pathLst>
                    <a:path w="27" h="27">
                      <a:moveTo>
                        <a:pt x="0" y="0"/>
                      </a:moveTo>
                      <a:lnTo>
                        <a:pt x="26" y="26"/>
                      </a:lnTo>
                      <a:lnTo>
                        <a:pt x="26" y="0"/>
                      </a:lnTo>
                      <a:lnTo>
                        <a:pt x="0" y="26"/>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06" name="Freeform 91"/>
                <p:cNvSpPr>
                  <a:spLocks/>
                </p:cNvSpPr>
                <p:nvPr/>
              </p:nvSpPr>
              <p:spPr bwMode="auto">
                <a:xfrm>
                  <a:off x="3003" y="2127"/>
                  <a:ext cx="27" cy="28"/>
                </a:xfrm>
                <a:custGeom>
                  <a:avLst/>
                  <a:gdLst>
                    <a:gd name="T0" fmla="*/ 0 w 27"/>
                    <a:gd name="T1" fmla="*/ 27 h 28"/>
                    <a:gd name="T2" fmla="*/ 26 w 27"/>
                    <a:gd name="T3" fmla="*/ 27 h 28"/>
                    <a:gd name="T4" fmla="*/ 26 w 27"/>
                    <a:gd name="T5" fmla="*/ 0 h 28"/>
                    <a:gd name="T6" fmla="*/ 0 w 27"/>
                    <a:gd name="T7" fmla="*/ 0 h 28"/>
                    <a:gd name="T8" fmla="*/ 0 w 27"/>
                    <a:gd name="T9" fmla="*/ 27 h 28"/>
                  </a:gdLst>
                  <a:ahLst/>
                  <a:cxnLst>
                    <a:cxn ang="0">
                      <a:pos x="T0" y="T1"/>
                    </a:cxn>
                    <a:cxn ang="0">
                      <a:pos x="T2" y="T3"/>
                    </a:cxn>
                    <a:cxn ang="0">
                      <a:pos x="T4" y="T5"/>
                    </a:cxn>
                    <a:cxn ang="0">
                      <a:pos x="T6" y="T7"/>
                    </a:cxn>
                    <a:cxn ang="0">
                      <a:pos x="T8" y="T9"/>
                    </a:cxn>
                  </a:cxnLst>
                  <a:rect l="0" t="0" r="r" b="b"/>
                  <a:pathLst>
                    <a:path w="27" h="28">
                      <a:moveTo>
                        <a:pt x="0" y="27"/>
                      </a:moveTo>
                      <a:lnTo>
                        <a:pt x="26" y="27"/>
                      </a:lnTo>
                      <a:lnTo>
                        <a:pt x="26" y="0"/>
                      </a:lnTo>
                      <a:lnTo>
                        <a:pt x="0" y="0"/>
                      </a:lnTo>
                      <a:lnTo>
                        <a:pt x="0" y="2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07" name="Freeform 92"/>
                <p:cNvSpPr>
                  <a:spLocks/>
                </p:cNvSpPr>
                <p:nvPr/>
              </p:nvSpPr>
              <p:spPr bwMode="auto">
                <a:xfrm>
                  <a:off x="3003" y="2127"/>
                  <a:ext cx="27" cy="28"/>
                </a:xfrm>
                <a:custGeom>
                  <a:avLst/>
                  <a:gdLst>
                    <a:gd name="T0" fmla="*/ 0 w 27"/>
                    <a:gd name="T1" fmla="*/ 0 h 28"/>
                    <a:gd name="T2" fmla="*/ 26 w 27"/>
                    <a:gd name="T3" fmla="*/ 27 h 28"/>
                    <a:gd name="T4" fmla="*/ 26 w 27"/>
                    <a:gd name="T5" fmla="*/ 0 h 28"/>
                    <a:gd name="T6" fmla="*/ 0 w 27"/>
                    <a:gd name="T7" fmla="*/ 27 h 28"/>
                  </a:gdLst>
                  <a:ahLst/>
                  <a:cxnLst>
                    <a:cxn ang="0">
                      <a:pos x="T0" y="T1"/>
                    </a:cxn>
                    <a:cxn ang="0">
                      <a:pos x="T2" y="T3"/>
                    </a:cxn>
                    <a:cxn ang="0">
                      <a:pos x="T4" y="T5"/>
                    </a:cxn>
                    <a:cxn ang="0">
                      <a:pos x="T6" y="T7"/>
                    </a:cxn>
                  </a:cxnLst>
                  <a:rect l="0" t="0" r="r" b="b"/>
                  <a:pathLst>
                    <a:path w="27" h="28">
                      <a:moveTo>
                        <a:pt x="0" y="0"/>
                      </a:moveTo>
                      <a:lnTo>
                        <a:pt x="26" y="27"/>
                      </a:lnTo>
                      <a:lnTo>
                        <a:pt x="26" y="0"/>
                      </a:lnTo>
                      <a:lnTo>
                        <a:pt x="0" y="2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94" name="Group 93"/>
              <p:cNvGrpSpPr>
                <a:grpSpLocks/>
              </p:cNvGrpSpPr>
              <p:nvPr/>
            </p:nvGrpSpPr>
            <p:grpSpPr bwMode="auto">
              <a:xfrm>
                <a:off x="3003" y="2073"/>
                <a:ext cx="27" cy="55"/>
                <a:chOff x="3003" y="2073"/>
                <a:chExt cx="27" cy="55"/>
              </a:xfrm>
            </p:grpSpPr>
            <p:sp>
              <p:nvSpPr>
                <p:cNvPr id="100" name="Rectangle 94"/>
                <p:cNvSpPr>
                  <a:spLocks noChangeArrowheads="1"/>
                </p:cNvSpPr>
                <p:nvPr/>
              </p:nvSpPr>
              <p:spPr bwMode="auto">
                <a:xfrm>
                  <a:off x="3005" y="2102"/>
                  <a:ext cx="15" cy="15"/>
                </a:xfrm>
                <a:prstGeom prst="rect">
                  <a:avLst/>
                </a:prstGeom>
                <a:noFill/>
                <a:ln w="127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01" name="Freeform 95"/>
                <p:cNvSpPr>
                  <a:spLocks/>
                </p:cNvSpPr>
                <p:nvPr/>
              </p:nvSpPr>
              <p:spPr bwMode="auto">
                <a:xfrm>
                  <a:off x="3003" y="2100"/>
                  <a:ext cx="27" cy="28"/>
                </a:xfrm>
                <a:custGeom>
                  <a:avLst/>
                  <a:gdLst>
                    <a:gd name="T0" fmla="*/ 0 w 27"/>
                    <a:gd name="T1" fmla="*/ 0 h 28"/>
                    <a:gd name="T2" fmla="*/ 26 w 27"/>
                    <a:gd name="T3" fmla="*/ 27 h 28"/>
                    <a:gd name="T4" fmla="*/ 26 w 27"/>
                    <a:gd name="T5" fmla="*/ 0 h 28"/>
                    <a:gd name="T6" fmla="*/ 0 w 27"/>
                    <a:gd name="T7" fmla="*/ 27 h 28"/>
                  </a:gdLst>
                  <a:ahLst/>
                  <a:cxnLst>
                    <a:cxn ang="0">
                      <a:pos x="T0" y="T1"/>
                    </a:cxn>
                    <a:cxn ang="0">
                      <a:pos x="T2" y="T3"/>
                    </a:cxn>
                    <a:cxn ang="0">
                      <a:pos x="T4" y="T5"/>
                    </a:cxn>
                    <a:cxn ang="0">
                      <a:pos x="T6" y="T7"/>
                    </a:cxn>
                  </a:cxnLst>
                  <a:rect l="0" t="0" r="r" b="b"/>
                  <a:pathLst>
                    <a:path w="27" h="28">
                      <a:moveTo>
                        <a:pt x="0" y="0"/>
                      </a:moveTo>
                      <a:lnTo>
                        <a:pt x="26" y="27"/>
                      </a:lnTo>
                      <a:lnTo>
                        <a:pt x="26" y="0"/>
                      </a:lnTo>
                      <a:lnTo>
                        <a:pt x="0" y="2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02" name="Freeform 96"/>
                <p:cNvSpPr>
                  <a:spLocks/>
                </p:cNvSpPr>
                <p:nvPr/>
              </p:nvSpPr>
              <p:spPr bwMode="auto">
                <a:xfrm>
                  <a:off x="3003" y="2073"/>
                  <a:ext cx="27" cy="28"/>
                </a:xfrm>
                <a:custGeom>
                  <a:avLst/>
                  <a:gdLst>
                    <a:gd name="T0" fmla="*/ 0 w 27"/>
                    <a:gd name="T1" fmla="*/ 27 h 28"/>
                    <a:gd name="T2" fmla="*/ 26 w 27"/>
                    <a:gd name="T3" fmla="*/ 27 h 28"/>
                    <a:gd name="T4" fmla="*/ 26 w 27"/>
                    <a:gd name="T5" fmla="*/ 0 h 28"/>
                    <a:gd name="T6" fmla="*/ 0 w 27"/>
                    <a:gd name="T7" fmla="*/ 0 h 28"/>
                    <a:gd name="T8" fmla="*/ 0 w 27"/>
                    <a:gd name="T9" fmla="*/ 27 h 28"/>
                  </a:gdLst>
                  <a:ahLst/>
                  <a:cxnLst>
                    <a:cxn ang="0">
                      <a:pos x="T0" y="T1"/>
                    </a:cxn>
                    <a:cxn ang="0">
                      <a:pos x="T2" y="T3"/>
                    </a:cxn>
                    <a:cxn ang="0">
                      <a:pos x="T4" y="T5"/>
                    </a:cxn>
                    <a:cxn ang="0">
                      <a:pos x="T6" y="T7"/>
                    </a:cxn>
                    <a:cxn ang="0">
                      <a:pos x="T8" y="T9"/>
                    </a:cxn>
                  </a:cxnLst>
                  <a:rect l="0" t="0" r="r" b="b"/>
                  <a:pathLst>
                    <a:path w="27" h="28">
                      <a:moveTo>
                        <a:pt x="0" y="27"/>
                      </a:moveTo>
                      <a:lnTo>
                        <a:pt x="26" y="27"/>
                      </a:lnTo>
                      <a:lnTo>
                        <a:pt x="26" y="0"/>
                      </a:lnTo>
                      <a:lnTo>
                        <a:pt x="0" y="0"/>
                      </a:lnTo>
                      <a:lnTo>
                        <a:pt x="0" y="2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03" name="Freeform 97"/>
                <p:cNvSpPr>
                  <a:spLocks/>
                </p:cNvSpPr>
                <p:nvPr/>
              </p:nvSpPr>
              <p:spPr bwMode="auto">
                <a:xfrm>
                  <a:off x="3003" y="2073"/>
                  <a:ext cx="27" cy="28"/>
                </a:xfrm>
                <a:custGeom>
                  <a:avLst/>
                  <a:gdLst>
                    <a:gd name="T0" fmla="*/ 0 w 27"/>
                    <a:gd name="T1" fmla="*/ 0 h 28"/>
                    <a:gd name="T2" fmla="*/ 26 w 27"/>
                    <a:gd name="T3" fmla="*/ 27 h 28"/>
                    <a:gd name="T4" fmla="*/ 26 w 27"/>
                    <a:gd name="T5" fmla="*/ 0 h 28"/>
                    <a:gd name="T6" fmla="*/ 0 w 27"/>
                    <a:gd name="T7" fmla="*/ 27 h 28"/>
                  </a:gdLst>
                  <a:ahLst/>
                  <a:cxnLst>
                    <a:cxn ang="0">
                      <a:pos x="T0" y="T1"/>
                    </a:cxn>
                    <a:cxn ang="0">
                      <a:pos x="T2" y="T3"/>
                    </a:cxn>
                    <a:cxn ang="0">
                      <a:pos x="T4" y="T5"/>
                    </a:cxn>
                    <a:cxn ang="0">
                      <a:pos x="T6" y="T7"/>
                    </a:cxn>
                  </a:cxnLst>
                  <a:rect l="0" t="0" r="r" b="b"/>
                  <a:pathLst>
                    <a:path w="27" h="28">
                      <a:moveTo>
                        <a:pt x="0" y="0"/>
                      </a:moveTo>
                      <a:lnTo>
                        <a:pt x="26" y="27"/>
                      </a:lnTo>
                      <a:lnTo>
                        <a:pt x="26" y="0"/>
                      </a:lnTo>
                      <a:lnTo>
                        <a:pt x="0" y="2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95" name="Group 98"/>
              <p:cNvGrpSpPr>
                <a:grpSpLocks/>
              </p:cNvGrpSpPr>
              <p:nvPr/>
            </p:nvGrpSpPr>
            <p:grpSpPr bwMode="auto">
              <a:xfrm>
                <a:off x="3003" y="2019"/>
                <a:ext cx="27" cy="55"/>
                <a:chOff x="3003" y="2019"/>
                <a:chExt cx="27" cy="55"/>
              </a:xfrm>
            </p:grpSpPr>
            <p:sp>
              <p:nvSpPr>
                <p:cNvPr id="96" name="Rectangle 99"/>
                <p:cNvSpPr>
                  <a:spLocks noChangeArrowheads="1"/>
                </p:cNvSpPr>
                <p:nvPr/>
              </p:nvSpPr>
              <p:spPr bwMode="auto">
                <a:xfrm>
                  <a:off x="3005" y="2048"/>
                  <a:ext cx="15" cy="17"/>
                </a:xfrm>
                <a:prstGeom prst="rect">
                  <a:avLst/>
                </a:prstGeom>
                <a:noFill/>
                <a:ln w="127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97" name="Freeform 100"/>
                <p:cNvSpPr>
                  <a:spLocks/>
                </p:cNvSpPr>
                <p:nvPr/>
              </p:nvSpPr>
              <p:spPr bwMode="auto">
                <a:xfrm>
                  <a:off x="3003" y="2046"/>
                  <a:ext cx="27" cy="28"/>
                </a:xfrm>
                <a:custGeom>
                  <a:avLst/>
                  <a:gdLst>
                    <a:gd name="T0" fmla="*/ 0 w 27"/>
                    <a:gd name="T1" fmla="*/ 0 h 28"/>
                    <a:gd name="T2" fmla="*/ 26 w 27"/>
                    <a:gd name="T3" fmla="*/ 27 h 28"/>
                    <a:gd name="T4" fmla="*/ 26 w 27"/>
                    <a:gd name="T5" fmla="*/ 0 h 28"/>
                    <a:gd name="T6" fmla="*/ 0 w 27"/>
                    <a:gd name="T7" fmla="*/ 27 h 28"/>
                  </a:gdLst>
                  <a:ahLst/>
                  <a:cxnLst>
                    <a:cxn ang="0">
                      <a:pos x="T0" y="T1"/>
                    </a:cxn>
                    <a:cxn ang="0">
                      <a:pos x="T2" y="T3"/>
                    </a:cxn>
                    <a:cxn ang="0">
                      <a:pos x="T4" y="T5"/>
                    </a:cxn>
                    <a:cxn ang="0">
                      <a:pos x="T6" y="T7"/>
                    </a:cxn>
                  </a:cxnLst>
                  <a:rect l="0" t="0" r="r" b="b"/>
                  <a:pathLst>
                    <a:path w="27" h="28">
                      <a:moveTo>
                        <a:pt x="0" y="0"/>
                      </a:moveTo>
                      <a:lnTo>
                        <a:pt x="26" y="27"/>
                      </a:lnTo>
                      <a:lnTo>
                        <a:pt x="26" y="0"/>
                      </a:lnTo>
                      <a:lnTo>
                        <a:pt x="0" y="2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98" name="Freeform 101"/>
                <p:cNvSpPr>
                  <a:spLocks/>
                </p:cNvSpPr>
                <p:nvPr/>
              </p:nvSpPr>
              <p:spPr bwMode="auto">
                <a:xfrm>
                  <a:off x="3003" y="2019"/>
                  <a:ext cx="27" cy="28"/>
                </a:xfrm>
                <a:custGeom>
                  <a:avLst/>
                  <a:gdLst>
                    <a:gd name="T0" fmla="*/ 0 w 27"/>
                    <a:gd name="T1" fmla="*/ 27 h 28"/>
                    <a:gd name="T2" fmla="*/ 26 w 27"/>
                    <a:gd name="T3" fmla="*/ 27 h 28"/>
                    <a:gd name="T4" fmla="*/ 26 w 27"/>
                    <a:gd name="T5" fmla="*/ 0 h 28"/>
                    <a:gd name="T6" fmla="*/ 0 w 27"/>
                    <a:gd name="T7" fmla="*/ 0 h 28"/>
                    <a:gd name="T8" fmla="*/ 0 w 27"/>
                    <a:gd name="T9" fmla="*/ 27 h 28"/>
                  </a:gdLst>
                  <a:ahLst/>
                  <a:cxnLst>
                    <a:cxn ang="0">
                      <a:pos x="T0" y="T1"/>
                    </a:cxn>
                    <a:cxn ang="0">
                      <a:pos x="T2" y="T3"/>
                    </a:cxn>
                    <a:cxn ang="0">
                      <a:pos x="T4" y="T5"/>
                    </a:cxn>
                    <a:cxn ang="0">
                      <a:pos x="T6" y="T7"/>
                    </a:cxn>
                    <a:cxn ang="0">
                      <a:pos x="T8" y="T9"/>
                    </a:cxn>
                  </a:cxnLst>
                  <a:rect l="0" t="0" r="r" b="b"/>
                  <a:pathLst>
                    <a:path w="27" h="28">
                      <a:moveTo>
                        <a:pt x="0" y="27"/>
                      </a:moveTo>
                      <a:lnTo>
                        <a:pt x="26" y="27"/>
                      </a:lnTo>
                      <a:lnTo>
                        <a:pt x="26" y="0"/>
                      </a:lnTo>
                      <a:lnTo>
                        <a:pt x="0" y="0"/>
                      </a:lnTo>
                      <a:lnTo>
                        <a:pt x="0" y="2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99" name="Freeform 102"/>
                <p:cNvSpPr>
                  <a:spLocks/>
                </p:cNvSpPr>
                <p:nvPr/>
              </p:nvSpPr>
              <p:spPr bwMode="auto">
                <a:xfrm>
                  <a:off x="3003" y="2019"/>
                  <a:ext cx="27" cy="28"/>
                </a:xfrm>
                <a:custGeom>
                  <a:avLst/>
                  <a:gdLst>
                    <a:gd name="T0" fmla="*/ 0 w 27"/>
                    <a:gd name="T1" fmla="*/ 0 h 28"/>
                    <a:gd name="T2" fmla="*/ 26 w 27"/>
                    <a:gd name="T3" fmla="*/ 27 h 28"/>
                    <a:gd name="T4" fmla="*/ 26 w 27"/>
                    <a:gd name="T5" fmla="*/ 0 h 28"/>
                    <a:gd name="T6" fmla="*/ 0 w 27"/>
                    <a:gd name="T7" fmla="*/ 27 h 28"/>
                  </a:gdLst>
                  <a:ahLst/>
                  <a:cxnLst>
                    <a:cxn ang="0">
                      <a:pos x="T0" y="T1"/>
                    </a:cxn>
                    <a:cxn ang="0">
                      <a:pos x="T2" y="T3"/>
                    </a:cxn>
                    <a:cxn ang="0">
                      <a:pos x="T4" y="T5"/>
                    </a:cxn>
                    <a:cxn ang="0">
                      <a:pos x="T6" y="T7"/>
                    </a:cxn>
                  </a:cxnLst>
                  <a:rect l="0" t="0" r="r" b="b"/>
                  <a:pathLst>
                    <a:path w="27" h="28">
                      <a:moveTo>
                        <a:pt x="0" y="0"/>
                      </a:moveTo>
                      <a:lnTo>
                        <a:pt x="26" y="27"/>
                      </a:lnTo>
                      <a:lnTo>
                        <a:pt x="26" y="0"/>
                      </a:lnTo>
                      <a:lnTo>
                        <a:pt x="0" y="2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grpSp>
          <p:nvGrpSpPr>
            <p:cNvPr id="39" name="Group 103"/>
            <p:cNvGrpSpPr>
              <a:grpSpLocks/>
            </p:cNvGrpSpPr>
            <p:nvPr/>
          </p:nvGrpSpPr>
          <p:grpSpPr bwMode="auto">
            <a:xfrm>
              <a:off x="4811" y="1751"/>
              <a:ext cx="104" cy="112"/>
              <a:chOff x="2649" y="1835"/>
              <a:chExt cx="104" cy="112"/>
            </a:xfrm>
          </p:grpSpPr>
          <p:sp>
            <p:nvSpPr>
              <p:cNvPr id="91" name="Freeform 104"/>
              <p:cNvSpPr>
                <a:spLocks/>
              </p:cNvSpPr>
              <p:nvPr/>
            </p:nvSpPr>
            <p:spPr bwMode="auto">
              <a:xfrm>
                <a:off x="2683" y="1836"/>
                <a:ext cx="70" cy="110"/>
              </a:xfrm>
              <a:custGeom>
                <a:avLst/>
                <a:gdLst>
                  <a:gd name="T0" fmla="*/ 35 w 70"/>
                  <a:gd name="T1" fmla="*/ 0 h 110"/>
                  <a:gd name="T2" fmla="*/ 69 w 70"/>
                  <a:gd name="T3" fmla="*/ 15 h 110"/>
                  <a:gd name="T4" fmla="*/ 69 w 70"/>
                  <a:gd name="T5" fmla="*/ 47 h 110"/>
                  <a:gd name="T6" fmla="*/ 39 w 70"/>
                  <a:gd name="T7" fmla="*/ 49 h 110"/>
                  <a:gd name="T8" fmla="*/ 23 w 70"/>
                  <a:gd name="T9" fmla="*/ 102 h 110"/>
                  <a:gd name="T10" fmla="*/ 0 w 70"/>
                  <a:gd name="T11" fmla="*/ 109 h 110"/>
                  <a:gd name="T12" fmla="*/ 35 w 70"/>
                  <a:gd name="T13" fmla="*/ 0 h 110"/>
                </a:gdLst>
                <a:ahLst/>
                <a:cxnLst>
                  <a:cxn ang="0">
                    <a:pos x="T0" y="T1"/>
                  </a:cxn>
                  <a:cxn ang="0">
                    <a:pos x="T2" y="T3"/>
                  </a:cxn>
                  <a:cxn ang="0">
                    <a:pos x="T4" y="T5"/>
                  </a:cxn>
                  <a:cxn ang="0">
                    <a:pos x="T6" y="T7"/>
                  </a:cxn>
                  <a:cxn ang="0">
                    <a:pos x="T8" y="T9"/>
                  </a:cxn>
                  <a:cxn ang="0">
                    <a:pos x="T10" y="T11"/>
                  </a:cxn>
                  <a:cxn ang="0">
                    <a:pos x="T12" y="T13"/>
                  </a:cxn>
                </a:cxnLst>
                <a:rect l="0" t="0" r="r" b="b"/>
                <a:pathLst>
                  <a:path w="70" h="110">
                    <a:moveTo>
                      <a:pt x="35" y="0"/>
                    </a:moveTo>
                    <a:lnTo>
                      <a:pt x="69" y="15"/>
                    </a:lnTo>
                    <a:lnTo>
                      <a:pt x="69" y="47"/>
                    </a:lnTo>
                    <a:lnTo>
                      <a:pt x="39" y="49"/>
                    </a:lnTo>
                    <a:lnTo>
                      <a:pt x="23" y="102"/>
                    </a:lnTo>
                    <a:lnTo>
                      <a:pt x="0" y="109"/>
                    </a:lnTo>
                    <a:lnTo>
                      <a:pt x="35" y="0"/>
                    </a:lnTo>
                  </a:path>
                </a:pathLst>
              </a:custGeom>
              <a:solidFill>
                <a:srgbClr val="7FFFD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92" name="Freeform 105"/>
              <p:cNvSpPr>
                <a:spLocks/>
              </p:cNvSpPr>
              <p:nvPr/>
            </p:nvSpPr>
            <p:spPr bwMode="auto">
              <a:xfrm>
                <a:off x="2649" y="1835"/>
                <a:ext cx="71" cy="112"/>
              </a:xfrm>
              <a:custGeom>
                <a:avLst/>
                <a:gdLst>
                  <a:gd name="T0" fmla="*/ 37 w 71"/>
                  <a:gd name="T1" fmla="*/ 10 h 112"/>
                  <a:gd name="T2" fmla="*/ 70 w 71"/>
                  <a:gd name="T3" fmla="*/ 0 h 112"/>
                  <a:gd name="T4" fmla="*/ 34 w 71"/>
                  <a:gd name="T5" fmla="*/ 109 h 112"/>
                  <a:gd name="T6" fmla="*/ 0 w 71"/>
                  <a:gd name="T7" fmla="*/ 111 h 112"/>
                  <a:gd name="T8" fmla="*/ 37 w 71"/>
                  <a:gd name="T9" fmla="*/ 10 h 112"/>
                </a:gdLst>
                <a:ahLst/>
                <a:cxnLst>
                  <a:cxn ang="0">
                    <a:pos x="T0" y="T1"/>
                  </a:cxn>
                  <a:cxn ang="0">
                    <a:pos x="T2" y="T3"/>
                  </a:cxn>
                  <a:cxn ang="0">
                    <a:pos x="T4" y="T5"/>
                  </a:cxn>
                  <a:cxn ang="0">
                    <a:pos x="T6" y="T7"/>
                  </a:cxn>
                  <a:cxn ang="0">
                    <a:pos x="T8" y="T9"/>
                  </a:cxn>
                </a:cxnLst>
                <a:rect l="0" t="0" r="r" b="b"/>
                <a:pathLst>
                  <a:path w="71" h="112">
                    <a:moveTo>
                      <a:pt x="37" y="10"/>
                    </a:moveTo>
                    <a:lnTo>
                      <a:pt x="70" y="0"/>
                    </a:lnTo>
                    <a:lnTo>
                      <a:pt x="34" y="109"/>
                    </a:lnTo>
                    <a:lnTo>
                      <a:pt x="0" y="111"/>
                    </a:lnTo>
                    <a:lnTo>
                      <a:pt x="37" y="10"/>
                    </a:lnTo>
                  </a:path>
                </a:pathLst>
              </a:custGeom>
              <a:solidFill>
                <a:srgbClr val="00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40" name="Group 106"/>
            <p:cNvGrpSpPr>
              <a:grpSpLocks/>
            </p:cNvGrpSpPr>
            <p:nvPr/>
          </p:nvGrpSpPr>
          <p:grpSpPr bwMode="auto">
            <a:xfrm>
              <a:off x="4958" y="1719"/>
              <a:ext cx="118" cy="128"/>
              <a:chOff x="2796" y="1803"/>
              <a:chExt cx="118" cy="128"/>
            </a:xfrm>
          </p:grpSpPr>
          <p:sp>
            <p:nvSpPr>
              <p:cNvPr id="89" name="Freeform 107"/>
              <p:cNvSpPr>
                <a:spLocks/>
              </p:cNvSpPr>
              <p:nvPr/>
            </p:nvSpPr>
            <p:spPr bwMode="auto">
              <a:xfrm>
                <a:off x="2796" y="1803"/>
                <a:ext cx="84" cy="128"/>
              </a:xfrm>
              <a:custGeom>
                <a:avLst/>
                <a:gdLst>
                  <a:gd name="T0" fmla="*/ 44 w 84"/>
                  <a:gd name="T1" fmla="*/ 6 h 128"/>
                  <a:gd name="T2" fmla="*/ 83 w 84"/>
                  <a:gd name="T3" fmla="*/ 0 h 128"/>
                  <a:gd name="T4" fmla="*/ 43 w 84"/>
                  <a:gd name="T5" fmla="*/ 124 h 128"/>
                  <a:gd name="T6" fmla="*/ 0 w 84"/>
                  <a:gd name="T7" fmla="*/ 127 h 128"/>
                  <a:gd name="T8" fmla="*/ 44 w 84"/>
                  <a:gd name="T9" fmla="*/ 6 h 128"/>
                </a:gdLst>
                <a:ahLst/>
                <a:cxnLst>
                  <a:cxn ang="0">
                    <a:pos x="T0" y="T1"/>
                  </a:cxn>
                  <a:cxn ang="0">
                    <a:pos x="T2" y="T3"/>
                  </a:cxn>
                  <a:cxn ang="0">
                    <a:pos x="T4" y="T5"/>
                  </a:cxn>
                  <a:cxn ang="0">
                    <a:pos x="T6" y="T7"/>
                  </a:cxn>
                  <a:cxn ang="0">
                    <a:pos x="T8" y="T9"/>
                  </a:cxn>
                </a:cxnLst>
                <a:rect l="0" t="0" r="r" b="b"/>
                <a:pathLst>
                  <a:path w="84" h="128">
                    <a:moveTo>
                      <a:pt x="44" y="6"/>
                    </a:moveTo>
                    <a:lnTo>
                      <a:pt x="83" y="0"/>
                    </a:lnTo>
                    <a:lnTo>
                      <a:pt x="43" y="124"/>
                    </a:lnTo>
                    <a:lnTo>
                      <a:pt x="0" y="127"/>
                    </a:lnTo>
                    <a:lnTo>
                      <a:pt x="44" y="6"/>
                    </a:lnTo>
                  </a:path>
                </a:pathLst>
              </a:custGeom>
              <a:solidFill>
                <a:srgbClr val="00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90" name="Freeform 108"/>
              <p:cNvSpPr>
                <a:spLocks/>
              </p:cNvSpPr>
              <p:nvPr/>
            </p:nvSpPr>
            <p:spPr bwMode="auto">
              <a:xfrm>
                <a:off x="2838" y="1804"/>
                <a:ext cx="76" cy="123"/>
              </a:xfrm>
              <a:custGeom>
                <a:avLst/>
                <a:gdLst>
                  <a:gd name="T0" fmla="*/ 41 w 76"/>
                  <a:gd name="T1" fmla="*/ 0 h 123"/>
                  <a:gd name="T2" fmla="*/ 0 w 76"/>
                  <a:gd name="T3" fmla="*/ 122 h 123"/>
                  <a:gd name="T4" fmla="*/ 26 w 76"/>
                  <a:gd name="T5" fmla="*/ 111 h 123"/>
                  <a:gd name="T6" fmla="*/ 43 w 76"/>
                  <a:gd name="T7" fmla="*/ 58 h 123"/>
                  <a:gd name="T8" fmla="*/ 75 w 76"/>
                  <a:gd name="T9" fmla="*/ 54 h 123"/>
                  <a:gd name="T10" fmla="*/ 75 w 76"/>
                  <a:gd name="T11" fmla="*/ 21 h 123"/>
                  <a:gd name="T12" fmla="*/ 41 w 76"/>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76" h="123">
                    <a:moveTo>
                      <a:pt x="41" y="0"/>
                    </a:moveTo>
                    <a:lnTo>
                      <a:pt x="0" y="122"/>
                    </a:lnTo>
                    <a:lnTo>
                      <a:pt x="26" y="111"/>
                    </a:lnTo>
                    <a:lnTo>
                      <a:pt x="43" y="58"/>
                    </a:lnTo>
                    <a:lnTo>
                      <a:pt x="75" y="54"/>
                    </a:lnTo>
                    <a:lnTo>
                      <a:pt x="75" y="21"/>
                    </a:lnTo>
                    <a:lnTo>
                      <a:pt x="41" y="0"/>
                    </a:lnTo>
                  </a:path>
                </a:pathLst>
              </a:custGeom>
              <a:solidFill>
                <a:srgbClr val="7FFFD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41" name="Group 109"/>
            <p:cNvGrpSpPr>
              <a:grpSpLocks/>
            </p:cNvGrpSpPr>
            <p:nvPr/>
          </p:nvGrpSpPr>
          <p:grpSpPr bwMode="auto">
            <a:xfrm>
              <a:off x="5068" y="2051"/>
              <a:ext cx="113" cy="61"/>
              <a:chOff x="2906" y="2135"/>
              <a:chExt cx="113" cy="61"/>
            </a:xfrm>
          </p:grpSpPr>
          <p:sp>
            <p:nvSpPr>
              <p:cNvPr id="87" name="Freeform 110"/>
              <p:cNvSpPr>
                <a:spLocks/>
              </p:cNvSpPr>
              <p:nvPr/>
            </p:nvSpPr>
            <p:spPr bwMode="auto">
              <a:xfrm>
                <a:off x="2906" y="2135"/>
                <a:ext cx="86" cy="61"/>
              </a:xfrm>
              <a:custGeom>
                <a:avLst/>
                <a:gdLst>
                  <a:gd name="T0" fmla="*/ 0 w 86"/>
                  <a:gd name="T1" fmla="*/ 60 h 61"/>
                  <a:gd name="T2" fmla="*/ 85 w 86"/>
                  <a:gd name="T3" fmla="*/ 60 h 61"/>
                  <a:gd name="T4" fmla="*/ 85 w 86"/>
                  <a:gd name="T5" fmla="*/ 0 h 61"/>
                  <a:gd name="T6" fmla="*/ 0 w 86"/>
                  <a:gd name="T7" fmla="*/ 0 h 61"/>
                  <a:gd name="T8" fmla="*/ 0 w 86"/>
                  <a:gd name="T9" fmla="*/ 60 h 61"/>
                </a:gdLst>
                <a:ahLst/>
                <a:cxnLst>
                  <a:cxn ang="0">
                    <a:pos x="T0" y="T1"/>
                  </a:cxn>
                  <a:cxn ang="0">
                    <a:pos x="T2" y="T3"/>
                  </a:cxn>
                  <a:cxn ang="0">
                    <a:pos x="T4" y="T5"/>
                  </a:cxn>
                  <a:cxn ang="0">
                    <a:pos x="T6" y="T7"/>
                  </a:cxn>
                  <a:cxn ang="0">
                    <a:pos x="T8" y="T9"/>
                  </a:cxn>
                </a:cxnLst>
                <a:rect l="0" t="0" r="r" b="b"/>
                <a:pathLst>
                  <a:path w="86" h="61">
                    <a:moveTo>
                      <a:pt x="0" y="60"/>
                    </a:moveTo>
                    <a:lnTo>
                      <a:pt x="85" y="60"/>
                    </a:lnTo>
                    <a:lnTo>
                      <a:pt x="85" y="0"/>
                    </a:lnTo>
                    <a:lnTo>
                      <a:pt x="0" y="0"/>
                    </a:lnTo>
                    <a:lnTo>
                      <a:pt x="0" y="60"/>
                    </a:lnTo>
                  </a:path>
                </a:pathLst>
              </a:custGeom>
              <a:solidFill>
                <a:srgbClr val="009F9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88" name="Freeform 111"/>
              <p:cNvSpPr>
                <a:spLocks/>
              </p:cNvSpPr>
              <p:nvPr/>
            </p:nvSpPr>
            <p:spPr bwMode="auto">
              <a:xfrm>
                <a:off x="2991" y="2136"/>
                <a:ext cx="28" cy="60"/>
              </a:xfrm>
              <a:custGeom>
                <a:avLst/>
                <a:gdLst>
                  <a:gd name="T0" fmla="*/ 0 w 28"/>
                  <a:gd name="T1" fmla="*/ 0 h 60"/>
                  <a:gd name="T2" fmla="*/ 0 w 28"/>
                  <a:gd name="T3" fmla="*/ 59 h 60"/>
                  <a:gd name="T4" fmla="*/ 27 w 28"/>
                  <a:gd name="T5" fmla="*/ 57 h 60"/>
                  <a:gd name="T6" fmla="*/ 27 w 28"/>
                  <a:gd name="T7" fmla="*/ 5 h 60"/>
                  <a:gd name="T8" fmla="*/ 0 w 28"/>
                  <a:gd name="T9" fmla="*/ 0 h 60"/>
                </a:gdLst>
                <a:ahLst/>
                <a:cxnLst>
                  <a:cxn ang="0">
                    <a:pos x="T0" y="T1"/>
                  </a:cxn>
                  <a:cxn ang="0">
                    <a:pos x="T2" y="T3"/>
                  </a:cxn>
                  <a:cxn ang="0">
                    <a:pos x="T4" y="T5"/>
                  </a:cxn>
                  <a:cxn ang="0">
                    <a:pos x="T6" y="T7"/>
                  </a:cxn>
                  <a:cxn ang="0">
                    <a:pos x="T8" y="T9"/>
                  </a:cxn>
                </a:cxnLst>
                <a:rect l="0" t="0" r="r" b="b"/>
                <a:pathLst>
                  <a:path w="28" h="60">
                    <a:moveTo>
                      <a:pt x="0" y="0"/>
                    </a:moveTo>
                    <a:lnTo>
                      <a:pt x="0" y="59"/>
                    </a:lnTo>
                    <a:lnTo>
                      <a:pt x="27" y="57"/>
                    </a:lnTo>
                    <a:lnTo>
                      <a:pt x="27" y="5"/>
                    </a:lnTo>
                    <a:lnTo>
                      <a:pt x="0" y="0"/>
                    </a:lnTo>
                  </a:path>
                </a:pathLst>
              </a:custGeom>
              <a:solidFill>
                <a:srgbClr val="00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42" name="Group 112"/>
            <p:cNvGrpSpPr>
              <a:grpSpLocks/>
            </p:cNvGrpSpPr>
            <p:nvPr/>
          </p:nvGrpSpPr>
          <p:grpSpPr bwMode="auto">
            <a:xfrm>
              <a:off x="4706" y="1889"/>
              <a:ext cx="287" cy="217"/>
              <a:chOff x="2544" y="1973"/>
              <a:chExt cx="287" cy="217"/>
            </a:xfrm>
          </p:grpSpPr>
          <p:sp>
            <p:nvSpPr>
              <p:cNvPr id="82" name="Freeform 113"/>
              <p:cNvSpPr>
                <a:spLocks/>
              </p:cNvSpPr>
              <p:nvPr/>
            </p:nvSpPr>
            <p:spPr bwMode="auto">
              <a:xfrm>
                <a:off x="2546" y="1981"/>
                <a:ext cx="134" cy="16"/>
              </a:xfrm>
              <a:custGeom>
                <a:avLst/>
                <a:gdLst>
                  <a:gd name="T0" fmla="*/ 0 w 134"/>
                  <a:gd name="T1" fmla="*/ 7 h 16"/>
                  <a:gd name="T2" fmla="*/ 119 w 134"/>
                  <a:gd name="T3" fmla="*/ 0 h 16"/>
                  <a:gd name="T4" fmla="*/ 133 w 134"/>
                  <a:gd name="T5" fmla="*/ 12 h 16"/>
                  <a:gd name="T6" fmla="*/ 12 w 134"/>
                  <a:gd name="T7" fmla="*/ 15 h 16"/>
                  <a:gd name="T8" fmla="*/ 0 w 134"/>
                  <a:gd name="T9" fmla="*/ 7 h 16"/>
                </a:gdLst>
                <a:ahLst/>
                <a:cxnLst>
                  <a:cxn ang="0">
                    <a:pos x="T0" y="T1"/>
                  </a:cxn>
                  <a:cxn ang="0">
                    <a:pos x="T2" y="T3"/>
                  </a:cxn>
                  <a:cxn ang="0">
                    <a:pos x="T4" y="T5"/>
                  </a:cxn>
                  <a:cxn ang="0">
                    <a:pos x="T6" y="T7"/>
                  </a:cxn>
                  <a:cxn ang="0">
                    <a:pos x="T8" y="T9"/>
                  </a:cxn>
                </a:cxnLst>
                <a:rect l="0" t="0" r="r" b="b"/>
                <a:pathLst>
                  <a:path w="134" h="16">
                    <a:moveTo>
                      <a:pt x="0" y="7"/>
                    </a:moveTo>
                    <a:lnTo>
                      <a:pt x="119" y="0"/>
                    </a:lnTo>
                    <a:lnTo>
                      <a:pt x="133" y="12"/>
                    </a:lnTo>
                    <a:lnTo>
                      <a:pt x="12" y="15"/>
                    </a:lnTo>
                    <a:lnTo>
                      <a:pt x="0" y="7"/>
                    </a:lnTo>
                  </a:path>
                </a:pathLst>
              </a:custGeom>
              <a:solidFill>
                <a:srgbClr val="00808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83" name="Freeform 114"/>
              <p:cNvSpPr>
                <a:spLocks/>
              </p:cNvSpPr>
              <p:nvPr/>
            </p:nvSpPr>
            <p:spPr bwMode="auto">
              <a:xfrm>
                <a:off x="2544" y="1987"/>
                <a:ext cx="14" cy="197"/>
              </a:xfrm>
              <a:custGeom>
                <a:avLst/>
                <a:gdLst>
                  <a:gd name="T0" fmla="*/ 0 w 14"/>
                  <a:gd name="T1" fmla="*/ 196 h 197"/>
                  <a:gd name="T2" fmla="*/ 0 w 14"/>
                  <a:gd name="T3" fmla="*/ 0 h 197"/>
                  <a:gd name="T4" fmla="*/ 13 w 14"/>
                  <a:gd name="T5" fmla="*/ 10 h 197"/>
                  <a:gd name="T6" fmla="*/ 13 w 14"/>
                  <a:gd name="T7" fmla="*/ 196 h 197"/>
                  <a:gd name="T8" fmla="*/ 0 w 14"/>
                  <a:gd name="T9" fmla="*/ 196 h 197"/>
                </a:gdLst>
                <a:ahLst/>
                <a:cxnLst>
                  <a:cxn ang="0">
                    <a:pos x="T0" y="T1"/>
                  </a:cxn>
                  <a:cxn ang="0">
                    <a:pos x="T2" y="T3"/>
                  </a:cxn>
                  <a:cxn ang="0">
                    <a:pos x="T4" y="T5"/>
                  </a:cxn>
                  <a:cxn ang="0">
                    <a:pos x="T6" y="T7"/>
                  </a:cxn>
                  <a:cxn ang="0">
                    <a:pos x="T8" y="T9"/>
                  </a:cxn>
                </a:cxnLst>
                <a:rect l="0" t="0" r="r" b="b"/>
                <a:pathLst>
                  <a:path w="14" h="197">
                    <a:moveTo>
                      <a:pt x="0" y="196"/>
                    </a:moveTo>
                    <a:lnTo>
                      <a:pt x="0" y="0"/>
                    </a:lnTo>
                    <a:lnTo>
                      <a:pt x="13" y="10"/>
                    </a:lnTo>
                    <a:lnTo>
                      <a:pt x="13" y="196"/>
                    </a:lnTo>
                    <a:lnTo>
                      <a:pt x="0" y="196"/>
                    </a:lnTo>
                  </a:path>
                </a:pathLst>
              </a:custGeom>
              <a:solidFill>
                <a:srgbClr val="00BF9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84" name="Freeform 115"/>
              <p:cNvSpPr>
                <a:spLocks/>
              </p:cNvSpPr>
              <p:nvPr/>
            </p:nvSpPr>
            <p:spPr bwMode="auto">
              <a:xfrm>
                <a:off x="2663" y="1981"/>
                <a:ext cx="15" cy="208"/>
              </a:xfrm>
              <a:custGeom>
                <a:avLst/>
                <a:gdLst>
                  <a:gd name="T0" fmla="*/ 0 w 15"/>
                  <a:gd name="T1" fmla="*/ 207 h 208"/>
                  <a:gd name="T2" fmla="*/ 0 w 15"/>
                  <a:gd name="T3" fmla="*/ 0 h 208"/>
                  <a:gd name="T4" fmla="*/ 14 w 15"/>
                  <a:gd name="T5" fmla="*/ 11 h 208"/>
                  <a:gd name="T6" fmla="*/ 14 w 15"/>
                  <a:gd name="T7" fmla="*/ 207 h 208"/>
                  <a:gd name="T8" fmla="*/ 0 w 15"/>
                  <a:gd name="T9" fmla="*/ 207 h 208"/>
                </a:gdLst>
                <a:ahLst/>
                <a:cxnLst>
                  <a:cxn ang="0">
                    <a:pos x="T0" y="T1"/>
                  </a:cxn>
                  <a:cxn ang="0">
                    <a:pos x="T2" y="T3"/>
                  </a:cxn>
                  <a:cxn ang="0">
                    <a:pos x="T4" y="T5"/>
                  </a:cxn>
                  <a:cxn ang="0">
                    <a:pos x="T6" y="T7"/>
                  </a:cxn>
                  <a:cxn ang="0">
                    <a:pos x="T8" y="T9"/>
                  </a:cxn>
                </a:cxnLst>
                <a:rect l="0" t="0" r="r" b="b"/>
                <a:pathLst>
                  <a:path w="15" h="208">
                    <a:moveTo>
                      <a:pt x="0" y="207"/>
                    </a:moveTo>
                    <a:lnTo>
                      <a:pt x="0" y="0"/>
                    </a:lnTo>
                    <a:lnTo>
                      <a:pt x="14" y="11"/>
                    </a:lnTo>
                    <a:lnTo>
                      <a:pt x="14" y="207"/>
                    </a:lnTo>
                    <a:lnTo>
                      <a:pt x="0" y="207"/>
                    </a:lnTo>
                  </a:path>
                </a:pathLst>
              </a:custGeom>
              <a:solidFill>
                <a:srgbClr val="00BF9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85" name="Freeform 116"/>
              <p:cNvSpPr>
                <a:spLocks/>
              </p:cNvSpPr>
              <p:nvPr/>
            </p:nvSpPr>
            <p:spPr bwMode="auto">
              <a:xfrm>
                <a:off x="2665" y="1974"/>
                <a:ext cx="166" cy="20"/>
              </a:xfrm>
              <a:custGeom>
                <a:avLst/>
                <a:gdLst>
                  <a:gd name="T0" fmla="*/ 0 w 166"/>
                  <a:gd name="T1" fmla="*/ 7 h 20"/>
                  <a:gd name="T2" fmla="*/ 143 w 166"/>
                  <a:gd name="T3" fmla="*/ 0 h 20"/>
                  <a:gd name="T4" fmla="*/ 165 w 166"/>
                  <a:gd name="T5" fmla="*/ 12 h 20"/>
                  <a:gd name="T6" fmla="*/ 14 w 166"/>
                  <a:gd name="T7" fmla="*/ 19 h 20"/>
                  <a:gd name="T8" fmla="*/ 0 w 166"/>
                  <a:gd name="T9" fmla="*/ 7 h 20"/>
                </a:gdLst>
                <a:ahLst/>
                <a:cxnLst>
                  <a:cxn ang="0">
                    <a:pos x="T0" y="T1"/>
                  </a:cxn>
                  <a:cxn ang="0">
                    <a:pos x="T2" y="T3"/>
                  </a:cxn>
                  <a:cxn ang="0">
                    <a:pos x="T4" y="T5"/>
                  </a:cxn>
                  <a:cxn ang="0">
                    <a:pos x="T6" y="T7"/>
                  </a:cxn>
                  <a:cxn ang="0">
                    <a:pos x="T8" y="T9"/>
                  </a:cxn>
                </a:cxnLst>
                <a:rect l="0" t="0" r="r" b="b"/>
                <a:pathLst>
                  <a:path w="166" h="20">
                    <a:moveTo>
                      <a:pt x="0" y="7"/>
                    </a:moveTo>
                    <a:lnTo>
                      <a:pt x="143" y="0"/>
                    </a:lnTo>
                    <a:lnTo>
                      <a:pt x="165" y="12"/>
                    </a:lnTo>
                    <a:lnTo>
                      <a:pt x="14" y="19"/>
                    </a:lnTo>
                    <a:lnTo>
                      <a:pt x="0" y="7"/>
                    </a:lnTo>
                  </a:path>
                </a:pathLst>
              </a:custGeom>
              <a:solidFill>
                <a:srgbClr val="00808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86" name="Freeform 117"/>
              <p:cNvSpPr>
                <a:spLocks/>
              </p:cNvSpPr>
              <p:nvPr/>
            </p:nvSpPr>
            <p:spPr bwMode="auto">
              <a:xfrm>
                <a:off x="2813" y="1973"/>
                <a:ext cx="18" cy="217"/>
              </a:xfrm>
              <a:custGeom>
                <a:avLst/>
                <a:gdLst>
                  <a:gd name="T0" fmla="*/ 0 w 18"/>
                  <a:gd name="T1" fmla="*/ 216 h 217"/>
                  <a:gd name="T2" fmla="*/ 0 w 18"/>
                  <a:gd name="T3" fmla="*/ 0 h 217"/>
                  <a:gd name="T4" fmla="*/ 17 w 18"/>
                  <a:gd name="T5" fmla="*/ 12 h 217"/>
                  <a:gd name="T6" fmla="*/ 17 w 18"/>
                  <a:gd name="T7" fmla="*/ 216 h 217"/>
                  <a:gd name="T8" fmla="*/ 0 w 18"/>
                  <a:gd name="T9" fmla="*/ 216 h 217"/>
                </a:gdLst>
                <a:ahLst/>
                <a:cxnLst>
                  <a:cxn ang="0">
                    <a:pos x="T0" y="T1"/>
                  </a:cxn>
                  <a:cxn ang="0">
                    <a:pos x="T2" y="T3"/>
                  </a:cxn>
                  <a:cxn ang="0">
                    <a:pos x="T4" y="T5"/>
                  </a:cxn>
                  <a:cxn ang="0">
                    <a:pos x="T6" y="T7"/>
                  </a:cxn>
                  <a:cxn ang="0">
                    <a:pos x="T8" y="T9"/>
                  </a:cxn>
                </a:cxnLst>
                <a:rect l="0" t="0" r="r" b="b"/>
                <a:pathLst>
                  <a:path w="18" h="217">
                    <a:moveTo>
                      <a:pt x="0" y="216"/>
                    </a:moveTo>
                    <a:lnTo>
                      <a:pt x="0" y="0"/>
                    </a:lnTo>
                    <a:lnTo>
                      <a:pt x="17" y="12"/>
                    </a:lnTo>
                    <a:lnTo>
                      <a:pt x="17" y="216"/>
                    </a:lnTo>
                    <a:lnTo>
                      <a:pt x="0" y="216"/>
                    </a:lnTo>
                  </a:path>
                </a:pathLst>
              </a:custGeom>
              <a:solidFill>
                <a:srgbClr val="00BF9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43" name="Group 118"/>
            <p:cNvGrpSpPr>
              <a:grpSpLocks/>
            </p:cNvGrpSpPr>
            <p:nvPr/>
          </p:nvGrpSpPr>
          <p:grpSpPr bwMode="auto">
            <a:xfrm>
              <a:off x="4170" y="2048"/>
              <a:ext cx="374" cy="48"/>
              <a:chOff x="2008" y="2132"/>
              <a:chExt cx="374" cy="48"/>
            </a:xfrm>
          </p:grpSpPr>
          <p:grpSp>
            <p:nvGrpSpPr>
              <p:cNvPr id="48" name="Group 119"/>
              <p:cNvGrpSpPr>
                <a:grpSpLocks/>
              </p:cNvGrpSpPr>
              <p:nvPr/>
            </p:nvGrpSpPr>
            <p:grpSpPr bwMode="auto">
              <a:xfrm>
                <a:off x="2008" y="2132"/>
                <a:ext cx="187" cy="48"/>
                <a:chOff x="2008" y="2132"/>
                <a:chExt cx="187" cy="48"/>
              </a:xfrm>
            </p:grpSpPr>
            <p:grpSp>
              <p:nvGrpSpPr>
                <p:cNvPr id="70" name="Group 120"/>
                <p:cNvGrpSpPr>
                  <a:grpSpLocks/>
                </p:cNvGrpSpPr>
                <p:nvPr/>
              </p:nvGrpSpPr>
              <p:grpSpPr bwMode="auto">
                <a:xfrm>
                  <a:off x="2008" y="2132"/>
                  <a:ext cx="47" cy="48"/>
                  <a:chOff x="2008" y="2132"/>
                  <a:chExt cx="47" cy="48"/>
                </a:xfrm>
              </p:grpSpPr>
              <p:sp>
                <p:nvSpPr>
                  <p:cNvPr id="80" name="Freeform 121"/>
                  <p:cNvSpPr>
                    <a:spLocks/>
                  </p:cNvSpPr>
                  <p:nvPr/>
                </p:nvSpPr>
                <p:spPr bwMode="auto">
                  <a:xfrm>
                    <a:off x="2008" y="2132"/>
                    <a:ext cx="47" cy="48"/>
                  </a:xfrm>
                  <a:custGeom>
                    <a:avLst/>
                    <a:gdLst>
                      <a:gd name="T0" fmla="*/ 0 w 47"/>
                      <a:gd name="T1" fmla="*/ 0 h 48"/>
                      <a:gd name="T2" fmla="*/ 46 w 47"/>
                      <a:gd name="T3" fmla="*/ 0 h 48"/>
                      <a:gd name="T4" fmla="*/ 46 w 47"/>
                      <a:gd name="T5" fmla="*/ 47 h 48"/>
                      <a:gd name="T6" fmla="*/ 0 w 47"/>
                      <a:gd name="T7" fmla="*/ 47 h 48"/>
                      <a:gd name="T8" fmla="*/ 0 w 47"/>
                      <a:gd name="T9" fmla="*/ 0 h 48"/>
                    </a:gdLst>
                    <a:ahLst/>
                    <a:cxnLst>
                      <a:cxn ang="0">
                        <a:pos x="T0" y="T1"/>
                      </a:cxn>
                      <a:cxn ang="0">
                        <a:pos x="T2" y="T3"/>
                      </a:cxn>
                      <a:cxn ang="0">
                        <a:pos x="T4" y="T5"/>
                      </a:cxn>
                      <a:cxn ang="0">
                        <a:pos x="T6" y="T7"/>
                      </a:cxn>
                      <a:cxn ang="0">
                        <a:pos x="T8" y="T9"/>
                      </a:cxn>
                    </a:cxnLst>
                    <a:rect l="0" t="0" r="r" b="b"/>
                    <a:pathLst>
                      <a:path w="47" h="48">
                        <a:moveTo>
                          <a:pt x="0" y="0"/>
                        </a:moveTo>
                        <a:lnTo>
                          <a:pt x="46" y="0"/>
                        </a:lnTo>
                        <a:lnTo>
                          <a:pt x="46" y="47"/>
                        </a:lnTo>
                        <a:lnTo>
                          <a:pt x="0" y="47"/>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81" name="Freeform 122"/>
                  <p:cNvSpPr>
                    <a:spLocks/>
                  </p:cNvSpPr>
                  <p:nvPr/>
                </p:nvSpPr>
                <p:spPr bwMode="auto">
                  <a:xfrm>
                    <a:off x="2008" y="2132"/>
                    <a:ext cx="47" cy="48"/>
                  </a:xfrm>
                  <a:custGeom>
                    <a:avLst/>
                    <a:gdLst>
                      <a:gd name="T0" fmla="*/ 0 w 47"/>
                      <a:gd name="T1" fmla="*/ 0 h 48"/>
                      <a:gd name="T2" fmla="*/ 46 w 47"/>
                      <a:gd name="T3" fmla="*/ 47 h 48"/>
                      <a:gd name="T4" fmla="*/ 46 w 47"/>
                      <a:gd name="T5" fmla="*/ 0 h 48"/>
                      <a:gd name="T6" fmla="*/ 0 w 47"/>
                      <a:gd name="T7" fmla="*/ 47 h 48"/>
                    </a:gdLst>
                    <a:ahLst/>
                    <a:cxnLst>
                      <a:cxn ang="0">
                        <a:pos x="T0" y="T1"/>
                      </a:cxn>
                      <a:cxn ang="0">
                        <a:pos x="T2" y="T3"/>
                      </a:cxn>
                      <a:cxn ang="0">
                        <a:pos x="T4" y="T5"/>
                      </a:cxn>
                      <a:cxn ang="0">
                        <a:pos x="T6" y="T7"/>
                      </a:cxn>
                    </a:cxnLst>
                    <a:rect l="0" t="0" r="r" b="b"/>
                    <a:pathLst>
                      <a:path w="47" h="48">
                        <a:moveTo>
                          <a:pt x="0" y="0"/>
                        </a:moveTo>
                        <a:lnTo>
                          <a:pt x="46" y="47"/>
                        </a:lnTo>
                        <a:lnTo>
                          <a:pt x="46" y="0"/>
                        </a:lnTo>
                        <a:lnTo>
                          <a:pt x="0" y="4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71" name="Group 123"/>
                <p:cNvGrpSpPr>
                  <a:grpSpLocks/>
                </p:cNvGrpSpPr>
                <p:nvPr/>
              </p:nvGrpSpPr>
              <p:grpSpPr bwMode="auto">
                <a:xfrm>
                  <a:off x="2054" y="2132"/>
                  <a:ext cx="49" cy="48"/>
                  <a:chOff x="2054" y="2132"/>
                  <a:chExt cx="49" cy="48"/>
                </a:xfrm>
              </p:grpSpPr>
              <p:sp>
                <p:nvSpPr>
                  <p:cNvPr id="78" name="Freeform 124"/>
                  <p:cNvSpPr>
                    <a:spLocks/>
                  </p:cNvSpPr>
                  <p:nvPr/>
                </p:nvSpPr>
                <p:spPr bwMode="auto">
                  <a:xfrm>
                    <a:off x="2054" y="2132"/>
                    <a:ext cx="49" cy="48"/>
                  </a:xfrm>
                  <a:custGeom>
                    <a:avLst/>
                    <a:gdLst>
                      <a:gd name="T0" fmla="*/ 0 w 49"/>
                      <a:gd name="T1" fmla="*/ 0 h 48"/>
                      <a:gd name="T2" fmla="*/ 48 w 49"/>
                      <a:gd name="T3" fmla="*/ 0 h 48"/>
                      <a:gd name="T4" fmla="*/ 48 w 49"/>
                      <a:gd name="T5" fmla="*/ 47 h 48"/>
                      <a:gd name="T6" fmla="*/ 0 w 49"/>
                      <a:gd name="T7" fmla="*/ 47 h 48"/>
                      <a:gd name="T8" fmla="*/ 0 w 49"/>
                      <a:gd name="T9" fmla="*/ 0 h 48"/>
                    </a:gdLst>
                    <a:ahLst/>
                    <a:cxnLst>
                      <a:cxn ang="0">
                        <a:pos x="T0" y="T1"/>
                      </a:cxn>
                      <a:cxn ang="0">
                        <a:pos x="T2" y="T3"/>
                      </a:cxn>
                      <a:cxn ang="0">
                        <a:pos x="T4" y="T5"/>
                      </a:cxn>
                      <a:cxn ang="0">
                        <a:pos x="T6" y="T7"/>
                      </a:cxn>
                      <a:cxn ang="0">
                        <a:pos x="T8" y="T9"/>
                      </a:cxn>
                    </a:cxnLst>
                    <a:rect l="0" t="0" r="r" b="b"/>
                    <a:pathLst>
                      <a:path w="49" h="48">
                        <a:moveTo>
                          <a:pt x="0" y="0"/>
                        </a:moveTo>
                        <a:lnTo>
                          <a:pt x="48" y="0"/>
                        </a:lnTo>
                        <a:lnTo>
                          <a:pt x="48" y="47"/>
                        </a:lnTo>
                        <a:lnTo>
                          <a:pt x="0" y="47"/>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79" name="Freeform 125"/>
                  <p:cNvSpPr>
                    <a:spLocks/>
                  </p:cNvSpPr>
                  <p:nvPr/>
                </p:nvSpPr>
                <p:spPr bwMode="auto">
                  <a:xfrm>
                    <a:off x="2054" y="2132"/>
                    <a:ext cx="49" cy="48"/>
                  </a:xfrm>
                  <a:custGeom>
                    <a:avLst/>
                    <a:gdLst>
                      <a:gd name="T0" fmla="*/ 0 w 49"/>
                      <a:gd name="T1" fmla="*/ 0 h 48"/>
                      <a:gd name="T2" fmla="*/ 48 w 49"/>
                      <a:gd name="T3" fmla="*/ 47 h 48"/>
                      <a:gd name="T4" fmla="*/ 48 w 49"/>
                      <a:gd name="T5" fmla="*/ 0 h 48"/>
                      <a:gd name="T6" fmla="*/ 0 w 49"/>
                      <a:gd name="T7" fmla="*/ 47 h 48"/>
                    </a:gdLst>
                    <a:ahLst/>
                    <a:cxnLst>
                      <a:cxn ang="0">
                        <a:pos x="T0" y="T1"/>
                      </a:cxn>
                      <a:cxn ang="0">
                        <a:pos x="T2" y="T3"/>
                      </a:cxn>
                      <a:cxn ang="0">
                        <a:pos x="T4" y="T5"/>
                      </a:cxn>
                      <a:cxn ang="0">
                        <a:pos x="T6" y="T7"/>
                      </a:cxn>
                    </a:cxnLst>
                    <a:rect l="0" t="0" r="r" b="b"/>
                    <a:pathLst>
                      <a:path w="49" h="48">
                        <a:moveTo>
                          <a:pt x="0" y="0"/>
                        </a:moveTo>
                        <a:lnTo>
                          <a:pt x="48" y="47"/>
                        </a:lnTo>
                        <a:lnTo>
                          <a:pt x="48" y="0"/>
                        </a:lnTo>
                        <a:lnTo>
                          <a:pt x="0" y="4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72" name="Group 126"/>
                <p:cNvGrpSpPr>
                  <a:grpSpLocks/>
                </p:cNvGrpSpPr>
                <p:nvPr/>
              </p:nvGrpSpPr>
              <p:grpSpPr bwMode="auto">
                <a:xfrm>
                  <a:off x="2102" y="2132"/>
                  <a:ext cx="46" cy="48"/>
                  <a:chOff x="2102" y="2132"/>
                  <a:chExt cx="46" cy="48"/>
                </a:xfrm>
              </p:grpSpPr>
              <p:sp>
                <p:nvSpPr>
                  <p:cNvPr id="76" name="Freeform 127"/>
                  <p:cNvSpPr>
                    <a:spLocks/>
                  </p:cNvSpPr>
                  <p:nvPr/>
                </p:nvSpPr>
                <p:spPr bwMode="auto">
                  <a:xfrm>
                    <a:off x="2102" y="2132"/>
                    <a:ext cx="46" cy="48"/>
                  </a:xfrm>
                  <a:custGeom>
                    <a:avLst/>
                    <a:gdLst>
                      <a:gd name="T0" fmla="*/ 0 w 46"/>
                      <a:gd name="T1" fmla="*/ 0 h 48"/>
                      <a:gd name="T2" fmla="*/ 45 w 46"/>
                      <a:gd name="T3" fmla="*/ 0 h 48"/>
                      <a:gd name="T4" fmla="*/ 45 w 46"/>
                      <a:gd name="T5" fmla="*/ 47 h 48"/>
                      <a:gd name="T6" fmla="*/ 0 w 46"/>
                      <a:gd name="T7" fmla="*/ 47 h 48"/>
                      <a:gd name="T8" fmla="*/ 0 w 46"/>
                      <a:gd name="T9" fmla="*/ 0 h 48"/>
                    </a:gdLst>
                    <a:ahLst/>
                    <a:cxnLst>
                      <a:cxn ang="0">
                        <a:pos x="T0" y="T1"/>
                      </a:cxn>
                      <a:cxn ang="0">
                        <a:pos x="T2" y="T3"/>
                      </a:cxn>
                      <a:cxn ang="0">
                        <a:pos x="T4" y="T5"/>
                      </a:cxn>
                      <a:cxn ang="0">
                        <a:pos x="T6" y="T7"/>
                      </a:cxn>
                      <a:cxn ang="0">
                        <a:pos x="T8" y="T9"/>
                      </a:cxn>
                    </a:cxnLst>
                    <a:rect l="0" t="0" r="r" b="b"/>
                    <a:pathLst>
                      <a:path w="46" h="48">
                        <a:moveTo>
                          <a:pt x="0" y="0"/>
                        </a:moveTo>
                        <a:lnTo>
                          <a:pt x="45" y="0"/>
                        </a:lnTo>
                        <a:lnTo>
                          <a:pt x="45" y="47"/>
                        </a:lnTo>
                        <a:lnTo>
                          <a:pt x="0" y="47"/>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77" name="Freeform 128"/>
                  <p:cNvSpPr>
                    <a:spLocks/>
                  </p:cNvSpPr>
                  <p:nvPr/>
                </p:nvSpPr>
                <p:spPr bwMode="auto">
                  <a:xfrm>
                    <a:off x="2102" y="2132"/>
                    <a:ext cx="46" cy="48"/>
                  </a:xfrm>
                  <a:custGeom>
                    <a:avLst/>
                    <a:gdLst>
                      <a:gd name="T0" fmla="*/ 0 w 46"/>
                      <a:gd name="T1" fmla="*/ 0 h 48"/>
                      <a:gd name="T2" fmla="*/ 45 w 46"/>
                      <a:gd name="T3" fmla="*/ 47 h 48"/>
                      <a:gd name="T4" fmla="*/ 45 w 46"/>
                      <a:gd name="T5" fmla="*/ 0 h 48"/>
                      <a:gd name="T6" fmla="*/ 0 w 46"/>
                      <a:gd name="T7" fmla="*/ 47 h 48"/>
                    </a:gdLst>
                    <a:ahLst/>
                    <a:cxnLst>
                      <a:cxn ang="0">
                        <a:pos x="T0" y="T1"/>
                      </a:cxn>
                      <a:cxn ang="0">
                        <a:pos x="T2" y="T3"/>
                      </a:cxn>
                      <a:cxn ang="0">
                        <a:pos x="T4" y="T5"/>
                      </a:cxn>
                      <a:cxn ang="0">
                        <a:pos x="T6" y="T7"/>
                      </a:cxn>
                    </a:cxnLst>
                    <a:rect l="0" t="0" r="r" b="b"/>
                    <a:pathLst>
                      <a:path w="46" h="48">
                        <a:moveTo>
                          <a:pt x="0" y="0"/>
                        </a:moveTo>
                        <a:lnTo>
                          <a:pt x="45" y="47"/>
                        </a:lnTo>
                        <a:lnTo>
                          <a:pt x="45" y="0"/>
                        </a:lnTo>
                        <a:lnTo>
                          <a:pt x="0" y="4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73" name="Group 129"/>
                <p:cNvGrpSpPr>
                  <a:grpSpLocks/>
                </p:cNvGrpSpPr>
                <p:nvPr/>
              </p:nvGrpSpPr>
              <p:grpSpPr bwMode="auto">
                <a:xfrm>
                  <a:off x="2147" y="2132"/>
                  <a:ext cx="48" cy="48"/>
                  <a:chOff x="2147" y="2132"/>
                  <a:chExt cx="48" cy="48"/>
                </a:xfrm>
              </p:grpSpPr>
              <p:sp>
                <p:nvSpPr>
                  <p:cNvPr id="74" name="Freeform 130"/>
                  <p:cNvSpPr>
                    <a:spLocks/>
                  </p:cNvSpPr>
                  <p:nvPr/>
                </p:nvSpPr>
                <p:spPr bwMode="auto">
                  <a:xfrm>
                    <a:off x="2147" y="2132"/>
                    <a:ext cx="48" cy="48"/>
                  </a:xfrm>
                  <a:custGeom>
                    <a:avLst/>
                    <a:gdLst>
                      <a:gd name="T0" fmla="*/ 0 w 48"/>
                      <a:gd name="T1" fmla="*/ 0 h 48"/>
                      <a:gd name="T2" fmla="*/ 47 w 48"/>
                      <a:gd name="T3" fmla="*/ 0 h 48"/>
                      <a:gd name="T4" fmla="*/ 47 w 48"/>
                      <a:gd name="T5" fmla="*/ 47 h 48"/>
                      <a:gd name="T6" fmla="*/ 0 w 48"/>
                      <a:gd name="T7" fmla="*/ 47 h 48"/>
                      <a:gd name="T8" fmla="*/ 0 w 48"/>
                      <a:gd name="T9" fmla="*/ 0 h 48"/>
                    </a:gdLst>
                    <a:ahLst/>
                    <a:cxnLst>
                      <a:cxn ang="0">
                        <a:pos x="T0" y="T1"/>
                      </a:cxn>
                      <a:cxn ang="0">
                        <a:pos x="T2" y="T3"/>
                      </a:cxn>
                      <a:cxn ang="0">
                        <a:pos x="T4" y="T5"/>
                      </a:cxn>
                      <a:cxn ang="0">
                        <a:pos x="T6" y="T7"/>
                      </a:cxn>
                      <a:cxn ang="0">
                        <a:pos x="T8" y="T9"/>
                      </a:cxn>
                    </a:cxnLst>
                    <a:rect l="0" t="0" r="r" b="b"/>
                    <a:pathLst>
                      <a:path w="48" h="48">
                        <a:moveTo>
                          <a:pt x="0" y="0"/>
                        </a:moveTo>
                        <a:lnTo>
                          <a:pt x="47" y="0"/>
                        </a:lnTo>
                        <a:lnTo>
                          <a:pt x="47" y="47"/>
                        </a:lnTo>
                        <a:lnTo>
                          <a:pt x="0" y="47"/>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75" name="Freeform 131"/>
                  <p:cNvSpPr>
                    <a:spLocks/>
                  </p:cNvSpPr>
                  <p:nvPr/>
                </p:nvSpPr>
                <p:spPr bwMode="auto">
                  <a:xfrm>
                    <a:off x="2147" y="2132"/>
                    <a:ext cx="48" cy="48"/>
                  </a:xfrm>
                  <a:custGeom>
                    <a:avLst/>
                    <a:gdLst>
                      <a:gd name="T0" fmla="*/ 0 w 48"/>
                      <a:gd name="T1" fmla="*/ 0 h 48"/>
                      <a:gd name="T2" fmla="*/ 47 w 48"/>
                      <a:gd name="T3" fmla="*/ 47 h 48"/>
                      <a:gd name="T4" fmla="*/ 47 w 48"/>
                      <a:gd name="T5" fmla="*/ 0 h 48"/>
                      <a:gd name="T6" fmla="*/ 0 w 48"/>
                      <a:gd name="T7" fmla="*/ 47 h 48"/>
                    </a:gdLst>
                    <a:ahLst/>
                    <a:cxnLst>
                      <a:cxn ang="0">
                        <a:pos x="T0" y="T1"/>
                      </a:cxn>
                      <a:cxn ang="0">
                        <a:pos x="T2" y="T3"/>
                      </a:cxn>
                      <a:cxn ang="0">
                        <a:pos x="T4" y="T5"/>
                      </a:cxn>
                      <a:cxn ang="0">
                        <a:pos x="T6" y="T7"/>
                      </a:cxn>
                    </a:cxnLst>
                    <a:rect l="0" t="0" r="r" b="b"/>
                    <a:pathLst>
                      <a:path w="48" h="48">
                        <a:moveTo>
                          <a:pt x="0" y="0"/>
                        </a:moveTo>
                        <a:lnTo>
                          <a:pt x="47" y="47"/>
                        </a:lnTo>
                        <a:lnTo>
                          <a:pt x="47" y="0"/>
                        </a:lnTo>
                        <a:lnTo>
                          <a:pt x="0" y="4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grpSp>
            <p:nvGrpSpPr>
              <p:cNvPr id="49" name="Group 132"/>
              <p:cNvGrpSpPr>
                <a:grpSpLocks/>
              </p:cNvGrpSpPr>
              <p:nvPr/>
            </p:nvGrpSpPr>
            <p:grpSpPr bwMode="auto">
              <a:xfrm>
                <a:off x="2194" y="2132"/>
                <a:ext cx="188" cy="48"/>
                <a:chOff x="2194" y="2132"/>
                <a:chExt cx="188" cy="48"/>
              </a:xfrm>
            </p:grpSpPr>
            <p:grpSp>
              <p:nvGrpSpPr>
                <p:cNvPr id="58" name="Group 133"/>
                <p:cNvGrpSpPr>
                  <a:grpSpLocks/>
                </p:cNvGrpSpPr>
                <p:nvPr/>
              </p:nvGrpSpPr>
              <p:grpSpPr bwMode="auto">
                <a:xfrm>
                  <a:off x="2194" y="2132"/>
                  <a:ext cx="48" cy="48"/>
                  <a:chOff x="2194" y="2132"/>
                  <a:chExt cx="48" cy="48"/>
                </a:xfrm>
              </p:grpSpPr>
              <p:sp>
                <p:nvSpPr>
                  <p:cNvPr id="68" name="Freeform 134"/>
                  <p:cNvSpPr>
                    <a:spLocks/>
                  </p:cNvSpPr>
                  <p:nvPr/>
                </p:nvSpPr>
                <p:spPr bwMode="auto">
                  <a:xfrm>
                    <a:off x="2194" y="2132"/>
                    <a:ext cx="48" cy="48"/>
                  </a:xfrm>
                  <a:custGeom>
                    <a:avLst/>
                    <a:gdLst>
                      <a:gd name="T0" fmla="*/ 0 w 48"/>
                      <a:gd name="T1" fmla="*/ 0 h 48"/>
                      <a:gd name="T2" fmla="*/ 47 w 48"/>
                      <a:gd name="T3" fmla="*/ 0 h 48"/>
                      <a:gd name="T4" fmla="*/ 47 w 48"/>
                      <a:gd name="T5" fmla="*/ 47 h 48"/>
                      <a:gd name="T6" fmla="*/ 0 w 48"/>
                      <a:gd name="T7" fmla="*/ 47 h 48"/>
                      <a:gd name="T8" fmla="*/ 0 w 48"/>
                      <a:gd name="T9" fmla="*/ 0 h 48"/>
                    </a:gdLst>
                    <a:ahLst/>
                    <a:cxnLst>
                      <a:cxn ang="0">
                        <a:pos x="T0" y="T1"/>
                      </a:cxn>
                      <a:cxn ang="0">
                        <a:pos x="T2" y="T3"/>
                      </a:cxn>
                      <a:cxn ang="0">
                        <a:pos x="T4" y="T5"/>
                      </a:cxn>
                      <a:cxn ang="0">
                        <a:pos x="T6" y="T7"/>
                      </a:cxn>
                      <a:cxn ang="0">
                        <a:pos x="T8" y="T9"/>
                      </a:cxn>
                    </a:cxnLst>
                    <a:rect l="0" t="0" r="r" b="b"/>
                    <a:pathLst>
                      <a:path w="48" h="48">
                        <a:moveTo>
                          <a:pt x="0" y="0"/>
                        </a:moveTo>
                        <a:lnTo>
                          <a:pt x="47" y="0"/>
                        </a:lnTo>
                        <a:lnTo>
                          <a:pt x="47" y="47"/>
                        </a:lnTo>
                        <a:lnTo>
                          <a:pt x="0" y="47"/>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69" name="Freeform 135"/>
                  <p:cNvSpPr>
                    <a:spLocks/>
                  </p:cNvSpPr>
                  <p:nvPr/>
                </p:nvSpPr>
                <p:spPr bwMode="auto">
                  <a:xfrm>
                    <a:off x="2194" y="2132"/>
                    <a:ext cx="48" cy="48"/>
                  </a:xfrm>
                  <a:custGeom>
                    <a:avLst/>
                    <a:gdLst>
                      <a:gd name="T0" fmla="*/ 0 w 48"/>
                      <a:gd name="T1" fmla="*/ 0 h 48"/>
                      <a:gd name="T2" fmla="*/ 47 w 48"/>
                      <a:gd name="T3" fmla="*/ 47 h 48"/>
                      <a:gd name="T4" fmla="*/ 47 w 48"/>
                      <a:gd name="T5" fmla="*/ 0 h 48"/>
                      <a:gd name="T6" fmla="*/ 0 w 48"/>
                      <a:gd name="T7" fmla="*/ 47 h 48"/>
                    </a:gdLst>
                    <a:ahLst/>
                    <a:cxnLst>
                      <a:cxn ang="0">
                        <a:pos x="T0" y="T1"/>
                      </a:cxn>
                      <a:cxn ang="0">
                        <a:pos x="T2" y="T3"/>
                      </a:cxn>
                      <a:cxn ang="0">
                        <a:pos x="T4" y="T5"/>
                      </a:cxn>
                      <a:cxn ang="0">
                        <a:pos x="T6" y="T7"/>
                      </a:cxn>
                    </a:cxnLst>
                    <a:rect l="0" t="0" r="r" b="b"/>
                    <a:pathLst>
                      <a:path w="48" h="48">
                        <a:moveTo>
                          <a:pt x="0" y="0"/>
                        </a:moveTo>
                        <a:lnTo>
                          <a:pt x="47" y="47"/>
                        </a:lnTo>
                        <a:lnTo>
                          <a:pt x="47" y="0"/>
                        </a:lnTo>
                        <a:lnTo>
                          <a:pt x="0" y="4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59" name="Group 136"/>
                <p:cNvGrpSpPr>
                  <a:grpSpLocks/>
                </p:cNvGrpSpPr>
                <p:nvPr/>
              </p:nvGrpSpPr>
              <p:grpSpPr bwMode="auto">
                <a:xfrm>
                  <a:off x="2241" y="2132"/>
                  <a:ext cx="48" cy="48"/>
                  <a:chOff x="2241" y="2132"/>
                  <a:chExt cx="48" cy="48"/>
                </a:xfrm>
              </p:grpSpPr>
              <p:sp>
                <p:nvSpPr>
                  <p:cNvPr id="66" name="Freeform 137"/>
                  <p:cNvSpPr>
                    <a:spLocks/>
                  </p:cNvSpPr>
                  <p:nvPr/>
                </p:nvSpPr>
                <p:spPr bwMode="auto">
                  <a:xfrm>
                    <a:off x="2241" y="2132"/>
                    <a:ext cx="48" cy="48"/>
                  </a:xfrm>
                  <a:custGeom>
                    <a:avLst/>
                    <a:gdLst>
                      <a:gd name="T0" fmla="*/ 0 w 48"/>
                      <a:gd name="T1" fmla="*/ 0 h 48"/>
                      <a:gd name="T2" fmla="*/ 47 w 48"/>
                      <a:gd name="T3" fmla="*/ 0 h 48"/>
                      <a:gd name="T4" fmla="*/ 47 w 48"/>
                      <a:gd name="T5" fmla="*/ 47 h 48"/>
                      <a:gd name="T6" fmla="*/ 0 w 48"/>
                      <a:gd name="T7" fmla="*/ 47 h 48"/>
                      <a:gd name="T8" fmla="*/ 0 w 48"/>
                      <a:gd name="T9" fmla="*/ 0 h 48"/>
                    </a:gdLst>
                    <a:ahLst/>
                    <a:cxnLst>
                      <a:cxn ang="0">
                        <a:pos x="T0" y="T1"/>
                      </a:cxn>
                      <a:cxn ang="0">
                        <a:pos x="T2" y="T3"/>
                      </a:cxn>
                      <a:cxn ang="0">
                        <a:pos x="T4" y="T5"/>
                      </a:cxn>
                      <a:cxn ang="0">
                        <a:pos x="T6" y="T7"/>
                      </a:cxn>
                      <a:cxn ang="0">
                        <a:pos x="T8" y="T9"/>
                      </a:cxn>
                    </a:cxnLst>
                    <a:rect l="0" t="0" r="r" b="b"/>
                    <a:pathLst>
                      <a:path w="48" h="48">
                        <a:moveTo>
                          <a:pt x="0" y="0"/>
                        </a:moveTo>
                        <a:lnTo>
                          <a:pt x="47" y="0"/>
                        </a:lnTo>
                        <a:lnTo>
                          <a:pt x="47" y="47"/>
                        </a:lnTo>
                        <a:lnTo>
                          <a:pt x="0" y="47"/>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67" name="Freeform 138"/>
                  <p:cNvSpPr>
                    <a:spLocks/>
                  </p:cNvSpPr>
                  <p:nvPr/>
                </p:nvSpPr>
                <p:spPr bwMode="auto">
                  <a:xfrm>
                    <a:off x="2241" y="2132"/>
                    <a:ext cx="48" cy="48"/>
                  </a:xfrm>
                  <a:custGeom>
                    <a:avLst/>
                    <a:gdLst>
                      <a:gd name="T0" fmla="*/ 0 w 48"/>
                      <a:gd name="T1" fmla="*/ 0 h 48"/>
                      <a:gd name="T2" fmla="*/ 47 w 48"/>
                      <a:gd name="T3" fmla="*/ 47 h 48"/>
                      <a:gd name="T4" fmla="*/ 47 w 48"/>
                      <a:gd name="T5" fmla="*/ 0 h 48"/>
                      <a:gd name="T6" fmla="*/ 0 w 48"/>
                      <a:gd name="T7" fmla="*/ 47 h 48"/>
                    </a:gdLst>
                    <a:ahLst/>
                    <a:cxnLst>
                      <a:cxn ang="0">
                        <a:pos x="T0" y="T1"/>
                      </a:cxn>
                      <a:cxn ang="0">
                        <a:pos x="T2" y="T3"/>
                      </a:cxn>
                      <a:cxn ang="0">
                        <a:pos x="T4" y="T5"/>
                      </a:cxn>
                      <a:cxn ang="0">
                        <a:pos x="T6" y="T7"/>
                      </a:cxn>
                    </a:cxnLst>
                    <a:rect l="0" t="0" r="r" b="b"/>
                    <a:pathLst>
                      <a:path w="48" h="48">
                        <a:moveTo>
                          <a:pt x="0" y="0"/>
                        </a:moveTo>
                        <a:lnTo>
                          <a:pt x="47" y="47"/>
                        </a:lnTo>
                        <a:lnTo>
                          <a:pt x="47" y="0"/>
                        </a:lnTo>
                        <a:lnTo>
                          <a:pt x="0" y="4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60" name="Group 139"/>
                <p:cNvGrpSpPr>
                  <a:grpSpLocks/>
                </p:cNvGrpSpPr>
                <p:nvPr/>
              </p:nvGrpSpPr>
              <p:grpSpPr bwMode="auto">
                <a:xfrm>
                  <a:off x="2288" y="2132"/>
                  <a:ext cx="48" cy="48"/>
                  <a:chOff x="2288" y="2132"/>
                  <a:chExt cx="48" cy="48"/>
                </a:xfrm>
              </p:grpSpPr>
              <p:sp>
                <p:nvSpPr>
                  <p:cNvPr id="64" name="Freeform 140"/>
                  <p:cNvSpPr>
                    <a:spLocks/>
                  </p:cNvSpPr>
                  <p:nvPr/>
                </p:nvSpPr>
                <p:spPr bwMode="auto">
                  <a:xfrm>
                    <a:off x="2288" y="2132"/>
                    <a:ext cx="48" cy="48"/>
                  </a:xfrm>
                  <a:custGeom>
                    <a:avLst/>
                    <a:gdLst>
                      <a:gd name="T0" fmla="*/ 0 w 48"/>
                      <a:gd name="T1" fmla="*/ 0 h 48"/>
                      <a:gd name="T2" fmla="*/ 47 w 48"/>
                      <a:gd name="T3" fmla="*/ 0 h 48"/>
                      <a:gd name="T4" fmla="*/ 47 w 48"/>
                      <a:gd name="T5" fmla="*/ 47 h 48"/>
                      <a:gd name="T6" fmla="*/ 0 w 48"/>
                      <a:gd name="T7" fmla="*/ 47 h 48"/>
                      <a:gd name="T8" fmla="*/ 0 w 48"/>
                      <a:gd name="T9" fmla="*/ 0 h 48"/>
                    </a:gdLst>
                    <a:ahLst/>
                    <a:cxnLst>
                      <a:cxn ang="0">
                        <a:pos x="T0" y="T1"/>
                      </a:cxn>
                      <a:cxn ang="0">
                        <a:pos x="T2" y="T3"/>
                      </a:cxn>
                      <a:cxn ang="0">
                        <a:pos x="T4" y="T5"/>
                      </a:cxn>
                      <a:cxn ang="0">
                        <a:pos x="T6" y="T7"/>
                      </a:cxn>
                      <a:cxn ang="0">
                        <a:pos x="T8" y="T9"/>
                      </a:cxn>
                    </a:cxnLst>
                    <a:rect l="0" t="0" r="r" b="b"/>
                    <a:pathLst>
                      <a:path w="48" h="48">
                        <a:moveTo>
                          <a:pt x="0" y="0"/>
                        </a:moveTo>
                        <a:lnTo>
                          <a:pt x="47" y="0"/>
                        </a:lnTo>
                        <a:lnTo>
                          <a:pt x="47" y="47"/>
                        </a:lnTo>
                        <a:lnTo>
                          <a:pt x="0" y="47"/>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65" name="Freeform 141"/>
                  <p:cNvSpPr>
                    <a:spLocks/>
                  </p:cNvSpPr>
                  <p:nvPr/>
                </p:nvSpPr>
                <p:spPr bwMode="auto">
                  <a:xfrm>
                    <a:off x="2288" y="2132"/>
                    <a:ext cx="48" cy="48"/>
                  </a:xfrm>
                  <a:custGeom>
                    <a:avLst/>
                    <a:gdLst>
                      <a:gd name="T0" fmla="*/ 0 w 48"/>
                      <a:gd name="T1" fmla="*/ 0 h 48"/>
                      <a:gd name="T2" fmla="*/ 47 w 48"/>
                      <a:gd name="T3" fmla="*/ 47 h 48"/>
                      <a:gd name="T4" fmla="*/ 47 w 48"/>
                      <a:gd name="T5" fmla="*/ 0 h 48"/>
                      <a:gd name="T6" fmla="*/ 0 w 48"/>
                      <a:gd name="T7" fmla="*/ 47 h 48"/>
                    </a:gdLst>
                    <a:ahLst/>
                    <a:cxnLst>
                      <a:cxn ang="0">
                        <a:pos x="T0" y="T1"/>
                      </a:cxn>
                      <a:cxn ang="0">
                        <a:pos x="T2" y="T3"/>
                      </a:cxn>
                      <a:cxn ang="0">
                        <a:pos x="T4" y="T5"/>
                      </a:cxn>
                      <a:cxn ang="0">
                        <a:pos x="T6" y="T7"/>
                      </a:cxn>
                    </a:cxnLst>
                    <a:rect l="0" t="0" r="r" b="b"/>
                    <a:pathLst>
                      <a:path w="48" h="48">
                        <a:moveTo>
                          <a:pt x="0" y="0"/>
                        </a:moveTo>
                        <a:lnTo>
                          <a:pt x="47" y="47"/>
                        </a:lnTo>
                        <a:lnTo>
                          <a:pt x="47" y="0"/>
                        </a:lnTo>
                        <a:lnTo>
                          <a:pt x="0" y="4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61" name="Group 142"/>
                <p:cNvGrpSpPr>
                  <a:grpSpLocks/>
                </p:cNvGrpSpPr>
                <p:nvPr/>
              </p:nvGrpSpPr>
              <p:grpSpPr bwMode="auto">
                <a:xfrm>
                  <a:off x="2335" y="2132"/>
                  <a:ext cx="47" cy="48"/>
                  <a:chOff x="2335" y="2132"/>
                  <a:chExt cx="47" cy="48"/>
                </a:xfrm>
              </p:grpSpPr>
              <p:sp>
                <p:nvSpPr>
                  <p:cNvPr id="62" name="Freeform 143"/>
                  <p:cNvSpPr>
                    <a:spLocks/>
                  </p:cNvSpPr>
                  <p:nvPr/>
                </p:nvSpPr>
                <p:spPr bwMode="auto">
                  <a:xfrm>
                    <a:off x="2335" y="2132"/>
                    <a:ext cx="47" cy="48"/>
                  </a:xfrm>
                  <a:custGeom>
                    <a:avLst/>
                    <a:gdLst>
                      <a:gd name="T0" fmla="*/ 0 w 47"/>
                      <a:gd name="T1" fmla="*/ 0 h 48"/>
                      <a:gd name="T2" fmla="*/ 46 w 47"/>
                      <a:gd name="T3" fmla="*/ 0 h 48"/>
                      <a:gd name="T4" fmla="*/ 46 w 47"/>
                      <a:gd name="T5" fmla="*/ 47 h 48"/>
                      <a:gd name="T6" fmla="*/ 0 w 47"/>
                      <a:gd name="T7" fmla="*/ 47 h 48"/>
                      <a:gd name="T8" fmla="*/ 0 w 47"/>
                      <a:gd name="T9" fmla="*/ 0 h 48"/>
                    </a:gdLst>
                    <a:ahLst/>
                    <a:cxnLst>
                      <a:cxn ang="0">
                        <a:pos x="T0" y="T1"/>
                      </a:cxn>
                      <a:cxn ang="0">
                        <a:pos x="T2" y="T3"/>
                      </a:cxn>
                      <a:cxn ang="0">
                        <a:pos x="T4" y="T5"/>
                      </a:cxn>
                      <a:cxn ang="0">
                        <a:pos x="T6" y="T7"/>
                      </a:cxn>
                      <a:cxn ang="0">
                        <a:pos x="T8" y="T9"/>
                      </a:cxn>
                    </a:cxnLst>
                    <a:rect l="0" t="0" r="r" b="b"/>
                    <a:pathLst>
                      <a:path w="47" h="48">
                        <a:moveTo>
                          <a:pt x="0" y="0"/>
                        </a:moveTo>
                        <a:lnTo>
                          <a:pt x="46" y="0"/>
                        </a:lnTo>
                        <a:lnTo>
                          <a:pt x="46" y="47"/>
                        </a:lnTo>
                        <a:lnTo>
                          <a:pt x="0" y="47"/>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63" name="Freeform 144"/>
                  <p:cNvSpPr>
                    <a:spLocks/>
                  </p:cNvSpPr>
                  <p:nvPr/>
                </p:nvSpPr>
                <p:spPr bwMode="auto">
                  <a:xfrm>
                    <a:off x="2335" y="2132"/>
                    <a:ext cx="47" cy="48"/>
                  </a:xfrm>
                  <a:custGeom>
                    <a:avLst/>
                    <a:gdLst>
                      <a:gd name="T0" fmla="*/ 0 w 47"/>
                      <a:gd name="T1" fmla="*/ 0 h 48"/>
                      <a:gd name="T2" fmla="*/ 46 w 47"/>
                      <a:gd name="T3" fmla="*/ 47 h 48"/>
                      <a:gd name="T4" fmla="*/ 46 w 47"/>
                      <a:gd name="T5" fmla="*/ 0 h 48"/>
                      <a:gd name="T6" fmla="*/ 0 w 47"/>
                      <a:gd name="T7" fmla="*/ 47 h 48"/>
                    </a:gdLst>
                    <a:ahLst/>
                    <a:cxnLst>
                      <a:cxn ang="0">
                        <a:pos x="T0" y="T1"/>
                      </a:cxn>
                      <a:cxn ang="0">
                        <a:pos x="T2" y="T3"/>
                      </a:cxn>
                      <a:cxn ang="0">
                        <a:pos x="T4" y="T5"/>
                      </a:cxn>
                      <a:cxn ang="0">
                        <a:pos x="T6" y="T7"/>
                      </a:cxn>
                    </a:cxnLst>
                    <a:rect l="0" t="0" r="r" b="b"/>
                    <a:pathLst>
                      <a:path w="47" h="48">
                        <a:moveTo>
                          <a:pt x="0" y="0"/>
                        </a:moveTo>
                        <a:lnTo>
                          <a:pt x="46" y="47"/>
                        </a:lnTo>
                        <a:lnTo>
                          <a:pt x="46" y="0"/>
                        </a:lnTo>
                        <a:lnTo>
                          <a:pt x="0" y="4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sp>
            <p:nvSpPr>
              <p:cNvPr id="50" name="Line 145"/>
              <p:cNvSpPr>
                <a:spLocks noChangeShapeType="1"/>
              </p:cNvSpPr>
              <p:nvPr/>
            </p:nvSpPr>
            <p:spPr bwMode="auto">
              <a:xfrm>
                <a:off x="2124" y="2136"/>
                <a:ext cx="0" cy="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51" name="Line 146"/>
              <p:cNvSpPr>
                <a:spLocks noChangeShapeType="1"/>
              </p:cNvSpPr>
              <p:nvPr/>
            </p:nvSpPr>
            <p:spPr bwMode="auto">
              <a:xfrm>
                <a:off x="2264" y="2136"/>
                <a:ext cx="0" cy="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52" name="Line 147"/>
              <p:cNvSpPr>
                <a:spLocks noChangeShapeType="1"/>
              </p:cNvSpPr>
              <p:nvPr/>
            </p:nvSpPr>
            <p:spPr bwMode="auto">
              <a:xfrm>
                <a:off x="2171" y="2136"/>
                <a:ext cx="0" cy="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53" name="Line 148"/>
              <p:cNvSpPr>
                <a:spLocks noChangeShapeType="1"/>
              </p:cNvSpPr>
              <p:nvPr/>
            </p:nvSpPr>
            <p:spPr bwMode="auto">
              <a:xfrm>
                <a:off x="2218" y="2136"/>
                <a:ext cx="0" cy="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54" name="Line 149"/>
              <p:cNvSpPr>
                <a:spLocks noChangeShapeType="1"/>
              </p:cNvSpPr>
              <p:nvPr/>
            </p:nvSpPr>
            <p:spPr bwMode="auto">
              <a:xfrm>
                <a:off x="2078" y="2136"/>
                <a:ext cx="0" cy="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55" name="Line 150"/>
              <p:cNvSpPr>
                <a:spLocks noChangeShapeType="1"/>
              </p:cNvSpPr>
              <p:nvPr/>
            </p:nvSpPr>
            <p:spPr bwMode="auto">
              <a:xfrm>
                <a:off x="2030" y="2136"/>
                <a:ext cx="0" cy="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56" name="Line 151"/>
              <p:cNvSpPr>
                <a:spLocks noChangeShapeType="1"/>
              </p:cNvSpPr>
              <p:nvPr/>
            </p:nvSpPr>
            <p:spPr bwMode="auto">
              <a:xfrm>
                <a:off x="2311" y="2136"/>
                <a:ext cx="0" cy="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57" name="Line 152"/>
              <p:cNvSpPr>
                <a:spLocks noChangeShapeType="1"/>
              </p:cNvSpPr>
              <p:nvPr/>
            </p:nvSpPr>
            <p:spPr bwMode="auto">
              <a:xfrm>
                <a:off x="2357" y="2136"/>
                <a:ext cx="0" cy="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44" name="Freeform 153"/>
            <p:cNvSpPr>
              <a:spLocks/>
            </p:cNvSpPr>
            <p:nvPr/>
          </p:nvSpPr>
          <p:spPr bwMode="auto">
            <a:xfrm>
              <a:off x="5360" y="1932"/>
              <a:ext cx="42" cy="167"/>
            </a:xfrm>
            <a:custGeom>
              <a:avLst/>
              <a:gdLst>
                <a:gd name="T0" fmla="*/ 0 w 42"/>
                <a:gd name="T1" fmla="*/ 28 h 167"/>
                <a:gd name="T2" fmla="*/ 0 w 42"/>
                <a:gd name="T3" fmla="*/ 19 h 167"/>
                <a:gd name="T4" fmla="*/ 3 w 42"/>
                <a:gd name="T5" fmla="*/ 11 h 167"/>
                <a:gd name="T6" fmla="*/ 8 w 42"/>
                <a:gd name="T7" fmla="*/ 4 h 167"/>
                <a:gd name="T8" fmla="*/ 15 w 42"/>
                <a:gd name="T9" fmla="*/ 0 h 167"/>
                <a:gd name="T10" fmla="*/ 24 w 42"/>
                <a:gd name="T11" fmla="*/ 0 h 167"/>
                <a:gd name="T12" fmla="*/ 30 w 42"/>
                <a:gd name="T13" fmla="*/ 2 h 167"/>
                <a:gd name="T14" fmla="*/ 35 w 42"/>
                <a:gd name="T15" fmla="*/ 7 h 167"/>
                <a:gd name="T16" fmla="*/ 39 w 42"/>
                <a:gd name="T17" fmla="*/ 12 h 167"/>
                <a:gd name="T18" fmla="*/ 40 w 42"/>
                <a:gd name="T19" fmla="*/ 19 h 167"/>
                <a:gd name="T20" fmla="*/ 41 w 42"/>
                <a:gd name="T21" fmla="*/ 23 h 167"/>
                <a:gd name="T22" fmla="*/ 41 w 42"/>
                <a:gd name="T23" fmla="*/ 29 h 167"/>
                <a:gd name="T24" fmla="*/ 34 w 42"/>
                <a:gd name="T25" fmla="*/ 29 h 167"/>
                <a:gd name="T26" fmla="*/ 34 w 42"/>
                <a:gd name="T27" fmla="*/ 19 h 167"/>
                <a:gd name="T28" fmla="*/ 30 w 42"/>
                <a:gd name="T29" fmla="*/ 12 h 167"/>
                <a:gd name="T30" fmla="*/ 25 w 42"/>
                <a:gd name="T31" fmla="*/ 10 h 167"/>
                <a:gd name="T32" fmla="*/ 19 w 42"/>
                <a:gd name="T33" fmla="*/ 10 h 167"/>
                <a:gd name="T34" fmla="*/ 14 w 42"/>
                <a:gd name="T35" fmla="*/ 11 h 167"/>
                <a:gd name="T36" fmla="*/ 10 w 42"/>
                <a:gd name="T37" fmla="*/ 17 h 167"/>
                <a:gd name="T38" fmla="*/ 8 w 42"/>
                <a:gd name="T39" fmla="*/ 23 h 167"/>
                <a:gd name="T40" fmla="*/ 8 w 42"/>
                <a:gd name="T41" fmla="*/ 32 h 167"/>
                <a:gd name="T42" fmla="*/ 8 w 42"/>
                <a:gd name="T43" fmla="*/ 166 h 167"/>
                <a:gd name="T44" fmla="*/ 0 w 42"/>
                <a:gd name="T45" fmla="*/ 166 h 167"/>
                <a:gd name="T46" fmla="*/ 0 w 42"/>
                <a:gd name="T47" fmla="*/ 2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167">
                  <a:moveTo>
                    <a:pt x="0" y="28"/>
                  </a:moveTo>
                  <a:lnTo>
                    <a:pt x="0" y="19"/>
                  </a:lnTo>
                  <a:lnTo>
                    <a:pt x="3" y="11"/>
                  </a:lnTo>
                  <a:lnTo>
                    <a:pt x="8" y="4"/>
                  </a:lnTo>
                  <a:lnTo>
                    <a:pt x="15" y="0"/>
                  </a:lnTo>
                  <a:lnTo>
                    <a:pt x="24" y="0"/>
                  </a:lnTo>
                  <a:lnTo>
                    <a:pt x="30" y="2"/>
                  </a:lnTo>
                  <a:lnTo>
                    <a:pt x="35" y="7"/>
                  </a:lnTo>
                  <a:lnTo>
                    <a:pt x="39" y="12"/>
                  </a:lnTo>
                  <a:lnTo>
                    <a:pt x="40" y="19"/>
                  </a:lnTo>
                  <a:lnTo>
                    <a:pt x="41" y="23"/>
                  </a:lnTo>
                  <a:lnTo>
                    <a:pt x="41" y="29"/>
                  </a:lnTo>
                  <a:lnTo>
                    <a:pt x="34" y="29"/>
                  </a:lnTo>
                  <a:lnTo>
                    <a:pt x="34" y="19"/>
                  </a:lnTo>
                  <a:lnTo>
                    <a:pt x="30" y="12"/>
                  </a:lnTo>
                  <a:lnTo>
                    <a:pt x="25" y="10"/>
                  </a:lnTo>
                  <a:lnTo>
                    <a:pt x="19" y="10"/>
                  </a:lnTo>
                  <a:lnTo>
                    <a:pt x="14" y="11"/>
                  </a:lnTo>
                  <a:lnTo>
                    <a:pt x="10" y="17"/>
                  </a:lnTo>
                  <a:lnTo>
                    <a:pt x="8" y="23"/>
                  </a:lnTo>
                  <a:lnTo>
                    <a:pt x="8" y="32"/>
                  </a:lnTo>
                  <a:lnTo>
                    <a:pt x="8" y="166"/>
                  </a:lnTo>
                  <a:lnTo>
                    <a:pt x="0" y="166"/>
                  </a:lnTo>
                  <a:lnTo>
                    <a:pt x="0" y="28"/>
                  </a:lnTo>
                </a:path>
              </a:pathLst>
            </a:custGeom>
            <a:solidFill>
              <a:srgbClr val="5F5F7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45" name="Freeform 154"/>
            <p:cNvSpPr>
              <a:spLocks/>
            </p:cNvSpPr>
            <p:nvPr/>
          </p:nvSpPr>
          <p:spPr bwMode="auto">
            <a:xfrm>
              <a:off x="4243" y="1896"/>
              <a:ext cx="42" cy="167"/>
            </a:xfrm>
            <a:custGeom>
              <a:avLst/>
              <a:gdLst>
                <a:gd name="T0" fmla="*/ 0 w 42"/>
                <a:gd name="T1" fmla="*/ 28 h 167"/>
                <a:gd name="T2" fmla="*/ 0 w 42"/>
                <a:gd name="T3" fmla="*/ 19 h 167"/>
                <a:gd name="T4" fmla="*/ 3 w 42"/>
                <a:gd name="T5" fmla="*/ 11 h 167"/>
                <a:gd name="T6" fmla="*/ 8 w 42"/>
                <a:gd name="T7" fmla="*/ 4 h 167"/>
                <a:gd name="T8" fmla="*/ 15 w 42"/>
                <a:gd name="T9" fmla="*/ 0 h 167"/>
                <a:gd name="T10" fmla="*/ 24 w 42"/>
                <a:gd name="T11" fmla="*/ 0 h 167"/>
                <a:gd name="T12" fmla="*/ 30 w 42"/>
                <a:gd name="T13" fmla="*/ 2 h 167"/>
                <a:gd name="T14" fmla="*/ 35 w 42"/>
                <a:gd name="T15" fmla="*/ 7 h 167"/>
                <a:gd name="T16" fmla="*/ 39 w 42"/>
                <a:gd name="T17" fmla="*/ 12 h 167"/>
                <a:gd name="T18" fmla="*/ 40 w 42"/>
                <a:gd name="T19" fmla="*/ 19 h 167"/>
                <a:gd name="T20" fmla="*/ 41 w 42"/>
                <a:gd name="T21" fmla="*/ 23 h 167"/>
                <a:gd name="T22" fmla="*/ 41 w 42"/>
                <a:gd name="T23" fmla="*/ 29 h 167"/>
                <a:gd name="T24" fmla="*/ 34 w 42"/>
                <a:gd name="T25" fmla="*/ 29 h 167"/>
                <a:gd name="T26" fmla="*/ 34 w 42"/>
                <a:gd name="T27" fmla="*/ 19 h 167"/>
                <a:gd name="T28" fmla="*/ 30 w 42"/>
                <a:gd name="T29" fmla="*/ 12 h 167"/>
                <a:gd name="T30" fmla="*/ 25 w 42"/>
                <a:gd name="T31" fmla="*/ 10 h 167"/>
                <a:gd name="T32" fmla="*/ 19 w 42"/>
                <a:gd name="T33" fmla="*/ 10 h 167"/>
                <a:gd name="T34" fmla="*/ 14 w 42"/>
                <a:gd name="T35" fmla="*/ 11 h 167"/>
                <a:gd name="T36" fmla="*/ 10 w 42"/>
                <a:gd name="T37" fmla="*/ 17 h 167"/>
                <a:gd name="T38" fmla="*/ 8 w 42"/>
                <a:gd name="T39" fmla="*/ 23 h 167"/>
                <a:gd name="T40" fmla="*/ 8 w 42"/>
                <a:gd name="T41" fmla="*/ 32 h 167"/>
                <a:gd name="T42" fmla="*/ 8 w 42"/>
                <a:gd name="T43" fmla="*/ 166 h 167"/>
                <a:gd name="T44" fmla="*/ 0 w 42"/>
                <a:gd name="T45" fmla="*/ 166 h 167"/>
                <a:gd name="T46" fmla="*/ 0 w 42"/>
                <a:gd name="T47" fmla="*/ 2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167">
                  <a:moveTo>
                    <a:pt x="0" y="28"/>
                  </a:moveTo>
                  <a:lnTo>
                    <a:pt x="0" y="19"/>
                  </a:lnTo>
                  <a:lnTo>
                    <a:pt x="3" y="11"/>
                  </a:lnTo>
                  <a:lnTo>
                    <a:pt x="8" y="4"/>
                  </a:lnTo>
                  <a:lnTo>
                    <a:pt x="15" y="0"/>
                  </a:lnTo>
                  <a:lnTo>
                    <a:pt x="24" y="0"/>
                  </a:lnTo>
                  <a:lnTo>
                    <a:pt x="30" y="2"/>
                  </a:lnTo>
                  <a:lnTo>
                    <a:pt x="35" y="7"/>
                  </a:lnTo>
                  <a:lnTo>
                    <a:pt x="39" y="12"/>
                  </a:lnTo>
                  <a:lnTo>
                    <a:pt x="40" y="19"/>
                  </a:lnTo>
                  <a:lnTo>
                    <a:pt x="41" y="23"/>
                  </a:lnTo>
                  <a:lnTo>
                    <a:pt x="41" y="29"/>
                  </a:lnTo>
                  <a:lnTo>
                    <a:pt x="34" y="29"/>
                  </a:lnTo>
                  <a:lnTo>
                    <a:pt x="34" y="19"/>
                  </a:lnTo>
                  <a:lnTo>
                    <a:pt x="30" y="12"/>
                  </a:lnTo>
                  <a:lnTo>
                    <a:pt x="25" y="10"/>
                  </a:lnTo>
                  <a:lnTo>
                    <a:pt x="19" y="10"/>
                  </a:lnTo>
                  <a:lnTo>
                    <a:pt x="14" y="11"/>
                  </a:lnTo>
                  <a:lnTo>
                    <a:pt x="10" y="17"/>
                  </a:lnTo>
                  <a:lnTo>
                    <a:pt x="8" y="23"/>
                  </a:lnTo>
                  <a:lnTo>
                    <a:pt x="8" y="32"/>
                  </a:lnTo>
                  <a:lnTo>
                    <a:pt x="8" y="166"/>
                  </a:lnTo>
                  <a:lnTo>
                    <a:pt x="0" y="166"/>
                  </a:lnTo>
                  <a:lnTo>
                    <a:pt x="0" y="28"/>
                  </a:lnTo>
                </a:path>
              </a:pathLst>
            </a:custGeom>
            <a:solidFill>
              <a:srgbClr val="5F5F7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46" name="Oval 155"/>
            <p:cNvSpPr>
              <a:spLocks noChangeArrowheads="1"/>
            </p:cNvSpPr>
            <p:nvPr/>
          </p:nvSpPr>
          <p:spPr bwMode="auto">
            <a:xfrm>
              <a:off x="5478" y="1766"/>
              <a:ext cx="47" cy="293"/>
            </a:xfrm>
            <a:prstGeom prst="ellipse">
              <a:avLst/>
            </a:prstGeom>
            <a:gradFill rotWithShape="0">
              <a:gsLst>
                <a:gs pos="0">
                  <a:srgbClr val="919191">
                    <a:gamma/>
                    <a:shade val="29804"/>
                    <a:invGamma/>
                  </a:srgbClr>
                </a:gs>
                <a:gs pos="50000">
                  <a:srgbClr val="919191"/>
                </a:gs>
                <a:gs pos="100000">
                  <a:srgbClr val="919191">
                    <a:gamma/>
                    <a:shade val="29804"/>
                    <a:invGamma/>
                  </a:srgbClr>
                </a:gs>
              </a:gsLst>
              <a:lin ang="54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47" name="Freeform 156"/>
            <p:cNvSpPr>
              <a:spLocks/>
            </p:cNvSpPr>
            <p:nvPr/>
          </p:nvSpPr>
          <p:spPr bwMode="auto">
            <a:xfrm>
              <a:off x="5504" y="1932"/>
              <a:ext cx="42" cy="167"/>
            </a:xfrm>
            <a:custGeom>
              <a:avLst/>
              <a:gdLst>
                <a:gd name="T0" fmla="*/ 41 w 42"/>
                <a:gd name="T1" fmla="*/ 28 h 167"/>
                <a:gd name="T2" fmla="*/ 41 w 42"/>
                <a:gd name="T3" fmla="*/ 19 h 167"/>
                <a:gd name="T4" fmla="*/ 38 w 42"/>
                <a:gd name="T5" fmla="*/ 11 h 167"/>
                <a:gd name="T6" fmla="*/ 33 w 42"/>
                <a:gd name="T7" fmla="*/ 4 h 167"/>
                <a:gd name="T8" fmla="*/ 26 w 42"/>
                <a:gd name="T9" fmla="*/ 0 h 167"/>
                <a:gd name="T10" fmla="*/ 17 w 42"/>
                <a:gd name="T11" fmla="*/ 0 h 167"/>
                <a:gd name="T12" fmla="*/ 11 w 42"/>
                <a:gd name="T13" fmla="*/ 2 h 167"/>
                <a:gd name="T14" fmla="*/ 6 w 42"/>
                <a:gd name="T15" fmla="*/ 7 h 167"/>
                <a:gd name="T16" fmla="*/ 2 w 42"/>
                <a:gd name="T17" fmla="*/ 12 h 167"/>
                <a:gd name="T18" fmla="*/ 1 w 42"/>
                <a:gd name="T19" fmla="*/ 19 h 167"/>
                <a:gd name="T20" fmla="*/ 0 w 42"/>
                <a:gd name="T21" fmla="*/ 23 h 167"/>
                <a:gd name="T22" fmla="*/ 0 w 42"/>
                <a:gd name="T23" fmla="*/ 29 h 167"/>
                <a:gd name="T24" fmla="*/ 7 w 42"/>
                <a:gd name="T25" fmla="*/ 29 h 167"/>
                <a:gd name="T26" fmla="*/ 7 w 42"/>
                <a:gd name="T27" fmla="*/ 19 h 167"/>
                <a:gd name="T28" fmla="*/ 11 w 42"/>
                <a:gd name="T29" fmla="*/ 12 h 167"/>
                <a:gd name="T30" fmla="*/ 16 w 42"/>
                <a:gd name="T31" fmla="*/ 10 h 167"/>
                <a:gd name="T32" fmla="*/ 22 w 42"/>
                <a:gd name="T33" fmla="*/ 10 h 167"/>
                <a:gd name="T34" fmla="*/ 27 w 42"/>
                <a:gd name="T35" fmla="*/ 11 h 167"/>
                <a:gd name="T36" fmla="*/ 31 w 42"/>
                <a:gd name="T37" fmla="*/ 17 h 167"/>
                <a:gd name="T38" fmla="*/ 33 w 42"/>
                <a:gd name="T39" fmla="*/ 23 h 167"/>
                <a:gd name="T40" fmla="*/ 33 w 42"/>
                <a:gd name="T41" fmla="*/ 32 h 167"/>
                <a:gd name="T42" fmla="*/ 33 w 42"/>
                <a:gd name="T43" fmla="*/ 166 h 167"/>
                <a:gd name="T44" fmla="*/ 41 w 42"/>
                <a:gd name="T45" fmla="*/ 166 h 167"/>
                <a:gd name="T46" fmla="*/ 41 w 42"/>
                <a:gd name="T47" fmla="*/ 2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167">
                  <a:moveTo>
                    <a:pt x="41" y="28"/>
                  </a:moveTo>
                  <a:lnTo>
                    <a:pt x="41" y="19"/>
                  </a:lnTo>
                  <a:lnTo>
                    <a:pt x="38" y="11"/>
                  </a:lnTo>
                  <a:lnTo>
                    <a:pt x="33" y="4"/>
                  </a:lnTo>
                  <a:lnTo>
                    <a:pt x="26" y="0"/>
                  </a:lnTo>
                  <a:lnTo>
                    <a:pt x="17" y="0"/>
                  </a:lnTo>
                  <a:lnTo>
                    <a:pt x="11" y="2"/>
                  </a:lnTo>
                  <a:lnTo>
                    <a:pt x="6" y="7"/>
                  </a:lnTo>
                  <a:lnTo>
                    <a:pt x="2" y="12"/>
                  </a:lnTo>
                  <a:lnTo>
                    <a:pt x="1" y="19"/>
                  </a:lnTo>
                  <a:lnTo>
                    <a:pt x="0" y="23"/>
                  </a:lnTo>
                  <a:lnTo>
                    <a:pt x="0" y="29"/>
                  </a:lnTo>
                  <a:lnTo>
                    <a:pt x="7" y="29"/>
                  </a:lnTo>
                  <a:lnTo>
                    <a:pt x="7" y="19"/>
                  </a:lnTo>
                  <a:lnTo>
                    <a:pt x="11" y="12"/>
                  </a:lnTo>
                  <a:lnTo>
                    <a:pt x="16" y="10"/>
                  </a:lnTo>
                  <a:lnTo>
                    <a:pt x="22" y="10"/>
                  </a:lnTo>
                  <a:lnTo>
                    <a:pt x="27" y="11"/>
                  </a:lnTo>
                  <a:lnTo>
                    <a:pt x="31" y="17"/>
                  </a:lnTo>
                  <a:lnTo>
                    <a:pt x="33" y="23"/>
                  </a:lnTo>
                  <a:lnTo>
                    <a:pt x="33" y="32"/>
                  </a:lnTo>
                  <a:lnTo>
                    <a:pt x="33" y="166"/>
                  </a:lnTo>
                  <a:lnTo>
                    <a:pt x="41" y="166"/>
                  </a:lnTo>
                  <a:lnTo>
                    <a:pt x="41" y="28"/>
                  </a:lnTo>
                </a:path>
              </a:pathLst>
            </a:custGeom>
            <a:solidFill>
              <a:srgbClr val="5F5F7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spTree>
    <p:extLst>
      <p:ext uri="{BB962C8B-B14F-4D97-AF65-F5344CB8AC3E}">
        <p14:creationId xmlns:p14="http://schemas.microsoft.com/office/powerpoint/2010/main" val="10993340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2"/>
          <p:cNvSpPr>
            <a:spLocks noChangeShapeType="1"/>
          </p:cNvSpPr>
          <p:nvPr/>
        </p:nvSpPr>
        <p:spPr bwMode="auto">
          <a:xfrm flipH="1">
            <a:off x="1927225" y="3924300"/>
            <a:ext cx="35401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51" name="Rectangle 3"/>
          <p:cNvSpPr>
            <a:spLocks noChangeArrowheads="1"/>
          </p:cNvSpPr>
          <p:nvPr/>
        </p:nvSpPr>
        <p:spPr bwMode="auto">
          <a:xfrm>
            <a:off x="731838" y="793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p>
            <a:pPr algn="ctr"/>
            <a:r>
              <a:rPr lang="es-ES_tradnl" sz="4400" b="1">
                <a:effectLst>
                  <a:outerShdw blurRad="38100" dist="38100" dir="2700000" algn="tl">
                    <a:srgbClr val="DDDDDD"/>
                  </a:outerShdw>
                </a:effectLst>
                <a:latin typeface="Arial" charset="0"/>
              </a:rPr>
              <a:t>P</a:t>
            </a:r>
            <a:r>
              <a:rPr lang="es-ES_tradnl" sz="3600" b="1">
                <a:effectLst>
                  <a:outerShdw blurRad="38100" dist="38100" dir="2700000" algn="tl">
                    <a:srgbClr val="DDDDDD"/>
                  </a:outerShdw>
                </a:effectLst>
                <a:latin typeface="Arial" charset="0"/>
              </a:rPr>
              <a:t>LANTA DE RECUPERACIÓN</a:t>
            </a:r>
          </a:p>
        </p:txBody>
      </p:sp>
      <p:sp>
        <p:nvSpPr>
          <p:cNvPr id="27652" name="Rectangle 4"/>
          <p:cNvSpPr>
            <a:spLocks noChangeArrowheads="1"/>
          </p:cNvSpPr>
          <p:nvPr/>
        </p:nvSpPr>
        <p:spPr bwMode="auto">
          <a:xfrm>
            <a:off x="3775478" y="5567363"/>
            <a:ext cx="1751795" cy="92076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b="1">
                <a:latin typeface="Arial" charset="0"/>
              </a:rPr>
              <a:t>A unidades de </a:t>
            </a:r>
          </a:p>
          <a:p>
            <a:pPr algn="ctr" defTabSz="762000"/>
            <a:r>
              <a:rPr lang="es-ES_tradnl" b="1">
                <a:latin typeface="Arial" charset="0"/>
              </a:rPr>
              <a:t>generación</a:t>
            </a:r>
          </a:p>
          <a:p>
            <a:pPr algn="ctr" defTabSz="762000"/>
            <a:r>
              <a:rPr lang="es-ES_tradnl" b="1">
                <a:latin typeface="Arial" charset="0"/>
              </a:rPr>
              <a:t>termoquímica</a:t>
            </a:r>
          </a:p>
        </p:txBody>
      </p:sp>
      <p:sp>
        <p:nvSpPr>
          <p:cNvPr id="27653" name="Rectangle 5"/>
          <p:cNvSpPr>
            <a:spLocks noChangeArrowheads="1"/>
          </p:cNvSpPr>
          <p:nvPr/>
        </p:nvSpPr>
        <p:spPr bwMode="auto">
          <a:xfrm>
            <a:off x="3579139" y="1952625"/>
            <a:ext cx="2146059" cy="797654"/>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2800" b="1">
                <a:latin typeface="Arial" charset="0"/>
              </a:rPr>
              <a:t>P</a:t>
            </a:r>
            <a:r>
              <a:rPr lang="es-ES_tradnl" b="1">
                <a:latin typeface="Arial" charset="0"/>
              </a:rPr>
              <a:t>lataforma de </a:t>
            </a:r>
          </a:p>
          <a:p>
            <a:pPr algn="ctr" defTabSz="762000"/>
            <a:r>
              <a:rPr lang="es-ES_tradnl" b="1">
                <a:latin typeface="Arial" charset="0"/>
              </a:rPr>
              <a:t>acceso al vaciado</a:t>
            </a:r>
          </a:p>
        </p:txBody>
      </p:sp>
      <p:grpSp>
        <p:nvGrpSpPr>
          <p:cNvPr id="27654" name="Group 6"/>
          <p:cNvGrpSpPr>
            <a:grpSpLocks/>
          </p:cNvGrpSpPr>
          <p:nvPr/>
        </p:nvGrpSpPr>
        <p:grpSpPr bwMode="auto">
          <a:xfrm>
            <a:off x="3060700" y="3000375"/>
            <a:ext cx="3182938" cy="2641600"/>
            <a:chOff x="1928" y="1890"/>
            <a:chExt cx="2005" cy="1664"/>
          </a:xfrm>
        </p:grpSpPr>
        <p:sp>
          <p:nvSpPr>
            <p:cNvPr id="27655" name="Rectangle 7"/>
            <p:cNvSpPr>
              <a:spLocks noChangeArrowheads="1"/>
            </p:cNvSpPr>
            <p:nvPr/>
          </p:nvSpPr>
          <p:spPr bwMode="auto">
            <a:xfrm>
              <a:off x="1928" y="1890"/>
              <a:ext cx="2005" cy="935"/>
            </a:xfrm>
            <a:prstGeom prst="rect">
              <a:avLst/>
            </a:prstGeom>
            <a:gradFill rotWithShape="0">
              <a:gsLst>
                <a:gs pos="0">
                  <a:srgbClr val="CF0E30"/>
                </a:gs>
                <a:gs pos="50000">
                  <a:srgbClr val="CF0E30">
                    <a:gamma/>
                    <a:shade val="29804"/>
                    <a:invGamma/>
                  </a:srgbClr>
                </a:gs>
                <a:gs pos="100000">
                  <a:srgbClr val="CF0E30"/>
                </a:gs>
              </a:gsLst>
              <a:lin ang="2700000" scaled="1"/>
            </a:gra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56" name="Rectangle 8"/>
            <p:cNvSpPr>
              <a:spLocks noChangeArrowheads="1"/>
            </p:cNvSpPr>
            <p:nvPr/>
          </p:nvSpPr>
          <p:spPr bwMode="auto">
            <a:xfrm>
              <a:off x="2013" y="2193"/>
              <a:ext cx="1819" cy="2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b="1">
                  <a:effectLst>
                    <a:outerShdw blurRad="38100" dist="38100" dir="2700000" algn="tl">
                      <a:srgbClr val="DDDDDD"/>
                    </a:outerShdw>
                  </a:effectLst>
                  <a:latin typeface="Arial" charset="0"/>
                </a:rPr>
                <a:t>P</a:t>
              </a:r>
              <a:r>
                <a:rPr lang="es-ES_tradnl" sz="2000" b="1">
                  <a:effectLst>
                    <a:outerShdw blurRad="38100" dist="38100" dir="2700000" algn="tl">
                      <a:srgbClr val="DDDDDD"/>
                    </a:outerShdw>
                  </a:effectLst>
                  <a:latin typeface="Arial" charset="0"/>
                </a:rPr>
                <a:t>lataforma de vaciado</a:t>
              </a:r>
            </a:p>
          </p:txBody>
        </p:sp>
        <p:sp>
          <p:nvSpPr>
            <p:cNvPr id="27657" name="Rectangle 9"/>
            <p:cNvSpPr>
              <a:spLocks noChangeArrowheads="1"/>
            </p:cNvSpPr>
            <p:nvPr/>
          </p:nvSpPr>
          <p:spPr bwMode="auto">
            <a:xfrm>
              <a:off x="1930" y="2787"/>
              <a:ext cx="2000" cy="368"/>
            </a:xfrm>
            <a:prstGeom prst="rect">
              <a:avLst/>
            </a:prstGeom>
            <a:gradFill rotWithShape="0">
              <a:gsLst>
                <a:gs pos="0">
                  <a:srgbClr val="CF0E30"/>
                </a:gs>
                <a:gs pos="50000">
                  <a:srgbClr val="CF0E30">
                    <a:gamma/>
                    <a:shade val="29804"/>
                    <a:invGamma/>
                  </a:srgbClr>
                </a:gs>
                <a:gs pos="100000">
                  <a:srgbClr val="CF0E30"/>
                </a:gs>
              </a:gsLst>
              <a:lin ang="2700000" scaled="1"/>
            </a:gra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58" name="Rectangle 10"/>
            <p:cNvSpPr>
              <a:spLocks noChangeArrowheads="1"/>
            </p:cNvSpPr>
            <p:nvPr/>
          </p:nvSpPr>
          <p:spPr bwMode="auto">
            <a:xfrm>
              <a:off x="1973" y="2830"/>
              <a:ext cx="1899" cy="2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b="1">
                  <a:effectLst>
                    <a:outerShdw blurRad="38100" dist="38100" dir="2700000" algn="tl">
                      <a:srgbClr val="DDDDDD"/>
                    </a:outerShdw>
                  </a:effectLst>
                  <a:latin typeface="Arial" charset="0"/>
                </a:rPr>
                <a:t>A</a:t>
              </a:r>
              <a:r>
                <a:rPr lang="es-ES_tradnl" sz="2000" b="1">
                  <a:effectLst>
                    <a:outerShdw blurRad="38100" dist="38100" dir="2700000" algn="tl">
                      <a:srgbClr val="DDDDDD"/>
                    </a:outerShdw>
                  </a:effectLst>
                  <a:latin typeface="Arial" charset="0"/>
                </a:rPr>
                <a:t>lmacén</a:t>
              </a:r>
              <a:r>
                <a:rPr lang="es-ES_tradnl" sz="2000">
                  <a:latin typeface="Arial" charset="0"/>
                </a:rPr>
                <a:t> </a:t>
              </a:r>
              <a:r>
                <a:rPr lang="es-ES_tradnl" sz="2000" b="1">
                  <a:effectLst>
                    <a:outerShdw blurRad="38100" dist="38100" dir="2700000" algn="tl">
                      <a:srgbClr val="DDDDDD"/>
                    </a:outerShdw>
                  </a:effectLst>
                  <a:latin typeface="Arial" charset="0"/>
                </a:rPr>
                <a:t>de Suministro</a:t>
              </a:r>
            </a:p>
          </p:txBody>
        </p:sp>
        <p:sp>
          <p:nvSpPr>
            <p:cNvPr id="27659" name="Line 11"/>
            <p:cNvSpPr>
              <a:spLocks noChangeShapeType="1"/>
            </p:cNvSpPr>
            <p:nvPr/>
          </p:nvSpPr>
          <p:spPr bwMode="auto">
            <a:xfrm>
              <a:off x="2930" y="3183"/>
              <a:ext cx="0" cy="371"/>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27660" name="Group 12"/>
          <p:cNvGrpSpPr>
            <a:grpSpLocks/>
          </p:cNvGrpSpPr>
          <p:nvPr/>
        </p:nvGrpSpPr>
        <p:grpSpPr bwMode="auto">
          <a:xfrm>
            <a:off x="2951163" y="1697038"/>
            <a:ext cx="3402012" cy="806450"/>
            <a:chOff x="1859" y="1069"/>
            <a:chExt cx="2143" cy="508"/>
          </a:xfrm>
        </p:grpSpPr>
        <p:sp>
          <p:nvSpPr>
            <p:cNvPr id="27661" name="Line 13"/>
            <p:cNvSpPr>
              <a:spLocks noChangeShapeType="1"/>
            </p:cNvSpPr>
            <p:nvPr/>
          </p:nvSpPr>
          <p:spPr bwMode="auto">
            <a:xfrm flipV="1">
              <a:off x="1859" y="1069"/>
              <a:ext cx="0" cy="50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62" name="Line 14"/>
            <p:cNvSpPr>
              <a:spLocks noChangeShapeType="1"/>
            </p:cNvSpPr>
            <p:nvPr/>
          </p:nvSpPr>
          <p:spPr bwMode="auto">
            <a:xfrm>
              <a:off x="1868" y="1077"/>
              <a:ext cx="211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63" name="Line 15"/>
            <p:cNvSpPr>
              <a:spLocks noChangeShapeType="1"/>
            </p:cNvSpPr>
            <p:nvPr/>
          </p:nvSpPr>
          <p:spPr bwMode="auto">
            <a:xfrm flipV="1">
              <a:off x="4002" y="1069"/>
              <a:ext cx="0" cy="50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27664" name="Rectangle 16"/>
          <p:cNvSpPr>
            <a:spLocks noChangeArrowheads="1"/>
          </p:cNvSpPr>
          <p:nvPr/>
        </p:nvSpPr>
        <p:spPr bwMode="auto">
          <a:xfrm>
            <a:off x="314325" y="1176338"/>
            <a:ext cx="2081250" cy="92076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b="1">
                <a:latin typeface="Arial" charset="0"/>
              </a:rPr>
              <a:t>Sistema de </a:t>
            </a:r>
          </a:p>
          <a:p>
            <a:pPr defTabSz="762000"/>
            <a:r>
              <a:rPr lang="es-ES_tradnl" b="1">
                <a:latin typeface="Arial" charset="0"/>
              </a:rPr>
              <a:t>recolección  de </a:t>
            </a:r>
          </a:p>
          <a:p>
            <a:pPr defTabSz="762000"/>
            <a:r>
              <a:rPr lang="es-ES_tradnl" b="1">
                <a:latin typeface="Arial" charset="0"/>
              </a:rPr>
              <a:t>basura municipal</a:t>
            </a:r>
          </a:p>
        </p:txBody>
      </p:sp>
      <p:sp>
        <p:nvSpPr>
          <p:cNvPr id="27665" name="Rectangle 17"/>
          <p:cNvSpPr>
            <a:spLocks noChangeArrowheads="1"/>
          </p:cNvSpPr>
          <p:nvPr/>
        </p:nvSpPr>
        <p:spPr bwMode="auto">
          <a:xfrm>
            <a:off x="6457950" y="3792538"/>
            <a:ext cx="2671763" cy="6985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762000"/>
            <a:r>
              <a:rPr lang="es-ES_tradnl" sz="2000" b="1">
                <a:latin typeface="Arial" charset="0"/>
              </a:rPr>
              <a:t>Material reciclado</a:t>
            </a:r>
          </a:p>
          <a:p>
            <a:pPr defTabSz="762000"/>
            <a:r>
              <a:rPr lang="es-ES_tradnl" sz="2000" b="1">
                <a:latin typeface="Arial" charset="0"/>
              </a:rPr>
              <a:t>para venta</a:t>
            </a:r>
          </a:p>
        </p:txBody>
      </p:sp>
      <p:sp>
        <p:nvSpPr>
          <p:cNvPr id="27666" name="Rectangle 18"/>
          <p:cNvSpPr>
            <a:spLocks noChangeArrowheads="1"/>
          </p:cNvSpPr>
          <p:nvPr/>
        </p:nvSpPr>
        <p:spPr bwMode="auto">
          <a:xfrm>
            <a:off x="6530975" y="5245100"/>
            <a:ext cx="2221187" cy="101309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2000" b="1">
                <a:latin typeface="Arial" charset="0"/>
              </a:rPr>
              <a:t>Residuos </a:t>
            </a:r>
          </a:p>
          <a:p>
            <a:pPr defTabSz="762000"/>
            <a:r>
              <a:rPr lang="es-ES_tradnl" sz="2000" b="1">
                <a:latin typeface="Arial" charset="0"/>
              </a:rPr>
              <a:t>inorgánicos</a:t>
            </a:r>
          </a:p>
          <a:p>
            <a:pPr defTabSz="762000"/>
            <a:r>
              <a:rPr lang="es-ES_tradnl" sz="2000" b="1">
                <a:latin typeface="Arial" charset="0"/>
              </a:rPr>
              <a:t>inertes al relleno</a:t>
            </a:r>
          </a:p>
        </p:txBody>
      </p:sp>
      <p:sp>
        <p:nvSpPr>
          <p:cNvPr id="27667" name="Rectangle 19"/>
          <p:cNvSpPr>
            <a:spLocks noChangeArrowheads="1"/>
          </p:cNvSpPr>
          <p:nvPr/>
        </p:nvSpPr>
        <p:spPr bwMode="auto">
          <a:xfrm>
            <a:off x="139700" y="5748338"/>
            <a:ext cx="2773860" cy="643766"/>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b="1">
                <a:latin typeface="Arial" charset="0"/>
              </a:rPr>
              <a:t>Operación de minado</a:t>
            </a:r>
          </a:p>
          <a:p>
            <a:pPr defTabSz="762000"/>
            <a:r>
              <a:rPr lang="es-ES_tradnl" b="1">
                <a:latin typeface="Arial" charset="0"/>
              </a:rPr>
              <a:t> del basurero municipal</a:t>
            </a:r>
          </a:p>
        </p:txBody>
      </p:sp>
      <p:sp>
        <p:nvSpPr>
          <p:cNvPr id="27668" name="Line 20"/>
          <p:cNvSpPr>
            <a:spLocks noChangeShapeType="1"/>
          </p:cNvSpPr>
          <p:nvPr/>
        </p:nvSpPr>
        <p:spPr bwMode="auto">
          <a:xfrm>
            <a:off x="7966075" y="2741613"/>
            <a:ext cx="90328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69" name="Line 21"/>
          <p:cNvSpPr>
            <a:spLocks noChangeShapeType="1"/>
          </p:cNvSpPr>
          <p:nvPr/>
        </p:nvSpPr>
        <p:spPr bwMode="auto">
          <a:xfrm>
            <a:off x="7966075" y="3441700"/>
            <a:ext cx="90328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70" name="Line 22"/>
          <p:cNvSpPr>
            <a:spLocks noChangeShapeType="1"/>
          </p:cNvSpPr>
          <p:nvPr/>
        </p:nvSpPr>
        <p:spPr bwMode="auto">
          <a:xfrm>
            <a:off x="8027988" y="4741863"/>
            <a:ext cx="903287"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71" name="Line 23"/>
          <p:cNvSpPr>
            <a:spLocks noChangeShapeType="1"/>
          </p:cNvSpPr>
          <p:nvPr/>
        </p:nvSpPr>
        <p:spPr bwMode="auto">
          <a:xfrm>
            <a:off x="2011363" y="2719388"/>
            <a:ext cx="903287"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72" name="Line 24"/>
          <p:cNvSpPr>
            <a:spLocks noChangeShapeType="1"/>
          </p:cNvSpPr>
          <p:nvPr/>
        </p:nvSpPr>
        <p:spPr bwMode="auto">
          <a:xfrm>
            <a:off x="2292350" y="3106738"/>
            <a:ext cx="0" cy="76676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73" name="Line 25"/>
          <p:cNvSpPr>
            <a:spLocks noChangeShapeType="1"/>
          </p:cNvSpPr>
          <p:nvPr/>
        </p:nvSpPr>
        <p:spPr bwMode="auto">
          <a:xfrm>
            <a:off x="2317750" y="3079750"/>
            <a:ext cx="531813"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aphicFrame>
        <p:nvGraphicFramePr>
          <p:cNvPr id="27674" name="Object 26">
            <a:hlinkClick r:id="" action="ppaction://ole?verb=0"/>
          </p:cNvPr>
          <p:cNvGraphicFramePr>
            <a:graphicFrameLocks/>
          </p:cNvGraphicFramePr>
          <p:nvPr>
            <p:extLst>
              <p:ext uri="{D42A27DB-BD31-4B8C-83A1-F6EECF244321}">
                <p14:modId xmlns:p14="http://schemas.microsoft.com/office/powerpoint/2010/main" val="1924111713"/>
              </p:ext>
            </p:extLst>
          </p:nvPr>
        </p:nvGraphicFramePr>
        <p:xfrm>
          <a:off x="6461125" y="2197100"/>
          <a:ext cx="1208088" cy="754063"/>
        </p:xfrm>
        <a:graphic>
          <a:graphicData uri="http://schemas.openxmlformats.org/presentationml/2006/ole">
            <mc:AlternateContent xmlns:mc="http://schemas.openxmlformats.org/markup-compatibility/2006">
              <mc:Choice xmlns:v="urn:schemas-microsoft-com:vml" Requires="v">
                <p:oleObj spid="_x0000_s69684" name="Microsoft ClipArt Gallery" r:id="rId3" imgW="6118200" imgH="3846240" progId="MS_ClipArt_Gallery">
                  <p:embed/>
                </p:oleObj>
              </mc:Choice>
              <mc:Fallback>
                <p:oleObj name="Microsoft ClipArt Gallery" r:id="rId3" imgW="6118200" imgH="3846240" progId="MS_ClipArt_Gallery">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25" y="2197100"/>
                        <a:ext cx="1208088" cy="7540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7675" name="Object 27">
            <a:hlinkClick r:id="" action="ppaction://ole?verb=0"/>
          </p:cNvPr>
          <p:cNvGraphicFramePr>
            <a:graphicFrameLocks/>
          </p:cNvGraphicFramePr>
          <p:nvPr>
            <p:extLst>
              <p:ext uri="{D42A27DB-BD31-4B8C-83A1-F6EECF244321}">
                <p14:modId xmlns:p14="http://schemas.microsoft.com/office/powerpoint/2010/main" val="1068212271"/>
              </p:ext>
            </p:extLst>
          </p:nvPr>
        </p:nvGraphicFramePr>
        <p:xfrm>
          <a:off x="6461125" y="3011488"/>
          <a:ext cx="1208088" cy="754062"/>
        </p:xfrm>
        <a:graphic>
          <a:graphicData uri="http://schemas.openxmlformats.org/presentationml/2006/ole">
            <mc:AlternateContent xmlns:mc="http://schemas.openxmlformats.org/markup-compatibility/2006">
              <mc:Choice xmlns:v="urn:schemas-microsoft-com:vml" Requires="v">
                <p:oleObj spid="_x0000_s69685" name="Microsoft ClipArt Gallery" r:id="rId5" imgW="6118200" imgH="3846240" progId="MS_ClipArt_Gallery">
                  <p:embed/>
                </p:oleObj>
              </mc:Choice>
              <mc:Fallback>
                <p:oleObj name="Microsoft ClipArt Gallery" r:id="rId5" imgW="6118200" imgH="3846240" progId="MS_ClipArt_Gallery">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25" y="3011488"/>
                        <a:ext cx="1208088" cy="75406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7676" name="Object 28">
            <a:hlinkClick r:id="" action="ppaction://ole?verb=0"/>
          </p:cNvPr>
          <p:cNvGraphicFramePr>
            <a:graphicFrameLocks/>
          </p:cNvGraphicFramePr>
          <p:nvPr>
            <p:extLst>
              <p:ext uri="{D42A27DB-BD31-4B8C-83A1-F6EECF244321}">
                <p14:modId xmlns:p14="http://schemas.microsoft.com/office/powerpoint/2010/main" val="538102144"/>
              </p:ext>
            </p:extLst>
          </p:nvPr>
        </p:nvGraphicFramePr>
        <p:xfrm>
          <a:off x="6461125" y="4357688"/>
          <a:ext cx="1208088" cy="754062"/>
        </p:xfrm>
        <a:graphic>
          <a:graphicData uri="http://schemas.openxmlformats.org/presentationml/2006/ole">
            <mc:AlternateContent xmlns:mc="http://schemas.openxmlformats.org/markup-compatibility/2006">
              <mc:Choice xmlns:v="urn:schemas-microsoft-com:vml" Requires="v">
                <p:oleObj spid="_x0000_s69686" name="Microsoft ClipArt Gallery" r:id="rId6" imgW="6118200" imgH="3846240" progId="MS_ClipArt_Gallery">
                  <p:embed/>
                </p:oleObj>
              </mc:Choice>
              <mc:Fallback>
                <p:oleObj name="Microsoft ClipArt Gallery" r:id="rId6" imgW="6118200" imgH="3846240" progId="MS_ClipArt_Gallery">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25" y="4357688"/>
                        <a:ext cx="1208088" cy="75406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7677" name="Object 29">
            <a:hlinkClick r:id="" action="ppaction://ole?verb=0"/>
          </p:cNvPr>
          <p:cNvGraphicFramePr>
            <a:graphicFrameLocks/>
          </p:cNvGraphicFramePr>
          <p:nvPr>
            <p:extLst>
              <p:ext uri="{D42A27DB-BD31-4B8C-83A1-F6EECF244321}">
                <p14:modId xmlns:p14="http://schemas.microsoft.com/office/powerpoint/2010/main" val="287424630"/>
              </p:ext>
            </p:extLst>
          </p:nvPr>
        </p:nvGraphicFramePr>
        <p:xfrm>
          <a:off x="1274763" y="4162425"/>
          <a:ext cx="1485900" cy="893763"/>
        </p:xfrm>
        <a:graphic>
          <a:graphicData uri="http://schemas.openxmlformats.org/presentationml/2006/ole">
            <mc:AlternateContent xmlns:mc="http://schemas.openxmlformats.org/markup-compatibility/2006">
              <mc:Choice xmlns:v="urn:schemas-microsoft-com:vml" Requires="v">
                <p:oleObj spid="_x0000_s69687" name="Microsoft ClipArt Gallery" r:id="rId7" imgW="5697360" imgH="3449520" progId="MS_ClipArt_Gallery">
                  <p:embed/>
                </p:oleObj>
              </mc:Choice>
              <mc:Fallback>
                <p:oleObj name="Microsoft ClipArt Gallery" r:id="rId7" imgW="5697360" imgH="3449520" progId="MS_ClipArt_Gallery">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4763" y="4162425"/>
                        <a:ext cx="1485900" cy="8937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7678" name="Object 30">
            <a:hlinkClick r:id="" action="ppaction://ole?verb=0"/>
          </p:cNvPr>
          <p:cNvGraphicFramePr>
            <a:graphicFrameLocks/>
          </p:cNvGraphicFramePr>
          <p:nvPr>
            <p:extLst>
              <p:ext uri="{D42A27DB-BD31-4B8C-83A1-F6EECF244321}">
                <p14:modId xmlns:p14="http://schemas.microsoft.com/office/powerpoint/2010/main" val="2225907258"/>
              </p:ext>
            </p:extLst>
          </p:nvPr>
        </p:nvGraphicFramePr>
        <p:xfrm>
          <a:off x="396875" y="5126038"/>
          <a:ext cx="1304925" cy="554037"/>
        </p:xfrm>
        <a:graphic>
          <a:graphicData uri="http://schemas.openxmlformats.org/presentationml/2006/ole">
            <mc:AlternateContent xmlns:mc="http://schemas.openxmlformats.org/markup-compatibility/2006">
              <mc:Choice xmlns:v="urn:schemas-microsoft-com:vml" Requires="v">
                <p:oleObj spid="_x0000_s69688" name="Microsoft ClipArt Gallery" r:id="rId9" imgW="5279760" imgH="2276280" progId="MS_ClipArt_Gallery">
                  <p:embed/>
                </p:oleObj>
              </mc:Choice>
              <mc:Fallback>
                <p:oleObj name="Microsoft ClipArt Gallery" r:id="rId9" imgW="5279760" imgH="2276280" progId="MS_ClipArt_Gallery">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875" y="5126038"/>
                        <a:ext cx="1304925" cy="55403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27679" name="Group 31"/>
          <p:cNvGrpSpPr>
            <a:grpSpLocks/>
          </p:cNvGrpSpPr>
          <p:nvPr/>
        </p:nvGrpSpPr>
        <p:grpSpPr bwMode="auto">
          <a:xfrm>
            <a:off x="401638" y="2368550"/>
            <a:ext cx="1368425" cy="620713"/>
            <a:chOff x="253" y="1492"/>
            <a:chExt cx="862" cy="391"/>
          </a:xfrm>
        </p:grpSpPr>
        <p:sp>
          <p:nvSpPr>
            <p:cNvPr id="27680" name="Freeform 32"/>
            <p:cNvSpPr>
              <a:spLocks/>
            </p:cNvSpPr>
            <p:nvPr/>
          </p:nvSpPr>
          <p:spPr bwMode="auto">
            <a:xfrm>
              <a:off x="275" y="1576"/>
              <a:ext cx="807" cy="237"/>
            </a:xfrm>
            <a:custGeom>
              <a:avLst/>
              <a:gdLst>
                <a:gd name="T0" fmla="*/ 806 w 807"/>
                <a:gd name="T1" fmla="*/ 203 h 237"/>
                <a:gd name="T2" fmla="*/ 797 w 807"/>
                <a:gd name="T3" fmla="*/ 199 h 237"/>
                <a:gd name="T4" fmla="*/ 788 w 807"/>
                <a:gd name="T5" fmla="*/ 198 h 237"/>
                <a:gd name="T6" fmla="*/ 659 w 807"/>
                <a:gd name="T7" fmla="*/ 236 h 237"/>
                <a:gd name="T8" fmla="*/ 272 w 807"/>
                <a:gd name="T9" fmla="*/ 236 h 237"/>
                <a:gd name="T10" fmla="*/ 144 w 807"/>
                <a:gd name="T11" fmla="*/ 201 h 237"/>
                <a:gd name="T12" fmla="*/ 118 w 807"/>
                <a:gd name="T13" fmla="*/ 210 h 237"/>
                <a:gd name="T14" fmla="*/ 0 w 807"/>
                <a:gd name="T15" fmla="*/ 208 h 237"/>
                <a:gd name="T16" fmla="*/ 0 w 807"/>
                <a:gd name="T17" fmla="*/ 134 h 237"/>
                <a:gd name="T18" fmla="*/ 29 w 807"/>
                <a:gd name="T19" fmla="*/ 104 h 237"/>
                <a:gd name="T20" fmla="*/ 290 w 807"/>
                <a:gd name="T21" fmla="*/ 104 h 237"/>
                <a:gd name="T22" fmla="*/ 319 w 807"/>
                <a:gd name="T23" fmla="*/ 78 h 237"/>
                <a:gd name="T24" fmla="*/ 406 w 807"/>
                <a:gd name="T25" fmla="*/ 78 h 237"/>
                <a:gd name="T26" fmla="*/ 415 w 807"/>
                <a:gd name="T27" fmla="*/ 10 h 237"/>
                <a:gd name="T28" fmla="*/ 434 w 807"/>
                <a:gd name="T29" fmla="*/ 0 h 237"/>
                <a:gd name="T30" fmla="*/ 429 w 807"/>
                <a:gd name="T31" fmla="*/ 74 h 237"/>
                <a:gd name="T32" fmla="*/ 500 w 807"/>
                <a:gd name="T33" fmla="*/ 73 h 237"/>
                <a:gd name="T34" fmla="*/ 500 w 807"/>
                <a:gd name="T35" fmla="*/ 2 h 237"/>
                <a:gd name="T36" fmla="*/ 506 w 807"/>
                <a:gd name="T37" fmla="*/ 1 h 237"/>
                <a:gd name="T38" fmla="*/ 506 w 807"/>
                <a:gd name="T39" fmla="*/ 73 h 237"/>
                <a:gd name="T40" fmla="*/ 544 w 807"/>
                <a:gd name="T41" fmla="*/ 75 h 237"/>
                <a:gd name="T42" fmla="*/ 506 w 807"/>
                <a:gd name="T43" fmla="*/ 2 h 237"/>
                <a:gd name="T44" fmla="*/ 510 w 807"/>
                <a:gd name="T45" fmla="*/ 2 h 237"/>
                <a:gd name="T46" fmla="*/ 547 w 807"/>
                <a:gd name="T47" fmla="*/ 69 h 237"/>
                <a:gd name="T48" fmla="*/ 546 w 807"/>
                <a:gd name="T49" fmla="*/ 61 h 237"/>
                <a:gd name="T50" fmla="*/ 546 w 807"/>
                <a:gd name="T51" fmla="*/ 3 h 237"/>
                <a:gd name="T52" fmla="*/ 551 w 807"/>
                <a:gd name="T53" fmla="*/ 5 h 237"/>
                <a:gd name="T54" fmla="*/ 551 w 807"/>
                <a:gd name="T55" fmla="*/ 63 h 237"/>
                <a:gd name="T56" fmla="*/ 597 w 807"/>
                <a:gd name="T57" fmla="*/ 63 h 237"/>
                <a:gd name="T58" fmla="*/ 625 w 807"/>
                <a:gd name="T59" fmla="*/ 84 h 237"/>
                <a:gd name="T60" fmla="*/ 625 w 807"/>
                <a:gd name="T61" fmla="*/ 133 h 237"/>
                <a:gd name="T62" fmla="*/ 806 w 807"/>
                <a:gd name="T63" fmla="*/ 134 h 237"/>
                <a:gd name="T64" fmla="*/ 806 w 807"/>
                <a:gd name="T65" fmla="*/ 20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7" h="237">
                  <a:moveTo>
                    <a:pt x="806" y="203"/>
                  </a:moveTo>
                  <a:lnTo>
                    <a:pt x="797" y="199"/>
                  </a:lnTo>
                  <a:lnTo>
                    <a:pt x="788" y="198"/>
                  </a:lnTo>
                  <a:lnTo>
                    <a:pt x="659" y="236"/>
                  </a:lnTo>
                  <a:lnTo>
                    <a:pt x="272" y="236"/>
                  </a:lnTo>
                  <a:lnTo>
                    <a:pt x="144" y="201"/>
                  </a:lnTo>
                  <a:lnTo>
                    <a:pt x="118" y="210"/>
                  </a:lnTo>
                  <a:lnTo>
                    <a:pt x="0" y="208"/>
                  </a:lnTo>
                  <a:lnTo>
                    <a:pt x="0" y="134"/>
                  </a:lnTo>
                  <a:lnTo>
                    <a:pt x="29" y="104"/>
                  </a:lnTo>
                  <a:lnTo>
                    <a:pt x="290" y="104"/>
                  </a:lnTo>
                  <a:lnTo>
                    <a:pt x="319" y="78"/>
                  </a:lnTo>
                  <a:lnTo>
                    <a:pt x="406" y="78"/>
                  </a:lnTo>
                  <a:lnTo>
                    <a:pt x="415" y="10"/>
                  </a:lnTo>
                  <a:lnTo>
                    <a:pt x="434" y="0"/>
                  </a:lnTo>
                  <a:lnTo>
                    <a:pt x="429" y="74"/>
                  </a:lnTo>
                  <a:lnTo>
                    <a:pt x="500" y="73"/>
                  </a:lnTo>
                  <a:lnTo>
                    <a:pt x="500" y="2"/>
                  </a:lnTo>
                  <a:lnTo>
                    <a:pt x="506" y="1"/>
                  </a:lnTo>
                  <a:lnTo>
                    <a:pt x="506" y="73"/>
                  </a:lnTo>
                  <a:lnTo>
                    <a:pt x="544" y="75"/>
                  </a:lnTo>
                  <a:lnTo>
                    <a:pt x="506" y="2"/>
                  </a:lnTo>
                  <a:lnTo>
                    <a:pt x="510" y="2"/>
                  </a:lnTo>
                  <a:lnTo>
                    <a:pt x="547" y="69"/>
                  </a:lnTo>
                  <a:lnTo>
                    <a:pt x="546" y="61"/>
                  </a:lnTo>
                  <a:lnTo>
                    <a:pt x="546" y="3"/>
                  </a:lnTo>
                  <a:lnTo>
                    <a:pt x="551" y="5"/>
                  </a:lnTo>
                  <a:lnTo>
                    <a:pt x="551" y="63"/>
                  </a:lnTo>
                  <a:lnTo>
                    <a:pt x="597" y="63"/>
                  </a:lnTo>
                  <a:lnTo>
                    <a:pt x="625" y="84"/>
                  </a:lnTo>
                  <a:lnTo>
                    <a:pt x="625" y="133"/>
                  </a:lnTo>
                  <a:lnTo>
                    <a:pt x="806" y="134"/>
                  </a:lnTo>
                  <a:lnTo>
                    <a:pt x="806" y="203"/>
                  </a:lnTo>
                </a:path>
              </a:pathLst>
            </a:custGeom>
            <a:solidFill>
              <a:srgbClr val="20202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681" name="Rectangle 33"/>
            <p:cNvSpPr>
              <a:spLocks noChangeArrowheads="1"/>
            </p:cNvSpPr>
            <p:nvPr/>
          </p:nvSpPr>
          <p:spPr bwMode="auto">
            <a:xfrm>
              <a:off x="712" y="1588"/>
              <a:ext cx="111" cy="4"/>
            </a:xfrm>
            <a:prstGeom prst="rect">
              <a:avLst/>
            </a:prstGeom>
            <a:solidFill>
              <a:srgbClr val="20202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82" name="Freeform 34"/>
            <p:cNvSpPr>
              <a:spLocks/>
            </p:cNvSpPr>
            <p:nvPr/>
          </p:nvSpPr>
          <p:spPr bwMode="auto">
            <a:xfrm>
              <a:off x="801" y="1634"/>
              <a:ext cx="24" cy="26"/>
            </a:xfrm>
            <a:custGeom>
              <a:avLst/>
              <a:gdLst>
                <a:gd name="T0" fmla="*/ 22 w 24"/>
                <a:gd name="T1" fmla="*/ 22 h 26"/>
                <a:gd name="T2" fmla="*/ 23 w 24"/>
                <a:gd name="T3" fmla="*/ 19 h 26"/>
                <a:gd name="T4" fmla="*/ 23 w 24"/>
                <a:gd name="T5" fmla="*/ 17 h 26"/>
                <a:gd name="T6" fmla="*/ 23 w 24"/>
                <a:gd name="T7" fmla="*/ 15 h 26"/>
                <a:gd name="T8" fmla="*/ 23 w 24"/>
                <a:gd name="T9" fmla="*/ 13 h 26"/>
                <a:gd name="T10" fmla="*/ 23 w 24"/>
                <a:gd name="T11" fmla="*/ 10 h 26"/>
                <a:gd name="T12" fmla="*/ 23 w 24"/>
                <a:gd name="T13" fmla="*/ 8 h 26"/>
                <a:gd name="T14" fmla="*/ 22 w 24"/>
                <a:gd name="T15" fmla="*/ 7 h 26"/>
                <a:gd name="T16" fmla="*/ 22 w 24"/>
                <a:gd name="T17" fmla="*/ 5 h 26"/>
                <a:gd name="T18" fmla="*/ 21 w 24"/>
                <a:gd name="T19" fmla="*/ 3 h 26"/>
                <a:gd name="T20" fmla="*/ 21 w 24"/>
                <a:gd name="T21" fmla="*/ 2 h 26"/>
                <a:gd name="T22" fmla="*/ 20 w 24"/>
                <a:gd name="T23" fmla="*/ 1 h 26"/>
                <a:gd name="T24" fmla="*/ 19 w 24"/>
                <a:gd name="T25" fmla="*/ 0 h 26"/>
                <a:gd name="T26" fmla="*/ 18 w 24"/>
                <a:gd name="T27" fmla="*/ 0 h 26"/>
                <a:gd name="T28" fmla="*/ 17 w 24"/>
                <a:gd name="T29" fmla="*/ 0 h 26"/>
                <a:gd name="T30" fmla="*/ 16 w 24"/>
                <a:gd name="T31" fmla="*/ 0 h 26"/>
                <a:gd name="T32" fmla="*/ 15 w 24"/>
                <a:gd name="T33" fmla="*/ 0 h 26"/>
                <a:gd name="T34" fmla="*/ 14 w 24"/>
                <a:gd name="T35" fmla="*/ 1 h 26"/>
                <a:gd name="T36" fmla="*/ 13 w 24"/>
                <a:gd name="T37" fmla="*/ 2 h 26"/>
                <a:gd name="T38" fmla="*/ 12 w 24"/>
                <a:gd name="T39" fmla="*/ 3 h 26"/>
                <a:gd name="T40" fmla="*/ 10 w 24"/>
                <a:gd name="T41" fmla="*/ 4 h 26"/>
                <a:gd name="T42" fmla="*/ 9 w 24"/>
                <a:gd name="T43" fmla="*/ 5 h 26"/>
                <a:gd name="T44" fmla="*/ 7 w 24"/>
                <a:gd name="T45" fmla="*/ 8 h 26"/>
                <a:gd name="T46" fmla="*/ 6 w 24"/>
                <a:gd name="T47" fmla="*/ 10 h 26"/>
                <a:gd name="T48" fmla="*/ 5 w 24"/>
                <a:gd name="T49" fmla="*/ 12 h 26"/>
                <a:gd name="T50" fmla="*/ 4 w 24"/>
                <a:gd name="T51" fmla="*/ 14 h 26"/>
                <a:gd name="T52" fmla="*/ 3 w 24"/>
                <a:gd name="T53" fmla="*/ 16 h 26"/>
                <a:gd name="T54" fmla="*/ 2 w 24"/>
                <a:gd name="T55" fmla="*/ 19 h 26"/>
                <a:gd name="T56" fmla="*/ 1 w 24"/>
                <a:gd name="T57" fmla="*/ 21 h 26"/>
                <a:gd name="T58" fmla="*/ 0 w 24"/>
                <a:gd name="T59" fmla="*/ 23 h 26"/>
                <a:gd name="T60" fmla="*/ 0 w 24"/>
                <a:gd name="T61" fmla="*/ 25 h 26"/>
                <a:gd name="T62" fmla="*/ 6 w 24"/>
                <a:gd name="T63" fmla="*/ 25 h 26"/>
                <a:gd name="T64" fmla="*/ 6 w 24"/>
                <a:gd name="T65" fmla="*/ 24 h 26"/>
                <a:gd name="T66" fmla="*/ 7 w 24"/>
                <a:gd name="T67" fmla="*/ 22 h 26"/>
                <a:gd name="T68" fmla="*/ 7 w 24"/>
                <a:gd name="T69" fmla="*/ 20 h 26"/>
                <a:gd name="T70" fmla="*/ 8 w 24"/>
                <a:gd name="T71" fmla="*/ 18 h 26"/>
                <a:gd name="T72" fmla="*/ 9 w 24"/>
                <a:gd name="T73" fmla="*/ 17 h 26"/>
                <a:gd name="T74" fmla="*/ 10 w 24"/>
                <a:gd name="T75" fmla="*/ 15 h 26"/>
                <a:gd name="T76" fmla="*/ 11 w 24"/>
                <a:gd name="T77" fmla="*/ 13 h 26"/>
                <a:gd name="T78" fmla="*/ 12 w 24"/>
                <a:gd name="T79" fmla="*/ 11 h 26"/>
                <a:gd name="T80" fmla="*/ 13 w 24"/>
                <a:gd name="T81" fmla="*/ 9 h 26"/>
                <a:gd name="T82" fmla="*/ 14 w 24"/>
                <a:gd name="T83" fmla="*/ 8 h 26"/>
                <a:gd name="T84" fmla="*/ 15 w 24"/>
                <a:gd name="T85" fmla="*/ 7 h 26"/>
                <a:gd name="T86" fmla="*/ 16 w 24"/>
                <a:gd name="T87" fmla="*/ 6 h 26"/>
                <a:gd name="T88" fmla="*/ 16 w 24"/>
                <a:gd name="T89" fmla="*/ 6 h 26"/>
                <a:gd name="T90" fmla="*/ 17 w 24"/>
                <a:gd name="T91" fmla="*/ 6 h 26"/>
                <a:gd name="T92" fmla="*/ 17 w 24"/>
                <a:gd name="T93" fmla="*/ 6 h 26"/>
                <a:gd name="T94" fmla="*/ 18 w 24"/>
                <a:gd name="T95" fmla="*/ 6 h 26"/>
                <a:gd name="T96" fmla="*/ 19 w 24"/>
                <a:gd name="T97" fmla="*/ 7 h 26"/>
                <a:gd name="T98" fmla="*/ 19 w 24"/>
                <a:gd name="T99" fmla="*/ 8 h 26"/>
                <a:gd name="T100" fmla="*/ 19 w 24"/>
                <a:gd name="T101" fmla="*/ 9 h 26"/>
                <a:gd name="T102" fmla="*/ 19 w 24"/>
                <a:gd name="T103" fmla="*/ 10 h 26"/>
                <a:gd name="T104" fmla="*/ 19 w 24"/>
                <a:gd name="T105" fmla="*/ 12 h 26"/>
                <a:gd name="T106" fmla="*/ 19 w 24"/>
                <a:gd name="T107" fmla="*/ 13 h 26"/>
                <a:gd name="T108" fmla="*/ 19 w 24"/>
                <a:gd name="T109" fmla="*/ 15 h 26"/>
                <a:gd name="T110" fmla="*/ 19 w 24"/>
                <a:gd name="T111" fmla="*/ 16 h 26"/>
                <a:gd name="T112" fmla="*/ 19 w 24"/>
                <a:gd name="T113" fmla="*/ 18 h 26"/>
                <a:gd name="T114" fmla="*/ 19 w 24"/>
                <a:gd name="T115" fmla="*/ 19 h 26"/>
                <a:gd name="T116" fmla="*/ 18 w 24"/>
                <a:gd name="T117" fmla="*/ 21 h 26"/>
                <a:gd name="T118" fmla="*/ 17 w 24"/>
                <a:gd name="T119" fmla="*/ 23 h 26"/>
                <a:gd name="T120" fmla="*/ 17 w 24"/>
                <a:gd name="T121" fmla="*/ 25 h 26"/>
                <a:gd name="T122" fmla="*/ 21 w 24"/>
                <a:gd name="T123" fmla="*/ 25 h 26"/>
                <a:gd name="T124" fmla="*/ 22 w 24"/>
                <a:gd name="T125"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 h="26">
                  <a:moveTo>
                    <a:pt x="22" y="22"/>
                  </a:moveTo>
                  <a:lnTo>
                    <a:pt x="23" y="19"/>
                  </a:lnTo>
                  <a:lnTo>
                    <a:pt x="23" y="17"/>
                  </a:lnTo>
                  <a:lnTo>
                    <a:pt x="23" y="15"/>
                  </a:lnTo>
                  <a:lnTo>
                    <a:pt x="23" y="13"/>
                  </a:lnTo>
                  <a:lnTo>
                    <a:pt x="23" y="10"/>
                  </a:lnTo>
                  <a:lnTo>
                    <a:pt x="23" y="8"/>
                  </a:lnTo>
                  <a:lnTo>
                    <a:pt x="22" y="7"/>
                  </a:lnTo>
                  <a:lnTo>
                    <a:pt x="22" y="5"/>
                  </a:lnTo>
                  <a:lnTo>
                    <a:pt x="21" y="3"/>
                  </a:lnTo>
                  <a:lnTo>
                    <a:pt x="21" y="2"/>
                  </a:lnTo>
                  <a:lnTo>
                    <a:pt x="20" y="1"/>
                  </a:lnTo>
                  <a:lnTo>
                    <a:pt x="19" y="0"/>
                  </a:lnTo>
                  <a:lnTo>
                    <a:pt x="18" y="0"/>
                  </a:lnTo>
                  <a:lnTo>
                    <a:pt x="17" y="0"/>
                  </a:lnTo>
                  <a:lnTo>
                    <a:pt x="16" y="0"/>
                  </a:lnTo>
                  <a:lnTo>
                    <a:pt x="15" y="0"/>
                  </a:lnTo>
                  <a:lnTo>
                    <a:pt x="14" y="1"/>
                  </a:lnTo>
                  <a:lnTo>
                    <a:pt x="13" y="2"/>
                  </a:lnTo>
                  <a:lnTo>
                    <a:pt x="12" y="3"/>
                  </a:lnTo>
                  <a:lnTo>
                    <a:pt x="10" y="4"/>
                  </a:lnTo>
                  <a:lnTo>
                    <a:pt x="9" y="5"/>
                  </a:lnTo>
                  <a:lnTo>
                    <a:pt x="7" y="8"/>
                  </a:lnTo>
                  <a:lnTo>
                    <a:pt x="6" y="10"/>
                  </a:lnTo>
                  <a:lnTo>
                    <a:pt x="5" y="12"/>
                  </a:lnTo>
                  <a:lnTo>
                    <a:pt x="4" y="14"/>
                  </a:lnTo>
                  <a:lnTo>
                    <a:pt x="3" y="16"/>
                  </a:lnTo>
                  <a:lnTo>
                    <a:pt x="2" y="19"/>
                  </a:lnTo>
                  <a:lnTo>
                    <a:pt x="1" y="21"/>
                  </a:lnTo>
                  <a:lnTo>
                    <a:pt x="0" y="23"/>
                  </a:lnTo>
                  <a:lnTo>
                    <a:pt x="0" y="25"/>
                  </a:lnTo>
                  <a:lnTo>
                    <a:pt x="6" y="25"/>
                  </a:lnTo>
                  <a:lnTo>
                    <a:pt x="6" y="24"/>
                  </a:lnTo>
                  <a:lnTo>
                    <a:pt x="7" y="22"/>
                  </a:lnTo>
                  <a:lnTo>
                    <a:pt x="7" y="20"/>
                  </a:lnTo>
                  <a:lnTo>
                    <a:pt x="8" y="18"/>
                  </a:lnTo>
                  <a:lnTo>
                    <a:pt x="9" y="17"/>
                  </a:lnTo>
                  <a:lnTo>
                    <a:pt x="10" y="15"/>
                  </a:lnTo>
                  <a:lnTo>
                    <a:pt x="11" y="13"/>
                  </a:lnTo>
                  <a:lnTo>
                    <a:pt x="12" y="11"/>
                  </a:lnTo>
                  <a:lnTo>
                    <a:pt x="13" y="9"/>
                  </a:lnTo>
                  <a:lnTo>
                    <a:pt x="14" y="8"/>
                  </a:lnTo>
                  <a:lnTo>
                    <a:pt x="15" y="7"/>
                  </a:lnTo>
                  <a:lnTo>
                    <a:pt x="16" y="6"/>
                  </a:lnTo>
                  <a:lnTo>
                    <a:pt x="16" y="6"/>
                  </a:lnTo>
                  <a:lnTo>
                    <a:pt x="17" y="6"/>
                  </a:lnTo>
                  <a:lnTo>
                    <a:pt x="17" y="6"/>
                  </a:lnTo>
                  <a:lnTo>
                    <a:pt x="18" y="6"/>
                  </a:lnTo>
                  <a:lnTo>
                    <a:pt x="19" y="7"/>
                  </a:lnTo>
                  <a:lnTo>
                    <a:pt x="19" y="8"/>
                  </a:lnTo>
                  <a:lnTo>
                    <a:pt x="19" y="9"/>
                  </a:lnTo>
                  <a:lnTo>
                    <a:pt x="19" y="10"/>
                  </a:lnTo>
                  <a:lnTo>
                    <a:pt x="19" y="12"/>
                  </a:lnTo>
                  <a:lnTo>
                    <a:pt x="19" y="13"/>
                  </a:lnTo>
                  <a:lnTo>
                    <a:pt x="19" y="15"/>
                  </a:lnTo>
                  <a:lnTo>
                    <a:pt x="19" y="16"/>
                  </a:lnTo>
                  <a:lnTo>
                    <a:pt x="19" y="18"/>
                  </a:lnTo>
                  <a:lnTo>
                    <a:pt x="19" y="19"/>
                  </a:lnTo>
                  <a:lnTo>
                    <a:pt x="18" y="21"/>
                  </a:lnTo>
                  <a:lnTo>
                    <a:pt x="17" y="23"/>
                  </a:lnTo>
                  <a:lnTo>
                    <a:pt x="17" y="25"/>
                  </a:lnTo>
                  <a:lnTo>
                    <a:pt x="21" y="25"/>
                  </a:lnTo>
                  <a:lnTo>
                    <a:pt x="22" y="22"/>
                  </a:lnTo>
                </a:path>
              </a:pathLst>
            </a:custGeom>
            <a:solidFill>
              <a:srgbClr val="20202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683" name="Freeform 35"/>
            <p:cNvSpPr>
              <a:spLocks/>
            </p:cNvSpPr>
            <p:nvPr/>
          </p:nvSpPr>
          <p:spPr bwMode="auto">
            <a:xfrm>
              <a:off x="298" y="1788"/>
              <a:ext cx="93" cy="27"/>
            </a:xfrm>
            <a:custGeom>
              <a:avLst/>
              <a:gdLst>
                <a:gd name="T0" fmla="*/ 92 w 93"/>
                <a:gd name="T1" fmla="*/ 0 h 27"/>
                <a:gd name="T2" fmla="*/ 85 w 93"/>
                <a:gd name="T3" fmla="*/ 16 h 27"/>
                <a:gd name="T4" fmla="*/ 0 w 93"/>
                <a:gd name="T5" fmla="*/ 26 h 27"/>
                <a:gd name="T6" fmla="*/ 0 w 93"/>
                <a:gd name="T7" fmla="*/ 15 h 27"/>
                <a:gd name="T8" fmla="*/ 78 w 93"/>
                <a:gd name="T9" fmla="*/ 6 h 27"/>
                <a:gd name="T10" fmla="*/ 80 w 93"/>
                <a:gd name="T11" fmla="*/ 0 h 27"/>
                <a:gd name="T12" fmla="*/ 92 w 93"/>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93" h="27">
                  <a:moveTo>
                    <a:pt x="92" y="0"/>
                  </a:moveTo>
                  <a:lnTo>
                    <a:pt x="85" y="16"/>
                  </a:lnTo>
                  <a:lnTo>
                    <a:pt x="0" y="26"/>
                  </a:lnTo>
                  <a:lnTo>
                    <a:pt x="0" y="15"/>
                  </a:lnTo>
                  <a:lnTo>
                    <a:pt x="78" y="6"/>
                  </a:lnTo>
                  <a:lnTo>
                    <a:pt x="80" y="0"/>
                  </a:lnTo>
                  <a:lnTo>
                    <a:pt x="92" y="0"/>
                  </a:lnTo>
                </a:path>
              </a:pathLst>
            </a:custGeom>
            <a:solidFill>
              <a:srgbClr val="20202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684" name="Oval 36"/>
            <p:cNvSpPr>
              <a:spLocks noChangeArrowheads="1"/>
            </p:cNvSpPr>
            <p:nvPr/>
          </p:nvSpPr>
          <p:spPr bwMode="auto">
            <a:xfrm>
              <a:off x="297" y="1804"/>
              <a:ext cx="1" cy="10"/>
            </a:xfrm>
            <a:prstGeom prst="ellipse">
              <a:avLst/>
            </a:prstGeom>
            <a:solidFill>
              <a:srgbClr val="20202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85" name="Oval 37"/>
            <p:cNvSpPr>
              <a:spLocks noChangeArrowheads="1"/>
            </p:cNvSpPr>
            <p:nvPr/>
          </p:nvSpPr>
          <p:spPr bwMode="auto">
            <a:xfrm>
              <a:off x="368" y="1735"/>
              <a:ext cx="131" cy="132"/>
            </a:xfrm>
            <a:prstGeom prst="ellipse">
              <a:avLst/>
            </a:prstGeom>
            <a:solidFill>
              <a:srgbClr val="20202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86" name="Oval 38"/>
            <p:cNvSpPr>
              <a:spLocks noChangeArrowheads="1"/>
            </p:cNvSpPr>
            <p:nvPr/>
          </p:nvSpPr>
          <p:spPr bwMode="auto">
            <a:xfrm>
              <a:off x="401" y="1752"/>
              <a:ext cx="132" cy="131"/>
            </a:xfrm>
            <a:prstGeom prst="ellipse">
              <a:avLst/>
            </a:prstGeom>
            <a:solidFill>
              <a:srgbClr val="40404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87" name="Oval 39"/>
            <p:cNvSpPr>
              <a:spLocks noChangeArrowheads="1"/>
            </p:cNvSpPr>
            <p:nvPr/>
          </p:nvSpPr>
          <p:spPr bwMode="auto">
            <a:xfrm>
              <a:off x="408" y="1759"/>
              <a:ext cx="118" cy="119"/>
            </a:xfrm>
            <a:prstGeom prst="ellipse">
              <a:avLst/>
            </a:prstGeom>
            <a:solidFill>
              <a:srgbClr val="60606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27688" name="Group 40"/>
            <p:cNvGrpSpPr>
              <a:grpSpLocks/>
            </p:cNvGrpSpPr>
            <p:nvPr/>
          </p:nvGrpSpPr>
          <p:grpSpPr bwMode="auto">
            <a:xfrm>
              <a:off x="435" y="1786"/>
              <a:ext cx="65" cy="63"/>
              <a:chOff x="435" y="1786"/>
              <a:chExt cx="65" cy="63"/>
            </a:xfrm>
          </p:grpSpPr>
          <p:sp>
            <p:nvSpPr>
              <p:cNvPr id="27689" name="Oval 41"/>
              <p:cNvSpPr>
                <a:spLocks noChangeArrowheads="1"/>
              </p:cNvSpPr>
              <p:nvPr/>
            </p:nvSpPr>
            <p:spPr bwMode="auto">
              <a:xfrm>
                <a:off x="435" y="1786"/>
                <a:ext cx="65" cy="63"/>
              </a:xfrm>
              <a:prstGeom prst="ellipse">
                <a:avLst/>
              </a:prstGeom>
              <a:solidFill>
                <a:srgbClr val="A0A0A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90" name="Oval 42"/>
              <p:cNvSpPr>
                <a:spLocks noChangeArrowheads="1"/>
              </p:cNvSpPr>
              <p:nvPr/>
            </p:nvSpPr>
            <p:spPr bwMode="auto">
              <a:xfrm>
                <a:off x="445" y="1795"/>
                <a:ext cx="46" cy="47"/>
              </a:xfrm>
              <a:prstGeom prst="ellipse">
                <a:avLst/>
              </a:prstGeom>
              <a:solidFill>
                <a:srgbClr val="202020"/>
              </a:solidFill>
              <a:ln w="12700">
                <a:solidFill>
                  <a:srgbClr val="C0C0C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91" name="Oval 43"/>
              <p:cNvSpPr>
                <a:spLocks noChangeArrowheads="1"/>
              </p:cNvSpPr>
              <p:nvPr/>
            </p:nvSpPr>
            <p:spPr bwMode="auto">
              <a:xfrm>
                <a:off x="454" y="1805"/>
                <a:ext cx="27" cy="26"/>
              </a:xfrm>
              <a:prstGeom prst="ellipse">
                <a:avLst/>
              </a:prstGeom>
              <a:solidFill>
                <a:srgbClr val="E0E0E0"/>
              </a:solidFill>
              <a:ln w="12700">
                <a:solidFill>
                  <a:srgbClr val="60606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92" name="Oval 44"/>
              <p:cNvSpPr>
                <a:spLocks noChangeArrowheads="1"/>
              </p:cNvSpPr>
              <p:nvPr/>
            </p:nvSpPr>
            <p:spPr bwMode="auto">
              <a:xfrm>
                <a:off x="460" y="1812"/>
                <a:ext cx="12" cy="11"/>
              </a:xfrm>
              <a:prstGeom prst="ellipse">
                <a:avLst/>
              </a:prstGeom>
              <a:solidFill>
                <a:srgbClr val="60606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27693" name="Oval 45"/>
            <p:cNvSpPr>
              <a:spLocks noChangeArrowheads="1"/>
            </p:cNvSpPr>
            <p:nvPr/>
          </p:nvSpPr>
          <p:spPr bwMode="auto">
            <a:xfrm>
              <a:off x="880" y="1730"/>
              <a:ext cx="131" cy="132"/>
            </a:xfrm>
            <a:prstGeom prst="ellipse">
              <a:avLst/>
            </a:prstGeom>
            <a:solidFill>
              <a:srgbClr val="20202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27694" name="Group 46"/>
            <p:cNvGrpSpPr>
              <a:grpSpLocks/>
            </p:cNvGrpSpPr>
            <p:nvPr/>
          </p:nvGrpSpPr>
          <p:grpSpPr bwMode="auto">
            <a:xfrm>
              <a:off x="942" y="1747"/>
              <a:ext cx="130" cy="131"/>
              <a:chOff x="942" y="1747"/>
              <a:chExt cx="130" cy="131"/>
            </a:xfrm>
          </p:grpSpPr>
          <p:sp>
            <p:nvSpPr>
              <p:cNvPr id="27695" name="Oval 47"/>
              <p:cNvSpPr>
                <a:spLocks noChangeArrowheads="1"/>
              </p:cNvSpPr>
              <p:nvPr/>
            </p:nvSpPr>
            <p:spPr bwMode="auto">
              <a:xfrm>
                <a:off x="942" y="1747"/>
                <a:ext cx="130" cy="131"/>
              </a:xfrm>
              <a:prstGeom prst="ellipse">
                <a:avLst/>
              </a:prstGeom>
              <a:solidFill>
                <a:srgbClr val="40404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96" name="Oval 48"/>
              <p:cNvSpPr>
                <a:spLocks noChangeArrowheads="1"/>
              </p:cNvSpPr>
              <p:nvPr/>
            </p:nvSpPr>
            <p:spPr bwMode="auto">
              <a:xfrm>
                <a:off x="949" y="1753"/>
                <a:ext cx="118" cy="118"/>
              </a:xfrm>
              <a:prstGeom prst="ellipse">
                <a:avLst/>
              </a:prstGeom>
              <a:solidFill>
                <a:srgbClr val="60606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27697" name="Group 49"/>
              <p:cNvGrpSpPr>
                <a:grpSpLocks/>
              </p:cNvGrpSpPr>
              <p:nvPr/>
            </p:nvGrpSpPr>
            <p:grpSpPr bwMode="auto">
              <a:xfrm>
                <a:off x="976" y="1781"/>
                <a:ext cx="64" cy="64"/>
                <a:chOff x="976" y="1781"/>
                <a:chExt cx="64" cy="64"/>
              </a:xfrm>
            </p:grpSpPr>
            <p:sp>
              <p:nvSpPr>
                <p:cNvPr id="27698" name="Oval 50"/>
                <p:cNvSpPr>
                  <a:spLocks noChangeArrowheads="1"/>
                </p:cNvSpPr>
                <p:nvPr/>
              </p:nvSpPr>
              <p:spPr bwMode="auto">
                <a:xfrm>
                  <a:off x="976" y="1781"/>
                  <a:ext cx="64" cy="64"/>
                </a:xfrm>
                <a:prstGeom prst="ellipse">
                  <a:avLst/>
                </a:prstGeom>
                <a:solidFill>
                  <a:srgbClr val="A0A0A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699" name="Oval 51"/>
                <p:cNvSpPr>
                  <a:spLocks noChangeArrowheads="1"/>
                </p:cNvSpPr>
                <p:nvPr/>
              </p:nvSpPr>
              <p:spPr bwMode="auto">
                <a:xfrm>
                  <a:off x="985" y="1790"/>
                  <a:ext cx="46" cy="45"/>
                </a:xfrm>
                <a:prstGeom prst="ellipse">
                  <a:avLst/>
                </a:prstGeom>
                <a:solidFill>
                  <a:srgbClr val="202020"/>
                </a:solidFill>
                <a:ln w="12700">
                  <a:solidFill>
                    <a:srgbClr val="C0C0C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00" name="Oval 52"/>
                <p:cNvSpPr>
                  <a:spLocks noChangeArrowheads="1"/>
                </p:cNvSpPr>
                <p:nvPr/>
              </p:nvSpPr>
              <p:spPr bwMode="auto">
                <a:xfrm>
                  <a:off x="995" y="1799"/>
                  <a:ext cx="26" cy="26"/>
                </a:xfrm>
                <a:prstGeom prst="ellipse">
                  <a:avLst/>
                </a:prstGeom>
                <a:solidFill>
                  <a:srgbClr val="E0E0E0"/>
                </a:solidFill>
                <a:ln w="12700">
                  <a:solidFill>
                    <a:srgbClr val="60606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01" name="Oval 53"/>
                <p:cNvSpPr>
                  <a:spLocks noChangeArrowheads="1"/>
                </p:cNvSpPr>
                <p:nvPr/>
              </p:nvSpPr>
              <p:spPr bwMode="auto">
                <a:xfrm>
                  <a:off x="1003" y="1806"/>
                  <a:ext cx="10" cy="11"/>
                </a:xfrm>
                <a:prstGeom prst="ellipse">
                  <a:avLst/>
                </a:prstGeom>
                <a:solidFill>
                  <a:srgbClr val="60606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sp>
          <p:nvSpPr>
            <p:cNvPr id="27702" name="Freeform 54"/>
            <p:cNvSpPr>
              <a:spLocks/>
            </p:cNvSpPr>
            <p:nvPr/>
          </p:nvSpPr>
          <p:spPr bwMode="auto">
            <a:xfrm>
              <a:off x="680" y="1575"/>
              <a:ext cx="30" cy="93"/>
            </a:xfrm>
            <a:custGeom>
              <a:avLst/>
              <a:gdLst>
                <a:gd name="T0" fmla="*/ 29 w 30"/>
                <a:gd name="T1" fmla="*/ 0 h 93"/>
                <a:gd name="T2" fmla="*/ 9 w 30"/>
                <a:gd name="T3" fmla="*/ 13 h 93"/>
                <a:gd name="T4" fmla="*/ 0 w 30"/>
                <a:gd name="T5" fmla="*/ 87 h 93"/>
                <a:gd name="T6" fmla="*/ 6 w 30"/>
                <a:gd name="T7" fmla="*/ 89 h 93"/>
                <a:gd name="T8" fmla="*/ 6 w 30"/>
                <a:gd name="T9" fmla="*/ 82 h 93"/>
                <a:gd name="T10" fmla="*/ 4 w 30"/>
                <a:gd name="T11" fmla="*/ 82 h 93"/>
                <a:gd name="T12" fmla="*/ 11 w 30"/>
                <a:gd name="T13" fmla="*/ 20 h 93"/>
                <a:gd name="T14" fmla="*/ 25 w 30"/>
                <a:gd name="T15" fmla="*/ 13 h 93"/>
                <a:gd name="T16" fmla="*/ 20 w 30"/>
                <a:gd name="T17" fmla="*/ 84 h 93"/>
                <a:gd name="T18" fmla="*/ 6 w 30"/>
                <a:gd name="T19" fmla="*/ 82 h 93"/>
                <a:gd name="T20" fmla="*/ 6 w 30"/>
                <a:gd name="T21" fmla="*/ 89 h 93"/>
                <a:gd name="T22" fmla="*/ 23 w 30"/>
                <a:gd name="T23" fmla="*/ 92 h 93"/>
                <a:gd name="T24" fmla="*/ 29 w 30"/>
                <a:gd name="T2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93">
                  <a:moveTo>
                    <a:pt x="29" y="0"/>
                  </a:moveTo>
                  <a:lnTo>
                    <a:pt x="9" y="13"/>
                  </a:lnTo>
                  <a:lnTo>
                    <a:pt x="0" y="87"/>
                  </a:lnTo>
                  <a:lnTo>
                    <a:pt x="6" y="89"/>
                  </a:lnTo>
                  <a:lnTo>
                    <a:pt x="6" y="82"/>
                  </a:lnTo>
                  <a:lnTo>
                    <a:pt x="4" y="82"/>
                  </a:lnTo>
                  <a:lnTo>
                    <a:pt x="11" y="20"/>
                  </a:lnTo>
                  <a:lnTo>
                    <a:pt x="25" y="13"/>
                  </a:lnTo>
                  <a:lnTo>
                    <a:pt x="20" y="84"/>
                  </a:lnTo>
                  <a:lnTo>
                    <a:pt x="6" y="82"/>
                  </a:lnTo>
                  <a:lnTo>
                    <a:pt x="6" y="89"/>
                  </a:lnTo>
                  <a:lnTo>
                    <a:pt x="23" y="92"/>
                  </a:lnTo>
                  <a:lnTo>
                    <a:pt x="29" y="0"/>
                  </a:lnTo>
                </a:path>
              </a:pathLst>
            </a:custGeom>
            <a:solidFill>
              <a:srgbClr val="006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03" name="Freeform 55"/>
            <p:cNvSpPr>
              <a:spLocks/>
            </p:cNvSpPr>
            <p:nvPr/>
          </p:nvSpPr>
          <p:spPr bwMode="auto">
            <a:xfrm>
              <a:off x="884" y="1650"/>
              <a:ext cx="206" cy="21"/>
            </a:xfrm>
            <a:custGeom>
              <a:avLst/>
              <a:gdLst>
                <a:gd name="T0" fmla="*/ 205 w 206"/>
                <a:gd name="T1" fmla="*/ 20 h 21"/>
                <a:gd name="T2" fmla="*/ 15 w 206"/>
                <a:gd name="T3" fmla="*/ 14 h 21"/>
                <a:gd name="T4" fmla="*/ 0 w 206"/>
                <a:gd name="T5" fmla="*/ 0 h 21"/>
                <a:gd name="T6" fmla="*/ 30 w 206"/>
                <a:gd name="T7" fmla="*/ 3 h 21"/>
                <a:gd name="T8" fmla="*/ 45 w 206"/>
                <a:gd name="T9" fmla="*/ 5 h 21"/>
                <a:gd name="T10" fmla="*/ 59 w 206"/>
                <a:gd name="T11" fmla="*/ 6 h 21"/>
                <a:gd name="T12" fmla="*/ 76 w 206"/>
                <a:gd name="T13" fmla="*/ 8 h 21"/>
                <a:gd name="T14" fmla="*/ 98 w 206"/>
                <a:gd name="T15" fmla="*/ 9 h 21"/>
                <a:gd name="T16" fmla="*/ 125 w 206"/>
                <a:gd name="T17" fmla="*/ 11 h 21"/>
                <a:gd name="T18" fmla="*/ 166 w 206"/>
                <a:gd name="T19" fmla="*/ 14 h 21"/>
                <a:gd name="T20" fmla="*/ 187 w 206"/>
                <a:gd name="T21" fmla="*/ 15 h 21"/>
                <a:gd name="T22" fmla="*/ 189 w 206"/>
                <a:gd name="T23" fmla="*/ 15 h 21"/>
                <a:gd name="T24" fmla="*/ 191 w 206"/>
                <a:gd name="T25" fmla="*/ 16 h 21"/>
                <a:gd name="T26" fmla="*/ 193 w 206"/>
                <a:gd name="T27" fmla="*/ 16 h 21"/>
                <a:gd name="T28" fmla="*/ 195 w 206"/>
                <a:gd name="T29" fmla="*/ 16 h 21"/>
                <a:gd name="T30" fmla="*/ 197 w 206"/>
                <a:gd name="T31" fmla="*/ 17 h 21"/>
                <a:gd name="T32" fmla="*/ 200 w 206"/>
                <a:gd name="T33" fmla="*/ 18 h 21"/>
                <a:gd name="T34" fmla="*/ 202 w 206"/>
                <a:gd name="T35" fmla="*/ 19 h 21"/>
                <a:gd name="T36" fmla="*/ 205 w 206"/>
                <a:gd name="T3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6" h="21">
                  <a:moveTo>
                    <a:pt x="205" y="20"/>
                  </a:moveTo>
                  <a:lnTo>
                    <a:pt x="15" y="14"/>
                  </a:lnTo>
                  <a:lnTo>
                    <a:pt x="0" y="0"/>
                  </a:lnTo>
                  <a:lnTo>
                    <a:pt x="30" y="3"/>
                  </a:lnTo>
                  <a:lnTo>
                    <a:pt x="45" y="5"/>
                  </a:lnTo>
                  <a:lnTo>
                    <a:pt x="59" y="6"/>
                  </a:lnTo>
                  <a:lnTo>
                    <a:pt x="76" y="8"/>
                  </a:lnTo>
                  <a:lnTo>
                    <a:pt x="98" y="9"/>
                  </a:lnTo>
                  <a:lnTo>
                    <a:pt x="125" y="11"/>
                  </a:lnTo>
                  <a:lnTo>
                    <a:pt x="166" y="14"/>
                  </a:lnTo>
                  <a:lnTo>
                    <a:pt x="187" y="15"/>
                  </a:lnTo>
                  <a:lnTo>
                    <a:pt x="189" y="15"/>
                  </a:lnTo>
                  <a:lnTo>
                    <a:pt x="191" y="16"/>
                  </a:lnTo>
                  <a:lnTo>
                    <a:pt x="193" y="16"/>
                  </a:lnTo>
                  <a:lnTo>
                    <a:pt x="195" y="16"/>
                  </a:lnTo>
                  <a:lnTo>
                    <a:pt x="197" y="17"/>
                  </a:lnTo>
                  <a:lnTo>
                    <a:pt x="200" y="18"/>
                  </a:lnTo>
                  <a:lnTo>
                    <a:pt x="202" y="19"/>
                  </a:lnTo>
                  <a:lnTo>
                    <a:pt x="205" y="20"/>
                  </a:lnTo>
                </a:path>
              </a:pathLst>
            </a:custGeom>
            <a:solidFill>
              <a:srgbClr val="40FF4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04" name="Freeform 56"/>
            <p:cNvSpPr>
              <a:spLocks/>
            </p:cNvSpPr>
            <p:nvPr/>
          </p:nvSpPr>
          <p:spPr bwMode="auto">
            <a:xfrm>
              <a:off x="1104" y="1754"/>
              <a:ext cx="11" cy="31"/>
            </a:xfrm>
            <a:custGeom>
              <a:avLst/>
              <a:gdLst>
                <a:gd name="T0" fmla="*/ 10 w 11"/>
                <a:gd name="T1" fmla="*/ 0 h 31"/>
                <a:gd name="T2" fmla="*/ 0 w 11"/>
                <a:gd name="T3" fmla="*/ 0 h 31"/>
                <a:gd name="T4" fmla="*/ 0 w 11"/>
                <a:gd name="T5" fmla="*/ 30 h 31"/>
                <a:gd name="T6" fmla="*/ 10 w 11"/>
                <a:gd name="T7" fmla="*/ 30 h 31"/>
                <a:gd name="T8" fmla="*/ 10 w 11"/>
                <a:gd name="T9" fmla="*/ 0 h 31"/>
              </a:gdLst>
              <a:ahLst/>
              <a:cxnLst>
                <a:cxn ang="0">
                  <a:pos x="T0" y="T1"/>
                </a:cxn>
                <a:cxn ang="0">
                  <a:pos x="T2" y="T3"/>
                </a:cxn>
                <a:cxn ang="0">
                  <a:pos x="T4" y="T5"/>
                </a:cxn>
                <a:cxn ang="0">
                  <a:pos x="T6" y="T7"/>
                </a:cxn>
                <a:cxn ang="0">
                  <a:pos x="T8" y="T9"/>
                </a:cxn>
              </a:cxnLst>
              <a:rect l="0" t="0" r="r" b="b"/>
              <a:pathLst>
                <a:path w="11" h="31">
                  <a:moveTo>
                    <a:pt x="10" y="0"/>
                  </a:moveTo>
                  <a:lnTo>
                    <a:pt x="0" y="0"/>
                  </a:lnTo>
                  <a:lnTo>
                    <a:pt x="0" y="30"/>
                  </a:lnTo>
                  <a:lnTo>
                    <a:pt x="10" y="30"/>
                  </a:lnTo>
                  <a:lnTo>
                    <a:pt x="10" y="0"/>
                  </a:lnTo>
                </a:path>
              </a:pathLst>
            </a:custGeom>
            <a:solidFill>
              <a:srgbClr val="C0C0C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05" name="Freeform 57"/>
            <p:cNvSpPr>
              <a:spLocks/>
            </p:cNvSpPr>
            <p:nvPr/>
          </p:nvSpPr>
          <p:spPr bwMode="auto">
            <a:xfrm>
              <a:off x="1089" y="1747"/>
              <a:ext cx="26" cy="6"/>
            </a:xfrm>
            <a:custGeom>
              <a:avLst/>
              <a:gdLst>
                <a:gd name="T0" fmla="*/ 25 w 26"/>
                <a:gd name="T1" fmla="*/ 5 h 6"/>
                <a:gd name="T2" fmla="*/ 14 w 26"/>
                <a:gd name="T3" fmla="*/ 5 h 6"/>
                <a:gd name="T4" fmla="*/ 6 w 26"/>
                <a:gd name="T5" fmla="*/ 2 h 6"/>
                <a:gd name="T6" fmla="*/ 0 w 26"/>
                <a:gd name="T7" fmla="*/ 0 h 6"/>
                <a:gd name="T8" fmla="*/ 7 w 26"/>
                <a:gd name="T9" fmla="*/ 0 h 6"/>
                <a:gd name="T10" fmla="*/ 25 w 26"/>
                <a:gd name="T11" fmla="*/ 5 h 6"/>
              </a:gdLst>
              <a:ahLst/>
              <a:cxnLst>
                <a:cxn ang="0">
                  <a:pos x="T0" y="T1"/>
                </a:cxn>
                <a:cxn ang="0">
                  <a:pos x="T2" y="T3"/>
                </a:cxn>
                <a:cxn ang="0">
                  <a:pos x="T4" y="T5"/>
                </a:cxn>
                <a:cxn ang="0">
                  <a:pos x="T6" y="T7"/>
                </a:cxn>
                <a:cxn ang="0">
                  <a:pos x="T8" y="T9"/>
                </a:cxn>
                <a:cxn ang="0">
                  <a:pos x="T10" y="T11"/>
                </a:cxn>
              </a:cxnLst>
              <a:rect l="0" t="0" r="r" b="b"/>
              <a:pathLst>
                <a:path w="26" h="6">
                  <a:moveTo>
                    <a:pt x="25" y="5"/>
                  </a:moveTo>
                  <a:lnTo>
                    <a:pt x="14" y="5"/>
                  </a:lnTo>
                  <a:lnTo>
                    <a:pt x="6" y="2"/>
                  </a:lnTo>
                  <a:lnTo>
                    <a:pt x="0" y="0"/>
                  </a:lnTo>
                  <a:lnTo>
                    <a:pt x="7" y="0"/>
                  </a:lnTo>
                  <a:lnTo>
                    <a:pt x="25" y="5"/>
                  </a:lnTo>
                </a:path>
              </a:pathLst>
            </a:custGeom>
            <a:solidFill>
              <a:srgbClr val="E0E0E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06" name="Freeform 58"/>
            <p:cNvSpPr>
              <a:spLocks/>
            </p:cNvSpPr>
            <p:nvPr/>
          </p:nvSpPr>
          <p:spPr bwMode="auto">
            <a:xfrm>
              <a:off x="1094" y="1750"/>
              <a:ext cx="9" cy="35"/>
            </a:xfrm>
            <a:custGeom>
              <a:avLst/>
              <a:gdLst>
                <a:gd name="T0" fmla="*/ 8 w 9"/>
                <a:gd name="T1" fmla="*/ 4 h 35"/>
                <a:gd name="T2" fmla="*/ 0 w 9"/>
                <a:gd name="T3" fmla="*/ 0 h 35"/>
                <a:gd name="T4" fmla="*/ 0 w 9"/>
                <a:gd name="T5" fmla="*/ 33 h 35"/>
                <a:gd name="T6" fmla="*/ 8 w 9"/>
                <a:gd name="T7" fmla="*/ 34 h 35"/>
                <a:gd name="T8" fmla="*/ 8 w 9"/>
                <a:gd name="T9" fmla="*/ 4 h 35"/>
              </a:gdLst>
              <a:ahLst/>
              <a:cxnLst>
                <a:cxn ang="0">
                  <a:pos x="T0" y="T1"/>
                </a:cxn>
                <a:cxn ang="0">
                  <a:pos x="T2" y="T3"/>
                </a:cxn>
                <a:cxn ang="0">
                  <a:pos x="T4" y="T5"/>
                </a:cxn>
                <a:cxn ang="0">
                  <a:pos x="T6" y="T7"/>
                </a:cxn>
                <a:cxn ang="0">
                  <a:pos x="T8" y="T9"/>
                </a:cxn>
              </a:cxnLst>
              <a:rect l="0" t="0" r="r" b="b"/>
              <a:pathLst>
                <a:path w="9" h="35">
                  <a:moveTo>
                    <a:pt x="8" y="4"/>
                  </a:moveTo>
                  <a:lnTo>
                    <a:pt x="0" y="0"/>
                  </a:lnTo>
                  <a:lnTo>
                    <a:pt x="0" y="33"/>
                  </a:lnTo>
                  <a:lnTo>
                    <a:pt x="8" y="34"/>
                  </a:lnTo>
                  <a:lnTo>
                    <a:pt x="8" y="4"/>
                  </a:lnTo>
                </a:path>
              </a:pathLst>
            </a:custGeom>
            <a:solidFill>
              <a:srgbClr val="A0A0A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07" name="Freeform 59"/>
            <p:cNvSpPr>
              <a:spLocks/>
            </p:cNvSpPr>
            <p:nvPr/>
          </p:nvSpPr>
          <p:spPr bwMode="auto">
            <a:xfrm>
              <a:off x="704" y="1575"/>
              <a:ext cx="398" cy="225"/>
            </a:xfrm>
            <a:custGeom>
              <a:avLst/>
              <a:gdLst>
                <a:gd name="T0" fmla="*/ 123 w 398"/>
                <a:gd name="T1" fmla="*/ 1 h 225"/>
                <a:gd name="T2" fmla="*/ 196 w 398"/>
                <a:gd name="T3" fmla="*/ 84 h 225"/>
                <a:gd name="T4" fmla="*/ 207 w 398"/>
                <a:gd name="T5" fmla="*/ 87 h 225"/>
                <a:gd name="T6" fmla="*/ 383 w 398"/>
                <a:gd name="T7" fmla="*/ 95 h 225"/>
                <a:gd name="T8" fmla="*/ 387 w 398"/>
                <a:gd name="T9" fmla="*/ 96 h 225"/>
                <a:gd name="T10" fmla="*/ 390 w 398"/>
                <a:gd name="T11" fmla="*/ 99 h 225"/>
                <a:gd name="T12" fmla="*/ 393 w 398"/>
                <a:gd name="T13" fmla="*/ 103 h 225"/>
                <a:gd name="T14" fmla="*/ 395 w 398"/>
                <a:gd name="T15" fmla="*/ 108 h 225"/>
                <a:gd name="T16" fmla="*/ 396 w 398"/>
                <a:gd name="T17" fmla="*/ 114 h 225"/>
                <a:gd name="T18" fmla="*/ 397 w 398"/>
                <a:gd name="T19" fmla="*/ 123 h 225"/>
                <a:gd name="T20" fmla="*/ 396 w 398"/>
                <a:gd name="T21" fmla="*/ 132 h 225"/>
                <a:gd name="T22" fmla="*/ 394 w 398"/>
                <a:gd name="T23" fmla="*/ 148 h 225"/>
                <a:gd name="T24" fmla="*/ 392 w 398"/>
                <a:gd name="T25" fmla="*/ 163 h 225"/>
                <a:gd name="T26" fmla="*/ 390 w 398"/>
                <a:gd name="T27" fmla="*/ 173 h 225"/>
                <a:gd name="T28" fmla="*/ 392 w 398"/>
                <a:gd name="T29" fmla="*/ 178 h 225"/>
                <a:gd name="T30" fmla="*/ 394 w 398"/>
                <a:gd name="T31" fmla="*/ 182 h 225"/>
                <a:gd name="T32" fmla="*/ 393 w 398"/>
                <a:gd name="T33" fmla="*/ 209 h 225"/>
                <a:gd name="T34" fmla="*/ 376 w 398"/>
                <a:gd name="T35" fmla="*/ 203 h 225"/>
                <a:gd name="T36" fmla="*/ 374 w 398"/>
                <a:gd name="T37" fmla="*/ 195 h 225"/>
                <a:gd name="T38" fmla="*/ 372 w 398"/>
                <a:gd name="T39" fmla="*/ 188 h 225"/>
                <a:gd name="T40" fmla="*/ 368 w 398"/>
                <a:gd name="T41" fmla="*/ 180 h 225"/>
                <a:gd name="T42" fmla="*/ 366 w 398"/>
                <a:gd name="T43" fmla="*/ 175 h 225"/>
                <a:gd name="T44" fmla="*/ 362 w 398"/>
                <a:gd name="T45" fmla="*/ 168 h 225"/>
                <a:gd name="T46" fmla="*/ 357 w 398"/>
                <a:gd name="T47" fmla="*/ 163 h 225"/>
                <a:gd name="T48" fmla="*/ 352 w 398"/>
                <a:gd name="T49" fmla="*/ 160 h 225"/>
                <a:gd name="T50" fmla="*/ 347 w 398"/>
                <a:gd name="T51" fmla="*/ 158 h 225"/>
                <a:gd name="T52" fmla="*/ 322 w 398"/>
                <a:gd name="T53" fmla="*/ 157 h 225"/>
                <a:gd name="T54" fmla="*/ 294 w 398"/>
                <a:gd name="T55" fmla="*/ 157 h 225"/>
                <a:gd name="T56" fmla="*/ 284 w 398"/>
                <a:gd name="T57" fmla="*/ 158 h 225"/>
                <a:gd name="T58" fmla="*/ 279 w 398"/>
                <a:gd name="T59" fmla="*/ 159 h 225"/>
                <a:gd name="T60" fmla="*/ 272 w 398"/>
                <a:gd name="T61" fmla="*/ 161 h 225"/>
                <a:gd name="T62" fmla="*/ 267 w 398"/>
                <a:gd name="T63" fmla="*/ 164 h 225"/>
                <a:gd name="T64" fmla="*/ 262 w 398"/>
                <a:gd name="T65" fmla="*/ 167 h 225"/>
                <a:gd name="T66" fmla="*/ 257 w 398"/>
                <a:gd name="T67" fmla="*/ 171 h 225"/>
                <a:gd name="T68" fmla="*/ 253 w 398"/>
                <a:gd name="T69" fmla="*/ 176 h 225"/>
                <a:gd name="T70" fmla="*/ 248 w 398"/>
                <a:gd name="T71" fmla="*/ 182 h 225"/>
                <a:gd name="T72" fmla="*/ 242 w 398"/>
                <a:gd name="T73" fmla="*/ 192 h 225"/>
                <a:gd name="T74" fmla="*/ 236 w 398"/>
                <a:gd name="T75" fmla="*/ 203 h 225"/>
                <a:gd name="T76" fmla="*/ 232 w 398"/>
                <a:gd name="T77" fmla="*/ 214 h 225"/>
                <a:gd name="T78" fmla="*/ 0 w 398"/>
                <a:gd name="T79" fmla="*/ 224 h 225"/>
                <a:gd name="T80" fmla="*/ 7 w 398"/>
                <a:gd name="T81" fmla="*/ 0 h 225"/>
                <a:gd name="T82" fmla="*/ 30 w 398"/>
                <a:gd name="T83" fmla="*/ 17 h 225"/>
                <a:gd name="T84" fmla="*/ 177 w 398"/>
                <a:gd name="T85" fmla="*/ 89 h 225"/>
                <a:gd name="T86" fmla="*/ 30 w 398"/>
                <a:gd name="T87" fmla="*/ 17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8" h="225">
                  <a:moveTo>
                    <a:pt x="30" y="0"/>
                  </a:moveTo>
                  <a:lnTo>
                    <a:pt x="123" y="1"/>
                  </a:lnTo>
                  <a:lnTo>
                    <a:pt x="129" y="7"/>
                  </a:lnTo>
                  <a:lnTo>
                    <a:pt x="196" y="84"/>
                  </a:lnTo>
                  <a:lnTo>
                    <a:pt x="201" y="86"/>
                  </a:lnTo>
                  <a:lnTo>
                    <a:pt x="207" y="87"/>
                  </a:lnTo>
                  <a:lnTo>
                    <a:pt x="213" y="89"/>
                  </a:lnTo>
                  <a:lnTo>
                    <a:pt x="383" y="95"/>
                  </a:lnTo>
                  <a:lnTo>
                    <a:pt x="385" y="95"/>
                  </a:lnTo>
                  <a:lnTo>
                    <a:pt x="387" y="96"/>
                  </a:lnTo>
                  <a:lnTo>
                    <a:pt x="389" y="97"/>
                  </a:lnTo>
                  <a:lnTo>
                    <a:pt x="390" y="99"/>
                  </a:lnTo>
                  <a:lnTo>
                    <a:pt x="392" y="101"/>
                  </a:lnTo>
                  <a:lnTo>
                    <a:pt x="393" y="103"/>
                  </a:lnTo>
                  <a:lnTo>
                    <a:pt x="395" y="106"/>
                  </a:lnTo>
                  <a:lnTo>
                    <a:pt x="395" y="108"/>
                  </a:lnTo>
                  <a:lnTo>
                    <a:pt x="396" y="110"/>
                  </a:lnTo>
                  <a:lnTo>
                    <a:pt x="396" y="114"/>
                  </a:lnTo>
                  <a:lnTo>
                    <a:pt x="397" y="118"/>
                  </a:lnTo>
                  <a:lnTo>
                    <a:pt x="397" y="123"/>
                  </a:lnTo>
                  <a:lnTo>
                    <a:pt x="397" y="127"/>
                  </a:lnTo>
                  <a:lnTo>
                    <a:pt x="396" y="132"/>
                  </a:lnTo>
                  <a:lnTo>
                    <a:pt x="395" y="139"/>
                  </a:lnTo>
                  <a:lnTo>
                    <a:pt x="394" y="148"/>
                  </a:lnTo>
                  <a:lnTo>
                    <a:pt x="393" y="156"/>
                  </a:lnTo>
                  <a:lnTo>
                    <a:pt x="392" y="163"/>
                  </a:lnTo>
                  <a:lnTo>
                    <a:pt x="390" y="171"/>
                  </a:lnTo>
                  <a:lnTo>
                    <a:pt x="390" y="173"/>
                  </a:lnTo>
                  <a:lnTo>
                    <a:pt x="391" y="175"/>
                  </a:lnTo>
                  <a:lnTo>
                    <a:pt x="392" y="178"/>
                  </a:lnTo>
                  <a:lnTo>
                    <a:pt x="393" y="180"/>
                  </a:lnTo>
                  <a:lnTo>
                    <a:pt x="394" y="182"/>
                  </a:lnTo>
                  <a:lnTo>
                    <a:pt x="394" y="185"/>
                  </a:lnTo>
                  <a:lnTo>
                    <a:pt x="393" y="209"/>
                  </a:lnTo>
                  <a:lnTo>
                    <a:pt x="376" y="209"/>
                  </a:lnTo>
                  <a:lnTo>
                    <a:pt x="376" y="203"/>
                  </a:lnTo>
                  <a:lnTo>
                    <a:pt x="375" y="199"/>
                  </a:lnTo>
                  <a:lnTo>
                    <a:pt x="374" y="195"/>
                  </a:lnTo>
                  <a:lnTo>
                    <a:pt x="373" y="191"/>
                  </a:lnTo>
                  <a:lnTo>
                    <a:pt x="372" y="188"/>
                  </a:lnTo>
                  <a:lnTo>
                    <a:pt x="370" y="184"/>
                  </a:lnTo>
                  <a:lnTo>
                    <a:pt x="368" y="180"/>
                  </a:lnTo>
                  <a:lnTo>
                    <a:pt x="367" y="178"/>
                  </a:lnTo>
                  <a:lnTo>
                    <a:pt x="366" y="175"/>
                  </a:lnTo>
                  <a:lnTo>
                    <a:pt x="364" y="171"/>
                  </a:lnTo>
                  <a:lnTo>
                    <a:pt x="362" y="168"/>
                  </a:lnTo>
                  <a:lnTo>
                    <a:pt x="359" y="165"/>
                  </a:lnTo>
                  <a:lnTo>
                    <a:pt x="357" y="163"/>
                  </a:lnTo>
                  <a:lnTo>
                    <a:pt x="354" y="161"/>
                  </a:lnTo>
                  <a:lnTo>
                    <a:pt x="352" y="160"/>
                  </a:lnTo>
                  <a:lnTo>
                    <a:pt x="349" y="159"/>
                  </a:lnTo>
                  <a:lnTo>
                    <a:pt x="347" y="158"/>
                  </a:lnTo>
                  <a:lnTo>
                    <a:pt x="344" y="158"/>
                  </a:lnTo>
                  <a:lnTo>
                    <a:pt x="322" y="157"/>
                  </a:lnTo>
                  <a:lnTo>
                    <a:pt x="297" y="157"/>
                  </a:lnTo>
                  <a:lnTo>
                    <a:pt x="294" y="157"/>
                  </a:lnTo>
                  <a:lnTo>
                    <a:pt x="289" y="157"/>
                  </a:lnTo>
                  <a:lnTo>
                    <a:pt x="284" y="158"/>
                  </a:lnTo>
                  <a:lnTo>
                    <a:pt x="281" y="158"/>
                  </a:lnTo>
                  <a:lnTo>
                    <a:pt x="279" y="159"/>
                  </a:lnTo>
                  <a:lnTo>
                    <a:pt x="275" y="160"/>
                  </a:lnTo>
                  <a:lnTo>
                    <a:pt x="272" y="161"/>
                  </a:lnTo>
                  <a:lnTo>
                    <a:pt x="270" y="162"/>
                  </a:lnTo>
                  <a:lnTo>
                    <a:pt x="267" y="164"/>
                  </a:lnTo>
                  <a:lnTo>
                    <a:pt x="265" y="165"/>
                  </a:lnTo>
                  <a:lnTo>
                    <a:pt x="262" y="167"/>
                  </a:lnTo>
                  <a:lnTo>
                    <a:pt x="260" y="169"/>
                  </a:lnTo>
                  <a:lnTo>
                    <a:pt x="257" y="171"/>
                  </a:lnTo>
                  <a:lnTo>
                    <a:pt x="255" y="173"/>
                  </a:lnTo>
                  <a:lnTo>
                    <a:pt x="253" y="176"/>
                  </a:lnTo>
                  <a:lnTo>
                    <a:pt x="250" y="179"/>
                  </a:lnTo>
                  <a:lnTo>
                    <a:pt x="248" y="182"/>
                  </a:lnTo>
                  <a:lnTo>
                    <a:pt x="245" y="186"/>
                  </a:lnTo>
                  <a:lnTo>
                    <a:pt x="242" y="192"/>
                  </a:lnTo>
                  <a:lnTo>
                    <a:pt x="239" y="197"/>
                  </a:lnTo>
                  <a:lnTo>
                    <a:pt x="236" y="203"/>
                  </a:lnTo>
                  <a:lnTo>
                    <a:pt x="233" y="209"/>
                  </a:lnTo>
                  <a:lnTo>
                    <a:pt x="232" y="214"/>
                  </a:lnTo>
                  <a:lnTo>
                    <a:pt x="229" y="224"/>
                  </a:lnTo>
                  <a:lnTo>
                    <a:pt x="0" y="224"/>
                  </a:lnTo>
                  <a:lnTo>
                    <a:pt x="1" y="94"/>
                  </a:lnTo>
                  <a:lnTo>
                    <a:pt x="7" y="0"/>
                  </a:lnTo>
                  <a:lnTo>
                    <a:pt x="30" y="0"/>
                  </a:lnTo>
                  <a:lnTo>
                    <a:pt x="30" y="17"/>
                  </a:lnTo>
                  <a:lnTo>
                    <a:pt x="118" y="17"/>
                  </a:lnTo>
                  <a:lnTo>
                    <a:pt x="177" y="89"/>
                  </a:lnTo>
                  <a:lnTo>
                    <a:pt x="25" y="89"/>
                  </a:lnTo>
                  <a:lnTo>
                    <a:pt x="30" y="17"/>
                  </a:lnTo>
                  <a:lnTo>
                    <a:pt x="30" y="0"/>
                  </a:lnTo>
                </a:path>
              </a:pathLst>
            </a:custGeom>
            <a:solidFill>
              <a:srgbClr val="00C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08" name="Freeform 60"/>
            <p:cNvSpPr>
              <a:spLocks/>
            </p:cNvSpPr>
            <p:nvPr/>
          </p:nvSpPr>
          <p:spPr bwMode="auto">
            <a:xfrm>
              <a:off x="595" y="1651"/>
              <a:ext cx="28" cy="30"/>
            </a:xfrm>
            <a:custGeom>
              <a:avLst/>
              <a:gdLst>
                <a:gd name="T0" fmla="*/ 27 w 28"/>
                <a:gd name="T1" fmla="*/ 0 h 30"/>
                <a:gd name="T2" fmla="*/ 2 w 28"/>
                <a:gd name="T3" fmla="*/ 29 h 30"/>
                <a:gd name="T4" fmla="*/ 0 w 28"/>
                <a:gd name="T5" fmla="*/ 29 h 30"/>
                <a:gd name="T6" fmla="*/ 25 w 28"/>
                <a:gd name="T7" fmla="*/ 1 h 30"/>
                <a:gd name="T8" fmla="*/ 27 w 28"/>
                <a:gd name="T9" fmla="*/ 0 h 30"/>
              </a:gdLst>
              <a:ahLst/>
              <a:cxnLst>
                <a:cxn ang="0">
                  <a:pos x="T0" y="T1"/>
                </a:cxn>
                <a:cxn ang="0">
                  <a:pos x="T2" y="T3"/>
                </a:cxn>
                <a:cxn ang="0">
                  <a:pos x="T4" y="T5"/>
                </a:cxn>
                <a:cxn ang="0">
                  <a:pos x="T6" y="T7"/>
                </a:cxn>
                <a:cxn ang="0">
                  <a:pos x="T8" y="T9"/>
                </a:cxn>
              </a:cxnLst>
              <a:rect l="0" t="0" r="r" b="b"/>
              <a:pathLst>
                <a:path w="28" h="30">
                  <a:moveTo>
                    <a:pt x="27" y="0"/>
                  </a:moveTo>
                  <a:lnTo>
                    <a:pt x="2" y="29"/>
                  </a:lnTo>
                  <a:lnTo>
                    <a:pt x="0" y="29"/>
                  </a:lnTo>
                  <a:lnTo>
                    <a:pt x="25" y="1"/>
                  </a:lnTo>
                  <a:lnTo>
                    <a:pt x="27" y="0"/>
                  </a:lnTo>
                </a:path>
              </a:pathLst>
            </a:custGeom>
            <a:solidFill>
              <a:srgbClr val="006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09" name="Freeform 61"/>
            <p:cNvSpPr>
              <a:spLocks/>
            </p:cNvSpPr>
            <p:nvPr/>
          </p:nvSpPr>
          <p:spPr bwMode="auto">
            <a:xfrm>
              <a:off x="265" y="1651"/>
              <a:ext cx="441" cy="149"/>
            </a:xfrm>
            <a:custGeom>
              <a:avLst/>
              <a:gdLst>
                <a:gd name="T0" fmla="*/ 440 w 441"/>
                <a:gd name="T1" fmla="*/ 2 h 149"/>
                <a:gd name="T2" fmla="*/ 439 w 441"/>
                <a:gd name="T3" fmla="*/ 37 h 149"/>
                <a:gd name="T4" fmla="*/ 437 w 441"/>
                <a:gd name="T5" fmla="*/ 148 h 149"/>
                <a:gd name="T6" fmla="*/ 283 w 441"/>
                <a:gd name="T7" fmla="*/ 148 h 149"/>
                <a:gd name="T8" fmla="*/ 279 w 441"/>
                <a:gd name="T9" fmla="*/ 131 h 149"/>
                <a:gd name="T10" fmla="*/ 277 w 441"/>
                <a:gd name="T11" fmla="*/ 125 h 149"/>
                <a:gd name="T12" fmla="*/ 275 w 441"/>
                <a:gd name="T13" fmla="*/ 119 h 149"/>
                <a:gd name="T14" fmla="*/ 274 w 441"/>
                <a:gd name="T15" fmla="*/ 115 h 149"/>
                <a:gd name="T16" fmla="*/ 271 w 441"/>
                <a:gd name="T17" fmla="*/ 111 h 149"/>
                <a:gd name="T18" fmla="*/ 269 w 441"/>
                <a:gd name="T19" fmla="*/ 108 h 149"/>
                <a:gd name="T20" fmla="*/ 268 w 441"/>
                <a:gd name="T21" fmla="*/ 105 h 149"/>
                <a:gd name="T22" fmla="*/ 265 w 441"/>
                <a:gd name="T23" fmla="*/ 102 h 149"/>
                <a:gd name="T24" fmla="*/ 262 w 441"/>
                <a:gd name="T25" fmla="*/ 99 h 149"/>
                <a:gd name="T26" fmla="*/ 256 w 441"/>
                <a:gd name="T27" fmla="*/ 95 h 149"/>
                <a:gd name="T28" fmla="*/ 252 w 441"/>
                <a:gd name="T29" fmla="*/ 93 h 149"/>
                <a:gd name="T30" fmla="*/ 248 w 441"/>
                <a:gd name="T31" fmla="*/ 92 h 149"/>
                <a:gd name="T32" fmla="*/ 244 w 441"/>
                <a:gd name="T33" fmla="*/ 91 h 149"/>
                <a:gd name="T34" fmla="*/ 240 w 441"/>
                <a:gd name="T35" fmla="*/ 90 h 149"/>
                <a:gd name="T36" fmla="*/ 233 w 441"/>
                <a:gd name="T37" fmla="*/ 89 h 149"/>
                <a:gd name="T38" fmla="*/ 229 w 441"/>
                <a:gd name="T39" fmla="*/ 88 h 149"/>
                <a:gd name="T40" fmla="*/ 171 w 441"/>
                <a:gd name="T41" fmla="*/ 88 h 149"/>
                <a:gd name="T42" fmla="*/ 164 w 441"/>
                <a:gd name="T43" fmla="*/ 89 h 149"/>
                <a:gd name="T44" fmla="*/ 159 w 441"/>
                <a:gd name="T45" fmla="*/ 90 h 149"/>
                <a:gd name="T46" fmla="*/ 153 w 441"/>
                <a:gd name="T47" fmla="*/ 92 h 149"/>
                <a:gd name="T48" fmla="*/ 151 w 441"/>
                <a:gd name="T49" fmla="*/ 95 h 149"/>
                <a:gd name="T50" fmla="*/ 146 w 441"/>
                <a:gd name="T51" fmla="*/ 98 h 149"/>
                <a:gd name="T52" fmla="*/ 144 w 441"/>
                <a:gd name="T53" fmla="*/ 102 h 149"/>
                <a:gd name="T54" fmla="*/ 135 w 441"/>
                <a:gd name="T55" fmla="*/ 113 h 149"/>
                <a:gd name="T56" fmla="*/ 130 w 441"/>
                <a:gd name="T57" fmla="*/ 124 h 149"/>
                <a:gd name="T58" fmla="*/ 126 w 441"/>
                <a:gd name="T59" fmla="*/ 131 h 149"/>
                <a:gd name="T60" fmla="*/ 123 w 441"/>
                <a:gd name="T61" fmla="*/ 140 h 149"/>
                <a:gd name="T62" fmla="*/ 123 w 441"/>
                <a:gd name="T63" fmla="*/ 148 h 149"/>
                <a:gd name="T64" fmla="*/ 90 w 441"/>
                <a:gd name="T65" fmla="*/ 144 h 149"/>
                <a:gd name="T66" fmla="*/ 83 w 441"/>
                <a:gd name="T67" fmla="*/ 143 h 149"/>
                <a:gd name="T68" fmla="*/ 0 w 441"/>
                <a:gd name="T69" fmla="*/ 139 h 149"/>
                <a:gd name="T70" fmla="*/ 0 w 441"/>
                <a:gd name="T71" fmla="*/ 53 h 149"/>
                <a:gd name="T72" fmla="*/ 26 w 441"/>
                <a:gd name="T73" fmla="*/ 29 h 149"/>
                <a:gd name="T74" fmla="*/ 331 w 441"/>
                <a:gd name="T75" fmla="*/ 29 h 149"/>
                <a:gd name="T76" fmla="*/ 357 w 441"/>
                <a:gd name="T77" fmla="*/ 0 h 149"/>
                <a:gd name="T78" fmla="*/ 440 w 441"/>
                <a:gd name="T79"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1" h="149">
                  <a:moveTo>
                    <a:pt x="440" y="2"/>
                  </a:moveTo>
                  <a:lnTo>
                    <a:pt x="439" y="37"/>
                  </a:lnTo>
                  <a:lnTo>
                    <a:pt x="437" y="148"/>
                  </a:lnTo>
                  <a:lnTo>
                    <a:pt x="283" y="148"/>
                  </a:lnTo>
                  <a:lnTo>
                    <a:pt x="279" y="131"/>
                  </a:lnTo>
                  <a:lnTo>
                    <a:pt x="277" y="125"/>
                  </a:lnTo>
                  <a:lnTo>
                    <a:pt x="275" y="119"/>
                  </a:lnTo>
                  <a:lnTo>
                    <a:pt x="274" y="115"/>
                  </a:lnTo>
                  <a:lnTo>
                    <a:pt x="271" y="111"/>
                  </a:lnTo>
                  <a:lnTo>
                    <a:pt x="269" y="108"/>
                  </a:lnTo>
                  <a:lnTo>
                    <a:pt x="268" y="105"/>
                  </a:lnTo>
                  <a:lnTo>
                    <a:pt x="265" y="102"/>
                  </a:lnTo>
                  <a:lnTo>
                    <a:pt x="262" y="99"/>
                  </a:lnTo>
                  <a:lnTo>
                    <a:pt x="256" y="95"/>
                  </a:lnTo>
                  <a:lnTo>
                    <a:pt x="252" y="93"/>
                  </a:lnTo>
                  <a:lnTo>
                    <a:pt x="248" y="92"/>
                  </a:lnTo>
                  <a:lnTo>
                    <a:pt x="244" y="91"/>
                  </a:lnTo>
                  <a:lnTo>
                    <a:pt x="240" y="90"/>
                  </a:lnTo>
                  <a:lnTo>
                    <a:pt x="233" y="89"/>
                  </a:lnTo>
                  <a:lnTo>
                    <a:pt x="229" y="88"/>
                  </a:lnTo>
                  <a:lnTo>
                    <a:pt x="171" y="88"/>
                  </a:lnTo>
                  <a:lnTo>
                    <a:pt x="164" y="89"/>
                  </a:lnTo>
                  <a:lnTo>
                    <a:pt x="159" y="90"/>
                  </a:lnTo>
                  <a:lnTo>
                    <a:pt x="153" y="92"/>
                  </a:lnTo>
                  <a:lnTo>
                    <a:pt x="151" y="95"/>
                  </a:lnTo>
                  <a:lnTo>
                    <a:pt x="146" y="98"/>
                  </a:lnTo>
                  <a:lnTo>
                    <a:pt x="144" y="102"/>
                  </a:lnTo>
                  <a:lnTo>
                    <a:pt x="135" y="113"/>
                  </a:lnTo>
                  <a:lnTo>
                    <a:pt x="130" y="124"/>
                  </a:lnTo>
                  <a:lnTo>
                    <a:pt x="126" y="131"/>
                  </a:lnTo>
                  <a:lnTo>
                    <a:pt x="123" y="140"/>
                  </a:lnTo>
                  <a:lnTo>
                    <a:pt x="123" y="148"/>
                  </a:lnTo>
                  <a:lnTo>
                    <a:pt x="90" y="144"/>
                  </a:lnTo>
                  <a:lnTo>
                    <a:pt x="83" y="143"/>
                  </a:lnTo>
                  <a:lnTo>
                    <a:pt x="0" y="139"/>
                  </a:lnTo>
                  <a:lnTo>
                    <a:pt x="0" y="53"/>
                  </a:lnTo>
                  <a:lnTo>
                    <a:pt x="26" y="29"/>
                  </a:lnTo>
                  <a:lnTo>
                    <a:pt x="331" y="29"/>
                  </a:lnTo>
                  <a:lnTo>
                    <a:pt x="357" y="0"/>
                  </a:lnTo>
                  <a:lnTo>
                    <a:pt x="440" y="2"/>
                  </a:lnTo>
                </a:path>
              </a:pathLst>
            </a:custGeom>
            <a:solidFill>
              <a:srgbClr val="00C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10" name="Freeform 62"/>
            <p:cNvSpPr>
              <a:spLocks/>
            </p:cNvSpPr>
            <p:nvPr/>
          </p:nvSpPr>
          <p:spPr bwMode="auto">
            <a:xfrm>
              <a:off x="904" y="1691"/>
              <a:ext cx="164" cy="7"/>
            </a:xfrm>
            <a:custGeom>
              <a:avLst/>
              <a:gdLst>
                <a:gd name="T0" fmla="*/ 163 w 164"/>
                <a:gd name="T1" fmla="*/ 0 h 7"/>
                <a:gd name="T2" fmla="*/ 0 w 164"/>
                <a:gd name="T3" fmla="*/ 0 h 7"/>
                <a:gd name="T4" fmla="*/ 0 w 164"/>
                <a:gd name="T5" fmla="*/ 6 h 7"/>
                <a:gd name="T6" fmla="*/ 163 w 164"/>
                <a:gd name="T7" fmla="*/ 6 h 7"/>
                <a:gd name="T8" fmla="*/ 163 w 164"/>
                <a:gd name="T9" fmla="*/ 0 h 7"/>
              </a:gdLst>
              <a:ahLst/>
              <a:cxnLst>
                <a:cxn ang="0">
                  <a:pos x="T0" y="T1"/>
                </a:cxn>
                <a:cxn ang="0">
                  <a:pos x="T2" y="T3"/>
                </a:cxn>
                <a:cxn ang="0">
                  <a:pos x="T4" y="T5"/>
                </a:cxn>
                <a:cxn ang="0">
                  <a:pos x="T6" y="T7"/>
                </a:cxn>
                <a:cxn ang="0">
                  <a:pos x="T8" y="T9"/>
                </a:cxn>
              </a:cxnLst>
              <a:rect l="0" t="0" r="r" b="b"/>
              <a:pathLst>
                <a:path w="164" h="7">
                  <a:moveTo>
                    <a:pt x="163" y="0"/>
                  </a:moveTo>
                  <a:lnTo>
                    <a:pt x="0" y="0"/>
                  </a:lnTo>
                  <a:lnTo>
                    <a:pt x="0" y="6"/>
                  </a:lnTo>
                  <a:lnTo>
                    <a:pt x="163" y="6"/>
                  </a:lnTo>
                  <a:lnTo>
                    <a:pt x="163" y="0"/>
                  </a:lnTo>
                </a:path>
              </a:pathLst>
            </a:custGeom>
            <a:solidFill>
              <a:srgbClr val="00E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11" name="Freeform 63"/>
            <p:cNvSpPr>
              <a:spLocks/>
            </p:cNvSpPr>
            <p:nvPr/>
          </p:nvSpPr>
          <p:spPr bwMode="auto">
            <a:xfrm>
              <a:off x="719" y="1691"/>
              <a:ext cx="184" cy="7"/>
            </a:xfrm>
            <a:custGeom>
              <a:avLst/>
              <a:gdLst>
                <a:gd name="T0" fmla="*/ 183 w 184"/>
                <a:gd name="T1" fmla="*/ 0 h 7"/>
                <a:gd name="T2" fmla="*/ 0 w 184"/>
                <a:gd name="T3" fmla="*/ 0 h 7"/>
                <a:gd name="T4" fmla="*/ 0 w 184"/>
                <a:gd name="T5" fmla="*/ 6 h 7"/>
                <a:gd name="T6" fmla="*/ 183 w 184"/>
                <a:gd name="T7" fmla="*/ 6 h 7"/>
                <a:gd name="T8" fmla="*/ 183 w 184"/>
                <a:gd name="T9" fmla="*/ 0 h 7"/>
              </a:gdLst>
              <a:ahLst/>
              <a:cxnLst>
                <a:cxn ang="0">
                  <a:pos x="T0" y="T1"/>
                </a:cxn>
                <a:cxn ang="0">
                  <a:pos x="T2" y="T3"/>
                </a:cxn>
                <a:cxn ang="0">
                  <a:pos x="T4" y="T5"/>
                </a:cxn>
                <a:cxn ang="0">
                  <a:pos x="T6" y="T7"/>
                </a:cxn>
                <a:cxn ang="0">
                  <a:pos x="T8" y="T9"/>
                </a:cxn>
              </a:cxnLst>
              <a:rect l="0" t="0" r="r" b="b"/>
              <a:pathLst>
                <a:path w="184" h="7">
                  <a:moveTo>
                    <a:pt x="183" y="0"/>
                  </a:moveTo>
                  <a:lnTo>
                    <a:pt x="0" y="0"/>
                  </a:lnTo>
                  <a:lnTo>
                    <a:pt x="0" y="6"/>
                  </a:lnTo>
                  <a:lnTo>
                    <a:pt x="183" y="6"/>
                  </a:lnTo>
                  <a:lnTo>
                    <a:pt x="183" y="0"/>
                  </a:lnTo>
                </a:path>
              </a:pathLst>
            </a:custGeom>
            <a:solidFill>
              <a:srgbClr val="00E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12" name="Freeform 64"/>
            <p:cNvSpPr>
              <a:spLocks/>
            </p:cNvSpPr>
            <p:nvPr/>
          </p:nvSpPr>
          <p:spPr bwMode="auto">
            <a:xfrm>
              <a:off x="276" y="1691"/>
              <a:ext cx="442" cy="7"/>
            </a:xfrm>
            <a:custGeom>
              <a:avLst/>
              <a:gdLst>
                <a:gd name="T0" fmla="*/ 441 w 442"/>
                <a:gd name="T1" fmla="*/ 0 h 7"/>
                <a:gd name="T2" fmla="*/ 6 w 442"/>
                <a:gd name="T3" fmla="*/ 0 h 7"/>
                <a:gd name="T4" fmla="*/ 0 w 442"/>
                <a:gd name="T5" fmla="*/ 6 h 7"/>
                <a:gd name="T6" fmla="*/ 441 w 442"/>
                <a:gd name="T7" fmla="*/ 6 h 7"/>
                <a:gd name="T8" fmla="*/ 441 w 442"/>
                <a:gd name="T9" fmla="*/ 0 h 7"/>
              </a:gdLst>
              <a:ahLst/>
              <a:cxnLst>
                <a:cxn ang="0">
                  <a:pos x="T0" y="T1"/>
                </a:cxn>
                <a:cxn ang="0">
                  <a:pos x="T2" y="T3"/>
                </a:cxn>
                <a:cxn ang="0">
                  <a:pos x="T4" y="T5"/>
                </a:cxn>
                <a:cxn ang="0">
                  <a:pos x="T6" y="T7"/>
                </a:cxn>
                <a:cxn ang="0">
                  <a:pos x="T8" y="T9"/>
                </a:cxn>
              </a:cxnLst>
              <a:rect l="0" t="0" r="r" b="b"/>
              <a:pathLst>
                <a:path w="442" h="7">
                  <a:moveTo>
                    <a:pt x="441" y="0"/>
                  </a:moveTo>
                  <a:lnTo>
                    <a:pt x="6" y="0"/>
                  </a:lnTo>
                  <a:lnTo>
                    <a:pt x="0" y="6"/>
                  </a:lnTo>
                  <a:lnTo>
                    <a:pt x="441" y="6"/>
                  </a:lnTo>
                  <a:lnTo>
                    <a:pt x="441" y="0"/>
                  </a:lnTo>
                </a:path>
              </a:pathLst>
            </a:custGeom>
            <a:solidFill>
              <a:srgbClr val="00E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13" name="Freeform 65"/>
            <p:cNvSpPr>
              <a:spLocks/>
            </p:cNvSpPr>
            <p:nvPr/>
          </p:nvSpPr>
          <p:spPr bwMode="auto">
            <a:xfrm>
              <a:off x="905" y="1711"/>
              <a:ext cx="174" cy="69"/>
            </a:xfrm>
            <a:custGeom>
              <a:avLst/>
              <a:gdLst>
                <a:gd name="T0" fmla="*/ 154 w 174"/>
                <a:gd name="T1" fmla="*/ 5 h 69"/>
                <a:gd name="T2" fmla="*/ 143 w 174"/>
                <a:gd name="T3" fmla="*/ 2 h 69"/>
                <a:gd name="T4" fmla="*/ 131 w 174"/>
                <a:gd name="T5" fmla="*/ 1 h 69"/>
                <a:gd name="T6" fmla="*/ 111 w 174"/>
                <a:gd name="T7" fmla="*/ 0 h 69"/>
                <a:gd name="T8" fmla="*/ 95 w 174"/>
                <a:gd name="T9" fmla="*/ 1 h 69"/>
                <a:gd name="T10" fmla="*/ 88 w 174"/>
                <a:gd name="T11" fmla="*/ 1 h 69"/>
                <a:gd name="T12" fmla="*/ 81 w 174"/>
                <a:gd name="T13" fmla="*/ 2 h 69"/>
                <a:gd name="T14" fmla="*/ 76 w 174"/>
                <a:gd name="T15" fmla="*/ 4 h 69"/>
                <a:gd name="T16" fmla="*/ 70 w 174"/>
                <a:gd name="T17" fmla="*/ 6 h 69"/>
                <a:gd name="T18" fmla="*/ 62 w 174"/>
                <a:gd name="T19" fmla="*/ 10 h 69"/>
                <a:gd name="T20" fmla="*/ 56 w 174"/>
                <a:gd name="T21" fmla="*/ 14 h 69"/>
                <a:gd name="T22" fmla="*/ 50 w 174"/>
                <a:gd name="T23" fmla="*/ 20 h 69"/>
                <a:gd name="T24" fmla="*/ 45 w 174"/>
                <a:gd name="T25" fmla="*/ 26 h 69"/>
                <a:gd name="T26" fmla="*/ 37 w 174"/>
                <a:gd name="T27" fmla="*/ 37 h 69"/>
                <a:gd name="T28" fmla="*/ 31 w 174"/>
                <a:gd name="T29" fmla="*/ 47 h 69"/>
                <a:gd name="T30" fmla="*/ 27 w 174"/>
                <a:gd name="T31" fmla="*/ 52 h 69"/>
                <a:gd name="T32" fmla="*/ 22 w 174"/>
                <a:gd name="T33" fmla="*/ 56 h 69"/>
                <a:gd name="T34" fmla="*/ 18 w 174"/>
                <a:gd name="T35" fmla="*/ 58 h 69"/>
                <a:gd name="T36" fmla="*/ 14 w 174"/>
                <a:gd name="T37" fmla="*/ 59 h 69"/>
                <a:gd name="T38" fmla="*/ 0 w 174"/>
                <a:gd name="T39" fmla="*/ 59 h 69"/>
                <a:gd name="T40" fmla="*/ 18 w 174"/>
                <a:gd name="T41" fmla="*/ 68 h 69"/>
                <a:gd name="T42" fmla="*/ 22 w 174"/>
                <a:gd name="T43" fmla="*/ 67 h 69"/>
                <a:gd name="T44" fmla="*/ 24 w 174"/>
                <a:gd name="T45" fmla="*/ 65 h 69"/>
                <a:gd name="T46" fmla="*/ 27 w 174"/>
                <a:gd name="T47" fmla="*/ 61 h 69"/>
                <a:gd name="T48" fmla="*/ 32 w 174"/>
                <a:gd name="T49" fmla="*/ 55 h 69"/>
                <a:gd name="T50" fmla="*/ 37 w 174"/>
                <a:gd name="T51" fmla="*/ 46 h 69"/>
                <a:gd name="T52" fmla="*/ 43 w 174"/>
                <a:gd name="T53" fmla="*/ 35 h 69"/>
                <a:gd name="T54" fmla="*/ 52 w 174"/>
                <a:gd name="T55" fmla="*/ 25 h 69"/>
                <a:gd name="T56" fmla="*/ 57 w 174"/>
                <a:gd name="T57" fmla="*/ 20 h 69"/>
                <a:gd name="T58" fmla="*/ 64 w 174"/>
                <a:gd name="T59" fmla="*/ 14 h 69"/>
                <a:gd name="T60" fmla="*/ 73 w 174"/>
                <a:gd name="T61" fmla="*/ 10 h 69"/>
                <a:gd name="T62" fmla="*/ 83 w 174"/>
                <a:gd name="T63" fmla="*/ 6 h 69"/>
                <a:gd name="T64" fmla="*/ 93 w 174"/>
                <a:gd name="T65" fmla="*/ 5 h 69"/>
                <a:gd name="T66" fmla="*/ 101 w 174"/>
                <a:gd name="T67" fmla="*/ 4 h 69"/>
                <a:gd name="T68" fmla="*/ 126 w 174"/>
                <a:gd name="T69" fmla="*/ 5 h 69"/>
                <a:gd name="T70" fmla="*/ 138 w 174"/>
                <a:gd name="T71" fmla="*/ 6 h 69"/>
                <a:gd name="T72" fmla="*/ 149 w 174"/>
                <a:gd name="T73" fmla="*/ 8 h 69"/>
                <a:gd name="T74" fmla="*/ 157 w 174"/>
                <a:gd name="T75" fmla="*/ 11 h 69"/>
                <a:gd name="T76" fmla="*/ 167 w 174"/>
                <a:gd name="T77" fmla="*/ 22 h 69"/>
                <a:gd name="T78" fmla="*/ 168 w 174"/>
                <a:gd name="T79" fmla="*/ 17 h 69"/>
                <a:gd name="T80" fmla="*/ 159 w 174"/>
                <a:gd name="T81" fmla="*/ 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4" h="69">
                  <a:moveTo>
                    <a:pt x="159" y="7"/>
                  </a:moveTo>
                  <a:lnTo>
                    <a:pt x="154" y="5"/>
                  </a:lnTo>
                  <a:lnTo>
                    <a:pt x="147" y="3"/>
                  </a:lnTo>
                  <a:lnTo>
                    <a:pt x="143" y="2"/>
                  </a:lnTo>
                  <a:lnTo>
                    <a:pt x="137" y="1"/>
                  </a:lnTo>
                  <a:lnTo>
                    <a:pt x="131" y="1"/>
                  </a:lnTo>
                  <a:lnTo>
                    <a:pt x="121" y="0"/>
                  </a:lnTo>
                  <a:lnTo>
                    <a:pt x="111" y="0"/>
                  </a:lnTo>
                  <a:lnTo>
                    <a:pt x="102" y="0"/>
                  </a:lnTo>
                  <a:lnTo>
                    <a:pt x="95" y="1"/>
                  </a:lnTo>
                  <a:lnTo>
                    <a:pt x="91" y="1"/>
                  </a:lnTo>
                  <a:lnTo>
                    <a:pt x="88" y="1"/>
                  </a:lnTo>
                  <a:lnTo>
                    <a:pt x="85" y="2"/>
                  </a:lnTo>
                  <a:lnTo>
                    <a:pt x="81" y="2"/>
                  </a:lnTo>
                  <a:lnTo>
                    <a:pt x="79" y="3"/>
                  </a:lnTo>
                  <a:lnTo>
                    <a:pt x="76" y="4"/>
                  </a:lnTo>
                  <a:lnTo>
                    <a:pt x="73" y="5"/>
                  </a:lnTo>
                  <a:lnTo>
                    <a:pt x="70" y="6"/>
                  </a:lnTo>
                  <a:lnTo>
                    <a:pt x="66" y="8"/>
                  </a:lnTo>
                  <a:lnTo>
                    <a:pt x="62" y="10"/>
                  </a:lnTo>
                  <a:lnTo>
                    <a:pt x="59" y="12"/>
                  </a:lnTo>
                  <a:lnTo>
                    <a:pt x="56" y="14"/>
                  </a:lnTo>
                  <a:lnTo>
                    <a:pt x="53" y="17"/>
                  </a:lnTo>
                  <a:lnTo>
                    <a:pt x="50" y="20"/>
                  </a:lnTo>
                  <a:lnTo>
                    <a:pt x="47" y="23"/>
                  </a:lnTo>
                  <a:lnTo>
                    <a:pt x="45" y="26"/>
                  </a:lnTo>
                  <a:lnTo>
                    <a:pt x="39" y="34"/>
                  </a:lnTo>
                  <a:lnTo>
                    <a:pt x="37" y="37"/>
                  </a:lnTo>
                  <a:lnTo>
                    <a:pt x="34" y="43"/>
                  </a:lnTo>
                  <a:lnTo>
                    <a:pt x="31" y="47"/>
                  </a:lnTo>
                  <a:lnTo>
                    <a:pt x="29" y="50"/>
                  </a:lnTo>
                  <a:lnTo>
                    <a:pt x="27" y="52"/>
                  </a:lnTo>
                  <a:lnTo>
                    <a:pt x="25" y="54"/>
                  </a:lnTo>
                  <a:lnTo>
                    <a:pt x="22" y="56"/>
                  </a:lnTo>
                  <a:lnTo>
                    <a:pt x="20" y="57"/>
                  </a:lnTo>
                  <a:lnTo>
                    <a:pt x="18" y="58"/>
                  </a:lnTo>
                  <a:lnTo>
                    <a:pt x="16" y="59"/>
                  </a:lnTo>
                  <a:lnTo>
                    <a:pt x="14" y="59"/>
                  </a:lnTo>
                  <a:lnTo>
                    <a:pt x="11" y="59"/>
                  </a:lnTo>
                  <a:lnTo>
                    <a:pt x="0" y="59"/>
                  </a:lnTo>
                  <a:lnTo>
                    <a:pt x="0" y="68"/>
                  </a:lnTo>
                  <a:lnTo>
                    <a:pt x="18" y="68"/>
                  </a:lnTo>
                  <a:lnTo>
                    <a:pt x="20" y="68"/>
                  </a:lnTo>
                  <a:lnTo>
                    <a:pt x="22" y="67"/>
                  </a:lnTo>
                  <a:lnTo>
                    <a:pt x="23" y="66"/>
                  </a:lnTo>
                  <a:lnTo>
                    <a:pt x="24" y="65"/>
                  </a:lnTo>
                  <a:lnTo>
                    <a:pt x="26" y="63"/>
                  </a:lnTo>
                  <a:lnTo>
                    <a:pt x="27" y="61"/>
                  </a:lnTo>
                  <a:lnTo>
                    <a:pt x="29" y="59"/>
                  </a:lnTo>
                  <a:lnTo>
                    <a:pt x="32" y="55"/>
                  </a:lnTo>
                  <a:lnTo>
                    <a:pt x="35" y="51"/>
                  </a:lnTo>
                  <a:lnTo>
                    <a:pt x="37" y="46"/>
                  </a:lnTo>
                  <a:lnTo>
                    <a:pt x="40" y="41"/>
                  </a:lnTo>
                  <a:lnTo>
                    <a:pt x="43" y="35"/>
                  </a:lnTo>
                  <a:lnTo>
                    <a:pt x="47" y="31"/>
                  </a:lnTo>
                  <a:lnTo>
                    <a:pt x="52" y="25"/>
                  </a:lnTo>
                  <a:lnTo>
                    <a:pt x="54" y="22"/>
                  </a:lnTo>
                  <a:lnTo>
                    <a:pt x="57" y="20"/>
                  </a:lnTo>
                  <a:lnTo>
                    <a:pt x="60" y="17"/>
                  </a:lnTo>
                  <a:lnTo>
                    <a:pt x="64" y="14"/>
                  </a:lnTo>
                  <a:lnTo>
                    <a:pt x="68" y="12"/>
                  </a:lnTo>
                  <a:lnTo>
                    <a:pt x="73" y="10"/>
                  </a:lnTo>
                  <a:lnTo>
                    <a:pt x="78" y="8"/>
                  </a:lnTo>
                  <a:lnTo>
                    <a:pt x="83" y="6"/>
                  </a:lnTo>
                  <a:lnTo>
                    <a:pt x="88" y="5"/>
                  </a:lnTo>
                  <a:lnTo>
                    <a:pt x="93" y="5"/>
                  </a:lnTo>
                  <a:lnTo>
                    <a:pt x="98" y="4"/>
                  </a:lnTo>
                  <a:lnTo>
                    <a:pt x="101" y="4"/>
                  </a:lnTo>
                  <a:lnTo>
                    <a:pt x="118" y="4"/>
                  </a:lnTo>
                  <a:lnTo>
                    <a:pt x="126" y="5"/>
                  </a:lnTo>
                  <a:lnTo>
                    <a:pt x="133" y="5"/>
                  </a:lnTo>
                  <a:lnTo>
                    <a:pt x="138" y="6"/>
                  </a:lnTo>
                  <a:lnTo>
                    <a:pt x="144" y="6"/>
                  </a:lnTo>
                  <a:lnTo>
                    <a:pt x="149" y="8"/>
                  </a:lnTo>
                  <a:lnTo>
                    <a:pt x="153" y="9"/>
                  </a:lnTo>
                  <a:lnTo>
                    <a:pt x="157" y="11"/>
                  </a:lnTo>
                  <a:lnTo>
                    <a:pt x="163" y="16"/>
                  </a:lnTo>
                  <a:lnTo>
                    <a:pt x="167" y="22"/>
                  </a:lnTo>
                  <a:lnTo>
                    <a:pt x="173" y="30"/>
                  </a:lnTo>
                  <a:lnTo>
                    <a:pt x="168" y="17"/>
                  </a:lnTo>
                  <a:lnTo>
                    <a:pt x="164" y="11"/>
                  </a:lnTo>
                  <a:lnTo>
                    <a:pt x="159" y="7"/>
                  </a:lnTo>
                </a:path>
              </a:pathLst>
            </a:custGeom>
            <a:solidFill>
              <a:srgbClr val="008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14" name="Freeform 66"/>
            <p:cNvSpPr>
              <a:spLocks/>
            </p:cNvSpPr>
            <p:nvPr/>
          </p:nvSpPr>
          <p:spPr bwMode="auto">
            <a:xfrm>
              <a:off x="721" y="1771"/>
              <a:ext cx="182" cy="9"/>
            </a:xfrm>
            <a:custGeom>
              <a:avLst/>
              <a:gdLst>
                <a:gd name="T0" fmla="*/ 181 w 182"/>
                <a:gd name="T1" fmla="*/ 0 h 9"/>
                <a:gd name="T2" fmla="*/ 181 w 182"/>
                <a:gd name="T3" fmla="*/ 8 h 9"/>
                <a:gd name="T4" fmla="*/ 0 w 182"/>
                <a:gd name="T5" fmla="*/ 8 h 9"/>
                <a:gd name="T6" fmla="*/ 0 w 182"/>
                <a:gd name="T7" fmla="*/ 0 h 9"/>
                <a:gd name="T8" fmla="*/ 181 w 182"/>
                <a:gd name="T9" fmla="*/ 0 h 9"/>
              </a:gdLst>
              <a:ahLst/>
              <a:cxnLst>
                <a:cxn ang="0">
                  <a:pos x="T0" y="T1"/>
                </a:cxn>
                <a:cxn ang="0">
                  <a:pos x="T2" y="T3"/>
                </a:cxn>
                <a:cxn ang="0">
                  <a:pos x="T4" y="T5"/>
                </a:cxn>
                <a:cxn ang="0">
                  <a:pos x="T6" y="T7"/>
                </a:cxn>
                <a:cxn ang="0">
                  <a:pos x="T8" y="T9"/>
                </a:cxn>
              </a:cxnLst>
              <a:rect l="0" t="0" r="r" b="b"/>
              <a:pathLst>
                <a:path w="182" h="9">
                  <a:moveTo>
                    <a:pt x="181" y="0"/>
                  </a:moveTo>
                  <a:lnTo>
                    <a:pt x="181" y="8"/>
                  </a:lnTo>
                  <a:lnTo>
                    <a:pt x="0" y="8"/>
                  </a:lnTo>
                  <a:lnTo>
                    <a:pt x="0" y="0"/>
                  </a:lnTo>
                  <a:lnTo>
                    <a:pt x="181" y="0"/>
                  </a:lnTo>
                </a:path>
              </a:pathLst>
            </a:custGeom>
            <a:solidFill>
              <a:srgbClr val="008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15" name="Freeform 67"/>
            <p:cNvSpPr>
              <a:spLocks/>
            </p:cNvSpPr>
            <p:nvPr/>
          </p:nvSpPr>
          <p:spPr bwMode="auto">
            <a:xfrm>
              <a:off x="265" y="1680"/>
              <a:ext cx="460" cy="102"/>
            </a:xfrm>
            <a:custGeom>
              <a:avLst/>
              <a:gdLst>
                <a:gd name="T0" fmla="*/ 299 w 460"/>
                <a:gd name="T1" fmla="*/ 101 h 102"/>
                <a:gd name="T2" fmla="*/ 295 w 460"/>
                <a:gd name="T3" fmla="*/ 99 h 102"/>
                <a:gd name="T4" fmla="*/ 292 w 460"/>
                <a:gd name="T5" fmla="*/ 96 h 102"/>
                <a:gd name="T6" fmla="*/ 288 w 460"/>
                <a:gd name="T7" fmla="*/ 90 h 102"/>
                <a:gd name="T8" fmla="*/ 284 w 460"/>
                <a:gd name="T9" fmla="*/ 81 h 102"/>
                <a:gd name="T10" fmla="*/ 279 w 460"/>
                <a:gd name="T11" fmla="*/ 73 h 102"/>
                <a:gd name="T12" fmla="*/ 271 w 460"/>
                <a:gd name="T13" fmla="*/ 65 h 102"/>
                <a:gd name="T14" fmla="*/ 262 w 460"/>
                <a:gd name="T15" fmla="*/ 58 h 102"/>
                <a:gd name="T16" fmla="*/ 248 w 460"/>
                <a:gd name="T17" fmla="*/ 52 h 102"/>
                <a:gd name="T18" fmla="*/ 240 w 460"/>
                <a:gd name="T19" fmla="*/ 50 h 102"/>
                <a:gd name="T20" fmla="*/ 233 w 460"/>
                <a:gd name="T21" fmla="*/ 49 h 102"/>
                <a:gd name="T22" fmla="*/ 194 w 460"/>
                <a:gd name="T23" fmla="*/ 49 h 102"/>
                <a:gd name="T24" fmla="*/ 175 w 460"/>
                <a:gd name="T25" fmla="*/ 50 h 102"/>
                <a:gd name="T26" fmla="*/ 168 w 460"/>
                <a:gd name="T27" fmla="*/ 51 h 102"/>
                <a:gd name="T28" fmla="*/ 158 w 460"/>
                <a:gd name="T29" fmla="*/ 54 h 102"/>
                <a:gd name="T30" fmla="*/ 150 w 460"/>
                <a:gd name="T31" fmla="*/ 57 h 102"/>
                <a:gd name="T32" fmla="*/ 141 w 460"/>
                <a:gd name="T33" fmla="*/ 63 h 102"/>
                <a:gd name="T34" fmla="*/ 134 w 460"/>
                <a:gd name="T35" fmla="*/ 68 h 102"/>
                <a:gd name="T36" fmla="*/ 127 w 460"/>
                <a:gd name="T37" fmla="*/ 75 h 102"/>
                <a:gd name="T38" fmla="*/ 120 w 460"/>
                <a:gd name="T39" fmla="*/ 86 h 102"/>
                <a:gd name="T40" fmla="*/ 115 w 460"/>
                <a:gd name="T41" fmla="*/ 93 h 102"/>
                <a:gd name="T42" fmla="*/ 112 w 460"/>
                <a:gd name="T43" fmla="*/ 97 h 102"/>
                <a:gd name="T44" fmla="*/ 93 w 460"/>
                <a:gd name="T45" fmla="*/ 97 h 102"/>
                <a:gd name="T46" fmla="*/ 0 w 460"/>
                <a:gd name="T47" fmla="*/ 30 h 102"/>
                <a:gd name="T48" fmla="*/ 26 w 460"/>
                <a:gd name="T49" fmla="*/ 0 h 102"/>
                <a:gd name="T50" fmla="*/ 6 w 460"/>
                <a:gd name="T51" fmla="*/ 68 h 102"/>
                <a:gd name="T52" fmla="*/ 7 w 460"/>
                <a:gd name="T53" fmla="*/ 89 h 102"/>
                <a:gd name="T54" fmla="*/ 10 w 460"/>
                <a:gd name="T55" fmla="*/ 92 h 102"/>
                <a:gd name="T56" fmla="*/ 92 w 460"/>
                <a:gd name="T57" fmla="*/ 92 h 102"/>
                <a:gd name="T58" fmla="*/ 107 w 460"/>
                <a:gd name="T59" fmla="*/ 91 h 102"/>
                <a:gd name="T60" fmla="*/ 111 w 460"/>
                <a:gd name="T61" fmla="*/ 90 h 102"/>
                <a:gd name="T62" fmla="*/ 115 w 460"/>
                <a:gd name="T63" fmla="*/ 86 h 102"/>
                <a:gd name="T64" fmla="*/ 121 w 460"/>
                <a:gd name="T65" fmla="*/ 77 h 102"/>
                <a:gd name="T66" fmla="*/ 130 w 460"/>
                <a:gd name="T67" fmla="*/ 66 h 102"/>
                <a:gd name="T68" fmla="*/ 135 w 460"/>
                <a:gd name="T69" fmla="*/ 62 h 102"/>
                <a:gd name="T70" fmla="*/ 141 w 460"/>
                <a:gd name="T71" fmla="*/ 57 h 102"/>
                <a:gd name="T72" fmla="*/ 150 w 460"/>
                <a:gd name="T73" fmla="*/ 53 h 102"/>
                <a:gd name="T74" fmla="*/ 158 w 460"/>
                <a:gd name="T75" fmla="*/ 50 h 102"/>
                <a:gd name="T76" fmla="*/ 167 w 460"/>
                <a:gd name="T77" fmla="*/ 47 h 102"/>
                <a:gd name="T78" fmla="*/ 179 w 460"/>
                <a:gd name="T79" fmla="*/ 45 h 102"/>
                <a:gd name="T80" fmla="*/ 203 w 460"/>
                <a:gd name="T81" fmla="*/ 45 h 102"/>
                <a:gd name="T82" fmla="*/ 233 w 460"/>
                <a:gd name="T83" fmla="*/ 45 h 102"/>
                <a:gd name="T84" fmla="*/ 247 w 460"/>
                <a:gd name="T85" fmla="*/ 47 h 102"/>
                <a:gd name="T86" fmla="*/ 264 w 460"/>
                <a:gd name="T87" fmla="*/ 53 h 102"/>
                <a:gd name="T88" fmla="*/ 278 w 460"/>
                <a:gd name="T89" fmla="*/ 63 h 102"/>
                <a:gd name="T90" fmla="*/ 285 w 460"/>
                <a:gd name="T91" fmla="*/ 73 h 102"/>
                <a:gd name="T92" fmla="*/ 291 w 460"/>
                <a:gd name="T93" fmla="*/ 83 h 102"/>
                <a:gd name="T94" fmla="*/ 295 w 460"/>
                <a:gd name="T95" fmla="*/ 90 h 102"/>
                <a:gd name="T96" fmla="*/ 299 w 460"/>
                <a:gd name="T97"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0" h="102">
                  <a:moveTo>
                    <a:pt x="459" y="92"/>
                  </a:moveTo>
                  <a:lnTo>
                    <a:pt x="459" y="101"/>
                  </a:lnTo>
                  <a:lnTo>
                    <a:pt x="299" y="101"/>
                  </a:lnTo>
                  <a:lnTo>
                    <a:pt x="298" y="101"/>
                  </a:lnTo>
                  <a:lnTo>
                    <a:pt x="296" y="100"/>
                  </a:lnTo>
                  <a:lnTo>
                    <a:pt x="295" y="99"/>
                  </a:lnTo>
                  <a:lnTo>
                    <a:pt x="294" y="99"/>
                  </a:lnTo>
                  <a:lnTo>
                    <a:pt x="293" y="98"/>
                  </a:lnTo>
                  <a:lnTo>
                    <a:pt x="292" y="96"/>
                  </a:lnTo>
                  <a:lnTo>
                    <a:pt x="290" y="94"/>
                  </a:lnTo>
                  <a:lnTo>
                    <a:pt x="289" y="91"/>
                  </a:lnTo>
                  <a:lnTo>
                    <a:pt x="288" y="90"/>
                  </a:lnTo>
                  <a:lnTo>
                    <a:pt x="287" y="88"/>
                  </a:lnTo>
                  <a:lnTo>
                    <a:pt x="285" y="84"/>
                  </a:lnTo>
                  <a:lnTo>
                    <a:pt x="284" y="81"/>
                  </a:lnTo>
                  <a:lnTo>
                    <a:pt x="282" y="78"/>
                  </a:lnTo>
                  <a:lnTo>
                    <a:pt x="281" y="75"/>
                  </a:lnTo>
                  <a:lnTo>
                    <a:pt x="279" y="73"/>
                  </a:lnTo>
                  <a:lnTo>
                    <a:pt x="276" y="70"/>
                  </a:lnTo>
                  <a:lnTo>
                    <a:pt x="274" y="67"/>
                  </a:lnTo>
                  <a:lnTo>
                    <a:pt x="271" y="65"/>
                  </a:lnTo>
                  <a:lnTo>
                    <a:pt x="269" y="62"/>
                  </a:lnTo>
                  <a:lnTo>
                    <a:pt x="266" y="60"/>
                  </a:lnTo>
                  <a:lnTo>
                    <a:pt x="262" y="58"/>
                  </a:lnTo>
                  <a:lnTo>
                    <a:pt x="257" y="56"/>
                  </a:lnTo>
                  <a:lnTo>
                    <a:pt x="253" y="53"/>
                  </a:lnTo>
                  <a:lnTo>
                    <a:pt x="248" y="52"/>
                  </a:lnTo>
                  <a:lnTo>
                    <a:pt x="246" y="52"/>
                  </a:lnTo>
                  <a:lnTo>
                    <a:pt x="243" y="51"/>
                  </a:lnTo>
                  <a:lnTo>
                    <a:pt x="240" y="50"/>
                  </a:lnTo>
                  <a:lnTo>
                    <a:pt x="237" y="50"/>
                  </a:lnTo>
                  <a:lnTo>
                    <a:pt x="235" y="50"/>
                  </a:lnTo>
                  <a:lnTo>
                    <a:pt x="233" y="49"/>
                  </a:lnTo>
                  <a:lnTo>
                    <a:pt x="222" y="49"/>
                  </a:lnTo>
                  <a:lnTo>
                    <a:pt x="211" y="49"/>
                  </a:lnTo>
                  <a:lnTo>
                    <a:pt x="194" y="49"/>
                  </a:lnTo>
                  <a:lnTo>
                    <a:pt x="183" y="49"/>
                  </a:lnTo>
                  <a:lnTo>
                    <a:pt x="178" y="49"/>
                  </a:lnTo>
                  <a:lnTo>
                    <a:pt x="175" y="50"/>
                  </a:lnTo>
                  <a:lnTo>
                    <a:pt x="172" y="50"/>
                  </a:lnTo>
                  <a:lnTo>
                    <a:pt x="170" y="51"/>
                  </a:lnTo>
                  <a:lnTo>
                    <a:pt x="168" y="51"/>
                  </a:lnTo>
                  <a:lnTo>
                    <a:pt x="165" y="52"/>
                  </a:lnTo>
                  <a:lnTo>
                    <a:pt x="162" y="53"/>
                  </a:lnTo>
                  <a:lnTo>
                    <a:pt x="158" y="54"/>
                  </a:lnTo>
                  <a:lnTo>
                    <a:pt x="155" y="55"/>
                  </a:lnTo>
                  <a:lnTo>
                    <a:pt x="153" y="56"/>
                  </a:lnTo>
                  <a:lnTo>
                    <a:pt x="150" y="57"/>
                  </a:lnTo>
                  <a:lnTo>
                    <a:pt x="147" y="59"/>
                  </a:lnTo>
                  <a:lnTo>
                    <a:pt x="144" y="61"/>
                  </a:lnTo>
                  <a:lnTo>
                    <a:pt x="141" y="63"/>
                  </a:lnTo>
                  <a:lnTo>
                    <a:pt x="138" y="64"/>
                  </a:lnTo>
                  <a:lnTo>
                    <a:pt x="136" y="66"/>
                  </a:lnTo>
                  <a:lnTo>
                    <a:pt x="134" y="68"/>
                  </a:lnTo>
                  <a:lnTo>
                    <a:pt x="132" y="70"/>
                  </a:lnTo>
                  <a:lnTo>
                    <a:pt x="131" y="71"/>
                  </a:lnTo>
                  <a:lnTo>
                    <a:pt x="127" y="75"/>
                  </a:lnTo>
                  <a:lnTo>
                    <a:pt x="125" y="79"/>
                  </a:lnTo>
                  <a:lnTo>
                    <a:pt x="122" y="83"/>
                  </a:lnTo>
                  <a:lnTo>
                    <a:pt x="120" y="86"/>
                  </a:lnTo>
                  <a:lnTo>
                    <a:pt x="118" y="89"/>
                  </a:lnTo>
                  <a:lnTo>
                    <a:pt x="116" y="92"/>
                  </a:lnTo>
                  <a:lnTo>
                    <a:pt x="115" y="93"/>
                  </a:lnTo>
                  <a:lnTo>
                    <a:pt x="114" y="95"/>
                  </a:lnTo>
                  <a:lnTo>
                    <a:pt x="113" y="96"/>
                  </a:lnTo>
                  <a:lnTo>
                    <a:pt x="112" y="97"/>
                  </a:lnTo>
                  <a:lnTo>
                    <a:pt x="110" y="98"/>
                  </a:lnTo>
                  <a:lnTo>
                    <a:pt x="108" y="98"/>
                  </a:lnTo>
                  <a:lnTo>
                    <a:pt x="93" y="97"/>
                  </a:lnTo>
                  <a:lnTo>
                    <a:pt x="0" y="97"/>
                  </a:lnTo>
                  <a:lnTo>
                    <a:pt x="0" y="68"/>
                  </a:lnTo>
                  <a:lnTo>
                    <a:pt x="0" y="30"/>
                  </a:lnTo>
                  <a:lnTo>
                    <a:pt x="0" y="25"/>
                  </a:lnTo>
                  <a:lnTo>
                    <a:pt x="14" y="12"/>
                  </a:lnTo>
                  <a:lnTo>
                    <a:pt x="26" y="0"/>
                  </a:lnTo>
                  <a:lnTo>
                    <a:pt x="7" y="24"/>
                  </a:lnTo>
                  <a:lnTo>
                    <a:pt x="6" y="28"/>
                  </a:lnTo>
                  <a:lnTo>
                    <a:pt x="6" y="68"/>
                  </a:lnTo>
                  <a:lnTo>
                    <a:pt x="6" y="84"/>
                  </a:lnTo>
                  <a:lnTo>
                    <a:pt x="6" y="87"/>
                  </a:lnTo>
                  <a:lnTo>
                    <a:pt x="7" y="89"/>
                  </a:lnTo>
                  <a:lnTo>
                    <a:pt x="7" y="90"/>
                  </a:lnTo>
                  <a:lnTo>
                    <a:pt x="9" y="91"/>
                  </a:lnTo>
                  <a:lnTo>
                    <a:pt x="10" y="92"/>
                  </a:lnTo>
                  <a:lnTo>
                    <a:pt x="13" y="92"/>
                  </a:lnTo>
                  <a:lnTo>
                    <a:pt x="15" y="92"/>
                  </a:lnTo>
                  <a:lnTo>
                    <a:pt x="92" y="92"/>
                  </a:lnTo>
                  <a:lnTo>
                    <a:pt x="103" y="92"/>
                  </a:lnTo>
                  <a:lnTo>
                    <a:pt x="105" y="92"/>
                  </a:lnTo>
                  <a:lnTo>
                    <a:pt x="107" y="91"/>
                  </a:lnTo>
                  <a:lnTo>
                    <a:pt x="109" y="91"/>
                  </a:lnTo>
                  <a:lnTo>
                    <a:pt x="110" y="90"/>
                  </a:lnTo>
                  <a:lnTo>
                    <a:pt x="111" y="90"/>
                  </a:lnTo>
                  <a:lnTo>
                    <a:pt x="113" y="89"/>
                  </a:lnTo>
                  <a:lnTo>
                    <a:pt x="114" y="87"/>
                  </a:lnTo>
                  <a:lnTo>
                    <a:pt x="115" y="86"/>
                  </a:lnTo>
                  <a:lnTo>
                    <a:pt x="117" y="83"/>
                  </a:lnTo>
                  <a:lnTo>
                    <a:pt x="118" y="81"/>
                  </a:lnTo>
                  <a:lnTo>
                    <a:pt x="121" y="77"/>
                  </a:lnTo>
                  <a:lnTo>
                    <a:pt x="125" y="73"/>
                  </a:lnTo>
                  <a:lnTo>
                    <a:pt x="128" y="69"/>
                  </a:lnTo>
                  <a:lnTo>
                    <a:pt x="130" y="66"/>
                  </a:lnTo>
                  <a:lnTo>
                    <a:pt x="132" y="64"/>
                  </a:lnTo>
                  <a:lnTo>
                    <a:pt x="133" y="63"/>
                  </a:lnTo>
                  <a:lnTo>
                    <a:pt x="135" y="62"/>
                  </a:lnTo>
                  <a:lnTo>
                    <a:pt x="137" y="60"/>
                  </a:lnTo>
                  <a:lnTo>
                    <a:pt x="139" y="58"/>
                  </a:lnTo>
                  <a:lnTo>
                    <a:pt x="141" y="57"/>
                  </a:lnTo>
                  <a:lnTo>
                    <a:pt x="144" y="56"/>
                  </a:lnTo>
                  <a:lnTo>
                    <a:pt x="146" y="54"/>
                  </a:lnTo>
                  <a:lnTo>
                    <a:pt x="150" y="53"/>
                  </a:lnTo>
                  <a:lnTo>
                    <a:pt x="152" y="52"/>
                  </a:lnTo>
                  <a:lnTo>
                    <a:pt x="155" y="51"/>
                  </a:lnTo>
                  <a:lnTo>
                    <a:pt x="158" y="50"/>
                  </a:lnTo>
                  <a:lnTo>
                    <a:pt x="161" y="49"/>
                  </a:lnTo>
                  <a:lnTo>
                    <a:pt x="164" y="48"/>
                  </a:lnTo>
                  <a:lnTo>
                    <a:pt x="167" y="47"/>
                  </a:lnTo>
                  <a:lnTo>
                    <a:pt x="171" y="46"/>
                  </a:lnTo>
                  <a:lnTo>
                    <a:pt x="175" y="46"/>
                  </a:lnTo>
                  <a:lnTo>
                    <a:pt x="179" y="45"/>
                  </a:lnTo>
                  <a:lnTo>
                    <a:pt x="184" y="45"/>
                  </a:lnTo>
                  <a:lnTo>
                    <a:pt x="194" y="45"/>
                  </a:lnTo>
                  <a:lnTo>
                    <a:pt x="203" y="45"/>
                  </a:lnTo>
                  <a:lnTo>
                    <a:pt x="212" y="45"/>
                  </a:lnTo>
                  <a:lnTo>
                    <a:pt x="223" y="45"/>
                  </a:lnTo>
                  <a:lnTo>
                    <a:pt x="233" y="45"/>
                  </a:lnTo>
                  <a:lnTo>
                    <a:pt x="237" y="45"/>
                  </a:lnTo>
                  <a:lnTo>
                    <a:pt x="243" y="46"/>
                  </a:lnTo>
                  <a:lnTo>
                    <a:pt x="247" y="47"/>
                  </a:lnTo>
                  <a:lnTo>
                    <a:pt x="252" y="48"/>
                  </a:lnTo>
                  <a:lnTo>
                    <a:pt x="258" y="50"/>
                  </a:lnTo>
                  <a:lnTo>
                    <a:pt x="264" y="53"/>
                  </a:lnTo>
                  <a:lnTo>
                    <a:pt x="270" y="56"/>
                  </a:lnTo>
                  <a:lnTo>
                    <a:pt x="273" y="60"/>
                  </a:lnTo>
                  <a:lnTo>
                    <a:pt x="278" y="63"/>
                  </a:lnTo>
                  <a:lnTo>
                    <a:pt x="281" y="66"/>
                  </a:lnTo>
                  <a:lnTo>
                    <a:pt x="283" y="69"/>
                  </a:lnTo>
                  <a:lnTo>
                    <a:pt x="285" y="73"/>
                  </a:lnTo>
                  <a:lnTo>
                    <a:pt x="287" y="76"/>
                  </a:lnTo>
                  <a:lnTo>
                    <a:pt x="289" y="79"/>
                  </a:lnTo>
                  <a:lnTo>
                    <a:pt x="291" y="83"/>
                  </a:lnTo>
                  <a:lnTo>
                    <a:pt x="293" y="87"/>
                  </a:lnTo>
                  <a:lnTo>
                    <a:pt x="294" y="89"/>
                  </a:lnTo>
                  <a:lnTo>
                    <a:pt x="295" y="90"/>
                  </a:lnTo>
                  <a:lnTo>
                    <a:pt x="296" y="91"/>
                  </a:lnTo>
                  <a:lnTo>
                    <a:pt x="298" y="92"/>
                  </a:lnTo>
                  <a:lnTo>
                    <a:pt x="299" y="92"/>
                  </a:lnTo>
                  <a:lnTo>
                    <a:pt x="459" y="92"/>
                  </a:lnTo>
                </a:path>
              </a:pathLst>
            </a:custGeom>
            <a:solidFill>
              <a:srgbClr val="008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16" name="Freeform 68"/>
            <p:cNvSpPr>
              <a:spLocks/>
            </p:cNvSpPr>
            <p:nvPr/>
          </p:nvSpPr>
          <p:spPr bwMode="auto">
            <a:xfrm>
              <a:off x="1069" y="1691"/>
              <a:ext cx="31" cy="9"/>
            </a:xfrm>
            <a:custGeom>
              <a:avLst/>
              <a:gdLst>
                <a:gd name="T0" fmla="*/ 30 w 31"/>
                <a:gd name="T1" fmla="*/ 0 h 9"/>
                <a:gd name="T2" fmla="*/ 0 w 31"/>
                <a:gd name="T3" fmla="*/ 0 h 9"/>
                <a:gd name="T4" fmla="*/ 0 w 31"/>
                <a:gd name="T5" fmla="*/ 8 h 9"/>
                <a:gd name="T6" fmla="*/ 30 w 31"/>
                <a:gd name="T7" fmla="*/ 8 h 9"/>
                <a:gd name="T8" fmla="*/ 30 w 31"/>
                <a:gd name="T9" fmla="*/ 0 h 9"/>
              </a:gdLst>
              <a:ahLst/>
              <a:cxnLst>
                <a:cxn ang="0">
                  <a:pos x="T0" y="T1"/>
                </a:cxn>
                <a:cxn ang="0">
                  <a:pos x="T2" y="T3"/>
                </a:cxn>
                <a:cxn ang="0">
                  <a:pos x="T4" y="T5"/>
                </a:cxn>
                <a:cxn ang="0">
                  <a:pos x="T6" y="T7"/>
                </a:cxn>
                <a:cxn ang="0">
                  <a:pos x="T8" y="T9"/>
                </a:cxn>
              </a:cxnLst>
              <a:rect l="0" t="0" r="r" b="b"/>
              <a:pathLst>
                <a:path w="31" h="9">
                  <a:moveTo>
                    <a:pt x="30" y="0"/>
                  </a:moveTo>
                  <a:lnTo>
                    <a:pt x="0" y="0"/>
                  </a:lnTo>
                  <a:lnTo>
                    <a:pt x="0" y="8"/>
                  </a:lnTo>
                  <a:lnTo>
                    <a:pt x="30" y="8"/>
                  </a:lnTo>
                  <a:lnTo>
                    <a:pt x="30" y="0"/>
                  </a:lnTo>
                </a:path>
              </a:pathLst>
            </a:custGeom>
            <a:solidFill>
              <a:srgbClr val="FFFF00"/>
            </a:solidFill>
            <a:ln w="12700" cap="rnd" cmpd="sng">
              <a:solidFill>
                <a:srgbClr val="606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nvGrpSpPr>
            <p:cNvPr id="27717" name="Group 69"/>
            <p:cNvGrpSpPr>
              <a:grpSpLocks/>
            </p:cNvGrpSpPr>
            <p:nvPr/>
          </p:nvGrpSpPr>
          <p:grpSpPr bwMode="auto">
            <a:xfrm>
              <a:off x="741" y="1675"/>
              <a:ext cx="22" cy="11"/>
              <a:chOff x="741" y="1675"/>
              <a:chExt cx="22" cy="11"/>
            </a:xfrm>
          </p:grpSpPr>
          <p:sp>
            <p:nvSpPr>
              <p:cNvPr id="27718" name="Freeform 70"/>
              <p:cNvSpPr>
                <a:spLocks/>
              </p:cNvSpPr>
              <p:nvPr/>
            </p:nvSpPr>
            <p:spPr bwMode="auto">
              <a:xfrm>
                <a:off x="741" y="1675"/>
                <a:ext cx="22" cy="11"/>
              </a:xfrm>
              <a:custGeom>
                <a:avLst/>
                <a:gdLst>
                  <a:gd name="T0" fmla="*/ 21 w 22"/>
                  <a:gd name="T1" fmla="*/ 10 h 11"/>
                  <a:gd name="T2" fmla="*/ 0 w 22"/>
                  <a:gd name="T3" fmla="*/ 10 h 11"/>
                  <a:gd name="T4" fmla="*/ 0 w 22"/>
                  <a:gd name="T5" fmla="*/ 3 h 11"/>
                  <a:gd name="T6" fmla="*/ 1 w 22"/>
                  <a:gd name="T7" fmla="*/ 2 h 11"/>
                  <a:gd name="T8" fmla="*/ 2 w 22"/>
                  <a:gd name="T9" fmla="*/ 1 h 11"/>
                  <a:gd name="T10" fmla="*/ 3 w 22"/>
                  <a:gd name="T11" fmla="*/ 0 h 11"/>
                  <a:gd name="T12" fmla="*/ 4 w 22"/>
                  <a:gd name="T13" fmla="*/ 0 h 11"/>
                  <a:gd name="T14" fmla="*/ 18 w 22"/>
                  <a:gd name="T15" fmla="*/ 0 h 11"/>
                  <a:gd name="T16" fmla="*/ 19 w 22"/>
                  <a:gd name="T17" fmla="*/ 1 h 11"/>
                  <a:gd name="T18" fmla="*/ 20 w 22"/>
                  <a:gd name="T19" fmla="*/ 1 h 11"/>
                  <a:gd name="T20" fmla="*/ 20 w 22"/>
                  <a:gd name="T21" fmla="*/ 2 h 11"/>
                  <a:gd name="T22" fmla="*/ 21 w 22"/>
                  <a:gd name="T23" fmla="*/ 3 h 11"/>
                  <a:gd name="T24" fmla="*/ 21 w 22"/>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1">
                    <a:moveTo>
                      <a:pt x="21" y="10"/>
                    </a:moveTo>
                    <a:lnTo>
                      <a:pt x="0" y="10"/>
                    </a:lnTo>
                    <a:lnTo>
                      <a:pt x="0" y="3"/>
                    </a:lnTo>
                    <a:lnTo>
                      <a:pt x="1" y="2"/>
                    </a:lnTo>
                    <a:lnTo>
                      <a:pt x="2" y="1"/>
                    </a:lnTo>
                    <a:lnTo>
                      <a:pt x="3" y="0"/>
                    </a:lnTo>
                    <a:lnTo>
                      <a:pt x="4" y="0"/>
                    </a:lnTo>
                    <a:lnTo>
                      <a:pt x="18" y="0"/>
                    </a:lnTo>
                    <a:lnTo>
                      <a:pt x="19" y="1"/>
                    </a:lnTo>
                    <a:lnTo>
                      <a:pt x="20" y="1"/>
                    </a:lnTo>
                    <a:lnTo>
                      <a:pt x="20" y="2"/>
                    </a:lnTo>
                    <a:lnTo>
                      <a:pt x="21" y="3"/>
                    </a:lnTo>
                    <a:lnTo>
                      <a:pt x="21" y="10"/>
                    </a:lnTo>
                  </a:path>
                </a:pathLst>
              </a:custGeom>
              <a:solidFill>
                <a:srgbClr val="A0A0A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19" name="Freeform 71"/>
              <p:cNvSpPr>
                <a:spLocks/>
              </p:cNvSpPr>
              <p:nvPr/>
            </p:nvSpPr>
            <p:spPr bwMode="auto">
              <a:xfrm>
                <a:off x="743" y="1678"/>
                <a:ext cx="18" cy="8"/>
              </a:xfrm>
              <a:custGeom>
                <a:avLst/>
                <a:gdLst>
                  <a:gd name="T0" fmla="*/ 17 w 18"/>
                  <a:gd name="T1" fmla="*/ 7 h 8"/>
                  <a:gd name="T2" fmla="*/ 0 w 18"/>
                  <a:gd name="T3" fmla="*/ 7 h 8"/>
                  <a:gd name="T4" fmla="*/ 0 w 18"/>
                  <a:gd name="T5" fmla="*/ 2 h 8"/>
                  <a:gd name="T6" fmla="*/ 0 w 18"/>
                  <a:gd name="T7" fmla="*/ 1 h 8"/>
                  <a:gd name="T8" fmla="*/ 1 w 18"/>
                  <a:gd name="T9" fmla="*/ 1 h 8"/>
                  <a:gd name="T10" fmla="*/ 2 w 18"/>
                  <a:gd name="T11" fmla="*/ 0 h 8"/>
                  <a:gd name="T12" fmla="*/ 3 w 18"/>
                  <a:gd name="T13" fmla="*/ 0 h 8"/>
                  <a:gd name="T14" fmla="*/ 14 w 18"/>
                  <a:gd name="T15" fmla="*/ 0 h 8"/>
                  <a:gd name="T16" fmla="*/ 15 w 18"/>
                  <a:gd name="T17" fmla="*/ 0 h 8"/>
                  <a:gd name="T18" fmla="*/ 16 w 18"/>
                  <a:gd name="T19" fmla="*/ 1 h 8"/>
                  <a:gd name="T20" fmla="*/ 17 w 18"/>
                  <a:gd name="T21" fmla="*/ 1 h 8"/>
                  <a:gd name="T22" fmla="*/ 17 w 18"/>
                  <a:gd name="T23" fmla="*/ 2 h 8"/>
                  <a:gd name="T24" fmla="*/ 17 w 18"/>
                  <a:gd name="T2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8">
                    <a:moveTo>
                      <a:pt x="17" y="7"/>
                    </a:moveTo>
                    <a:lnTo>
                      <a:pt x="0" y="7"/>
                    </a:lnTo>
                    <a:lnTo>
                      <a:pt x="0" y="2"/>
                    </a:lnTo>
                    <a:lnTo>
                      <a:pt x="0" y="1"/>
                    </a:lnTo>
                    <a:lnTo>
                      <a:pt x="1" y="1"/>
                    </a:lnTo>
                    <a:lnTo>
                      <a:pt x="2" y="0"/>
                    </a:lnTo>
                    <a:lnTo>
                      <a:pt x="3" y="0"/>
                    </a:lnTo>
                    <a:lnTo>
                      <a:pt x="14" y="0"/>
                    </a:lnTo>
                    <a:lnTo>
                      <a:pt x="15" y="0"/>
                    </a:lnTo>
                    <a:lnTo>
                      <a:pt x="16" y="1"/>
                    </a:lnTo>
                    <a:lnTo>
                      <a:pt x="17" y="1"/>
                    </a:lnTo>
                    <a:lnTo>
                      <a:pt x="17" y="2"/>
                    </a:lnTo>
                    <a:lnTo>
                      <a:pt x="17" y="7"/>
                    </a:lnTo>
                  </a:path>
                </a:pathLst>
              </a:custGeom>
              <a:solidFill>
                <a:srgbClr val="60606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27720" name="Group 72"/>
            <p:cNvGrpSpPr>
              <a:grpSpLocks/>
            </p:cNvGrpSpPr>
            <p:nvPr/>
          </p:nvGrpSpPr>
          <p:grpSpPr bwMode="auto">
            <a:xfrm>
              <a:off x="729" y="1678"/>
              <a:ext cx="41" cy="11"/>
              <a:chOff x="729" y="1678"/>
              <a:chExt cx="41" cy="11"/>
            </a:xfrm>
          </p:grpSpPr>
          <p:sp>
            <p:nvSpPr>
              <p:cNvPr id="27721" name="Freeform 73"/>
              <p:cNvSpPr>
                <a:spLocks/>
              </p:cNvSpPr>
              <p:nvPr/>
            </p:nvSpPr>
            <p:spPr bwMode="auto">
              <a:xfrm>
                <a:off x="729" y="1678"/>
                <a:ext cx="41" cy="11"/>
              </a:xfrm>
              <a:custGeom>
                <a:avLst/>
                <a:gdLst>
                  <a:gd name="T0" fmla="*/ 39 w 41"/>
                  <a:gd name="T1" fmla="*/ 0 h 11"/>
                  <a:gd name="T2" fmla="*/ 0 w 41"/>
                  <a:gd name="T3" fmla="*/ 0 h 11"/>
                  <a:gd name="T4" fmla="*/ 0 w 41"/>
                  <a:gd name="T5" fmla="*/ 10 h 11"/>
                  <a:gd name="T6" fmla="*/ 12 w 41"/>
                  <a:gd name="T7" fmla="*/ 10 h 11"/>
                  <a:gd name="T8" fmla="*/ 12 w 41"/>
                  <a:gd name="T9" fmla="*/ 4 h 11"/>
                  <a:gd name="T10" fmla="*/ 39 w 41"/>
                  <a:gd name="T11" fmla="*/ 4 h 11"/>
                  <a:gd name="T12" fmla="*/ 40 w 41"/>
                  <a:gd name="T13" fmla="*/ 4 h 11"/>
                  <a:gd name="T14" fmla="*/ 40 w 41"/>
                  <a:gd name="T15" fmla="*/ 2 h 11"/>
                  <a:gd name="T16" fmla="*/ 40 w 41"/>
                  <a:gd name="T17" fmla="*/ 1 h 11"/>
                  <a:gd name="T18" fmla="*/ 39 w 4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1">
                    <a:moveTo>
                      <a:pt x="39" y="0"/>
                    </a:moveTo>
                    <a:lnTo>
                      <a:pt x="0" y="0"/>
                    </a:lnTo>
                    <a:lnTo>
                      <a:pt x="0" y="10"/>
                    </a:lnTo>
                    <a:lnTo>
                      <a:pt x="12" y="10"/>
                    </a:lnTo>
                    <a:lnTo>
                      <a:pt x="12" y="4"/>
                    </a:lnTo>
                    <a:lnTo>
                      <a:pt x="39" y="4"/>
                    </a:lnTo>
                    <a:lnTo>
                      <a:pt x="40" y="4"/>
                    </a:lnTo>
                    <a:lnTo>
                      <a:pt x="40" y="2"/>
                    </a:lnTo>
                    <a:lnTo>
                      <a:pt x="40" y="1"/>
                    </a:lnTo>
                    <a:lnTo>
                      <a:pt x="39" y="0"/>
                    </a:lnTo>
                  </a:path>
                </a:pathLst>
              </a:custGeom>
              <a:solidFill>
                <a:srgbClr val="E0E0E0"/>
              </a:solidFill>
              <a:ln w="12700" cap="rnd" cmpd="sng">
                <a:solidFill>
                  <a:srgbClr val="80808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22" name="Freeform 74"/>
              <p:cNvSpPr>
                <a:spLocks/>
              </p:cNvSpPr>
              <p:nvPr/>
            </p:nvSpPr>
            <p:spPr bwMode="auto">
              <a:xfrm>
                <a:off x="729" y="1683"/>
                <a:ext cx="9" cy="2"/>
              </a:xfrm>
              <a:custGeom>
                <a:avLst/>
                <a:gdLst>
                  <a:gd name="T0" fmla="*/ 8 w 9"/>
                  <a:gd name="T1" fmla="*/ 0 h 2"/>
                  <a:gd name="T2" fmla="*/ 0 w 9"/>
                  <a:gd name="T3" fmla="*/ 0 h 2"/>
                  <a:gd name="T4" fmla="*/ 0 w 9"/>
                  <a:gd name="T5" fmla="*/ 1 h 2"/>
                  <a:gd name="T6" fmla="*/ 8 w 9"/>
                  <a:gd name="T7" fmla="*/ 1 h 2"/>
                  <a:gd name="T8" fmla="*/ 8 w 9"/>
                  <a:gd name="T9" fmla="*/ 0 h 2"/>
                </a:gdLst>
                <a:ahLst/>
                <a:cxnLst>
                  <a:cxn ang="0">
                    <a:pos x="T0" y="T1"/>
                  </a:cxn>
                  <a:cxn ang="0">
                    <a:pos x="T2" y="T3"/>
                  </a:cxn>
                  <a:cxn ang="0">
                    <a:pos x="T4" y="T5"/>
                  </a:cxn>
                  <a:cxn ang="0">
                    <a:pos x="T6" y="T7"/>
                  </a:cxn>
                  <a:cxn ang="0">
                    <a:pos x="T8" y="T9"/>
                  </a:cxn>
                </a:cxnLst>
                <a:rect l="0" t="0" r="r" b="b"/>
                <a:pathLst>
                  <a:path w="9" h="2">
                    <a:moveTo>
                      <a:pt x="8" y="0"/>
                    </a:moveTo>
                    <a:lnTo>
                      <a:pt x="0" y="0"/>
                    </a:lnTo>
                    <a:lnTo>
                      <a:pt x="0" y="1"/>
                    </a:lnTo>
                    <a:lnTo>
                      <a:pt x="8" y="1"/>
                    </a:lnTo>
                    <a:lnTo>
                      <a:pt x="8" y="0"/>
                    </a:lnTo>
                  </a:path>
                </a:pathLst>
              </a:custGeom>
              <a:solidFill>
                <a:srgbClr val="60606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sp>
          <p:nvSpPr>
            <p:cNvPr id="27723" name="Freeform 75"/>
            <p:cNvSpPr>
              <a:spLocks/>
            </p:cNvSpPr>
            <p:nvPr/>
          </p:nvSpPr>
          <p:spPr bwMode="auto">
            <a:xfrm>
              <a:off x="827" y="1652"/>
              <a:ext cx="14" cy="18"/>
            </a:xfrm>
            <a:custGeom>
              <a:avLst/>
              <a:gdLst>
                <a:gd name="T0" fmla="*/ 3 w 14"/>
                <a:gd name="T1" fmla="*/ 0 h 18"/>
                <a:gd name="T2" fmla="*/ 13 w 14"/>
                <a:gd name="T3" fmla="*/ 17 h 18"/>
                <a:gd name="T4" fmla="*/ 1 w 14"/>
                <a:gd name="T5" fmla="*/ 17 h 18"/>
                <a:gd name="T6" fmla="*/ 0 w 14"/>
                <a:gd name="T7" fmla="*/ 14 h 18"/>
                <a:gd name="T8" fmla="*/ 9 w 14"/>
                <a:gd name="T9" fmla="*/ 14 h 18"/>
                <a:gd name="T10" fmla="*/ 3 w 14"/>
                <a:gd name="T11" fmla="*/ 5 h 18"/>
                <a:gd name="T12" fmla="*/ 3 w 1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4" h="18">
                  <a:moveTo>
                    <a:pt x="3" y="0"/>
                  </a:moveTo>
                  <a:lnTo>
                    <a:pt x="13" y="17"/>
                  </a:lnTo>
                  <a:lnTo>
                    <a:pt x="1" y="17"/>
                  </a:lnTo>
                  <a:lnTo>
                    <a:pt x="0" y="14"/>
                  </a:lnTo>
                  <a:lnTo>
                    <a:pt x="9" y="14"/>
                  </a:lnTo>
                  <a:lnTo>
                    <a:pt x="3" y="5"/>
                  </a:lnTo>
                  <a:lnTo>
                    <a:pt x="3" y="0"/>
                  </a:lnTo>
                </a:path>
              </a:pathLst>
            </a:custGeom>
            <a:solidFill>
              <a:srgbClr val="A0A0A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24" name="AutoShape 76"/>
            <p:cNvSpPr>
              <a:spLocks noChangeArrowheads="1"/>
            </p:cNvSpPr>
            <p:nvPr/>
          </p:nvSpPr>
          <p:spPr bwMode="auto">
            <a:xfrm>
              <a:off x="827" y="1649"/>
              <a:ext cx="1" cy="13"/>
            </a:xfrm>
            <a:prstGeom prst="roundRect">
              <a:avLst>
                <a:gd name="adj" fmla="val 16667"/>
              </a:avLst>
            </a:prstGeom>
            <a:solidFill>
              <a:srgbClr val="C0C0C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25" name="Freeform 77"/>
            <p:cNvSpPr>
              <a:spLocks/>
            </p:cNvSpPr>
            <p:nvPr/>
          </p:nvSpPr>
          <p:spPr bwMode="auto">
            <a:xfrm>
              <a:off x="717" y="1585"/>
              <a:ext cx="188" cy="209"/>
            </a:xfrm>
            <a:custGeom>
              <a:avLst/>
              <a:gdLst>
                <a:gd name="T0" fmla="*/ 2 w 188"/>
                <a:gd name="T1" fmla="*/ 208 h 209"/>
                <a:gd name="T2" fmla="*/ 187 w 188"/>
                <a:gd name="T3" fmla="*/ 208 h 209"/>
                <a:gd name="T4" fmla="*/ 187 w 188"/>
                <a:gd name="T5" fmla="*/ 92 h 209"/>
                <a:gd name="T6" fmla="*/ 106 w 188"/>
                <a:gd name="T7" fmla="*/ 0 h 209"/>
                <a:gd name="T8" fmla="*/ 5 w 188"/>
                <a:gd name="T9" fmla="*/ 1 h 209"/>
                <a:gd name="T10" fmla="*/ 0 w 188"/>
                <a:gd name="T11" fmla="*/ 89 h 209"/>
                <a:gd name="T12" fmla="*/ 0 w 188"/>
                <a:gd name="T13" fmla="*/ 208 h 209"/>
                <a:gd name="T14" fmla="*/ 2 w 188"/>
                <a:gd name="T15" fmla="*/ 208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209">
                  <a:moveTo>
                    <a:pt x="2" y="208"/>
                  </a:moveTo>
                  <a:lnTo>
                    <a:pt x="187" y="208"/>
                  </a:lnTo>
                  <a:lnTo>
                    <a:pt x="187" y="92"/>
                  </a:lnTo>
                  <a:lnTo>
                    <a:pt x="106" y="0"/>
                  </a:lnTo>
                  <a:lnTo>
                    <a:pt x="5" y="1"/>
                  </a:lnTo>
                  <a:lnTo>
                    <a:pt x="0" y="89"/>
                  </a:lnTo>
                  <a:lnTo>
                    <a:pt x="0" y="208"/>
                  </a:lnTo>
                  <a:lnTo>
                    <a:pt x="2" y="208"/>
                  </a:lnTo>
                </a:path>
              </a:pathLst>
            </a:custGeom>
            <a:noFill/>
            <a:ln w="12700" cap="rnd" cmpd="sng">
              <a:solidFill>
                <a:srgbClr val="004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26" name="Rectangle 78"/>
            <p:cNvSpPr>
              <a:spLocks noChangeArrowheads="1"/>
            </p:cNvSpPr>
            <p:nvPr/>
          </p:nvSpPr>
          <p:spPr bwMode="auto">
            <a:xfrm>
              <a:off x="731" y="1703"/>
              <a:ext cx="164" cy="63"/>
            </a:xfrm>
            <a:prstGeom prst="rect">
              <a:avLst/>
            </a:prstGeom>
            <a:solidFill>
              <a:srgbClr val="80FF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27" name="Freeform 79"/>
            <p:cNvSpPr>
              <a:spLocks/>
            </p:cNvSpPr>
            <p:nvPr/>
          </p:nvSpPr>
          <p:spPr bwMode="auto">
            <a:xfrm>
              <a:off x="272" y="1760"/>
              <a:ext cx="26" cy="12"/>
            </a:xfrm>
            <a:custGeom>
              <a:avLst/>
              <a:gdLst>
                <a:gd name="T0" fmla="*/ 25 w 26"/>
                <a:gd name="T1" fmla="*/ 0 h 12"/>
                <a:gd name="T2" fmla="*/ 0 w 26"/>
                <a:gd name="T3" fmla="*/ 0 h 12"/>
                <a:gd name="T4" fmla="*/ 0 w 26"/>
                <a:gd name="T5" fmla="*/ 11 h 12"/>
                <a:gd name="T6" fmla="*/ 25 w 26"/>
                <a:gd name="T7" fmla="*/ 11 h 12"/>
                <a:gd name="T8" fmla="*/ 25 w 26"/>
                <a:gd name="T9" fmla="*/ 0 h 12"/>
              </a:gdLst>
              <a:ahLst/>
              <a:cxnLst>
                <a:cxn ang="0">
                  <a:pos x="T0" y="T1"/>
                </a:cxn>
                <a:cxn ang="0">
                  <a:pos x="T2" y="T3"/>
                </a:cxn>
                <a:cxn ang="0">
                  <a:pos x="T4" y="T5"/>
                </a:cxn>
                <a:cxn ang="0">
                  <a:pos x="T6" y="T7"/>
                </a:cxn>
                <a:cxn ang="0">
                  <a:pos x="T8" y="T9"/>
                </a:cxn>
              </a:cxnLst>
              <a:rect l="0" t="0" r="r" b="b"/>
              <a:pathLst>
                <a:path w="26" h="12">
                  <a:moveTo>
                    <a:pt x="25" y="0"/>
                  </a:moveTo>
                  <a:lnTo>
                    <a:pt x="0" y="0"/>
                  </a:lnTo>
                  <a:lnTo>
                    <a:pt x="0" y="11"/>
                  </a:lnTo>
                  <a:lnTo>
                    <a:pt x="25" y="11"/>
                  </a:lnTo>
                  <a:lnTo>
                    <a:pt x="25" y="0"/>
                  </a:lnTo>
                </a:path>
              </a:pathLst>
            </a:custGeom>
            <a:solidFill>
              <a:srgbClr val="C00000"/>
            </a:solidFill>
            <a:ln w="12700" cap="rnd" cmpd="sng">
              <a:solidFill>
                <a:srgbClr val="A0A0A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28" name="Freeform 80"/>
            <p:cNvSpPr>
              <a:spLocks/>
            </p:cNvSpPr>
            <p:nvPr/>
          </p:nvSpPr>
          <p:spPr bwMode="auto">
            <a:xfrm>
              <a:off x="254" y="1773"/>
              <a:ext cx="8" cy="29"/>
            </a:xfrm>
            <a:custGeom>
              <a:avLst/>
              <a:gdLst>
                <a:gd name="T0" fmla="*/ 7 w 8"/>
                <a:gd name="T1" fmla="*/ 28 h 29"/>
                <a:gd name="T2" fmla="*/ 7 w 8"/>
                <a:gd name="T3" fmla="*/ 2 h 29"/>
                <a:gd name="T4" fmla="*/ 0 w 8"/>
                <a:gd name="T5" fmla="*/ 0 h 29"/>
                <a:gd name="T6" fmla="*/ 0 w 8"/>
                <a:gd name="T7" fmla="*/ 24 h 29"/>
                <a:gd name="T8" fmla="*/ 7 w 8"/>
                <a:gd name="T9" fmla="*/ 28 h 29"/>
              </a:gdLst>
              <a:ahLst/>
              <a:cxnLst>
                <a:cxn ang="0">
                  <a:pos x="T0" y="T1"/>
                </a:cxn>
                <a:cxn ang="0">
                  <a:pos x="T2" y="T3"/>
                </a:cxn>
                <a:cxn ang="0">
                  <a:pos x="T4" y="T5"/>
                </a:cxn>
                <a:cxn ang="0">
                  <a:pos x="T6" y="T7"/>
                </a:cxn>
                <a:cxn ang="0">
                  <a:pos x="T8" y="T9"/>
                </a:cxn>
              </a:cxnLst>
              <a:rect l="0" t="0" r="r" b="b"/>
              <a:pathLst>
                <a:path w="8" h="29">
                  <a:moveTo>
                    <a:pt x="7" y="28"/>
                  </a:moveTo>
                  <a:lnTo>
                    <a:pt x="7" y="2"/>
                  </a:lnTo>
                  <a:lnTo>
                    <a:pt x="0" y="0"/>
                  </a:lnTo>
                  <a:lnTo>
                    <a:pt x="0" y="24"/>
                  </a:lnTo>
                  <a:lnTo>
                    <a:pt x="7" y="28"/>
                  </a:lnTo>
                </a:path>
              </a:pathLst>
            </a:custGeom>
            <a:solidFill>
              <a:srgbClr val="A0A0A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29" name="Freeform 81"/>
            <p:cNvSpPr>
              <a:spLocks/>
            </p:cNvSpPr>
            <p:nvPr/>
          </p:nvSpPr>
          <p:spPr bwMode="auto">
            <a:xfrm>
              <a:off x="263" y="1775"/>
              <a:ext cx="15" cy="27"/>
            </a:xfrm>
            <a:custGeom>
              <a:avLst/>
              <a:gdLst>
                <a:gd name="T0" fmla="*/ 14 w 15"/>
                <a:gd name="T1" fmla="*/ 0 h 27"/>
                <a:gd name="T2" fmla="*/ 0 w 15"/>
                <a:gd name="T3" fmla="*/ 0 h 27"/>
                <a:gd name="T4" fmla="*/ 0 w 15"/>
                <a:gd name="T5" fmla="*/ 26 h 27"/>
                <a:gd name="T6" fmla="*/ 14 w 15"/>
                <a:gd name="T7" fmla="*/ 26 h 27"/>
                <a:gd name="T8" fmla="*/ 14 w 15"/>
                <a:gd name="T9" fmla="*/ 0 h 27"/>
              </a:gdLst>
              <a:ahLst/>
              <a:cxnLst>
                <a:cxn ang="0">
                  <a:pos x="T0" y="T1"/>
                </a:cxn>
                <a:cxn ang="0">
                  <a:pos x="T2" y="T3"/>
                </a:cxn>
                <a:cxn ang="0">
                  <a:pos x="T4" y="T5"/>
                </a:cxn>
                <a:cxn ang="0">
                  <a:pos x="T6" y="T7"/>
                </a:cxn>
                <a:cxn ang="0">
                  <a:pos x="T8" y="T9"/>
                </a:cxn>
              </a:cxnLst>
              <a:rect l="0" t="0" r="r" b="b"/>
              <a:pathLst>
                <a:path w="15" h="27">
                  <a:moveTo>
                    <a:pt x="14" y="0"/>
                  </a:moveTo>
                  <a:lnTo>
                    <a:pt x="0" y="0"/>
                  </a:lnTo>
                  <a:lnTo>
                    <a:pt x="0" y="26"/>
                  </a:lnTo>
                  <a:lnTo>
                    <a:pt x="14" y="26"/>
                  </a:lnTo>
                  <a:lnTo>
                    <a:pt x="14" y="0"/>
                  </a:lnTo>
                </a:path>
              </a:pathLst>
            </a:custGeom>
            <a:solidFill>
              <a:srgbClr val="80808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30" name="Freeform 82"/>
            <p:cNvSpPr>
              <a:spLocks/>
            </p:cNvSpPr>
            <p:nvPr/>
          </p:nvSpPr>
          <p:spPr bwMode="auto">
            <a:xfrm>
              <a:off x="263" y="1781"/>
              <a:ext cx="15" cy="15"/>
            </a:xfrm>
            <a:custGeom>
              <a:avLst/>
              <a:gdLst>
                <a:gd name="T0" fmla="*/ 14 w 15"/>
                <a:gd name="T1" fmla="*/ 0 h 15"/>
                <a:gd name="T2" fmla="*/ 0 w 15"/>
                <a:gd name="T3" fmla="*/ 0 h 15"/>
                <a:gd name="T4" fmla="*/ 0 w 15"/>
                <a:gd name="T5" fmla="*/ 14 h 15"/>
                <a:gd name="T6" fmla="*/ 14 w 15"/>
                <a:gd name="T7" fmla="*/ 14 h 15"/>
                <a:gd name="T8" fmla="*/ 14 w 15"/>
                <a:gd name="T9" fmla="*/ 0 h 15"/>
              </a:gdLst>
              <a:ahLst/>
              <a:cxnLst>
                <a:cxn ang="0">
                  <a:pos x="T0" y="T1"/>
                </a:cxn>
                <a:cxn ang="0">
                  <a:pos x="T2" y="T3"/>
                </a:cxn>
                <a:cxn ang="0">
                  <a:pos x="T4" y="T5"/>
                </a:cxn>
                <a:cxn ang="0">
                  <a:pos x="T6" y="T7"/>
                </a:cxn>
                <a:cxn ang="0">
                  <a:pos x="T8" y="T9"/>
                </a:cxn>
              </a:cxnLst>
              <a:rect l="0" t="0" r="r" b="b"/>
              <a:pathLst>
                <a:path w="15" h="15">
                  <a:moveTo>
                    <a:pt x="14" y="0"/>
                  </a:moveTo>
                  <a:lnTo>
                    <a:pt x="0" y="0"/>
                  </a:lnTo>
                  <a:lnTo>
                    <a:pt x="0" y="14"/>
                  </a:lnTo>
                  <a:lnTo>
                    <a:pt x="14" y="14"/>
                  </a:lnTo>
                  <a:lnTo>
                    <a:pt x="14" y="0"/>
                  </a:lnTo>
                </a:path>
              </a:pathLst>
            </a:custGeom>
            <a:solidFill>
              <a:srgbClr val="A0A0A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31" name="Freeform 83"/>
            <p:cNvSpPr>
              <a:spLocks/>
            </p:cNvSpPr>
            <p:nvPr/>
          </p:nvSpPr>
          <p:spPr bwMode="auto">
            <a:xfrm>
              <a:off x="254" y="1779"/>
              <a:ext cx="8" cy="17"/>
            </a:xfrm>
            <a:custGeom>
              <a:avLst/>
              <a:gdLst>
                <a:gd name="T0" fmla="*/ 7 w 8"/>
                <a:gd name="T1" fmla="*/ 2 h 17"/>
                <a:gd name="T2" fmla="*/ 7 w 8"/>
                <a:gd name="T3" fmla="*/ 16 h 17"/>
                <a:gd name="T4" fmla="*/ 0 w 8"/>
                <a:gd name="T5" fmla="*/ 13 h 17"/>
                <a:gd name="T6" fmla="*/ 0 w 8"/>
                <a:gd name="T7" fmla="*/ 0 h 17"/>
                <a:gd name="T8" fmla="*/ 7 w 8"/>
                <a:gd name="T9" fmla="*/ 2 h 17"/>
              </a:gdLst>
              <a:ahLst/>
              <a:cxnLst>
                <a:cxn ang="0">
                  <a:pos x="T0" y="T1"/>
                </a:cxn>
                <a:cxn ang="0">
                  <a:pos x="T2" y="T3"/>
                </a:cxn>
                <a:cxn ang="0">
                  <a:pos x="T4" y="T5"/>
                </a:cxn>
                <a:cxn ang="0">
                  <a:pos x="T6" y="T7"/>
                </a:cxn>
                <a:cxn ang="0">
                  <a:pos x="T8" y="T9"/>
                </a:cxn>
              </a:cxnLst>
              <a:rect l="0" t="0" r="r" b="b"/>
              <a:pathLst>
                <a:path w="8" h="17">
                  <a:moveTo>
                    <a:pt x="7" y="2"/>
                  </a:moveTo>
                  <a:lnTo>
                    <a:pt x="7" y="16"/>
                  </a:lnTo>
                  <a:lnTo>
                    <a:pt x="0" y="13"/>
                  </a:lnTo>
                  <a:lnTo>
                    <a:pt x="0" y="0"/>
                  </a:lnTo>
                  <a:lnTo>
                    <a:pt x="7" y="2"/>
                  </a:lnTo>
                </a:path>
              </a:pathLst>
            </a:custGeom>
            <a:solidFill>
              <a:srgbClr val="C0C0C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32" name="Freeform 84"/>
            <p:cNvSpPr>
              <a:spLocks/>
            </p:cNvSpPr>
            <p:nvPr/>
          </p:nvSpPr>
          <p:spPr bwMode="auto">
            <a:xfrm>
              <a:off x="253" y="1766"/>
              <a:ext cx="13" cy="9"/>
            </a:xfrm>
            <a:custGeom>
              <a:avLst/>
              <a:gdLst>
                <a:gd name="T0" fmla="*/ 12 w 13"/>
                <a:gd name="T1" fmla="*/ 0 h 9"/>
                <a:gd name="T2" fmla="*/ 0 w 13"/>
                <a:gd name="T3" fmla="*/ 6 h 9"/>
                <a:gd name="T4" fmla="*/ 8 w 13"/>
                <a:gd name="T5" fmla="*/ 8 h 9"/>
                <a:gd name="T6" fmla="*/ 12 w 13"/>
                <a:gd name="T7" fmla="*/ 8 h 9"/>
                <a:gd name="T8" fmla="*/ 12 w 13"/>
                <a:gd name="T9" fmla="*/ 0 h 9"/>
              </a:gdLst>
              <a:ahLst/>
              <a:cxnLst>
                <a:cxn ang="0">
                  <a:pos x="T0" y="T1"/>
                </a:cxn>
                <a:cxn ang="0">
                  <a:pos x="T2" y="T3"/>
                </a:cxn>
                <a:cxn ang="0">
                  <a:pos x="T4" y="T5"/>
                </a:cxn>
                <a:cxn ang="0">
                  <a:pos x="T6" y="T7"/>
                </a:cxn>
                <a:cxn ang="0">
                  <a:pos x="T8" y="T9"/>
                </a:cxn>
              </a:cxnLst>
              <a:rect l="0" t="0" r="r" b="b"/>
              <a:pathLst>
                <a:path w="13" h="9">
                  <a:moveTo>
                    <a:pt x="12" y="0"/>
                  </a:moveTo>
                  <a:lnTo>
                    <a:pt x="0" y="6"/>
                  </a:lnTo>
                  <a:lnTo>
                    <a:pt x="8" y="8"/>
                  </a:lnTo>
                  <a:lnTo>
                    <a:pt x="12" y="8"/>
                  </a:lnTo>
                  <a:lnTo>
                    <a:pt x="12" y="0"/>
                  </a:lnTo>
                </a:path>
              </a:pathLst>
            </a:custGeom>
            <a:solidFill>
              <a:srgbClr val="60606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33" name="Rectangle 85"/>
            <p:cNvSpPr>
              <a:spLocks noChangeArrowheads="1"/>
            </p:cNvSpPr>
            <p:nvPr/>
          </p:nvSpPr>
          <p:spPr bwMode="auto">
            <a:xfrm>
              <a:off x="275" y="1522"/>
              <a:ext cx="431" cy="162"/>
            </a:xfrm>
            <a:prstGeom prst="rect">
              <a:avLst/>
            </a:prstGeom>
            <a:gradFill rotWithShape="0">
              <a:gsLst>
                <a:gs pos="0">
                  <a:srgbClr val="00FF00">
                    <a:gamma/>
                    <a:shade val="29804"/>
                    <a:invGamma/>
                  </a:srgbClr>
                </a:gs>
                <a:gs pos="100000">
                  <a:srgbClr val="00FF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34" name="AutoShape 86"/>
            <p:cNvSpPr>
              <a:spLocks noChangeArrowheads="1"/>
            </p:cNvSpPr>
            <p:nvPr/>
          </p:nvSpPr>
          <p:spPr bwMode="auto">
            <a:xfrm rot="5400000">
              <a:off x="744" y="1465"/>
              <a:ext cx="50" cy="104"/>
            </a:xfrm>
            <a:prstGeom prst="rtTriangle">
              <a:avLst/>
            </a:prstGeom>
            <a:gradFill rotWithShape="0">
              <a:gsLst>
                <a:gs pos="0">
                  <a:srgbClr val="00FF00">
                    <a:gamma/>
                    <a:shade val="29804"/>
                    <a:invGamma/>
                  </a:srgbClr>
                </a:gs>
                <a:gs pos="100000">
                  <a:srgbClr val="00FF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27735" name="Group 87"/>
          <p:cNvGrpSpPr>
            <a:grpSpLocks/>
          </p:cNvGrpSpPr>
          <p:nvPr/>
        </p:nvGrpSpPr>
        <p:grpSpPr bwMode="auto">
          <a:xfrm>
            <a:off x="401638" y="3378200"/>
            <a:ext cx="1368425" cy="620713"/>
            <a:chOff x="253" y="2128"/>
            <a:chExt cx="862" cy="391"/>
          </a:xfrm>
        </p:grpSpPr>
        <p:sp>
          <p:nvSpPr>
            <p:cNvPr id="27736" name="Freeform 88"/>
            <p:cNvSpPr>
              <a:spLocks/>
            </p:cNvSpPr>
            <p:nvPr/>
          </p:nvSpPr>
          <p:spPr bwMode="auto">
            <a:xfrm>
              <a:off x="275" y="2212"/>
              <a:ext cx="807" cy="237"/>
            </a:xfrm>
            <a:custGeom>
              <a:avLst/>
              <a:gdLst>
                <a:gd name="T0" fmla="*/ 806 w 807"/>
                <a:gd name="T1" fmla="*/ 203 h 237"/>
                <a:gd name="T2" fmla="*/ 797 w 807"/>
                <a:gd name="T3" fmla="*/ 199 h 237"/>
                <a:gd name="T4" fmla="*/ 788 w 807"/>
                <a:gd name="T5" fmla="*/ 198 h 237"/>
                <a:gd name="T6" fmla="*/ 659 w 807"/>
                <a:gd name="T7" fmla="*/ 236 h 237"/>
                <a:gd name="T8" fmla="*/ 272 w 807"/>
                <a:gd name="T9" fmla="*/ 236 h 237"/>
                <a:gd name="T10" fmla="*/ 144 w 807"/>
                <a:gd name="T11" fmla="*/ 201 h 237"/>
                <a:gd name="T12" fmla="*/ 118 w 807"/>
                <a:gd name="T13" fmla="*/ 210 h 237"/>
                <a:gd name="T14" fmla="*/ 0 w 807"/>
                <a:gd name="T15" fmla="*/ 208 h 237"/>
                <a:gd name="T16" fmla="*/ 0 w 807"/>
                <a:gd name="T17" fmla="*/ 134 h 237"/>
                <a:gd name="T18" fmla="*/ 29 w 807"/>
                <a:gd name="T19" fmla="*/ 104 h 237"/>
                <a:gd name="T20" fmla="*/ 290 w 807"/>
                <a:gd name="T21" fmla="*/ 104 h 237"/>
                <a:gd name="T22" fmla="*/ 319 w 807"/>
                <a:gd name="T23" fmla="*/ 78 h 237"/>
                <a:gd name="T24" fmla="*/ 406 w 807"/>
                <a:gd name="T25" fmla="*/ 78 h 237"/>
                <a:gd name="T26" fmla="*/ 415 w 807"/>
                <a:gd name="T27" fmla="*/ 10 h 237"/>
                <a:gd name="T28" fmla="*/ 434 w 807"/>
                <a:gd name="T29" fmla="*/ 0 h 237"/>
                <a:gd name="T30" fmla="*/ 429 w 807"/>
                <a:gd name="T31" fmla="*/ 74 h 237"/>
                <a:gd name="T32" fmla="*/ 500 w 807"/>
                <a:gd name="T33" fmla="*/ 73 h 237"/>
                <a:gd name="T34" fmla="*/ 500 w 807"/>
                <a:gd name="T35" fmla="*/ 2 h 237"/>
                <a:gd name="T36" fmla="*/ 506 w 807"/>
                <a:gd name="T37" fmla="*/ 1 h 237"/>
                <a:gd name="T38" fmla="*/ 506 w 807"/>
                <a:gd name="T39" fmla="*/ 73 h 237"/>
                <a:gd name="T40" fmla="*/ 544 w 807"/>
                <a:gd name="T41" fmla="*/ 75 h 237"/>
                <a:gd name="T42" fmla="*/ 506 w 807"/>
                <a:gd name="T43" fmla="*/ 2 h 237"/>
                <a:gd name="T44" fmla="*/ 510 w 807"/>
                <a:gd name="T45" fmla="*/ 2 h 237"/>
                <a:gd name="T46" fmla="*/ 547 w 807"/>
                <a:gd name="T47" fmla="*/ 69 h 237"/>
                <a:gd name="T48" fmla="*/ 546 w 807"/>
                <a:gd name="T49" fmla="*/ 61 h 237"/>
                <a:gd name="T50" fmla="*/ 546 w 807"/>
                <a:gd name="T51" fmla="*/ 3 h 237"/>
                <a:gd name="T52" fmla="*/ 551 w 807"/>
                <a:gd name="T53" fmla="*/ 5 h 237"/>
                <a:gd name="T54" fmla="*/ 551 w 807"/>
                <a:gd name="T55" fmla="*/ 63 h 237"/>
                <a:gd name="T56" fmla="*/ 597 w 807"/>
                <a:gd name="T57" fmla="*/ 63 h 237"/>
                <a:gd name="T58" fmla="*/ 625 w 807"/>
                <a:gd name="T59" fmla="*/ 84 h 237"/>
                <a:gd name="T60" fmla="*/ 625 w 807"/>
                <a:gd name="T61" fmla="*/ 133 h 237"/>
                <a:gd name="T62" fmla="*/ 806 w 807"/>
                <a:gd name="T63" fmla="*/ 134 h 237"/>
                <a:gd name="T64" fmla="*/ 806 w 807"/>
                <a:gd name="T65" fmla="*/ 20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7" h="237">
                  <a:moveTo>
                    <a:pt x="806" y="203"/>
                  </a:moveTo>
                  <a:lnTo>
                    <a:pt x="797" y="199"/>
                  </a:lnTo>
                  <a:lnTo>
                    <a:pt x="788" y="198"/>
                  </a:lnTo>
                  <a:lnTo>
                    <a:pt x="659" y="236"/>
                  </a:lnTo>
                  <a:lnTo>
                    <a:pt x="272" y="236"/>
                  </a:lnTo>
                  <a:lnTo>
                    <a:pt x="144" y="201"/>
                  </a:lnTo>
                  <a:lnTo>
                    <a:pt x="118" y="210"/>
                  </a:lnTo>
                  <a:lnTo>
                    <a:pt x="0" y="208"/>
                  </a:lnTo>
                  <a:lnTo>
                    <a:pt x="0" y="134"/>
                  </a:lnTo>
                  <a:lnTo>
                    <a:pt x="29" y="104"/>
                  </a:lnTo>
                  <a:lnTo>
                    <a:pt x="290" y="104"/>
                  </a:lnTo>
                  <a:lnTo>
                    <a:pt x="319" y="78"/>
                  </a:lnTo>
                  <a:lnTo>
                    <a:pt x="406" y="78"/>
                  </a:lnTo>
                  <a:lnTo>
                    <a:pt x="415" y="10"/>
                  </a:lnTo>
                  <a:lnTo>
                    <a:pt x="434" y="0"/>
                  </a:lnTo>
                  <a:lnTo>
                    <a:pt x="429" y="74"/>
                  </a:lnTo>
                  <a:lnTo>
                    <a:pt x="500" y="73"/>
                  </a:lnTo>
                  <a:lnTo>
                    <a:pt x="500" y="2"/>
                  </a:lnTo>
                  <a:lnTo>
                    <a:pt x="506" y="1"/>
                  </a:lnTo>
                  <a:lnTo>
                    <a:pt x="506" y="73"/>
                  </a:lnTo>
                  <a:lnTo>
                    <a:pt x="544" y="75"/>
                  </a:lnTo>
                  <a:lnTo>
                    <a:pt x="506" y="2"/>
                  </a:lnTo>
                  <a:lnTo>
                    <a:pt x="510" y="2"/>
                  </a:lnTo>
                  <a:lnTo>
                    <a:pt x="547" y="69"/>
                  </a:lnTo>
                  <a:lnTo>
                    <a:pt x="546" y="61"/>
                  </a:lnTo>
                  <a:lnTo>
                    <a:pt x="546" y="3"/>
                  </a:lnTo>
                  <a:lnTo>
                    <a:pt x="551" y="5"/>
                  </a:lnTo>
                  <a:lnTo>
                    <a:pt x="551" y="63"/>
                  </a:lnTo>
                  <a:lnTo>
                    <a:pt x="597" y="63"/>
                  </a:lnTo>
                  <a:lnTo>
                    <a:pt x="625" y="84"/>
                  </a:lnTo>
                  <a:lnTo>
                    <a:pt x="625" y="133"/>
                  </a:lnTo>
                  <a:lnTo>
                    <a:pt x="806" y="134"/>
                  </a:lnTo>
                  <a:lnTo>
                    <a:pt x="806" y="203"/>
                  </a:lnTo>
                </a:path>
              </a:pathLst>
            </a:custGeom>
            <a:solidFill>
              <a:srgbClr val="20202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37" name="Rectangle 89"/>
            <p:cNvSpPr>
              <a:spLocks noChangeArrowheads="1"/>
            </p:cNvSpPr>
            <p:nvPr/>
          </p:nvSpPr>
          <p:spPr bwMode="auto">
            <a:xfrm>
              <a:off x="712" y="2224"/>
              <a:ext cx="111" cy="4"/>
            </a:xfrm>
            <a:prstGeom prst="rect">
              <a:avLst/>
            </a:prstGeom>
            <a:solidFill>
              <a:srgbClr val="20202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38" name="Freeform 90"/>
            <p:cNvSpPr>
              <a:spLocks/>
            </p:cNvSpPr>
            <p:nvPr/>
          </p:nvSpPr>
          <p:spPr bwMode="auto">
            <a:xfrm>
              <a:off x="801" y="2270"/>
              <a:ext cx="24" cy="26"/>
            </a:xfrm>
            <a:custGeom>
              <a:avLst/>
              <a:gdLst>
                <a:gd name="T0" fmla="*/ 22 w 24"/>
                <a:gd name="T1" fmla="*/ 22 h 26"/>
                <a:gd name="T2" fmla="*/ 23 w 24"/>
                <a:gd name="T3" fmla="*/ 19 h 26"/>
                <a:gd name="T4" fmla="*/ 23 w 24"/>
                <a:gd name="T5" fmla="*/ 17 h 26"/>
                <a:gd name="T6" fmla="*/ 23 w 24"/>
                <a:gd name="T7" fmla="*/ 15 h 26"/>
                <a:gd name="T8" fmla="*/ 23 w 24"/>
                <a:gd name="T9" fmla="*/ 13 h 26"/>
                <a:gd name="T10" fmla="*/ 23 w 24"/>
                <a:gd name="T11" fmla="*/ 10 h 26"/>
                <a:gd name="T12" fmla="*/ 23 w 24"/>
                <a:gd name="T13" fmla="*/ 8 h 26"/>
                <a:gd name="T14" fmla="*/ 22 w 24"/>
                <a:gd name="T15" fmla="*/ 7 h 26"/>
                <a:gd name="T16" fmla="*/ 22 w 24"/>
                <a:gd name="T17" fmla="*/ 5 h 26"/>
                <a:gd name="T18" fmla="*/ 21 w 24"/>
                <a:gd name="T19" fmla="*/ 3 h 26"/>
                <a:gd name="T20" fmla="*/ 21 w 24"/>
                <a:gd name="T21" fmla="*/ 2 h 26"/>
                <a:gd name="T22" fmla="*/ 20 w 24"/>
                <a:gd name="T23" fmla="*/ 1 h 26"/>
                <a:gd name="T24" fmla="*/ 19 w 24"/>
                <a:gd name="T25" fmla="*/ 0 h 26"/>
                <a:gd name="T26" fmla="*/ 18 w 24"/>
                <a:gd name="T27" fmla="*/ 0 h 26"/>
                <a:gd name="T28" fmla="*/ 17 w 24"/>
                <a:gd name="T29" fmla="*/ 0 h 26"/>
                <a:gd name="T30" fmla="*/ 16 w 24"/>
                <a:gd name="T31" fmla="*/ 0 h 26"/>
                <a:gd name="T32" fmla="*/ 15 w 24"/>
                <a:gd name="T33" fmla="*/ 0 h 26"/>
                <a:gd name="T34" fmla="*/ 14 w 24"/>
                <a:gd name="T35" fmla="*/ 1 h 26"/>
                <a:gd name="T36" fmla="*/ 13 w 24"/>
                <a:gd name="T37" fmla="*/ 2 h 26"/>
                <a:gd name="T38" fmla="*/ 12 w 24"/>
                <a:gd name="T39" fmla="*/ 3 h 26"/>
                <a:gd name="T40" fmla="*/ 10 w 24"/>
                <a:gd name="T41" fmla="*/ 4 h 26"/>
                <a:gd name="T42" fmla="*/ 9 w 24"/>
                <a:gd name="T43" fmla="*/ 5 h 26"/>
                <a:gd name="T44" fmla="*/ 7 w 24"/>
                <a:gd name="T45" fmla="*/ 8 h 26"/>
                <a:gd name="T46" fmla="*/ 6 w 24"/>
                <a:gd name="T47" fmla="*/ 10 h 26"/>
                <a:gd name="T48" fmla="*/ 5 w 24"/>
                <a:gd name="T49" fmla="*/ 12 h 26"/>
                <a:gd name="T50" fmla="*/ 4 w 24"/>
                <a:gd name="T51" fmla="*/ 14 h 26"/>
                <a:gd name="T52" fmla="*/ 3 w 24"/>
                <a:gd name="T53" fmla="*/ 16 h 26"/>
                <a:gd name="T54" fmla="*/ 2 w 24"/>
                <a:gd name="T55" fmla="*/ 19 h 26"/>
                <a:gd name="T56" fmla="*/ 1 w 24"/>
                <a:gd name="T57" fmla="*/ 21 h 26"/>
                <a:gd name="T58" fmla="*/ 0 w 24"/>
                <a:gd name="T59" fmla="*/ 23 h 26"/>
                <a:gd name="T60" fmla="*/ 0 w 24"/>
                <a:gd name="T61" fmla="*/ 25 h 26"/>
                <a:gd name="T62" fmla="*/ 6 w 24"/>
                <a:gd name="T63" fmla="*/ 25 h 26"/>
                <a:gd name="T64" fmla="*/ 6 w 24"/>
                <a:gd name="T65" fmla="*/ 24 h 26"/>
                <a:gd name="T66" fmla="*/ 7 w 24"/>
                <a:gd name="T67" fmla="*/ 22 h 26"/>
                <a:gd name="T68" fmla="*/ 7 w 24"/>
                <a:gd name="T69" fmla="*/ 20 h 26"/>
                <a:gd name="T70" fmla="*/ 8 w 24"/>
                <a:gd name="T71" fmla="*/ 18 h 26"/>
                <a:gd name="T72" fmla="*/ 9 w 24"/>
                <a:gd name="T73" fmla="*/ 17 h 26"/>
                <a:gd name="T74" fmla="*/ 10 w 24"/>
                <a:gd name="T75" fmla="*/ 15 h 26"/>
                <a:gd name="T76" fmla="*/ 11 w 24"/>
                <a:gd name="T77" fmla="*/ 13 h 26"/>
                <a:gd name="T78" fmla="*/ 12 w 24"/>
                <a:gd name="T79" fmla="*/ 11 h 26"/>
                <a:gd name="T80" fmla="*/ 13 w 24"/>
                <a:gd name="T81" fmla="*/ 9 h 26"/>
                <a:gd name="T82" fmla="*/ 14 w 24"/>
                <a:gd name="T83" fmla="*/ 8 h 26"/>
                <a:gd name="T84" fmla="*/ 15 w 24"/>
                <a:gd name="T85" fmla="*/ 7 h 26"/>
                <a:gd name="T86" fmla="*/ 16 w 24"/>
                <a:gd name="T87" fmla="*/ 6 h 26"/>
                <a:gd name="T88" fmla="*/ 16 w 24"/>
                <a:gd name="T89" fmla="*/ 6 h 26"/>
                <a:gd name="T90" fmla="*/ 17 w 24"/>
                <a:gd name="T91" fmla="*/ 6 h 26"/>
                <a:gd name="T92" fmla="*/ 17 w 24"/>
                <a:gd name="T93" fmla="*/ 6 h 26"/>
                <a:gd name="T94" fmla="*/ 18 w 24"/>
                <a:gd name="T95" fmla="*/ 6 h 26"/>
                <a:gd name="T96" fmla="*/ 19 w 24"/>
                <a:gd name="T97" fmla="*/ 7 h 26"/>
                <a:gd name="T98" fmla="*/ 19 w 24"/>
                <a:gd name="T99" fmla="*/ 8 h 26"/>
                <a:gd name="T100" fmla="*/ 19 w 24"/>
                <a:gd name="T101" fmla="*/ 9 h 26"/>
                <a:gd name="T102" fmla="*/ 19 w 24"/>
                <a:gd name="T103" fmla="*/ 10 h 26"/>
                <a:gd name="T104" fmla="*/ 19 w 24"/>
                <a:gd name="T105" fmla="*/ 12 h 26"/>
                <a:gd name="T106" fmla="*/ 19 w 24"/>
                <a:gd name="T107" fmla="*/ 13 h 26"/>
                <a:gd name="T108" fmla="*/ 19 w 24"/>
                <a:gd name="T109" fmla="*/ 15 h 26"/>
                <a:gd name="T110" fmla="*/ 19 w 24"/>
                <a:gd name="T111" fmla="*/ 16 h 26"/>
                <a:gd name="T112" fmla="*/ 19 w 24"/>
                <a:gd name="T113" fmla="*/ 18 h 26"/>
                <a:gd name="T114" fmla="*/ 19 w 24"/>
                <a:gd name="T115" fmla="*/ 19 h 26"/>
                <a:gd name="T116" fmla="*/ 18 w 24"/>
                <a:gd name="T117" fmla="*/ 21 h 26"/>
                <a:gd name="T118" fmla="*/ 17 w 24"/>
                <a:gd name="T119" fmla="*/ 23 h 26"/>
                <a:gd name="T120" fmla="*/ 17 w 24"/>
                <a:gd name="T121" fmla="*/ 25 h 26"/>
                <a:gd name="T122" fmla="*/ 21 w 24"/>
                <a:gd name="T123" fmla="*/ 25 h 26"/>
                <a:gd name="T124" fmla="*/ 22 w 24"/>
                <a:gd name="T125"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 h="26">
                  <a:moveTo>
                    <a:pt x="22" y="22"/>
                  </a:moveTo>
                  <a:lnTo>
                    <a:pt x="23" y="19"/>
                  </a:lnTo>
                  <a:lnTo>
                    <a:pt x="23" y="17"/>
                  </a:lnTo>
                  <a:lnTo>
                    <a:pt x="23" y="15"/>
                  </a:lnTo>
                  <a:lnTo>
                    <a:pt x="23" y="13"/>
                  </a:lnTo>
                  <a:lnTo>
                    <a:pt x="23" y="10"/>
                  </a:lnTo>
                  <a:lnTo>
                    <a:pt x="23" y="8"/>
                  </a:lnTo>
                  <a:lnTo>
                    <a:pt x="22" y="7"/>
                  </a:lnTo>
                  <a:lnTo>
                    <a:pt x="22" y="5"/>
                  </a:lnTo>
                  <a:lnTo>
                    <a:pt x="21" y="3"/>
                  </a:lnTo>
                  <a:lnTo>
                    <a:pt x="21" y="2"/>
                  </a:lnTo>
                  <a:lnTo>
                    <a:pt x="20" y="1"/>
                  </a:lnTo>
                  <a:lnTo>
                    <a:pt x="19" y="0"/>
                  </a:lnTo>
                  <a:lnTo>
                    <a:pt x="18" y="0"/>
                  </a:lnTo>
                  <a:lnTo>
                    <a:pt x="17" y="0"/>
                  </a:lnTo>
                  <a:lnTo>
                    <a:pt x="16" y="0"/>
                  </a:lnTo>
                  <a:lnTo>
                    <a:pt x="15" y="0"/>
                  </a:lnTo>
                  <a:lnTo>
                    <a:pt x="14" y="1"/>
                  </a:lnTo>
                  <a:lnTo>
                    <a:pt x="13" y="2"/>
                  </a:lnTo>
                  <a:lnTo>
                    <a:pt x="12" y="3"/>
                  </a:lnTo>
                  <a:lnTo>
                    <a:pt x="10" y="4"/>
                  </a:lnTo>
                  <a:lnTo>
                    <a:pt x="9" y="5"/>
                  </a:lnTo>
                  <a:lnTo>
                    <a:pt x="7" y="8"/>
                  </a:lnTo>
                  <a:lnTo>
                    <a:pt x="6" y="10"/>
                  </a:lnTo>
                  <a:lnTo>
                    <a:pt x="5" y="12"/>
                  </a:lnTo>
                  <a:lnTo>
                    <a:pt x="4" y="14"/>
                  </a:lnTo>
                  <a:lnTo>
                    <a:pt x="3" y="16"/>
                  </a:lnTo>
                  <a:lnTo>
                    <a:pt x="2" y="19"/>
                  </a:lnTo>
                  <a:lnTo>
                    <a:pt x="1" y="21"/>
                  </a:lnTo>
                  <a:lnTo>
                    <a:pt x="0" y="23"/>
                  </a:lnTo>
                  <a:lnTo>
                    <a:pt x="0" y="25"/>
                  </a:lnTo>
                  <a:lnTo>
                    <a:pt x="6" y="25"/>
                  </a:lnTo>
                  <a:lnTo>
                    <a:pt x="6" y="24"/>
                  </a:lnTo>
                  <a:lnTo>
                    <a:pt x="7" y="22"/>
                  </a:lnTo>
                  <a:lnTo>
                    <a:pt x="7" y="20"/>
                  </a:lnTo>
                  <a:lnTo>
                    <a:pt x="8" y="18"/>
                  </a:lnTo>
                  <a:lnTo>
                    <a:pt x="9" y="17"/>
                  </a:lnTo>
                  <a:lnTo>
                    <a:pt x="10" y="15"/>
                  </a:lnTo>
                  <a:lnTo>
                    <a:pt x="11" y="13"/>
                  </a:lnTo>
                  <a:lnTo>
                    <a:pt x="12" y="11"/>
                  </a:lnTo>
                  <a:lnTo>
                    <a:pt x="13" y="9"/>
                  </a:lnTo>
                  <a:lnTo>
                    <a:pt x="14" y="8"/>
                  </a:lnTo>
                  <a:lnTo>
                    <a:pt x="15" y="7"/>
                  </a:lnTo>
                  <a:lnTo>
                    <a:pt x="16" y="6"/>
                  </a:lnTo>
                  <a:lnTo>
                    <a:pt x="16" y="6"/>
                  </a:lnTo>
                  <a:lnTo>
                    <a:pt x="17" y="6"/>
                  </a:lnTo>
                  <a:lnTo>
                    <a:pt x="17" y="6"/>
                  </a:lnTo>
                  <a:lnTo>
                    <a:pt x="18" y="6"/>
                  </a:lnTo>
                  <a:lnTo>
                    <a:pt x="19" y="7"/>
                  </a:lnTo>
                  <a:lnTo>
                    <a:pt x="19" y="8"/>
                  </a:lnTo>
                  <a:lnTo>
                    <a:pt x="19" y="9"/>
                  </a:lnTo>
                  <a:lnTo>
                    <a:pt x="19" y="10"/>
                  </a:lnTo>
                  <a:lnTo>
                    <a:pt x="19" y="12"/>
                  </a:lnTo>
                  <a:lnTo>
                    <a:pt x="19" y="13"/>
                  </a:lnTo>
                  <a:lnTo>
                    <a:pt x="19" y="15"/>
                  </a:lnTo>
                  <a:lnTo>
                    <a:pt x="19" y="16"/>
                  </a:lnTo>
                  <a:lnTo>
                    <a:pt x="19" y="18"/>
                  </a:lnTo>
                  <a:lnTo>
                    <a:pt x="19" y="19"/>
                  </a:lnTo>
                  <a:lnTo>
                    <a:pt x="18" y="21"/>
                  </a:lnTo>
                  <a:lnTo>
                    <a:pt x="17" y="23"/>
                  </a:lnTo>
                  <a:lnTo>
                    <a:pt x="17" y="25"/>
                  </a:lnTo>
                  <a:lnTo>
                    <a:pt x="21" y="25"/>
                  </a:lnTo>
                  <a:lnTo>
                    <a:pt x="22" y="22"/>
                  </a:lnTo>
                </a:path>
              </a:pathLst>
            </a:custGeom>
            <a:solidFill>
              <a:srgbClr val="20202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39" name="Freeform 91"/>
            <p:cNvSpPr>
              <a:spLocks/>
            </p:cNvSpPr>
            <p:nvPr/>
          </p:nvSpPr>
          <p:spPr bwMode="auto">
            <a:xfrm>
              <a:off x="298" y="2424"/>
              <a:ext cx="93" cy="27"/>
            </a:xfrm>
            <a:custGeom>
              <a:avLst/>
              <a:gdLst>
                <a:gd name="T0" fmla="*/ 92 w 93"/>
                <a:gd name="T1" fmla="*/ 0 h 27"/>
                <a:gd name="T2" fmla="*/ 85 w 93"/>
                <a:gd name="T3" fmla="*/ 16 h 27"/>
                <a:gd name="T4" fmla="*/ 0 w 93"/>
                <a:gd name="T5" fmla="*/ 26 h 27"/>
                <a:gd name="T6" fmla="*/ 0 w 93"/>
                <a:gd name="T7" fmla="*/ 15 h 27"/>
                <a:gd name="T8" fmla="*/ 78 w 93"/>
                <a:gd name="T9" fmla="*/ 6 h 27"/>
                <a:gd name="T10" fmla="*/ 80 w 93"/>
                <a:gd name="T11" fmla="*/ 0 h 27"/>
                <a:gd name="T12" fmla="*/ 92 w 93"/>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93" h="27">
                  <a:moveTo>
                    <a:pt x="92" y="0"/>
                  </a:moveTo>
                  <a:lnTo>
                    <a:pt x="85" y="16"/>
                  </a:lnTo>
                  <a:lnTo>
                    <a:pt x="0" y="26"/>
                  </a:lnTo>
                  <a:lnTo>
                    <a:pt x="0" y="15"/>
                  </a:lnTo>
                  <a:lnTo>
                    <a:pt x="78" y="6"/>
                  </a:lnTo>
                  <a:lnTo>
                    <a:pt x="80" y="0"/>
                  </a:lnTo>
                  <a:lnTo>
                    <a:pt x="92" y="0"/>
                  </a:lnTo>
                </a:path>
              </a:pathLst>
            </a:custGeom>
            <a:solidFill>
              <a:srgbClr val="20202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40" name="Oval 92"/>
            <p:cNvSpPr>
              <a:spLocks noChangeArrowheads="1"/>
            </p:cNvSpPr>
            <p:nvPr/>
          </p:nvSpPr>
          <p:spPr bwMode="auto">
            <a:xfrm>
              <a:off x="297" y="2440"/>
              <a:ext cx="1" cy="10"/>
            </a:xfrm>
            <a:prstGeom prst="ellipse">
              <a:avLst/>
            </a:prstGeom>
            <a:solidFill>
              <a:srgbClr val="20202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41" name="Oval 93"/>
            <p:cNvSpPr>
              <a:spLocks noChangeArrowheads="1"/>
            </p:cNvSpPr>
            <p:nvPr/>
          </p:nvSpPr>
          <p:spPr bwMode="auto">
            <a:xfrm>
              <a:off x="368" y="2371"/>
              <a:ext cx="131" cy="132"/>
            </a:xfrm>
            <a:prstGeom prst="ellipse">
              <a:avLst/>
            </a:prstGeom>
            <a:solidFill>
              <a:srgbClr val="20202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42" name="Oval 94"/>
            <p:cNvSpPr>
              <a:spLocks noChangeArrowheads="1"/>
            </p:cNvSpPr>
            <p:nvPr/>
          </p:nvSpPr>
          <p:spPr bwMode="auto">
            <a:xfrm>
              <a:off x="401" y="2388"/>
              <a:ext cx="132" cy="131"/>
            </a:xfrm>
            <a:prstGeom prst="ellipse">
              <a:avLst/>
            </a:prstGeom>
            <a:solidFill>
              <a:srgbClr val="40404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43" name="Oval 95"/>
            <p:cNvSpPr>
              <a:spLocks noChangeArrowheads="1"/>
            </p:cNvSpPr>
            <p:nvPr/>
          </p:nvSpPr>
          <p:spPr bwMode="auto">
            <a:xfrm>
              <a:off x="408" y="2395"/>
              <a:ext cx="118" cy="119"/>
            </a:xfrm>
            <a:prstGeom prst="ellipse">
              <a:avLst/>
            </a:prstGeom>
            <a:solidFill>
              <a:srgbClr val="60606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27744" name="Group 96"/>
            <p:cNvGrpSpPr>
              <a:grpSpLocks/>
            </p:cNvGrpSpPr>
            <p:nvPr/>
          </p:nvGrpSpPr>
          <p:grpSpPr bwMode="auto">
            <a:xfrm>
              <a:off x="435" y="2422"/>
              <a:ext cx="65" cy="63"/>
              <a:chOff x="435" y="2422"/>
              <a:chExt cx="65" cy="63"/>
            </a:xfrm>
          </p:grpSpPr>
          <p:sp>
            <p:nvSpPr>
              <p:cNvPr id="27745" name="Oval 97"/>
              <p:cNvSpPr>
                <a:spLocks noChangeArrowheads="1"/>
              </p:cNvSpPr>
              <p:nvPr/>
            </p:nvSpPr>
            <p:spPr bwMode="auto">
              <a:xfrm>
                <a:off x="435" y="2422"/>
                <a:ext cx="65" cy="63"/>
              </a:xfrm>
              <a:prstGeom prst="ellipse">
                <a:avLst/>
              </a:prstGeom>
              <a:solidFill>
                <a:srgbClr val="A0A0A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46" name="Oval 98"/>
              <p:cNvSpPr>
                <a:spLocks noChangeArrowheads="1"/>
              </p:cNvSpPr>
              <p:nvPr/>
            </p:nvSpPr>
            <p:spPr bwMode="auto">
              <a:xfrm>
                <a:off x="445" y="2431"/>
                <a:ext cx="46" cy="47"/>
              </a:xfrm>
              <a:prstGeom prst="ellipse">
                <a:avLst/>
              </a:prstGeom>
              <a:solidFill>
                <a:srgbClr val="202020"/>
              </a:solidFill>
              <a:ln w="12700">
                <a:solidFill>
                  <a:srgbClr val="C0C0C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47" name="Oval 99"/>
              <p:cNvSpPr>
                <a:spLocks noChangeArrowheads="1"/>
              </p:cNvSpPr>
              <p:nvPr/>
            </p:nvSpPr>
            <p:spPr bwMode="auto">
              <a:xfrm>
                <a:off x="454" y="2441"/>
                <a:ext cx="27" cy="26"/>
              </a:xfrm>
              <a:prstGeom prst="ellipse">
                <a:avLst/>
              </a:prstGeom>
              <a:solidFill>
                <a:srgbClr val="E0E0E0"/>
              </a:solidFill>
              <a:ln w="12700">
                <a:solidFill>
                  <a:srgbClr val="60606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48" name="Oval 100"/>
              <p:cNvSpPr>
                <a:spLocks noChangeArrowheads="1"/>
              </p:cNvSpPr>
              <p:nvPr/>
            </p:nvSpPr>
            <p:spPr bwMode="auto">
              <a:xfrm>
                <a:off x="460" y="2448"/>
                <a:ext cx="12" cy="11"/>
              </a:xfrm>
              <a:prstGeom prst="ellipse">
                <a:avLst/>
              </a:prstGeom>
              <a:solidFill>
                <a:srgbClr val="60606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27749" name="Oval 101"/>
            <p:cNvSpPr>
              <a:spLocks noChangeArrowheads="1"/>
            </p:cNvSpPr>
            <p:nvPr/>
          </p:nvSpPr>
          <p:spPr bwMode="auto">
            <a:xfrm>
              <a:off x="880" y="2366"/>
              <a:ext cx="131" cy="132"/>
            </a:xfrm>
            <a:prstGeom prst="ellipse">
              <a:avLst/>
            </a:prstGeom>
            <a:solidFill>
              <a:srgbClr val="20202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27750" name="Group 102"/>
            <p:cNvGrpSpPr>
              <a:grpSpLocks/>
            </p:cNvGrpSpPr>
            <p:nvPr/>
          </p:nvGrpSpPr>
          <p:grpSpPr bwMode="auto">
            <a:xfrm>
              <a:off x="942" y="2383"/>
              <a:ext cx="130" cy="131"/>
              <a:chOff x="942" y="2383"/>
              <a:chExt cx="130" cy="131"/>
            </a:xfrm>
          </p:grpSpPr>
          <p:sp>
            <p:nvSpPr>
              <p:cNvPr id="27751" name="Oval 103"/>
              <p:cNvSpPr>
                <a:spLocks noChangeArrowheads="1"/>
              </p:cNvSpPr>
              <p:nvPr/>
            </p:nvSpPr>
            <p:spPr bwMode="auto">
              <a:xfrm>
                <a:off x="942" y="2383"/>
                <a:ext cx="130" cy="131"/>
              </a:xfrm>
              <a:prstGeom prst="ellipse">
                <a:avLst/>
              </a:prstGeom>
              <a:solidFill>
                <a:srgbClr val="40404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52" name="Oval 104"/>
              <p:cNvSpPr>
                <a:spLocks noChangeArrowheads="1"/>
              </p:cNvSpPr>
              <p:nvPr/>
            </p:nvSpPr>
            <p:spPr bwMode="auto">
              <a:xfrm>
                <a:off x="949" y="2389"/>
                <a:ext cx="118" cy="118"/>
              </a:xfrm>
              <a:prstGeom prst="ellipse">
                <a:avLst/>
              </a:prstGeom>
              <a:solidFill>
                <a:srgbClr val="60606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27753" name="Group 105"/>
              <p:cNvGrpSpPr>
                <a:grpSpLocks/>
              </p:cNvGrpSpPr>
              <p:nvPr/>
            </p:nvGrpSpPr>
            <p:grpSpPr bwMode="auto">
              <a:xfrm>
                <a:off x="976" y="2417"/>
                <a:ext cx="64" cy="64"/>
                <a:chOff x="976" y="2417"/>
                <a:chExt cx="64" cy="64"/>
              </a:xfrm>
            </p:grpSpPr>
            <p:sp>
              <p:nvSpPr>
                <p:cNvPr id="27754" name="Oval 106"/>
                <p:cNvSpPr>
                  <a:spLocks noChangeArrowheads="1"/>
                </p:cNvSpPr>
                <p:nvPr/>
              </p:nvSpPr>
              <p:spPr bwMode="auto">
                <a:xfrm>
                  <a:off x="976" y="2417"/>
                  <a:ext cx="64" cy="64"/>
                </a:xfrm>
                <a:prstGeom prst="ellipse">
                  <a:avLst/>
                </a:prstGeom>
                <a:solidFill>
                  <a:srgbClr val="A0A0A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55" name="Oval 107"/>
                <p:cNvSpPr>
                  <a:spLocks noChangeArrowheads="1"/>
                </p:cNvSpPr>
                <p:nvPr/>
              </p:nvSpPr>
              <p:spPr bwMode="auto">
                <a:xfrm>
                  <a:off x="985" y="2426"/>
                  <a:ext cx="46" cy="45"/>
                </a:xfrm>
                <a:prstGeom prst="ellipse">
                  <a:avLst/>
                </a:prstGeom>
                <a:solidFill>
                  <a:srgbClr val="202020"/>
                </a:solidFill>
                <a:ln w="12700">
                  <a:solidFill>
                    <a:srgbClr val="C0C0C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56" name="Oval 108"/>
                <p:cNvSpPr>
                  <a:spLocks noChangeArrowheads="1"/>
                </p:cNvSpPr>
                <p:nvPr/>
              </p:nvSpPr>
              <p:spPr bwMode="auto">
                <a:xfrm>
                  <a:off x="995" y="2435"/>
                  <a:ext cx="26" cy="26"/>
                </a:xfrm>
                <a:prstGeom prst="ellipse">
                  <a:avLst/>
                </a:prstGeom>
                <a:solidFill>
                  <a:srgbClr val="E0E0E0"/>
                </a:solidFill>
                <a:ln w="12700">
                  <a:solidFill>
                    <a:srgbClr val="60606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57" name="Oval 109"/>
                <p:cNvSpPr>
                  <a:spLocks noChangeArrowheads="1"/>
                </p:cNvSpPr>
                <p:nvPr/>
              </p:nvSpPr>
              <p:spPr bwMode="auto">
                <a:xfrm>
                  <a:off x="1003" y="2442"/>
                  <a:ext cx="10" cy="11"/>
                </a:xfrm>
                <a:prstGeom prst="ellipse">
                  <a:avLst/>
                </a:prstGeom>
                <a:solidFill>
                  <a:srgbClr val="60606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sp>
          <p:nvSpPr>
            <p:cNvPr id="27758" name="Freeform 110"/>
            <p:cNvSpPr>
              <a:spLocks/>
            </p:cNvSpPr>
            <p:nvPr/>
          </p:nvSpPr>
          <p:spPr bwMode="auto">
            <a:xfrm>
              <a:off x="680" y="2211"/>
              <a:ext cx="30" cy="93"/>
            </a:xfrm>
            <a:custGeom>
              <a:avLst/>
              <a:gdLst>
                <a:gd name="T0" fmla="*/ 29 w 30"/>
                <a:gd name="T1" fmla="*/ 0 h 93"/>
                <a:gd name="T2" fmla="*/ 9 w 30"/>
                <a:gd name="T3" fmla="*/ 13 h 93"/>
                <a:gd name="T4" fmla="*/ 0 w 30"/>
                <a:gd name="T5" fmla="*/ 87 h 93"/>
                <a:gd name="T6" fmla="*/ 6 w 30"/>
                <a:gd name="T7" fmla="*/ 89 h 93"/>
                <a:gd name="T8" fmla="*/ 6 w 30"/>
                <a:gd name="T9" fmla="*/ 82 h 93"/>
                <a:gd name="T10" fmla="*/ 4 w 30"/>
                <a:gd name="T11" fmla="*/ 82 h 93"/>
                <a:gd name="T12" fmla="*/ 11 w 30"/>
                <a:gd name="T13" fmla="*/ 20 h 93"/>
                <a:gd name="T14" fmla="*/ 25 w 30"/>
                <a:gd name="T15" fmla="*/ 13 h 93"/>
                <a:gd name="T16" fmla="*/ 20 w 30"/>
                <a:gd name="T17" fmla="*/ 84 h 93"/>
                <a:gd name="T18" fmla="*/ 6 w 30"/>
                <a:gd name="T19" fmla="*/ 82 h 93"/>
                <a:gd name="T20" fmla="*/ 6 w 30"/>
                <a:gd name="T21" fmla="*/ 89 h 93"/>
                <a:gd name="T22" fmla="*/ 23 w 30"/>
                <a:gd name="T23" fmla="*/ 92 h 93"/>
                <a:gd name="T24" fmla="*/ 29 w 30"/>
                <a:gd name="T2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93">
                  <a:moveTo>
                    <a:pt x="29" y="0"/>
                  </a:moveTo>
                  <a:lnTo>
                    <a:pt x="9" y="13"/>
                  </a:lnTo>
                  <a:lnTo>
                    <a:pt x="0" y="87"/>
                  </a:lnTo>
                  <a:lnTo>
                    <a:pt x="6" y="89"/>
                  </a:lnTo>
                  <a:lnTo>
                    <a:pt x="6" y="82"/>
                  </a:lnTo>
                  <a:lnTo>
                    <a:pt x="4" y="82"/>
                  </a:lnTo>
                  <a:lnTo>
                    <a:pt x="11" y="20"/>
                  </a:lnTo>
                  <a:lnTo>
                    <a:pt x="25" y="13"/>
                  </a:lnTo>
                  <a:lnTo>
                    <a:pt x="20" y="84"/>
                  </a:lnTo>
                  <a:lnTo>
                    <a:pt x="6" y="82"/>
                  </a:lnTo>
                  <a:lnTo>
                    <a:pt x="6" y="89"/>
                  </a:lnTo>
                  <a:lnTo>
                    <a:pt x="23" y="92"/>
                  </a:lnTo>
                  <a:lnTo>
                    <a:pt x="29" y="0"/>
                  </a:lnTo>
                </a:path>
              </a:pathLst>
            </a:custGeom>
            <a:solidFill>
              <a:srgbClr val="006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59" name="Freeform 111"/>
            <p:cNvSpPr>
              <a:spLocks/>
            </p:cNvSpPr>
            <p:nvPr/>
          </p:nvSpPr>
          <p:spPr bwMode="auto">
            <a:xfrm>
              <a:off x="884" y="2286"/>
              <a:ext cx="206" cy="21"/>
            </a:xfrm>
            <a:custGeom>
              <a:avLst/>
              <a:gdLst>
                <a:gd name="T0" fmla="*/ 205 w 206"/>
                <a:gd name="T1" fmla="*/ 20 h 21"/>
                <a:gd name="T2" fmla="*/ 15 w 206"/>
                <a:gd name="T3" fmla="*/ 14 h 21"/>
                <a:gd name="T4" fmla="*/ 0 w 206"/>
                <a:gd name="T5" fmla="*/ 0 h 21"/>
                <a:gd name="T6" fmla="*/ 30 w 206"/>
                <a:gd name="T7" fmla="*/ 3 h 21"/>
                <a:gd name="T8" fmla="*/ 45 w 206"/>
                <a:gd name="T9" fmla="*/ 5 h 21"/>
                <a:gd name="T10" fmla="*/ 59 w 206"/>
                <a:gd name="T11" fmla="*/ 6 h 21"/>
                <a:gd name="T12" fmla="*/ 76 w 206"/>
                <a:gd name="T13" fmla="*/ 8 h 21"/>
                <a:gd name="T14" fmla="*/ 98 w 206"/>
                <a:gd name="T15" fmla="*/ 9 h 21"/>
                <a:gd name="T16" fmla="*/ 125 w 206"/>
                <a:gd name="T17" fmla="*/ 11 h 21"/>
                <a:gd name="T18" fmla="*/ 166 w 206"/>
                <a:gd name="T19" fmla="*/ 14 h 21"/>
                <a:gd name="T20" fmla="*/ 187 w 206"/>
                <a:gd name="T21" fmla="*/ 15 h 21"/>
                <a:gd name="T22" fmla="*/ 189 w 206"/>
                <a:gd name="T23" fmla="*/ 15 h 21"/>
                <a:gd name="T24" fmla="*/ 191 w 206"/>
                <a:gd name="T25" fmla="*/ 16 h 21"/>
                <a:gd name="T26" fmla="*/ 193 w 206"/>
                <a:gd name="T27" fmla="*/ 16 h 21"/>
                <a:gd name="T28" fmla="*/ 195 w 206"/>
                <a:gd name="T29" fmla="*/ 16 h 21"/>
                <a:gd name="T30" fmla="*/ 197 w 206"/>
                <a:gd name="T31" fmla="*/ 17 h 21"/>
                <a:gd name="T32" fmla="*/ 200 w 206"/>
                <a:gd name="T33" fmla="*/ 18 h 21"/>
                <a:gd name="T34" fmla="*/ 202 w 206"/>
                <a:gd name="T35" fmla="*/ 19 h 21"/>
                <a:gd name="T36" fmla="*/ 205 w 206"/>
                <a:gd name="T3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6" h="21">
                  <a:moveTo>
                    <a:pt x="205" y="20"/>
                  </a:moveTo>
                  <a:lnTo>
                    <a:pt x="15" y="14"/>
                  </a:lnTo>
                  <a:lnTo>
                    <a:pt x="0" y="0"/>
                  </a:lnTo>
                  <a:lnTo>
                    <a:pt x="30" y="3"/>
                  </a:lnTo>
                  <a:lnTo>
                    <a:pt x="45" y="5"/>
                  </a:lnTo>
                  <a:lnTo>
                    <a:pt x="59" y="6"/>
                  </a:lnTo>
                  <a:lnTo>
                    <a:pt x="76" y="8"/>
                  </a:lnTo>
                  <a:lnTo>
                    <a:pt x="98" y="9"/>
                  </a:lnTo>
                  <a:lnTo>
                    <a:pt x="125" y="11"/>
                  </a:lnTo>
                  <a:lnTo>
                    <a:pt x="166" y="14"/>
                  </a:lnTo>
                  <a:lnTo>
                    <a:pt x="187" y="15"/>
                  </a:lnTo>
                  <a:lnTo>
                    <a:pt x="189" y="15"/>
                  </a:lnTo>
                  <a:lnTo>
                    <a:pt x="191" y="16"/>
                  </a:lnTo>
                  <a:lnTo>
                    <a:pt x="193" y="16"/>
                  </a:lnTo>
                  <a:lnTo>
                    <a:pt x="195" y="16"/>
                  </a:lnTo>
                  <a:lnTo>
                    <a:pt x="197" y="17"/>
                  </a:lnTo>
                  <a:lnTo>
                    <a:pt x="200" y="18"/>
                  </a:lnTo>
                  <a:lnTo>
                    <a:pt x="202" y="19"/>
                  </a:lnTo>
                  <a:lnTo>
                    <a:pt x="205" y="20"/>
                  </a:lnTo>
                </a:path>
              </a:pathLst>
            </a:custGeom>
            <a:solidFill>
              <a:srgbClr val="40FF4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60" name="Freeform 112"/>
            <p:cNvSpPr>
              <a:spLocks/>
            </p:cNvSpPr>
            <p:nvPr/>
          </p:nvSpPr>
          <p:spPr bwMode="auto">
            <a:xfrm>
              <a:off x="1104" y="2390"/>
              <a:ext cx="11" cy="31"/>
            </a:xfrm>
            <a:custGeom>
              <a:avLst/>
              <a:gdLst>
                <a:gd name="T0" fmla="*/ 10 w 11"/>
                <a:gd name="T1" fmla="*/ 0 h 31"/>
                <a:gd name="T2" fmla="*/ 0 w 11"/>
                <a:gd name="T3" fmla="*/ 0 h 31"/>
                <a:gd name="T4" fmla="*/ 0 w 11"/>
                <a:gd name="T5" fmla="*/ 30 h 31"/>
                <a:gd name="T6" fmla="*/ 10 w 11"/>
                <a:gd name="T7" fmla="*/ 30 h 31"/>
                <a:gd name="T8" fmla="*/ 10 w 11"/>
                <a:gd name="T9" fmla="*/ 0 h 31"/>
              </a:gdLst>
              <a:ahLst/>
              <a:cxnLst>
                <a:cxn ang="0">
                  <a:pos x="T0" y="T1"/>
                </a:cxn>
                <a:cxn ang="0">
                  <a:pos x="T2" y="T3"/>
                </a:cxn>
                <a:cxn ang="0">
                  <a:pos x="T4" y="T5"/>
                </a:cxn>
                <a:cxn ang="0">
                  <a:pos x="T6" y="T7"/>
                </a:cxn>
                <a:cxn ang="0">
                  <a:pos x="T8" y="T9"/>
                </a:cxn>
              </a:cxnLst>
              <a:rect l="0" t="0" r="r" b="b"/>
              <a:pathLst>
                <a:path w="11" h="31">
                  <a:moveTo>
                    <a:pt x="10" y="0"/>
                  </a:moveTo>
                  <a:lnTo>
                    <a:pt x="0" y="0"/>
                  </a:lnTo>
                  <a:lnTo>
                    <a:pt x="0" y="30"/>
                  </a:lnTo>
                  <a:lnTo>
                    <a:pt x="10" y="30"/>
                  </a:lnTo>
                  <a:lnTo>
                    <a:pt x="10" y="0"/>
                  </a:lnTo>
                </a:path>
              </a:pathLst>
            </a:custGeom>
            <a:solidFill>
              <a:srgbClr val="C0C0C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61" name="Freeform 113"/>
            <p:cNvSpPr>
              <a:spLocks/>
            </p:cNvSpPr>
            <p:nvPr/>
          </p:nvSpPr>
          <p:spPr bwMode="auto">
            <a:xfrm>
              <a:off x="1089" y="2383"/>
              <a:ext cx="26" cy="6"/>
            </a:xfrm>
            <a:custGeom>
              <a:avLst/>
              <a:gdLst>
                <a:gd name="T0" fmla="*/ 25 w 26"/>
                <a:gd name="T1" fmla="*/ 5 h 6"/>
                <a:gd name="T2" fmla="*/ 14 w 26"/>
                <a:gd name="T3" fmla="*/ 5 h 6"/>
                <a:gd name="T4" fmla="*/ 6 w 26"/>
                <a:gd name="T5" fmla="*/ 2 h 6"/>
                <a:gd name="T6" fmla="*/ 0 w 26"/>
                <a:gd name="T7" fmla="*/ 0 h 6"/>
                <a:gd name="T8" fmla="*/ 7 w 26"/>
                <a:gd name="T9" fmla="*/ 0 h 6"/>
                <a:gd name="T10" fmla="*/ 25 w 26"/>
                <a:gd name="T11" fmla="*/ 5 h 6"/>
              </a:gdLst>
              <a:ahLst/>
              <a:cxnLst>
                <a:cxn ang="0">
                  <a:pos x="T0" y="T1"/>
                </a:cxn>
                <a:cxn ang="0">
                  <a:pos x="T2" y="T3"/>
                </a:cxn>
                <a:cxn ang="0">
                  <a:pos x="T4" y="T5"/>
                </a:cxn>
                <a:cxn ang="0">
                  <a:pos x="T6" y="T7"/>
                </a:cxn>
                <a:cxn ang="0">
                  <a:pos x="T8" y="T9"/>
                </a:cxn>
                <a:cxn ang="0">
                  <a:pos x="T10" y="T11"/>
                </a:cxn>
              </a:cxnLst>
              <a:rect l="0" t="0" r="r" b="b"/>
              <a:pathLst>
                <a:path w="26" h="6">
                  <a:moveTo>
                    <a:pt x="25" y="5"/>
                  </a:moveTo>
                  <a:lnTo>
                    <a:pt x="14" y="5"/>
                  </a:lnTo>
                  <a:lnTo>
                    <a:pt x="6" y="2"/>
                  </a:lnTo>
                  <a:lnTo>
                    <a:pt x="0" y="0"/>
                  </a:lnTo>
                  <a:lnTo>
                    <a:pt x="7" y="0"/>
                  </a:lnTo>
                  <a:lnTo>
                    <a:pt x="25" y="5"/>
                  </a:lnTo>
                </a:path>
              </a:pathLst>
            </a:custGeom>
            <a:solidFill>
              <a:srgbClr val="E0E0E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62" name="Freeform 114"/>
            <p:cNvSpPr>
              <a:spLocks/>
            </p:cNvSpPr>
            <p:nvPr/>
          </p:nvSpPr>
          <p:spPr bwMode="auto">
            <a:xfrm>
              <a:off x="1094" y="2386"/>
              <a:ext cx="9" cy="35"/>
            </a:xfrm>
            <a:custGeom>
              <a:avLst/>
              <a:gdLst>
                <a:gd name="T0" fmla="*/ 8 w 9"/>
                <a:gd name="T1" fmla="*/ 4 h 35"/>
                <a:gd name="T2" fmla="*/ 0 w 9"/>
                <a:gd name="T3" fmla="*/ 0 h 35"/>
                <a:gd name="T4" fmla="*/ 0 w 9"/>
                <a:gd name="T5" fmla="*/ 33 h 35"/>
                <a:gd name="T6" fmla="*/ 8 w 9"/>
                <a:gd name="T7" fmla="*/ 34 h 35"/>
                <a:gd name="T8" fmla="*/ 8 w 9"/>
                <a:gd name="T9" fmla="*/ 4 h 35"/>
              </a:gdLst>
              <a:ahLst/>
              <a:cxnLst>
                <a:cxn ang="0">
                  <a:pos x="T0" y="T1"/>
                </a:cxn>
                <a:cxn ang="0">
                  <a:pos x="T2" y="T3"/>
                </a:cxn>
                <a:cxn ang="0">
                  <a:pos x="T4" y="T5"/>
                </a:cxn>
                <a:cxn ang="0">
                  <a:pos x="T6" y="T7"/>
                </a:cxn>
                <a:cxn ang="0">
                  <a:pos x="T8" y="T9"/>
                </a:cxn>
              </a:cxnLst>
              <a:rect l="0" t="0" r="r" b="b"/>
              <a:pathLst>
                <a:path w="9" h="35">
                  <a:moveTo>
                    <a:pt x="8" y="4"/>
                  </a:moveTo>
                  <a:lnTo>
                    <a:pt x="0" y="0"/>
                  </a:lnTo>
                  <a:lnTo>
                    <a:pt x="0" y="33"/>
                  </a:lnTo>
                  <a:lnTo>
                    <a:pt x="8" y="34"/>
                  </a:lnTo>
                  <a:lnTo>
                    <a:pt x="8" y="4"/>
                  </a:lnTo>
                </a:path>
              </a:pathLst>
            </a:custGeom>
            <a:solidFill>
              <a:srgbClr val="A0A0A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63" name="Freeform 115"/>
            <p:cNvSpPr>
              <a:spLocks/>
            </p:cNvSpPr>
            <p:nvPr/>
          </p:nvSpPr>
          <p:spPr bwMode="auto">
            <a:xfrm>
              <a:off x="704" y="2211"/>
              <a:ext cx="398" cy="225"/>
            </a:xfrm>
            <a:custGeom>
              <a:avLst/>
              <a:gdLst>
                <a:gd name="T0" fmla="*/ 123 w 398"/>
                <a:gd name="T1" fmla="*/ 1 h 225"/>
                <a:gd name="T2" fmla="*/ 196 w 398"/>
                <a:gd name="T3" fmla="*/ 84 h 225"/>
                <a:gd name="T4" fmla="*/ 207 w 398"/>
                <a:gd name="T5" fmla="*/ 87 h 225"/>
                <a:gd name="T6" fmla="*/ 383 w 398"/>
                <a:gd name="T7" fmla="*/ 95 h 225"/>
                <a:gd name="T8" fmla="*/ 387 w 398"/>
                <a:gd name="T9" fmla="*/ 96 h 225"/>
                <a:gd name="T10" fmla="*/ 390 w 398"/>
                <a:gd name="T11" fmla="*/ 99 h 225"/>
                <a:gd name="T12" fmla="*/ 393 w 398"/>
                <a:gd name="T13" fmla="*/ 103 h 225"/>
                <a:gd name="T14" fmla="*/ 395 w 398"/>
                <a:gd name="T15" fmla="*/ 108 h 225"/>
                <a:gd name="T16" fmla="*/ 396 w 398"/>
                <a:gd name="T17" fmla="*/ 114 h 225"/>
                <a:gd name="T18" fmla="*/ 397 w 398"/>
                <a:gd name="T19" fmla="*/ 123 h 225"/>
                <a:gd name="T20" fmla="*/ 396 w 398"/>
                <a:gd name="T21" fmla="*/ 132 h 225"/>
                <a:gd name="T22" fmla="*/ 394 w 398"/>
                <a:gd name="T23" fmla="*/ 148 h 225"/>
                <a:gd name="T24" fmla="*/ 392 w 398"/>
                <a:gd name="T25" fmla="*/ 163 h 225"/>
                <a:gd name="T26" fmla="*/ 390 w 398"/>
                <a:gd name="T27" fmla="*/ 173 h 225"/>
                <a:gd name="T28" fmla="*/ 392 w 398"/>
                <a:gd name="T29" fmla="*/ 178 h 225"/>
                <a:gd name="T30" fmla="*/ 394 w 398"/>
                <a:gd name="T31" fmla="*/ 182 h 225"/>
                <a:gd name="T32" fmla="*/ 393 w 398"/>
                <a:gd name="T33" fmla="*/ 209 h 225"/>
                <a:gd name="T34" fmla="*/ 376 w 398"/>
                <a:gd name="T35" fmla="*/ 203 h 225"/>
                <a:gd name="T36" fmla="*/ 374 w 398"/>
                <a:gd name="T37" fmla="*/ 195 h 225"/>
                <a:gd name="T38" fmla="*/ 372 w 398"/>
                <a:gd name="T39" fmla="*/ 188 h 225"/>
                <a:gd name="T40" fmla="*/ 368 w 398"/>
                <a:gd name="T41" fmla="*/ 180 h 225"/>
                <a:gd name="T42" fmla="*/ 366 w 398"/>
                <a:gd name="T43" fmla="*/ 175 h 225"/>
                <a:gd name="T44" fmla="*/ 362 w 398"/>
                <a:gd name="T45" fmla="*/ 168 h 225"/>
                <a:gd name="T46" fmla="*/ 357 w 398"/>
                <a:gd name="T47" fmla="*/ 163 h 225"/>
                <a:gd name="T48" fmla="*/ 352 w 398"/>
                <a:gd name="T49" fmla="*/ 160 h 225"/>
                <a:gd name="T50" fmla="*/ 347 w 398"/>
                <a:gd name="T51" fmla="*/ 158 h 225"/>
                <a:gd name="T52" fmla="*/ 322 w 398"/>
                <a:gd name="T53" fmla="*/ 157 h 225"/>
                <a:gd name="T54" fmla="*/ 294 w 398"/>
                <a:gd name="T55" fmla="*/ 157 h 225"/>
                <a:gd name="T56" fmla="*/ 284 w 398"/>
                <a:gd name="T57" fmla="*/ 158 h 225"/>
                <a:gd name="T58" fmla="*/ 279 w 398"/>
                <a:gd name="T59" fmla="*/ 159 h 225"/>
                <a:gd name="T60" fmla="*/ 272 w 398"/>
                <a:gd name="T61" fmla="*/ 161 h 225"/>
                <a:gd name="T62" fmla="*/ 267 w 398"/>
                <a:gd name="T63" fmla="*/ 164 h 225"/>
                <a:gd name="T64" fmla="*/ 262 w 398"/>
                <a:gd name="T65" fmla="*/ 167 h 225"/>
                <a:gd name="T66" fmla="*/ 257 w 398"/>
                <a:gd name="T67" fmla="*/ 171 h 225"/>
                <a:gd name="T68" fmla="*/ 253 w 398"/>
                <a:gd name="T69" fmla="*/ 176 h 225"/>
                <a:gd name="T70" fmla="*/ 248 w 398"/>
                <a:gd name="T71" fmla="*/ 182 h 225"/>
                <a:gd name="T72" fmla="*/ 242 w 398"/>
                <a:gd name="T73" fmla="*/ 192 h 225"/>
                <a:gd name="T74" fmla="*/ 236 w 398"/>
                <a:gd name="T75" fmla="*/ 203 h 225"/>
                <a:gd name="T76" fmla="*/ 232 w 398"/>
                <a:gd name="T77" fmla="*/ 214 h 225"/>
                <a:gd name="T78" fmla="*/ 0 w 398"/>
                <a:gd name="T79" fmla="*/ 224 h 225"/>
                <a:gd name="T80" fmla="*/ 7 w 398"/>
                <a:gd name="T81" fmla="*/ 0 h 225"/>
                <a:gd name="T82" fmla="*/ 30 w 398"/>
                <a:gd name="T83" fmla="*/ 17 h 225"/>
                <a:gd name="T84" fmla="*/ 177 w 398"/>
                <a:gd name="T85" fmla="*/ 89 h 225"/>
                <a:gd name="T86" fmla="*/ 30 w 398"/>
                <a:gd name="T87" fmla="*/ 17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8" h="225">
                  <a:moveTo>
                    <a:pt x="30" y="0"/>
                  </a:moveTo>
                  <a:lnTo>
                    <a:pt x="123" y="1"/>
                  </a:lnTo>
                  <a:lnTo>
                    <a:pt x="129" y="7"/>
                  </a:lnTo>
                  <a:lnTo>
                    <a:pt x="196" y="84"/>
                  </a:lnTo>
                  <a:lnTo>
                    <a:pt x="201" y="86"/>
                  </a:lnTo>
                  <a:lnTo>
                    <a:pt x="207" y="87"/>
                  </a:lnTo>
                  <a:lnTo>
                    <a:pt x="213" y="89"/>
                  </a:lnTo>
                  <a:lnTo>
                    <a:pt x="383" y="95"/>
                  </a:lnTo>
                  <a:lnTo>
                    <a:pt x="385" y="95"/>
                  </a:lnTo>
                  <a:lnTo>
                    <a:pt x="387" y="96"/>
                  </a:lnTo>
                  <a:lnTo>
                    <a:pt x="389" y="97"/>
                  </a:lnTo>
                  <a:lnTo>
                    <a:pt x="390" y="99"/>
                  </a:lnTo>
                  <a:lnTo>
                    <a:pt x="392" y="101"/>
                  </a:lnTo>
                  <a:lnTo>
                    <a:pt x="393" y="103"/>
                  </a:lnTo>
                  <a:lnTo>
                    <a:pt x="395" y="106"/>
                  </a:lnTo>
                  <a:lnTo>
                    <a:pt x="395" y="108"/>
                  </a:lnTo>
                  <a:lnTo>
                    <a:pt x="396" y="110"/>
                  </a:lnTo>
                  <a:lnTo>
                    <a:pt x="396" y="114"/>
                  </a:lnTo>
                  <a:lnTo>
                    <a:pt x="397" y="118"/>
                  </a:lnTo>
                  <a:lnTo>
                    <a:pt x="397" y="123"/>
                  </a:lnTo>
                  <a:lnTo>
                    <a:pt x="397" y="127"/>
                  </a:lnTo>
                  <a:lnTo>
                    <a:pt x="396" y="132"/>
                  </a:lnTo>
                  <a:lnTo>
                    <a:pt x="395" y="139"/>
                  </a:lnTo>
                  <a:lnTo>
                    <a:pt x="394" y="148"/>
                  </a:lnTo>
                  <a:lnTo>
                    <a:pt x="393" y="156"/>
                  </a:lnTo>
                  <a:lnTo>
                    <a:pt x="392" y="163"/>
                  </a:lnTo>
                  <a:lnTo>
                    <a:pt x="390" y="171"/>
                  </a:lnTo>
                  <a:lnTo>
                    <a:pt x="390" y="173"/>
                  </a:lnTo>
                  <a:lnTo>
                    <a:pt x="391" y="175"/>
                  </a:lnTo>
                  <a:lnTo>
                    <a:pt x="392" y="178"/>
                  </a:lnTo>
                  <a:lnTo>
                    <a:pt x="393" y="180"/>
                  </a:lnTo>
                  <a:lnTo>
                    <a:pt x="394" y="182"/>
                  </a:lnTo>
                  <a:lnTo>
                    <a:pt x="394" y="185"/>
                  </a:lnTo>
                  <a:lnTo>
                    <a:pt x="393" y="209"/>
                  </a:lnTo>
                  <a:lnTo>
                    <a:pt x="376" y="209"/>
                  </a:lnTo>
                  <a:lnTo>
                    <a:pt x="376" y="203"/>
                  </a:lnTo>
                  <a:lnTo>
                    <a:pt x="375" y="199"/>
                  </a:lnTo>
                  <a:lnTo>
                    <a:pt x="374" y="195"/>
                  </a:lnTo>
                  <a:lnTo>
                    <a:pt x="373" y="191"/>
                  </a:lnTo>
                  <a:lnTo>
                    <a:pt x="372" y="188"/>
                  </a:lnTo>
                  <a:lnTo>
                    <a:pt x="370" y="184"/>
                  </a:lnTo>
                  <a:lnTo>
                    <a:pt x="368" y="180"/>
                  </a:lnTo>
                  <a:lnTo>
                    <a:pt x="367" y="178"/>
                  </a:lnTo>
                  <a:lnTo>
                    <a:pt x="366" y="175"/>
                  </a:lnTo>
                  <a:lnTo>
                    <a:pt x="364" y="171"/>
                  </a:lnTo>
                  <a:lnTo>
                    <a:pt x="362" y="168"/>
                  </a:lnTo>
                  <a:lnTo>
                    <a:pt x="359" y="165"/>
                  </a:lnTo>
                  <a:lnTo>
                    <a:pt x="357" y="163"/>
                  </a:lnTo>
                  <a:lnTo>
                    <a:pt x="354" y="161"/>
                  </a:lnTo>
                  <a:lnTo>
                    <a:pt x="352" y="160"/>
                  </a:lnTo>
                  <a:lnTo>
                    <a:pt x="349" y="159"/>
                  </a:lnTo>
                  <a:lnTo>
                    <a:pt x="347" y="158"/>
                  </a:lnTo>
                  <a:lnTo>
                    <a:pt x="344" y="158"/>
                  </a:lnTo>
                  <a:lnTo>
                    <a:pt x="322" y="157"/>
                  </a:lnTo>
                  <a:lnTo>
                    <a:pt x="297" y="157"/>
                  </a:lnTo>
                  <a:lnTo>
                    <a:pt x="294" y="157"/>
                  </a:lnTo>
                  <a:lnTo>
                    <a:pt x="289" y="157"/>
                  </a:lnTo>
                  <a:lnTo>
                    <a:pt x="284" y="158"/>
                  </a:lnTo>
                  <a:lnTo>
                    <a:pt x="281" y="158"/>
                  </a:lnTo>
                  <a:lnTo>
                    <a:pt x="279" y="159"/>
                  </a:lnTo>
                  <a:lnTo>
                    <a:pt x="275" y="160"/>
                  </a:lnTo>
                  <a:lnTo>
                    <a:pt x="272" y="161"/>
                  </a:lnTo>
                  <a:lnTo>
                    <a:pt x="270" y="162"/>
                  </a:lnTo>
                  <a:lnTo>
                    <a:pt x="267" y="164"/>
                  </a:lnTo>
                  <a:lnTo>
                    <a:pt x="265" y="165"/>
                  </a:lnTo>
                  <a:lnTo>
                    <a:pt x="262" y="167"/>
                  </a:lnTo>
                  <a:lnTo>
                    <a:pt x="260" y="169"/>
                  </a:lnTo>
                  <a:lnTo>
                    <a:pt x="257" y="171"/>
                  </a:lnTo>
                  <a:lnTo>
                    <a:pt x="255" y="173"/>
                  </a:lnTo>
                  <a:lnTo>
                    <a:pt x="253" y="176"/>
                  </a:lnTo>
                  <a:lnTo>
                    <a:pt x="250" y="179"/>
                  </a:lnTo>
                  <a:lnTo>
                    <a:pt x="248" y="182"/>
                  </a:lnTo>
                  <a:lnTo>
                    <a:pt x="245" y="186"/>
                  </a:lnTo>
                  <a:lnTo>
                    <a:pt x="242" y="192"/>
                  </a:lnTo>
                  <a:lnTo>
                    <a:pt x="239" y="197"/>
                  </a:lnTo>
                  <a:lnTo>
                    <a:pt x="236" y="203"/>
                  </a:lnTo>
                  <a:lnTo>
                    <a:pt x="233" y="209"/>
                  </a:lnTo>
                  <a:lnTo>
                    <a:pt x="232" y="214"/>
                  </a:lnTo>
                  <a:lnTo>
                    <a:pt x="229" y="224"/>
                  </a:lnTo>
                  <a:lnTo>
                    <a:pt x="0" y="224"/>
                  </a:lnTo>
                  <a:lnTo>
                    <a:pt x="1" y="94"/>
                  </a:lnTo>
                  <a:lnTo>
                    <a:pt x="7" y="0"/>
                  </a:lnTo>
                  <a:lnTo>
                    <a:pt x="30" y="0"/>
                  </a:lnTo>
                  <a:lnTo>
                    <a:pt x="30" y="17"/>
                  </a:lnTo>
                  <a:lnTo>
                    <a:pt x="118" y="17"/>
                  </a:lnTo>
                  <a:lnTo>
                    <a:pt x="177" y="89"/>
                  </a:lnTo>
                  <a:lnTo>
                    <a:pt x="25" y="89"/>
                  </a:lnTo>
                  <a:lnTo>
                    <a:pt x="30" y="17"/>
                  </a:lnTo>
                  <a:lnTo>
                    <a:pt x="30" y="0"/>
                  </a:lnTo>
                </a:path>
              </a:pathLst>
            </a:custGeom>
            <a:solidFill>
              <a:srgbClr val="00C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64" name="Freeform 116"/>
            <p:cNvSpPr>
              <a:spLocks/>
            </p:cNvSpPr>
            <p:nvPr/>
          </p:nvSpPr>
          <p:spPr bwMode="auto">
            <a:xfrm>
              <a:off x="595" y="2287"/>
              <a:ext cx="28" cy="30"/>
            </a:xfrm>
            <a:custGeom>
              <a:avLst/>
              <a:gdLst>
                <a:gd name="T0" fmla="*/ 27 w 28"/>
                <a:gd name="T1" fmla="*/ 0 h 30"/>
                <a:gd name="T2" fmla="*/ 2 w 28"/>
                <a:gd name="T3" fmla="*/ 29 h 30"/>
                <a:gd name="T4" fmla="*/ 0 w 28"/>
                <a:gd name="T5" fmla="*/ 29 h 30"/>
                <a:gd name="T6" fmla="*/ 25 w 28"/>
                <a:gd name="T7" fmla="*/ 1 h 30"/>
                <a:gd name="T8" fmla="*/ 27 w 28"/>
                <a:gd name="T9" fmla="*/ 0 h 30"/>
              </a:gdLst>
              <a:ahLst/>
              <a:cxnLst>
                <a:cxn ang="0">
                  <a:pos x="T0" y="T1"/>
                </a:cxn>
                <a:cxn ang="0">
                  <a:pos x="T2" y="T3"/>
                </a:cxn>
                <a:cxn ang="0">
                  <a:pos x="T4" y="T5"/>
                </a:cxn>
                <a:cxn ang="0">
                  <a:pos x="T6" y="T7"/>
                </a:cxn>
                <a:cxn ang="0">
                  <a:pos x="T8" y="T9"/>
                </a:cxn>
              </a:cxnLst>
              <a:rect l="0" t="0" r="r" b="b"/>
              <a:pathLst>
                <a:path w="28" h="30">
                  <a:moveTo>
                    <a:pt x="27" y="0"/>
                  </a:moveTo>
                  <a:lnTo>
                    <a:pt x="2" y="29"/>
                  </a:lnTo>
                  <a:lnTo>
                    <a:pt x="0" y="29"/>
                  </a:lnTo>
                  <a:lnTo>
                    <a:pt x="25" y="1"/>
                  </a:lnTo>
                  <a:lnTo>
                    <a:pt x="27" y="0"/>
                  </a:lnTo>
                </a:path>
              </a:pathLst>
            </a:custGeom>
            <a:solidFill>
              <a:srgbClr val="006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65" name="Freeform 117"/>
            <p:cNvSpPr>
              <a:spLocks/>
            </p:cNvSpPr>
            <p:nvPr/>
          </p:nvSpPr>
          <p:spPr bwMode="auto">
            <a:xfrm>
              <a:off x="265" y="2287"/>
              <a:ext cx="441" cy="149"/>
            </a:xfrm>
            <a:custGeom>
              <a:avLst/>
              <a:gdLst>
                <a:gd name="T0" fmla="*/ 440 w 441"/>
                <a:gd name="T1" fmla="*/ 2 h 149"/>
                <a:gd name="T2" fmla="*/ 439 w 441"/>
                <a:gd name="T3" fmla="*/ 37 h 149"/>
                <a:gd name="T4" fmla="*/ 437 w 441"/>
                <a:gd name="T5" fmla="*/ 148 h 149"/>
                <a:gd name="T6" fmla="*/ 283 w 441"/>
                <a:gd name="T7" fmla="*/ 148 h 149"/>
                <a:gd name="T8" fmla="*/ 279 w 441"/>
                <a:gd name="T9" fmla="*/ 131 h 149"/>
                <a:gd name="T10" fmla="*/ 277 w 441"/>
                <a:gd name="T11" fmla="*/ 125 h 149"/>
                <a:gd name="T12" fmla="*/ 275 w 441"/>
                <a:gd name="T13" fmla="*/ 119 h 149"/>
                <a:gd name="T14" fmla="*/ 274 w 441"/>
                <a:gd name="T15" fmla="*/ 115 h 149"/>
                <a:gd name="T16" fmla="*/ 271 w 441"/>
                <a:gd name="T17" fmla="*/ 111 h 149"/>
                <a:gd name="T18" fmla="*/ 269 w 441"/>
                <a:gd name="T19" fmla="*/ 108 h 149"/>
                <a:gd name="T20" fmla="*/ 268 w 441"/>
                <a:gd name="T21" fmla="*/ 105 h 149"/>
                <a:gd name="T22" fmla="*/ 265 w 441"/>
                <a:gd name="T23" fmla="*/ 102 h 149"/>
                <a:gd name="T24" fmla="*/ 262 w 441"/>
                <a:gd name="T25" fmla="*/ 99 h 149"/>
                <a:gd name="T26" fmla="*/ 256 w 441"/>
                <a:gd name="T27" fmla="*/ 95 h 149"/>
                <a:gd name="T28" fmla="*/ 252 w 441"/>
                <a:gd name="T29" fmla="*/ 93 h 149"/>
                <a:gd name="T30" fmla="*/ 248 w 441"/>
                <a:gd name="T31" fmla="*/ 92 h 149"/>
                <a:gd name="T32" fmla="*/ 244 w 441"/>
                <a:gd name="T33" fmla="*/ 91 h 149"/>
                <a:gd name="T34" fmla="*/ 240 w 441"/>
                <a:gd name="T35" fmla="*/ 90 h 149"/>
                <a:gd name="T36" fmla="*/ 233 w 441"/>
                <a:gd name="T37" fmla="*/ 89 h 149"/>
                <a:gd name="T38" fmla="*/ 229 w 441"/>
                <a:gd name="T39" fmla="*/ 88 h 149"/>
                <a:gd name="T40" fmla="*/ 171 w 441"/>
                <a:gd name="T41" fmla="*/ 88 h 149"/>
                <a:gd name="T42" fmla="*/ 164 w 441"/>
                <a:gd name="T43" fmla="*/ 89 h 149"/>
                <a:gd name="T44" fmla="*/ 159 w 441"/>
                <a:gd name="T45" fmla="*/ 90 h 149"/>
                <a:gd name="T46" fmla="*/ 153 w 441"/>
                <a:gd name="T47" fmla="*/ 92 h 149"/>
                <a:gd name="T48" fmla="*/ 151 w 441"/>
                <a:gd name="T49" fmla="*/ 95 h 149"/>
                <a:gd name="T50" fmla="*/ 146 w 441"/>
                <a:gd name="T51" fmla="*/ 98 h 149"/>
                <a:gd name="T52" fmla="*/ 144 w 441"/>
                <a:gd name="T53" fmla="*/ 102 h 149"/>
                <a:gd name="T54" fmla="*/ 135 w 441"/>
                <a:gd name="T55" fmla="*/ 113 h 149"/>
                <a:gd name="T56" fmla="*/ 130 w 441"/>
                <a:gd name="T57" fmla="*/ 124 h 149"/>
                <a:gd name="T58" fmla="*/ 126 w 441"/>
                <a:gd name="T59" fmla="*/ 131 h 149"/>
                <a:gd name="T60" fmla="*/ 123 w 441"/>
                <a:gd name="T61" fmla="*/ 140 h 149"/>
                <a:gd name="T62" fmla="*/ 123 w 441"/>
                <a:gd name="T63" fmla="*/ 148 h 149"/>
                <a:gd name="T64" fmla="*/ 90 w 441"/>
                <a:gd name="T65" fmla="*/ 144 h 149"/>
                <a:gd name="T66" fmla="*/ 83 w 441"/>
                <a:gd name="T67" fmla="*/ 143 h 149"/>
                <a:gd name="T68" fmla="*/ 0 w 441"/>
                <a:gd name="T69" fmla="*/ 139 h 149"/>
                <a:gd name="T70" fmla="*/ 0 w 441"/>
                <a:gd name="T71" fmla="*/ 53 h 149"/>
                <a:gd name="T72" fmla="*/ 26 w 441"/>
                <a:gd name="T73" fmla="*/ 29 h 149"/>
                <a:gd name="T74" fmla="*/ 331 w 441"/>
                <a:gd name="T75" fmla="*/ 29 h 149"/>
                <a:gd name="T76" fmla="*/ 357 w 441"/>
                <a:gd name="T77" fmla="*/ 0 h 149"/>
                <a:gd name="T78" fmla="*/ 440 w 441"/>
                <a:gd name="T79"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1" h="149">
                  <a:moveTo>
                    <a:pt x="440" y="2"/>
                  </a:moveTo>
                  <a:lnTo>
                    <a:pt x="439" y="37"/>
                  </a:lnTo>
                  <a:lnTo>
                    <a:pt x="437" y="148"/>
                  </a:lnTo>
                  <a:lnTo>
                    <a:pt x="283" y="148"/>
                  </a:lnTo>
                  <a:lnTo>
                    <a:pt x="279" y="131"/>
                  </a:lnTo>
                  <a:lnTo>
                    <a:pt x="277" y="125"/>
                  </a:lnTo>
                  <a:lnTo>
                    <a:pt x="275" y="119"/>
                  </a:lnTo>
                  <a:lnTo>
                    <a:pt x="274" y="115"/>
                  </a:lnTo>
                  <a:lnTo>
                    <a:pt x="271" y="111"/>
                  </a:lnTo>
                  <a:lnTo>
                    <a:pt x="269" y="108"/>
                  </a:lnTo>
                  <a:lnTo>
                    <a:pt x="268" y="105"/>
                  </a:lnTo>
                  <a:lnTo>
                    <a:pt x="265" y="102"/>
                  </a:lnTo>
                  <a:lnTo>
                    <a:pt x="262" y="99"/>
                  </a:lnTo>
                  <a:lnTo>
                    <a:pt x="256" y="95"/>
                  </a:lnTo>
                  <a:lnTo>
                    <a:pt x="252" y="93"/>
                  </a:lnTo>
                  <a:lnTo>
                    <a:pt x="248" y="92"/>
                  </a:lnTo>
                  <a:lnTo>
                    <a:pt x="244" y="91"/>
                  </a:lnTo>
                  <a:lnTo>
                    <a:pt x="240" y="90"/>
                  </a:lnTo>
                  <a:lnTo>
                    <a:pt x="233" y="89"/>
                  </a:lnTo>
                  <a:lnTo>
                    <a:pt x="229" y="88"/>
                  </a:lnTo>
                  <a:lnTo>
                    <a:pt x="171" y="88"/>
                  </a:lnTo>
                  <a:lnTo>
                    <a:pt x="164" y="89"/>
                  </a:lnTo>
                  <a:lnTo>
                    <a:pt x="159" y="90"/>
                  </a:lnTo>
                  <a:lnTo>
                    <a:pt x="153" y="92"/>
                  </a:lnTo>
                  <a:lnTo>
                    <a:pt x="151" y="95"/>
                  </a:lnTo>
                  <a:lnTo>
                    <a:pt x="146" y="98"/>
                  </a:lnTo>
                  <a:lnTo>
                    <a:pt x="144" y="102"/>
                  </a:lnTo>
                  <a:lnTo>
                    <a:pt x="135" y="113"/>
                  </a:lnTo>
                  <a:lnTo>
                    <a:pt x="130" y="124"/>
                  </a:lnTo>
                  <a:lnTo>
                    <a:pt x="126" y="131"/>
                  </a:lnTo>
                  <a:lnTo>
                    <a:pt x="123" y="140"/>
                  </a:lnTo>
                  <a:lnTo>
                    <a:pt x="123" y="148"/>
                  </a:lnTo>
                  <a:lnTo>
                    <a:pt x="90" y="144"/>
                  </a:lnTo>
                  <a:lnTo>
                    <a:pt x="83" y="143"/>
                  </a:lnTo>
                  <a:lnTo>
                    <a:pt x="0" y="139"/>
                  </a:lnTo>
                  <a:lnTo>
                    <a:pt x="0" y="53"/>
                  </a:lnTo>
                  <a:lnTo>
                    <a:pt x="26" y="29"/>
                  </a:lnTo>
                  <a:lnTo>
                    <a:pt x="331" y="29"/>
                  </a:lnTo>
                  <a:lnTo>
                    <a:pt x="357" y="0"/>
                  </a:lnTo>
                  <a:lnTo>
                    <a:pt x="440" y="2"/>
                  </a:lnTo>
                </a:path>
              </a:pathLst>
            </a:custGeom>
            <a:solidFill>
              <a:srgbClr val="00C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66" name="Freeform 118"/>
            <p:cNvSpPr>
              <a:spLocks/>
            </p:cNvSpPr>
            <p:nvPr/>
          </p:nvSpPr>
          <p:spPr bwMode="auto">
            <a:xfrm>
              <a:off x="904" y="2327"/>
              <a:ext cx="164" cy="7"/>
            </a:xfrm>
            <a:custGeom>
              <a:avLst/>
              <a:gdLst>
                <a:gd name="T0" fmla="*/ 163 w 164"/>
                <a:gd name="T1" fmla="*/ 0 h 7"/>
                <a:gd name="T2" fmla="*/ 0 w 164"/>
                <a:gd name="T3" fmla="*/ 0 h 7"/>
                <a:gd name="T4" fmla="*/ 0 w 164"/>
                <a:gd name="T5" fmla="*/ 6 h 7"/>
                <a:gd name="T6" fmla="*/ 163 w 164"/>
                <a:gd name="T7" fmla="*/ 6 h 7"/>
                <a:gd name="T8" fmla="*/ 163 w 164"/>
                <a:gd name="T9" fmla="*/ 0 h 7"/>
              </a:gdLst>
              <a:ahLst/>
              <a:cxnLst>
                <a:cxn ang="0">
                  <a:pos x="T0" y="T1"/>
                </a:cxn>
                <a:cxn ang="0">
                  <a:pos x="T2" y="T3"/>
                </a:cxn>
                <a:cxn ang="0">
                  <a:pos x="T4" y="T5"/>
                </a:cxn>
                <a:cxn ang="0">
                  <a:pos x="T6" y="T7"/>
                </a:cxn>
                <a:cxn ang="0">
                  <a:pos x="T8" y="T9"/>
                </a:cxn>
              </a:cxnLst>
              <a:rect l="0" t="0" r="r" b="b"/>
              <a:pathLst>
                <a:path w="164" h="7">
                  <a:moveTo>
                    <a:pt x="163" y="0"/>
                  </a:moveTo>
                  <a:lnTo>
                    <a:pt x="0" y="0"/>
                  </a:lnTo>
                  <a:lnTo>
                    <a:pt x="0" y="6"/>
                  </a:lnTo>
                  <a:lnTo>
                    <a:pt x="163" y="6"/>
                  </a:lnTo>
                  <a:lnTo>
                    <a:pt x="163" y="0"/>
                  </a:lnTo>
                </a:path>
              </a:pathLst>
            </a:custGeom>
            <a:solidFill>
              <a:srgbClr val="00E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67" name="Freeform 119"/>
            <p:cNvSpPr>
              <a:spLocks/>
            </p:cNvSpPr>
            <p:nvPr/>
          </p:nvSpPr>
          <p:spPr bwMode="auto">
            <a:xfrm>
              <a:off x="719" y="2327"/>
              <a:ext cx="184" cy="7"/>
            </a:xfrm>
            <a:custGeom>
              <a:avLst/>
              <a:gdLst>
                <a:gd name="T0" fmla="*/ 183 w 184"/>
                <a:gd name="T1" fmla="*/ 0 h 7"/>
                <a:gd name="T2" fmla="*/ 0 w 184"/>
                <a:gd name="T3" fmla="*/ 0 h 7"/>
                <a:gd name="T4" fmla="*/ 0 w 184"/>
                <a:gd name="T5" fmla="*/ 6 h 7"/>
                <a:gd name="T6" fmla="*/ 183 w 184"/>
                <a:gd name="T7" fmla="*/ 6 h 7"/>
                <a:gd name="T8" fmla="*/ 183 w 184"/>
                <a:gd name="T9" fmla="*/ 0 h 7"/>
              </a:gdLst>
              <a:ahLst/>
              <a:cxnLst>
                <a:cxn ang="0">
                  <a:pos x="T0" y="T1"/>
                </a:cxn>
                <a:cxn ang="0">
                  <a:pos x="T2" y="T3"/>
                </a:cxn>
                <a:cxn ang="0">
                  <a:pos x="T4" y="T5"/>
                </a:cxn>
                <a:cxn ang="0">
                  <a:pos x="T6" y="T7"/>
                </a:cxn>
                <a:cxn ang="0">
                  <a:pos x="T8" y="T9"/>
                </a:cxn>
              </a:cxnLst>
              <a:rect l="0" t="0" r="r" b="b"/>
              <a:pathLst>
                <a:path w="184" h="7">
                  <a:moveTo>
                    <a:pt x="183" y="0"/>
                  </a:moveTo>
                  <a:lnTo>
                    <a:pt x="0" y="0"/>
                  </a:lnTo>
                  <a:lnTo>
                    <a:pt x="0" y="6"/>
                  </a:lnTo>
                  <a:lnTo>
                    <a:pt x="183" y="6"/>
                  </a:lnTo>
                  <a:lnTo>
                    <a:pt x="183" y="0"/>
                  </a:lnTo>
                </a:path>
              </a:pathLst>
            </a:custGeom>
            <a:solidFill>
              <a:srgbClr val="00E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68" name="Freeform 120"/>
            <p:cNvSpPr>
              <a:spLocks/>
            </p:cNvSpPr>
            <p:nvPr/>
          </p:nvSpPr>
          <p:spPr bwMode="auto">
            <a:xfrm>
              <a:off x="276" y="2327"/>
              <a:ext cx="442" cy="7"/>
            </a:xfrm>
            <a:custGeom>
              <a:avLst/>
              <a:gdLst>
                <a:gd name="T0" fmla="*/ 441 w 442"/>
                <a:gd name="T1" fmla="*/ 0 h 7"/>
                <a:gd name="T2" fmla="*/ 6 w 442"/>
                <a:gd name="T3" fmla="*/ 0 h 7"/>
                <a:gd name="T4" fmla="*/ 0 w 442"/>
                <a:gd name="T5" fmla="*/ 6 h 7"/>
                <a:gd name="T6" fmla="*/ 441 w 442"/>
                <a:gd name="T7" fmla="*/ 6 h 7"/>
                <a:gd name="T8" fmla="*/ 441 w 442"/>
                <a:gd name="T9" fmla="*/ 0 h 7"/>
              </a:gdLst>
              <a:ahLst/>
              <a:cxnLst>
                <a:cxn ang="0">
                  <a:pos x="T0" y="T1"/>
                </a:cxn>
                <a:cxn ang="0">
                  <a:pos x="T2" y="T3"/>
                </a:cxn>
                <a:cxn ang="0">
                  <a:pos x="T4" y="T5"/>
                </a:cxn>
                <a:cxn ang="0">
                  <a:pos x="T6" y="T7"/>
                </a:cxn>
                <a:cxn ang="0">
                  <a:pos x="T8" y="T9"/>
                </a:cxn>
              </a:cxnLst>
              <a:rect l="0" t="0" r="r" b="b"/>
              <a:pathLst>
                <a:path w="442" h="7">
                  <a:moveTo>
                    <a:pt x="441" y="0"/>
                  </a:moveTo>
                  <a:lnTo>
                    <a:pt x="6" y="0"/>
                  </a:lnTo>
                  <a:lnTo>
                    <a:pt x="0" y="6"/>
                  </a:lnTo>
                  <a:lnTo>
                    <a:pt x="441" y="6"/>
                  </a:lnTo>
                  <a:lnTo>
                    <a:pt x="441" y="0"/>
                  </a:lnTo>
                </a:path>
              </a:pathLst>
            </a:custGeom>
            <a:solidFill>
              <a:srgbClr val="00E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69" name="Freeform 121"/>
            <p:cNvSpPr>
              <a:spLocks/>
            </p:cNvSpPr>
            <p:nvPr/>
          </p:nvSpPr>
          <p:spPr bwMode="auto">
            <a:xfrm>
              <a:off x="905" y="2347"/>
              <a:ext cx="174" cy="69"/>
            </a:xfrm>
            <a:custGeom>
              <a:avLst/>
              <a:gdLst>
                <a:gd name="T0" fmla="*/ 154 w 174"/>
                <a:gd name="T1" fmla="*/ 5 h 69"/>
                <a:gd name="T2" fmla="*/ 143 w 174"/>
                <a:gd name="T3" fmla="*/ 2 h 69"/>
                <a:gd name="T4" fmla="*/ 131 w 174"/>
                <a:gd name="T5" fmla="*/ 1 h 69"/>
                <a:gd name="T6" fmla="*/ 111 w 174"/>
                <a:gd name="T7" fmla="*/ 0 h 69"/>
                <a:gd name="T8" fmla="*/ 95 w 174"/>
                <a:gd name="T9" fmla="*/ 1 h 69"/>
                <a:gd name="T10" fmla="*/ 88 w 174"/>
                <a:gd name="T11" fmla="*/ 1 h 69"/>
                <a:gd name="T12" fmla="*/ 81 w 174"/>
                <a:gd name="T13" fmla="*/ 2 h 69"/>
                <a:gd name="T14" fmla="*/ 76 w 174"/>
                <a:gd name="T15" fmla="*/ 4 h 69"/>
                <a:gd name="T16" fmla="*/ 70 w 174"/>
                <a:gd name="T17" fmla="*/ 6 h 69"/>
                <a:gd name="T18" fmla="*/ 62 w 174"/>
                <a:gd name="T19" fmla="*/ 10 h 69"/>
                <a:gd name="T20" fmla="*/ 56 w 174"/>
                <a:gd name="T21" fmla="*/ 14 h 69"/>
                <a:gd name="T22" fmla="*/ 50 w 174"/>
                <a:gd name="T23" fmla="*/ 20 h 69"/>
                <a:gd name="T24" fmla="*/ 45 w 174"/>
                <a:gd name="T25" fmla="*/ 26 h 69"/>
                <a:gd name="T26" fmla="*/ 37 w 174"/>
                <a:gd name="T27" fmla="*/ 37 h 69"/>
                <a:gd name="T28" fmla="*/ 31 w 174"/>
                <a:gd name="T29" fmla="*/ 47 h 69"/>
                <a:gd name="T30" fmla="*/ 27 w 174"/>
                <a:gd name="T31" fmla="*/ 52 h 69"/>
                <a:gd name="T32" fmla="*/ 22 w 174"/>
                <a:gd name="T33" fmla="*/ 56 h 69"/>
                <a:gd name="T34" fmla="*/ 18 w 174"/>
                <a:gd name="T35" fmla="*/ 58 h 69"/>
                <a:gd name="T36" fmla="*/ 14 w 174"/>
                <a:gd name="T37" fmla="*/ 59 h 69"/>
                <a:gd name="T38" fmla="*/ 0 w 174"/>
                <a:gd name="T39" fmla="*/ 59 h 69"/>
                <a:gd name="T40" fmla="*/ 18 w 174"/>
                <a:gd name="T41" fmla="*/ 68 h 69"/>
                <a:gd name="T42" fmla="*/ 22 w 174"/>
                <a:gd name="T43" fmla="*/ 67 h 69"/>
                <a:gd name="T44" fmla="*/ 24 w 174"/>
                <a:gd name="T45" fmla="*/ 65 h 69"/>
                <a:gd name="T46" fmla="*/ 27 w 174"/>
                <a:gd name="T47" fmla="*/ 61 h 69"/>
                <a:gd name="T48" fmla="*/ 32 w 174"/>
                <a:gd name="T49" fmla="*/ 55 h 69"/>
                <a:gd name="T50" fmla="*/ 37 w 174"/>
                <a:gd name="T51" fmla="*/ 46 h 69"/>
                <a:gd name="T52" fmla="*/ 43 w 174"/>
                <a:gd name="T53" fmla="*/ 35 h 69"/>
                <a:gd name="T54" fmla="*/ 52 w 174"/>
                <a:gd name="T55" fmla="*/ 25 h 69"/>
                <a:gd name="T56" fmla="*/ 57 w 174"/>
                <a:gd name="T57" fmla="*/ 20 h 69"/>
                <a:gd name="T58" fmla="*/ 64 w 174"/>
                <a:gd name="T59" fmla="*/ 14 h 69"/>
                <a:gd name="T60" fmla="*/ 73 w 174"/>
                <a:gd name="T61" fmla="*/ 10 h 69"/>
                <a:gd name="T62" fmla="*/ 83 w 174"/>
                <a:gd name="T63" fmla="*/ 6 h 69"/>
                <a:gd name="T64" fmla="*/ 93 w 174"/>
                <a:gd name="T65" fmla="*/ 5 h 69"/>
                <a:gd name="T66" fmla="*/ 101 w 174"/>
                <a:gd name="T67" fmla="*/ 4 h 69"/>
                <a:gd name="T68" fmla="*/ 126 w 174"/>
                <a:gd name="T69" fmla="*/ 5 h 69"/>
                <a:gd name="T70" fmla="*/ 138 w 174"/>
                <a:gd name="T71" fmla="*/ 6 h 69"/>
                <a:gd name="T72" fmla="*/ 149 w 174"/>
                <a:gd name="T73" fmla="*/ 8 h 69"/>
                <a:gd name="T74" fmla="*/ 157 w 174"/>
                <a:gd name="T75" fmla="*/ 11 h 69"/>
                <a:gd name="T76" fmla="*/ 167 w 174"/>
                <a:gd name="T77" fmla="*/ 22 h 69"/>
                <a:gd name="T78" fmla="*/ 168 w 174"/>
                <a:gd name="T79" fmla="*/ 17 h 69"/>
                <a:gd name="T80" fmla="*/ 159 w 174"/>
                <a:gd name="T81" fmla="*/ 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4" h="69">
                  <a:moveTo>
                    <a:pt x="159" y="7"/>
                  </a:moveTo>
                  <a:lnTo>
                    <a:pt x="154" y="5"/>
                  </a:lnTo>
                  <a:lnTo>
                    <a:pt x="147" y="3"/>
                  </a:lnTo>
                  <a:lnTo>
                    <a:pt x="143" y="2"/>
                  </a:lnTo>
                  <a:lnTo>
                    <a:pt x="137" y="1"/>
                  </a:lnTo>
                  <a:lnTo>
                    <a:pt x="131" y="1"/>
                  </a:lnTo>
                  <a:lnTo>
                    <a:pt x="121" y="0"/>
                  </a:lnTo>
                  <a:lnTo>
                    <a:pt x="111" y="0"/>
                  </a:lnTo>
                  <a:lnTo>
                    <a:pt x="102" y="0"/>
                  </a:lnTo>
                  <a:lnTo>
                    <a:pt x="95" y="1"/>
                  </a:lnTo>
                  <a:lnTo>
                    <a:pt x="91" y="1"/>
                  </a:lnTo>
                  <a:lnTo>
                    <a:pt x="88" y="1"/>
                  </a:lnTo>
                  <a:lnTo>
                    <a:pt x="85" y="2"/>
                  </a:lnTo>
                  <a:lnTo>
                    <a:pt x="81" y="2"/>
                  </a:lnTo>
                  <a:lnTo>
                    <a:pt x="79" y="3"/>
                  </a:lnTo>
                  <a:lnTo>
                    <a:pt x="76" y="4"/>
                  </a:lnTo>
                  <a:lnTo>
                    <a:pt x="73" y="5"/>
                  </a:lnTo>
                  <a:lnTo>
                    <a:pt x="70" y="6"/>
                  </a:lnTo>
                  <a:lnTo>
                    <a:pt x="66" y="8"/>
                  </a:lnTo>
                  <a:lnTo>
                    <a:pt x="62" y="10"/>
                  </a:lnTo>
                  <a:lnTo>
                    <a:pt x="59" y="12"/>
                  </a:lnTo>
                  <a:lnTo>
                    <a:pt x="56" y="14"/>
                  </a:lnTo>
                  <a:lnTo>
                    <a:pt x="53" y="17"/>
                  </a:lnTo>
                  <a:lnTo>
                    <a:pt x="50" y="20"/>
                  </a:lnTo>
                  <a:lnTo>
                    <a:pt x="47" y="23"/>
                  </a:lnTo>
                  <a:lnTo>
                    <a:pt x="45" y="26"/>
                  </a:lnTo>
                  <a:lnTo>
                    <a:pt x="39" y="34"/>
                  </a:lnTo>
                  <a:lnTo>
                    <a:pt x="37" y="37"/>
                  </a:lnTo>
                  <a:lnTo>
                    <a:pt x="34" y="43"/>
                  </a:lnTo>
                  <a:lnTo>
                    <a:pt x="31" y="47"/>
                  </a:lnTo>
                  <a:lnTo>
                    <a:pt x="29" y="50"/>
                  </a:lnTo>
                  <a:lnTo>
                    <a:pt x="27" y="52"/>
                  </a:lnTo>
                  <a:lnTo>
                    <a:pt x="25" y="54"/>
                  </a:lnTo>
                  <a:lnTo>
                    <a:pt x="22" y="56"/>
                  </a:lnTo>
                  <a:lnTo>
                    <a:pt x="20" y="57"/>
                  </a:lnTo>
                  <a:lnTo>
                    <a:pt x="18" y="58"/>
                  </a:lnTo>
                  <a:lnTo>
                    <a:pt x="16" y="59"/>
                  </a:lnTo>
                  <a:lnTo>
                    <a:pt x="14" y="59"/>
                  </a:lnTo>
                  <a:lnTo>
                    <a:pt x="11" y="59"/>
                  </a:lnTo>
                  <a:lnTo>
                    <a:pt x="0" y="59"/>
                  </a:lnTo>
                  <a:lnTo>
                    <a:pt x="0" y="68"/>
                  </a:lnTo>
                  <a:lnTo>
                    <a:pt x="18" y="68"/>
                  </a:lnTo>
                  <a:lnTo>
                    <a:pt x="20" y="68"/>
                  </a:lnTo>
                  <a:lnTo>
                    <a:pt x="22" y="67"/>
                  </a:lnTo>
                  <a:lnTo>
                    <a:pt x="23" y="66"/>
                  </a:lnTo>
                  <a:lnTo>
                    <a:pt x="24" y="65"/>
                  </a:lnTo>
                  <a:lnTo>
                    <a:pt x="26" y="63"/>
                  </a:lnTo>
                  <a:lnTo>
                    <a:pt x="27" y="61"/>
                  </a:lnTo>
                  <a:lnTo>
                    <a:pt x="29" y="59"/>
                  </a:lnTo>
                  <a:lnTo>
                    <a:pt x="32" y="55"/>
                  </a:lnTo>
                  <a:lnTo>
                    <a:pt x="35" y="51"/>
                  </a:lnTo>
                  <a:lnTo>
                    <a:pt x="37" y="46"/>
                  </a:lnTo>
                  <a:lnTo>
                    <a:pt x="40" y="41"/>
                  </a:lnTo>
                  <a:lnTo>
                    <a:pt x="43" y="35"/>
                  </a:lnTo>
                  <a:lnTo>
                    <a:pt x="47" y="31"/>
                  </a:lnTo>
                  <a:lnTo>
                    <a:pt x="52" y="25"/>
                  </a:lnTo>
                  <a:lnTo>
                    <a:pt x="54" y="22"/>
                  </a:lnTo>
                  <a:lnTo>
                    <a:pt x="57" y="20"/>
                  </a:lnTo>
                  <a:lnTo>
                    <a:pt x="60" y="17"/>
                  </a:lnTo>
                  <a:lnTo>
                    <a:pt x="64" y="14"/>
                  </a:lnTo>
                  <a:lnTo>
                    <a:pt x="68" y="12"/>
                  </a:lnTo>
                  <a:lnTo>
                    <a:pt x="73" y="10"/>
                  </a:lnTo>
                  <a:lnTo>
                    <a:pt x="78" y="8"/>
                  </a:lnTo>
                  <a:lnTo>
                    <a:pt x="83" y="6"/>
                  </a:lnTo>
                  <a:lnTo>
                    <a:pt x="88" y="5"/>
                  </a:lnTo>
                  <a:lnTo>
                    <a:pt x="93" y="5"/>
                  </a:lnTo>
                  <a:lnTo>
                    <a:pt x="98" y="4"/>
                  </a:lnTo>
                  <a:lnTo>
                    <a:pt x="101" y="4"/>
                  </a:lnTo>
                  <a:lnTo>
                    <a:pt x="118" y="4"/>
                  </a:lnTo>
                  <a:lnTo>
                    <a:pt x="126" y="5"/>
                  </a:lnTo>
                  <a:lnTo>
                    <a:pt x="133" y="5"/>
                  </a:lnTo>
                  <a:lnTo>
                    <a:pt x="138" y="6"/>
                  </a:lnTo>
                  <a:lnTo>
                    <a:pt x="144" y="6"/>
                  </a:lnTo>
                  <a:lnTo>
                    <a:pt x="149" y="8"/>
                  </a:lnTo>
                  <a:lnTo>
                    <a:pt x="153" y="9"/>
                  </a:lnTo>
                  <a:lnTo>
                    <a:pt x="157" y="11"/>
                  </a:lnTo>
                  <a:lnTo>
                    <a:pt x="163" y="16"/>
                  </a:lnTo>
                  <a:lnTo>
                    <a:pt x="167" y="22"/>
                  </a:lnTo>
                  <a:lnTo>
                    <a:pt x="173" y="30"/>
                  </a:lnTo>
                  <a:lnTo>
                    <a:pt x="168" y="17"/>
                  </a:lnTo>
                  <a:lnTo>
                    <a:pt x="164" y="11"/>
                  </a:lnTo>
                  <a:lnTo>
                    <a:pt x="159" y="7"/>
                  </a:lnTo>
                </a:path>
              </a:pathLst>
            </a:custGeom>
            <a:solidFill>
              <a:srgbClr val="008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70" name="Freeform 122"/>
            <p:cNvSpPr>
              <a:spLocks/>
            </p:cNvSpPr>
            <p:nvPr/>
          </p:nvSpPr>
          <p:spPr bwMode="auto">
            <a:xfrm>
              <a:off x="721" y="2407"/>
              <a:ext cx="182" cy="9"/>
            </a:xfrm>
            <a:custGeom>
              <a:avLst/>
              <a:gdLst>
                <a:gd name="T0" fmla="*/ 181 w 182"/>
                <a:gd name="T1" fmla="*/ 0 h 9"/>
                <a:gd name="T2" fmla="*/ 181 w 182"/>
                <a:gd name="T3" fmla="*/ 8 h 9"/>
                <a:gd name="T4" fmla="*/ 0 w 182"/>
                <a:gd name="T5" fmla="*/ 8 h 9"/>
                <a:gd name="T6" fmla="*/ 0 w 182"/>
                <a:gd name="T7" fmla="*/ 0 h 9"/>
                <a:gd name="T8" fmla="*/ 181 w 182"/>
                <a:gd name="T9" fmla="*/ 0 h 9"/>
              </a:gdLst>
              <a:ahLst/>
              <a:cxnLst>
                <a:cxn ang="0">
                  <a:pos x="T0" y="T1"/>
                </a:cxn>
                <a:cxn ang="0">
                  <a:pos x="T2" y="T3"/>
                </a:cxn>
                <a:cxn ang="0">
                  <a:pos x="T4" y="T5"/>
                </a:cxn>
                <a:cxn ang="0">
                  <a:pos x="T6" y="T7"/>
                </a:cxn>
                <a:cxn ang="0">
                  <a:pos x="T8" y="T9"/>
                </a:cxn>
              </a:cxnLst>
              <a:rect l="0" t="0" r="r" b="b"/>
              <a:pathLst>
                <a:path w="182" h="9">
                  <a:moveTo>
                    <a:pt x="181" y="0"/>
                  </a:moveTo>
                  <a:lnTo>
                    <a:pt x="181" y="8"/>
                  </a:lnTo>
                  <a:lnTo>
                    <a:pt x="0" y="8"/>
                  </a:lnTo>
                  <a:lnTo>
                    <a:pt x="0" y="0"/>
                  </a:lnTo>
                  <a:lnTo>
                    <a:pt x="181" y="0"/>
                  </a:lnTo>
                </a:path>
              </a:pathLst>
            </a:custGeom>
            <a:solidFill>
              <a:srgbClr val="008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71" name="Freeform 123"/>
            <p:cNvSpPr>
              <a:spLocks/>
            </p:cNvSpPr>
            <p:nvPr/>
          </p:nvSpPr>
          <p:spPr bwMode="auto">
            <a:xfrm>
              <a:off x="265" y="2316"/>
              <a:ext cx="460" cy="102"/>
            </a:xfrm>
            <a:custGeom>
              <a:avLst/>
              <a:gdLst>
                <a:gd name="T0" fmla="*/ 299 w 460"/>
                <a:gd name="T1" fmla="*/ 101 h 102"/>
                <a:gd name="T2" fmla="*/ 295 w 460"/>
                <a:gd name="T3" fmla="*/ 99 h 102"/>
                <a:gd name="T4" fmla="*/ 292 w 460"/>
                <a:gd name="T5" fmla="*/ 96 h 102"/>
                <a:gd name="T6" fmla="*/ 288 w 460"/>
                <a:gd name="T7" fmla="*/ 90 h 102"/>
                <a:gd name="T8" fmla="*/ 284 w 460"/>
                <a:gd name="T9" fmla="*/ 81 h 102"/>
                <a:gd name="T10" fmla="*/ 279 w 460"/>
                <a:gd name="T11" fmla="*/ 73 h 102"/>
                <a:gd name="T12" fmla="*/ 271 w 460"/>
                <a:gd name="T13" fmla="*/ 65 h 102"/>
                <a:gd name="T14" fmla="*/ 262 w 460"/>
                <a:gd name="T15" fmla="*/ 58 h 102"/>
                <a:gd name="T16" fmla="*/ 248 w 460"/>
                <a:gd name="T17" fmla="*/ 52 h 102"/>
                <a:gd name="T18" fmla="*/ 240 w 460"/>
                <a:gd name="T19" fmla="*/ 50 h 102"/>
                <a:gd name="T20" fmla="*/ 233 w 460"/>
                <a:gd name="T21" fmla="*/ 49 h 102"/>
                <a:gd name="T22" fmla="*/ 194 w 460"/>
                <a:gd name="T23" fmla="*/ 49 h 102"/>
                <a:gd name="T24" fmla="*/ 175 w 460"/>
                <a:gd name="T25" fmla="*/ 50 h 102"/>
                <a:gd name="T26" fmla="*/ 168 w 460"/>
                <a:gd name="T27" fmla="*/ 51 h 102"/>
                <a:gd name="T28" fmla="*/ 158 w 460"/>
                <a:gd name="T29" fmla="*/ 54 h 102"/>
                <a:gd name="T30" fmla="*/ 150 w 460"/>
                <a:gd name="T31" fmla="*/ 57 h 102"/>
                <a:gd name="T32" fmla="*/ 141 w 460"/>
                <a:gd name="T33" fmla="*/ 63 h 102"/>
                <a:gd name="T34" fmla="*/ 134 w 460"/>
                <a:gd name="T35" fmla="*/ 68 h 102"/>
                <a:gd name="T36" fmla="*/ 127 w 460"/>
                <a:gd name="T37" fmla="*/ 75 h 102"/>
                <a:gd name="T38" fmla="*/ 120 w 460"/>
                <a:gd name="T39" fmla="*/ 86 h 102"/>
                <a:gd name="T40" fmla="*/ 115 w 460"/>
                <a:gd name="T41" fmla="*/ 93 h 102"/>
                <a:gd name="T42" fmla="*/ 112 w 460"/>
                <a:gd name="T43" fmla="*/ 97 h 102"/>
                <a:gd name="T44" fmla="*/ 93 w 460"/>
                <a:gd name="T45" fmla="*/ 97 h 102"/>
                <a:gd name="T46" fmla="*/ 0 w 460"/>
                <a:gd name="T47" fmla="*/ 30 h 102"/>
                <a:gd name="T48" fmla="*/ 26 w 460"/>
                <a:gd name="T49" fmla="*/ 0 h 102"/>
                <a:gd name="T50" fmla="*/ 6 w 460"/>
                <a:gd name="T51" fmla="*/ 68 h 102"/>
                <a:gd name="T52" fmla="*/ 7 w 460"/>
                <a:gd name="T53" fmla="*/ 89 h 102"/>
                <a:gd name="T54" fmla="*/ 10 w 460"/>
                <a:gd name="T55" fmla="*/ 92 h 102"/>
                <a:gd name="T56" fmla="*/ 92 w 460"/>
                <a:gd name="T57" fmla="*/ 92 h 102"/>
                <a:gd name="T58" fmla="*/ 107 w 460"/>
                <a:gd name="T59" fmla="*/ 91 h 102"/>
                <a:gd name="T60" fmla="*/ 111 w 460"/>
                <a:gd name="T61" fmla="*/ 90 h 102"/>
                <a:gd name="T62" fmla="*/ 115 w 460"/>
                <a:gd name="T63" fmla="*/ 86 h 102"/>
                <a:gd name="T64" fmla="*/ 121 w 460"/>
                <a:gd name="T65" fmla="*/ 77 h 102"/>
                <a:gd name="T66" fmla="*/ 130 w 460"/>
                <a:gd name="T67" fmla="*/ 66 h 102"/>
                <a:gd name="T68" fmla="*/ 135 w 460"/>
                <a:gd name="T69" fmla="*/ 62 h 102"/>
                <a:gd name="T70" fmla="*/ 141 w 460"/>
                <a:gd name="T71" fmla="*/ 57 h 102"/>
                <a:gd name="T72" fmla="*/ 150 w 460"/>
                <a:gd name="T73" fmla="*/ 53 h 102"/>
                <a:gd name="T74" fmla="*/ 158 w 460"/>
                <a:gd name="T75" fmla="*/ 50 h 102"/>
                <a:gd name="T76" fmla="*/ 167 w 460"/>
                <a:gd name="T77" fmla="*/ 47 h 102"/>
                <a:gd name="T78" fmla="*/ 179 w 460"/>
                <a:gd name="T79" fmla="*/ 45 h 102"/>
                <a:gd name="T80" fmla="*/ 203 w 460"/>
                <a:gd name="T81" fmla="*/ 45 h 102"/>
                <a:gd name="T82" fmla="*/ 233 w 460"/>
                <a:gd name="T83" fmla="*/ 45 h 102"/>
                <a:gd name="T84" fmla="*/ 247 w 460"/>
                <a:gd name="T85" fmla="*/ 47 h 102"/>
                <a:gd name="T86" fmla="*/ 264 w 460"/>
                <a:gd name="T87" fmla="*/ 53 h 102"/>
                <a:gd name="T88" fmla="*/ 278 w 460"/>
                <a:gd name="T89" fmla="*/ 63 h 102"/>
                <a:gd name="T90" fmla="*/ 285 w 460"/>
                <a:gd name="T91" fmla="*/ 73 h 102"/>
                <a:gd name="T92" fmla="*/ 291 w 460"/>
                <a:gd name="T93" fmla="*/ 83 h 102"/>
                <a:gd name="T94" fmla="*/ 295 w 460"/>
                <a:gd name="T95" fmla="*/ 90 h 102"/>
                <a:gd name="T96" fmla="*/ 299 w 460"/>
                <a:gd name="T97"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0" h="102">
                  <a:moveTo>
                    <a:pt x="459" y="92"/>
                  </a:moveTo>
                  <a:lnTo>
                    <a:pt x="459" y="101"/>
                  </a:lnTo>
                  <a:lnTo>
                    <a:pt x="299" y="101"/>
                  </a:lnTo>
                  <a:lnTo>
                    <a:pt x="298" y="101"/>
                  </a:lnTo>
                  <a:lnTo>
                    <a:pt x="296" y="100"/>
                  </a:lnTo>
                  <a:lnTo>
                    <a:pt x="295" y="99"/>
                  </a:lnTo>
                  <a:lnTo>
                    <a:pt x="294" y="99"/>
                  </a:lnTo>
                  <a:lnTo>
                    <a:pt x="293" y="98"/>
                  </a:lnTo>
                  <a:lnTo>
                    <a:pt x="292" y="96"/>
                  </a:lnTo>
                  <a:lnTo>
                    <a:pt x="290" y="94"/>
                  </a:lnTo>
                  <a:lnTo>
                    <a:pt x="289" y="91"/>
                  </a:lnTo>
                  <a:lnTo>
                    <a:pt x="288" y="90"/>
                  </a:lnTo>
                  <a:lnTo>
                    <a:pt x="287" y="88"/>
                  </a:lnTo>
                  <a:lnTo>
                    <a:pt x="285" y="84"/>
                  </a:lnTo>
                  <a:lnTo>
                    <a:pt x="284" y="81"/>
                  </a:lnTo>
                  <a:lnTo>
                    <a:pt x="282" y="78"/>
                  </a:lnTo>
                  <a:lnTo>
                    <a:pt x="281" y="75"/>
                  </a:lnTo>
                  <a:lnTo>
                    <a:pt x="279" y="73"/>
                  </a:lnTo>
                  <a:lnTo>
                    <a:pt x="276" y="70"/>
                  </a:lnTo>
                  <a:lnTo>
                    <a:pt x="274" y="67"/>
                  </a:lnTo>
                  <a:lnTo>
                    <a:pt x="271" y="65"/>
                  </a:lnTo>
                  <a:lnTo>
                    <a:pt x="269" y="62"/>
                  </a:lnTo>
                  <a:lnTo>
                    <a:pt x="266" y="60"/>
                  </a:lnTo>
                  <a:lnTo>
                    <a:pt x="262" y="58"/>
                  </a:lnTo>
                  <a:lnTo>
                    <a:pt x="257" y="56"/>
                  </a:lnTo>
                  <a:lnTo>
                    <a:pt x="253" y="53"/>
                  </a:lnTo>
                  <a:lnTo>
                    <a:pt x="248" y="52"/>
                  </a:lnTo>
                  <a:lnTo>
                    <a:pt x="246" y="52"/>
                  </a:lnTo>
                  <a:lnTo>
                    <a:pt x="243" y="51"/>
                  </a:lnTo>
                  <a:lnTo>
                    <a:pt x="240" y="50"/>
                  </a:lnTo>
                  <a:lnTo>
                    <a:pt x="237" y="50"/>
                  </a:lnTo>
                  <a:lnTo>
                    <a:pt x="235" y="50"/>
                  </a:lnTo>
                  <a:lnTo>
                    <a:pt x="233" y="49"/>
                  </a:lnTo>
                  <a:lnTo>
                    <a:pt x="222" y="49"/>
                  </a:lnTo>
                  <a:lnTo>
                    <a:pt x="211" y="49"/>
                  </a:lnTo>
                  <a:lnTo>
                    <a:pt x="194" y="49"/>
                  </a:lnTo>
                  <a:lnTo>
                    <a:pt x="183" y="49"/>
                  </a:lnTo>
                  <a:lnTo>
                    <a:pt x="178" y="49"/>
                  </a:lnTo>
                  <a:lnTo>
                    <a:pt x="175" y="50"/>
                  </a:lnTo>
                  <a:lnTo>
                    <a:pt x="172" y="50"/>
                  </a:lnTo>
                  <a:lnTo>
                    <a:pt x="170" y="51"/>
                  </a:lnTo>
                  <a:lnTo>
                    <a:pt x="168" y="51"/>
                  </a:lnTo>
                  <a:lnTo>
                    <a:pt x="165" y="52"/>
                  </a:lnTo>
                  <a:lnTo>
                    <a:pt x="162" y="53"/>
                  </a:lnTo>
                  <a:lnTo>
                    <a:pt x="158" y="54"/>
                  </a:lnTo>
                  <a:lnTo>
                    <a:pt x="155" y="55"/>
                  </a:lnTo>
                  <a:lnTo>
                    <a:pt x="153" y="56"/>
                  </a:lnTo>
                  <a:lnTo>
                    <a:pt x="150" y="57"/>
                  </a:lnTo>
                  <a:lnTo>
                    <a:pt x="147" y="59"/>
                  </a:lnTo>
                  <a:lnTo>
                    <a:pt x="144" y="61"/>
                  </a:lnTo>
                  <a:lnTo>
                    <a:pt x="141" y="63"/>
                  </a:lnTo>
                  <a:lnTo>
                    <a:pt x="138" y="64"/>
                  </a:lnTo>
                  <a:lnTo>
                    <a:pt x="136" y="66"/>
                  </a:lnTo>
                  <a:lnTo>
                    <a:pt x="134" y="68"/>
                  </a:lnTo>
                  <a:lnTo>
                    <a:pt x="132" y="70"/>
                  </a:lnTo>
                  <a:lnTo>
                    <a:pt x="131" y="71"/>
                  </a:lnTo>
                  <a:lnTo>
                    <a:pt x="127" y="75"/>
                  </a:lnTo>
                  <a:lnTo>
                    <a:pt x="125" y="79"/>
                  </a:lnTo>
                  <a:lnTo>
                    <a:pt x="122" y="83"/>
                  </a:lnTo>
                  <a:lnTo>
                    <a:pt x="120" y="86"/>
                  </a:lnTo>
                  <a:lnTo>
                    <a:pt x="118" y="89"/>
                  </a:lnTo>
                  <a:lnTo>
                    <a:pt x="116" y="92"/>
                  </a:lnTo>
                  <a:lnTo>
                    <a:pt x="115" y="93"/>
                  </a:lnTo>
                  <a:lnTo>
                    <a:pt x="114" y="95"/>
                  </a:lnTo>
                  <a:lnTo>
                    <a:pt x="113" y="96"/>
                  </a:lnTo>
                  <a:lnTo>
                    <a:pt x="112" y="97"/>
                  </a:lnTo>
                  <a:lnTo>
                    <a:pt x="110" y="98"/>
                  </a:lnTo>
                  <a:lnTo>
                    <a:pt x="108" y="98"/>
                  </a:lnTo>
                  <a:lnTo>
                    <a:pt x="93" y="97"/>
                  </a:lnTo>
                  <a:lnTo>
                    <a:pt x="0" y="97"/>
                  </a:lnTo>
                  <a:lnTo>
                    <a:pt x="0" y="68"/>
                  </a:lnTo>
                  <a:lnTo>
                    <a:pt x="0" y="30"/>
                  </a:lnTo>
                  <a:lnTo>
                    <a:pt x="0" y="25"/>
                  </a:lnTo>
                  <a:lnTo>
                    <a:pt x="14" y="12"/>
                  </a:lnTo>
                  <a:lnTo>
                    <a:pt x="26" y="0"/>
                  </a:lnTo>
                  <a:lnTo>
                    <a:pt x="7" y="24"/>
                  </a:lnTo>
                  <a:lnTo>
                    <a:pt x="6" y="28"/>
                  </a:lnTo>
                  <a:lnTo>
                    <a:pt x="6" y="68"/>
                  </a:lnTo>
                  <a:lnTo>
                    <a:pt x="6" y="84"/>
                  </a:lnTo>
                  <a:lnTo>
                    <a:pt x="6" y="87"/>
                  </a:lnTo>
                  <a:lnTo>
                    <a:pt x="7" y="89"/>
                  </a:lnTo>
                  <a:lnTo>
                    <a:pt x="7" y="90"/>
                  </a:lnTo>
                  <a:lnTo>
                    <a:pt x="9" y="91"/>
                  </a:lnTo>
                  <a:lnTo>
                    <a:pt x="10" y="92"/>
                  </a:lnTo>
                  <a:lnTo>
                    <a:pt x="13" y="92"/>
                  </a:lnTo>
                  <a:lnTo>
                    <a:pt x="15" y="92"/>
                  </a:lnTo>
                  <a:lnTo>
                    <a:pt x="92" y="92"/>
                  </a:lnTo>
                  <a:lnTo>
                    <a:pt x="103" y="92"/>
                  </a:lnTo>
                  <a:lnTo>
                    <a:pt x="105" y="92"/>
                  </a:lnTo>
                  <a:lnTo>
                    <a:pt x="107" y="91"/>
                  </a:lnTo>
                  <a:lnTo>
                    <a:pt x="109" y="91"/>
                  </a:lnTo>
                  <a:lnTo>
                    <a:pt x="110" y="90"/>
                  </a:lnTo>
                  <a:lnTo>
                    <a:pt x="111" y="90"/>
                  </a:lnTo>
                  <a:lnTo>
                    <a:pt x="113" y="89"/>
                  </a:lnTo>
                  <a:lnTo>
                    <a:pt x="114" y="87"/>
                  </a:lnTo>
                  <a:lnTo>
                    <a:pt x="115" y="86"/>
                  </a:lnTo>
                  <a:lnTo>
                    <a:pt x="117" y="83"/>
                  </a:lnTo>
                  <a:lnTo>
                    <a:pt x="118" y="81"/>
                  </a:lnTo>
                  <a:lnTo>
                    <a:pt x="121" y="77"/>
                  </a:lnTo>
                  <a:lnTo>
                    <a:pt x="125" y="73"/>
                  </a:lnTo>
                  <a:lnTo>
                    <a:pt x="128" y="69"/>
                  </a:lnTo>
                  <a:lnTo>
                    <a:pt x="130" y="66"/>
                  </a:lnTo>
                  <a:lnTo>
                    <a:pt x="132" y="64"/>
                  </a:lnTo>
                  <a:lnTo>
                    <a:pt x="133" y="63"/>
                  </a:lnTo>
                  <a:lnTo>
                    <a:pt x="135" y="62"/>
                  </a:lnTo>
                  <a:lnTo>
                    <a:pt x="137" y="60"/>
                  </a:lnTo>
                  <a:lnTo>
                    <a:pt x="139" y="58"/>
                  </a:lnTo>
                  <a:lnTo>
                    <a:pt x="141" y="57"/>
                  </a:lnTo>
                  <a:lnTo>
                    <a:pt x="144" y="56"/>
                  </a:lnTo>
                  <a:lnTo>
                    <a:pt x="146" y="54"/>
                  </a:lnTo>
                  <a:lnTo>
                    <a:pt x="150" y="53"/>
                  </a:lnTo>
                  <a:lnTo>
                    <a:pt x="152" y="52"/>
                  </a:lnTo>
                  <a:lnTo>
                    <a:pt x="155" y="51"/>
                  </a:lnTo>
                  <a:lnTo>
                    <a:pt x="158" y="50"/>
                  </a:lnTo>
                  <a:lnTo>
                    <a:pt x="161" y="49"/>
                  </a:lnTo>
                  <a:lnTo>
                    <a:pt x="164" y="48"/>
                  </a:lnTo>
                  <a:lnTo>
                    <a:pt x="167" y="47"/>
                  </a:lnTo>
                  <a:lnTo>
                    <a:pt x="171" y="46"/>
                  </a:lnTo>
                  <a:lnTo>
                    <a:pt x="175" y="46"/>
                  </a:lnTo>
                  <a:lnTo>
                    <a:pt x="179" y="45"/>
                  </a:lnTo>
                  <a:lnTo>
                    <a:pt x="184" y="45"/>
                  </a:lnTo>
                  <a:lnTo>
                    <a:pt x="194" y="45"/>
                  </a:lnTo>
                  <a:lnTo>
                    <a:pt x="203" y="45"/>
                  </a:lnTo>
                  <a:lnTo>
                    <a:pt x="212" y="45"/>
                  </a:lnTo>
                  <a:lnTo>
                    <a:pt x="223" y="45"/>
                  </a:lnTo>
                  <a:lnTo>
                    <a:pt x="233" y="45"/>
                  </a:lnTo>
                  <a:lnTo>
                    <a:pt x="237" y="45"/>
                  </a:lnTo>
                  <a:lnTo>
                    <a:pt x="243" y="46"/>
                  </a:lnTo>
                  <a:lnTo>
                    <a:pt x="247" y="47"/>
                  </a:lnTo>
                  <a:lnTo>
                    <a:pt x="252" y="48"/>
                  </a:lnTo>
                  <a:lnTo>
                    <a:pt x="258" y="50"/>
                  </a:lnTo>
                  <a:lnTo>
                    <a:pt x="264" y="53"/>
                  </a:lnTo>
                  <a:lnTo>
                    <a:pt x="270" y="56"/>
                  </a:lnTo>
                  <a:lnTo>
                    <a:pt x="273" y="60"/>
                  </a:lnTo>
                  <a:lnTo>
                    <a:pt x="278" y="63"/>
                  </a:lnTo>
                  <a:lnTo>
                    <a:pt x="281" y="66"/>
                  </a:lnTo>
                  <a:lnTo>
                    <a:pt x="283" y="69"/>
                  </a:lnTo>
                  <a:lnTo>
                    <a:pt x="285" y="73"/>
                  </a:lnTo>
                  <a:lnTo>
                    <a:pt x="287" y="76"/>
                  </a:lnTo>
                  <a:lnTo>
                    <a:pt x="289" y="79"/>
                  </a:lnTo>
                  <a:lnTo>
                    <a:pt x="291" y="83"/>
                  </a:lnTo>
                  <a:lnTo>
                    <a:pt x="293" y="87"/>
                  </a:lnTo>
                  <a:lnTo>
                    <a:pt x="294" y="89"/>
                  </a:lnTo>
                  <a:lnTo>
                    <a:pt x="295" y="90"/>
                  </a:lnTo>
                  <a:lnTo>
                    <a:pt x="296" y="91"/>
                  </a:lnTo>
                  <a:lnTo>
                    <a:pt x="298" y="92"/>
                  </a:lnTo>
                  <a:lnTo>
                    <a:pt x="299" y="92"/>
                  </a:lnTo>
                  <a:lnTo>
                    <a:pt x="459" y="92"/>
                  </a:lnTo>
                </a:path>
              </a:pathLst>
            </a:custGeom>
            <a:solidFill>
              <a:srgbClr val="008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72" name="Freeform 124"/>
            <p:cNvSpPr>
              <a:spLocks/>
            </p:cNvSpPr>
            <p:nvPr/>
          </p:nvSpPr>
          <p:spPr bwMode="auto">
            <a:xfrm>
              <a:off x="1069" y="2327"/>
              <a:ext cx="31" cy="9"/>
            </a:xfrm>
            <a:custGeom>
              <a:avLst/>
              <a:gdLst>
                <a:gd name="T0" fmla="*/ 30 w 31"/>
                <a:gd name="T1" fmla="*/ 0 h 9"/>
                <a:gd name="T2" fmla="*/ 0 w 31"/>
                <a:gd name="T3" fmla="*/ 0 h 9"/>
                <a:gd name="T4" fmla="*/ 0 w 31"/>
                <a:gd name="T5" fmla="*/ 8 h 9"/>
                <a:gd name="T6" fmla="*/ 30 w 31"/>
                <a:gd name="T7" fmla="*/ 8 h 9"/>
                <a:gd name="T8" fmla="*/ 30 w 31"/>
                <a:gd name="T9" fmla="*/ 0 h 9"/>
              </a:gdLst>
              <a:ahLst/>
              <a:cxnLst>
                <a:cxn ang="0">
                  <a:pos x="T0" y="T1"/>
                </a:cxn>
                <a:cxn ang="0">
                  <a:pos x="T2" y="T3"/>
                </a:cxn>
                <a:cxn ang="0">
                  <a:pos x="T4" y="T5"/>
                </a:cxn>
                <a:cxn ang="0">
                  <a:pos x="T6" y="T7"/>
                </a:cxn>
                <a:cxn ang="0">
                  <a:pos x="T8" y="T9"/>
                </a:cxn>
              </a:cxnLst>
              <a:rect l="0" t="0" r="r" b="b"/>
              <a:pathLst>
                <a:path w="31" h="9">
                  <a:moveTo>
                    <a:pt x="30" y="0"/>
                  </a:moveTo>
                  <a:lnTo>
                    <a:pt x="0" y="0"/>
                  </a:lnTo>
                  <a:lnTo>
                    <a:pt x="0" y="8"/>
                  </a:lnTo>
                  <a:lnTo>
                    <a:pt x="30" y="8"/>
                  </a:lnTo>
                  <a:lnTo>
                    <a:pt x="30" y="0"/>
                  </a:lnTo>
                </a:path>
              </a:pathLst>
            </a:custGeom>
            <a:solidFill>
              <a:srgbClr val="FFFF00"/>
            </a:solidFill>
            <a:ln w="12700" cap="rnd" cmpd="sng">
              <a:solidFill>
                <a:srgbClr val="606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nvGrpSpPr>
            <p:cNvPr id="27773" name="Group 125"/>
            <p:cNvGrpSpPr>
              <a:grpSpLocks/>
            </p:cNvGrpSpPr>
            <p:nvPr/>
          </p:nvGrpSpPr>
          <p:grpSpPr bwMode="auto">
            <a:xfrm>
              <a:off x="741" y="2311"/>
              <a:ext cx="22" cy="11"/>
              <a:chOff x="741" y="2311"/>
              <a:chExt cx="22" cy="11"/>
            </a:xfrm>
          </p:grpSpPr>
          <p:sp>
            <p:nvSpPr>
              <p:cNvPr id="27774" name="Freeform 126"/>
              <p:cNvSpPr>
                <a:spLocks/>
              </p:cNvSpPr>
              <p:nvPr/>
            </p:nvSpPr>
            <p:spPr bwMode="auto">
              <a:xfrm>
                <a:off x="741" y="2311"/>
                <a:ext cx="22" cy="11"/>
              </a:xfrm>
              <a:custGeom>
                <a:avLst/>
                <a:gdLst>
                  <a:gd name="T0" fmla="*/ 21 w 22"/>
                  <a:gd name="T1" fmla="*/ 10 h 11"/>
                  <a:gd name="T2" fmla="*/ 0 w 22"/>
                  <a:gd name="T3" fmla="*/ 10 h 11"/>
                  <a:gd name="T4" fmla="*/ 0 w 22"/>
                  <a:gd name="T5" fmla="*/ 3 h 11"/>
                  <a:gd name="T6" fmla="*/ 1 w 22"/>
                  <a:gd name="T7" fmla="*/ 2 h 11"/>
                  <a:gd name="T8" fmla="*/ 2 w 22"/>
                  <a:gd name="T9" fmla="*/ 1 h 11"/>
                  <a:gd name="T10" fmla="*/ 3 w 22"/>
                  <a:gd name="T11" fmla="*/ 0 h 11"/>
                  <a:gd name="T12" fmla="*/ 4 w 22"/>
                  <a:gd name="T13" fmla="*/ 0 h 11"/>
                  <a:gd name="T14" fmla="*/ 18 w 22"/>
                  <a:gd name="T15" fmla="*/ 0 h 11"/>
                  <a:gd name="T16" fmla="*/ 19 w 22"/>
                  <a:gd name="T17" fmla="*/ 1 h 11"/>
                  <a:gd name="T18" fmla="*/ 20 w 22"/>
                  <a:gd name="T19" fmla="*/ 1 h 11"/>
                  <a:gd name="T20" fmla="*/ 20 w 22"/>
                  <a:gd name="T21" fmla="*/ 2 h 11"/>
                  <a:gd name="T22" fmla="*/ 21 w 22"/>
                  <a:gd name="T23" fmla="*/ 3 h 11"/>
                  <a:gd name="T24" fmla="*/ 21 w 22"/>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1">
                    <a:moveTo>
                      <a:pt x="21" y="10"/>
                    </a:moveTo>
                    <a:lnTo>
                      <a:pt x="0" y="10"/>
                    </a:lnTo>
                    <a:lnTo>
                      <a:pt x="0" y="3"/>
                    </a:lnTo>
                    <a:lnTo>
                      <a:pt x="1" y="2"/>
                    </a:lnTo>
                    <a:lnTo>
                      <a:pt x="2" y="1"/>
                    </a:lnTo>
                    <a:lnTo>
                      <a:pt x="3" y="0"/>
                    </a:lnTo>
                    <a:lnTo>
                      <a:pt x="4" y="0"/>
                    </a:lnTo>
                    <a:lnTo>
                      <a:pt x="18" y="0"/>
                    </a:lnTo>
                    <a:lnTo>
                      <a:pt x="19" y="1"/>
                    </a:lnTo>
                    <a:lnTo>
                      <a:pt x="20" y="1"/>
                    </a:lnTo>
                    <a:lnTo>
                      <a:pt x="20" y="2"/>
                    </a:lnTo>
                    <a:lnTo>
                      <a:pt x="21" y="3"/>
                    </a:lnTo>
                    <a:lnTo>
                      <a:pt x="21" y="10"/>
                    </a:lnTo>
                  </a:path>
                </a:pathLst>
              </a:custGeom>
              <a:solidFill>
                <a:srgbClr val="A0A0A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75" name="Freeform 127"/>
              <p:cNvSpPr>
                <a:spLocks/>
              </p:cNvSpPr>
              <p:nvPr/>
            </p:nvSpPr>
            <p:spPr bwMode="auto">
              <a:xfrm>
                <a:off x="743" y="2314"/>
                <a:ext cx="18" cy="8"/>
              </a:xfrm>
              <a:custGeom>
                <a:avLst/>
                <a:gdLst>
                  <a:gd name="T0" fmla="*/ 17 w 18"/>
                  <a:gd name="T1" fmla="*/ 7 h 8"/>
                  <a:gd name="T2" fmla="*/ 0 w 18"/>
                  <a:gd name="T3" fmla="*/ 7 h 8"/>
                  <a:gd name="T4" fmla="*/ 0 w 18"/>
                  <a:gd name="T5" fmla="*/ 2 h 8"/>
                  <a:gd name="T6" fmla="*/ 0 w 18"/>
                  <a:gd name="T7" fmla="*/ 1 h 8"/>
                  <a:gd name="T8" fmla="*/ 1 w 18"/>
                  <a:gd name="T9" fmla="*/ 1 h 8"/>
                  <a:gd name="T10" fmla="*/ 2 w 18"/>
                  <a:gd name="T11" fmla="*/ 0 h 8"/>
                  <a:gd name="T12" fmla="*/ 3 w 18"/>
                  <a:gd name="T13" fmla="*/ 0 h 8"/>
                  <a:gd name="T14" fmla="*/ 14 w 18"/>
                  <a:gd name="T15" fmla="*/ 0 h 8"/>
                  <a:gd name="T16" fmla="*/ 15 w 18"/>
                  <a:gd name="T17" fmla="*/ 0 h 8"/>
                  <a:gd name="T18" fmla="*/ 16 w 18"/>
                  <a:gd name="T19" fmla="*/ 1 h 8"/>
                  <a:gd name="T20" fmla="*/ 17 w 18"/>
                  <a:gd name="T21" fmla="*/ 1 h 8"/>
                  <a:gd name="T22" fmla="*/ 17 w 18"/>
                  <a:gd name="T23" fmla="*/ 2 h 8"/>
                  <a:gd name="T24" fmla="*/ 17 w 18"/>
                  <a:gd name="T2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8">
                    <a:moveTo>
                      <a:pt x="17" y="7"/>
                    </a:moveTo>
                    <a:lnTo>
                      <a:pt x="0" y="7"/>
                    </a:lnTo>
                    <a:lnTo>
                      <a:pt x="0" y="2"/>
                    </a:lnTo>
                    <a:lnTo>
                      <a:pt x="0" y="1"/>
                    </a:lnTo>
                    <a:lnTo>
                      <a:pt x="1" y="1"/>
                    </a:lnTo>
                    <a:lnTo>
                      <a:pt x="2" y="0"/>
                    </a:lnTo>
                    <a:lnTo>
                      <a:pt x="3" y="0"/>
                    </a:lnTo>
                    <a:lnTo>
                      <a:pt x="14" y="0"/>
                    </a:lnTo>
                    <a:lnTo>
                      <a:pt x="15" y="0"/>
                    </a:lnTo>
                    <a:lnTo>
                      <a:pt x="16" y="1"/>
                    </a:lnTo>
                    <a:lnTo>
                      <a:pt x="17" y="1"/>
                    </a:lnTo>
                    <a:lnTo>
                      <a:pt x="17" y="2"/>
                    </a:lnTo>
                    <a:lnTo>
                      <a:pt x="17" y="7"/>
                    </a:lnTo>
                  </a:path>
                </a:pathLst>
              </a:custGeom>
              <a:solidFill>
                <a:srgbClr val="60606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grpSp>
          <p:nvGrpSpPr>
            <p:cNvPr id="27776" name="Group 128"/>
            <p:cNvGrpSpPr>
              <a:grpSpLocks/>
            </p:cNvGrpSpPr>
            <p:nvPr/>
          </p:nvGrpSpPr>
          <p:grpSpPr bwMode="auto">
            <a:xfrm>
              <a:off x="729" y="2314"/>
              <a:ext cx="41" cy="11"/>
              <a:chOff x="729" y="2314"/>
              <a:chExt cx="41" cy="11"/>
            </a:xfrm>
          </p:grpSpPr>
          <p:sp>
            <p:nvSpPr>
              <p:cNvPr id="27777" name="Freeform 129"/>
              <p:cNvSpPr>
                <a:spLocks/>
              </p:cNvSpPr>
              <p:nvPr/>
            </p:nvSpPr>
            <p:spPr bwMode="auto">
              <a:xfrm>
                <a:off x="729" y="2314"/>
                <a:ext cx="41" cy="11"/>
              </a:xfrm>
              <a:custGeom>
                <a:avLst/>
                <a:gdLst>
                  <a:gd name="T0" fmla="*/ 39 w 41"/>
                  <a:gd name="T1" fmla="*/ 0 h 11"/>
                  <a:gd name="T2" fmla="*/ 0 w 41"/>
                  <a:gd name="T3" fmla="*/ 0 h 11"/>
                  <a:gd name="T4" fmla="*/ 0 w 41"/>
                  <a:gd name="T5" fmla="*/ 10 h 11"/>
                  <a:gd name="T6" fmla="*/ 12 w 41"/>
                  <a:gd name="T7" fmla="*/ 10 h 11"/>
                  <a:gd name="T8" fmla="*/ 12 w 41"/>
                  <a:gd name="T9" fmla="*/ 4 h 11"/>
                  <a:gd name="T10" fmla="*/ 39 w 41"/>
                  <a:gd name="T11" fmla="*/ 4 h 11"/>
                  <a:gd name="T12" fmla="*/ 40 w 41"/>
                  <a:gd name="T13" fmla="*/ 4 h 11"/>
                  <a:gd name="T14" fmla="*/ 40 w 41"/>
                  <a:gd name="T15" fmla="*/ 2 h 11"/>
                  <a:gd name="T16" fmla="*/ 40 w 41"/>
                  <a:gd name="T17" fmla="*/ 1 h 11"/>
                  <a:gd name="T18" fmla="*/ 39 w 4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1">
                    <a:moveTo>
                      <a:pt x="39" y="0"/>
                    </a:moveTo>
                    <a:lnTo>
                      <a:pt x="0" y="0"/>
                    </a:lnTo>
                    <a:lnTo>
                      <a:pt x="0" y="10"/>
                    </a:lnTo>
                    <a:lnTo>
                      <a:pt x="12" y="10"/>
                    </a:lnTo>
                    <a:lnTo>
                      <a:pt x="12" y="4"/>
                    </a:lnTo>
                    <a:lnTo>
                      <a:pt x="39" y="4"/>
                    </a:lnTo>
                    <a:lnTo>
                      <a:pt x="40" y="4"/>
                    </a:lnTo>
                    <a:lnTo>
                      <a:pt x="40" y="2"/>
                    </a:lnTo>
                    <a:lnTo>
                      <a:pt x="40" y="1"/>
                    </a:lnTo>
                    <a:lnTo>
                      <a:pt x="39" y="0"/>
                    </a:lnTo>
                  </a:path>
                </a:pathLst>
              </a:custGeom>
              <a:solidFill>
                <a:srgbClr val="E0E0E0"/>
              </a:solidFill>
              <a:ln w="12700" cap="rnd" cmpd="sng">
                <a:solidFill>
                  <a:srgbClr val="80808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78" name="Freeform 130"/>
              <p:cNvSpPr>
                <a:spLocks/>
              </p:cNvSpPr>
              <p:nvPr/>
            </p:nvSpPr>
            <p:spPr bwMode="auto">
              <a:xfrm>
                <a:off x="729" y="2319"/>
                <a:ext cx="9" cy="2"/>
              </a:xfrm>
              <a:custGeom>
                <a:avLst/>
                <a:gdLst>
                  <a:gd name="T0" fmla="*/ 8 w 9"/>
                  <a:gd name="T1" fmla="*/ 0 h 2"/>
                  <a:gd name="T2" fmla="*/ 0 w 9"/>
                  <a:gd name="T3" fmla="*/ 0 h 2"/>
                  <a:gd name="T4" fmla="*/ 0 w 9"/>
                  <a:gd name="T5" fmla="*/ 1 h 2"/>
                  <a:gd name="T6" fmla="*/ 8 w 9"/>
                  <a:gd name="T7" fmla="*/ 1 h 2"/>
                  <a:gd name="T8" fmla="*/ 8 w 9"/>
                  <a:gd name="T9" fmla="*/ 0 h 2"/>
                </a:gdLst>
                <a:ahLst/>
                <a:cxnLst>
                  <a:cxn ang="0">
                    <a:pos x="T0" y="T1"/>
                  </a:cxn>
                  <a:cxn ang="0">
                    <a:pos x="T2" y="T3"/>
                  </a:cxn>
                  <a:cxn ang="0">
                    <a:pos x="T4" y="T5"/>
                  </a:cxn>
                  <a:cxn ang="0">
                    <a:pos x="T6" y="T7"/>
                  </a:cxn>
                  <a:cxn ang="0">
                    <a:pos x="T8" y="T9"/>
                  </a:cxn>
                </a:cxnLst>
                <a:rect l="0" t="0" r="r" b="b"/>
                <a:pathLst>
                  <a:path w="9" h="2">
                    <a:moveTo>
                      <a:pt x="8" y="0"/>
                    </a:moveTo>
                    <a:lnTo>
                      <a:pt x="0" y="0"/>
                    </a:lnTo>
                    <a:lnTo>
                      <a:pt x="0" y="1"/>
                    </a:lnTo>
                    <a:lnTo>
                      <a:pt x="8" y="1"/>
                    </a:lnTo>
                    <a:lnTo>
                      <a:pt x="8" y="0"/>
                    </a:lnTo>
                  </a:path>
                </a:pathLst>
              </a:custGeom>
              <a:solidFill>
                <a:srgbClr val="60606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grpSp>
        <p:sp>
          <p:nvSpPr>
            <p:cNvPr id="27779" name="Freeform 131"/>
            <p:cNvSpPr>
              <a:spLocks/>
            </p:cNvSpPr>
            <p:nvPr/>
          </p:nvSpPr>
          <p:spPr bwMode="auto">
            <a:xfrm>
              <a:off x="827" y="2288"/>
              <a:ext cx="14" cy="18"/>
            </a:xfrm>
            <a:custGeom>
              <a:avLst/>
              <a:gdLst>
                <a:gd name="T0" fmla="*/ 3 w 14"/>
                <a:gd name="T1" fmla="*/ 0 h 18"/>
                <a:gd name="T2" fmla="*/ 13 w 14"/>
                <a:gd name="T3" fmla="*/ 17 h 18"/>
                <a:gd name="T4" fmla="*/ 1 w 14"/>
                <a:gd name="T5" fmla="*/ 17 h 18"/>
                <a:gd name="T6" fmla="*/ 0 w 14"/>
                <a:gd name="T7" fmla="*/ 14 h 18"/>
                <a:gd name="T8" fmla="*/ 9 w 14"/>
                <a:gd name="T9" fmla="*/ 14 h 18"/>
                <a:gd name="T10" fmla="*/ 3 w 14"/>
                <a:gd name="T11" fmla="*/ 5 h 18"/>
                <a:gd name="T12" fmla="*/ 3 w 1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4" h="18">
                  <a:moveTo>
                    <a:pt x="3" y="0"/>
                  </a:moveTo>
                  <a:lnTo>
                    <a:pt x="13" y="17"/>
                  </a:lnTo>
                  <a:lnTo>
                    <a:pt x="1" y="17"/>
                  </a:lnTo>
                  <a:lnTo>
                    <a:pt x="0" y="14"/>
                  </a:lnTo>
                  <a:lnTo>
                    <a:pt x="9" y="14"/>
                  </a:lnTo>
                  <a:lnTo>
                    <a:pt x="3" y="5"/>
                  </a:lnTo>
                  <a:lnTo>
                    <a:pt x="3" y="0"/>
                  </a:lnTo>
                </a:path>
              </a:pathLst>
            </a:custGeom>
            <a:solidFill>
              <a:srgbClr val="A0A0A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80" name="AutoShape 132"/>
            <p:cNvSpPr>
              <a:spLocks noChangeArrowheads="1"/>
            </p:cNvSpPr>
            <p:nvPr/>
          </p:nvSpPr>
          <p:spPr bwMode="auto">
            <a:xfrm>
              <a:off x="827" y="2285"/>
              <a:ext cx="1" cy="13"/>
            </a:xfrm>
            <a:prstGeom prst="roundRect">
              <a:avLst>
                <a:gd name="adj" fmla="val 16667"/>
              </a:avLst>
            </a:prstGeom>
            <a:solidFill>
              <a:srgbClr val="C0C0C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81" name="Freeform 133"/>
            <p:cNvSpPr>
              <a:spLocks/>
            </p:cNvSpPr>
            <p:nvPr/>
          </p:nvSpPr>
          <p:spPr bwMode="auto">
            <a:xfrm>
              <a:off x="717" y="2221"/>
              <a:ext cx="188" cy="209"/>
            </a:xfrm>
            <a:custGeom>
              <a:avLst/>
              <a:gdLst>
                <a:gd name="T0" fmla="*/ 2 w 188"/>
                <a:gd name="T1" fmla="*/ 208 h 209"/>
                <a:gd name="T2" fmla="*/ 187 w 188"/>
                <a:gd name="T3" fmla="*/ 208 h 209"/>
                <a:gd name="T4" fmla="*/ 187 w 188"/>
                <a:gd name="T5" fmla="*/ 92 h 209"/>
                <a:gd name="T6" fmla="*/ 106 w 188"/>
                <a:gd name="T7" fmla="*/ 0 h 209"/>
                <a:gd name="T8" fmla="*/ 5 w 188"/>
                <a:gd name="T9" fmla="*/ 1 h 209"/>
                <a:gd name="T10" fmla="*/ 0 w 188"/>
                <a:gd name="T11" fmla="*/ 89 h 209"/>
                <a:gd name="T12" fmla="*/ 0 w 188"/>
                <a:gd name="T13" fmla="*/ 208 h 209"/>
                <a:gd name="T14" fmla="*/ 2 w 188"/>
                <a:gd name="T15" fmla="*/ 208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209">
                  <a:moveTo>
                    <a:pt x="2" y="208"/>
                  </a:moveTo>
                  <a:lnTo>
                    <a:pt x="187" y="208"/>
                  </a:lnTo>
                  <a:lnTo>
                    <a:pt x="187" y="92"/>
                  </a:lnTo>
                  <a:lnTo>
                    <a:pt x="106" y="0"/>
                  </a:lnTo>
                  <a:lnTo>
                    <a:pt x="5" y="1"/>
                  </a:lnTo>
                  <a:lnTo>
                    <a:pt x="0" y="89"/>
                  </a:lnTo>
                  <a:lnTo>
                    <a:pt x="0" y="208"/>
                  </a:lnTo>
                  <a:lnTo>
                    <a:pt x="2" y="208"/>
                  </a:lnTo>
                </a:path>
              </a:pathLst>
            </a:custGeom>
            <a:noFill/>
            <a:ln w="12700" cap="rnd" cmpd="sng">
              <a:solidFill>
                <a:srgbClr val="004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82" name="Rectangle 134"/>
            <p:cNvSpPr>
              <a:spLocks noChangeArrowheads="1"/>
            </p:cNvSpPr>
            <p:nvPr/>
          </p:nvSpPr>
          <p:spPr bwMode="auto">
            <a:xfrm>
              <a:off x="731" y="2339"/>
              <a:ext cx="164" cy="63"/>
            </a:xfrm>
            <a:prstGeom prst="rect">
              <a:avLst/>
            </a:prstGeom>
            <a:solidFill>
              <a:srgbClr val="80FF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83" name="Freeform 135"/>
            <p:cNvSpPr>
              <a:spLocks/>
            </p:cNvSpPr>
            <p:nvPr/>
          </p:nvSpPr>
          <p:spPr bwMode="auto">
            <a:xfrm>
              <a:off x="272" y="2396"/>
              <a:ext cx="26" cy="12"/>
            </a:xfrm>
            <a:custGeom>
              <a:avLst/>
              <a:gdLst>
                <a:gd name="T0" fmla="*/ 25 w 26"/>
                <a:gd name="T1" fmla="*/ 0 h 12"/>
                <a:gd name="T2" fmla="*/ 0 w 26"/>
                <a:gd name="T3" fmla="*/ 0 h 12"/>
                <a:gd name="T4" fmla="*/ 0 w 26"/>
                <a:gd name="T5" fmla="*/ 11 h 12"/>
                <a:gd name="T6" fmla="*/ 25 w 26"/>
                <a:gd name="T7" fmla="*/ 11 h 12"/>
                <a:gd name="T8" fmla="*/ 25 w 26"/>
                <a:gd name="T9" fmla="*/ 0 h 12"/>
              </a:gdLst>
              <a:ahLst/>
              <a:cxnLst>
                <a:cxn ang="0">
                  <a:pos x="T0" y="T1"/>
                </a:cxn>
                <a:cxn ang="0">
                  <a:pos x="T2" y="T3"/>
                </a:cxn>
                <a:cxn ang="0">
                  <a:pos x="T4" y="T5"/>
                </a:cxn>
                <a:cxn ang="0">
                  <a:pos x="T6" y="T7"/>
                </a:cxn>
                <a:cxn ang="0">
                  <a:pos x="T8" y="T9"/>
                </a:cxn>
              </a:cxnLst>
              <a:rect l="0" t="0" r="r" b="b"/>
              <a:pathLst>
                <a:path w="26" h="12">
                  <a:moveTo>
                    <a:pt x="25" y="0"/>
                  </a:moveTo>
                  <a:lnTo>
                    <a:pt x="0" y="0"/>
                  </a:lnTo>
                  <a:lnTo>
                    <a:pt x="0" y="11"/>
                  </a:lnTo>
                  <a:lnTo>
                    <a:pt x="25" y="11"/>
                  </a:lnTo>
                  <a:lnTo>
                    <a:pt x="25" y="0"/>
                  </a:lnTo>
                </a:path>
              </a:pathLst>
            </a:custGeom>
            <a:solidFill>
              <a:srgbClr val="C00000"/>
            </a:solidFill>
            <a:ln w="12700" cap="rnd" cmpd="sng">
              <a:solidFill>
                <a:srgbClr val="A0A0A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84" name="Freeform 136"/>
            <p:cNvSpPr>
              <a:spLocks/>
            </p:cNvSpPr>
            <p:nvPr/>
          </p:nvSpPr>
          <p:spPr bwMode="auto">
            <a:xfrm>
              <a:off x="254" y="2409"/>
              <a:ext cx="8" cy="29"/>
            </a:xfrm>
            <a:custGeom>
              <a:avLst/>
              <a:gdLst>
                <a:gd name="T0" fmla="*/ 7 w 8"/>
                <a:gd name="T1" fmla="*/ 28 h 29"/>
                <a:gd name="T2" fmla="*/ 7 w 8"/>
                <a:gd name="T3" fmla="*/ 2 h 29"/>
                <a:gd name="T4" fmla="*/ 0 w 8"/>
                <a:gd name="T5" fmla="*/ 0 h 29"/>
                <a:gd name="T6" fmla="*/ 0 w 8"/>
                <a:gd name="T7" fmla="*/ 24 h 29"/>
                <a:gd name="T8" fmla="*/ 7 w 8"/>
                <a:gd name="T9" fmla="*/ 28 h 29"/>
              </a:gdLst>
              <a:ahLst/>
              <a:cxnLst>
                <a:cxn ang="0">
                  <a:pos x="T0" y="T1"/>
                </a:cxn>
                <a:cxn ang="0">
                  <a:pos x="T2" y="T3"/>
                </a:cxn>
                <a:cxn ang="0">
                  <a:pos x="T4" y="T5"/>
                </a:cxn>
                <a:cxn ang="0">
                  <a:pos x="T6" y="T7"/>
                </a:cxn>
                <a:cxn ang="0">
                  <a:pos x="T8" y="T9"/>
                </a:cxn>
              </a:cxnLst>
              <a:rect l="0" t="0" r="r" b="b"/>
              <a:pathLst>
                <a:path w="8" h="29">
                  <a:moveTo>
                    <a:pt x="7" y="28"/>
                  </a:moveTo>
                  <a:lnTo>
                    <a:pt x="7" y="2"/>
                  </a:lnTo>
                  <a:lnTo>
                    <a:pt x="0" y="0"/>
                  </a:lnTo>
                  <a:lnTo>
                    <a:pt x="0" y="24"/>
                  </a:lnTo>
                  <a:lnTo>
                    <a:pt x="7" y="28"/>
                  </a:lnTo>
                </a:path>
              </a:pathLst>
            </a:custGeom>
            <a:solidFill>
              <a:srgbClr val="A0A0A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85" name="Freeform 137"/>
            <p:cNvSpPr>
              <a:spLocks/>
            </p:cNvSpPr>
            <p:nvPr/>
          </p:nvSpPr>
          <p:spPr bwMode="auto">
            <a:xfrm>
              <a:off x="263" y="2411"/>
              <a:ext cx="15" cy="27"/>
            </a:xfrm>
            <a:custGeom>
              <a:avLst/>
              <a:gdLst>
                <a:gd name="T0" fmla="*/ 14 w 15"/>
                <a:gd name="T1" fmla="*/ 0 h 27"/>
                <a:gd name="T2" fmla="*/ 0 w 15"/>
                <a:gd name="T3" fmla="*/ 0 h 27"/>
                <a:gd name="T4" fmla="*/ 0 w 15"/>
                <a:gd name="T5" fmla="*/ 26 h 27"/>
                <a:gd name="T6" fmla="*/ 14 w 15"/>
                <a:gd name="T7" fmla="*/ 26 h 27"/>
                <a:gd name="T8" fmla="*/ 14 w 15"/>
                <a:gd name="T9" fmla="*/ 0 h 27"/>
              </a:gdLst>
              <a:ahLst/>
              <a:cxnLst>
                <a:cxn ang="0">
                  <a:pos x="T0" y="T1"/>
                </a:cxn>
                <a:cxn ang="0">
                  <a:pos x="T2" y="T3"/>
                </a:cxn>
                <a:cxn ang="0">
                  <a:pos x="T4" y="T5"/>
                </a:cxn>
                <a:cxn ang="0">
                  <a:pos x="T6" y="T7"/>
                </a:cxn>
                <a:cxn ang="0">
                  <a:pos x="T8" y="T9"/>
                </a:cxn>
              </a:cxnLst>
              <a:rect l="0" t="0" r="r" b="b"/>
              <a:pathLst>
                <a:path w="15" h="27">
                  <a:moveTo>
                    <a:pt x="14" y="0"/>
                  </a:moveTo>
                  <a:lnTo>
                    <a:pt x="0" y="0"/>
                  </a:lnTo>
                  <a:lnTo>
                    <a:pt x="0" y="26"/>
                  </a:lnTo>
                  <a:lnTo>
                    <a:pt x="14" y="26"/>
                  </a:lnTo>
                  <a:lnTo>
                    <a:pt x="14" y="0"/>
                  </a:lnTo>
                </a:path>
              </a:pathLst>
            </a:custGeom>
            <a:solidFill>
              <a:srgbClr val="80808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86" name="Freeform 138"/>
            <p:cNvSpPr>
              <a:spLocks/>
            </p:cNvSpPr>
            <p:nvPr/>
          </p:nvSpPr>
          <p:spPr bwMode="auto">
            <a:xfrm>
              <a:off x="263" y="2417"/>
              <a:ext cx="15" cy="15"/>
            </a:xfrm>
            <a:custGeom>
              <a:avLst/>
              <a:gdLst>
                <a:gd name="T0" fmla="*/ 14 w 15"/>
                <a:gd name="T1" fmla="*/ 0 h 15"/>
                <a:gd name="T2" fmla="*/ 0 w 15"/>
                <a:gd name="T3" fmla="*/ 0 h 15"/>
                <a:gd name="T4" fmla="*/ 0 w 15"/>
                <a:gd name="T5" fmla="*/ 14 h 15"/>
                <a:gd name="T6" fmla="*/ 14 w 15"/>
                <a:gd name="T7" fmla="*/ 14 h 15"/>
                <a:gd name="T8" fmla="*/ 14 w 15"/>
                <a:gd name="T9" fmla="*/ 0 h 15"/>
              </a:gdLst>
              <a:ahLst/>
              <a:cxnLst>
                <a:cxn ang="0">
                  <a:pos x="T0" y="T1"/>
                </a:cxn>
                <a:cxn ang="0">
                  <a:pos x="T2" y="T3"/>
                </a:cxn>
                <a:cxn ang="0">
                  <a:pos x="T4" y="T5"/>
                </a:cxn>
                <a:cxn ang="0">
                  <a:pos x="T6" y="T7"/>
                </a:cxn>
                <a:cxn ang="0">
                  <a:pos x="T8" y="T9"/>
                </a:cxn>
              </a:cxnLst>
              <a:rect l="0" t="0" r="r" b="b"/>
              <a:pathLst>
                <a:path w="15" h="15">
                  <a:moveTo>
                    <a:pt x="14" y="0"/>
                  </a:moveTo>
                  <a:lnTo>
                    <a:pt x="0" y="0"/>
                  </a:lnTo>
                  <a:lnTo>
                    <a:pt x="0" y="14"/>
                  </a:lnTo>
                  <a:lnTo>
                    <a:pt x="14" y="14"/>
                  </a:lnTo>
                  <a:lnTo>
                    <a:pt x="14" y="0"/>
                  </a:lnTo>
                </a:path>
              </a:pathLst>
            </a:custGeom>
            <a:solidFill>
              <a:srgbClr val="A0A0A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87" name="Freeform 139"/>
            <p:cNvSpPr>
              <a:spLocks/>
            </p:cNvSpPr>
            <p:nvPr/>
          </p:nvSpPr>
          <p:spPr bwMode="auto">
            <a:xfrm>
              <a:off x="254" y="2415"/>
              <a:ext cx="8" cy="17"/>
            </a:xfrm>
            <a:custGeom>
              <a:avLst/>
              <a:gdLst>
                <a:gd name="T0" fmla="*/ 7 w 8"/>
                <a:gd name="T1" fmla="*/ 2 h 17"/>
                <a:gd name="T2" fmla="*/ 7 w 8"/>
                <a:gd name="T3" fmla="*/ 16 h 17"/>
                <a:gd name="T4" fmla="*/ 0 w 8"/>
                <a:gd name="T5" fmla="*/ 13 h 17"/>
                <a:gd name="T6" fmla="*/ 0 w 8"/>
                <a:gd name="T7" fmla="*/ 0 h 17"/>
                <a:gd name="T8" fmla="*/ 7 w 8"/>
                <a:gd name="T9" fmla="*/ 2 h 17"/>
              </a:gdLst>
              <a:ahLst/>
              <a:cxnLst>
                <a:cxn ang="0">
                  <a:pos x="T0" y="T1"/>
                </a:cxn>
                <a:cxn ang="0">
                  <a:pos x="T2" y="T3"/>
                </a:cxn>
                <a:cxn ang="0">
                  <a:pos x="T4" y="T5"/>
                </a:cxn>
                <a:cxn ang="0">
                  <a:pos x="T6" y="T7"/>
                </a:cxn>
                <a:cxn ang="0">
                  <a:pos x="T8" y="T9"/>
                </a:cxn>
              </a:cxnLst>
              <a:rect l="0" t="0" r="r" b="b"/>
              <a:pathLst>
                <a:path w="8" h="17">
                  <a:moveTo>
                    <a:pt x="7" y="2"/>
                  </a:moveTo>
                  <a:lnTo>
                    <a:pt x="7" y="16"/>
                  </a:lnTo>
                  <a:lnTo>
                    <a:pt x="0" y="13"/>
                  </a:lnTo>
                  <a:lnTo>
                    <a:pt x="0" y="0"/>
                  </a:lnTo>
                  <a:lnTo>
                    <a:pt x="7" y="2"/>
                  </a:lnTo>
                </a:path>
              </a:pathLst>
            </a:custGeom>
            <a:solidFill>
              <a:srgbClr val="C0C0C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88" name="Freeform 140"/>
            <p:cNvSpPr>
              <a:spLocks/>
            </p:cNvSpPr>
            <p:nvPr/>
          </p:nvSpPr>
          <p:spPr bwMode="auto">
            <a:xfrm>
              <a:off x="253" y="2402"/>
              <a:ext cx="13" cy="9"/>
            </a:xfrm>
            <a:custGeom>
              <a:avLst/>
              <a:gdLst>
                <a:gd name="T0" fmla="*/ 12 w 13"/>
                <a:gd name="T1" fmla="*/ 0 h 9"/>
                <a:gd name="T2" fmla="*/ 0 w 13"/>
                <a:gd name="T3" fmla="*/ 6 h 9"/>
                <a:gd name="T4" fmla="*/ 8 w 13"/>
                <a:gd name="T5" fmla="*/ 8 h 9"/>
                <a:gd name="T6" fmla="*/ 12 w 13"/>
                <a:gd name="T7" fmla="*/ 8 h 9"/>
                <a:gd name="T8" fmla="*/ 12 w 13"/>
                <a:gd name="T9" fmla="*/ 0 h 9"/>
              </a:gdLst>
              <a:ahLst/>
              <a:cxnLst>
                <a:cxn ang="0">
                  <a:pos x="T0" y="T1"/>
                </a:cxn>
                <a:cxn ang="0">
                  <a:pos x="T2" y="T3"/>
                </a:cxn>
                <a:cxn ang="0">
                  <a:pos x="T4" y="T5"/>
                </a:cxn>
                <a:cxn ang="0">
                  <a:pos x="T6" y="T7"/>
                </a:cxn>
                <a:cxn ang="0">
                  <a:pos x="T8" y="T9"/>
                </a:cxn>
              </a:cxnLst>
              <a:rect l="0" t="0" r="r" b="b"/>
              <a:pathLst>
                <a:path w="13" h="9">
                  <a:moveTo>
                    <a:pt x="12" y="0"/>
                  </a:moveTo>
                  <a:lnTo>
                    <a:pt x="0" y="6"/>
                  </a:lnTo>
                  <a:lnTo>
                    <a:pt x="8" y="8"/>
                  </a:lnTo>
                  <a:lnTo>
                    <a:pt x="12" y="8"/>
                  </a:lnTo>
                  <a:lnTo>
                    <a:pt x="12" y="0"/>
                  </a:lnTo>
                </a:path>
              </a:pathLst>
            </a:custGeom>
            <a:solidFill>
              <a:srgbClr val="60606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7789" name="Rectangle 141"/>
            <p:cNvSpPr>
              <a:spLocks noChangeArrowheads="1"/>
            </p:cNvSpPr>
            <p:nvPr/>
          </p:nvSpPr>
          <p:spPr bwMode="auto">
            <a:xfrm>
              <a:off x="275" y="2158"/>
              <a:ext cx="431" cy="162"/>
            </a:xfrm>
            <a:prstGeom prst="rect">
              <a:avLst/>
            </a:prstGeom>
            <a:gradFill rotWithShape="0">
              <a:gsLst>
                <a:gs pos="0">
                  <a:srgbClr val="00FF00">
                    <a:gamma/>
                    <a:shade val="29804"/>
                    <a:invGamma/>
                  </a:srgbClr>
                </a:gs>
                <a:gs pos="100000">
                  <a:srgbClr val="00FF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7790" name="AutoShape 142"/>
            <p:cNvSpPr>
              <a:spLocks noChangeArrowheads="1"/>
            </p:cNvSpPr>
            <p:nvPr/>
          </p:nvSpPr>
          <p:spPr bwMode="auto">
            <a:xfrm rot="5400000">
              <a:off x="744" y="2101"/>
              <a:ext cx="50" cy="104"/>
            </a:xfrm>
            <a:prstGeom prst="rtTriangle">
              <a:avLst/>
            </a:prstGeom>
            <a:gradFill rotWithShape="0">
              <a:gsLst>
                <a:gs pos="0">
                  <a:srgbClr val="00FF00">
                    <a:gamma/>
                    <a:shade val="29804"/>
                    <a:invGamma/>
                  </a:srgbClr>
                </a:gs>
                <a:gs pos="100000">
                  <a:srgbClr val="00FF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Tree>
    <p:extLst>
      <p:ext uri="{BB962C8B-B14F-4D97-AF65-F5344CB8AC3E}">
        <p14:creationId xmlns:p14="http://schemas.microsoft.com/office/powerpoint/2010/main" val="192595513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2"/>
          <p:cNvSpPr>
            <a:spLocks noChangeShapeType="1"/>
          </p:cNvSpPr>
          <p:nvPr/>
        </p:nvSpPr>
        <p:spPr bwMode="auto">
          <a:xfrm>
            <a:off x="6465888" y="2379663"/>
            <a:ext cx="0" cy="20843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aphicFrame>
        <p:nvGraphicFramePr>
          <p:cNvPr id="20483" name="Object 3">
            <a:hlinkClick r:id="" action="ppaction://ole?verb=0"/>
          </p:cNvPr>
          <p:cNvGraphicFramePr>
            <a:graphicFrameLocks/>
          </p:cNvGraphicFramePr>
          <p:nvPr>
            <p:extLst>
              <p:ext uri="{D42A27DB-BD31-4B8C-83A1-F6EECF244321}">
                <p14:modId xmlns:p14="http://schemas.microsoft.com/office/powerpoint/2010/main" val="3906291607"/>
              </p:ext>
            </p:extLst>
          </p:nvPr>
        </p:nvGraphicFramePr>
        <p:xfrm>
          <a:off x="325438" y="984250"/>
          <a:ext cx="2201862" cy="590550"/>
        </p:xfrm>
        <a:graphic>
          <a:graphicData uri="http://schemas.openxmlformats.org/presentationml/2006/ole">
            <mc:AlternateContent xmlns:mc="http://schemas.openxmlformats.org/markup-compatibility/2006">
              <mc:Choice xmlns:v="urn:schemas-microsoft-com:vml" Requires="v">
                <p:oleObj spid="_x0000_s70718" name="Microsoft ClipArt Gallery" r:id="rId3" imgW="4929120" imgH="1346040" progId="MS_ClipArt_Gallery">
                  <p:embed/>
                </p:oleObj>
              </mc:Choice>
              <mc:Fallback>
                <p:oleObj name="Microsoft ClipArt Gallery" r:id="rId3" imgW="4929120" imgH="1346040" progId="MS_ClipArt_Gallery">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984250"/>
                        <a:ext cx="2201862" cy="5905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484" name="Object 4">
            <a:hlinkClick r:id="" action="ppaction://ole?verb=0"/>
          </p:cNvPr>
          <p:cNvGraphicFramePr>
            <a:graphicFrameLocks/>
          </p:cNvGraphicFramePr>
          <p:nvPr/>
        </p:nvGraphicFramePr>
        <p:xfrm>
          <a:off x="6478588" y="3305175"/>
          <a:ext cx="1568450" cy="666750"/>
        </p:xfrm>
        <a:graphic>
          <a:graphicData uri="http://schemas.openxmlformats.org/presentationml/2006/ole">
            <mc:AlternateContent xmlns:mc="http://schemas.openxmlformats.org/markup-compatibility/2006">
              <mc:Choice xmlns:v="urn:schemas-microsoft-com:vml" Requires="v">
                <p:oleObj spid="_x0000_s70719" name="Microsoft ClipArt Gallery" r:id="rId5" imgW="5279760" imgH="2276280" progId="MS_ClipArt_Gallery">
                  <p:embed/>
                </p:oleObj>
              </mc:Choice>
              <mc:Fallback>
                <p:oleObj name="Microsoft ClipArt Gallery" r:id="rId5" imgW="5279760" imgH="2276280" progId="MS_ClipArt_Gallery">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8588" y="3305175"/>
                        <a:ext cx="1568450" cy="6667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485" name="Object 5">
            <a:hlinkClick r:id="" action="ppaction://ole?verb=0"/>
          </p:cNvPr>
          <p:cNvGraphicFramePr>
            <a:graphicFrameLocks/>
          </p:cNvGraphicFramePr>
          <p:nvPr>
            <p:extLst>
              <p:ext uri="{D42A27DB-BD31-4B8C-83A1-F6EECF244321}">
                <p14:modId xmlns:p14="http://schemas.microsoft.com/office/powerpoint/2010/main" val="3749272072"/>
              </p:ext>
            </p:extLst>
          </p:nvPr>
        </p:nvGraphicFramePr>
        <p:xfrm>
          <a:off x="201613" y="3589338"/>
          <a:ext cx="2446337" cy="722312"/>
        </p:xfrm>
        <a:graphic>
          <a:graphicData uri="http://schemas.openxmlformats.org/presentationml/2006/ole">
            <mc:AlternateContent xmlns:mc="http://schemas.openxmlformats.org/markup-compatibility/2006">
              <mc:Choice xmlns:v="urn:schemas-microsoft-com:vml" Requires="v">
                <p:oleObj spid="_x0000_s70720" name="Microsoft ClipArt Gallery" r:id="rId7" imgW="7032600" imgH="2109600" progId="MS_ClipArt_Gallery">
                  <p:embed/>
                </p:oleObj>
              </mc:Choice>
              <mc:Fallback>
                <p:oleObj name="Microsoft ClipArt Gallery" r:id="rId7" imgW="7032600" imgH="2109600" progId="MS_ClipArt_Gallery">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613" y="3589338"/>
                        <a:ext cx="2446337" cy="7223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486" name="Object 6">
            <a:hlinkClick r:id="" action="ppaction://ole?verb=0"/>
          </p:cNvPr>
          <p:cNvGraphicFramePr>
            <a:graphicFrameLocks/>
          </p:cNvGraphicFramePr>
          <p:nvPr>
            <p:extLst>
              <p:ext uri="{D42A27DB-BD31-4B8C-83A1-F6EECF244321}">
                <p14:modId xmlns:p14="http://schemas.microsoft.com/office/powerpoint/2010/main" val="4216246844"/>
              </p:ext>
            </p:extLst>
          </p:nvPr>
        </p:nvGraphicFramePr>
        <p:xfrm>
          <a:off x="201613" y="4697413"/>
          <a:ext cx="2446337" cy="722312"/>
        </p:xfrm>
        <a:graphic>
          <a:graphicData uri="http://schemas.openxmlformats.org/presentationml/2006/ole">
            <mc:AlternateContent xmlns:mc="http://schemas.openxmlformats.org/markup-compatibility/2006">
              <mc:Choice xmlns:v="urn:schemas-microsoft-com:vml" Requires="v">
                <p:oleObj spid="_x0000_s70721" name="Microsoft ClipArt Gallery" r:id="rId9" imgW="7032600" imgH="2109600" progId="MS_ClipArt_Gallery">
                  <p:embed/>
                </p:oleObj>
              </mc:Choice>
              <mc:Fallback>
                <p:oleObj name="Microsoft ClipArt Gallery" r:id="rId9" imgW="7032600" imgH="2109600" progId="MS_ClipArt_Gallery">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613" y="4697413"/>
                        <a:ext cx="2446337" cy="7223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487" name="Object 7">
            <a:hlinkClick r:id="" action="ppaction://ole?verb=0"/>
          </p:cNvPr>
          <p:cNvGraphicFramePr>
            <a:graphicFrameLocks/>
          </p:cNvGraphicFramePr>
          <p:nvPr>
            <p:extLst>
              <p:ext uri="{D42A27DB-BD31-4B8C-83A1-F6EECF244321}">
                <p14:modId xmlns:p14="http://schemas.microsoft.com/office/powerpoint/2010/main" val="1357871786"/>
              </p:ext>
            </p:extLst>
          </p:nvPr>
        </p:nvGraphicFramePr>
        <p:xfrm>
          <a:off x="193675" y="5797550"/>
          <a:ext cx="2446338" cy="722313"/>
        </p:xfrm>
        <a:graphic>
          <a:graphicData uri="http://schemas.openxmlformats.org/presentationml/2006/ole">
            <mc:AlternateContent xmlns:mc="http://schemas.openxmlformats.org/markup-compatibility/2006">
              <mc:Choice xmlns:v="urn:schemas-microsoft-com:vml" Requires="v">
                <p:oleObj spid="_x0000_s70722" name="Microsoft ClipArt Gallery" r:id="rId10" imgW="7032600" imgH="2109600" progId="MS_ClipArt_Gallery">
                  <p:embed/>
                </p:oleObj>
              </mc:Choice>
              <mc:Fallback>
                <p:oleObj name="Microsoft ClipArt Gallery" r:id="rId10" imgW="7032600" imgH="2109600" progId="MS_ClipArt_Gallery">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675" y="5797550"/>
                        <a:ext cx="2446338" cy="7223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488" name="Object 8">
            <a:hlinkClick r:id="" action="ppaction://ole?verb=0"/>
          </p:cNvPr>
          <p:cNvGraphicFramePr>
            <a:graphicFrameLocks/>
          </p:cNvGraphicFramePr>
          <p:nvPr>
            <p:extLst>
              <p:ext uri="{D42A27DB-BD31-4B8C-83A1-F6EECF244321}">
                <p14:modId xmlns:p14="http://schemas.microsoft.com/office/powerpoint/2010/main" val="2439543147"/>
              </p:ext>
            </p:extLst>
          </p:nvPr>
        </p:nvGraphicFramePr>
        <p:xfrm>
          <a:off x="201613" y="2379663"/>
          <a:ext cx="2446337" cy="722312"/>
        </p:xfrm>
        <a:graphic>
          <a:graphicData uri="http://schemas.openxmlformats.org/presentationml/2006/ole">
            <mc:AlternateContent xmlns:mc="http://schemas.openxmlformats.org/markup-compatibility/2006">
              <mc:Choice xmlns:v="urn:schemas-microsoft-com:vml" Requires="v">
                <p:oleObj spid="_x0000_s70723" name="Microsoft ClipArt Gallery" r:id="rId11" imgW="7032600" imgH="2109600" progId="MS_ClipArt_Gallery">
                  <p:embed/>
                </p:oleObj>
              </mc:Choice>
              <mc:Fallback>
                <p:oleObj name="Microsoft ClipArt Gallery" r:id="rId11" imgW="7032600" imgH="2109600" progId="MS_ClipArt_Gallery">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613" y="2379663"/>
                        <a:ext cx="2446337" cy="7223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489" name="Rectangle 9"/>
          <p:cNvSpPr>
            <a:spLocks noChangeArrowheads="1"/>
          </p:cNvSpPr>
          <p:nvPr/>
        </p:nvSpPr>
        <p:spPr bwMode="auto">
          <a:xfrm rot="19320000">
            <a:off x="5986463" y="481013"/>
            <a:ext cx="44450" cy="530225"/>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490" name="Rectangle 10"/>
          <p:cNvSpPr>
            <a:spLocks noChangeArrowheads="1"/>
          </p:cNvSpPr>
          <p:nvPr/>
        </p:nvSpPr>
        <p:spPr bwMode="auto">
          <a:xfrm rot="19320000">
            <a:off x="5295900" y="534988"/>
            <a:ext cx="28575" cy="388937"/>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20491" name="Group 11"/>
          <p:cNvGrpSpPr>
            <a:grpSpLocks/>
          </p:cNvGrpSpPr>
          <p:nvPr/>
        </p:nvGrpSpPr>
        <p:grpSpPr bwMode="auto">
          <a:xfrm>
            <a:off x="4808538" y="866775"/>
            <a:ext cx="444500" cy="496888"/>
            <a:chOff x="3029" y="546"/>
            <a:chExt cx="280" cy="313"/>
          </a:xfrm>
        </p:grpSpPr>
        <p:sp>
          <p:nvSpPr>
            <p:cNvPr id="20492" name="AutoShape 12"/>
            <p:cNvSpPr>
              <a:spLocks noChangeArrowheads="1"/>
            </p:cNvSpPr>
            <p:nvPr/>
          </p:nvSpPr>
          <p:spPr bwMode="auto">
            <a:xfrm rot="16200000" flipH="1">
              <a:off x="3021" y="554"/>
              <a:ext cx="296" cy="280"/>
            </a:xfrm>
            <a:prstGeom prst="homePlate">
              <a:avLst>
                <a:gd name="adj" fmla="val 35238"/>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493" name="Rectangle 13"/>
            <p:cNvSpPr>
              <a:spLocks noChangeArrowheads="1"/>
            </p:cNvSpPr>
            <p:nvPr/>
          </p:nvSpPr>
          <p:spPr bwMode="auto">
            <a:xfrm>
              <a:off x="3094" y="802"/>
              <a:ext cx="150" cy="57"/>
            </a:xfrm>
            <a:prstGeom prst="rect">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20494" name="Group 14"/>
          <p:cNvGrpSpPr>
            <a:grpSpLocks/>
          </p:cNvGrpSpPr>
          <p:nvPr/>
        </p:nvGrpSpPr>
        <p:grpSpPr bwMode="auto">
          <a:xfrm>
            <a:off x="3455988" y="814388"/>
            <a:ext cx="1333500" cy="541337"/>
            <a:chOff x="2177" y="513"/>
            <a:chExt cx="840" cy="341"/>
          </a:xfrm>
        </p:grpSpPr>
        <p:sp>
          <p:nvSpPr>
            <p:cNvPr id="20495" name="AutoShape 15"/>
            <p:cNvSpPr>
              <a:spLocks noChangeArrowheads="1"/>
            </p:cNvSpPr>
            <p:nvPr/>
          </p:nvSpPr>
          <p:spPr bwMode="auto">
            <a:xfrm>
              <a:off x="2177" y="513"/>
              <a:ext cx="799" cy="341"/>
            </a:xfrm>
            <a:prstGeom prst="hexagon">
              <a:avLst>
                <a:gd name="adj" fmla="val 58567"/>
                <a:gd name="vf" fmla="val 115470"/>
              </a:avLst>
            </a:prstGeom>
            <a:gradFill rotWithShape="0">
              <a:gsLst>
                <a:gs pos="0">
                  <a:srgbClr val="FAFD00">
                    <a:gamma/>
                    <a:shade val="29804"/>
                    <a:invGamma/>
                  </a:srgbClr>
                </a:gs>
                <a:gs pos="50000">
                  <a:srgbClr val="FAFD00"/>
                </a:gs>
                <a:gs pos="100000">
                  <a:srgbClr val="FAFD00">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496" name="Rectangle 16"/>
            <p:cNvSpPr>
              <a:spLocks noChangeArrowheads="1"/>
            </p:cNvSpPr>
            <p:nvPr/>
          </p:nvSpPr>
          <p:spPr bwMode="auto">
            <a:xfrm>
              <a:off x="2880" y="583"/>
              <a:ext cx="137" cy="202"/>
            </a:xfrm>
            <a:prstGeom prst="rect">
              <a:avLst/>
            </a:prstGeom>
            <a:gradFill rotWithShape="0">
              <a:gsLst>
                <a:gs pos="0">
                  <a:srgbClr val="FAFD00">
                    <a:gamma/>
                    <a:shade val="29804"/>
                    <a:invGamma/>
                  </a:srgbClr>
                </a:gs>
                <a:gs pos="50000">
                  <a:srgbClr val="FAFD00"/>
                </a:gs>
                <a:gs pos="100000">
                  <a:srgbClr val="FAFD00">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497" name="Rectangle 17"/>
            <p:cNvSpPr>
              <a:spLocks noChangeArrowheads="1"/>
            </p:cNvSpPr>
            <p:nvPr/>
          </p:nvSpPr>
          <p:spPr bwMode="auto">
            <a:xfrm>
              <a:off x="2178" y="583"/>
              <a:ext cx="135" cy="202"/>
            </a:xfrm>
            <a:prstGeom prst="rect">
              <a:avLst/>
            </a:prstGeom>
            <a:gradFill rotWithShape="0">
              <a:gsLst>
                <a:gs pos="0">
                  <a:srgbClr val="FAFD00">
                    <a:gamma/>
                    <a:shade val="29804"/>
                    <a:invGamma/>
                  </a:srgbClr>
                </a:gs>
                <a:gs pos="50000">
                  <a:srgbClr val="FAFD00"/>
                </a:gs>
                <a:gs pos="100000">
                  <a:srgbClr val="FAFD00">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20498" name="Group 18"/>
          <p:cNvGrpSpPr>
            <a:grpSpLocks/>
          </p:cNvGrpSpPr>
          <p:nvPr/>
        </p:nvGrpSpPr>
        <p:grpSpPr bwMode="auto">
          <a:xfrm>
            <a:off x="5411788" y="736600"/>
            <a:ext cx="441325" cy="627063"/>
            <a:chOff x="3409" y="464"/>
            <a:chExt cx="278" cy="395"/>
          </a:xfrm>
        </p:grpSpPr>
        <p:sp>
          <p:nvSpPr>
            <p:cNvPr id="20499" name="AutoShape 19"/>
            <p:cNvSpPr>
              <a:spLocks noChangeArrowheads="1"/>
            </p:cNvSpPr>
            <p:nvPr/>
          </p:nvSpPr>
          <p:spPr bwMode="auto">
            <a:xfrm rot="16200000" flipH="1">
              <a:off x="3362" y="511"/>
              <a:ext cx="372" cy="278"/>
            </a:xfrm>
            <a:prstGeom prst="homePlate">
              <a:avLst>
                <a:gd name="adj" fmla="val 44604"/>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00" name="Rectangle 20"/>
            <p:cNvSpPr>
              <a:spLocks noChangeArrowheads="1"/>
            </p:cNvSpPr>
            <p:nvPr/>
          </p:nvSpPr>
          <p:spPr bwMode="auto">
            <a:xfrm>
              <a:off x="3475" y="784"/>
              <a:ext cx="149" cy="75"/>
            </a:xfrm>
            <a:prstGeom prst="rect">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20501" name="AutoShape 21"/>
          <p:cNvSpPr>
            <a:spLocks noChangeArrowheads="1"/>
          </p:cNvSpPr>
          <p:nvPr/>
        </p:nvSpPr>
        <p:spPr bwMode="auto">
          <a:xfrm rot="16200000">
            <a:off x="6105525" y="765176"/>
            <a:ext cx="282575" cy="406400"/>
          </a:xfrm>
          <a:prstGeom prst="homePlate">
            <a:avLst>
              <a:gd name="adj" fmla="val 33333"/>
            </a:avLst>
          </a:prstGeom>
          <a:gradFill rotWithShape="0">
            <a:gsLst>
              <a:gs pos="0">
                <a:srgbClr val="FC0128"/>
              </a:gs>
              <a:gs pos="100000">
                <a:srgbClr val="FC0128">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02" name="Rectangle 22"/>
          <p:cNvSpPr>
            <a:spLocks noChangeArrowheads="1"/>
          </p:cNvSpPr>
          <p:nvPr/>
        </p:nvSpPr>
        <p:spPr bwMode="auto">
          <a:xfrm>
            <a:off x="5026025" y="563563"/>
            <a:ext cx="166688" cy="15875"/>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03" name="Rectangle 23"/>
          <p:cNvSpPr>
            <a:spLocks noChangeArrowheads="1"/>
          </p:cNvSpPr>
          <p:nvPr/>
        </p:nvSpPr>
        <p:spPr bwMode="auto">
          <a:xfrm>
            <a:off x="5000625" y="561975"/>
            <a:ext cx="19050" cy="295275"/>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04" name="Rectangle 24"/>
          <p:cNvSpPr>
            <a:spLocks noChangeArrowheads="1"/>
          </p:cNvSpPr>
          <p:nvPr/>
        </p:nvSpPr>
        <p:spPr bwMode="auto">
          <a:xfrm>
            <a:off x="5595938" y="527050"/>
            <a:ext cx="25400" cy="185738"/>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05" name="Rectangle 25"/>
          <p:cNvSpPr>
            <a:spLocks noChangeArrowheads="1"/>
          </p:cNvSpPr>
          <p:nvPr/>
        </p:nvSpPr>
        <p:spPr bwMode="auto">
          <a:xfrm>
            <a:off x="5605463" y="527050"/>
            <a:ext cx="228600" cy="11113"/>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20506" name="Group 26"/>
          <p:cNvGrpSpPr>
            <a:grpSpLocks/>
          </p:cNvGrpSpPr>
          <p:nvPr/>
        </p:nvGrpSpPr>
        <p:grpSpPr bwMode="auto">
          <a:xfrm>
            <a:off x="3082925" y="1012825"/>
            <a:ext cx="309563" cy="177800"/>
            <a:chOff x="1942" y="638"/>
            <a:chExt cx="195" cy="112"/>
          </a:xfrm>
        </p:grpSpPr>
        <p:sp>
          <p:nvSpPr>
            <p:cNvPr id="20507" name="Oval 27"/>
            <p:cNvSpPr>
              <a:spLocks noChangeArrowheads="1"/>
            </p:cNvSpPr>
            <p:nvPr/>
          </p:nvSpPr>
          <p:spPr bwMode="auto">
            <a:xfrm>
              <a:off x="1942" y="638"/>
              <a:ext cx="112" cy="112"/>
            </a:xfrm>
            <a:prstGeom prst="ellipse">
              <a:avLst/>
            </a:prstGeom>
            <a:gradFill rotWithShape="0">
              <a:gsLst>
                <a:gs pos="0">
                  <a:srgbClr val="919191"/>
                </a:gs>
                <a:gs pos="100000">
                  <a:srgbClr val="919191">
                    <a:gamma/>
                    <a:shade val="29804"/>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08" name="Rectangle 28"/>
            <p:cNvSpPr>
              <a:spLocks noChangeArrowheads="1"/>
            </p:cNvSpPr>
            <p:nvPr/>
          </p:nvSpPr>
          <p:spPr bwMode="auto">
            <a:xfrm>
              <a:off x="2003" y="638"/>
              <a:ext cx="134" cy="60"/>
            </a:xfrm>
            <a:prstGeom prst="rect">
              <a:avLst/>
            </a:prstGeom>
            <a:gradFill rotWithShape="0">
              <a:gsLst>
                <a:gs pos="0">
                  <a:srgbClr val="919191"/>
                </a:gs>
                <a:gs pos="100000">
                  <a:srgbClr val="919191">
                    <a:gamma/>
                    <a:shade val="29804"/>
                    <a:invGamma/>
                  </a:srgbClr>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20509" name="Group 29"/>
          <p:cNvGrpSpPr>
            <a:grpSpLocks/>
          </p:cNvGrpSpPr>
          <p:nvPr/>
        </p:nvGrpSpPr>
        <p:grpSpPr bwMode="auto">
          <a:xfrm>
            <a:off x="6457950" y="847725"/>
            <a:ext cx="182563" cy="434975"/>
            <a:chOff x="4068" y="534"/>
            <a:chExt cx="115" cy="274"/>
          </a:xfrm>
        </p:grpSpPr>
        <p:sp>
          <p:nvSpPr>
            <p:cNvPr id="20510" name="Oval 30"/>
            <p:cNvSpPr>
              <a:spLocks noChangeArrowheads="1"/>
            </p:cNvSpPr>
            <p:nvPr/>
          </p:nvSpPr>
          <p:spPr bwMode="auto">
            <a:xfrm>
              <a:off x="4068" y="696"/>
              <a:ext cx="113" cy="112"/>
            </a:xfrm>
            <a:prstGeom prst="ellipse">
              <a:avLst/>
            </a:prstGeom>
            <a:gradFill rotWithShape="0">
              <a:gsLst>
                <a:gs pos="0">
                  <a:srgbClr val="919191"/>
                </a:gs>
                <a:gs pos="100000">
                  <a:srgbClr val="919191">
                    <a:gamma/>
                    <a:shade val="29804"/>
                    <a:invGamma/>
                  </a:srgbClr>
                </a:gs>
              </a:gsLst>
              <a:lin ang="54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11" name="Rectangle 31"/>
            <p:cNvSpPr>
              <a:spLocks noChangeArrowheads="1"/>
            </p:cNvSpPr>
            <p:nvPr/>
          </p:nvSpPr>
          <p:spPr bwMode="auto">
            <a:xfrm>
              <a:off x="4117" y="615"/>
              <a:ext cx="59" cy="131"/>
            </a:xfrm>
            <a:prstGeom prst="rect">
              <a:avLst/>
            </a:prstGeom>
            <a:gradFill rotWithShape="0">
              <a:gsLst>
                <a:gs pos="0">
                  <a:srgbClr val="919191"/>
                </a:gs>
                <a:gs pos="100000">
                  <a:srgbClr val="919191">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12" name="AutoShape 32"/>
            <p:cNvSpPr>
              <a:spLocks noChangeArrowheads="1"/>
            </p:cNvSpPr>
            <p:nvPr/>
          </p:nvSpPr>
          <p:spPr bwMode="auto">
            <a:xfrm>
              <a:off x="4114" y="534"/>
              <a:ext cx="69" cy="69"/>
            </a:xfrm>
            <a:prstGeom prst="triangle">
              <a:avLst>
                <a:gd name="adj" fmla="val 49995"/>
              </a:avLst>
            </a:prstGeom>
            <a:gradFill rotWithShape="0">
              <a:gsLst>
                <a:gs pos="0">
                  <a:srgbClr val="919191"/>
                </a:gs>
                <a:gs pos="100000">
                  <a:srgbClr val="919191">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20513" name="Group 33"/>
          <p:cNvGrpSpPr>
            <a:grpSpLocks/>
          </p:cNvGrpSpPr>
          <p:nvPr/>
        </p:nvGrpSpPr>
        <p:grpSpPr bwMode="auto">
          <a:xfrm>
            <a:off x="6246813" y="1797050"/>
            <a:ext cx="444500" cy="622300"/>
            <a:chOff x="3935" y="1132"/>
            <a:chExt cx="280" cy="392"/>
          </a:xfrm>
        </p:grpSpPr>
        <p:sp>
          <p:nvSpPr>
            <p:cNvPr id="20514" name="AutoShape 34"/>
            <p:cNvSpPr>
              <a:spLocks noChangeArrowheads="1"/>
            </p:cNvSpPr>
            <p:nvPr/>
          </p:nvSpPr>
          <p:spPr bwMode="auto">
            <a:xfrm rot="16200000" flipH="1">
              <a:off x="3890" y="1177"/>
              <a:ext cx="370" cy="280"/>
            </a:xfrm>
            <a:prstGeom prst="homePlate">
              <a:avLst>
                <a:gd name="adj" fmla="val 44048"/>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15" name="Rectangle 35"/>
            <p:cNvSpPr>
              <a:spLocks noChangeArrowheads="1"/>
            </p:cNvSpPr>
            <p:nvPr/>
          </p:nvSpPr>
          <p:spPr bwMode="auto">
            <a:xfrm>
              <a:off x="4000" y="1451"/>
              <a:ext cx="149" cy="73"/>
            </a:xfrm>
            <a:prstGeom prst="rect">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20516" name="Group 36"/>
          <p:cNvGrpSpPr>
            <a:grpSpLocks/>
          </p:cNvGrpSpPr>
          <p:nvPr/>
        </p:nvGrpSpPr>
        <p:grpSpPr bwMode="auto">
          <a:xfrm>
            <a:off x="4037013" y="1719263"/>
            <a:ext cx="1746250" cy="679450"/>
            <a:chOff x="2543" y="1083"/>
            <a:chExt cx="1100" cy="428"/>
          </a:xfrm>
        </p:grpSpPr>
        <p:sp>
          <p:nvSpPr>
            <p:cNvPr id="20517" name="Rectangle 37"/>
            <p:cNvSpPr>
              <a:spLocks noChangeArrowheads="1"/>
            </p:cNvSpPr>
            <p:nvPr/>
          </p:nvSpPr>
          <p:spPr bwMode="auto">
            <a:xfrm>
              <a:off x="2549" y="1083"/>
              <a:ext cx="1094" cy="52"/>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18" name="Rectangle 38"/>
            <p:cNvSpPr>
              <a:spLocks noChangeArrowheads="1"/>
            </p:cNvSpPr>
            <p:nvPr/>
          </p:nvSpPr>
          <p:spPr bwMode="auto">
            <a:xfrm>
              <a:off x="3601" y="1083"/>
              <a:ext cx="41" cy="396"/>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19" name="Rectangle 39"/>
            <p:cNvSpPr>
              <a:spLocks noChangeArrowheads="1"/>
            </p:cNvSpPr>
            <p:nvPr/>
          </p:nvSpPr>
          <p:spPr bwMode="auto">
            <a:xfrm>
              <a:off x="2543" y="1091"/>
              <a:ext cx="44" cy="307"/>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20" name="Rectangle 40"/>
            <p:cNvSpPr>
              <a:spLocks noChangeArrowheads="1"/>
            </p:cNvSpPr>
            <p:nvPr/>
          </p:nvSpPr>
          <p:spPr bwMode="auto">
            <a:xfrm>
              <a:off x="3134" y="1464"/>
              <a:ext cx="509" cy="47"/>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21" name="Rectangle 41"/>
            <p:cNvSpPr>
              <a:spLocks noChangeArrowheads="1"/>
            </p:cNvSpPr>
            <p:nvPr/>
          </p:nvSpPr>
          <p:spPr bwMode="auto">
            <a:xfrm>
              <a:off x="2549" y="1356"/>
              <a:ext cx="131" cy="42"/>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20522" name="Group 42"/>
          <p:cNvGrpSpPr>
            <a:grpSpLocks/>
          </p:cNvGrpSpPr>
          <p:nvPr/>
        </p:nvGrpSpPr>
        <p:grpSpPr bwMode="auto">
          <a:xfrm>
            <a:off x="4843463" y="2293938"/>
            <a:ext cx="279400" cy="312737"/>
            <a:chOff x="3051" y="1445"/>
            <a:chExt cx="176" cy="197"/>
          </a:xfrm>
        </p:grpSpPr>
        <p:sp>
          <p:nvSpPr>
            <p:cNvPr id="20523" name="AutoShape 43"/>
            <p:cNvSpPr>
              <a:spLocks noChangeArrowheads="1"/>
            </p:cNvSpPr>
            <p:nvPr/>
          </p:nvSpPr>
          <p:spPr bwMode="auto">
            <a:xfrm rot="16200000" flipH="1">
              <a:off x="3046" y="1450"/>
              <a:ext cx="186" cy="176"/>
            </a:xfrm>
            <a:prstGeom prst="homePlate">
              <a:avLst>
                <a:gd name="adj" fmla="val 35227"/>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24" name="Rectangle 44"/>
            <p:cNvSpPr>
              <a:spLocks noChangeArrowheads="1"/>
            </p:cNvSpPr>
            <p:nvPr/>
          </p:nvSpPr>
          <p:spPr bwMode="auto">
            <a:xfrm>
              <a:off x="3092" y="1607"/>
              <a:ext cx="94" cy="35"/>
            </a:xfrm>
            <a:prstGeom prst="rect">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20525" name="Group 45"/>
          <p:cNvGrpSpPr>
            <a:grpSpLocks/>
          </p:cNvGrpSpPr>
          <p:nvPr/>
        </p:nvGrpSpPr>
        <p:grpSpPr bwMode="auto">
          <a:xfrm>
            <a:off x="4695825" y="2627313"/>
            <a:ext cx="571500" cy="257175"/>
            <a:chOff x="2958" y="1655"/>
            <a:chExt cx="360" cy="162"/>
          </a:xfrm>
        </p:grpSpPr>
        <p:sp>
          <p:nvSpPr>
            <p:cNvPr id="20526" name="AutoShape 46"/>
            <p:cNvSpPr>
              <a:spLocks noChangeArrowheads="1"/>
            </p:cNvSpPr>
            <p:nvPr/>
          </p:nvSpPr>
          <p:spPr bwMode="auto">
            <a:xfrm rot="16200000" flipH="1">
              <a:off x="3062" y="1551"/>
              <a:ext cx="152" cy="360"/>
            </a:xfrm>
            <a:prstGeom prst="homePlate">
              <a:avLst>
                <a:gd name="adj" fmla="val 33333"/>
              </a:avLst>
            </a:prstGeom>
            <a:gradFill rotWithShape="0">
              <a:gsLst>
                <a:gs pos="0">
                  <a:srgbClr val="919191">
                    <a:gamma/>
                    <a:shade val="29804"/>
                    <a:invGamma/>
                  </a:srgbClr>
                </a:gs>
                <a:gs pos="50000">
                  <a:srgbClr val="919191"/>
                </a:gs>
                <a:gs pos="100000">
                  <a:srgbClr val="919191">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27" name="Rectangle 47"/>
            <p:cNvSpPr>
              <a:spLocks noChangeArrowheads="1"/>
            </p:cNvSpPr>
            <p:nvPr/>
          </p:nvSpPr>
          <p:spPr bwMode="auto">
            <a:xfrm>
              <a:off x="3042" y="1791"/>
              <a:ext cx="193" cy="26"/>
            </a:xfrm>
            <a:prstGeom prst="rect">
              <a:avLst/>
            </a:prstGeom>
            <a:gradFill rotWithShape="0">
              <a:gsLst>
                <a:gs pos="0">
                  <a:srgbClr val="919191">
                    <a:gamma/>
                    <a:shade val="29804"/>
                    <a:invGamma/>
                  </a:srgbClr>
                </a:gs>
                <a:gs pos="50000">
                  <a:srgbClr val="919191"/>
                </a:gs>
                <a:gs pos="100000">
                  <a:srgbClr val="919191">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20528" name="Oval 48"/>
          <p:cNvSpPr>
            <a:spLocks noChangeArrowheads="1"/>
          </p:cNvSpPr>
          <p:nvPr/>
        </p:nvSpPr>
        <p:spPr bwMode="auto">
          <a:xfrm>
            <a:off x="4211638" y="2097088"/>
            <a:ext cx="220662" cy="222250"/>
          </a:xfrm>
          <a:prstGeom prst="ellipse">
            <a:avLst/>
          </a:prstGeom>
          <a:gradFill rotWithShape="0">
            <a:gsLst>
              <a:gs pos="0">
                <a:srgbClr val="618FFD"/>
              </a:gs>
              <a:gs pos="100000">
                <a:srgbClr val="618FFD">
                  <a:gamma/>
                  <a:shade val="29804"/>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29" name="Rectangle 49"/>
          <p:cNvSpPr>
            <a:spLocks noChangeArrowheads="1"/>
          </p:cNvSpPr>
          <p:nvPr/>
        </p:nvSpPr>
        <p:spPr bwMode="auto">
          <a:xfrm>
            <a:off x="4303713" y="2147888"/>
            <a:ext cx="658812" cy="44450"/>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30" name="Rectangle 50"/>
          <p:cNvSpPr>
            <a:spLocks noChangeArrowheads="1"/>
          </p:cNvSpPr>
          <p:nvPr/>
        </p:nvSpPr>
        <p:spPr bwMode="auto">
          <a:xfrm>
            <a:off x="4938713" y="2152650"/>
            <a:ext cx="38100" cy="166688"/>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31" name="Line 51"/>
          <p:cNvSpPr>
            <a:spLocks noChangeShapeType="1"/>
          </p:cNvSpPr>
          <p:nvPr/>
        </p:nvSpPr>
        <p:spPr bwMode="auto">
          <a:xfrm>
            <a:off x="4540250" y="1770063"/>
            <a:ext cx="696913"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32" name="Rectangle 52"/>
          <p:cNvSpPr>
            <a:spLocks noChangeArrowheads="1"/>
          </p:cNvSpPr>
          <p:nvPr/>
        </p:nvSpPr>
        <p:spPr bwMode="auto">
          <a:xfrm>
            <a:off x="3106738" y="1617663"/>
            <a:ext cx="954087" cy="8159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7312" tIns="41275" rIns="87312" bIns="41275">
            <a:spAutoFit/>
          </a:bodyPr>
          <a:lstStyle/>
          <a:p>
            <a:pPr algn="ctr" defTabSz="806450"/>
            <a:r>
              <a:rPr lang="es-ES_tradnl" sz="1600" b="1">
                <a:solidFill>
                  <a:schemeClr val="tx2"/>
                </a:solidFill>
                <a:latin typeface="Arial" charset="0"/>
              </a:rPr>
              <a:t>Sistema</a:t>
            </a:r>
          </a:p>
          <a:p>
            <a:pPr algn="ctr" defTabSz="806450"/>
            <a:r>
              <a:rPr lang="es-ES_tradnl" sz="1600" b="1">
                <a:solidFill>
                  <a:schemeClr val="tx2"/>
                </a:solidFill>
                <a:latin typeface="Arial" charset="0"/>
              </a:rPr>
              <a:t> de </a:t>
            </a:r>
          </a:p>
          <a:p>
            <a:pPr algn="ctr" defTabSz="806450"/>
            <a:r>
              <a:rPr lang="es-ES_tradnl" sz="1600" b="1">
                <a:solidFill>
                  <a:schemeClr val="tx2"/>
                </a:solidFill>
                <a:latin typeface="Arial" charset="0"/>
              </a:rPr>
              <a:t>vacío</a:t>
            </a:r>
          </a:p>
        </p:txBody>
      </p:sp>
      <p:sp>
        <p:nvSpPr>
          <p:cNvPr id="20533" name="Rectangle 53"/>
          <p:cNvSpPr>
            <a:spLocks noChangeArrowheads="1"/>
          </p:cNvSpPr>
          <p:nvPr/>
        </p:nvSpPr>
        <p:spPr bwMode="auto">
          <a:xfrm>
            <a:off x="3192463" y="2603500"/>
            <a:ext cx="715962" cy="2952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7312" tIns="41275" rIns="87312" bIns="41275">
            <a:spAutoFit/>
          </a:bodyPr>
          <a:lstStyle/>
          <a:p>
            <a:pPr algn="ctr" defTabSz="806450"/>
            <a:r>
              <a:rPr lang="es-ES_tradnl" sz="1400" b="1">
                <a:solidFill>
                  <a:schemeClr val="tx2"/>
                </a:solidFill>
                <a:latin typeface="Arial" charset="0"/>
              </a:rPr>
              <a:t>Ciclón</a:t>
            </a:r>
          </a:p>
        </p:txBody>
      </p:sp>
      <p:sp>
        <p:nvSpPr>
          <p:cNvPr id="20534" name="Line 54"/>
          <p:cNvSpPr>
            <a:spLocks noChangeShapeType="1"/>
          </p:cNvSpPr>
          <p:nvPr/>
        </p:nvSpPr>
        <p:spPr bwMode="auto">
          <a:xfrm flipV="1">
            <a:off x="3851275" y="2382838"/>
            <a:ext cx="923925" cy="3714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35" name="Rectangle 55"/>
          <p:cNvSpPr>
            <a:spLocks noChangeArrowheads="1"/>
          </p:cNvSpPr>
          <p:nvPr/>
        </p:nvSpPr>
        <p:spPr bwMode="auto">
          <a:xfrm>
            <a:off x="4538663" y="168275"/>
            <a:ext cx="795337" cy="327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7312" tIns="41275" rIns="87312" bIns="41275">
            <a:spAutoFit/>
          </a:bodyPr>
          <a:lstStyle/>
          <a:p>
            <a:pPr algn="ctr" defTabSz="806450"/>
            <a:r>
              <a:rPr lang="es-ES_tradnl" sz="1600" b="1">
                <a:solidFill>
                  <a:schemeClr val="tx2"/>
                </a:solidFill>
                <a:latin typeface="Arial" charset="0"/>
              </a:rPr>
              <a:t>Ciclón</a:t>
            </a:r>
          </a:p>
        </p:txBody>
      </p:sp>
      <p:sp>
        <p:nvSpPr>
          <p:cNvPr id="20536" name="Line 56"/>
          <p:cNvSpPr>
            <a:spLocks noChangeShapeType="1"/>
          </p:cNvSpPr>
          <p:nvPr/>
        </p:nvSpPr>
        <p:spPr bwMode="auto">
          <a:xfrm>
            <a:off x="4899025" y="449263"/>
            <a:ext cx="0" cy="355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37" name="Rectangle 57"/>
          <p:cNvSpPr>
            <a:spLocks noChangeArrowheads="1"/>
          </p:cNvSpPr>
          <p:nvPr/>
        </p:nvSpPr>
        <p:spPr bwMode="auto">
          <a:xfrm>
            <a:off x="2651125" y="269875"/>
            <a:ext cx="1168400" cy="327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7312" tIns="41275" rIns="87312" bIns="41275">
            <a:spAutoFit/>
          </a:bodyPr>
          <a:lstStyle/>
          <a:p>
            <a:pPr algn="ctr" defTabSz="806450"/>
            <a:r>
              <a:rPr lang="es-ES_tradnl" sz="1600" b="1">
                <a:solidFill>
                  <a:schemeClr val="tx2"/>
                </a:solidFill>
                <a:latin typeface="Arial" charset="0"/>
              </a:rPr>
              <a:t>Ventilador</a:t>
            </a:r>
          </a:p>
        </p:txBody>
      </p:sp>
      <p:sp>
        <p:nvSpPr>
          <p:cNvPr id="20538" name="Line 58"/>
          <p:cNvSpPr>
            <a:spLocks noChangeShapeType="1"/>
          </p:cNvSpPr>
          <p:nvPr/>
        </p:nvSpPr>
        <p:spPr bwMode="auto">
          <a:xfrm>
            <a:off x="3249613" y="612775"/>
            <a:ext cx="0" cy="3587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39" name="Rectangle 59"/>
          <p:cNvSpPr>
            <a:spLocks noChangeArrowheads="1"/>
          </p:cNvSpPr>
          <p:nvPr/>
        </p:nvSpPr>
        <p:spPr bwMode="auto">
          <a:xfrm>
            <a:off x="6611938" y="1303338"/>
            <a:ext cx="1800225" cy="5715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7312" tIns="41275" rIns="87312" bIns="41275">
            <a:spAutoFit/>
          </a:bodyPr>
          <a:lstStyle/>
          <a:p>
            <a:pPr algn="ctr" defTabSz="806450"/>
            <a:r>
              <a:rPr lang="es-ES_tradnl" sz="1600" b="1">
                <a:solidFill>
                  <a:schemeClr val="tx2"/>
                </a:solidFill>
                <a:latin typeface="Arial" charset="0"/>
              </a:rPr>
              <a:t>Almacenamiento</a:t>
            </a:r>
          </a:p>
          <a:p>
            <a:pPr algn="ctr" defTabSz="806450"/>
            <a:r>
              <a:rPr lang="es-ES_tradnl" sz="1600" b="1">
                <a:solidFill>
                  <a:schemeClr val="tx2"/>
                </a:solidFill>
                <a:latin typeface="Arial" charset="0"/>
              </a:rPr>
              <a:t>de lodos secos</a:t>
            </a:r>
          </a:p>
        </p:txBody>
      </p:sp>
      <p:sp>
        <p:nvSpPr>
          <p:cNvPr id="20540" name="Line 60"/>
          <p:cNvSpPr>
            <a:spLocks noChangeShapeType="1"/>
          </p:cNvSpPr>
          <p:nvPr/>
        </p:nvSpPr>
        <p:spPr bwMode="auto">
          <a:xfrm flipH="1">
            <a:off x="6761163" y="1814513"/>
            <a:ext cx="328612" cy="1714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41" name="Line 61"/>
          <p:cNvSpPr>
            <a:spLocks noChangeShapeType="1"/>
          </p:cNvSpPr>
          <p:nvPr/>
        </p:nvSpPr>
        <p:spPr bwMode="auto">
          <a:xfrm>
            <a:off x="4994275" y="2897188"/>
            <a:ext cx="0" cy="2206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42" name="Line 62"/>
          <p:cNvSpPr>
            <a:spLocks noChangeShapeType="1"/>
          </p:cNvSpPr>
          <p:nvPr/>
        </p:nvSpPr>
        <p:spPr bwMode="auto">
          <a:xfrm>
            <a:off x="4997450" y="3140075"/>
            <a:ext cx="8778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43" name="Line 63"/>
          <p:cNvSpPr>
            <a:spLocks noChangeShapeType="1"/>
          </p:cNvSpPr>
          <p:nvPr/>
        </p:nvSpPr>
        <p:spPr bwMode="auto">
          <a:xfrm flipV="1">
            <a:off x="5880100" y="1644650"/>
            <a:ext cx="0" cy="1503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44" name="Line 64"/>
          <p:cNvSpPr>
            <a:spLocks noChangeShapeType="1"/>
          </p:cNvSpPr>
          <p:nvPr/>
        </p:nvSpPr>
        <p:spPr bwMode="auto">
          <a:xfrm>
            <a:off x="5888038" y="1647825"/>
            <a:ext cx="573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45" name="Line 65"/>
          <p:cNvSpPr>
            <a:spLocks noChangeShapeType="1"/>
          </p:cNvSpPr>
          <p:nvPr/>
        </p:nvSpPr>
        <p:spPr bwMode="auto">
          <a:xfrm>
            <a:off x="6475413" y="1639888"/>
            <a:ext cx="0" cy="1365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46" name="Line 66"/>
          <p:cNvSpPr>
            <a:spLocks noChangeShapeType="1"/>
          </p:cNvSpPr>
          <p:nvPr/>
        </p:nvSpPr>
        <p:spPr bwMode="auto">
          <a:xfrm>
            <a:off x="4124325" y="1339850"/>
            <a:ext cx="0" cy="2952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47" name="Rectangle 67"/>
          <p:cNvSpPr>
            <a:spLocks noChangeArrowheads="1"/>
          </p:cNvSpPr>
          <p:nvPr/>
        </p:nvSpPr>
        <p:spPr bwMode="auto">
          <a:xfrm>
            <a:off x="3384550" y="869950"/>
            <a:ext cx="1511300" cy="2952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7312" tIns="41275" rIns="87312" bIns="41275">
            <a:spAutoFit/>
          </a:bodyPr>
          <a:lstStyle/>
          <a:p>
            <a:pPr algn="ctr" defTabSz="806450"/>
            <a:r>
              <a:rPr lang="es-ES_tradnl" sz="1400" b="1">
                <a:solidFill>
                  <a:schemeClr val="bg1"/>
                </a:solidFill>
                <a:effectLst>
                  <a:outerShdw blurRad="38100" dist="38100" dir="2700000" algn="tl">
                    <a:srgbClr val="DDDDDD"/>
                  </a:outerShdw>
                </a:effectLst>
                <a:latin typeface="Arial" charset="0"/>
              </a:rPr>
              <a:t>Zona de secado</a:t>
            </a:r>
          </a:p>
        </p:txBody>
      </p:sp>
      <p:grpSp>
        <p:nvGrpSpPr>
          <p:cNvPr id="20548" name="Group 68"/>
          <p:cNvGrpSpPr>
            <a:grpSpLocks/>
          </p:cNvGrpSpPr>
          <p:nvPr/>
        </p:nvGrpSpPr>
        <p:grpSpPr bwMode="auto">
          <a:xfrm>
            <a:off x="2598738" y="1208088"/>
            <a:ext cx="887412" cy="1250950"/>
            <a:chOff x="1637" y="761"/>
            <a:chExt cx="559" cy="788"/>
          </a:xfrm>
        </p:grpSpPr>
        <p:sp>
          <p:nvSpPr>
            <p:cNvPr id="20549" name="Line 69"/>
            <p:cNvSpPr>
              <a:spLocks noChangeShapeType="1"/>
            </p:cNvSpPr>
            <p:nvPr/>
          </p:nvSpPr>
          <p:spPr bwMode="auto">
            <a:xfrm>
              <a:off x="1637" y="761"/>
              <a:ext cx="29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50" name="Line 70"/>
            <p:cNvSpPr>
              <a:spLocks noChangeShapeType="1"/>
            </p:cNvSpPr>
            <p:nvPr/>
          </p:nvSpPr>
          <p:spPr bwMode="auto">
            <a:xfrm>
              <a:off x="1946" y="765"/>
              <a:ext cx="0" cy="7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51" name="Line 71"/>
            <p:cNvSpPr>
              <a:spLocks noChangeShapeType="1"/>
            </p:cNvSpPr>
            <p:nvPr/>
          </p:nvSpPr>
          <p:spPr bwMode="auto">
            <a:xfrm>
              <a:off x="1945" y="1549"/>
              <a:ext cx="251"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20552" name="Line 72"/>
          <p:cNvSpPr>
            <a:spLocks noChangeShapeType="1"/>
          </p:cNvSpPr>
          <p:nvPr/>
        </p:nvSpPr>
        <p:spPr bwMode="auto">
          <a:xfrm>
            <a:off x="2684463" y="2738438"/>
            <a:ext cx="3730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solidFill>
                <a:srgbClr val="000000"/>
              </a:solidFill>
            </a:endParaRPr>
          </a:p>
        </p:txBody>
      </p:sp>
      <p:sp>
        <p:nvSpPr>
          <p:cNvPr id="20553" name="Line 73"/>
          <p:cNvSpPr>
            <a:spLocks noChangeShapeType="1"/>
          </p:cNvSpPr>
          <p:nvPr/>
        </p:nvSpPr>
        <p:spPr bwMode="auto">
          <a:xfrm>
            <a:off x="3089275" y="2744788"/>
            <a:ext cx="0" cy="12303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solidFill>
                <a:srgbClr val="000000"/>
              </a:solidFill>
            </a:endParaRPr>
          </a:p>
        </p:txBody>
      </p:sp>
      <p:sp>
        <p:nvSpPr>
          <p:cNvPr id="20554" name="Line 74"/>
          <p:cNvSpPr>
            <a:spLocks noChangeShapeType="1"/>
          </p:cNvSpPr>
          <p:nvPr/>
        </p:nvSpPr>
        <p:spPr bwMode="auto">
          <a:xfrm>
            <a:off x="3087688" y="3989388"/>
            <a:ext cx="39846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55" name="Line 75"/>
          <p:cNvSpPr>
            <a:spLocks noChangeShapeType="1"/>
          </p:cNvSpPr>
          <p:nvPr/>
        </p:nvSpPr>
        <p:spPr bwMode="auto">
          <a:xfrm>
            <a:off x="2674938" y="5013325"/>
            <a:ext cx="53673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56" name="Line 76"/>
          <p:cNvSpPr>
            <a:spLocks noChangeShapeType="1"/>
          </p:cNvSpPr>
          <p:nvPr/>
        </p:nvSpPr>
        <p:spPr bwMode="auto">
          <a:xfrm flipV="1">
            <a:off x="8072438" y="3254375"/>
            <a:ext cx="0" cy="17494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57" name="Line 77"/>
          <p:cNvSpPr>
            <a:spLocks noChangeShapeType="1"/>
          </p:cNvSpPr>
          <p:nvPr/>
        </p:nvSpPr>
        <p:spPr bwMode="auto">
          <a:xfrm>
            <a:off x="2674938" y="3975100"/>
            <a:ext cx="2079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solidFill>
                <a:srgbClr val="000000"/>
              </a:solidFill>
            </a:endParaRPr>
          </a:p>
        </p:txBody>
      </p:sp>
      <p:sp>
        <p:nvSpPr>
          <p:cNvPr id="20558" name="Line 78"/>
          <p:cNvSpPr>
            <a:spLocks noChangeShapeType="1"/>
          </p:cNvSpPr>
          <p:nvPr/>
        </p:nvSpPr>
        <p:spPr bwMode="auto">
          <a:xfrm>
            <a:off x="2674938" y="6181725"/>
            <a:ext cx="2317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solidFill>
                <a:srgbClr val="000000"/>
              </a:solidFill>
            </a:endParaRPr>
          </a:p>
        </p:txBody>
      </p:sp>
      <p:sp>
        <p:nvSpPr>
          <p:cNvPr id="20559" name="Line 79"/>
          <p:cNvSpPr>
            <a:spLocks noChangeShapeType="1"/>
          </p:cNvSpPr>
          <p:nvPr/>
        </p:nvSpPr>
        <p:spPr bwMode="auto">
          <a:xfrm>
            <a:off x="2921000" y="3983038"/>
            <a:ext cx="0" cy="21891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solidFill>
                <a:srgbClr val="000000"/>
              </a:solidFill>
            </a:endParaRPr>
          </a:p>
        </p:txBody>
      </p:sp>
      <p:sp>
        <p:nvSpPr>
          <p:cNvPr id="20560" name="Rectangle 80"/>
          <p:cNvSpPr>
            <a:spLocks noChangeArrowheads="1"/>
          </p:cNvSpPr>
          <p:nvPr/>
        </p:nvSpPr>
        <p:spPr bwMode="auto">
          <a:xfrm>
            <a:off x="1198231" y="3695700"/>
            <a:ext cx="1007138" cy="3052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s-ES_tradnl" sz="1400" b="1">
                <a:solidFill>
                  <a:srgbClr val="000000"/>
                </a:solidFill>
                <a:latin typeface="Arial" charset="0"/>
              </a:rPr>
              <a:t>LLANTAS</a:t>
            </a:r>
          </a:p>
        </p:txBody>
      </p:sp>
      <p:sp>
        <p:nvSpPr>
          <p:cNvPr id="20561" name="Rectangle 81"/>
          <p:cNvSpPr>
            <a:spLocks noChangeArrowheads="1"/>
          </p:cNvSpPr>
          <p:nvPr/>
        </p:nvSpPr>
        <p:spPr bwMode="auto">
          <a:xfrm>
            <a:off x="784847" y="4684713"/>
            <a:ext cx="1978370" cy="52065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s-ES_tradnl" sz="1400" b="1">
                <a:solidFill>
                  <a:srgbClr val="000000"/>
                </a:solidFill>
                <a:latin typeface="Arial" charset="0"/>
              </a:rPr>
              <a:t>RESIDUOS SÓLIDOS</a:t>
            </a:r>
          </a:p>
          <a:p>
            <a:pPr algn="ctr"/>
            <a:r>
              <a:rPr lang="es-ES_tradnl" sz="1400" b="1">
                <a:solidFill>
                  <a:srgbClr val="000000"/>
                </a:solidFill>
                <a:latin typeface="Arial" charset="0"/>
              </a:rPr>
              <a:t>MUNICIPALES</a:t>
            </a:r>
          </a:p>
        </p:txBody>
      </p:sp>
      <p:sp>
        <p:nvSpPr>
          <p:cNvPr id="20562" name="Rectangle 82"/>
          <p:cNvSpPr>
            <a:spLocks noChangeArrowheads="1"/>
          </p:cNvSpPr>
          <p:nvPr/>
        </p:nvSpPr>
        <p:spPr bwMode="auto">
          <a:xfrm>
            <a:off x="215900" y="5862638"/>
            <a:ext cx="2981325" cy="4591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a:r>
              <a:rPr lang="es-ES_tradnl" sz="1200" b="1" dirty="0">
                <a:solidFill>
                  <a:srgbClr val="000000"/>
                </a:solidFill>
                <a:latin typeface="Arial" charset="0"/>
              </a:rPr>
              <a:t>RESIDUOS PELIGROSOS</a:t>
            </a:r>
          </a:p>
          <a:p>
            <a:pPr algn="ctr"/>
            <a:r>
              <a:rPr lang="es-ES_tradnl" sz="1200" b="1" dirty="0">
                <a:solidFill>
                  <a:srgbClr val="000000"/>
                </a:solidFill>
                <a:latin typeface="Arial" charset="0"/>
              </a:rPr>
              <a:t>BAJO NIVEL</a:t>
            </a:r>
          </a:p>
        </p:txBody>
      </p:sp>
      <p:sp>
        <p:nvSpPr>
          <p:cNvPr id="20563" name="Rectangle 83"/>
          <p:cNvSpPr>
            <a:spLocks noChangeArrowheads="1"/>
          </p:cNvSpPr>
          <p:nvPr/>
        </p:nvSpPr>
        <p:spPr bwMode="auto">
          <a:xfrm>
            <a:off x="1224568" y="1635125"/>
            <a:ext cx="821114" cy="3052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s-ES_tradnl" sz="1400" b="1" dirty="0">
                <a:latin typeface="Arial" charset="0"/>
              </a:rPr>
              <a:t>LODOS</a:t>
            </a:r>
          </a:p>
        </p:txBody>
      </p:sp>
      <p:grpSp>
        <p:nvGrpSpPr>
          <p:cNvPr id="20564" name="Group 84"/>
          <p:cNvGrpSpPr>
            <a:grpSpLocks/>
          </p:cNvGrpSpPr>
          <p:nvPr/>
        </p:nvGrpSpPr>
        <p:grpSpPr bwMode="auto">
          <a:xfrm>
            <a:off x="3775075" y="3657600"/>
            <a:ext cx="919163" cy="976313"/>
            <a:chOff x="2378" y="2304"/>
            <a:chExt cx="579" cy="615"/>
          </a:xfrm>
        </p:grpSpPr>
        <p:grpSp>
          <p:nvGrpSpPr>
            <p:cNvPr id="20565" name="Group 85"/>
            <p:cNvGrpSpPr>
              <a:grpSpLocks/>
            </p:cNvGrpSpPr>
            <p:nvPr/>
          </p:nvGrpSpPr>
          <p:grpSpPr bwMode="auto">
            <a:xfrm>
              <a:off x="2378" y="2621"/>
              <a:ext cx="579" cy="298"/>
              <a:chOff x="2378" y="2621"/>
              <a:chExt cx="579" cy="298"/>
            </a:xfrm>
          </p:grpSpPr>
          <p:sp>
            <p:nvSpPr>
              <p:cNvPr id="20566" name="Rectangle 86"/>
              <p:cNvSpPr>
                <a:spLocks noChangeArrowheads="1"/>
              </p:cNvSpPr>
              <p:nvPr/>
            </p:nvSpPr>
            <p:spPr bwMode="auto">
              <a:xfrm>
                <a:off x="2499" y="2621"/>
                <a:ext cx="49" cy="298"/>
              </a:xfrm>
              <a:prstGeom prst="rect">
                <a:avLst/>
              </a:prstGeom>
              <a:gradFill rotWithShape="0">
                <a:gsLst>
                  <a:gs pos="0">
                    <a:srgbClr val="6E0043">
                      <a:gamma/>
                      <a:shade val="89804"/>
                      <a:invGamma/>
                    </a:srgbClr>
                  </a:gs>
                  <a:gs pos="100000">
                    <a:srgbClr val="6E0043"/>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67" name="Rectangle 87"/>
              <p:cNvSpPr>
                <a:spLocks noChangeArrowheads="1"/>
              </p:cNvSpPr>
              <p:nvPr/>
            </p:nvSpPr>
            <p:spPr bwMode="auto">
              <a:xfrm>
                <a:off x="2896" y="2621"/>
                <a:ext cx="49" cy="298"/>
              </a:xfrm>
              <a:prstGeom prst="rect">
                <a:avLst/>
              </a:prstGeom>
              <a:gradFill rotWithShape="0">
                <a:gsLst>
                  <a:gs pos="0">
                    <a:srgbClr val="6E0043">
                      <a:gamma/>
                      <a:shade val="89804"/>
                      <a:invGamma/>
                    </a:srgbClr>
                  </a:gs>
                  <a:gs pos="100000">
                    <a:srgbClr val="6E0043"/>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68" name="Rectangle 88"/>
              <p:cNvSpPr>
                <a:spLocks noChangeArrowheads="1"/>
              </p:cNvSpPr>
              <p:nvPr/>
            </p:nvSpPr>
            <p:spPr bwMode="auto">
              <a:xfrm>
                <a:off x="2378" y="2621"/>
                <a:ext cx="579" cy="68"/>
              </a:xfrm>
              <a:prstGeom prst="rect">
                <a:avLst/>
              </a:prstGeom>
              <a:gradFill rotWithShape="0">
                <a:gsLst>
                  <a:gs pos="0">
                    <a:srgbClr val="6E0043">
                      <a:gamma/>
                      <a:shade val="89804"/>
                      <a:invGamma/>
                    </a:srgbClr>
                  </a:gs>
                  <a:gs pos="100000">
                    <a:srgbClr val="6E0043"/>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69" name="Rectangle 89"/>
              <p:cNvSpPr>
                <a:spLocks noChangeArrowheads="1"/>
              </p:cNvSpPr>
              <p:nvPr/>
            </p:nvSpPr>
            <p:spPr bwMode="auto">
              <a:xfrm>
                <a:off x="2378" y="2793"/>
                <a:ext cx="107" cy="24"/>
              </a:xfrm>
              <a:prstGeom prst="rect">
                <a:avLst/>
              </a:prstGeom>
              <a:gradFill rotWithShape="0">
                <a:gsLst>
                  <a:gs pos="0">
                    <a:srgbClr val="6E0043">
                      <a:gamma/>
                      <a:shade val="89804"/>
                      <a:invGamma/>
                    </a:srgbClr>
                  </a:gs>
                  <a:gs pos="100000">
                    <a:srgbClr val="6E0043"/>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20570" name="Rectangle 90"/>
            <p:cNvSpPr>
              <a:spLocks noChangeArrowheads="1"/>
            </p:cNvSpPr>
            <p:nvPr/>
          </p:nvSpPr>
          <p:spPr bwMode="auto">
            <a:xfrm>
              <a:off x="2425" y="2501"/>
              <a:ext cx="470" cy="99"/>
            </a:xfrm>
            <a:prstGeom prst="rect">
              <a:avLst/>
            </a:prstGeom>
            <a:solidFill>
              <a:schemeClr val="bg2"/>
            </a:solidFill>
            <a:ln w="76200" cmpd="tri">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71" name="Rectangle 91"/>
            <p:cNvSpPr>
              <a:spLocks noChangeArrowheads="1"/>
            </p:cNvSpPr>
            <p:nvPr/>
          </p:nvSpPr>
          <p:spPr bwMode="auto">
            <a:xfrm>
              <a:off x="2426" y="2436"/>
              <a:ext cx="268" cy="43"/>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72" name="AutoShape 92"/>
            <p:cNvSpPr>
              <a:spLocks noChangeArrowheads="1"/>
            </p:cNvSpPr>
            <p:nvPr/>
          </p:nvSpPr>
          <p:spPr bwMode="auto">
            <a:xfrm rot="-10800000" flipH="1" flipV="1">
              <a:off x="2628" y="2315"/>
              <a:ext cx="272" cy="17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73" name="Line 93"/>
            <p:cNvSpPr>
              <a:spLocks noChangeShapeType="1"/>
            </p:cNvSpPr>
            <p:nvPr/>
          </p:nvSpPr>
          <p:spPr bwMode="auto">
            <a:xfrm>
              <a:off x="2615" y="2304"/>
              <a:ext cx="297" cy="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74" name="Line 94"/>
            <p:cNvSpPr>
              <a:spLocks noChangeShapeType="1"/>
            </p:cNvSpPr>
            <p:nvPr/>
          </p:nvSpPr>
          <p:spPr bwMode="auto">
            <a:xfrm>
              <a:off x="2948" y="2495"/>
              <a:ext cx="0" cy="108"/>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20575" name="Line 95"/>
          <p:cNvSpPr>
            <a:spLocks noChangeShapeType="1"/>
          </p:cNvSpPr>
          <p:nvPr/>
        </p:nvSpPr>
        <p:spPr bwMode="auto">
          <a:xfrm flipV="1">
            <a:off x="4592638" y="3246438"/>
            <a:ext cx="0" cy="37782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76" name="Line 96"/>
          <p:cNvSpPr>
            <a:spLocks noChangeShapeType="1"/>
          </p:cNvSpPr>
          <p:nvPr/>
        </p:nvSpPr>
        <p:spPr bwMode="auto">
          <a:xfrm flipH="1">
            <a:off x="4224338" y="4044950"/>
            <a:ext cx="366712" cy="642938"/>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77" name="Line 97"/>
          <p:cNvSpPr>
            <a:spLocks noChangeShapeType="1"/>
          </p:cNvSpPr>
          <p:nvPr/>
        </p:nvSpPr>
        <p:spPr bwMode="auto">
          <a:xfrm>
            <a:off x="3806825" y="3411538"/>
            <a:ext cx="534988" cy="5349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78" name="Line 98"/>
          <p:cNvSpPr>
            <a:spLocks noChangeShapeType="1"/>
          </p:cNvSpPr>
          <p:nvPr/>
        </p:nvSpPr>
        <p:spPr bwMode="auto">
          <a:xfrm>
            <a:off x="5013325" y="4103688"/>
            <a:ext cx="0" cy="3937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79" name="Line 99"/>
          <p:cNvSpPr>
            <a:spLocks noChangeShapeType="1"/>
          </p:cNvSpPr>
          <p:nvPr/>
        </p:nvSpPr>
        <p:spPr bwMode="auto">
          <a:xfrm>
            <a:off x="5026025" y="4532313"/>
            <a:ext cx="34258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20580" name="Group 100"/>
          <p:cNvGrpSpPr>
            <a:grpSpLocks/>
          </p:cNvGrpSpPr>
          <p:nvPr/>
        </p:nvGrpSpPr>
        <p:grpSpPr bwMode="auto">
          <a:xfrm>
            <a:off x="7300913" y="2303463"/>
            <a:ext cx="1398587" cy="644525"/>
            <a:chOff x="4599" y="1451"/>
            <a:chExt cx="881" cy="406"/>
          </a:xfrm>
        </p:grpSpPr>
        <p:sp>
          <p:nvSpPr>
            <p:cNvPr id="20581" name="AutoShape 101"/>
            <p:cNvSpPr>
              <a:spLocks noChangeArrowheads="1"/>
            </p:cNvSpPr>
            <p:nvPr/>
          </p:nvSpPr>
          <p:spPr bwMode="auto">
            <a:xfrm>
              <a:off x="4627" y="1673"/>
              <a:ext cx="624" cy="184"/>
            </a:xfrm>
            <a:prstGeom prst="cube">
              <a:avLst>
                <a:gd name="adj" fmla="val 24995"/>
              </a:avLst>
            </a:prstGeom>
            <a:gradFill rotWithShape="0">
              <a:gsLst>
                <a:gs pos="0">
                  <a:srgbClr val="A2C1FE">
                    <a:gamma/>
                    <a:shade val="49804"/>
                    <a:invGamma/>
                  </a:srgbClr>
                </a:gs>
                <a:gs pos="100000">
                  <a:srgbClr val="A2C1FE"/>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20582" name="Group 102"/>
            <p:cNvGrpSpPr>
              <a:grpSpLocks/>
            </p:cNvGrpSpPr>
            <p:nvPr/>
          </p:nvGrpSpPr>
          <p:grpSpPr bwMode="auto">
            <a:xfrm>
              <a:off x="4599" y="1451"/>
              <a:ext cx="690" cy="231"/>
              <a:chOff x="4599" y="1451"/>
              <a:chExt cx="690" cy="231"/>
            </a:xfrm>
          </p:grpSpPr>
          <p:grpSp>
            <p:nvGrpSpPr>
              <p:cNvPr id="20583" name="Group 103"/>
              <p:cNvGrpSpPr>
                <a:grpSpLocks/>
              </p:cNvGrpSpPr>
              <p:nvPr/>
            </p:nvGrpSpPr>
            <p:grpSpPr bwMode="auto">
              <a:xfrm>
                <a:off x="4599" y="1451"/>
                <a:ext cx="690" cy="231"/>
                <a:chOff x="4599" y="1451"/>
                <a:chExt cx="690" cy="231"/>
              </a:xfrm>
            </p:grpSpPr>
            <p:sp>
              <p:nvSpPr>
                <p:cNvPr id="20584" name="Oval 104"/>
                <p:cNvSpPr>
                  <a:spLocks noChangeArrowheads="1"/>
                </p:cNvSpPr>
                <p:nvPr/>
              </p:nvSpPr>
              <p:spPr bwMode="auto">
                <a:xfrm>
                  <a:off x="4599" y="1452"/>
                  <a:ext cx="43" cy="230"/>
                </a:xfrm>
                <a:prstGeom prst="ellipse">
                  <a:avLst/>
                </a:prstGeom>
                <a:gradFill rotWithShape="0">
                  <a:gsLst>
                    <a:gs pos="0">
                      <a:srgbClr val="919191"/>
                    </a:gs>
                    <a:gs pos="100000">
                      <a:srgbClr val="919191">
                        <a:gamma/>
                        <a:shade val="89804"/>
                        <a:invGamma/>
                      </a:srgbClr>
                    </a:gs>
                  </a:gsLst>
                  <a:lin ang="54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85" name="Rectangle 105"/>
                <p:cNvSpPr>
                  <a:spLocks noChangeArrowheads="1"/>
                </p:cNvSpPr>
                <p:nvPr/>
              </p:nvSpPr>
              <p:spPr bwMode="auto">
                <a:xfrm>
                  <a:off x="4627" y="1454"/>
                  <a:ext cx="651" cy="224"/>
                </a:xfrm>
                <a:prstGeom prst="rect">
                  <a:avLst/>
                </a:prstGeom>
                <a:gradFill rotWithShape="0">
                  <a:gsLst>
                    <a:gs pos="0">
                      <a:srgbClr val="919191"/>
                    </a:gs>
                    <a:gs pos="100000">
                      <a:srgbClr val="919191">
                        <a:gamma/>
                        <a:shade val="8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86" name="Oval 106"/>
                <p:cNvSpPr>
                  <a:spLocks noChangeArrowheads="1"/>
                </p:cNvSpPr>
                <p:nvPr/>
              </p:nvSpPr>
              <p:spPr bwMode="auto">
                <a:xfrm>
                  <a:off x="5246" y="1451"/>
                  <a:ext cx="43" cy="231"/>
                </a:xfrm>
                <a:prstGeom prst="ellipse">
                  <a:avLst/>
                </a:prstGeom>
                <a:gradFill rotWithShape="0">
                  <a:gsLst>
                    <a:gs pos="0">
                      <a:srgbClr val="919191"/>
                    </a:gs>
                    <a:gs pos="100000">
                      <a:srgbClr val="919191">
                        <a:gamma/>
                        <a:shade val="89804"/>
                        <a:invGamma/>
                      </a:srgbClr>
                    </a:gs>
                  </a:gsLst>
                  <a:lin ang="54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20587" name="Group 107"/>
              <p:cNvGrpSpPr>
                <a:grpSpLocks/>
              </p:cNvGrpSpPr>
              <p:nvPr/>
            </p:nvGrpSpPr>
            <p:grpSpPr bwMode="auto">
              <a:xfrm>
                <a:off x="4721" y="1552"/>
                <a:ext cx="447" cy="6"/>
                <a:chOff x="4721" y="1552"/>
                <a:chExt cx="447" cy="6"/>
              </a:xfrm>
            </p:grpSpPr>
            <p:sp>
              <p:nvSpPr>
                <p:cNvPr id="20588" name="Oval 108"/>
                <p:cNvSpPr>
                  <a:spLocks noChangeArrowheads="1"/>
                </p:cNvSpPr>
                <p:nvPr/>
              </p:nvSpPr>
              <p:spPr bwMode="auto">
                <a:xfrm>
                  <a:off x="4721" y="1552"/>
                  <a:ext cx="4" cy="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89" name="Oval 109"/>
                <p:cNvSpPr>
                  <a:spLocks noChangeArrowheads="1"/>
                </p:cNvSpPr>
                <p:nvPr/>
              </p:nvSpPr>
              <p:spPr bwMode="auto">
                <a:xfrm>
                  <a:off x="4775" y="1553"/>
                  <a:ext cx="4" cy="5"/>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90" name="Oval 110"/>
                <p:cNvSpPr>
                  <a:spLocks noChangeArrowheads="1"/>
                </p:cNvSpPr>
                <p:nvPr/>
              </p:nvSpPr>
              <p:spPr bwMode="auto">
                <a:xfrm>
                  <a:off x="4822" y="1553"/>
                  <a:ext cx="6" cy="5"/>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91" name="Oval 111"/>
                <p:cNvSpPr>
                  <a:spLocks noChangeArrowheads="1"/>
                </p:cNvSpPr>
                <p:nvPr/>
              </p:nvSpPr>
              <p:spPr bwMode="auto">
                <a:xfrm>
                  <a:off x="4865" y="1552"/>
                  <a:ext cx="5"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92" name="Oval 112"/>
                <p:cNvSpPr>
                  <a:spLocks noChangeArrowheads="1"/>
                </p:cNvSpPr>
                <p:nvPr/>
              </p:nvSpPr>
              <p:spPr bwMode="auto">
                <a:xfrm>
                  <a:off x="4913" y="1552"/>
                  <a:ext cx="4"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93" name="Oval 113"/>
                <p:cNvSpPr>
                  <a:spLocks noChangeArrowheads="1"/>
                </p:cNvSpPr>
                <p:nvPr/>
              </p:nvSpPr>
              <p:spPr bwMode="auto">
                <a:xfrm>
                  <a:off x="4962" y="1552"/>
                  <a:ext cx="5"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94" name="Oval 114"/>
                <p:cNvSpPr>
                  <a:spLocks noChangeArrowheads="1"/>
                </p:cNvSpPr>
                <p:nvPr/>
              </p:nvSpPr>
              <p:spPr bwMode="auto">
                <a:xfrm>
                  <a:off x="5005" y="1552"/>
                  <a:ext cx="5"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95" name="Oval 115"/>
                <p:cNvSpPr>
                  <a:spLocks noChangeArrowheads="1"/>
                </p:cNvSpPr>
                <p:nvPr/>
              </p:nvSpPr>
              <p:spPr bwMode="auto">
                <a:xfrm>
                  <a:off x="5046" y="1552"/>
                  <a:ext cx="5"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96" name="Oval 116"/>
                <p:cNvSpPr>
                  <a:spLocks noChangeArrowheads="1"/>
                </p:cNvSpPr>
                <p:nvPr/>
              </p:nvSpPr>
              <p:spPr bwMode="auto">
                <a:xfrm>
                  <a:off x="5105" y="1552"/>
                  <a:ext cx="4" cy="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597" name="Oval 117"/>
                <p:cNvSpPr>
                  <a:spLocks noChangeArrowheads="1"/>
                </p:cNvSpPr>
                <p:nvPr/>
              </p:nvSpPr>
              <p:spPr bwMode="auto">
                <a:xfrm>
                  <a:off x="5163" y="1553"/>
                  <a:ext cx="5" cy="5"/>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20598" name="Group 118"/>
              <p:cNvGrpSpPr>
                <a:grpSpLocks/>
              </p:cNvGrpSpPr>
              <p:nvPr/>
            </p:nvGrpSpPr>
            <p:grpSpPr bwMode="auto">
              <a:xfrm>
                <a:off x="4720" y="1589"/>
                <a:ext cx="448" cy="7"/>
                <a:chOff x="4720" y="1589"/>
                <a:chExt cx="448" cy="7"/>
              </a:xfrm>
            </p:grpSpPr>
            <p:sp>
              <p:nvSpPr>
                <p:cNvPr id="20599" name="Oval 119"/>
                <p:cNvSpPr>
                  <a:spLocks noChangeArrowheads="1"/>
                </p:cNvSpPr>
                <p:nvPr/>
              </p:nvSpPr>
              <p:spPr bwMode="auto">
                <a:xfrm>
                  <a:off x="4720" y="1589"/>
                  <a:ext cx="5" cy="4"/>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00" name="Oval 120"/>
                <p:cNvSpPr>
                  <a:spLocks noChangeArrowheads="1"/>
                </p:cNvSpPr>
                <p:nvPr/>
              </p:nvSpPr>
              <p:spPr bwMode="auto">
                <a:xfrm>
                  <a:off x="4775" y="1590"/>
                  <a:ext cx="4" cy="4"/>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01" name="Oval 121"/>
                <p:cNvSpPr>
                  <a:spLocks noChangeArrowheads="1"/>
                </p:cNvSpPr>
                <p:nvPr/>
              </p:nvSpPr>
              <p:spPr bwMode="auto">
                <a:xfrm>
                  <a:off x="4822" y="1590"/>
                  <a:ext cx="6" cy="4"/>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02" name="Oval 122"/>
                <p:cNvSpPr>
                  <a:spLocks noChangeArrowheads="1"/>
                </p:cNvSpPr>
                <p:nvPr/>
              </p:nvSpPr>
              <p:spPr bwMode="auto">
                <a:xfrm>
                  <a:off x="4866" y="1590"/>
                  <a:ext cx="4" cy="4"/>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03" name="Oval 123"/>
                <p:cNvSpPr>
                  <a:spLocks noChangeArrowheads="1"/>
                </p:cNvSpPr>
                <p:nvPr/>
              </p:nvSpPr>
              <p:spPr bwMode="auto">
                <a:xfrm>
                  <a:off x="4913" y="1590"/>
                  <a:ext cx="5" cy="4"/>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04" name="Oval 124"/>
                <p:cNvSpPr>
                  <a:spLocks noChangeArrowheads="1"/>
                </p:cNvSpPr>
                <p:nvPr/>
              </p:nvSpPr>
              <p:spPr bwMode="auto">
                <a:xfrm>
                  <a:off x="4962" y="1590"/>
                  <a:ext cx="5"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05" name="Oval 125"/>
                <p:cNvSpPr>
                  <a:spLocks noChangeArrowheads="1"/>
                </p:cNvSpPr>
                <p:nvPr/>
              </p:nvSpPr>
              <p:spPr bwMode="auto">
                <a:xfrm>
                  <a:off x="5005" y="1590"/>
                  <a:ext cx="4" cy="4"/>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06" name="Oval 126"/>
                <p:cNvSpPr>
                  <a:spLocks noChangeArrowheads="1"/>
                </p:cNvSpPr>
                <p:nvPr/>
              </p:nvSpPr>
              <p:spPr bwMode="auto">
                <a:xfrm>
                  <a:off x="5046" y="1590"/>
                  <a:ext cx="5" cy="4"/>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07" name="Oval 127"/>
                <p:cNvSpPr>
                  <a:spLocks noChangeArrowheads="1"/>
                </p:cNvSpPr>
                <p:nvPr/>
              </p:nvSpPr>
              <p:spPr bwMode="auto">
                <a:xfrm>
                  <a:off x="5105" y="1589"/>
                  <a:ext cx="4" cy="5"/>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08" name="Oval 128"/>
                <p:cNvSpPr>
                  <a:spLocks noChangeArrowheads="1"/>
                </p:cNvSpPr>
                <p:nvPr/>
              </p:nvSpPr>
              <p:spPr bwMode="auto">
                <a:xfrm>
                  <a:off x="5162" y="1590"/>
                  <a:ext cx="6" cy="4"/>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20609" name="Group 129"/>
              <p:cNvGrpSpPr>
                <a:grpSpLocks/>
              </p:cNvGrpSpPr>
              <p:nvPr/>
            </p:nvGrpSpPr>
            <p:grpSpPr bwMode="auto">
              <a:xfrm>
                <a:off x="4721" y="1629"/>
                <a:ext cx="447" cy="6"/>
                <a:chOff x="4721" y="1629"/>
                <a:chExt cx="447" cy="6"/>
              </a:xfrm>
            </p:grpSpPr>
            <p:sp>
              <p:nvSpPr>
                <p:cNvPr id="20610" name="Oval 130"/>
                <p:cNvSpPr>
                  <a:spLocks noChangeArrowheads="1"/>
                </p:cNvSpPr>
                <p:nvPr/>
              </p:nvSpPr>
              <p:spPr bwMode="auto">
                <a:xfrm>
                  <a:off x="4721" y="1629"/>
                  <a:ext cx="5"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11" name="Oval 131"/>
                <p:cNvSpPr>
                  <a:spLocks noChangeArrowheads="1"/>
                </p:cNvSpPr>
                <p:nvPr/>
              </p:nvSpPr>
              <p:spPr bwMode="auto">
                <a:xfrm>
                  <a:off x="4775" y="1629"/>
                  <a:ext cx="4" cy="4"/>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12" name="Oval 132"/>
                <p:cNvSpPr>
                  <a:spLocks noChangeArrowheads="1"/>
                </p:cNvSpPr>
                <p:nvPr/>
              </p:nvSpPr>
              <p:spPr bwMode="auto">
                <a:xfrm>
                  <a:off x="4822" y="1629"/>
                  <a:ext cx="2" cy="4"/>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13" name="Oval 133"/>
                <p:cNvSpPr>
                  <a:spLocks noChangeArrowheads="1"/>
                </p:cNvSpPr>
                <p:nvPr/>
              </p:nvSpPr>
              <p:spPr bwMode="auto">
                <a:xfrm>
                  <a:off x="4865" y="1629"/>
                  <a:ext cx="5"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14" name="Oval 134"/>
                <p:cNvSpPr>
                  <a:spLocks noChangeArrowheads="1"/>
                </p:cNvSpPr>
                <p:nvPr/>
              </p:nvSpPr>
              <p:spPr bwMode="auto">
                <a:xfrm>
                  <a:off x="4913" y="1629"/>
                  <a:ext cx="5"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15" name="Oval 135"/>
                <p:cNvSpPr>
                  <a:spLocks noChangeArrowheads="1"/>
                </p:cNvSpPr>
                <p:nvPr/>
              </p:nvSpPr>
              <p:spPr bwMode="auto">
                <a:xfrm>
                  <a:off x="4962" y="1629"/>
                  <a:ext cx="4"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16" name="Oval 136"/>
                <p:cNvSpPr>
                  <a:spLocks noChangeArrowheads="1"/>
                </p:cNvSpPr>
                <p:nvPr/>
              </p:nvSpPr>
              <p:spPr bwMode="auto">
                <a:xfrm>
                  <a:off x="5005" y="1629"/>
                  <a:ext cx="4"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17" name="Oval 137"/>
                <p:cNvSpPr>
                  <a:spLocks noChangeArrowheads="1"/>
                </p:cNvSpPr>
                <p:nvPr/>
              </p:nvSpPr>
              <p:spPr bwMode="auto">
                <a:xfrm>
                  <a:off x="5046" y="1629"/>
                  <a:ext cx="5"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18" name="Oval 138"/>
                <p:cNvSpPr>
                  <a:spLocks noChangeArrowheads="1"/>
                </p:cNvSpPr>
                <p:nvPr/>
              </p:nvSpPr>
              <p:spPr bwMode="auto">
                <a:xfrm>
                  <a:off x="5105" y="1629"/>
                  <a:ext cx="4" cy="4"/>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19" name="Oval 139"/>
                <p:cNvSpPr>
                  <a:spLocks noChangeArrowheads="1"/>
                </p:cNvSpPr>
                <p:nvPr/>
              </p:nvSpPr>
              <p:spPr bwMode="auto">
                <a:xfrm>
                  <a:off x="5162" y="1629"/>
                  <a:ext cx="6"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20620" name="Group 140"/>
              <p:cNvGrpSpPr>
                <a:grpSpLocks/>
              </p:cNvGrpSpPr>
              <p:nvPr/>
            </p:nvGrpSpPr>
            <p:grpSpPr bwMode="auto">
              <a:xfrm>
                <a:off x="4721" y="1629"/>
                <a:ext cx="447" cy="6"/>
                <a:chOff x="4721" y="1629"/>
                <a:chExt cx="447" cy="6"/>
              </a:xfrm>
            </p:grpSpPr>
            <p:sp>
              <p:nvSpPr>
                <p:cNvPr id="20621" name="Oval 141"/>
                <p:cNvSpPr>
                  <a:spLocks noChangeArrowheads="1"/>
                </p:cNvSpPr>
                <p:nvPr/>
              </p:nvSpPr>
              <p:spPr bwMode="auto">
                <a:xfrm>
                  <a:off x="4721" y="1629"/>
                  <a:ext cx="5"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22" name="Oval 142"/>
                <p:cNvSpPr>
                  <a:spLocks noChangeArrowheads="1"/>
                </p:cNvSpPr>
                <p:nvPr/>
              </p:nvSpPr>
              <p:spPr bwMode="auto">
                <a:xfrm>
                  <a:off x="4775" y="1629"/>
                  <a:ext cx="4" cy="4"/>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23" name="Oval 143"/>
                <p:cNvSpPr>
                  <a:spLocks noChangeArrowheads="1"/>
                </p:cNvSpPr>
                <p:nvPr/>
              </p:nvSpPr>
              <p:spPr bwMode="auto">
                <a:xfrm>
                  <a:off x="4822" y="1629"/>
                  <a:ext cx="2" cy="4"/>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24" name="Oval 144"/>
                <p:cNvSpPr>
                  <a:spLocks noChangeArrowheads="1"/>
                </p:cNvSpPr>
                <p:nvPr/>
              </p:nvSpPr>
              <p:spPr bwMode="auto">
                <a:xfrm>
                  <a:off x="4865" y="1629"/>
                  <a:ext cx="5"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25" name="Oval 145"/>
                <p:cNvSpPr>
                  <a:spLocks noChangeArrowheads="1"/>
                </p:cNvSpPr>
                <p:nvPr/>
              </p:nvSpPr>
              <p:spPr bwMode="auto">
                <a:xfrm>
                  <a:off x="4913" y="1629"/>
                  <a:ext cx="5"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26" name="Oval 146"/>
                <p:cNvSpPr>
                  <a:spLocks noChangeArrowheads="1"/>
                </p:cNvSpPr>
                <p:nvPr/>
              </p:nvSpPr>
              <p:spPr bwMode="auto">
                <a:xfrm>
                  <a:off x="4962" y="1629"/>
                  <a:ext cx="4"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27" name="Oval 147"/>
                <p:cNvSpPr>
                  <a:spLocks noChangeArrowheads="1"/>
                </p:cNvSpPr>
                <p:nvPr/>
              </p:nvSpPr>
              <p:spPr bwMode="auto">
                <a:xfrm>
                  <a:off x="5005" y="1629"/>
                  <a:ext cx="4"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28" name="Oval 148"/>
                <p:cNvSpPr>
                  <a:spLocks noChangeArrowheads="1"/>
                </p:cNvSpPr>
                <p:nvPr/>
              </p:nvSpPr>
              <p:spPr bwMode="auto">
                <a:xfrm>
                  <a:off x="5046" y="1629"/>
                  <a:ext cx="5"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29" name="Oval 149"/>
                <p:cNvSpPr>
                  <a:spLocks noChangeArrowheads="1"/>
                </p:cNvSpPr>
                <p:nvPr/>
              </p:nvSpPr>
              <p:spPr bwMode="auto">
                <a:xfrm>
                  <a:off x="5105" y="1629"/>
                  <a:ext cx="4" cy="4"/>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30" name="Oval 150"/>
                <p:cNvSpPr>
                  <a:spLocks noChangeArrowheads="1"/>
                </p:cNvSpPr>
                <p:nvPr/>
              </p:nvSpPr>
              <p:spPr bwMode="auto">
                <a:xfrm>
                  <a:off x="5162" y="1629"/>
                  <a:ext cx="6" cy="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20631" name="Group 151"/>
              <p:cNvGrpSpPr>
                <a:grpSpLocks/>
              </p:cNvGrpSpPr>
              <p:nvPr/>
            </p:nvGrpSpPr>
            <p:grpSpPr bwMode="auto">
              <a:xfrm>
                <a:off x="4721" y="1502"/>
                <a:ext cx="445" cy="6"/>
                <a:chOff x="4721" y="1502"/>
                <a:chExt cx="445" cy="6"/>
              </a:xfrm>
            </p:grpSpPr>
            <p:sp>
              <p:nvSpPr>
                <p:cNvPr id="20632" name="Oval 152"/>
                <p:cNvSpPr>
                  <a:spLocks noChangeArrowheads="1"/>
                </p:cNvSpPr>
                <p:nvPr/>
              </p:nvSpPr>
              <p:spPr bwMode="auto">
                <a:xfrm>
                  <a:off x="4721" y="1502"/>
                  <a:ext cx="4" cy="5"/>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33" name="Oval 153"/>
                <p:cNvSpPr>
                  <a:spLocks noChangeArrowheads="1"/>
                </p:cNvSpPr>
                <p:nvPr/>
              </p:nvSpPr>
              <p:spPr bwMode="auto">
                <a:xfrm>
                  <a:off x="4774" y="1503"/>
                  <a:ext cx="4" cy="5"/>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34" name="Oval 154"/>
                <p:cNvSpPr>
                  <a:spLocks noChangeArrowheads="1"/>
                </p:cNvSpPr>
                <p:nvPr/>
              </p:nvSpPr>
              <p:spPr bwMode="auto">
                <a:xfrm>
                  <a:off x="4822" y="1503"/>
                  <a:ext cx="2" cy="5"/>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35" name="Oval 155"/>
                <p:cNvSpPr>
                  <a:spLocks noChangeArrowheads="1"/>
                </p:cNvSpPr>
                <p:nvPr/>
              </p:nvSpPr>
              <p:spPr bwMode="auto">
                <a:xfrm>
                  <a:off x="4866" y="1504"/>
                  <a:ext cx="4" cy="4"/>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36" name="Oval 156"/>
                <p:cNvSpPr>
                  <a:spLocks noChangeArrowheads="1"/>
                </p:cNvSpPr>
                <p:nvPr/>
              </p:nvSpPr>
              <p:spPr bwMode="auto">
                <a:xfrm>
                  <a:off x="4913" y="1503"/>
                  <a:ext cx="4" cy="5"/>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37" name="Oval 157"/>
                <p:cNvSpPr>
                  <a:spLocks noChangeArrowheads="1"/>
                </p:cNvSpPr>
                <p:nvPr/>
              </p:nvSpPr>
              <p:spPr bwMode="auto">
                <a:xfrm>
                  <a:off x="4962" y="1504"/>
                  <a:ext cx="5" cy="4"/>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38" name="Oval 158"/>
                <p:cNvSpPr>
                  <a:spLocks noChangeArrowheads="1"/>
                </p:cNvSpPr>
                <p:nvPr/>
              </p:nvSpPr>
              <p:spPr bwMode="auto">
                <a:xfrm>
                  <a:off x="5005" y="1504"/>
                  <a:ext cx="4" cy="4"/>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39" name="Oval 159"/>
                <p:cNvSpPr>
                  <a:spLocks noChangeArrowheads="1"/>
                </p:cNvSpPr>
                <p:nvPr/>
              </p:nvSpPr>
              <p:spPr bwMode="auto">
                <a:xfrm>
                  <a:off x="5046" y="1503"/>
                  <a:ext cx="5" cy="5"/>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40" name="Oval 160"/>
                <p:cNvSpPr>
                  <a:spLocks noChangeArrowheads="1"/>
                </p:cNvSpPr>
                <p:nvPr/>
              </p:nvSpPr>
              <p:spPr bwMode="auto">
                <a:xfrm>
                  <a:off x="5105" y="1503"/>
                  <a:ext cx="4" cy="5"/>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41" name="Oval 161"/>
                <p:cNvSpPr>
                  <a:spLocks noChangeArrowheads="1"/>
                </p:cNvSpPr>
                <p:nvPr/>
              </p:nvSpPr>
              <p:spPr bwMode="auto">
                <a:xfrm>
                  <a:off x="5162" y="1503"/>
                  <a:ext cx="4" cy="5"/>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sp>
          <p:nvSpPr>
            <p:cNvPr id="20642" name="Rectangle 162"/>
            <p:cNvSpPr>
              <a:spLocks noChangeArrowheads="1"/>
            </p:cNvSpPr>
            <p:nvPr/>
          </p:nvSpPr>
          <p:spPr bwMode="auto">
            <a:xfrm rot="1860000">
              <a:off x="5250" y="1716"/>
              <a:ext cx="230" cy="45"/>
            </a:xfrm>
            <a:prstGeom prst="rect">
              <a:avLst/>
            </a:prstGeom>
            <a:gradFill rotWithShape="0">
              <a:gsLst>
                <a:gs pos="0">
                  <a:srgbClr val="919191">
                    <a:gamma/>
                    <a:shade val="60000"/>
                    <a:invGamma/>
                  </a:srgbClr>
                </a:gs>
                <a:gs pos="50000">
                  <a:srgbClr val="919191"/>
                </a:gs>
                <a:gs pos="100000">
                  <a:srgbClr val="919191">
                    <a:gamma/>
                    <a:shade val="60000"/>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20643" name="Rectangle 163"/>
          <p:cNvSpPr>
            <a:spLocks noChangeArrowheads="1"/>
          </p:cNvSpPr>
          <p:nvPr/>
        </p:nvSpPr>
        <p:spPr bwMode="auto">
          <a:xfrm>
            <a:off x="3049588" y="4999038"/>
            <a:ext cx="2419350" cy="3333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s-ES_tradnl" sz="1600" b="1">
                <a:solidFill>
                  <a:schemeClr val="tx2"/>
                </a:solidFill>
                <a:latin typeface="Arial" charset="0"/>
              </a:rPr>
              <a:t>Directo al sistema MRF</a:t>
            </a:r>
          </a:p>
        </p:txBody>
      </p:sp>
      <p:sp>
        <p:nvSpPr>
          <p:cNvPr id="20644" name="Rectangle 164"/>
          <p:cNvSpPr>
            <a:spLocks noChangeArrowheads="1"/>
          </p:cNvSpPr>
          <p:nvPr/>
        </p:nvSpPr>
        <p:spPr bwMode="auto">
          <a:xfrm>
            <a:off x="5192713" y="153988"/>
            <a:ext cx="3363912" cy="3333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s-ES_tradnl" sz="1600" b="1">
                <a:solidFill>
                  <a:schemeClr val="tx2"/>
                </a:solidFill>
                <a:latin typeface="Arial" charset="0"/>
              </a:rPr>
              <a:t>Bolsa de recuperación de polvos</a:t>
            </a:r>
          </a:p>
        </p:txBody>
      </p:sp>
      <p:sp>
        <p:nvSpPr>
          <p:cNvPr id="20645" name="Line 165"/>
          <p:cNvSpPr>
            <a:spLocks noChangeShapeType="1"/>
          </p:cNvSpPr>
          <p:nvPr/>
        </p:nvSpPr>
        <p:spPr bwMode="auto">
          <a:xfrm flipH="1">
            <a:off x="5724525" y="396875"/>
            <a:ext cx="550863" cy="3238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46" name="Rectangle 166"/>
          <p:cNvSpPr>
            <a:spLocks noChangeArrowheads="1"/>
          </p:cNvSpPr>
          <p:nvPr/>
        </p:nvSpPr>
        <p:spPr bwMode="auto">
          <a:xfrm>
            <a:off x="6040438" y="498475"/>
            <a:ext cx="969962" cy="3333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s-ES_tradnl" sz="1600" b="1">
                <a:solidFill>
                  <a:schemeClr val="tx2"/>
                </a:solidFill>
                <a:latin typeface="Arial" charset="0"/>
              </a:rPr>
              <a:t>Lavador</a:t>
            </a:r>
          </a:p>
        </p:txBody>
      </p:sp>
      <p:sp>
        <p:nvSpPr>
          <p:cNvPr id="20647" name="Rectangle 167"/>
          <p:cNvSpPr>
            <a:spLocks noChangeArrowheads="1"/>
          </p:cNvSpPr>
          <p:nvPr/>
        </p:nvSpPr>
        <p:spPr bwMode="auto">
          <a:xfrm>
            <a:off x="4946650" y="3255963"/>
            <a:ext cx="1319213" cy="3333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s-ES_tradnl" sz="1600" b="1">
                <a:solidFill>
                  <a:schemeClr val="tx2"/>
                </a:solidFill>
                <a:latin typeface="Arial" charset="0"/>
              </a:rPr>
              <a:t>A ensacado</a:t>
            </a:r>
          </a:p>
        </p:txBody>
      </p:sp>
      <p:sp>
        <p:nvSpPr>
          <p:cNvPr id="20648" name="Rectangle 168"/>
          <p:cNvSpPr>
            <a:spLocks noChangeArrowheads="1"/>
          </p:cNvSpPr>
          <p:nvPr/>
        </p:nvSpPr>
        <p:spPr bwMode="auto">
          <a:xfrm>
            <a:off x="2954338" y="2808288"/>
            <a:ext cx="1435100" cy="3333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s-ES_tradnl" sz="1600" b="1">
                <a:solidFill>
                  <a:schemeClr val="tx2"/>
                </a:solidFill>
                <a:latin typeface="Arial" charset="0"/>
              </a:rPr>
              <a:t>Alm. en seco</a:t>
            </a:r>
          </a:p>
        </p:txBody>
      </p:sp>
      <p:sp>
        <p:nvSpPr>
          <p:cNvPr id="20649" name="Line 169"/>
          <p:cNvSpPr>
            <a:spLocks noChangeShapeType="1"/>
          </p:cNvSpPr>
          <p:nvPr/>
        </p:nvSpPr>
        <p:spPr bwMode="auto">
          <a:xfrm flipV="1">
            <a:off x="4333875" y="2782888"/>
            <a:ext cx="333375" cy="14446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0650" name="Rectangle 170"/>
          <p:cNvSpPr>
            <a:spLocks noChangeArrowheads="1"/>
          </p:cNvSpPr>
          <p:nvPr/>
        </p:nvSpPr>
        <p:spPr bwMode="auto">
          <a:xfrm>
            <a:off x="3540125" y="3038475"/>
            <a:ext cx="1457325" cy="3333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s-ES_tradnl" sz="1600" b="1">
                <a:solidFill>
                  <a:schemeClr val="tx2"/>
                </a:solidFill>
                <a:latin typeface="Arial" charset="0"/>
              </a:rPr>
              <a:t>Alimentación</a:t>
            </a:r>
          </a:p>
        </p:txBody>
      </p:sp>
      <p:sp>
        <p:nvSpPr>
          <p:cNvPr id="20651" name="Rectangle 171"/>
          <p:cNvSpPr>
            <a:spLocks noChangeArrowheads="1"/>
          </p:cNvSpPr>
          <p:nvPr/>
        </p:nvSpPr>
        <p:spPr bwMode="auto">
          <a:xfrm>
            <a:off x="2830513" y="3200400"/>
            <a:ext cx="1354137" cy="5778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s-ES_tradnl" sz="1600" b="1">
                <a:solidFill>
                  <a:schemeClr val="tx2"/>
                </a:solidFill>
                <a:latin typeface="Arial" charset="0"/>
              </a:rPr>
              <a:t>Soportes de</a:t>
            </a:r>
          </a:p>
          <a:p>
            <a:pPr algn="ctr"/>
            <a:r>
              <a:rPr lang="es-ES_tradnl" sz="1600" b="1">
                <a:solidFill>
                  <a:schemeClr val="tx2"/>
                </a:solidFill>
                <a:latin typeface="Arial" charset="0"/>
              </a:rPr>
              <a:t>apoyo</a:t>
            </a:r>
          </a:p>
        </p:txBody>
      </p:sp>
      <p:sp>
        <p:nvSpPr>
          <p:cNvPr id="20652" name="Rectangle 172"/>
          <p:cNvSpPr>
            <a:spLocks noChangeArrowheads="1"/>
          </p:cNvSpPr>
          <p:nvPr/>
        </p:nvSpPr>
        <p:spPr bwMode="auto">
          <a:xfrm>
            <a:off x="3255963" y="4714875"/>
            <a:ext cx="1965325" cy="3333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s-ES_tradnl" sz="1600" b="1">
                <a:solidFill>
                  <a:schemeClr val="tx2"/>
                </a:solidFill>
                <a:latin typeface="Arial" charset="0"/>
              </a:rPr>
              <a:t>Línea de precisión</a:t>
            </a:r>
          </a:p>
        </p:txBody>
      </p:sp>
      <p:sp>
        <p:nvSpPr>
          <p:cNvPr id="20653" name="Rectangle 173"/>
          <p:cNvSpPr>
            <a:spLocks noChangeArrowheads="1"/>
          </p:cNvSpPr>
          <p:nvPr/>
        </p:nvSpPr>
        <p:spPr bwMode="auto">
          <a:xfrm>
            <a:off x="1009907" y="2398713"/>
            <a:ext cx="1259961" cy="52065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s-ES_tradnl" sz="1400" b="1">
                <a:solidFill>
                  <a:srgbClr val="000000"/>
                </a:solidFill>
                <a:latin typeface="Arial" charset="0"/>
              </a:rPr>
              <a:t>DESECHOS</a:t>
            </a:r>
          </a:p>
          <a:p>
            <a:pPr algn="ctr"/>
            <a:r>
              <a:rPr lang="es-ES_tradnl" sz="1400" b="1">
                <a:solidFill>
                  <a:srgbClr val="000000"/>
                </a:solidFill>
                <a:latin typeface="Arial" charset="0"/>
              </a:rPr>
              <a:t>AGRÍCOLAS</a:t>
            </a:r>
          </a:p>
        </p:txBody>
      </p:sp>
    </p:spTree>
    <p:extLst>
      <p:ext uri="{BB962C8B-B14F-4D97-AF65-F5344CB8AC3E}">
        <p14:creationId xmlns:p14="http://schemas.microsoft.com/office/powerpoint/2010/main" val="1755909566"/>
      </p:ext>
    </p:extLst>
  </p:cSld>
  <p:clrMapOvr>
    <a:masterClrMapping/>
  </p:clrMapOvr>
  <p:transition xmlns:p14="http://schemas.microsoft.com/office/powerpoint/2010/main" spd="slow">
    <p:pull dir="lu"/>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2"/>
          <p:cNvSpPr>
            <a:spLocks noChangeShapeType="1"/>
          </p:cNvSpPr>
          <p:nvPr/>
        </p:nvSpPr>
        <p:spPr bwMode="auto">
          <a:xfrm flipV="1">
            <a:off x="8013700" y="5800725"/>
            <a:ext cx="0" cy="514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59" name="Line 3"/>
          <p:cNvSpPr>
            <a:spLocks noChangeShapeType="1"/>
          </p:cNvSpPr>
          <p:nvPr/>
        </p:nvSpPr>
        <p:spPr bwMode="auto">
          <a:xfrm>
            <a:off x="1457325" y="2176463"/>
            <a:ext cx="495300" cy="4953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9460" name="Group 4"/>
          <p:cNvGrpSpPr>
            <a:grpSpLocks/>
          </p:cNvGrpSpPr>
          <p:nvPr/>
        </p:nvGrpSpPr>
        <p:grpSpPr bwMode="auto">
          <a:xfrm>
            <a:off x="1612900" y="1003300"/>
            <a:ext cx="6516688" cy="1841500"/>
            <a:chOff x="1016" y="632"/>
            <a:chExt cx="4105" cy="1160"/>
          </a:xfrm>
        </p:grpSpPr>
        <p:sp>
          <p:nvSpPr>
            <p:cNvPr id="19461" name="AutoShape 5"/>
            <p:cNvSpPr>
              <a:spLocks noChangeArrowheads="1"/>
            </p:cNvSpPr>
            <p:nvPr/>
          </p:nvSpPr>
          <p:spPr bwMode="auto">
            <a:xfrm rot="16200000">
              <a:off x="1181" y="1033"/>
              <a:ext cx="594" cy="924"/>
            </a:xfrm>
            <a:prstGeom prst="rtTriangle">
              <a:avLst/>
            </a:prstGeom>
            <a:gradFill rotWithShape="0">
              <a:gsLst>
                <a:gs pos="0">
                  <a:srgbClr val="919191"/>
                </a:gs>
                <a:gs pos="100000">
                  <a:srgbClr val="919191">
                    <a:gamma/>
                    <a:shade val="6000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62" name="Rectangle 6"/>
            <p:cNvSpPr>
              <a:spLocks noChangeArrowheads="1"/>
            </p:cNvSpPr>
            <p:nvPr/>
          </p:nvSpPr>
          <p:spPr bwMode="auto">
            <a:xfrm>
              <a:off x="4101" y="697"/>
              <a:ext cx="1020" cy="1088"/>
            </a:xfrm>
            <a:prstGeom prst="rect">
              <a:avLst/>
            </a:prstGeom>
            <a:noFill/>
            <a:ln w="57150" cmpd="thickThin">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63" name="Rectangle 7"/>
            <p:cNvSpPr>
              <a:spLocks noChangeArrowheads="1"/>
            </p:cNvSpPr>
            <p:nvPr/>
          </p:nvSpPr>
          <p:spPr bwMode="auto">
            <a:xfrm>
              <a:off x="1948" y="1204"/>
              <a:ext cx="2474" cy="588"/>
            </a:xfrm>
            <a:prstGeom prst="rect">
              <a:avLst/>
            </a:prstGeom>
            <a:gradFill rotWithShape="0">
              <a:gsLst>
                <a:gs pos="0">
                  <a:srgbClr val="919191">
                    <a:gamma/>
                    <a:shade val="29804"/>
                    <a:invGamma/>
                  </a:srgbClr>
                </a:gs>
                <a:gs pos="50000">
                  <a:srgbClr val="919191"/>
                </a:gs>
                <a:gs pos="100000">
                  <a:srgbClr val="919191">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64" name="Rectangle 8"/>
            <p:cNvSpPr>
              <a:spLocks noChangeArrowheads="1"/>
            </p:cNvSpPr>
            <p:nvPr/>
          </p:nvSpPr>
          <p:spPr bwMode="auto">
            <a:xfrm>
              <a:off x="2160" y="1574"/>
              <a:ext cx="157" cy="218"/>
            </a:xfrm>
            <a:prstGeom prst="rect">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65" name="Rectangle 9"/>
            <p:cNvSpPr>
              <a:spLocks noChangeArrowheads="1"/>
            </p:cNvSpPr>
            <p:nvPr/>
          </p:nvSpPr>
          <p:spPr bwMode="auto">
            <a:xfrm>
              <a:off x="2949" y="1567"/>
              <a:ext cx="157" cy="219"/>
            </a:xfrm>
            <a:prstGeom prst="rect">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66" name="Rectangle 10"/>
            <p:cNvSpPr>
              <a:spLocks noChangeArrowheads="1"/>
            </p:cNvSpPr>
            <p:nvPr/>
          </p:nvSpPr>
          <p:spPr bwMode="auto">
            <a:xfrm>
              <a:off x="2516" y="1574"/>
              <a:ext cx="157" cy="218"/>
            </a:xfrm>
            <a:prstGeom prst="rect">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67" name="Rectangle 11"/>
            <p:cNvSpPr>
              <a:spLocks noChangeArrowheads="1"/>
            </p:cNvSpPr>
            <p:nvPr/>
          </p:nvSpPr>
          <p:spPr bwMode="auto">
            <a:xfrm>
              <a:off x="3305" y="1567"/>
              <a:ext cx="157" cy="219"/>
            </a:xfrm>
            <a:prstGeom prst="rect">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68" name="Rectangle 12"/>
            <p:cNvSpPr>
              <a:spLocks noChangeArrowheads="1"/>
            </p:cNvSpPr>
            <p:nvPr/>
          </p:nvSpPr>
          <p:spPr bwMode="auto">
            <a:xfrm>
              <a:off x="3854" y="1574"/>
              <a:ext cx="157" cy="218"/>
            </a:xfrm>
            <a:prstGeom prst="rect">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69" name="Rectangle 13"/>
            <p:cNvSpPr>
              <a:spLocks noChangeArrowheads="1"/>
            </p:cNvSpPr>
            <p:nvPr/>
          </p:nvSpPr>
          <p:spPr bwMode="auto">
            <a:xfrm>
              <a:off x="4265" y="1574"/>
              <a:ext cx="157" cy="218"/>
            </a:xfrm>
            <a:prstGeom prst="rect">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70" name="Oval 14"/>
            <p:cNvSpPr>
              <a:spLocks noChangeArrowheads="1"/>
            </p:cNvSpPr>
            <p:nvPr/>
          </p:nvSpPr>
          <p:spPr bwMode="auto">
            <a:xfrm>
              <a:off x="1172" y="1731"/>
              <a:ext cx="54" cy="5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71" name="Oval 15"/>
            <p:cNvSpPr>
              <a:spLocks noChangeArrowheads="1"/>
            </p:cNvSpPr>
            <p:nvPr/>
          </p:nvSpPr>
          <p:spPr bwMode="auto">
            <a:xfrm>
              <a:off x="1269" y="1663"/>
              <a:ext cx="54"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72" name="Oval 16"/>
            <p:cNvSpPr>
              <a:spLocks noChangeArrowheads="1"/>
            </p:cNvSpPr>
            <p:nvPr/>
          </p:nvSpPr>
          <p:spPr bwMode="auto">
            <a:xfrm>
              <a:off x="1378" y="1601"/>
              <a:ext cx="55"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73" name="Oval 17"/>
            <p:cNvSpPr>
              <a:spLocks noChangeArrowheads="1"/>
            </p:cNvSpPr>
            <p:nvPr/>
          </p:nvSpPr>
          <p:spPr bwMode="auto">
            <a:xfrm>
              <a:off x="1488" y="1540"/>
              <a:ext cx="54" cy="5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74" name="Oval 18"/>
            <p:cNvSpPr>
              <a:spLocks noChangeArrowheads="1"/>
            </p:cNvSpPr>
            <p:nvPr/>
          </p:nvSpPr>
          <p:spPr bwMode="auto">
            <a:xfrm>
              <a:off x="1584" y="1464"/>
              <a:ext cx="54" cy="5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75" name="Oval 19"/>
            <p:cNvSpPr>
              <a:spLocks noChangeArrowheads="1"/>
            </p:cNvSpPr>
            <p:nvPr/>
          </p:nvSpPr>
          <p:spPr bwMode="auto">
            <a:xfrm>
              <a:off x="1708" y="1396"/>
              <a:ext cx="54" cy="5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9476" name="Group 20"/>
            <p:cNvGrpSpPr>
              <a:grpSpLocks/>
            </p:cNvGrpSpPr>
            <p:nvPr/>
          </p:nvGrpSpPr>
          <p:grpSpPr bwMode="auto">
            <a:xfrm>
              <a:off x="1920" y="1238"/>
              <a:ext cx="2481" cy="54"/>
              <a:chOff x="1920" y="1238"/>
              <a:chExt cx="2481" cy="54"/>
            </a:xfrm>
          </p:grpSpPr>
          <p:sp>
            <p:nvSpPr>
              <p:cNvPr id="19477" name="Oval 21"/>
              <p:cNvSpPr>
                <a:spLocks noChangeArrowheads="1"/>
              </p:cNvSpPr>
              <p:nvPr/>
            </p:nvSpPr>
            <p:spPr bwMode="auto">
              <a:xfrm>
                <a:off x="1920" y="1238"/>
                <a:ext cx="54"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78" name="Oval 22"/>
              <p:cNvSpPr>
                <a:spLocks noChangeArrowheads="1"/>
              </p:cNvSpPr>
              <p:nvPr/>
            </p:nvSpPr>
            <p:spPr bwMode="auto">
              <a:xfrm>
                <a:off x="2043" y="1238"/>
                <a:ext cx="54"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79" name="Oval 23"/>
              <p:cNvSpPr>
                <a:spLocks noChangeArrowheads="1"/>
              </p:cNvSpPr>
              <p:nvPr/>
            </p:nvSpPr>
            <p:spPr bwMode="auto">
              <a:xfrm>
                <a:off x="2188" y="1238"/>
                <a:ext cx="53"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80" name="Oval 24"/>
              <p:cNvSpPr>
                <a:spLocks noChangeArrowheads="1"/>
              </p:cNvSpPr>
              <p:nvPr/>
            </p:nvSpPr>
            <p:spPr bwMode="auto">
              <a:xfrm>
                <a:off x="2332" y="1238"/>
                <a:ext cx="53"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81" name="Oval 25"/>
              <p:cNvSpPr>
                <a:spLocks noChangeArrowheads="1"/>
              </p:cNvSpPr>
              <p:nvPr/>
            </p:nvSpPr>
            <p:spPr bwMode="auto">
              <a:xfrm>
                <a:off x="2476" y="1238"/>
                <a:ext cx="53"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82" name="Oval 26"/>
              <p:cNvSpPr>
                <a:spLocks noChangeArrowheads="1"/>
              </p:cNvSpPr>
              <p:nvPr/>
            </p:nvSpPr>
            <p:spPr bwMode="auto">
              <a:xfrm>
                <a:off x="2620" y="1238"/>
                <a:ext cx="53"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83" name="Oval 27"/>
              <p:cNvSpPr>
                <a:spLocks noChangeArrowheads="1"/>
              </p:cNvSpPr>
              <p:nvPr/>
            </p:nvSpPr>
            <p:spPr bwMode="auto">
              <a:xfrm>
                <a:off x="2764" y="1238"/>
                <a:ext cx="53"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84" name="Oval 28"/>
              <p:cNvSpPr>
                <a:spLocks noChangeArrowheads="1"/>
              </p:cNvSpPr>
              <p:nvPr/>
            </p:nvSpPr>
            <p:spPr bwMode="auto">
              <a:xfrm>
                <a:off x="2908" y="1238"/>
                <a:ext cx="54"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85" name="Oval 29"/>
              <p:cNvSpPr>
                <a:spLocks noChangeArrowheads="1"/>
              </p:cNvSpPr>
              <p:nvPr/>
            </p:nvSpPr>
            <p:spPr bwMode="auto">
              <a:xfrm>
                <a:off x="3052" y="1238"/>
                <a:ext cx="54"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86" name="Oval 30"/>
              <p:cNvSpPr>
                <a:spLocks noChangeArrowheads="1"/>
              </p:cNvSpPr>
              <p:nvPr/>
            </p:nvSpPr>
            <p:spPr bwMode="auto">
              <a:xfrm>
                <a:off x="3195" y="1238"/>
                <a:ext cx="55"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87" name="Oval 31"/>
              <p:cNvSpPr>
                <a:spLocks noChangeArrowheads="1"/>
              </p:cNvSpPr>
              <p:nvPr/>
            </p:nvSpPr>
            <p:spPr bwMode="auto">
              <a:xfrm>
                <a:off x="3339" y="1238"/>
                <a:ext cx="55"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88" name="Oval 32"/>
              <p:cNvSpPr>
                <a:spLocks noChangeArrowheads="1"/>
              </p:cNvSpPr>
              <p:nvPr/>
            </p:nvSpPr>
            <p:spPr bwMode="auto">
              <a:xfrm>
                <a:off x="3483" y="1238"/>
                <a:ext cx="54"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89" name="Oval 33"/>
              <p:cNvSpPr>
                <a:spLocks noChangeArrowheads="1"/>
              </p:cNvSpPr>
              <p:nvPr/>
            </p:nvSpPr>
            <p:spPr bwMode="auto">
              <a:xfrm>
                <a:off x="3627" y="1238"/>
                <a:ext cx="54"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90" name="Oval 34"/>
              <p:cNvSpPr>
                <a:spLocks noChangeArrowheads="1"/>
              </p:cNvSpPr>
              <p:nvPr/>
            </p:nvSpPr>
            <p:spPr bwMode="auto">
              <a:xfrm>
                <a:off x="3771" y="1238"/>
                <a:ext cx="54"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91" name="Oval 35"/>
              <p:cNvSpPr>
                <a:spLocks noChangeArrowheads="1"/>
              </p:cNvSpPr>
              <p:nvPr/>
            </p:nvSpPr>
            <p:spPr bwMode="auto">
              <a:xfrm>
                <a:off x="3915" y="1238"/>
                <a:ext cx="54"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92" name="Oval 36"/>
              <p:cNvSpPr>
                <a:spLocks noChangeArrowheads="1"/>
              </p:cNvSpPr>
              <p:nvPr/>
            </p:nvSpPr>
            <p:spPr bwMode="auto">
              <a:xfrm>
                <a:off x="4060" y="1238"/>
                <a:ext cx="53"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93" name="Oval 37"/>
              <p:cNvSpPr>
                <a:spLocks noChangeArrowheads="1"/>
              </p:cNvSpPr>
              <p:nvPr/>
            </p:nvSpPr>
            <p:spPr bwMode="auto">
              <a:xfrm>
                <a:off x="4204" y="1238"/>
                <a:ext cx="53"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94" name="Oval 38"/>
              <p:cNvSpPr>
                <a:spLocks noChangeArrowheads="1"/>
              </p:cNvSpPr>
              <p:nvPr/>
            </p:nvSpPr>
            <p:spPr bwMode="auto">
              <a:xfrm>
                <a:off x="4348" y="1238"/>
                <a:ext cx="53"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9495" name="Oval 39"/>
            <p:cNvSpPr>
              <a:spLocks noChangeArrowheads="1"/>
            </p:cNvSpPr>
            <p:nvPr/>
          </p:nvSpPr>
          <p:spPr bwMode="auto">
            <a:xfrm>
              <a:off x="1797" y="1334"/>
              <a:ext cx="54" cy="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96" name="Line 40"/>
            <p:cNvSpPr>
              <a:spLocks noChangeShapeType="1"/>
            </p:cNvSpPr>
            <p:nvPr/>
          </p:nvSpPr>
          <p:spPr bwMode="auto">
            <a:xfrm>
              <a:off x="1973" y="1227"/>
              <a:ext cx="244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497" name="Line 41"/>
            <p:cNvSpPr>
              <a:spLocks noChangeShapeType="1"/>
            </p:cNvSpPr>
            <p:nvPr/>
          </p:nvSpPr>
          <p:spPr bwMode="auto">
            <a:xfrm flipH="1">
              <a:off x="1092" y="1235"/>
              <a:ext cx="866" cy="5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9498" name="Group 42"/>
            <p:cNvGrpSpPr>
              <a:grpSpLocks/>
            </p:cNvGrpSpPr>
            <p:nvPr/>
          </p:nvGrpSpPr>
          <p:grpSpPr bwMode="auto">
            <a:xfrm>
              <a:off x="2615" y="1147"/>
              <a:ext cx="465" cy="635"/>
              <a:chOff x="2615" y="1147"/>
              <a:chExt cx="465" cy="635"/>
            </a:xfrm>
          </p:grpSpPr>
          <p:grpSp>
            <p:nvGrpSpPr>
              <p:cNvPr id="19499" name="Group 43"/>
              <p:cNvGrpSpPr>
                <a:grpSpLocks/>
              </p:cNvGrpSpPr>
              <p:nvPr/>
            </p:nvGrpSpPr>
            <p:grpSpPr bwMode="auto">
              <a:xfrm>
                <a:off x="2615" y="1147"/>
                <a:ext cx="465" cy="635"/>
                <a:chOff x="2615" y="1147"/>
                <a:chExt cx="465" cy="635"/>
              </a:xfrm>
            </p:grpSpPr>
            <p:sp>
              <p:nvSpPr>
                <p:cNvPr id="19500" name="Rectangle 44"/>
                <p:cNvSpPr>
                  <a:spLocks noChangeArrowheads="1"/>
                </p:cNvSpPr>
                <p:nvPr/>
              </p:nvSpPr>
              <p:spPr bwMode="auto">
                <a:xfrm>
                  <a:off x="2615" y="1147"/>
                  <a:ext cx="465" cy="322"/>
                </a:xfrm>
                <a:prstGeom prst="rect">
                  <a:avLst/>
                </a:prstGeom>
                <a:noFill/>
                <a:ln w="38100" cmpd="dbl">
                  <a:solidFill>
                    <a:schemeClr val="hlink"/>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01" name="Rectangle 45"/>
                <p:cNvSpPr>
                  <a:spLocks noChangeArrowheads="1"/>
                </p:cNvSpPr>
                <p:nvPr/>
              </p:nvSpPr>
              <p:spPr bwMode="auto">
                <a:xfrm>
                  <a:off x="2703" y="1493"/>
                  <a:ext cx="289" cy="289"/>
                </a:xfrm>
                <a:prstGeom prst="rect">
                  <a:avLst/>
                </a:prstGeom>
                <a:noFill/>
                <a:ln w="38100" cmpd="dbl">
                  <a:solidFill>
                    <a:schemeClr val="hlink"/>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9502" name="Group 46"/>
              <p:cNvGrpSpPr>
                <a:grpSpLocks/>
              </p:cNvGrpSpPr>
              <p:nvPr/>
            </p:nvGrpSpPr>
            <p:grpSpPr bwMode="auto">
              <a:xfrm>
                <a:off x="2812" y="1148"/>
                <a:ext cx="72" cy="631"/>
                <a:chOff x="2812" y="1148"/>
                <a:chExt cx="72" cy="631"/>
              </a:xfrm>
            </p:grpSpPr>
            <p:sp>
              <p:nvSpPr>
                <p:cNvPr id="19503" name="Line 47"/>
                <p:cNvSpPr>
                  <a:spLocks noChangeShapeType="1"/>
                </p:cNvSpPr>
                <p:nvPr/>
              </p:nvSpPr>
              <p:spPr bwMode="auto">
                <a:xfrm>
                  <a:off x="2817" y="1148"/>
                  <a:ext cx="0" cy="625"/>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04" name="Line 48"/>
                <p:cNvSpPr>
                  <a:spLocks noChangeShapeType="1"/>
                </p:cNvSpPr>
                <p:nvPr/>
              </p:nvSpPr>
              <p:spPr bwMode="auto">
                <a:xfrm>
                  <a:off x="2884" y="1155"/>
                  <a:ext cx="0" cy="624"/>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05" name="Line 49"/>
                <p:cNvSpPr>
                  <a:spLocks noChangeShapeType="1"/>
                </p:cNvSpPr>
                <p:nvPr/>
              </p:nvSpPr>
              <p:spPr bwMode="auto">
                <a:xfrm>
                  <a:off x="2812" y="1196"/>
                  <a:ext cx="62"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06" name="Line 50"/>
                <p:cNvSpPr>
                  <a:spLocks noChangeShapeType="1"/>
                </p:cNvSpPr>
                <p:nvPr/>
              </p:nvSpPr>
              <p:spPr bwMode="auto">
                <a:xfrm>
                  <a:off x="2812" y="1234"/>
                  <a:ext cx="62"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07" name="Line 51"/>
                <p:cNvSpPr>
                  <a:spLocks noChangeShapeType="1"/>
                </p:cNvSpPr>
                <p:nvPr/>
              </p:nvSpPr>
              <p:spPr bwMode="auto">
                <a:xfrm>
                  <a:off x="2812" y="1278"/>
                  <a:ext cx="62"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08" name="Line 52"/>
                <p:cNvSpPr>
                  <a:spLocks noChangeShapeType="1"/>
                </p:cNvSpPr>
                <p:nvPr/>
              </p:nvSpPr>
              <p:spPr bwMode="auto">
                <a:xfrm>
                  <a:off x="2812" y="1325"/>
                  <a:ext cx="62"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09" name="Line 53"/>
                <p:cNvSpPr>
                  <a:spLocks noChangeShapeType="1"/>
                </p:cNvSpPr>
                <p:nvPr/>
              </p:nvSpPr>
              <p:spPr bwMode="auto">
                <a:xfrm>
                  <a:off x="2812" y="1369"/>
                  <a:ext cx="62"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10" name="Line 54"/>
                <p:cNvSpPr>
                  <a:spLocks noChangeShapeType="1"/>
                </p:cNvSpPr>
                <p:nvPr/>
              </p:nvSpPr>
              <p:spPr bwMode="auto">
                <a:xfrm>
                  <a:off x="2812" y="1415"/>
                  <a:ext cx="62"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11" name="Line 55"/>
                <p:cNvSpPr>
                  <a:spLocks noChangeShapeType="1"/>
                </p:cNvSpPr>
                <p:nvPr/>
              </p:nvSpPr>
              <p:spPr bwMode="auto">
                <a:xfrm>
                  <a:off x="2812" y="1460"/>
                  <a:ext cx="62"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12" name="Line 56"/>
                <p:cNvSpPr>
                  <a:spLocks noChangeShapeType="1"/>
                </p:cNvSpPr>
                <p:nvPr/>
              </p:nvSpPr>
              <p:spPr bwMode="auto">
                <a:xfrm>
                  <a:off x="2812" y="1505"/>
                  <a:ext cx="62"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13" name="Line 57"/>
                <p:cNvSpPr>
                  <a:spLocks noChangeShapeType="1"/>
                </p:cNvSpPr>
                <p:nvPr/>
              </p:nvSpPr>
              <p:spPr bwMode="auto">
                <a:xfrm>
                  <a:off x="2812" y="1550"/>
                  <a:ext cx="62"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14" name="Line 58"/>
                <p:cNvSpPr>
                  <a:spLocks noChangeShapeType="1"/>
                </p:cNvSpPr>
                <p:nvPr/>
              </p:nvSpPr>
              <p:spPr bwMode="auto">
                <a:xfrm>
                  <a:off x="2812" y="1595"/>
                  <a:ext cx="62"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15" name="Line 59"/>
                <p:cNvSpPr>
                  <a:spLocks noChangeShapeType="1"/>
                </p:cNvSpPr>
                <p:nvPr/>
              </p:nvSpPr>
              <p:spPr bwMode="auto">
                <a:xfrm>
                  <a:off x="2812" y="1640"/>
                  <a:ext cx="62"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16" name="Line 60"/>
                <p:cNvSpPr>
                  <a:spLocks noChangeShapeType="1"/>
                </p:cNvSpPr>
                <p:nvPr/>
              </p:nvSpPr>
              <p:spPr bwMode="auto">
                <a:xfrm>
                  <a:off x="2812" y="1685"/>
                  <a:ext cx="62"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17" name="Line 61"/>
                <p:cNvSpPr>
                  <a:spLocks noChangeShapeType="1"/>
                </p:cNvSpPr>
                <p:nvPr/>
              </p:nvSpPr>
              <p:spPr bwMode="auto">
                <a:xfrm>
                  <a:off x="2812" y="1732"/>
                  <a:ext cx="62"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18" name="Line 62"/>
                <p:cNvSpPr>
                  <a:spLocks noChangeShapeType="1"/>
                </p:cNvSpPr>
                <p:nvPr/>
              </p:nvSpPr>
              <p:spPr bwMode="auto">
                <a:xfrm>
                  <a:off x="2812" y="1777"/>
                  <a:ext cx="62"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grpSp>
          <p:nvGrpSpPr>
            <p:cNvPr id="19519" name="Group 63"/>
            <p:cNvGrpSpPr>
              <a:grpSpLocks/>
            </p:cNvGrpSpPr>
            <p:nvPr/>
          </p:nvGrpSpPr>
          <p:grpSpPr bwMode="auto">
            <a:xfrm>
              <a:off x="3424" y="1147"/>
              <a:ext cx="466" cy="635"/>
              <a:chOff x="3424" y="1147"/>
              <a:chExt cx="466" cy="635"/>
            </a:xfrm>
          </p:grpSpPr>
          <p:grpSp>
            <p:nvGrpSpPr>
              <p:cNvPr id="19520" name="Group 64"/>
              <p:cNvGrpSpPr>
                <a:grpSpLocks/>
              </p:cNvGrpSpPr>
              <p:nvPr/>
            </p:nvGrpSpPr>
            <p:grpSpPr bwMode="auto">
              <a:xfrm>
                <a:off x="3424" y="1147"/>
                <a:ext cx="466" cy="635"/>
                <a:chOff x="3424" y="1147"/>
                <a:chExt cx="466" cy="635"/>
              </a:xfrm>
            </p:grpSpPr>
            <p:sp>
              <p:nvSpPr>
                <p:cNvPr id="19521" name="Rectangle 65"/>
                <p:cNvSpPr>
                  <a:spLocks noChangeArrowheads="1"/>
                </p:cNvSpPr>
                <p:nvPr/>
              </p:nvSpPr>
              <p:spPr bwMode="auto">
                <a:xfrm>
                  <a:off x="3424" y="1147"/>
                  <a:ext cx="466" cy="322"/>
                </a:xfrm>
                <a:prstGeom prst="rect">
                  <a:avLst/>
                </a:prstGeom>
                <a:noFill/>
                <a:ln w="38100" cmpd="dbl">
                  <a:solidFill>
                    <a:schemeClr val="hlink"/>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22" name="Rectangle 66"/>
                <p:cNvSpPr>
                  <a:spLocks noChangeArrowheads="1"/>
                </p:cNvSpPr>
                <p:nvPr/>
              </p:nvSpPr>
              <p:spPr bwMode="auto">
                <a:xfrm>
                  <a:off x="3512" y="1493"/>
                  <a:ext cx="290" cy="289"/>
                </a:xfrm>
                <a:prstGeom prst="rect">
                  <a:avLst/>
                </a:prstGeom>
                <a:noFill/>
                <a:ln w="38100" cmpd="dbl">
                  <a:solidFill>
                    <a:schemeClr val="hlink"/>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9523" name="Group 67"/>
              <p:cNvGrpSpPr>
                <a:grpSpLocks/>
              </p:cNvGrpSpPr>
              <p:nvPr/>
            </p:nvGrpSpPr>
            <p:grpSpPr bwMode="auto">
              <a:xfrm>
                <a:off x="3622" y="1148"/>
                <a:ext cx="72" cy="631"/>
                <a:chOff x="3622" y="1148"/>
                <a:chExt cx="72" cy="631"/>
              </a:xfrm>
            </p:grpSpPr>
            <p:sp>
              <p:nvSpPr>
                <p:cNvPr id="19524" name="Line 68"/>
                <p:cNvSpPr>
                  <a:spLocks noChangeShapeType="1"/>
                </p:cNvSpPr>
                <p:nvPr/>
              </p:nvSpPr>
              <p:spPr bwMode="auto">
                <a:xfrm>
                  <a:off x="3626" y="1148"/>
                  <a:ext cx="0" cy="625"/>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25" name="Line 69"/>
                <p:cNvSpPr>
                  <a:spLocks noChangeShapeType="1"/>
                </p:cNvSpPr>
                <p:nvPr/>
              </p:nvSpPr>
              <p:spPr bwMode="auto">
                <a:xfrm>
                  <a:off x="3694" y="1155"/>
                  <a:ext cx="0" cy="624"/>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26" name="Line 70"/>
                <p:cNvSpPr>
                  <a:spLocks noChangeShapeType="1"/>
                </p:cNvSpPr>
                <p:nvPr/>
              </p:nvSpPr>
              <p:spPr bwMode="auto">
                <a:xfrm>
                  <a:off x="3622" y="1196"/>
                  <a:ext cx="6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27" name="Line 71"/>
                <p:cNvSpPr>
                  <a:spLocks noChangeShapeType="1"/>
                </p:cNvSpPr>
                <p:nvPr/>
              </p:nvSpPr>
              <p:spPr bwMode="auto">
                <a:xfrm>
                  <a:off x="3622" y="1234"/>
                  <a:ext cx="6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28" name="Line 72"/>
                <p:cNvSpPr>
                  <a:spLocks noChangeShapeType="1"/>
                </p:cNvSpPr>
                <p:nvPr/>
              </p:nvSpPr>
              <p:spPr bwMode="auto">
                <a:xfrm>
                  <a:off x="3622" y="1278"/>
                  <a:ext cx="6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29" name="Line 73"/>
                <p:cNvSpPr>
                  <a:spLocks noChangeShapeType="1"/>
                </p:cNvSpPr>
                <p:nvPr/>
              </p:nvSpPr>
              <p:spPr bwMode="auto">
                <a:xfrm>
                  <a:off x="3622" y="1325"/>
                  <a:ext cx="6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30" name="Line 74"/>
                <p:cNvSpPr>
                  <a:spLocks noChangeShapeType="1"/>
                </p:cNvSpPr>
                <p:nvPr/>
              </p:nvSpPr>
              <p:spPr bwMode="auto">
                <a:xfrm>
                  <a:off x="3622" y="1369"/>
                  <a:ext cx="6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31" name="Line 75"/>
                <p:cNvSpPr>
                  <a:spLocks noChangeShapeType="1"/>
                </p:cNvSpPr>
                <p:nvPr/>
              </p:nvSpPr>
              <p:spPr bwMode="auto">
                <a:xfrm>
                  <a:off x="3622" y="1415"/>
                  <a:ext cx="6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32" name="Line 76"/>
                <p:cNvSpPr>
                  <a:spLocks noChangeShapeType="1"/>
                </p:cNvSpPr>
                <p:nvPr/>
              </p:nvSpPr>
              <p:spPr bwMode="auto">
                <a:xfrm>
                  <a:off x="3622" y="1460"/>
                  <a:ext cx="6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33" name="Line 77"/>
                <p:cNvSpPr>
                  <a:spLocks noChangeShapeType="1"/>
                </p:cNvSpPr>
                <p:nvPr/>
              </p:nvSpPr>
              <p:spPr bwMode="auto">
                <a:xfrm>
                  <a:off x="3622" y="1505"/>
                  <a:ext cx="6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34" name="Line 78"/>
                <p:cNvSpPr>
                  <a:spLocks noChangeShapeType="1"/>
                </p:cNvSpPr>
                <p:nvPr/>
              </p:nvSpPr>
              <p:spPr bwMode="auto">
                <a:xfrm>
                  <a:off x="3622" y="1550"/>
                  <a:ext cx="6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35" name="Line 79"/>
                <p:cNvSpPr>
                  <a:spLocks noChangeShapeType="1"/>
                </p:cNvSpPr>
                <p:nvPr/>
              </p:nvSpPr>
              <p:spPr bwMode="auto">
                <a:xfrm>
                  <a:off x="3622" y="1595"/>
                  <a:ext cx="6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36" name="Line 80"/>
                <p:cNvSpPr>
                  <a:spLocks noChangeShapeType="1"/>
                </p:cNvSpPr>
                <p:nvPr/>
              </p:nvSpPr>
              <p:spPr bwMode="auto">
                <a:xfrm>
                  <a:off x="3622" y="1640"/>
                  <a:ext cx="6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37" name="Line 81"/>
                <p:cNvSpPr>
                  <a:spLocks noChangeShapeType="1"/>
                </p:cNvSpPr>
                <p:nvPr/>
              </p:nvSpPr>
              <p:spPr bwMode="auto">
                <a:xfrm>
                  <a:off x="3622" y="1685"/>
                  <a:ext cx="6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38" name="Line 82"/>
                <p:cNvSpPr>
                  <a:spLocks noChangeShapeType="1"/>
                </p:cNvSpPr>
                <p:nvPr/>
              </p:nvSpPr>
              <p:spPr bwMode="auto">
                <a:xfrm>
                  <a:off x="3622" y="1732"/>
                  <a:ext cx="6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39" name="Line 83"/>
                <p:cNvSpPr>
                  <a:spLocks noChangeShapeType="1"/>
                </p:cNvSpPr>
                <p:nvPr/>
              </p:nvSpPr>
              <p:spPr bwMode="auto">
                <a:xfrm>
                  <a:off x="3622" y="1777"/>
                  <a:ext cx="6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grpSp>
          <p:nvGrpSpPr>
            <p:cNvPr id="19540" name="Group 84"/>
            <p:cNvGrpSpPr>
              <a:grpSpLocks/>
            </p:cNvGrpSpPr>
            <p:nvPr/>
          </p:nvGrpSpPr>
          <p:grpSpPr bwMode="auto">
            <a:xfrm>
              <a:off x="1688" y="1191"/>
              <a:ext cx="240" cy="577"/>
              <a:chOff x="1688" y="1191"/>
              <a:chExt cx="240" cy="577"/>
            </a:xfrm>
          </p:grpSpPr>
          <p:grpSp>
            <p:nvGrpSpPr>
              <p:cNvPr id="19541" name="Group 85"/>
              <p:cNvGrpSpPr>
                <a:grpSpLocks/>
              </p:cNvGrpSpPr>
              <p:nvPr/>
            </p:nvGrpSpPr>
            <p:grpSpPr bwMode="auto">
              <a:xfrm>
                <a:off x="1688" y="1191"/>
                <a:ext cx="240" cy="577"/>
                <a:chOff x="1688" y="1191"/>
                <a:chExt cx="240" cy="577"/>
              </a:xfrm>
            </p:grpSpPr>
            <p:sp>
              <p:nvSpPr>
                <p:cNvPr id="19542" name="Rectangle 86"/>
                <p:cNvSpPr>
                  <a:spLocks noChangeArrowheads="1"/>
                </p:cNvSpPr>
                <p:nvPr/>
              </p:nvSpPr>
              <p:spPr bwMode="auto">
                <a:xfrm>
                  <a:off x="1688" y="1191"/>
                  <a:ext cx="240" cy="292"/>
                </a:xfrm>
                <a:prstGeom prst="rect">
                  <a:avLst/>
                </a:prstGeom>
                <a:noFill/>
                <a:ln w="38100" cmpd="dbl">
                  <a:solidFill>
                    <a:schemeClr val="hlink"/>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43" name="Rectangle 87"/>
                <p:cNvSpPr>
                  <a:spLocks noChangeArrowheads="1"/>
                </p:cNvSpPr>
                <p:nvPr/>
              </p:nvSpPr>
              <p:spPr bwMode="auto">
                <a:xfrm>
                  <a:off x="1735" y="1507"/>
                  <a:ext cx="146" cy="261"/>
                </a:xfrm>
                <a:prstGeom prst="rect">
                  <a:avLst/>
                </a:prstGeom>
                <a:noFill/>
                <a:ln w="38100" cmpd="dbl">
                  <a:solidFill>
                    <a:schemeClr val="hlink"/>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9544" name="Group 88"/>
              <p:cNvGrpSpPr>
                <a:grpSpLocks/>
              </p:cNvGrpSpPr>
              <p:nvPr/>
            </p:nvGrpSpPr>
            <p:grpSpPr bwMode="auto">
              <a:xfrm>
                <a:off x="1792" y="1191"/>
                <a:ext cx="35" cy="576"/>
                <a:chOff x="1792" y="1191"/>
                <a:chExt cx="35" cy="576"/>
              </a:xfrm>
            </p:grpSpPr>
            <p:sp>
              <p:nvSpPr>
                <p:cNvPr id="19545" name="Line 89"/>
                <p:cNvSpPr>
                  <a:spLocks noChangeShapeType="1"/>
                </p:cNvSpPr>
                <p:nvPr/>
              </p:nvSpPr>
              <p:spPr bwMode="auto">
                <a:xfrm>
                  <a:off x="1792" y="1191"/>
                  <a:ext cx="0" cy="571"/>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46" name="Line 90"/>
                <p:cNvSpPr>
                  <a:spLocks noChangeShapeType="1"/>
                </p:cNvSpPr>
                <p:nvPr/>
              </p:nvSpPr>
              <p:spPr bwMode="auto">
                <a:xfrm>
                  <a:off x="1827" y="1197"/>
                  <a:ext cx="0" cy="57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47" name="Line 91"/>
                <p:cNvSpPr>
                  <a:spLocks noChangeShapeType="1"/>
                </p:cNvSpPr>
                <p:nvPr/>
              </p:nvSpPr>
              <p:spPr bwMode="auto">
                <a:xfrm>
                  <a:off x="1792" y="1235"/>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48" name="Line 92"/>
                <p:cNvSpPr>
                  <a:spLocks noChangeShapeType="1"/>
                </p:cNvSpPr>
                <p:nvPr/>
              </p:nvSpPr>
              <p:spPr bwMode="auto">
                <a:xfrm>
                  <a:off x="1792" y="1270"/>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49" name="Line 93"/>
                <p:cNvSpPr>
                  <a:spLocks noChangeShapeType="1"/>
                </p:cNvSpPr>
                <p:nvPr/>
              </p:nvSpPr>
              <p:spPr bwMode="auto">
                <a:xfrm>
                  <a:off x="1792" y="1310"/>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50" name="Line 94"/>
                <p:cNvSpPr>
                  <a:spLocks noChangeShapeType="1"/>
                </p:cNvSpPr>
                <p:nvPr/>
              </p:nvSpPr>
              <p:spPr bwMode="auto">
                <a:xfrm>
                  <a:off x="1792" y="1351"/>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51" name="Line 95"/>
                <p:cNvSpPr>
                  <a:spLocks noChangeShapeType="1"/>
                </p:cNvSpPr>
                <p:nvPr/>
              </p:nvSpPr>
              <p:spPr bwMode="auto">
                <a:xfrm>
                  <a:off x="1792" y="1392"/>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52" name="Line 96"/>
                <p:cNvSpPr>
                  <a:spLocks noChangeShapeType="1"/>
                </p:cNvSpPr>
                <p:nvPr/>
              </p:nvSpPr>
              <p:spPr bwMode="auto">
                <a:xfrm>
                  <a:off x="1792" y="1433"/>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53" name="Line 97"/>
                <p:cNvSpPr>
                  <a:spLocks noChangeShapeType="1"/>
                </p:cNvSpPr>
                <p:nvPr/>
              </p:nvSpPr>
              <p:spPr bwMode="auto">
                <a:xfrm>
                  <a:off x="1792" y="1476"/>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54" name="Line 98"/>
                <p:cNvSpPr>
                  <a:spLocks noChangeShapeType="1"/>
                </p:cNvSpPr>
                <p:nvPr/>
              </p:nvSpPr>
              <p:spPr bwMode="auto">
                <a:xfrm>
                  <a:off x="1792" y="1516"/>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55" name="Line 99"/>
                <p:cNvSpPr>
                  <a:spLocks noChangeShapeType="1"/>
                </p:cNvSpPr>
                <p:nvPr/>
              </p:nvSpPr>
              <p:spPr bwMode="auto">
                <a:xfrm>
                  <a:off x="1792" y="1559"/>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56" name="Line 100"/>
                <p:cNvSpPr>
                  <a:spLocks noChangeShapeType="1"/>
                </p:cNvSpPr>
                <p:nvPr/>
              </p:nvSpPr>
              <p:spPr bwMode="auto">
                <a:xfrm>
                  <a:off x="1792" y="1600"/>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57" name="Line 101"/>
                <p:cNvSpPr>
                  <a:spLocks noChangeShapeType="1"/>
                </p:cNvSpPr>
                <p:nvPr/>
              </p:nvSpPr>
              <p:spPr bwMode="auto">
                <a:xfrm>
                  <a:off x="1792" y="1639"/>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58" name="Line 102"/>
                <p:cNvSpPr>
                  <a:spLocks noChangeShapeType="1"/>
                </p:cNvSpPr>
                <p:nvPr/>
              </p:nvSpPr>
              <p:spPr bwMode="auto">
                <a:xfrm>
                  <a:off x="1792" y="1681"/>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59" name="Line 103"/>
                <p:cNvSpPr>
                  <a:spLocks noChangeShapeType="1"/>
                </p:cNvSpPr>
                <p:nvPr/>
              </p:nvSpPr>
              <p:spPr bwMode="auto">
                <a:xfrm>
                  <a:off x="1792" y="1723"/>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60" name="Line 104"/>
                <p:cNvSpPr>
                  <a:spLocks noChangeShapeType="1"/>
                </p:cNvSpPr>
                <p:nvPr/>
              </p:nvSpPr>
              <p:spPr bwMode="auto">
                <a:xfrm>
                  <a:off x="1792" y="1766"/>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grpSp>
          <p:nvGrpSpPr>
            <p:cNvPr id="19561" name="Group 105"/>
            <p:cNvGrpSpPr>
              <a:grpSpLocks/>
            </p:cNvGrpSpPr>
            <p:nvPr/>
          </p:nvGrpSpPr>
          <p:grpSpPr bwMode="auto">
            <a:xfrm>
              <a:off x="1250" y="1530"/>
              <a:ext cx="240" cy="257"/>
              <a:chOff x="1250" y="1530"/>
              <a:chExt cx="240" cy="257"/>
            </a:xfrm>
          </p:grpSpPr>
          <p:grpSp>
            <p:nvGrpSpPr>
              <p:cNvPr id="19562" name="Group 106"/>
              <p:cNvGrpSpPr>
                <a:grpSpLocks/>
              </p:cNvGrpSpPr>
              <p:nvPr/>
            </p:nvGrpSpPr>
            <p:grpSpPr bwMode="auto">
              <a:xfrm>
                <a:off x="1250" y="1533"/>
                <a:ext cx="240" cy="249"/>
                <a:chOff x="1250" y="1533"/>
                <a:chExt cx="240" cy="249"/>
              </a:xfrm>
            </p:grpSpPr>
            <p:sp>
              <p:nvSpPr>
                <p:cNvPr id="19563" name="Rectangle 107"/>
                <p:cNvSpPr>
                  <a:spLocks noChangeArrowheads="1"/>
                </p:cNvSpPr>
                <p:nvPr/>
              </p:nvSpPr>
              <p:spPr bwMode="auto">
                <a:xfrm>
                  <a:off x="1250" y="1533"/>
                  <a:ext cx="240" cy="119"/>
                </a:xfrm>
                <a:prstGeom prst="rect">
                  <a:avLst/>
                </a:prstGeom>
                <a:noFill/>
                <a:ln w="38100" cmpd="dbl">
                  <a:solidFill>
                    <a:schemeClr val="hlink"/>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64" name="Rectangle 108"/>
                <p:cNvSpPr>
                  <a:spLocks noChangeArrowheads="1"/>
                </p:cNvSpPr>
                <p:nvPr/>
              </p:nvSpPr>
              <p:spPr bwMode="auto">
                <a:xfrm>
                  <a:off x="1296" y="1676"/>
                  <a:ext cx="146" cy="106"/>
                </a:xfrm>
                <a:prstGeom prst="rect">
                  <a:avLst/>
                </a:prstGeom>
                <a:noFill/>
                <a:ln w="38100" cmpd="dbl">
                  <a:solidFill>
                    <a:schemeClr val="hlink"/>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9565" name="Group 109"/>
              <p:cNvGrpSpPr>
                <a:grpSpLocks/>
              </p:cNvGrpSpPr>
              <p:nvPr/>
            </p:nvGrpSpPr>
            <p:grpSpPr bwMode="auto">
              <a:xfrm>
                <a:off x="1353" y="1530"/>
                <a:ext cx="35" cy="257"/>
                <a:chOff x="1353" y="1530"/>
                <a:chExt cx="35" cy="257"/>
              </a:xfrm>
            </p:grpSpPr>
            <p:sp>
              <p:nvSpPr>
                <p:cNvPr id="19566" name="Line 110"/>
                <p:cNvSpPr>
                  <a:spLocks noChangeShapeType="1"/>
                </p:cNvSpPr>
                <p:nvPr/>
              </p:nvSpPr>
              <p:spPr bwMode="auto">
                <a:xfrm>
                  <a:off x="1353" y="1530"/>
                  <a:ext cx="0" cy="253"/>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67" name="Line 111"/>
                <p:cNvSpPr>
                  <a:spLocks noChangeShapeType="1"/>
                </p:cNvSpPr>
                <p:nvPr/>
              </p:nvSpPr>
              <p:spPr bwMode="auto">
                <a:xfrm>
                  <a:off x="1388" y="1533"/>
                  <a:ext cx="0" cy="253"/>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68" name="Line 112"/>
                <p:cNvSpPr>
                  <a:spLocks noChangeShapeType="1"/>
                </p:cNvSpPr>
                <p:nvPr/>
              </p:nvSpPr>
              <p:spPr bwMode="auto">
                <a:xfrm>
                  <a:off x="1353" y="1547"/>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69" name="Line 113"/>
                <p:cNvSpPr>
                  <a:spLocks noChangeShapeType="1"/>
                </p:cNvSpPr>
                <p:nvPr/>
              </p:nvSpPr>
              <p:spPr bwMode="auto">
                <a:xfrm>
                  <a:off x="1353" y="1563"/>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70" name="Line 114"/>
                <p:cNvSpPr>
                  <a:spLocks noChangeShapeType="1"/>
                </p:cNvSpPr>
                <p:nvPr/>
              </p:nvSpPr>
              <p:spPr bwMode="auto">
                <a:xfrm>
                  <a:off x="1353" y="1581"/>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71" name="Line 115"/>
                <p:cNvSpPr>
                  <a:spLocks noChangeShapeType="1"/>
                </p:cNvSpPr>
                <p:nvPr/>
              </p:nvSpPr>
              <p:spPr bwMode="auto">
                <a:xfrm>
                  <a:off x="1353" y="1600"/>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72" name="Line 116"/>
                <p:cNvSpPr>
                  <a:spLocks noChangeShapeType="1"/>
                </p:cNvSpPr>
                <p:nvPr/>
              </p:nvSpPr>
              <p:spPr bwMode="auto">
                <a:xfrm>
                  <a:off x="1353" y="1618"/>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73" name="Line 117"/>
                <p:cNvSpPr>
                  <a:spLocks noChangeShapeType="1"/>
                </p:cNvSpPr>
                <p:nvPr/>
              </p:nvSpPr>
              <p:spPr bwMode="auto">
                <a:xfrm>
                  <a:off x="1353" y="1637"/>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74" name="Line 118"/>
                <p:cNvSpPr>
                  <a:spLocks noChangeShapeType="1"/>
                </p:cNvSpPr>
                <p:nvPr/>
              </p:nvSpPr>
              <p:spPr bwMode="auto">
                <a:xfrm>
                  <a:off x="1353" y="1657"/>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75" name="Line 119"/>
                <p:cNvSpPr>
                  <a:spLocks noChangeShapeType="1"/>
                </p:cNvSpPr>
                <p:nvPr/>
              </p:nvSpPr>
              <p:spPr bwMode="auto">
                <a:xfrm>
                  <a:off x="1353" y="1674"/>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76" name="Line 120"/>
                <p:cNvSpPr>
                  <a:spLocks noChangeShapeType="1"/>
                </p:cNvSpPr>
                <p:nvPr/>
              </p:nvSpPr>
              <p:spPr bwMode="auto">
                <a:xfrm>
                  <a:off x="1353" y="1693"/>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77" name="Line 121"/>
                <p:cNvSpPr>
                  <a:spLocks noChangeShapeType="1"/>
                </p:cNvSpPr>
                <p:nvPr/>
              </p:nvSpPr>
              <p:spPr bwMode="auto">
                <a:xfrm>
                  <a:off x="1353" y="1713"/>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78" name="Line 122"/>
                <p:cNvSpPr>
                  <a:spLocks noChangeShapeType="1"/>
                </p:cNvSpPr>
                <p:nvPr/>
              </p:nvSpPr>
              <p:spPr bwMode="auto">
                <a:xfrm>
                  <a:off x="1353" y="1732"/>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79" name="Line 123"/>
                <p:cNvSpPr>
                  <a:spLocks noChangeShapeType="1"/>
                </p:cNvSpPr>
                <p:nvPr/>
              </p:nvSpPr>
              <p:spPr bwMode="auto">
                <a:xfrm>
                  <a:off x="1353" y="1749"/>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80" name="Line 124"/>
                <p:cNvSpPr>
                  <a:spLocks noChangeShapeType="1"/>
                </p:cNvSpPr>
                <p:nvPr/>
              </p:nvSpPr>
              <p:spPr bwMode="auto">
                <a:xfrm>
                  <a:off x="1353" y="1768"/>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81" name="Line 125"/>
                <p:cNvSpPr>
                  <a:spLocks noChangeShapeType="1"/>
                </p:cNvSpPr>
                <p:nvPr/>
              </p:nvSpPr>
              <p:spPr bwMode="auto">
                <a:xfrm>
                  <a:off x="1353" y="1787"/>
                  <a:ext cx="28"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grpSp>
          <p:nvGrpSpPr>
            <p:cNvPr id="19582" name="Group 126"/>
            <p:cNvGrpSpPr>
              <a:grpSpLocks/>
            </p:cNvGrpSpPr>
            <p:nvPr/>
          </p:nvGrpSpPr>
          <p:grpSpPr bwMode="auto">
            <a:xfrm>
              <a:off x="4276" y="978"/>
              <a:ext cx="352" cy="684"/>
              <a:chOff x="4276" y="978"/>
              <a:chExt cx="352" cy="684"/>
            </a:xfrm>
          </p:grpSpPr>
          <p:sp>
            <p:nvSpPr>
              <p:cNvPr id="19583" name="Rectangle 127"/>
              <p:cNvSpPr>
                <a:spLocks noChangeArrowheads="1"/>
              </p:cNvSpPr>
              <p:nvPr/>
            </p:nvSpPr>
            <p:spPr bwMode="auto">
              <a:xfrm>
                <a:off x="4430" y="1204"/>
                <a:ext cx="101" cy="101"/>
              </a:xfrm>
              <a:prstGeom prst="rect">
                <a:avLst/>
              </a:prstGeom>
              <a:gradFill rotWithShape="0">
                <a:gsLst>
                  <a:gs pos="0">
                    <a:srgbClr val="919191">
                      <a:gamma/>
                      <a:shade val="29804"/>
                      <a:invGamma/>
                    </a:srgbClr>
                  </a:gs>
                  <a:gs pos="100000">
                    <a:srgbClr val="919191"/>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84" name="AutoShape 128"/>
              <p:cNvSpPr>
                <a:spLocks noChangeArrowheads="1"/>
              </p:cNvSpPr>
              <p:nvPr/>
            </p:nvSpPr>
            <p:spPr bwMode="auto">
              <a:xfrm>
                <a:off x="4485" y="978"/>
                <a:ext cx="143" cy="677"/>
              </a:xfrm>
              <a:prstGeom prst="octagon">
                <a:avLst>
                  <a:gd name="adj" fmla="val 29282"/>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85" name="AutoShape 129"/>
              <p:cNvSpPr>
                <a:spLocks noChangeArrowheads="1"/>
              </p:cNvSpPr>
              <p:nvPr/>
            </p:nvSpPr>
            <p:spPr bwMode="auto">
              <a:xfrm>
                <a:off x="4505" y="1615"/>
                <a:ext cx="123" cy="47"/>
              </a:xfrm>
              <a:prstGeom prst="roundRect">
                <a:avLst>
                  <a:gd name="adj" fmla="val 12495"/>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86" name="AutoShape 130"/>
              <p:cNvSpPr>
                <a:spLocks noChangeArrowheads="1"/>
              </p:cNvSpPr>
              <p:nvPr/>
            </p:nvSpPr>
            <p:spPr bwMode="auto">
              <a:xfrm rot="2820000">
                <a:off x="4416" y="1279"/>
                <a:ext cx="47" cy="328"/>
              </a:xfrm>
              <a:prstGeom prst="octagon">
                <a:avLst>
                  <a:gd name="adj" fmla="val 29282"/>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9587" name="Rectangle 131"/>
            <p:cNvSpPr>
              <a:spLocks noChangeArrowheads="1"/>
            </p:cNvSpPr>
            <p:nvPr/>
          </p:nvSpPr>
          <p:spPr bwMode="auto">
            <a:xfrm rot="1500000">
              <a:off x="4365" y="968"/>
              <a:ext cx="446" cy="129"/>
            </a:xfrm>
            <a:prstGeom prst="rect">
              <a:avLst/>
            </a:prstGeom>
            <a:gradFill rotWithShape="0">
              <a:gsLst>
                <a:gs pos="0">
                  <a:srgbClr val="FAFD00">
                    <a:gamma/>
                    <a:shade val="29804"/>
                    <a:invGamma/>
                  </a:srgbClr>
                </a:gs>
                <a:gs pos="100000">
                  <a:srgbClr val="FAFD00"/>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88" name="Rectangle 132"/>
            <p:cNvSpPr>
              <a:spLocks noChangeArrowheads="1"/>
            </p:cNvSpPr>
            <p:nvPr/>
          </p:nvSpPr>
          <p:spPr bwMode="auto">
            <a:xfrm rot="1440000">
              <a:off x="4314" y="916"/>
              <a:ext cx="115" cy="26"/>
            </a:xfrm>
            <a:prstGeom prst="rect">
              <a:avLst/>
            </a:prstGeom>
            <a:gradFill rotWithShape="0">
              <a:gsLst>
                <a:gs pos="0">
                  <a:srgbClr val="FAFD00">
                    <a:gamma/>
                    <a:shade val="29804"/>
                    <a:invGamma/>
                  </a:srgbClr>
                </a:gs>
                <a:gs pos="100000">
                  <a:srgbClr val="FAFD00"/>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89" name="Rectangle 133"/>
            <p:cNvSpPr>
              <a:spLocks noChangeArrowheads="1"/>
            </p:cNvSpPr>
            <p:nvPr/>
          </p:nvSpPr>
          <p:spPr bwMode="auto">
            <a:xfrm rot="1440000">
              <a:off x="4688" y="1153"/>
              <a:ext cx="168" cy="30"/>
            </a:xfrm>
            <a:prstGeom prst="rect">
              <a:avLst/>
            </a:prstGeom>
            <a:gradFill rotWithShape="0">
              <a:gsLst>
                <a:gs pos="0">
                  <a:srgbClr val="FAFD00">
                    <a:gamma/>
                    <a:shade val="29804"/>
                    <a:invGamma/>
                  </a:srgbClr>
                </a:gs>
                <a:gs pos="100000">
                  <a:srgbClr val="FAFD00"/>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90" name="Oval 134"/>
            <p:cNvSpPr>
              <a:spLocks noChangeArrowheads="1"/>
            </p:cNvSpPr>
            <p:nvPr/>
          </p:nvSpPr>
          <p:spPr bwMode="auto">
            <a:xfrm>
              <a:off x="4834" y="1128"/>
              <a:ext cx="40" cy="41"/>
            </a:xfrm>
            <a:prstGeom prst="ellipse">
              <a:avLst/>
            </a:prstGeom>
            <a:gradFill rotWithShape="0">
              <a:gsLst>
                <a:gs pos="0">
                  <a:srgbClr val="FAFD00">
                    <a:gamma/>
                    <a:shade val="29804"/>
                    <a:invGamma/>
                  </a:srgbClr>
                </a:gs>
                <a:gs pos="100000">
                  <a:srgbClr val="FAFD00"/>
                </a:gs>
              </a:gsLst>
              <a:lin ang="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91" name="Oval 135"/>
            <p:cNvSpPr>
              <a:spLocks noChangeArrowheads="1"/>
            </p:cNvSpPr>
            <p:nvPr/>
          </p:nvSpPr>
          <p:spPr bwMode="auto">
            <a:xfrm>
              <a:off x="4341" y="847"/>
              <a:ext cx="39" cy="40"/>
            </a:xfrm>
            <a:prstGeom prst="ellipse">
              <a:avLst/>
            </a:prstGeom>
            <a:gradFill rotWithShape="0">
              <a:gsLst>
                <a:gs pos="0">
                  <a:srgbClr val="FAFD00">
                    <a:gamma/>
                    <a:shade val="29804"/>
                    <a:invGamma/>
                  </a:srgbClr>
                </a:gs>
                <a:gs pos="100000">
                  <a:srgbClr val="FAFD00"/>
                </a:gs>
              </a:gsLst>
              <a:lin ang="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92" name="Oval 136"/>
            <p:cNvSpPr>
              <a:spLocks noChangeArrowheads="1"/>
            </p:cNvSpPr>
            <p:nvPr/>
          </p:nvSpPr>
          <p:spPr bwMode="auto">
            <a:xfrm>
              <a:off x="4293" y="936"/>
              <a:ext cx="40" cy="40"/>
            </a:xfrm>
            <a:prstGeom prst="ellipse">
              <a:avLst/>
            </a:prstGeom>
            <a:gradFill rotWithShape="0">
              <a:gsLst>
                <a:gs pos="0">
                  <a:srgbClr val="FAFD00">
                    <a:gamma/>
                    <a:shade val="29804"/>
                    <a:invGamma/>
                  </a:srgbClr>
                </a:gs>
                <a:gs pos="100000">
                  <a:srgbClr val="FAFD00"/>
                </a:gs>
              </a:gsLst>
              <a:lin ang="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93" name="Arco 137"/>
            <p:cNvSpPr>
              <a:spLocks/>
            </p:cNvSpPr>
            <p:nvPr/>
          </p:nvSpPr>
          <p:spPr bwMode="auto">
            <a:xfrm>
              <a:off x="4350" y="841"/>
              <a:ext cx="524" cy="326"/>
            </a:xfrm>
            <a:custGeom>
              <a:avLst/>
              <a:gdLst>
                <a:gd name="G0" fmla="+- 0 0 0"/>
                <a:gd name="G1" fmla="+- 21600 0 0"/>
                <a:gd name="G2" fmla="+- 21600 0 0"/>
                <a:gd name="T0" fmla="*/ 0 w 21600"/>
                <a:gd name="T1" fmla="*/ 0 h 21600"/>
                <a:gd name="T2" fmla="*/ 21600 w 21600"/>
                <a:gd name="T3" fmla="*/ 21534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03" y="-1"/>
                    <a:pt x="21563" y="9630"/>
                    <a:pt x="21599" y="21534"/>
                  </a:cubicBezTo>
                </a:path>
                <a:path w="21600" h="21600" stroke="0" extrusionOk="0">
                  <a:moveTo>
                    <a:pt x="0" y="-1"/>
                  </a:moveTo>
                  <a:cubicBezTo>
                    <a:pt x="11903" y="-1"/>
                    <a:pt x="21563" y="9630"/>
                    <a:pt x="21599" y="21534"/>
                  </a:cubicBezTo>
                  <a:lnTo>
                    <a:pt x="0" y="21600"/>
                  </a:lnTo>
                  <a:close/>
                </a:path>
              </a:pathLst>
            </a:custGeom>
            <a:noFill/>
            <a:ln w="12700" cap="rnd">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94" name="Line 138"/>
            <p:cNvSpPr>
              <a:spLocks noChangeShapeType="1"/>
            </p:cNvSpPr>
            <p:nvPr/>
          </p:nvSpPr>
          <p:spPr bwMode="auto">
            <a:xfrm flipH="1">
              <a:off x="4267" y="840"/>
              <a:ext cx="94" cy="13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95" name="Line 139"/>
            <p:cNvSpPr>
              <a:spLocks noChangeShapeType="1"/>
            </p:cNvSpPr>
            <p:nvPr/>
          </p:nvSpPr>
          <p:spPr bwMode="auto">
            <a:xfrm>
              <a:off x="4481" y="639"/>
              <a:ext cx="0" cy="19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596" name="Line 140"/>
            <p:cNvSpPr>
              <a:spLocks noChangeShapeType="1"/>
            </p:cNvSpPr>
            <p:nvPr/>
          </p:nvSpPr>
          <p:spPr bwMode="auto">
            <a:xfrm>
              <a:off x="4851" y="632"/>
              <a:ext cx="0" cy="42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9597" name="Group 141"/>
          <p:cNvGrpSpPr>
            <a:grpSpLocks/>
          </p:cNvGrpSpPr>
          <p:nvPr/>
        </p:nvGrpSpPr>
        <p:grpSpPr bwMode="auto">
          <a:xfrm>
            <a:off x="36513" y="4430713"/>
            <a:ext cx="9118600" cy="1822450"/>
            <a:chOff x="23" y="2791"/>
            <a:chExt cx="5744" cy="1148"/>
          </a:xfrm>
        </p:grpSpPr>
        <p:sp>
          <p:nvSpPr>
            <p:cNvPr id="19598" name="Line 142"/>
            <p:cNvSpPr>
              <a:spLocks noChangeShapeType="1"/>
            </p:cNvSpPr>
            <p:nvPr/>
          </p:nvSpPr>
          <p:spPr bwMode="auto">
            <a:xfrm>
              <a:off x="23" y="3934"/>
              <a:ext cx="572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9599" name="Group 143"/>
            <p:cNvGrpSpPr>
              <a:grpSpLocks/>
            </p:cNvGrpSpPr>
            <p:nvPr/>
          </p:nvGrpSpPr>
          <p:grpSpPr bwMode="auto">
            <a:xfrm>
              <a:off x="2213" y="3036"/>
              <a:ext cx="823" cy="886"/>
              <a:chOff x="2213" y="3036"/>
              <a:chExt cx="823" cy="886"/>
            </a:xfrm>
          </p:grpSpPr>
          <p:grpSp>
            <p:nvGrpSpPr>
              <p:cNvPr id="19600" name="Group 144"/>
              <p:cNvGrpSpPr>
                <a:grpSpLocks/>
              </p:cNvGrpSpPr>
              <p:nvPr/>
            </p:nvGrpSpPr>
            <p:grpSpPr bwMode="auto">
              <a:xfrm>
                <a:off x="2230" y="3589"/>
                <a:ext cx="524" cy="333"/>
                <a:chOff x="2230" y="3589"/>
                <a:chExt cx="524" cy="333"/>
              </a:xfrm>
            </p:grpSpPr>
            <p:sp>
              <p:nvSpPr>
                <p:cNvPr id="19601" name="Rectangle 145"/>
                <p:cNvSpPr>
                  <a:spLocks noChangeArrowheads="1"/>
                </p:cNvSpPr>
                <p:nvPr/>
              </p:nvSpPr>
              <p:spPr bwMode="auto">
                <a:xfrm>
                  <a:off x="2238" y="3589"/>
                  <a:ext cx="516" cy="67"/>
                </a:xfrm>
                <a:prstGeom prst="rect">
                  <a:avLst/>
                </a:prstGeom>
                <a:gradFill rotWithShape="0">
                  <a:gsLst>
                    <a:gs pos="0">
                      <a:srgbClr val="714400">
                        <a:gamma/>
                        <a:shade val="29804"/>
                        <a:invGamma/>
                      </a:srgbClr>
                    </a:gs>
                    <a:gs pos="100000">
                      <a:srgbClr val="7144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02" name="Rectangle 146"/>
                <p:cNvSpPr>
                  <a:spLocks noChangeArrowheads="1"/>
                </p:cNvSpPr>
                <p:nvPr/>
              </p:nvSpPr>
              <p:spPr bwMode="auto">
                <a:xfrm>
                  <a:off x="2230" y="3589"/>
                  <a:ext cx="58" cy="325"/>
                </a:xfrm>
                <a:prstGeom prst="rect">
                  <a:avLst/>
                </a:prstGeom>
                <a:gradFill rotWithShape="0">
                  <a:gsLst>
                    <a:gs pos="0">
                      <a:srgbClr val="714400">
                        <a:gamma/>
                        <a:shade val="29804"/>
                        <a:invGamma/>
                      </a:srgbClr>
                    </a:gs>
                    <a:gs pos="100000">
                      <a:srgbClr val="7144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03" name="Rectangle 147"/>
                <p:cNvSpPr>
                  <a:spLocks noChangeArrowheads="1"/>
                </p:cNvSpPr>
                <p:nvPr/>
              </p:nvSpPr>
              <p:spPr bwMode="auto">
                <a:xfrm>
                  <a:off x="2695" y="3597"/>
                  <a:ext cx="59" cy="325"/>
                </a:xfrm>
                <a:prstGeom prst="rect">
                  <a:avLst/>
                </a:prstGeom>
                <a:gradFill rotWithShape="0">
                  <a:gsLst>
                    <a:gs pos="0">
                      <a:srgbClr val="714400">
                        <a:gamma/>
                        <a:shade val="29804"/>
                        <a:invGamma/>
                      </a:srgbClr>
                    </a:gs>
                    <a:gs pos="100000">
                      <a:srgbClr val="7144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04" name="Rectangle 148"/>
                <p:cNvSpPr>
                  <a:spLocks noChangeArrowheads="1"/>
                </p:cNvSpPr>
                <p:nvPr/>
              </p:nvSpPr>
              <p:spPr bwMode="auto">
                <a:xfrm>
                  <a:off x="2305" y="3839"/>
                  <a:ext cx="382" cy="8"/>
                </a:xfrm>
                <a:prstGeom prst="rect">
                  <a:avLst/>
                </a:prstGeom>
                <a:gradFill rotWithShape="0">
                  <a:gsLst>
                    <a:gs pos="0">
                      <a:srgbClr val="714400">
                        <a:gamma/>
                        <a:shade val="29804"/>
                        <a:invGamma/>
                      </a:srgbClr>
                    </a:gs>
                    <a:gs pos="100000">
                      <a:srgbClr val="7144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9605" name="Rectangle 149"/>
              <p:cNvSpPr>
                <a:spLocks noChangeArrowheads="1"/>
              </p:cNvSpPr>
              <p:nvPr/>
            </p:nvSpPr>
            <p:spPr bwMode="auto">
              <a:xfrm>
                <a:off x="2238" y="3331"/>
                <a:ext cx="508" cy="242"/>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06" name="Line 150"/>
              <p:cNvSpPr>
                <a:spLocks noChangeShapeType="1"/>
              </p:cNvSpPr>
              <p:nvPr/>
            </p:nvSpPr>
            <p:spPr bwMode="auto">
              <a:xfrm>
                <a:off x="2533" y="3348"/>
                <a:ext cx="0" cy="2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07" name="Rectangle 151"/>
              <p:cNvSpPr>
                <a:spLocks noChangeArrowheads="1"/>
              </p:cNvSpPr>
              <p:nvPr/>
            </p:nvSpPr>
            <p:spPr bwMode="auto">
              <a:xfrm>
                <a:off x="2596" y="3398"/>
                <a:ext cx="58" cy="11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08" name="Rectangle 152"/>
              <p:cNvSpPr>
                <a:spLocks noChangeArrowheads="1"/>
              </p:cNvSpPr>
              <p:nvPr/>
            </p:nvSpPr>
            <p:spPr bwMode="auto">
              <a:xfrm>
                <a:off x="2213" y="3282"/>
                <a:ext cx="549" cy="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09" name="Rectangle 153"/>
              <p:cNvSpPr>
                <a:spLocks noChangeArrowheads="1"/>
              </p:cNvSpPr>
              <p:nvPr/>
            </p:nvSpPr>
            <p:spPr bwMode="auto">
              <a:xfrm>
                <a:off x="2213" y="3232"/>
                <a:ext cx="208" cy="42"/>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10" name="Rectangle 154"/>
              <p:cNvSpPr>
                <a:spLocks noChangeArrowheads="1"/>
              </p:cNvSpPr>
              <p:nvPr/>
            </p:nvSpPr>
            <p:spPr bwMode="auto">
              <a:xfrm>
                <a:off x="2554" y="3223"/>
                <a:ext cx="208" cy="42"/>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11" name="Line 155"/>
              <p:cNvSpPr>
                <a:spLocks noChangeShapeType="1"/>
              </p:cNvSpPr>
              <p:nvPr/>
            </p:nvSpPr>
            <p:spPr bwMode="auto">
              <a:xfrm>
                <a:off x="2251" y="3361"/>
                <a:ext cx="49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12" name="Line 156"/>
              <p:cNvSpPr>
                <a:spLocks noChangeShapeType="1"/>
              </p:cNvSpPr>
              <p:nvPr/>
            </p:nvSpPr>
            <p:spPr bwMode="auto">
              <a:xfrm>
                <a:off x="2251" y="3544"/>
                <a:ext cx="49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13" name="Line 157"/>
              <p:cNvSpPr>
                <a:spLocks noChangeShapeType="1"/>
              </p:cNvSpPr>
              <p:nvPr/>
            </p:nvSpPr>
            <p:spPr bwMode="auto">
              <a:xfrm>
                <a:off x="2367" y="3369"/>
                <a:ext cx="0" cy="16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14" name="Rectangle 158"/>
              <p:cNvSpPr>
                <a:spLocks noChangeArrowheads="1"/>
              </p:cNvSpPr>
              <p:nvPr/>
            </p:nvSpPr>
            <p:spPr bwMode="auto">
              <a:xfrm>
                <a:off x="2463" y="3157"/>
                <a:ext cx="33" cy="108"/>
              </a:xfrm>
              <a:prstGeom prst="rect">
                <a:avLst/>
              </a:prstGeom>
              <a:gradFill rotWithShape="0">
                <a:gsLst>
                  <a:gs pos="0">
                    <a:srgbClr val="618FFD">
                      <a:gamma/>
                      <a:shade val="29804"/>
                      <a:invGamma/>
                    </a:srgbClr>
                  </a:gs>
                  <a:gs pos="50000">
                    <a:srgbClr val="618FFD"/>
                  </a:gs>
                  <a:gs pos="100000">
                    <a:srgbClr val="618FFD">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15" name="Rectangle 159"/>
              <p:cNvSpPr>
                <a:spLocks noChangeArrowheads="1"/>
              </p:cNvSpPr>
              <p:nvPr/>
            </p:nvSpPr>
            <p:spPr bwMode="auto">
              <a:xfrm>
                <a:off x="2463" y="3099"/>
                <a:ext cx="549" cy="50"/>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16" name="AutoShape 160"/>
              <p:cNvSpPr>
                <a:spLocks noChangeArrowheads="1"/>
              </p:cNvSpPr>
              <p:nvPr/>
            </p:nvSpPr>
            <p:spPr bwMode="auto">
              <a:xfrm>
                <a:off x="2936" y="3165"/>
                <a:ext cx="100" cy="167"/>
              </a:xfrm>
              <a:prstGeom prst="octagon">
                <a:avLst>
                  <a:gd name="adj" fmla="val 29282"/>
                </a:avLst>
              </a:prstGeom>
              <a:gradFill rotWithShape="0">
                <a:gsLst>
                  <a:gs pos="0">
                    <a:srgbClr val="618FFD">
                      <a:gamma/>
                      <a:shade val="29804"/>
                      <a:invGamma/>
                    </a:srgbClr>
                  </a:gs>
                  <a:gs pos="50000">
                    <a:srgbClr val="618FFD"/>
                  </a:gs>
                  <a:gs pos="100000">
                    <a:srgbClr val="618FFD">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17" name="AutoShape 161"/>
              <p:cNvSpPr>
                <a:spLocks noChangeArrowheads="1"/>
              </p:cNvSpPr>
              <p:nvPr/>
            </p:nvSpPr>
            <p:spPr bwMode="auto">
              <a:xfrm rot="16200000">
                <a:off x="2228" y="3025"/>
                <a:ext cx="174" cy="196"/>
              </a:xfrm>
              <a:prstGeom prst="rtTriangle">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9618" name="Rectangle 162"/>
            <p:cNvSpPr>
              <a:spLocks noChangeArrowheads="1"/>
            </p:cNvSpPr>
            <p:nvPr/>
          </p:nvSpPr>
          <p:spPr bwMode="auto">
            <a:xfrm rot="20280000">
              <a:off x="2813" y="3314"/>
              <a:ext cx="2079" cy="27"/>
            </a:xfrm>
            <a:prstGeom prst="rect">
              <a:avLst/>
            </a:prstGeom>
            <a:gradFill rotWithShape="0">
              <a:gsLst>
                <a:gs pos="0">
                  <a:srgbClr val="FAFD00">
                    <a:gamma/>
                    <a:shade val="29804"/>
                    <a:invGamma/>
                  </a:srgbClr>
                </a:gs>
                <a:gs pos="100000">
                  <a:srgbClr val="FAFD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19" name="Rectangle 163"/>
            <p:cNvSpPr>
              <a:spLocks noChangeArrowheads="1"/>
            </p:cNvSpPr>
            <p:nvPr/>
          </p:nvSpPr>
          <p:spPr bwMode="auto">
            <a:xfrm rot="20280000">
              <a:off x="2759" y="3480"/>
              <a:ext cx="2155" cy="21"/>
            </a:xfrm>
            <a:prstGeom prst="rect">
              <a:avLst/>
            </a:prstGeom>
            <a:gradFill rotWithShape="0">
              <a:gsLst>
                <a:gs pos="0">
                  <a:srgbClr val="FAFD00">
                    <a:gamma/>
                    <a:shade val="29804"/>
                    <a:invGamma/>
                  </a:srgbClr>
                </a:gs>
                <a:gs pos="100000">
                  <a:srgbClr val="FAFD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20" name="Oval 164"/>
            <p:cNvSpPr>
              <a:spLocks noChangeArrowheads="1"/>
            </p:cNvSpPr>
            <p:nvPr/>
          </p:nvSpPr>
          <p:spPr bwMode="auto">
            <a:xfrm>
              <a:off x="3615" y="3473"/>
              <a:ext cx="58" cy="5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21" name="Oval 165"/>
            <p:cNvSpPr>
              <a:spLocks noChangeArrowheads="1"/>
            </p:cNvSpPr>
            <p:nvPr/>
          </p:nvSpPr>
          <p:spPr bwMode="auto">
            <a:xfrm>
              <a:off x="4039" y="3315"/>
              <a:ext cx="58" cy="5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22" name="Oval 166"/>
            <p:cNvSpPr>
              <a:spLocks noChangeArrowheads="1"/>
            </p:cNvSpPr>
            <p:nvPr/>
          </p:nvSpPr>
          <p:spPr bwMode="auto">
            <a:xfrm>
              <a:off x="3848" y="3390"/>
              <a:ext cx="58" cy="5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23" name="Oval 167"/>
            <p:cNvSpPr>
              <a:spLocks noChangeArrowheads="1"/>
            </p:cNvSpPr>
            <p:nvPr/>
          </p:nvSpPr>
          <p:spPr bwMode="auto">
            <a:xfrm>
              <a:off x="4255" y="3232"/>
              <a:ext cx="58" cy="5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24" name="Oval 168"/>
            <p:cNvSpPr>
              <a:spLocks noChangeArrowheads="1"/>
            </p:cNvSpPr>
            <p:nvPr/>
          </p:nvSpPr>
          <p:spPr bwMode="auto">
            <a:xfrm>
              <a:off x="4454" y="3140"/>
              <a:ext cx="59" cy="5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25" name="Rectangle 169"/>
            <p:cNvSpPr>
              <a:spLocks noChangeArrowheads="1"/>
            </p:cNvSpPr>
            <p:nvPr/>
          </p:nvSpPr>
          <p:spPr bwMode="auto">
            <a:xfrm rot="20460000">
              <a:off x="3748" y="3506"/>
              <a:ext cx="241" cy="59"/>
            </a:xfrm>
            <a:prstGeom prst="rect">
              <a:avLst/>
            </a:prstGeom>
            <a:gradFill rotWithShape="0">
              <a:gsLst>
                <a:gs pos="0">
                  <a:srgbClr val="FAFD00">
                    <a:gamma/>
                    <a:shade val="29804"/>
                    <a:invGamma/>
                  </a:srgbClr>
                </a:gs>
                <a:gs pos="100000">
                  <a:srgbClr val="FAFD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26" name="Line 170"/>
            <p:cNvSpPr>
              <a:spLocks noChangeShapeType="1"/>
            </p:cNvSpPr>
            <p:nvPr/>
          </p:nvSpPr>
          <p:spPr bwMode="auto">
            <a:xfrm flipH="1">
              <a:off x="2855" y="2995"/>
              <a:ext cx="1977" cy="7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27" name="AutoShape 171"/>
            <p:cNvSpPr>
              <a:spLocks noChangeArrowheads="1"/>
            </p:cNvSpPr>
            <p:nvPr/>
          </p:nvSpPr>
          <p:spPr bwMode="auto">
            <a:xfrm rot="4560000">
              <a:off x="2813" y="3766"/>
              <a:ext cx="92" cy="70"/>
            </a:xfrm>
            <a:prstGeom prst="rtTriangle">
              <a:avLst/>
            </a:prstGeom>
            <a:gradFill rotWithShape="0">
              <a:gsLst>
                <a:gs pos="0">
                  <a:srgbClr val="FAFD00">
                    <a:gamma/>
                    <a:shade val="29804"/>
                    <a:invGamma/>
                  </a:srgbClr>
                </a:gs>
                <a:gs pos="100000">
                  <a:srgbClr val="FAFD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28" name="AutoShape 172"/>
            <p:cNvSpPr>
              <a:spLocks noChangeArrowheads="1"/>
            </p:cNvSpPr>
            <p:nvPr/>
          </p:nvSpPr>
          <p:spPr bwMode="auto">
            <a:xfrm rot="19500000" flipV="1">
              <a:off x="4729" y="2791"/>
              <a:ext cx="449" cy="241"/>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FAFD00">
                    <a:gamma/>
                    <a:shade val="0"/>
                    <a:invGamma/>
                  </a:srgbClr>
                </a:gs>
                <a:gs pos="100000">
                  <a:srgbClr val="FAFD00"/>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29" name="Oval 173"/>
            <p:cNvSpPr>
              <a:spLocks noChangeArrowheads="1"/>
            </p:cNvSpPr>
            <p:nvPr/>
          </p:nvSpPr>
          <p:spPr bwMode="auto">
            <a:xfrm>
              <a:off x="3432" y="3556"/>
              <a:ext cx="58" cy="5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30" name="Oval 174"/>
            <p:cNvSpPr>
              <a:spLocks noChangeArrowheads="1"/>
            </p:cNvSpPr>
            <p:nvPr/>
          </p:nvSpPr>
          <p:spPr bwMode="auto">
            <a:xfrm>
              <a:off x="3224" y="3647"/>
              <a:ext cx="59" cy="51"/>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31" name="Oval 175"/>
            <p:cNvSpPr>
              <a:spLocks noChangeArrowheads="1"/>
            </p:cNvSpPr>
            <p:nvPr/>
          </p:nvSpPr>
          <p:spPr bwMode="auto">
            <a:xfrm>
              <a:off x="2983" y="3739"/>
              <a:ext cx="59" cy="5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32" name="Line 176"/>
            <p:cNvSpPr>
              <a:spLocks noChangeShapeType="1"/>
            </p:cNvSpPr>
            <p:nvPr/>
          </p:nvSpPr>
          <p:spPr bwMode="auto">
            <a:xfrm>
              <a:off x="4218" y="3351"/>
              <a:ext cx="0" cy="559"/>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33" name="Line 177"/>
            <p:cNvSpPr>
              <a:spLocks noChangeShapeType="1"/>
            </p:cNvSpPr>
            <p:nvPr/>
          </p:nvSpPr>
          <p:spPr bwMode="auto">
            <a:xfrm>
              <a:off x="3278" y="3767"/>
              <a:ext cx="0" cy="143"/>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34" name="AutoShape 178"/>
            <p:cNvSpPr>
              <a:spLocks noChangeArrowheads="1"/>
            </p:cNvSpPr>
            <p:nvPr/>
          </p:nvSpPr>
          <p:spPr bwMode="auto">
            <a:xfrm rot="16200000">
              <a:off x="4915" y="2836"/>
              <a:ext cx="232" cy="358"/>
            </a:xfrm>
            <a:prstGeom prst="rtTriangle">
              <a:avLst/>
            </a:prstGeom>
            <a:gradFill rotWithShape="0">
              <a:gsLst>
                <a:gs pos="0">
                  <a:srgbClr val="618FFD">
                    <a:gamma/>
                    <a:shade val="29804"/>
                    <a:invGamma/>
                  </a:srgbClr>
                </a:gs>
                <a:gs pos="50000">
                  <a:srgbClr val="618FFD"/>
                </a:gs>
                <a:gs pos="100000">
                  <a:srgbClr val="618FFD">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9635" name="Group 179"/>
            <p:cNvGrpSpPr>
              <a:grpSpLocks/>
            </p:cNvGrpSpPr>
            <p:nvPr/>
          </p:nvGrpSpPr>
          <p:grpSpPr bwMode="auto">
            <a:xfrm>
              <a:off x="94" y="2841"/>
              <a:ext cx="2407" cy="1078"/>
              <a:chOff x="94" y="2841"/>
              <a:chExt cx="2407" cy="1078"/>
            </a:xfrm>
          </p:grpSpPr>
          <p:sp>
            <p:nvSpPr>
              <p:cNvPr id="19636" name="Rectangle 180"/>
              <p:cNvSpPr>
                <a:spLocks noChangeArrowheads="1"/>
              </p:cNvSpPr>
              <p:nvPr/>
            </p:nvSpPr>
            <p:spPr bwMode="auto">
              <a:xfrm rot="20280000">
                <a:off x="148" y="3339"/>
                <a:ext cx="2079" cy="27"/>
              </a:xfrm>
              <a:prstGeom prst="rect">
                <a:avLst/>
              </a:prstGeom>
              <a:gradFill rotWithShape="0">
                <a:gsLst>
                  <a:gs pos="0">
                    <a:srgbClr val="FAFD00">
                      <a:gamma/>
                      <a:shade val="29804"/>
                      <a:invGamma/>
                    </a:srgbClr>
                  </a:gs>
                  <a:gs pos="100000">
                    <a:srgbClr val="FAFD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37" name="Rectangle 181"/>
              <p:cNvSpPr>
                <a:spLocks noChangeArrowheads="1"/>
              </p:cNvSpPr>
              <p:nvPr/>
            </p:nvSpPr>
            <p:spPr bwMode="auto">
              <a:xfrm rot="20280000">
                <a:off x="94" y="3505"/>
                <a:ext cx="2155" cy="21"/>
              </a:xfrm>
              <a:prstGeom prst="rect">
                <a:avLst/>
              </a:prstGeom>
              <a:gradFill rotWithShape="0">
                <a:gsLst>
                  <a:gs pos="0">
                    <a:srgbClr val="FAFD00">
                      <a:gamma/>
                      <a:shade val="29804"/>
                      <a:invGamma/>
                    </a:srgbClr>
                  </a:gs>
                  <a:gs pos="100000">
                    <a:srgbClr val="FAFD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38" name="Oval 182"/>
              <p:cNvSpPr>
                <a:spLocks noChangeArrowheads="1"/>
              </p:cNvSpPr>
              <p:nvPr/>
            </p:nvSpPr>
            <p:spPr bwMode="auto">
              <a:xfrm>
                <a:off x="950" y="3498"/>
                <a:ext cx="58" cy="5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39" name="Oval 183"/>
              <p:cNvSpPr>
                <a:spLocks noChangeArrowheads="1"/>
              </p:cNvSpPr>
              <p:nvPr/>
            </p:nvSpPr>
            <p:spPr bwMode="auto">
              <a:xfrm>
                <a:off x="1374" y="3340"/>
                <a:ext cx="58" cy="5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40" name="Oval 184"/>
              <p:cNvSpPr>
                <a:spLocks noChangeArrowheads="1"/>
              </p:cNvSpPr>
              <p:nvPr/>
            </p:nvSpPr>
            <p:spPr bwMode="auto">
              <a:xfrm>
                <a:off x="1183" y="3415"/>
                <a:ext cx="58" cy="5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41" name="Oval 185"/>
              <p:cNvSpPr>
                <a:spLocks noChangeArrowheads="1"/>
              </p:cNvSpPr>
              <p:nvPr/>
            </p:nvSpPr>
            <p:spPr bwMode="auto">
              <a:xfrm>
                <a:off x="1590" y="3257"/>
                <a:ext cx="58" cy="5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42" name="Oval 186"/>
              <p:cNvSpPr>
                <a:spLocks noChangeArrowheads="1"/>
              </p:cNvSpPr>
              <p:nvPr/>
            </p:nvSpPr>
            <p:spPr bwMode="auto">
              <a:xfrm>
                <a:off x="1789" y="3165"/>
                <a:ext cx="59" cy="5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43" name="Rectangle 187"/>
              <p:cNvSpPr>
                <a:spLocks noChangeArrowheads="1"/>
              </p:cNvSpPr>
              <p:nvPr/>
            </p:nvSpPr>
            <p:spPr bwMode="auto">
              <a:xfrm rot="20460000">
                <a:off x="1083" y="3531"/>
                <a:ext cx="241" cy="58"/>
              </a:xfrm>
              <a:prstGeom prst="rect">
                <a:avLst/>
              </a:prstGeom>
              <a:gradFill rotWithShape="0">
                <a:gsLst>
                  <a:gs pos="0">
                    <a:srgbClr val="FAFD00">
                      <a:gamma/>
                      <a:shade val="29804"/>
                      <a:invGamma/>
                    </a:srgbClr>
                  </a:gs>
                  <a:gs pos="100000">
                    <a:srgbClr val="FAFD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44" name="Line 188"/>
              <p:cNvSpPr>
                <a:spLocks noChangeShapeType="1"/>
              </p:cNvSpPr>
              <p:nvPr/>
            </p:nvSpPr>
            <p:spPr bwMode="auto">
              <a:xfrm flipH="1">
                <a:off x="190" y="3019"/>
                <a:ext cx="1977" cy="7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45" name="AutoShape 189"/>
              <p:cNvSpPr>
                <a:spLocks noChangeArrowheads="1"/>
              </p:cNvSpPr>
              <p:nvPr/>
            </p:nvSpPr>
            <p:spPr bwMode="auto">
              <a:xfrm rot="4560000">
                <a:off x="148" y="3791"/>
                <a:ext cx="92" cy="70"/>
              </a:xfrm>
              <a:prstGeom prst="rtTriangle">
                <a:avLst/>
              </a:prstGeom>
              <a:gradFill rotWithShape="0">
                <a:gsLst>
                  <a:gs pos="0">
                    <a:srgbClr val="FAFD00">
                      <a:gamma/>
                      <a:shade val="29804"/>
                      <a:invGamma/>
                    </a:srgbClr>
                  </a:gs>
                  <a:gs pos="100000">
                    <a:srgbClr val="FAFD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46" name="Oval 190"/>
              <p:cNvSpPr>
                <a:spLocks noChangeArrowheads="1"/>
              </p:cNvSpPr>
              <p:nvPr/>
            </p:nvSpPr>
            <p:spPr bwMode="auto">
              <a:xfrm>
                <a:off x="767" y="3581"/>
                <a:ext cx="59" cy="5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47" name="Oval 191"/>
              <p:cNvSpPr>
                <a:spLocks noChangeArrowheads="1"/>
              </p:cNvSpPr>
              <p:nvPr/>
            </p:nvSpPr>
            <p:spPr bwMode="auto">
              <a:xfrm>
                <a:off x="559" y="3672"/>
                <a:ext cx="59" cy="51"/>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48" name="Oval 192"/>
              <p:cNvSpPr>
                <a:spLocks noChangeArrowheads="1"/>
              </p:cNvSpPr>
              <p:nvPr/>
            </p:nvSpPr>
            <p:spPr bwMode="auto">
              <a:xfrm>
                <a:off x="318" y="3764"/>
                <a:ext cx="59" cy="5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49" name="Line 193"/>
              <p:cNvSpPr>
                <a:spLocks noChangeShapeType="1"/>
              </p:cNvSpPr>
              <p:nvPr/>
            </p:nvSpPr>
            <p:spPr bwMode="auto">
              <a:xfrm>
                <a:off x="1553" y="3376"/>
                <a:ext cx="0" cy="53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50" name="Line 194"/>
              <p:cNvSpPr>
                <a:spLocks noChangeShapeType="1"/>
              </p:cNvSpPr>
              <p:nvPr/>
            </p:nvSpPr>
            <p:spPr bwMode="auto">
              <a:xfrm>
                <a:off x="613" y="3792"/>
                <a:ext cx="0" cy="11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51" name="AutoShape 195"/>
              <p:cNvSpPr>
                <a:spLocks noChangeArrowheads="1"/>
              </p:cNvSpPr>
              <p:nvPr/>
            </p:nvSpPr>
            <p:spPr bwMode="auto">
              <a:xfrm rot="19500000" flipV="1">
                <a:off x="2052" y="2841"/>
                <a:ext cx="449" cy="241"/>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FAFD00">
                      <a:gamma/>
                      <a:shade val="0"/>
                      <a:invGamma/>
                    </a:srgbClr>
                  </a:gs>
                  <a:gs pos="100000">
                    <a:srgbClr val="FAFD00"/>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52" name="Line 196"/>
              <p:cNvSpPr>
                <a:spLocks noChangeShapeType="1"/>
              </p:cNvSpPr>
              <p:nvPr/>
            </p:nvSpPr>
            <p:spPr bwMode="auto">
              <a:xfrm>
                <a:off x="2076" y="3193"/>
                <a:ext cx="0" cy="726"/>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9653" name="Line 197"/>
            <p:cNvSpPr>
              <a:spLocks noChangeShapeType="1"/>
            </p:cNvSpPr>
            <p:nvPr/>
          </p:nvSpPr>
          <p:spPr bwMode="auto">
            <a:xfrm>
              <a:off x="4744" y="3169"/>
              <a:ext cx="0" cy="74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54" name="Rectangle 198"/>
            <p:cNvSpPr>
              <a:spLocks noChangeArrowheads="1"/>
            </p:cNvSpPr>
            <p:nvPr/>
          </p:nvSpPr>
          <p:spPr bwMode="auto">
            <a:xfrm>
              <a:off x="4856" y="3153"/>
              <a:ext cx="350" cy="83"/>
            </a:xfrm>
            <a:prstGeom prst="rect">
              <a:avLst/>
            </a:prstGeom>
            <a:gradFill rotWithShape="0">
              <a:gsLst>
                <a:gs pos="0">
                  <a:srgbClr val="618FFD">
                    <a:gamma/>
                    <a:shade val="29804"/>
                    <a:invGamma/>
                  </a:srgbClr>
                </a:gs>
                <a:gs pos="50000">
                  <a:srgbClr val="618FFD"/>
                </a:gs>
                <a:gs pos="100000">
                  <a:srgbClr val="618FFD">
                    <a:gamma/>
                    <a:shade val="29804"/>
                    <a:invGamma/>
                  </a:srgbClr>
                </a:gs>
              </a:gsLst>
              <a:lin ang="0" scaled="1"/>
            </a:gra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55" name="Rectangle 199"/>
            <p:cNvSpPr>
              <a:spLocks noChangeArrowheads="1"/>
            </p:cNvSpPr>
            <p:nvPr/>
          </p:nvSpPr>
          <p:spPr bwMode="auto">
            <a:xfrm>
              <a:off x="4881" y="3257"/>
              <a:ext cx="300" cy="75"/>
            </a:xfrm>
            <a:prstGeom prst="rect">
              <a:avLst/>
            </a:prstGeom>
            <a:gradFill rotWithShape="0">
              <a:gsLst>
                <a:gs pos="0">
                  <a:srgbClr val="618FFD">
                    <a:gamma/>
                    <a:shade val="29804"/>
                    <a:invGamma/>
                  </a:srgbClr>
                </a:gs>
                <a:gs pos="50000">
                  <a:srgbClr val="618FFD"/>
                </a:gs>
                <a:gs pos="100000">
                  <a:srgbClr val="618FFD">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56" name="Line 200"/>
            <p:cNvSpPr>
              <a:spLocks noChangeShapeType="1"/>
            </p:cNvSpPr>
            <p:nvPr/>
          </p:nvSpPr>
          <p:spPr bwMode="auto">
            <a:xfrm>
              <a:off x="4894" y="3589"/>
              <a:ext cx="0" cy="342"/>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57" name="Line 201"/>
            <p:cNvSpPr>
              <a:spLocks noChangeShapeType="1"/>
            </p:cNvSpPr>
            <p:nvPr/>
          </p:nvSpPr>
          <p:spPr bwMode="auto">
            <a:xfrm>
              <a:off x="5160" y="3597"/>
              <a:ext cx="0" cy="342"/>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58" name="AutoShape 202"/>
            <p:cNvSpPr>
              <a:spLocks noChangeArrowheads="1"/>
            </p:cNvSpPr>
            <p:nvPr/>
          </p:nvSpPr>
          <p:spPr bwMode="auto">
            <a:xfrm rot="16200000" flipH="1">
              <a:off x="4853" y="3454"/>
              <a:ext cx="356" cy="278"/>
            </a:xfrm>
            <a:prstGeom prst="homePlate">
              <a:avLst>
                <a:gd name="adj" fmla="val 42686"/>
              </a:avLst>
            </a:prstGeom>
            <a:gradFill rotWithShape="0">
              <a:gsLst>
                <a:gs pos="0">
                  <a:srgbClr val="618FFD">
                    <a:gamma/>
                    <a:shade val="29804"/>
                    <a:invGamma/>
                  </a:srgbClr>
                </a:gs>
                <a:gs pos="100000">
                  <a:srgbClr val="618FFD"/>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59" name="Line 203"/>
            <p:cNvSpPr>
              <a:spLocks noChangeShapeType="1"/>
            </p:cNvSpPr>
            <p:nvPr/>
          </p:nvSpPr>
          <p:spPr bwMode="auto">
            <a:xfrm>
              <a:off x="5060" y="3768"/>
              <a:ext cx="707"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9660" name="Group 204"/>
            <p:cNvGrpSpPr>
              <a:grpSpLocks/>
            </p:cNvGrpSpPr>
            <p:nvPr/>
          </p:nvGrpSpPr>
          <p:grpSpPr bwMode="auto">
            <a:xfrm>
              <a:off x="5299" y="2891"/>
              <a:ext cx="278" cy="636"/>
              <a:chOff x="5299" y="2891"/>
              <a:chExt cx="278" cy="636"/>
            </a:xfrm>
          </p:grpSpPr>
          <p:sp>
            <p:nvSpPr>
              <p:cNvPr id="19661" name="AutoShape 205"/>
              <p:cNvSpPr>
                <a:spLocks noChangeArrowheads="1"/>
              </p:cNvSpPr>
              <p:nvPr/>
            </p:nvSpPr>
            <p:spPr bwMode="auto">
              <a:xfrm rot="16200000" flipH="1">
                <a:off x="5259" y="2931"/>
                <a:ext cx="358" cy="278"/>
              </a:xfrm>
              <a:prstGeom prst="homePlate">
                <a:avLst>
                  <a:gd name="adj" fmla="val 42926"/>
                </a:avLst>
              </a:prstGeom>
              <a:gradFill rotWithShape="0">
                <a:gsLst>
                  <a:gs pos="0">
                    <a:srgbClr val="618FFD">
                      <a:gamma/>
                      <a:shade val="29804"/>
                      <a:invGamma/>
                    </a:srgbClr>
                  </a:gs>
                  <a:gs pos="100000">
                    <a:srgbClr val="618FFD"/>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62" name="Line 206"/>
              <p:cNvSpPr>
                <a:spLocks noChangeShapeType="1"/>
              </p:cNvSpPr>
              <p:nvPr/>
            </p:nvSpPr>
            <p:spPr bwMode="auto">
              <a:xfrm>
                <a:off x="5451" y="3261"/>
                <a:ext cx="0" cy="26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9663" name="AutoShape 207"/>
            <p:cNvSpPr>
              <a:spLocks noChangeArrowheads="1"/>
            </p:cNvSpPr>
            <p:nvPr/>
          </p:nvSpPr>
          <p:spPr bwMode="auto">
            <a:xfrm rot="16200000" flipH="1">
              <a:off x="5367" y="3080"/>
              <a:ext cx="358" cy="278"/>
            </a:xfrm>
            <a:prstGeom prst="homePlate">
              <a:avLst>
                <a:gd name="adj" fmla="val 42926"/>
              </a:avLst>
            </a:prstGeom>
            <a:gradFill rotWithShape="0">
              <a:gsLst>
                <a:gs pos="0">
                  <a:srgbClr val="618FFD">
                    <a:gamma/>
                    <a:shade val="29804"/>
                    <a:invGamma/>
                  </a:srgbClr>
                </a:gs>
                <a:gs pos="100000">
                  <a:srgbClr val="618FFD"/>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64" name="Line 208"/>
            <p:cNvSpPr>
              <a:spLocks noChangeShapeType="1"/>
            </p:cNvSpPr>
            <p:nvPr/>
          </p:nvSpPr>
          <p:spPr bwMode="auto">
            <a:xfrm>
              <a:off x="5559" y="3410"/>
              <a:ext cx="0" cy="34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65" name="Line 209"/>
            <p:cNvSpPr>
              <a:spLocks noChangeShapeType="1"/>
            </p:cNvSpPr>
            <p:nvPr/>
          </p:nvSpPr>
          <p:spPr bwMode="auto">
            <a:xfrm flipH="1">
              <a:off x="2126" y="2945"/>
              <a:ext cx="415" cy="2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66" name="Line 210"/>
            <p:cNvSpPr>
              <a:spLocks noChangeShapeType="1"/>
            </p:cNvSpPr>
            <p:nvPr/>
          </p:nvSpPr>
          <p:spPr bwMode="auto">
            <a:xfrm flipH="1">
              <a:off x="4795" y="2903"/>
              <a:ext cx="414" cy="2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9667" name="Rectangle 211"/>
          <p:cNvSpPr>
            <a:spLocks noChangeArrowheads="1"/>
          </p:cNvSpPr>
          <p:nvPr/>
        </p:nvSpPr>
        <p:spPr bwMode="auto">
          <a:xfrm>
            <a:off x="393700" y="1692275"/>
            <a:ext cx="1830388" cy="454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latin typeface="Arial" charset="0"/>
              </a:rPr>
              <a:t>TRANSPORTADOR DE</a:t>
            </a:r>
          </a:p>
          <a:p>
            <a:pPr algn="ctr" defTabSz="762000"/>
            <a:r>
              <a:rPr lang="es-ES_tradnl" sz="1200" b="1">
                <a:latin typeface="Arial" charset="0"/>
              </a:rPr>
              <a:t> ENTRADA DE RSM</a:t>
            </a:r>
          </a:p>
        </p:txBody>
      </p:sp>
      <p:sp>
        <p:nvSpPr>
          <p:cNvPr id="19668" name="Line 212"/>
          <p:cNvSpPr>
            <a:spLocks noChangeShapeType="1"/>
          </p:cNvSpPr>
          <p:nvPr/>
        </p:nvSpPr>
        <p:spPr bwMode="auto">
          <a:xfrm flipV="1">
            <a:off x="2190750" y="1268413"/>
            <a:ext cx="0" cy="11509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69" name="Rectangle 213"/>
          <p:cNvSpPr>
            <a:spLocks noChangeArrowheads="1"/>
          </p:cNvSpPr>
          <p:nvPr/>
        </p:nvSpPr>
        <p:spPr bwMode="auto">
          <a:xfrm>
            <a:off x="1189038" y="809625"/>
            <a:ext cx="1841500" cy="454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latin typeface="Arial" charset="0"/>
              </a:rPr>
              <a:t>ESTACIÓN DE CORTE </a:t>
            </a:r>
          </a:p>
          <a:p>
            <a:pPr algn="ctr" defTabSz="762000"/>
            <a:r>
              <a:rPr lang="es-ES_tradnl" sz="1200" b="1">
                <a:latin typeface="Arial" charset="0"/>
              </a:rPr>
              <a:t>DE BOLSA</a:t>
            </a:r>
          </a:p>
        </p:txBody>
      </p:sp>
      <p:sp>
        <p:nvSpPr>
          <p:cNvPr id="19670" name="Rectangle 214"/>
          <p:cNvSpPr>
            <a:spLocks noChangeArrowheads="1"/>
          </p:cNvSpPr>
          <p:nvPr/>
        </p:nvSpPr>
        <p:spPr bwMode="auto">
          <a:xfrm>
            <a:off x="2465388" y="1195388"/>
            <a:ext cx="1222375" cy="454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latin typeface="Arial" charset="0"/>
              </a:rPr>
              <a:t>ESTACIÓN DE</a:t>
            </a:r>
          </a:p>
          <a:p>
            <a:pPr algn="ctr" defTabSz="762000"/>
            <a:r>
              <a:rPr lang="es-ES_tradnl" sz="1200" b="1">
                <a:latin typeface="Arial" charset="0"/>
              </a:rPr>
              <a:t>SELECCIÓN</a:t>
            </a:r>
          </a:p>
        </p:txBody>
      </p:sp>
      <p:sp>
        <p:nvSpPr>
          <p:cNvPr id="19671" name="Line 215"/>
          <p:cNvSpPr>
            <a:spLocks noChangeShapeType="1"/>
          </p:cNvSpPr>
          <p:nvPr/>
        </p:nvSpPr>
        <p:spPr bwMode="auto">
          <a:xfrm flipV="1">
            <a:off x="2862263" y="1573213"/>
            <a:ext cx="0" cy="3079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72" name="Line 216"/>
          <p:cNvSpPr>
            <a:spLocks noChangeShapeType="1"/>
          </p:cNvSpPr>
          <p:nvPr/>
        </p:nvSpPr>
        <p:spPr bwMode="auto">
          <a:xfrm flipV="1">
            <a:off x="3786188" y="1258888"/>
            <a:ext cx="0" cy="6318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73" name="Rectangle 217"/>
          <p:cNvSpPr>
            <a:spLocks noChangeArrowheads="1"/>
          </p:cNvSpPr>
          <p:nvPr/>
        </p:nvSpPr>
        <p:spPr bwMode="auto">
          <a:xfrm>
            <a:off x="3271838" y="809625"/>
            <a:ext cx="1414462" cy="454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latin typeface="Arial" charset="0"/>
              </a:rPr>
              <a:t>FUENTE DE </a:t>
            </a:r>
          </a:p>
          <a:p>
            <a:pPr algn="ctr" defTabSz="762000"/>
            <a:r>
              <a:rPr lang="es-ES_tradnl" sz="1200" b="1">
                <a:latin typeface="Arial" charset="0"/>
              </a:rPr>
              <a:t>RECUPERACIÓN</a:t>
            </a:r>
          </a:p>
        </p:txBody>
      </p:sp>
      <p:sp>
        <p:nvSpPr>
          <p:cNvPr id="19674" name="Rectangle 218"/>
          <p:cNvSpPr>
            <a:spLocks noChangeArrowheads="1"/>
          </p:cNvSpPr>
          <p:nvPr/>
        </p:nvSpPr>
        <p:spPr bwMode="auto">
          <a:xfrm>
            <a:off x="4700588" y="809625"/>
            <a:ext cx="1222375" cy="454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latin typeface="Arial" charset="0"/>
              </a:rPr>
              <a:t>ESTACIÓN DE</a:t>
            </a:r>
          </a:p>
          <a:p>
            <a:pPr algn="ctr" defTabSz="762000"/>
            <a:r>
              <a:rPr lang="es-ES_tradnl" sz="1200" b="1">
                <a:latin typeface="Arial" charset="0"/>
              </a:rPr>
              <a:t>SELECCIÓN</a:t>
            </a:r>
          </a:p>
        </p:txBody>
      </p:sp>
      <p:sp>
        <p:nvSpPr>
          <p:cNvPr id="19675" name="Line 219"/>
          <p:cNvSpPr>
            <a:spLocks noChangeShapeType="1"/>
          </p:cNvSpPr>
          <p:nvPr/>
        </p:nvSpPr>
        <p:spPr bwMode="auto">
          <a:xfrm flipH="1">
            <a:off x="4622800" y="1200150"/>
            <a:ext cx="601663" cy="5762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76" name="Line 220"/>
          <p:cNvSpPr>
            <a:spLocks noChangeShapeType="1"/>
          </p:cNvSpPr>
          <p:nvPr/>
        </p:nvSpPr>
        <p:spPr bwMode="auto">
          <a:xfrm>
            <a:off x="5326063" y="1208088"/>
            <a:ext cx="576262" cy="5762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77" name="Rectangle 221"/>
          <p:cNvSpPr>
            <a:spLocks noChangeArrowheads="1"/>
          </p:cNvSpPr>
          <p:nvPr/>
        </p:nvSpPr>
        <p:spPr bwMode="auto">
          <a:xfrm>
            <a:off x="6502400" y="465138"/>
            <a:ext cx="1619250" cy="454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latin typeface="Arial" charset="0"/>
              </a:rPr>
              <a:t>TRANSPORTADOR </a:t>
            </a:r>
          </a:p>
          <a:p>
            <a:pPr algn="ctr" defTabSz="762000"/>
            <a:r>
              <a:rPr lang="es-ES_tradnl" sz="1200" b="1">
                <a:latin typeface="Arial" charset="0"/>
              </a:rPr>
              <a:t>MAGNÉTICO</a:t>
            </a:r>
          </a:p>
        </p:txBody>
      </p:sp>
      <p:sp>
        <p:nvSpPr>
          <p:cNvPr id="19678" name="Line 222"/>
          <p:cNvSpPr>
            <a:spLocks noChangeShapeType="1"/>
          </p:cNvSpPr>
          <p:nvPr/>
        </p:nvSpPr>
        <p:spPr bwMode="auto">
          <a:xfrm>
            <a:off x="3541713" y="2867025"/>
            <a:ext cx="0" cy="3730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79" name="Line 223"/>
          <p:cNvSpPr>
            <a:spLocks noChangeShapeType="1"/>
          </p:cNvSpPr>
          <p:nvPr/>
        </p:nvSpPr>
        <p:spPr bwMode="auto">
          <a:xfrm>
            <a:off x="4121150" y="2835275"/>
            <a:ext cx="0" cy="3730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80" name="Line 224"/>
          <p:cNvSpPr>
            <a:spLocks noChangeShapeType="1"/>
          </p:cNvSpPr>
          <p:nvPr/>
        </p:nvSpPr>
        <p:spPr bwMode="auto">
          <a:xfrm>
            <a:off x="4843463" y="2865438"/>
            <a:ext cx="0" cy="3730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81" name="Line 225"/>
          <p:cNvSpPr>
            <a:spLocks noChangeShapeType="1"/>
          </p:cNvSpPr>
          <p:nvPr/>
        </p:nvSpPr>
        <p:spPr bwMode="auto">
          <a:xfrm>
            <a:off x="5394325" y="2865438"/>
            <a:ext cx="0" cy="3730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82" name="Line 226"/>
          <p:cNvSpPr>
            <a:spLocks noChangeShapeType="1"/>
          </p:cNvSpPr>
          <p:nvPr/>
        </p:nvSpPr>
        <p:spPr bwMode="auto">
          <a:xfrm>
            <a:off x="6249988" y="2884488"/>
            <a:ext cx="0" cy="3730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83" name="Line 227"/>
          <p:cNvSpPr>
            <a:spLocks noChangeShapeType="1"/>
          </p:cNvSpPr>
          <p:nvPr/>
        </p:nvSpPr>
        <p:spPr bwMode="auto">
          <a:xfrm>
            <a:off x="6913563" y="2852738"/>
            <a:ext cx="0" cy="3730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84" name="Rectangle 228"/>
          <p:cNvSpPr>
            <a:spLocks noChangeArrowheads="1"/>
          </p:cNvSpPr>
          <p:nvPr/>
        </p:nvSpPr>
        <p:spPr bwMode="auto">
          <a:xfrm>
            <a:off x="3198813" y="3289300"/>
            <a:ext cx="647700" cy="2714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latin typeface="Arial" charset="0"/>
              </a:rPr>
              <a:t>O.C.C.</a:t>
            </a:r>
          </a:p>
        </p:txBody>
      </p:sp>
      <p:sp>
        <p:nvSpPr>
          <p:cNvPr id="19685" name="Rectangle 229"/>
          <p:cNvSpPr>
            <a:spLocks noChangeArrowheads="1"/>
          </p:cNvSpPr>
          <p:nvPr/>
        </p:nvSpPr>
        <p:spPr bwMode="auto">
          <a:xfrm>
            <a:off x="3883025" y="3300413"/>
            <a:ext cx="639763" cy="27146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latin typeface="Arial" charset="0"/>
              </a:rPr>
              <a:t>O.N.P.</a:t>
            </a:r>
          </a:p>
        </p:txBody>
      </p:sp>
      <p:sp>
        <p:nvSpPr>
          <p:cNvPr id="19686" name="Rectangle 230"/>
          <p:cNvSpPr>
            <a:spLocks noChangeArrowheads="1"/>
          </p:cNvSpPr>
          <p:nvPr/>
        </p:nvSpPr>
        <p:spPr bwMode="auto">
          <a:xfrm>
            <a:off x="4854575" y="2944813"/>
            <a:ext cx="290513" cy="10017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latin typeface="Arial" charset="0"/>
              </a:rPr>
              <a:t>P</a:t>
            </a:r>
          </a:p>
          <a:p>
            <a:pPr algn="ctr" defTabSz="762000"/>
            <a:r>
              <a:rPr lang="es-ES_tradnl" sz="1200" b="1">
                <a:latin typeface="Arial" charset="0"/>
              </a:rPr>
              <a:t>A</a:t>
            </a:r>
          </a:p>
          <a:p>
            <a:pPr algn="ctr" defTabSz="762000"/>
            <a:r>
              <a:rPr lang="es-ES_tradnl" sz="1200" b="1">
                <a:latin typeface="Arial" charset="0"/>
              </a:rPr>
              <a:t>P</a:t>
            </a:r>
          </a:p>
          <a:p>
            <a:pPr algn="ctr" defTabSz="762000"/>
            <a:r>
              <a:rPr lang="es-ES_tradnl" sz="1200" b="1">
                <a:latin typeface="Arial" charset="0"/>
              </a:rPr>
              <a:t>E</a:t>
            </a:r>
          </a:p>
          <a:p>
            <a:pPr algn="ctr" defTabSz="762000"/>
            <a:r>
              <a:rPr lang="es-ES_tradnl" sz="1200" b="1">
                <a:latin typeface="Arial" charset="0"/>
              </a:rPr>
              <a:t>L</a:t>
            </a:r>
          </a:p>
        </p:txBody>
      </p:sp>
      <p:sp>
        <p:nvSpPr>
          <p:cNvPr id="19687" name="Rectangle 231"/>
          <p:cNvSpPr>
            <a:spLocks noChangeArrowheads="1"/>
          </p:cNvSpPr>
          <p:nvPr/>
        </p:nvSpPr>
        <p:spPr bwMode="auto">
          <a:xfrm>
            <a:off x="5437188" y="2865438"/>
            <a:ext cx="300037" cy="15494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latin typeface="Arial" charset="0"/>
              </a:rPr>
              <a:t>P</a:t>
            </a:r>
          </a:p>
          <a:p>
            <a:pPr algn="ctr" defTabSz="762000"/>
            <a:r>
              <a:rPr lang="es-ES_tradnl" sz="1200" b="1">
                <a:latin typeface="Arial" charset="0"/>
              </a:rPr>
              <a:t>L</a:t>
            </a:r>
          </a:p>
          <a:p>
            <a:pPr algn="ctr" defTabSz="762000"/>
            <a:r>
              <a:rPr lang="es-ES_tradnl" sz="1200" b="1">
                <a:latin typeface="Arial" charset="0"/>
              </a:rPr>
              <a:t>Á</a:t>
            </a:r>
          </a:p>
          <a:p>
            <a:pPr algn="ctr" defTabSz="762000"/>
            <a:r>
              <a:rPr lang="es-ES_tradnl" sz="1200" b="1">
                <a:latin typeface="Arial" charset="0"/>
              </a:rPr>
              <a:t>S</a:t>
            </a:r>
          </a:p>
          <a:p>
            <a:pPr algn="ctr" defTabSz="762000"/>
            <a:r>
              <a:rPr lang="es-ES_tradnl" sz="1200" b="1">
                <a:latin typeface="Arial" charset="0"/>
              </a:rPr>
              <a:t>T</a:t>
            </a:r>
          </a:p>
          <a:p>
            <a:pPr algn="ctr" defTabSz="762000"/>
            <a:r>
              <a:rPr lang="es-ES_tradnl" sz="1200" b="1">
                <a:latin typeface="Arial" charset="0"/>
              </a:rPr>
              <a:t>I</a:t>
            </a:r>
          </a:p>
          <a:p>
            <a:pPr algn="ctr" defTabSz="762000"/>
            <a:r>
              <a:rPr lang="es-ES_tradnl" sz="1200" b="1">
                <a:latin typeface="Arial" charset="0"/>
              </a:rPr>
              <a:t>C</a:t>
            </a:r>
          </a:p>
          <a:p>
            <a:pPr algn="ctr" defTabSz="762000"/>
            <a:r>
              <a:rPr lang="es-ES_tradnl" sz="1200" b="1">
                <a:latin typeface="Arial" charset="0"/>
              </a:rPr>
              <a:t>O</a:t>
            </a:r>
          </a:p>
        </p:txBody>
      </p:sp>
      <p:sp>
        <p:nvSpPr>
          <p:cNvPr id="19688" name="Rectangle 232"/>
          <p:cNvSpPr>
            <a:spLocks noChangeArrowheads="1"/>
          </p:cNvSpPr>
          <p:nvPr/>
        </p:nvSpPr>
        <p:spPr bwMode="auto">
          <a:xfrm>
            <a:off x="6270625" y="2900363"/>
            <a:ext cx="307975" cy="15494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latin typeface="Arial" charset="0"/>
              </a:rPr>
              <a:t>A</a:t>
            </a:r>
          </a:p>
          <a:p>
            <a:pPr algn="ctr" defTabSz="762000"/>
            <a:r>
              <a:rPr lang="es-ES_tradnl" sz="1200" b="1">
                <a:latin typeface="Arial" charset="0"/>
              </a:rPr>
              <a:t>L</a:t>
            </a:r>
          </a:p>
          <a:p>
            <a:pPr algn="ctr" defTabSz="762000"/>
            <a:r>
              <a:rPr lang="es-ES_tradnl" sz="1200" b="1">
                <a:latin typeface="Arial" charset="0"/>
              </a:rPr>
              <a:t>U</a:t>
            </a:r>
          </a:p>
          <a:p>
            <a:pPr algn="ctr" defTabSz="762000"/>
            <a:r>
              <a:rPr lang="es-ES_tradnl" sz="1200" b="1">
                <a:latin typeface="Arial" charset="0"/>
              </a:rPr>
              <a:t>M</a:t>
            </a:r>
          </a:p>
          <a:p>
            <a:pPr algn="ctr" defTabSz="762000"/>
            <a:r>
              <a:rPr lang="es-ES_tradnl" sz="1200" b="1">
                <a:latin typeface="Arial" charset="0"/>
              </a:rPr>
              <a:t>I</a:t>
            </a:r>
          </a:p>
          <a:p>
            <a:pPr algn="ctr" defTabSz="762000"/>
            <a:r>
              <a:rPr lang="es-ES_tradnl" sz="1200" b="1">
                <a:latin typeface="Arial" charset="0"/>
              </a:rPr>
              <a:t>N</a:t>
            </a:r>
          </a:p>
          <a:p>
            <a:pPr algn="ctr" defTabSz="762000"/>
            <a:r>
              <a:rPr lang="es-ES_tradnl" sz="1200" b="1">
                <a:latin typeface="Arial" charset="0"/>
              </a:rPr>
              <a:t>I</a:t>
            </a:r>
          </a:p>
          <a:p>
            <a:pPr algn="ctr" defTabSz="762000"/>
            <a:r>
              <a:rPr lang="es-ES_tradnl" sz="1200" b="1">
                <a:latin typeface="Arial" charset="0"/>
              </a:rPr>
              <a:t>O</a:t>
            </a:r>
          </a:p>
        </p:txBody>
      </p:sp>
      <p:sp>
        <p:nvSpPr>
          <p:cNvPr id="19689" name="Rectangle 233"/>
          <p:cNvSpPr>
            <a:spLocks noChangeArrowheads="1"/>
          </p:cNvSpPr>
          <p:nvPr/>
        </p:nvSpPr>
        <p:spPr bwMode="auto">
          <a:xfrm>
            <a:off x="6616700" y="3208338"/>
            <a:ext cx="1036638" cy="454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latin typeface="Arial" charset="0"/>
              </a:rPr>
              <a:t>METALES</a:t>
            </a:r>
          </a:p>
          <a:p>
            <a:pPr algn="ctr" defTabSz="762000"/>
            <a:r>
              <a:rPr lang="es-ES_tradnl" sz="1200" b="1">
                <a:latin typeface="Arial" charset="0"/>
              </a:rPr>
              <a:t>FERROSOS</a:t>
            </a:r>
          </a:p>
        </p:txBody>
      </p:sp>
      <p:sp>
        <p:nvSpPr>
          <p:cNvPr id="19690" name="Line 234"/>
          <p:cNvSpPr>
            <a:spLocks noChangeShapeType="1"/>
          </p:cNvSpPr>
          <p:nvPr/>
        </p:nvSpPr>
        <p:spPr bwMode="auto">
          <a:xfrm flipH="1" flipV="1">
            <a:off x="1454150" y="4957763"/>
            <a:ext cx="388938" cy="3889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91" name="Rectangle 235"/>
          <p:cNvSpPr>
            <a:spLocks noChangeArrowheads="1"/>
          </p:cNvSpPr>
          <p:nvPr/>
        </p:nvSpPr>
        <p:spPr bwMode="auto">
          <a:xfrm>
            <a:off x="104775" y="4602163"/>
            <a:ext cx="1873250" cy="454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latin typeface="Arial" charset="0"/>
              </a:rPr>
              <a:t>TRANSPORTADOR DE </a:t>
            </a:r>
          </a:p>
          <a:p>
            <a:pPr algn="ctr" defTabSz="762000"/>
            <a:r>
              <a:rPr lang="es-ES_tradnl" sz="1200" b="1">
                <a:latin typeface="Arial" charset="0"/>
              </a:rPr>
              <a:t>ENTRADA</a:t>
            </a:r>
          </a:p>
        </p:txBody>
      </p:sp>
      <p:sp>
        <p:nvSpPr>
          <p:cNvPr id="19692" name="Line 236"/>
          <p:cNvSpPr>
            <a:spLocks noChangeShapeType="1"/>
          </p:cNvSpPr>
          <p:nvPr/>
        </p:nvSpPr>
        <p:spPr bwMode="auto">
          <a:xfrm flipH="1" flipV="1">
            <a:off x="5975350" y="4775200"/>
            <a:ext cx="388938" cy="388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93" name="Rectangle 237"/>
          <p:cNvSpPr>
            <a:spLocks noChangeArrowheads="1"/>
          </p:cNvSpPr>
          <p:nvPr/>
        </p:nvSpPr>
        <p:spPr bwMode="auto">
          <a:xfrm>
            <a:off x="4625975" y="4419600"/>
            <a:ext cx="1873250" cy="454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latin typeface="Arial" charset="0"/>
              </a:rPr>
              <a:t>TRANSPORTADOR DE </a:t>
            </a:r>
          </a:p>
          <a:p>
            <a:pPr algn="ctr" defTabSz="762000"/>
            <a:r>
              <a:rPr lang="es-ES_tradnl" sz="1200" b="1">
                <a:latin typeface="Arial" charset="0"/>
              </a:rPr>
              <a:t>SALIDA</a:t>
            </a:r>
          </a:p>
        </p:txBody>
      </p:sp>
      <p:sp>
        <p:nvSpPr>
          <p:cNvPr id="19694" name="Rectangle 238"/>
          <p:cNvSpPr>
            <a:spLocks noChangeArrowheads="1"/>
          </p:cNvSpPr>
          <p:nvPr/>
        </p:nvSpPr>
        <p:spPr bwMode="auto">
          <a:xfrm>
            <a:off x="3348038" y="3940175"/>
            <a:ext cx="1652587" cy="454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latin typeface="Arial" charset="0"/>
              </a:rPr>
              <a:t>PREPARACIÓN DEL</a:t>
            </a:r>
          </a:p>
          <a:p>
            <a:pPr algn="ctr" defTabSz="762000"/>
            <a:r>
              <a:rPr lang="es-ES_tradnl" sz="1200" b="1">
                <a:latin typeface="Arial" charset="0"/>
              </a:rPr>
              <a:t>LOTE DE ENTRADA</a:t>
            </a:r>
          </a:p>
        </p:txBody>
      </p:sp>
      <p:sp>
        <p:nvSpPr>
          <p:cNvPr id="19695" name="Line 239"/>
          <p:cNvSpPr>
            <a:spLocks noChangeShapeType="1"/>
          </p:cNvSpPr>
          <p:nvPr/>
        </p:nvSpPr>
        <p:spPr bwMode="auto">
          <a:xfrm>
            <a:off x="4233863" y="4400550"/>
            <a:ext cx="0" cy="515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96" name="Rectangle 240"/>
          <p:cNvSpPr>
            <a:spLocks noChangeArrowheads="1"/>
          </p:cNvSpPr>
          <p:nvPr/>
        </p:nvSpPr>
        <p:spPr bwMode="auto">
          <a:xfrm>
            <a:off x="7175500" y="6340475"/>
            <a:ext cx="1644650" cy="2714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latin typeface="Arial" charset="0"/>
              </a:rPr>
              <a:t>ALMACENAMIENTO</a:t>
            </a:r>
          </a:p>
        </p:txBody>
      </p:sp>
      <p:sp>
        <p:nvSpPr>
          <p:cNvPr id="19697" name="Rectangle 241"/>
          <p:cNvSpPr>
            <a:spLocks noChangeArrowheads="1"/>
          </p:cNvSpPr>
          <p:nvPr/>
        </p:nvSpPr>
        <p:spPr bwMode="auto">
          <a:xfrm>
            <a:off x="8139113" y="3613150"/>
            <a:ext cx="892175" cy="454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latin typeface="Arial" charset="0"/>
              </a:rPr>
              <a:t>ALM. DE </a:t>
            </a:r>
          </a:p>
          <a:p>
            <a:pPr algn="ctr" defTabSz="762000"/>
            <a:r>
              <a:rPr lang="es-ES_tradnl" sz="1200" b="1">
                <a:latin typeface="Arial" charset="0"/>
              </a:rPr>
              <a:t>LLANTAS</a:t>
            </a:r>
          </a:p>
        </p:txBody>
      </p:sp>
      <p:sp>
        <p:nvSpPr>
          <p:cNvPr id="19698" name="Line 242"/>
          <p:cNvSpPr>
            <a:spLocks noChangeShapeType="1"/>
          </p:cNvSpPr>
          <p:nvPr/>
        </p:nvSpPr>
        <p:spPr bwMode="auto">
          <a:xfrm>
            <a:off x="8612188" y="4044950"/>
            <a:ext cx="0" cy="527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9699" name="Rectangle 243"/>
          <p:cNvSpPr>
            <a:spLocks noChangeArrowheads="1"/>
          </p:cNvSpPr>
          <p:nvPr/>
        </p:nvSpPr>
        <p:spPr bwMode="auto">
          <a:xfrm>
            <a:off x="807492" y="160338"/>
            <a:ext cx="4171453" cy="52065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2800" b="1" dirty="0">
                <a:solidFill>
                  <a:srgbClr val="FF0000"/>
                </a:solidFill>
                <a:effectLst>
                  <a:outerShdw blurRad="38100" dist="38100" dir="2700000" algn="tl">
                    <a:srgbClr val="000000"/>
                  </a:outerShdw>
                </a:effectLst>
                <a:latin typeface="Arial" charset="0"/>
              </a:rPr>
              <a:t>M</a:t>
            </a:r>
            <a:r>
              <a:rPr lang="es-ES_tradnl" b="1" dirty="0">
                <a:solidFill>
                  <a:srgbClr val="FF0000"/>
                </a:solidFill>
                <a:effectLst>
                  <a:outerShdw blurRad="38100" dist="38100" dir="2700000" algn="tl">
                    <a:srgbClr val="000000"/>
                  </a:outerShdw>
                </a:effectLst>
                <a:latin typeface="Arial" charset="0"/>
              </a:rPr>
              <a:t>ANEJO INTEGRAL DE RESIDUOS</a:t>
            </a:r>
          </a:p>
        </p:txBody>
      </p:sp>
    </p:spTree>
    <p:extLst>
      <p:ext uri="{BB962C8B-B14F-4D97-AF65-F5344CB8AC3E}">
        <p14:creationId xmlns:p14="http://schemas.microsoft.com/office/powerpoint/2010/main" val="4212584156"/>
      </p:ext>
    </p:extLst>
  </p:cSld>
  <p:clrMapOvr>
    <a:masterClrMapping/>
  </p:clrMapOvr>
  <p:transition xmlns:p14="http://schemas.microsoft.com/office/powerpoint/2010/main" spd="slow">
    <p:strips dir="ld"/>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885950" y="742950"/>
            <a:ext cx="139700" cy="127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35" name="Rectangle 3"/>
          <p:cNvSpPr>
            <a:spLocks noChangeArrowheads="1"/>
          </p:cNvSpPr>
          <p:nvPr/>
        </p:nvSpPr>
        <p:spPr bwMode="auto">
          <a:xfrm>
            <a:off x="2052638" y="3875088"/>
            <a:ext cx="1008062" cy="52387"/>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436" name="Group 4"/>
          <p:cNvGrpSpPr>
            <a:grpSpLocks/>
          </p:cNvGrpSpPr>
          <p:nvPr/>
        </p:nvGrpSpPr>
        <p:grpSpPr bwMode="auto">
          <a:xfrm>
            <a:off x="5346700" y="2465388"/>
            <a:ext cx="695325" cy="107950"/>
            <a:chOff x="3368" y="1553"/>
            <a:chExt cx="438" cy="68"/>
          </a:xfrm>
        </p:grpSpPr>
        <p:sp>
          <p:nvSpPr>
            <p:cNvPr id="18437" name="Line 5"/>
            <p:cNvSpPr>
              <a:spLocks noChangeShapeType="1"/>
            </p:cNvSpPr>
            <p:nvPr/>
          </p:nvSpPr>
          <p:spPr bwMode="auto">
            <a:xfrm>
              <a:off x="3368" y="1592"/>
              <a:ext cx="39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38" name="AutoShape 6"/>
            <p:cNvSpPr>
              <a:spLocks noChangeArrowheads="1"/>
            </p:cNvSpPr>
            <p:nvPr/>
          </p:nvSpPr>
          <p:spPr bwMode="auto">
            <a:xfrm rot="5400000">
              <a:off x="3741" y="1556"/>
              <a:ext cx="68" cy="62"/>
            </a:xfrm>
            <a:prstGeom prst="triangle">
              <a:avLst>
                <a:gd name="adj" fmla="val 4999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439" name="Group 7"/>
          <p:cNvGrpSpPr>
            <a:grpSpLocks/>
          </p:cNvGrpSpPr>
          <p:nvPr/>
        </p:nvGrpSpPr>
        <p:grpSpPr bwMode="auto">
          <a:xfrm>
            <a:off x="3135313" y="5522913"/>
            <a:ext cx="411162" cy="528637"/>
            <a:chOff x="1975" y="3479"/>
            <a:chExt cx="259" cy="333"/>
          </a:xfrm>
        </p:grpSpPr>
        <p:sp>
          <p:nvSpPr>
            <p:cNvPr id="18440" name="AutoShape 8"/>
            <p:cNvSpPr>
              <a:spLocks noChangeArrowheads="1"/>
            </p:cNvSpPr>
            <p:nvPr/>
          </p:nvSpPr>
          <p:spPr bwMode="auto">
            <a:xfrm>
              <a:off x="1979" y="3505"/>
              <a:ext cx="250" cy="46"/>
            </a:xfrm>
            <a:prstGeom prst="roundRect">
              <a:avLst>
                <a:gd name="adj" fmla="val 12495"/>
              </a:avLst>
            </a:prstGeom>
            <a:gradFill rotWithShape="0">
              <a:gsLst>
                <a:gs pos="0">
                  <a:srgbClr val="CECECE">
                    <a:gamma/>
                    <a:shade val="29804"/>
                    <a:invGamma/>
                  </a:srgbClr>
                </a:gs>
                <a:gs pos="100000">
                  <a:srgbClr val="CECECE"/>
                </a:gs>
              </a:gsLst>
              <a:lin ang="54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41" name="Rectangle 9"/>
            <p:cNvSpPr>
              <a:spLocks noChangeArrowheads="1"/>
            </p:cNvSpPr>
            <p:nvPr/>
          </p:nvSpPr>
          <p:spPr bwMode="auto">
            <a:xfrm>
              <a:off x="1975" y="3479"/>
              <a:ext cx="259" cy="19"/>
            </a:xfrm>
            <a:prstGeom prst="rect">
              <a:avLst/>
            </a:prstGeom>
            <a:gradFill rotWithShape="0">
              <a:gsLst>
                <a:gs pos="0">
                  <a:srgbClr val="CECECE">
                    <a:gamma/>
                    <a:shade val="29804"/>
                    <a:invGamma/>
                  </a:srgbClr>
                </a:gs>
                <a:gs pos="100000">
                  <a:srgbClr val="CECECE"/>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42" name="AutoShape 10"/>
            <p:cNvSpPr>
              <a:spLocks noChangeArrowheads="1"/>
            </p:cNvSpPr>
            <p:nvPr/>
          </p:nvSpPr>
          <p:spPr bwMode="auto">
            <a:xfrm rot="10800000" flipH="1">
              <a:off x="1980" y="3564"/>
              <a:ext cx="248" cy="248"/>
            </a:xfrm>
            <a:prstGeom prst="triangle">
              <a:avLst>
                <a:gd name="adj" fmla="val 49995"/>
              </a:avLst>
            </a:prstGeom>
            <a:gradFill rotWithShape="0">
              <a:gsLst>
                <a:gs pos="0">
                  <a:srgbClr val="CECECE">
                    <a:gamma/>
                    <a:shade val="29804"/>
                    <a:invGamma/>
                  </a:srgbClr>
                </a:gs>
                <a:gs pos="100000">
                  <a:srgbClr val="CECECE"/>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443" name="Group 11"/>
          <p:cNvGrpSpPr>
            <a:grpSpLocks/>
          </p:cNvGrpSpPr>
          <p:nvPr/>
        </p:nvGrpSpPr>
        <p:grpSpPr bwMode="auto">
          <a:xfrm>
            <a:off x="2014538" y="5549900"/>
            <a:ext cx="960437" cy="547688"/>
            <a:chOff x="1269" y="3496"/>
            <a:chExt cx="605" cy="345"/>
          </a:xfrm>
        </p:grpSpPr>
        <p:sp>
          <p:nvSpPr>
            <p:cNvPr id="18444" name="Rectangle 12"/>
            <p:cNvSpPr>
              <a:spLocks noChangeArrowheads="1"/>
            </p:cNvSpPr>
            <p:nvPr/>
          </p:nvSpPr>
          <p:spPr bwMode="auto">
            <a:xfrm>
              <a:off x="1383" y="3535"/>
              <a:ext cx="441" cy="30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45" name="Line 13"/>
            <p:cNvSpPr>
              <a:spLocks noChangeShapeType="1"/>
            </p:cNvSpPr>
            <p:nvPr/>
          </p:nvSpPr>
          <p:spPr bwMode="auto">
            <a:xfrm flipH="1" flipV="1">
              <a:off x="1301" y="3528"/>
              <a:ext cx="81" cy="3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46" name="Line 14"/>
            <p:cNvSpPr>
              <a:spLocks noChangeShapeType="1"/>
            </p:cNvSpPr>
            <p:nvPr/>
          </p:nvSpPr>
          <p:spPr bwMode="auto">
            <a:xfrm flipH="1">
              <a:off x="1296" y="3534"/>
              <a:ext cx="8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47" name="Line 15"/>
            <p:cNvSpPr>
              <a:spLocks noChangeShapeType="1"/>
            </p:cNvSpPr>
            <p:nvPr/>
          </p:nvSpPr>
          <p:spPr bwMode="auto">
            <a:xfrm>
              <a:off x="1269" y="3496"/>
              <a:ext cx="60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48" name="Line 16"/>
            <p:cNvSpPr>
              <a:spLocks noChangeShapeType="1"/>
            </p:cNvSpPr>
            <p:nvPr/>
          </p:nvSpPr>
          <p:spPr bwMode="auto">
            <a:xfrm flipH="1">
              <a:off x="1828" y="3496"/>
              <a:ext cx="46" cy="3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49" name="Line 17"/>
            <p:cNvSpPr>
              <a:spLocks noChangeShapeType="1"/>
            </p:cNvSpPr>
            <p:nvPr/>
          </p:nvSpPr>
          <p:spPr bwMode="auto">
            <a:xfrm>
              <a:off x="1269" y="3496"/>
              <a:ext cx="34" cy="3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50" name="Line 18"/>
            <p:cNvSpPr>
              <a:spLocks noChangeShapeType="1"/>
            </p:cNvSpPr>
            <p:nvPr/>
          </p:nvSpPr>
          <p:spPr bwMode="auto">
            <a:xfrm flipH="1">
              <a:off x="1370" y="3503"/>
              <a:ext cx="40" cy="2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451" name="Group 19"/>
          <p:cNvGrpSpPr>
            <a:grpSpLocks/>
          </p:cNvGrpSpPr>
          <p:nvPr/>
        </p:nvGrpSpPr>
        <p:grpSpPr bwMode="auto">
          <a:xfrm>
            <a:off x="2787650" y="5835650"/>
            <a:ext cx="44450" cy="476250"/>
            <a:chOff x="1756" y="3676"/>
            <a:chExt cx="28" cy="300"/>
          </a:xfrm>
        </p:grpSpPr>
        <p:sp>
          <p:nvSpPr>
            <p:cNvPr id="18452" name="Rectangle 20"/>
            <p:cNvSpPr>
              <a:spLocks noChangeArrowheads="1"/>
            </p:cNvSpPr>
            <p:nvPr/>
          </p:nvSpPr>
          <p:spPr bwMode="auto">
            <a:xfrm>
              <a:off x="1766" y="3704"/>
              <a:ext cx="8" cy="272"/>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53" name="Rectangle 21"/>
            <p:cNvSpPr>
              <a:spLocks noChangeArrowheads="1"/>
            </p:cNvSpPr>
            <p:nvPr/>
          </p:nvSpPr>
          <p:spPr bwMode="auto">
            <a:xfrm>
              <a:off x="1756" y="3676"/>
              <a:ext cx="28" cy="2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454" name="Group 22"/>
          <p:cNvGrpSpPr>
            <a:grpSpLocks/>
          </p:cNvGrpSpPr>
          <p:nvPr/>
        </p:nvGrpSpPr>
        <p:grpSpPr bwMode="auto">
          <a:xfrm>
            <a:off x="4052888" y="1798638"/>
            <a:ext cx="463550" cy="179387"/>
            <a:chOff x="2553" y="1133"/>
            <a:chExt cx="292" cy="113"/>
          </a:xfrm>
        </p:grpSpPr>
        <p:grpSp>
          <p:nvGrpSpPr>
            <p:cNvPr id="18455" name="Group 23"/>
            <p:cNvGrpSpPr>
              <a:grpSpLocks/>
            </p:cNvGrpSpPr>
            <p:nvPr/>
          </p:nvGrpSpPr>
          <p:grpSpPr bwMode="auto">
            <a:xfrm>
              <a:off x="2553" y="1133"/>
              <a:ext cx="292" cy="113"/>
              <a:chOff x="2553" y="1133"/>
              <a:chExt cx="292" cy="113"/>
            </a:xfrm>
          </p:grpSpPr>
          <p:sp>
            <p:nvSpPr>
              <p:cNvPr id="18456" name="Rectangle 24"/>
              <p:cNvSpPr>
                <a:spLocks noChangeArrowheads="1"/>
              </p:cNvSpPr>
              <p:nvPr/>
            </p:nvSpPr>
            <p:spPr bwMode="auto">
              <a:xfrm>
                <a:off x="2674" y="1201"/>
                <a:ext cx="124" cy="45"/>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57" name="Oval 25"/>
              <p:cNvSpPr>
                <a:spLocks noChangeArrowheads="1"/>
              </p:cNvSpPr>
              <p:nvPr/>
            </p:nvSpPr>
            <p:spPr bwMode="auto">
              <a:xfrm>
                <a:off x="2732" y="1133"/>
                <a:ext cx="113" cy="11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58" name="AutoShape 26"/>
              <p:cNvSpPr>
                <a:spLocks noChangeArrowheads="1"/>
              </p:cNvSpPr>
              <p:nvPr/>
            </p:nvSpPr>
            <p:spPr bwMode="auto">
              <a:xfrm rot="16200000">
                <a:off x="2588" y="1167"/>
                <a:ext cx="44" cy="114"/>
              </a:xfrm>
              <a:prstGeom prst="triangle">
                <a:avLst>
                  <a:gd name="adj" fmla="val 49995"/>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459" name="Rectangle 27"/>
            <p:cNvSpPr>
              <a:spLocks noChangeArrowheads="1"/>
            </p:cNvSpPr>
            <p:nvPr/>
          </p:nvSpPr>
          <p:spPr bwMode="auto">
            <a:xfrm>
              <a:off x="2707" y="1213"/>
              <a:ext cx="85" cy="24"/>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460" name="Group 28"/>
          <p:cNvGrpSpPr>
            <a:grpSpLocks/>
          </p:cNvGrpSpPr>
          <p:nvPr/>
        </p:nvGrpSpPr>
        <p:grpSpPr bwMode="auto">
          <a:xfrm>
            <a:off x="284163" y="492125"/>
            <a:ext cx="384175" cy="1900238"/>
            <a:chOff x="179" y="310"/>
            <a:chExt cx="242" cy="1197"/>
          </a:xfrm>
        </p:grpSpPr>
        <p:sp>
          <p:nvSpPr>
            <p:cNvPr id="18461" name="Rectangle 29"/>
            <p:cNvSpPr>
              <a:spLocks noChangeArrowheads="1"/>
            </p:cNvSpPr>
            <p:nvPr/>
          </p:nvSpPr>
          <p:spPr bwMode="auto">
            <a:xfrm>
              <a:off x="179" y="310"/>
              <a:ext cx="242" cy="1197"/>
            </a:xfrm>
            <a:prstGeom prst="rect">
              <a:avLst/>
            </a:prstGeom>
            <a:gradFill rotWithShape="0">
              <a:gsLst>
                <a:gs pos="0">
                  <a:srgbClr val="009688"/>
                </a:gs>
                <a:gs pos="100000">
                  <a:srgbClr val="009688">
                    <a:gamma/>
                    <a:shade val="80000"/>
                    <a:invGamma/>
                  </a:srgbClr>
                </a:gs>
              </a:gsLst>
              <a:lin ang="0" scaled="1"/>
            </a:gradFill>
            <a:ln w="12700">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62" name="Line 30"/>
            <p:cNvSpPr>
              <a:spLocks noChangeShapeType="1"/>
            </p:cNvSpPr>
            <p:nvPr/>
          </p:nvSpPr>
          <p:spPr bwMode="auto">
            <a:xfrm>
              <a:off x="235" y="427"/>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63" name="Line 31"/>
            <p:cNvSpPr>
              <a:spLocks noChangeShapeType="1"/>
            </p:cNvSpPr>
            <p:nvPr/>
          </p:nvSpPr>
          <p:spPr bwMode="auto">
            <a:xfrm>
              <a:off x="235" y="469"/>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64" name="Line 32"/>
            <p:cNvSpPr>
              <a:spLocks noChangeShapeType="1"/>
            </p:cNvSpPr>
            <p:nvPr/>
          </p:nvSpPr>
          <p:spPr bwMode="auto">
            <a:xfrm>
              <a:off x="235" y="510"/>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65" name="Line 33"/>
            <p:cNvSpPr>
              <a:spLocks noChangeShapeType="1"/>
            </p:cNvSpPr>
            <p:nvPr/>
          </p:nvSpPr>
          <p:spPr bwMode="auto">
            <a:xfrm>
              <a:off x="235" y="552"/>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66" name="Line 34"/>
            <p:cNvSpPr>
              <a:spLocks noChangeShapeType="1"/>
            </p:cNvSpPr>
            <p:nvPr/>
          </p:nvSpPr>
          <p:spPr bwMode="auto">
            <a:xfrm>
              <a:off x="235" y="594"/>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67" name="Line 35"/>
            <p:cNvSpPr>
              <a:spLocks noChangeShapeType="1"/>
            </p:cNvSpPr>
            <p:nvPr/>
          </p:nvSpPr>
          <p:spPr bwMode="auto">
            <a:xfrm>
              <a:off x="235" y="635"/>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68" name="Line 36"/>
            <p:cNvSpPr>
              <a:spLocks noChangeShapeType="1"/>
            </p:cNvSpPr>
            <p:nvPr/>
          </p:nvSpPr>
          <p:spPr bwMode="auto">
            <a:xfrm>
              <a:off x="235" y="677"/>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69" name="Line 37"/>
            <p:cNvSpPr>
              <a:spLocks noChangeShapeType="1"/>
            </p:cNvSpPr>
            <p:nvPr/>
          </p:nvSpPr>
          <p:spPr bwMode="auto">
            <a:xfrm>
              <a:off x="235" y="719"/>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70" name="Line 38"/>
            <p:cNvSpPr>
              <a:spLocks noChangeShapeType="1"/>
            </p:cNvSpPr>
            <p:nvPr/>
          </p:nvSpPr>
          <p:spPr bwMode="auto">
            <a:xfrm>
              <a:off x="235" y="761"/>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71" name="Line 39"/>
            <p:cNvSpPr>
              <a:spLocks noChangeShapeType="1"/>
            </p:cNvSpPr>
            <p:nvPr/>
          </p:nvSpPr>
          <p:spPr bwMode="auto">
            <a:xfrm>
              <a:off x="235" y="803"/>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72" name="Line 40"/>
            <p:cNvSpPr>
              <a:spLocks noChangeShapeType="1"/>
            </p:cNvSpPr>
            <p:nvPr/>
          </p:nvSpPr>
          <p:spPr bwMode="auto">
            <a:xfrm>
              <a:off x="235" y="844"/>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73" name="Line 41"/>
            <p:cNvSpPr>
              <a:spLocks noChangeShapeType="1"/>
            </p:cNvSpPr>
            <p:nvPr/>
          </p:nvSpPr>
          <p:spPr bwMode="auto">
            <a:xfrm>
              <a:off x="235" y="886"/>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74" name="Line 42"/>
            <p:cNvSpPr>
              <a:spLocks noChangeShapeType="1"/>
            </p:cNvSpPr>
            <p:nvPr/>
          </p:nvSpPr>
          <p:spPr bwMode="auto">
            <a:xfrm>
              <a:off x="235" y="927"/>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75" name="Line 43"/>
            <p:cNvSpPr>
              <a:spLocks noChangeShapeType="1"/>
            </p:cNvSpPr>
            <p:nvPr/>
          </p:nvSpPr>
          <p:spPr bwMode="auto">
            <a:xfrm>
              <a:off x="235" y="969"/>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76" name="Line 44"/>
            <p:cNvSpPr>
              <a:spLocks noChangeShapeType="1"/>
            </p:cNvSpPr>
            <p:nvPr/>
          </p:nvSpPr>
          <p:spPr bwMode="auto">
            <a:xfrm>
              <a:off x="235" y="1011"/>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77" name="Line 45"/>
            <p:cNvSpPr>
              <a:spLocks noChangeShapeType="1"/>
            </p:cNvSpPr>
            <p:nvPr/>
          </p:nvSpPr>
          <p:spPr bwMode="auto">
            <a:xfrm>
              <a:off x="235" y="1052"/>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78" name="Line 46"/>
            <p:cNvSpPr>
              <a:spLocks noChangeShapeType="1"/>
            </p:cNvSpPr>
            <p:nvPr/>
          </p:nvSpPr>
          <p:spPr bwMode="auto">
            <a:xfrm>
              <a:off x="235" y="1094"/>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79" name="Line 47"/>
            <p:cNvSpPr>
              <a:spLocks noChangeShapeType="1"/>
            </p:cNvSpPr>
            <p:nvPr/>
          </p:nvSpPr>
          <p:spPr bwMode="auto">
            <a:xfrm>
              <a:off x="235" y="1136"/>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80" name="Line 48"/>
            <p:cNvSpPr>
              <a:spLocks noChangeShapeType="1"/>
            </p:cNvSpPr>
            <p:nvPr/>
          </p:nvSpPr>
          <p:spPr bwMode="auto">
            <a:xfrm>
              <a:off x="235" y="1178"/>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81" name="Line 49"/>
            <p:cNvSpPr>
              <a:spLocks noChangeShapeType="1"/>
            </p:cNvSpPr>
            <p:nvPr/>
          </p:nvSpPr>
          <p:spPr bwMode="auto">
            <a:xfrm>
              <a:off x="235" y="1220"/>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82" name="Line 50"/>
            <p:cNvSpPr>
              <a:spLocks noChangeShapeType="1"/>
            </p:cNvSpPr>
            <p:nvPr/>
          </p:nvSpPr>
          <p:spPr bwMode="auto">
            <a:xfrm>
              <a:off x="235" y="1261"/>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83" name="Line 51"/>
            <p:cNvSpPr>
              <a:spLocks noChangeShapeType="1"/>
            </p:cNvSpPr>
            <p:nvPr/>
          </p:nvSpPr>
          <p:spPr bwMode="auto">
            <a:xfrm>
              <a:off x="235" y="1303"/>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84" name="Line 52"/>
            <p:cNvSpPr>
              <a:spLocks noChangeShapeType="1"/>
            </p:cNvSpPr>
            <p:nvPr/>
          </p:nvSpPr>
          <p:spPr bwMode="auto">
            <a:xfrm>
              <a:off x="235" y="1345"/>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85" name="Line 53"/>
            <p:cNvSpPr>
              <a:spLocks noChangeShapeType="1"/>
            </p:cNvSpPr>
            <p:nvPr/>
          </p:nvSpPr>
          <p:spPr bwMode="auto">
            <a:xfrm>
              <a:off x="235" y="1386"/>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86" name="Line 54"/>
            <p:cNvSpPr>
              <a:spLocks noChangeShapeType="1"/>
            </p:cNvSpPr>
            <p:nvPr/>
          </p:nvSpPr>
          <p:spPr bwMode="auto">
            <a:xfrm>
              <a:off x="235" y="1428"/>
              <a:ext cx="11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87" name="Rectangle 55"/>
            <p:cNvSpPr>
              <a:spLocks noChangeArrowheads="1"/>
            </p:cNvSpPr>
            <p:nvPr/>
          </p:nvSpPr>
          <p:spPr bwMode="auto">
            <a:xfrm>
              <a:off x="260" y="397"/>
              <a:ext cx="53" cy="1065"/>
            </a:xfrm>
            <a:prstGeom prst="rect">
              <a:avLst/>
            </a:prstGeom>
            <a:gradFill rotWithShape="0">
              <a:gsLst>
                <a:gs pos="0">
                  <a:srgbClr val="009688"/>
                </a:gs>
                <a:gs pos="100000">
                  <a:srgbClr val="009688">
                    <a:gamma/>
                    <a:shade val="80000"/>
                    <a:invGamma/>
                  </a:srgbClr>
                </a:gs>
              </a:gsLst>
              <a:lin ang="0" scaled="1"/>
            </a:gradFill>
            <a:ln w="127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488" name="Rectangle 56"/>
          <p:cNvSpPr>
            <a:spLocks noChangeArrowheads="1"/>
          </p:cNvSpPr>
          <p:nvPr/>
        </p:nvSpPr>
        <p:spPr bwMode="auto">
          <a:xfrm>
            <a:off x="677863" y="633413"/>
            <a:ext cx="698500" cy="119062"/>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489" name="Group 57"/>
          <p:cNvGrpSpPr>
            <a:grpSpLocks/>
          </p:cNvGrpSpPr>
          <p:nvPr/>
        </p:nvGrpSpPr>
        <p:grpSpPr bwMode="auto">
          <a:xfrm>
            <a:off x="874713" y="1204913"/>
            <a:ext cx="257175" cy="263525"/>
            <a:chOff x="551" y="759"/>
            <a:chExt cx="162" cy="166"/>
          </a:xfrm>
        </p:grpSpPr>
        <p:sp>
          <p:nvSpPr>
            <p:cNvPr id="18490" name="Rectangle 58"/>
            <p:cNvSpPr>
              <a:spLocks noChangeArrowheads="1"/>
            </p:cNvSpPr>
            <p:nvPr/>
          </p:nvSpPr>
          <p:spPr bwMode="auto">
            <a:xfrm>
              <a:off x="576" y="772"/>
              <a:ext cx="137" cy="141"/>
            </a:xfrm>
            <a:prstGeom prst="rect">
              <a:avLst/>
            </a:prstGeom>
            <a:gradFill rotWithShape="0">
              <a:gsLst>
                <a:gs pos="0">
                  <a:srgbClr val="618FFD">
                    <a:gamma/>
                    <a:shade val="69804"/>
                    <a:invGamma/>
                  </a:srgbClr>
                </a:gs>
                <a:gs pos="50000">
                  <a:srgbClr val="618FFD"/>
                </a:gs>
                <a:gs pos="100000">
                  <a:srgbClr val="618FFD">
                    <a:gamma/>
                    <a:shade val="6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91" name="Rectangle 59"/>
            <p:cNvSpPr>
              <a:spLocks noChangeArrowheads="1"/>
            </p:cNvSpPr>
            <p:nvPr/>
          </p:nvSpPr>
          <p:spPr bwMode="auto">
            <a:xfrm>
              <a:off x="691" y="759"/>
              <a:ext cx="22" cy="166"/>
            </a:xfrm>
            <a:prstGeom prst="rect">
              <a:avLst/>
            </a:prstGeom>
            <a:gradFill rotWithShape="0">
              <a:gsLst>
                <a:gs pos="0">
                  <a:srgbClr val="618FFD">
                    <a:gamma/>
                    <a:shade val="69804"/>
                    <a:invGamma/>
                  </a:srgbClr>
                </a:gs>
                <a:gs pos="50000">
                  <a:srgbClr val="618FFD"/>
                </a:gs>
                <a:gs pos="100000">
                  <a:srgbClr val="618FFD">
                    <a:gamma/>
                    <a:shade val="6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92" name="Rectangle 60"/>
            <p:cNvSpPr>
              <a:spLocks noChangeArrowheads="1"/>
            </p:cNvSpPr>
            <p:nvPr/>
          </p:nvSpPr>
          <p:spPr bwMode="auto">
            <a:xfrm>
              <a:off x="551" y="823"/>
              <a:ext cx="17" cy="38"/>
            </a:xfrm>
            <a:prstGeom prst="rect">
              <a:avLst/>
            </a:prstGeom>
            <a:gradFill rotWithShape="0">
              <a:gsLst>
                <a:gs pos="0">
                  <a:srgbClr val="618FFD">
                    <a:gamma/>
                    <a:shade val="69804"/>
                    <a:invGamma/>
                  </a:srgbClr>
                </a:gs>
                <a:gs pos="50000">
                  <a:srgbClr val="618FFD"/>
                </a:gs>
                <a:gs pos="100000">
                  <a:srgbClr val="618FFD">
                    <a:gamma/>
                    <a:shade val="6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493" name="Group 61"/>
          <p:cNvGrpSpPr>
            <a:grpSpLocks/>
          </p:cNvGrpSpPr>
          <p:nvPr/>
        </p:nvGrpSpPr>
        <p:grpSpPr bwMode="auto">
          <a:xfrm>
            <a:off x="871538" y="1636713"/>
            <a:ext cx="258762" cy="263525"/>
            <a:chOff x="549" y="1031"/>
            <a:chExt cx="163" cy="166"/>
          </a:xfrm>
        </p:grpSpPr>
        <p:sp>
          <p:nvSpPr>
            <p:cNvPr id="18494" name="Rectangle 62"/>
            <p:cNvSpPr>
              <a:spLocks noChangeArrowheads="1"/>
            </p:cNvSpPr>
            <p:nvPr/>
          </p:nvSpPr>
          <p:spPr bwMode="auto">
            <a:xfrm>
              <a:off x="574" y="1043"/>
              <a:ext cx="138" cy="142"/>
            </a:xfrm>
            <a:prstGeom prst="rect">
              <a:avLst/>
            </a:prstGeom>
            <a:gradFill rotWithShape="0">
              <a:gsLst>
                <a:gs pos="0">
                  <a:srgbClr val="618FFD">
                    <a:gamma/>
                    <a:shade val="80000"/>
                    <a:invGamma/>
                  </a:srgbClr>
                </a:gs>
                <a:gs pos="50000">
                  <a:srgbClr val="618FFD"/>
                </a:gs>
                <a:gs pos="100000">
                  <a:srgbClr val="618FFD">
                    <a:gamma/>
                    <a:shade val="80000"/>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95" name="Rectangle 63"/>
            <p:cNvSpPr>
              <a:spLocks noChangeArrowheads="1"/>
            </p:cNvSpPr>
            <p:nvPr/>
          </p:nvSpPr>
          <p:spPr bwMode="auto">
            <a:xfrm>
              <a:off x="690" y="1031"/>
              <a:ext cx="22" cy="166"/>
            </a:xfrm>
            <a:prstGeom prst="rect">
              <a:avLst/>
            </a:prstGeom>
            <a:gradFill rotWithShape="0">
              <a:gsLst>
                <a:gs pos="0">
                  <a:srgbClr val="618FFD">
                    <a:gamma/>
                    <a:shade val="80000"/>
                    <a:invGamma/>
                  </a:srgbClr>
                </a:gs>
                <a:gs pos="50000">
                  <a:srgbClr val="618FFD"/>
                </a:gs>
                <a:gs pos="100000">
                  <a:srgbClr val="618FFD">
                    <a:gamma/>
                    <a:shade val="80000"/>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96" name="Rectangle 64"/>
            <p:cNvSpPr>
              <a:spLocks noChangeArrowheads="1"/>
            </p:cNvSpPr>
            <p:nvPr/>
          </p:nvSpPr>
          <p:spPr bwMode="auto">
            <a:xfrm>
              <a:off x="549" y="1095"/>
              <a:ext cx="17" cy="38"/>
            </a:xfrm>
            <a:prstGeom prst="rect">
              <a:avLst/>
            </a:prstGeom>
            <a:gradFill rotWithShape="0">
              <a:gsLst>
                <a:gs pos="0">
                  <a:srgbClr val="618FFD">
                    <a:gamma/>
                    <a:shade val="80000"/>
                    <a:invGamma/>
                  </a:srgbClr>
                </a:gs>
                <a:gs pos="50000">
                  <a:srgbClr val="618FFD"/>
                </a:gs>
                <a:gs pos="100000">
                  <a:srgbClr val="618FFD">
                    <a:gamma/>
                    <a:shade val="80000"/>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497" name="Group 65"/>
          <p:cNvGrpSpPr>
            <a:grpSpLocks/>
          </p:cNvGrpSpPr>
          <p:nvPr/>
        </p:nvGrpSpPr>
        <p:grpSpPr bwMode="auto">
          <a:xfrm>
            <a:off x="882650" y="2073275"/>
            <a:ext cx="258763" cy="265113"/>
            <a:chOff x="556" y="1306"/>
            <a:chExt cx="163" cy="167"/>
          </a:xfrm>
        </p:grpSpPr>
        <p:sp>
          <p:nvSpPr>
            <p:cNvPr id="18498" name="Rectangle 66"/>
            <p:cNvSpPr>
              <a:spLocks noChangeArrowheads="1"/>
            </p:cNvSpPr>
            <p:nvPr/>
          </p:nvSpPr>
          <p:spPr bwMode="auto">
            <a:xfrm>
              <a:off x="582" y="1319"/>
              <a:ext cx="137" cy="141"/>
            </a:xfrm>
            <a:prstGeom prst="rect">
              <a:avLst/>
            </a:prstGeom>
            <a:gradFill rotWithShape="0">
              <a:gsLst>
                <a:gs pos="0">
                  <a:srgbClr val="618FFD">
                    <a:gamma/>
                    <a:shade val="69804"/>
                    <a:invGamma/>
                  </a:srgbClr>
                </a:gs>
                <a:gs pos="50000">
                  <a:srgbClr val="618FFD"/>
                </a:gs>
                <a:gs pos="100000">
                  <a:srgbClr val="618FFD">
                    <a:gamma/>
                    <a:shade val="6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499" name="Rectangle 67"/>
            <p:cNvSpPr>
              <a:spLocks noChangeArrowheads="1"/>
            </p:cNvSpPr>
            <p:nvPr/>
          </p:nvSpPr>
          <p:spPr bwMode="auto">
            <a:xfrm>
              <a:off x="582" y="1306"/>
              <a:ext cx="22" cy="167"/>
            </a:xfrm>
            <a:prstGeom prst="rect">
              <a:avLst/>
            </a:prstGeom>
            <a:gradFill rotWithShape="0">
              <a:gsLst>
                <a:gs pos="0">
                  <a:srgbClr val="618FFD">
                    <a:gamma/>
                    <a:shade val="69804"/>
                    <a:invGamma/>
                  </a:srgbClr>
                </a:gs>
                <a:gs pos="50000">
                  <a:srgbClr val="618FFD"/>
                </a:gs>
                <a:gs pos="100000">
                  <a:srgbClr val="618FFD">
                    <a:gamma/>
                    <a:shade val="6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00" name="Rectangle 68"/>
            <p:cNvSpPr>
              <a:spLocks noChangeArrowheads="1"/>
            </p:cNvSpPr>
            <p:nvPr/>
          </p:nvSpPr>
          <p:spPr bwMode="auto">
            <a:xfrm>
              <a:off x="556" y="1370"/>
              <a:ext cx="18" cy="39"/>
            </a:xfrm>
            <a:prstGeom prst="rect">
              <a:avLst/>
            </a:prstGeom>
            <a:gradFill rotWithShape="0">
              <a:gsLst>
                <a:gs pos="0">
                  <a:srgbClr val="618FFD">
                    <a:gamma/>
                    <a:shade val="69804"/>
                    <a:invGamma/>
                  </a:srgbClr>
                </a:gs>
                <a:gs pos="50000">
                  <a:srgbClr val="618FFD"/>
                </a:gs>
                <a:gs pos="100000">
                  <a:srgbClr val="618FFD">
                    <a:gamma/>
                    <a:shade val="6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501" name="Line 69"/>
          <p:cNvSpPr>
            <a:spLocks noChangeShapeType="1"/>
          </p:cNvSpPr>
          <p:nvPr/>
        </p:nvSpPr>
        <p:spPr bwMode="auto">
          <a:xfrm>
            <a:off x="1149350" y="1219200"/>
            <a:ext cx="1519238"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02" name="Line 70"/>
          <p:cNvSpPr>
            <a:spLocks noChangeShapeType="1"/>
          </p:cNvSpPr>
          <p:nvPr/>
        </p:nvSpPr>
        <p:spPr bwMode="auto">
          <a:xfrm>
            <a:off x="1149350" y="1446213"/>
            <a:ext cx="1519238"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03" name="Line 71"/>
          <p:cNvSpPr>
            <a:spLocks noChangeShapeType="1"/>
          </p:cNvSpPr>
          <p:nvPr/>
        </p:nvSpPr>
        <p:spPr bwMode="auto">
          <a:xfrm>
            <a:off x="1149350" y="1660525"/>
            <a:ext cx="271463"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04" name="Line 72"/>
          <p:cNvSpPr>
            <a:spLocks noChangeShapeType="1"/>
          </p:cNvSpPr>
          <p:nvPr/>
        </p:nvSpPr>
        <p:spPr bwMode="auto">
          <a:xfrm>
            <a:off x="1149350" y="1874838"/>
            <a:ext cx="1519238"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05" name="Line 73"/>
          <p:cNvSpPr>
            <a:spLocks noChangeShapeType="1"/>
          </p:cNvSpPr>
          <p:nvPr/>
        </p:nvSpPr>
        <p:spPr bwMode="auto">
          <a:xfrm>
            <a:off x="1149350" y="2090738"/>
            <a:ext cx="1519238"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06" name="Line 74"/>
          <p:cNvSpPr>
            <a:spLocks noChangeShapeType="1"/>
          </p:cNvSpPr>
          <p:nvPr/>
        </p:nvSpPr>
        <p:spPr bwMode="auto">
          <a:xfrm>
            <a:off x="1162050" y="2324100"/>
            <a:ext cx="1519238"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507" name="Group 75"/>
          <p:cNvGrpSpPr>
            <a:grpSpLocks/>
          </p:cNvGrpSpPr>
          <p:nvPr/>
        </p:nvGrpSpPr>
        <p:grpSpPr bwMode="auto">
          <a:xfrm>
            <a:off x="993775" y="1893888"/>
            <a:ext cx="58738" cy="146050"/>
            <a:chOff x="626" y="1193"/>
            <a:chExt cx="37" cy="92"/>
          </a:xfrm>
        </p:grpSpPr>
        <p:sp>
          <p:nvSpPr>
            <p:cNvPr id="18508" name="Rectangle 76"/>
            <p:cNvSpPr>
              <a:spLocks noChangeArrowheads="1"/>
            </p:cNvSpPr>
            <p:nvPr/>
          </p:nvSpPr>
          <p:spPr bwMode="auto">
            <a:xfrm>
              <a:off x="637" y="1193"/>
              <a:ext cx="15" cy="7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09" name="Rectangle 77"/>
            <p:cNvSpPr>
              <a:spLocks noChangeArrowheads="1"/>
            </p:cNvSpPr>
            <p:nvPr/>
          </p:nvSpPr>
          <p:spPr bwMode="auto">
            <a:xfrm>
              <a:off x="626" y="1274"/>
              <a:ext cx="37" cy="11"/>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510" name="Group 78"/>
          <p:cNvGrpSpPr>
            <a:grpSpLocks/>
          </p:cNvGrpSpPr>
          <p:nvPr/>
        </p:nvGrpSpPr>
        <p:grpSpPr bwMode="auto">
          <a:xfrm>
            <a:off x="2019300" y="514350"/>
            <a:ext cx="403225" cy="541338"/>
            <a:chOff x="1272" y="324"/>
            <a:chExt cx="254" cy="341"/>
          </a:xfrm>
        </p:grpSpPr>
        <p:grpSp>
          <p:nvGrpSpPr>
            <p:cNvPr id="18511" name="Group 79"/>
            <p:cNvGrpSpPr>
              <a:grpSpLocks/>
            </p:cNvGrpSpPr>
            <p:nvPr/>
          </p:nvGrpSpPr>
          <p:grpSpPr bwMode="auto">
            <a:xfrm>
              <a:off x="1428" y="326"/>
              <a:ext cx="98" cy="98"/>
              <a:chOff x="1428" y="326"/>
              <a:chExt cx="98" cy="98"/>
            </a:xfrm>
          </p:grpSpPr>
          <p:sp>
            <p:nvSpPr>
              <p:cNvPr id="18512" name="Oval 80"/>
              <p:cNvSpPr>
                <a:spLocks noChangeArrowheads="1"/>
              </p:cNvSpPr>
              <p:nvPr/>
            </p:nvSpPr>
            <p:spPr bwMode="auto">
              <a:xfrm>
                <a:off x="1428" y="326"/>
                <a:ext cx="98" cy="98"/>
              </a:xfrm>
              <a:prstGeom prst="ellips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13" name="Oval 81"/>
              <p:cNvSpPr>
                <a:spLocks noChangeArrowheads="1"/>
              </p:cNvSpPr>
              <p:nvPr/>
            </p:nvSpPr>
            <p:spPr bwMode="auto">
              <a:xfrm>
                <a:off x="1459" y="358"/>
                <a:ext cx="36" cy="35"/>
              </a:xfrm>
              <a:prstGeom prst="ellips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514" name="Line 82"/>
            <p:cNvSpPr>
              <a:spLocks noChangeShapeType="1"/>
            </p:cNvSpPr>
            <p:nvPr/>
          </p:nvSpPr>
          <p:spPr bwMode="auto">
            <a:xfrm flipV="1">
              <a:off x="1272" y="324"/>
              <a:ext cx="0" cy="3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15" name="Line 83"/>
            <p:cNvSpPr>
              <a:spLocks noChangeShapeType="1"/>
            </p:cNvSpPr>
            <p:nvPr/>
          </p:nvSpPr>
          <p:spPr bwMode="auto">
            <a:xfrm>
              <a:off x="1280" y="324"/>
              <a:ext cx="18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16" name="Line 84"/>
            <p:cNvSpPr>
              <a:spLocks noChangeShapeType="1"/>
            </p:cNvSpPr>
            <p:nvPr/>
          </p:nvSpPr>
          <p:spPr bwMode="auto">
            <a:xfrm flipV="1">
              <a:off x="1366" y="350"/>
              <a:ext cx="0" cy="31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17" name="Line 85"/>
            <p:cNvSpPr>
              <a:spLocks noChangeShapeType="1"/>
            </p:cNvSpPr>
            <p:nvPr/>
          </p:nvSpPr>
          <p:spPr bwMode="auto">
            <a:xfrm>
              <a:off x="1370" y="354"/>
              <a:ext cx="5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518" name="Group 86"/>
          <p:cNvGrpSpPr>
            <a:grpSpLocks/>
          </p:cNvGrpSpPr>
          <p:nvPr/>
        </p:nvGrpSpPr>
        <p:grpSpPr bwMode="auto">
          <a:xfrm>
            <a:off x="1252538" y="777875"/>
            <a:ext cx="109537" cy="157163"/>
            <a:chOff x="789" y="490"/>
            <a:chExt cx="69" cy="99"/>
          </a:xfrm>
        </p:grpSpPr>
        <p:sp>
          <p:nvSpPr>
            <p:cNvPr id="18519" name="Line 87"/>
            <p:cNvSpPr>
              <a:spLocks noChangeShapeType="1"/>
            </p:cNvSpPr>
            <p:nvPr/>
          </p:nvSpPr>
          <p:spPr bwMode="auto">
            <a:xfrm>
              <a:off x="824" y="490"/>
              <a:ext cx="0" cy="8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20" name="AutoShape 88"/>
            <p:cNvSpPr>
              <a:spLocks noChangeArrowheads="1"/>
            </p:cNvSpPr>
            <p:nvPr/>
          </p:nvSpPr>
          <p:spPr bwMode="auto">
            <a:xfrm rot="10800000">
              <a:off x="789" y="520"/>
              <a:ext cx="69" cy="69"/>
            </a:xfrm>
            <a:prstGeom prst="triangle">
              <a:avLst>
                <a:gd name="adj" fmla="val 4999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521" name="Group 89"/>
          <p:cNvGrpSpPr>
            <a:grpSpLocks/>
          </p:cNvGrpSpPr>
          <p:nvPr/>
        </p:nvGrpSpPr>
        <p:grpSpPr bwMode="auto">
          <a:xfrm>
            <a:off x="1860550" y="2681288"/>
            <a:ext cx="107950" cy="190500"/>
            <a:chOff x="1172" y="1689"/>
            <a:chExt cx="68" cy="120"/>
          </a:xfrm>
        </p:grpSpPr>
        <p:sp>
          <p:nvSpPr>
            <p:cNvPr id="18522" name="Line 90"/>
            <p:cNvSpPr>
              <a:spLocks noChangeShapeType="1"/>
            </p:cNvSpPr>
            <p:nvPr/>
          </p:nvSpPr>
          <p:spPr bwMode="auto">
            <a:xfrm flipV="1">
              <a:off x="1206" y="1689"/>
              <a:ext cx="0" cy="12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23" name="AutoShape 91"/>
            <p:cNvSpPr>
              <a:spLocks noChangeArrowheads="1"/>
            </p:cNvSpPr>
            <p:nvPr/>
          </p:nvSpPr>
          <p:spPr bwMode="auto">
            <a:xfrm>
              <a:off x="1172" y="1694"/>
              <a:ext cx="68" cy="68"/>
            </a:xfrm>
            <a:prstGeom prst="triangle">
              <a:avLst>
                <a:gd name="adj" fmla="val 4999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524" name="Group 92"/>
          <p:cNvGrpSpPr>
            <a:grpSpLocks/>
          </p:cNvGrpSpPr>
          <p:nvPr/>
        </p:nvGrpSpPr>
        <p:grpSpPr bwMode="auto">
          <a:xfrm>
            <a:off x="2686050" y="1209675"/>
            <a:ext cx="257175" cy="265113"/>
            <a:chOff x="1692" y="762"/>
            <a:chExt cx="162" cy="167"/>
          </a:xfrm>
        </p:grpSpPr>
        <p:sp>
          <p:nvSpPr>
            <p:cNvPr id="18525" name="Rectangle 93"/>
            <p:cNvSpPr>
              <a:spLocks noChangeArrowheads="1"/>
            </p:cNvSpPr>
            <p:nvPr/>
          </p:nvSpPr>
          <p:spPr bwMode="auto">
            <a:xfrm>
              <a:off x="1692" y="775"/>
              <a:ext cx="136" cy="141"/>
            </a:xfrm>
            <a:prstGeom prst="rect">
              <a:avLst/>
            </a:prstGeom>
            <a:gradFill rotWithShape="0">
              <a:gsLst>
                <a:gs pos="0">
                  <a:srgbClr val="618FFD">
                    <a:gamma/>
                    <a:shade val="60000"/>
                    <a:invGamma/>
                  </a:srgbClr>
                </a:gs>
                <a:gs pos="50000">
                  <a:srgbClr val="618FFD"/>
                </a:gs>
                <a:gs pos="100000">
                  <a:srgbClr val="618FFD">
                    <a:gamma/>
                    <a:shade val="60000"/>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26" name="Rectangle 94"/>
            <p:cNvSpPr>
              <a:spLocks noChangeArrowheads="1"/>
            </p:cNvSpPr>
            <p:nvPr/>
          </p:nvSpPr>
          <p:spPr bwMode="auto">
            <a:xfrm>
              <a:off x="1692" y="762"/>
              <a:ext cx="22" cy="167"/>
            </a:xfrm>
            <a:prstGeom prst="rect">
              <a:avLst/>
            </a:prstGeom>
            <a:gradFill rotWithShape="0">
              <a:gsLst>
                <a:gs pos="0">
                  <a:srgbClr val="618FFD">
                    <a:gamma/>
                    <a:shade val="60000"/>
                    <a:invGamma/>
                  </a:srgbClr>
                </a:gs>
                <a:gs pos="50000">
                  <a:srgbClr val="618FFD"/>
                </a:gs>
                <a:gs pos="100000">
                  <a:srgbClr val="618FFD">
                    <a:gamma/>
                    <a:shade val="60000"/>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27" name="Rectangle 95"/>
            <p:cNvSpPr>
              <a:spLocks noChangeArrowheads="1"/>
            </p:cNvSpPr>
            <p:nvPr/>
          </p:nvSpPr>
          <p:spPr bwMode="auto">
            <a:xfrm>
              <a:off x="1836" y="826"/>
              <a:ext cx="18" cy="39"/>
            </a:xfrm>
            <a:prstGeom prst="rect">
              <a:avLst/>
            </a:prstGeom>
            <a:gradFill rotWithShape="0">
              <a:gsLst>
                <a:gs pos="0">
                  <a:srgbClr val="618FFD">
                    <a:gamma/>
                    <a:shade val="60000"/>
                    <a:invGamma/>
                  </a:srgbClr>
                </a:gs>
                <a:gs pos="50000">
                  <a:srgbClr val="618FFD"/>
                </a:gs>
                <a:gs pos="100000">
                  <a:srgbClr val="618FFD">
                    <a:gamma/>
                    <a:shade val="60000"/>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528" name="Group 96"/>
          <p:cNvGrpSpPr>
            <a:grpSpLocks/>
          </p:cNvGrpSpPr>
          <p:nvPr/>
        </p:nvGrpSpPr>
        <p:grpSpPr bwMode="auto">
          <a:xfrm>
            <a:off x="2678113" y="1633538"/>
            <a:ext cx="258762" cy="265112"/>
            <a:chOff x="1687" y="1029"/>
            <a:chExt cx="163" cy="167"/>
          </a:xfrm>
        </p:grpSpPr>
        <p:sp>
          <p:nvSpPr>
            <p:cNvPr id="18529" name="Rectangle 97"/>
            <p:cNvSpPr>
              <a:spLocks noChangeArrowheads="1"/>
            </p:cNvSpPr>
            <p:nvPr/>
          </p:nvSpPr>
          <p:spPr bwMode="auto">
            <a:xfrm>
              <a:off x="1687" y="1042"/>
              <a:ext cx="137" cy="141"/>
            </a:xfrm>
            <a:prstGeom prst="rect">
              <a:avLst/>
            </a:prstGeom>
            <a:gradFill rotWithShape="0">
              <a:gsLst>
                <a:gs pos="0">
                  <a:srgbClr val="618FFD">
                    <a:gamma/>
                    <a:shade val="49804"/>
                    <a:invGamma/>
                  </a:srgbClr>
                </a:gs>
                <a:gs pos="50000">
                  <a:srgbClr val="618FFD"/>
                </a:gs>
                <a:gs pos="100000">
                  <a:srgbClr val="618FFD">
                    <a:gamma/>
                    <a:shade val="4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30" name="Rectangle 98"/>
            <p:cNvSpPr>
              <a:spLocks noChangeArrowheads="1"/>
            </p:cNvSpPr>
            <p:nvPr/>
          </p:nvSpPr>
          <p:spPr bwMode="auto">
            <a:xfrm>
              <a:off x="1687" y="1029"/>
              <a:ext cx="22" cy="167"/>
            </a:xfrm>
            <a:prstGeom prst="rect">
              <a:avLst/>
            </a:prstGeom>
            <a:gradFill rotWithShape="0">
              <a:gsLst>
                <a:gs pos="0">
                  <a:srgbClr val="618FFD">
                    <a:gamma/>
                    <a:shade val="49804"/>
                    <a:invGamma/>
                  </a:srgbClr>
                </a:gs>
                <a:gs pos="50000">
                  <a:srgbClr val="618FFD"/>
                </a:gs>
                <a:gs pos="100000">
                  <a:srgbClr val="618FFD">
                    <a:gamma/>
                    <a:shade val="4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31" name="Rectangle 99"/>
            <p:cNvSpPr>
              <a:spLocks noChangeArrowheads="1"/>
            </p:cNvSpPr>
            <p:nvPr/>
          </p:nvSpPr>
          <p:spPr bwMode="auto">
            <a:xfrm>
              <a:off x="1832" y="1093"/>
              <a:ext cx="18" cy="39"/>
            </a:xfrm>
            <a:prstGeom prst="rect">
              <a:avLst/>
            </a:prstGeom>
            <a:gradFill rotWithShape="0">
              <a:gsLst>
                <a:gs pos="0">
                  <a:srgbClr val="618FFD">
                    <a:gamma/>
                    <a:shade val="49804"/>
                    <a:invGamma/>
                  </a:srgbClr>
                </a:gs>
                <a:gs pos="50000">
                  <a:srgbClr val="618FFD"/>
                </a:gs>
                <a:gs pos="100000">
                  <a:srgbClr val="618FFD">
                    <a:gamma/>
                    <a:shade val="4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532" name="Group 100"/>
          <p:cNvGrpSpPr>
            <a:grpSpLocks/>
          </p:cNvGrpSpPr>
          <p:nvPr/>
        </p:nvGrpSpPr>
        <p:grpSpPr bwMode="auto">
          <a:xfrm>
            <a:off x="2682875" y="2071688"/>
            <a:ext cx="258763" cy="263525"/>
            <a:chOff x="1690" y="1305"/>
            <a:chExt cx="163" cy="166"/>
          </a:xfrm>
        </p:grpSpPr>
        <p:sp>
          <p:nvSpPr>
            <p:cNvPr id="18533" name="Rectangle 101"/>
            <p:cNvSpPr>
              <a:spLocks noChangeArrowheads="1"/>
            </p:cNvSpPr>
            <p:nvPr/>
          </p:nvSpPr>
          <p:spPr bwMode="auto">
            <a:xfrm>
              <a:off x="1690" y="1317"/>
              <a:ext cx="137" cy="142"/>
            </a:xfrm>
            <a:prstGeom prst="rect">
              <a:avLst/>
            </a:prstGeom>
            <a:gradFill rotWithShape="0">
              <a:gsLst>
                <a:gs pos="0">
                  <a:srgbClr val="618FFD">
                    <a:gamma/>
                    <a:shade val="69804"/>
                    <a:invGamma/>
                  </a:srgbClr>
                </a:gs>
                <a:gs pos="50000">
                  <a:srgbClr val="618FFD"/>
                </a:gs>
                <a:gs pos="100000">
                  <a:srgbClr val="618FFD">
                    <a:gamma/>
                    <a:shade val="6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34" name="Rectangle 102"/>
            <p:cNvSpPr>
              <a:spLocks noChangeArrowheads="1"/>
            </p:cNvSpPr>
            <p:nvPr/>
          </p:nvSpPr>
          <p:spPr bwMode="auto">
            <a:xfrm>
              <a:off x="1805" y="1305"/>
              <a:ext cx="22" cy="166"/>
            </a:xfrm>
            <a:prstGeom prst="rect">
              <a:avLst/>
            </a:prstGeom>
            <a:gradFill rotWithShape="0">
              <a:gsLst>
                <a:gs pos="0">
                  <a:srgbClr val="618FFD">
                    <a:gamma/>
                    <a:shade val="69804"/>
                    <a:invGamma/>
                  </a:srgbClr>
                </a:gs>
                <a:gs pos="50000">
                  <a:srgbClr val="618FFD"/>
                </a:gs>
                <a:gs pos="100000">
                  <a:srgbClr val="618FFD">
                    <a:gamma/>
                    <a:shade val="6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35" name="Rectangle 103"/>
            <p:cNvSpPr>
              <a:spLocks noChangeArrowheads="1"/>
            </p:cNvSpPr>
            <p:nvPr/>
          </p:nvSpPr>
          <p:spPr bwMode="auto">
            <a:xfrm>
              <a:off x="1835" y="1369"/>
              <a:ext cx="18" cy="38"/>
            </a:xfrm>
            <a:prstGeom prst="rect">
              <a:avLst/>
            </a:prstGeom>
            <a:gradFill rotWithShape="0">
              <a:gsLst>
                <a:gs pos="0">
                  <a:srgbClr val="618FFD">
                    <a:gamma/>
                    <a:shade val="69804"/>
                    <a:invGamma/>
                  </a:srgbClr>
                </a:gs>
                <a:gs pos="50000">
                  <a:srgbClr val="618FFD"/>
                </a:gs>
                <a:gs pos="100000">
                  <a:srgbClr val="618FFD">
                    <a:gamma/>
                    <a:shade val="6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536" name="Group 104"/>
          <p:cNvGrpSpPr>
            <a:grpSpLocks/>
          </p:cNvGrpSpPr>
          <p:nvPr/>
        </p:nvGrpSpPr>
        <p:grpSpPr bwMode="auto">
          <a:xfrm>
            <a:off x="2762250" y="1455738"/>
            <a:ext cx="107950" cy="188912"/>
            <a:chOff x="1740" y="917"/>
            <a:chExt cx="68" cy="119"/>
          </a:xfrm>
        </p:grpSpPr>
        <p:grpSp>
          <p:nvGrpSpPr>
            <p:cNvPr id="18537" name="Group 105"/>
            <p:cNvGrpSpPr>
              <a:grpSpLocks/>
            </p:cNvGrpSpPr>
            <p:nvPr/>
          </p:nvGrpSpPr>
          <p:grpSpPr bwMode="auto">
            <a:xfrm>
              <a:off x="1748" y="934"/>
              <a:ext cx="51" cy="90"/>
              <a:chOff x="1748" y="934"/>
              <a:chExt cx="51" cy="90"/>
            </a:xfrm>
          </p:grpSpPr>
          <p:sp>
            <p:nvSpPr>
              <p:cNvPr id="18538" name="Rectangle 106"/>
              <p:cNvSpPr>
                <a:spLocks noChangeArrowheads="1"/>
              </p:cNvSpPr>
              <p:nvPr/>
            </p:nvSpPr>
            <p:spPr bwMode="auto">
              <a:xfrm>
                <a:off x="1748" y="934"/>
                <a:ext cx="51" cy="87"/>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39" name="Line 107"/>
              <p:cNvSpPr>
                <a:spLocks noChangeShapeType="1"/>
              </p:cNvSpPr>
              <p:nvPr/>
            </p:nvSpPr>
            <p:spPr bwMode="auto">
              <a:xfrm>
                <a:off x="1751" y="956"/>
                <a:ext cx="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40" name="Line 108"/>
              <p:cNvSpPr>
                <a:spLocks noChangeShapeType="1"/>
              </p:cNvSpPr>
              <p:nvPr/>
            </p:nvSpPr>
            <p:spPr bwMode="auto">
              <a:xfrm>
                <a:off x="1751" y="943"/>
                <a:ext cx="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41" name="Line 109"/>
              <p:cNvSpPr>
                <a:spLocks noChangeShapeType="1"/>
              </p:cNvSpPr>
              <p:nvPr/>
            </p:nvSpPr>
            <p:spPr bwMode="auto">
              <a:xfrm>
                <a:off x="1751" y="965"/>
                <a:ext cx="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42" name="Line 110"/>
              <p:cNvSpPr>
                <a:spLocks noChangeShapeType="1"/>
              </p:cNvSpPr>
              <p:nvPr/>
            </p:nvSpPr>
            <p:spPr bwMode="auto">
              <a:xfrm>
                <a:off x="1751" y="975"/>
                <a:ext cx="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43" name="Line 111"/>
              <p:cNvSpPr>
                <a:spLocks noChangeShapeType="1"/>
              </p:cNvSpPr>
              <p:nvPr/>
            </p:nvSpPr>
            <p:spPr bwMode="auto">
              <a:xfrm>
                <a:off x="1751" y="985"/>
                <a:ext cx="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44" name="Line 112"/>
              <p:cNvSpPr>
                <a:spLocks noChangeShapeType="1"/>
              </p:cNvSpPr>
              <p:nvPr/>
            </p:nvSpPr>
            <p:spPr bwMode="auto">
              <a:xfrm>
                <a:off x="1751" y="994"/>
                <a:ext cx="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45" name="Line 113"/>
              <p:cNvSpPr>
                <a:spLocks noChangeShapeType="1"/>
              </p:cNvSpPr>
              <p:nvPr/>
            </p:nvSpPr>
            <p:spPr bwMode="auto">
              <a:xfrm>
                <a:off x="1751" y="1004"/>
                <a:ext cx="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46" name="Line 114"/>
              <p:cNvSpPr>
                <a:spLocks noChangeShapeType="1"/>
              </p:cNvSpPr>
              <p:nvPr/>
            </p:nvSpPr>
            <p:spPr bwMode="auto">
              <a:xfrm>
                <a:off x="1751" y="1015"/>
                <a:ext cx="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47" name="Line 115"/>
              <p:cNvSpPr>
                <a:spLocks noChangeShapeType="1"/>
              </p:cNvSpPr>
              <p:nvPr/>
            </p:nvSpPr>
            <p:spPr bwMode="auto">
              <a:xfrm>
                <a:off x="1751" y="1024"/>
                <a:ext cx="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48" name="Line 116"/>
              <p:cNvSpPr>
                <a:spLocks noChangeShapeType="1"/>
              </p:cNvSpPr>
              <p:nvPr/>
            </p:nvSpPr>
            <p:spPr bwMode="auto">
              <a:xfrm>
                <a:off x="1751" y="934"/>
                <a:ext cx="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549" name="AutoShape 117"/>
            <p:cNvSpPr>
              <a:spLocks noChangeArrowheads="1"/>
            </p:cNvSpPr>
            <p:nvPr/>
          </p:nvSpPr>
          <p:spPr bwMode="auto">
            <a:xfrm>
              <a:off x="1740" y="917"/>
              <a:ext cx="68" cy="6"/>
            </a:xfrm>
            <a:prstGeom prst="roundRect">
              <a:avLst>
                <a:gd name="adj" fmla="val 12495"/>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50" name="AutoShape 118"/>
            <p:cNvSpPr>
              <a:spLocks noChangeArrowheads="1"/>
            </p:cNvSpPr>
            <p:nvPr/>
          </p:nvSpPr>
          <p:spPr bwMode="auto">
            <a:xfrm>
              <a:off x="1740" y="1030"/>
              <a:ext cx="68" cy="6"/>
            </a:xfrm>
            <a:prstGeom prst="roundRect">
              <a:avLst>
                <a:gd name="adj" fmla="val 12495"/>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551" name="Line 119"/>
          <p:cNvSpPr>
            <a:spLocks noChangeShapeType="1"/>
          </p:cNvSpPr>
          <p:nvPr/>
        </p:nvSpPr>
        <p:spPr bwMode="auto">
          <a:xfrm>
            <a:off x="1920875" y="2867025"/>
            <a:ext cx="130651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52" name="Line 120"/>
          <p:cNvSpPr>
            <a:spLocks noChangeShapeType="1"/>
          </p:cNvSpPr>
          <p:nvPr/>
        </p:nvSpPr>
        <p:spPr bwMode="auto">
          <a:xfrm flipV="1">
            <a:off x="3233738" y="1649413"/>
            <a:ext cx="0" cy="12303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53" name="AutoShape 121"/>
          <p:cNvSpPr>
            <a:spLocks noChangeArrowheads="1"/>
          </p:cNvSpPr>
          <p:nvPr/>
        </p:nvSpPr>
        <p:spPr bwMode="auto">
          <a:xfrm>
            <a:off x="3051175" y="1243013"/>
            <a:ext cx="882650" cy="406400"/>
          </a:xfrm>
          <a:prstGeom prst="roundRect">
            <a:avLst>
              <a:gd name="adj" fmla="val 12495"/>
            </a:avLst>
          </a:prstGeom>
          <a:gradFill rotWithShape="0">
            <a:gsLst>
              <a:gs pos="0">
                <a:srgbClr val="00AE00">
                  <a:gamma/>
                  <a:shade val="29804"/>
                  <a:invGamma/>
                </a:srgbClr>
              </a:gs>
              <a:gs pos="50000">
                <a:srgbClr val="00AE00"/>
              </a:gs>
              <a:gs pos="100000">
                <a:srgbClr val="00AE00">
                  <a:gamma/>
                  <a:shade val="29804"/>
                  <a:invGamma/>
                </a:srgbClr>
              </a:gs>
            </a:gsLst>
            <a:lin ang="0" scaled="1"/>
          </a:gradFill>
          <a:ln w="38100" cmpd="dbl">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54" name="AutoShape 122"/>
          <p:cNvSpPr>
            <a:spLocks noChangeArrowheads="1"/>
          </p:cNvSpPr>
          <p:nvPr/>
        </p:nvSpPr>
        <p:spPr bwMode="auto">
          <a:xfrm rot="-10800000" flipH="1" flipV="1">
            <a:off x="1257300" y="965200"/>
            <a:ext cx="101600" cy="77788"/>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55" name="Oval 123"/>
          <p:cNvSpPr>
            <a:spLocks noChangeArrowheads="1"/>
          </p:cNvSpPr>
          <p:nvPr/>
        </p:nvSpPr>
        <p:spPr bwMode="auto">
          <a:xfrm>
            <a:off x="1295400" y="928688"/>
            <a:ext cx="23813" cy="23812"/>
          </a:xfrm>
          <a:prstGeom prst="ellips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556" name="Group 124"/>
          <p:cNvGrpSpPr>
            <a:grpSpLocks/>
          </p:cNvGrpSpPr>
          <p:nvPr/>
        </p:nvGrpSpPr>
        <p:grpSpPr bwMode="auto">
          <a:xfrm>
            <a:off x="3444875" y="1901825"/>
            <a:ext cx="254000" cy="501650"/>
            <a:chOff x="2170" y="1198"/>
            <a:chExt cx="160" cy="316"/>
          </a:xfrm>
        </p:grpSpPr>
        <p:sp>
          <p:nvSpPr>
            <p:cNvPr id="18557" name="Rectangle 125"/>
            <p:cNvSpPr>
              <a:spLocks noChangeArrowheads="1"/>
            </p:cNvSpPr>
            <p:nvPr/>
          </p:nvSpPr>
          <p:spPr bwMode="auto">
            <a:xfrm>
              <a:off x="2173" y="1198"/>
              <a:ext cx="154" cy="160"/>
            </a:xfrm>
            <a:prstGeom prst="rect">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58" name="AutoShape 126"/>
            <p:cNvSpPr>
              <a:spLocks noChangeArrowheads="1"/>
            </p:cNvSpPr>
            <p:nvPr/>
          </p:nvSpPr>
          <p:spPr bwMode="auto">
            <a:xfrm rot="10800000" flipH="1">
              <a:off x="2170" y="1366"/>
              <a:ext cx="160" cy="64"/>
            </a:xfrm>
            <a:prstGeom prst="triangle">
              <a:avLst>
                <a:gd name="adj" fmla="val 49995"/>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59" name="Line 127"/>
            <p:cNvSpPr>
              <a:spLocks noChangeShapeType="1"/>
            </p:cNvSpPr>
            <p:nvPr/>
          </p:nvSpPr>
          <p:spPr bwMode="auto">
            <a:xfrm>
              <a:off x="2250" y="1432"/>
              <a:ext cx="0" cy="8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560" name="Group 128"/>
            <p:cNvGrpSpPr>
              <a:grpSpLocks/>
            </p:cNvGrpSpPr>
            <p:nvPr/>
          </p:nvGrpSpPr>
          <p:grpSpPr bwMode="auto">
            <a:xfrm>
              <a:off x="2225" y="1449"/>
              <a:ext cx="50" cy="41"/>
              <a:chOff x="2225" y="1449"/>
              <a:chExt cx="50" cy="41"/>
            </a:xfrm>
          </p:grpSpPr>
          <p:sp>
            <p:nvSpPr>
              <p:cNvPr id="18561" name="AutoShape 129"/>
              <p:cNvSpPr>
                <a:spLocks noChangeArrowheads="1"/>
              </p:cNvSpPr>
              <p:nvPr/>
            </p:nvSpPr>
            <p:spPr bwMode="auto">
              <a:xfrm>
                <a:off x="2225" y="1473"/>
                <a:ext cx="50" cy="17"/>
              </a:xfrm>
              <a:prstGeom prst="triangle">
                <a:avLst>
                  <a:gd name="adj" fmla="val 49995"/>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62" name="AutoShape 130"/>
              <p:cNvSpPr>
                <a:spLocks noChangeArrowheads="1"/>
              </p:cNvSpPr>
              <p:nvPr/>
            </p:nvSpPr>
            <p:spPr bwMode="auto">
              <a:xfrm rot="10800000" flipH="1">
                <a:off x="2225" y="1449"/>
                <a:ext cx="50" cy="17"/>
              </a:xfrm>
              <a:prstGeom prst="triangle">
                <a:avLst>
                  <a:gd name="adj" fmla="val 49995"/>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sp>
        <p:nvSpPr>
          <p:cNvPr id="18563" name="Line 131"/>
          <p:cNvSpPr>
            <a:spLocks noChangeShapeType="1"/>
          </p:cNvSpPr>
          <p:nvPr/>
        </p:nvSpPr>
        <p:spPr bwMode="auto">
          <a:xfrm flipV="1">
            <a:off x="3316288" y="1654175"/>
            <a:ext cx="0" cy="12287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64" name="Rectangle 132"/>
          <p:cNvSpPr>
            <a:spLocks noChangeArrowheads="1"/>
          </p:cNvSpPr>
          <p:nvPr/>
        </p:nvSpPr>
        <p:spPr bwMode="auto">
          <a:xfrm>
            <a:off x="4432300" y="2316163"/>
            <a:ext cx="609600" cy="368300"/>
          </a:xfrm>
          <a:prstGeom prst="rect">
            <a:avLst/>
          </a:prstGeom>
          <a:gradFill rotWithShape="0">
            <a:gsLst>
              <a:gs pos="0">
                <a:srgbClr val="919191">
                  <a:gamma/>
                  <a:shade val="49804"/>
                  <a:invGamma/>
                </a:srgbClr>
              </a:gs>
              <a:gs pos="50000">
                <a:srgbClr val="919191"/>
              </a:gs>
              <a:gs pos="100000">
                <a:srgbClr val="919191">
                  <a:gamma/>
                  <a:shade val="4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565" name="Group 133"/>
          <p:cNvGrpSpPr>
            <a:grpSpLocks/>
          </p:cNvGrpSpPr>
          <p:nvPr/>
        </p:nvGrpSpPr>
        <p:grpSpPr bwMode="auto">
          <a:xfrm>
            <a:off x="3857625" y="1901825"/>
            <a:ext cx="254000" cy="501650"/>
            <a:chOff x="2430" y="1198"/>
            <a:chExt cx="160" cy="316"/>
          </a:xfrm>
        </p:grpSpPr>
        <p:sp>
          <p:nvSpPr>
            <p:cNvPr id="18566" name="Rectangle 134"/>
            <p:cNvSpPr>
              <a:spLocks noChangeArrowheads="1"/>
            </p:cNvSpPr>
            <p:nvPr/>
          </p:nvSpPr>
          <p:spPr bwMode="auto">
            <a:xfrm>
              <a:off x="2433" y="1198"/>
              <a:ext cx="154" cy="160"/>
            </a:xfrm>
            <a:prstGeom prst="rect">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67" name="AutoShape 135"/>
            <p:cNvSpPr>
              <a:spLocks noChangeArrowheads="1"/>
            </p:cNvSpPr>
            <p:nvPr/>
          </p:nvSpPr>
          <p:spPr bwMode="auto">
            <a:xfrm rot="10800000" flipH="1">
              <a:off x="2430" y="1366"/>
              <a:ext cx="160" cy="64"/>
            </a:xfrm>
            <a:prstGeom prst="triangle">
              <a:avLst>
                <a:gd name="adj" fmla="val 49995"/>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68" name="Line 136"/>
            <p:cNvSpPr>
              <a:spLocks noChangeShapeType="1"/>
            </p:cNvSpPr>
            <p:nvPr/>
          </p:nvSpPr>
          <p:spPr bwMode="auto">
            <a:xfrm>
              <a:off x="2510" y="1432"/>
              <a:ext cx="0" cy="8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569" name="Group 137"/>
            <p:cNvGrpSpPr>
              <a:grpSpLocks/>
            </p:cNvGrpSpPr>
            <p:nvPr/>
          </p:nvGrpSpPr>
          <p:grpSpPr bwMode="auto">
            <a:xfrm>
              <a:off x="2485" y="1449"/>
              <a:ext cx="50" cy="41"/>
              <a:chOff x="2485" y="1449"/>
              <a:chExt cx="50" cy="41"/>
            </a:xfrm>
          </p:grpSpPr>
          <p:sp>
            <p:nvSpPr>
              <p:cNvPr id="18570" name="AutoShape 138"/>
              <p:cNvSpPr>
                <a:spLocks noChangeArrowheads="1"/>
              </p:cNvSpPr>
              <p:nvPr/>
            </p:nvSpPr>
            <p:spPr bwMode="auto">
              <a:xfrm>
                <a:off x="2485" y="1473"/>
                <a:ext cx="50" cy="17"/>
              </a:xfrm>
              <a:prstGeom prst="triangle">
                <a:avLst>
                  <a:gd name="adj" fmla="val 49995"/>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71" name="AutoShape 139"/>
              <p:cNvSpPr>
                <a:spLocks noChangeArrowheads="1"/>
              </p:cNvSpPr>
              <p:nvPr/>
            </p:nvSpPr>
            <p:spPr bwMode="auto">
              <a:xfrm rot="10800000" flipH="1">
                <a:off x="2485" y="1449"/>
                <a:ext cx="50" cy="17"/>
              </a:xfrm>
              <a:prstGeom prst="triangle">
                <a:avLst>
                  <a:gd name="adj" fmla="val 49995"/>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sp>
        <p:nvSpPr>
          <p:cNvPr id="18572" name="Line 140"/>
          <p:cNvSpPr>
            <a:spLocks noChangeShapeType="1"/>
          </p:cNvSpPr>
          <p:nvPr/>
        </p:nvSpPr>
        <p:spPr bwMode="auto">
          <a:xfrm>
            <a:off x="3578225" y="2409825"/>
            <a:ext cx="8445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73" name="Rectangle 141"/>
          <p:cNvSpPr>
            <a:spLocks noChangeArrowheads="1"/>
          </p:cNvSpPr>
          <p:nvPr/>
        </p:nvSpPr>
        <p:spPr bwMode="auto">
          <a:xfrm>
            <a:off x="4591050" y="1068388"/>
            <a:ext cx="279400" cy="1239837"/>
          </a:xfrm>
          <a:prstGeom prst="rect">
            <a:avLst/>
          </a:prstGeom>
          <a:gradFill rotWithShape="0">
            <a:gsLst>
              <a:gs pos="0">
                <a:srgbClr val="919191">
                  <a:gamma/>
                  <a:shade val="29804"/>
                  <a:invGamma/>
                </a:srgbClr>
              </a:gs>
              <a:gs pos="50000">
                <a:srgbClr val="919191"/>
              </a:gs>
              <a:gs pos="100000">
                <a:srgbClr val="919191">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74" name="Line 142"/>
          <p:cNvSpPr>
            <a:spLocks noChangeShapeType="1"/>
          </p:cNvSpPr>
          <p:nvPr/>
        </p:nvSpPr>
        <p:spPr bwMode="auto">
          <a:xfrm>
            <a:off x="4600575" y="1204913"/>
            <a:ext cx="263525"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75" name="Rectangle 143"/>
          <p:cNvSpPr>
            <a:spLocks noChangeArrowheads="1"/>
          </p:cNvSpPr>
          <p:nvPr/>
        </p:nvSpPr>
        <p:spPr bwMode="auto">
          <a:xfrm>
            <a:off x="4354513" y="1203325"/>
            <a:ext cx="139700" cy="1841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76" name="Line 144"/>
          <p:cNvSpPr>
            <a:spLocks noChangeShapeType="1"/>
          </p:cNvSpPr>
          <p:nvPr/>
        </p:nvSpPr>
        <p:spPr bwMode="auto">
          <a:xfrm>
            <a:off x="4540250" y="1549400"/>
            <a:ext cx="0" cy="7397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77" name="Line 145"/>
          <p:cNvSpPr>
            <a:spLocks noChangeShapeType="1"/>
          </p:cNvSpPr>
          <p:nvPr/>
        </p:nvSpPr>
        <p:spPr bwMode="auto">
          <a:xfrm>
            <a:off x="4483100" y="1412875"/>
            <a:ext cx="0" cy="111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78" name="Line 146"/>
          <p:cNvSpPr>
            <a:spLocks noChangeShapeType="1"/>
          </p:cNvSpPr>
          <p:nvPr/>
        </p:nvSpPr>
        <p:spPr bwMode="auto">
          <a:xfrm>
            <a:off x="4489450" y="1543050"/>
            <a:ext cx="381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79" name="AutoShape 147"/>
          <p:cNvSpPr>
            <a:spLocks noChangeArrowheads="1"/>
          </p:cNvSpPr>
          <p:nvPr/>
        </p:nvSpPr>
        <p:spPr bwMode="auto">
          <a:xfrm rot="10800000">
            <a:off x="4370388" y="1073150"/>
            <a:ext cx="109537" cy="109538"/>
          </a:xfrm>
          <a:prstGeom prst="triangle">
            <a:avLst>
              <a:gd name="adj" fmla="val 4999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80" name="Line 148"/>
          <p:cNvSpPr>
            <a:spLocks noChangeShapeType="1"/>
          </p:cNvSpPr>
          <p:nvPr/>
        </p:nvSpPr>
        <p:spPr bwMode="auto">
          <a:xfrm>
            <a:off x="4465638" y="1100138"/>
            <a:ext cx="1174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81" name="Line 149"/>
          <p:cNvSpPr>
            <a:spLocks noChangeShapeType="1"/>
          </p:cNvSpPr>
          <p:nvPr/>
        </p:nvSpPr>
        <p:spPr bwMode="auto">
          <a:xfrm>
            <a:off x="4600575" y="1343025"/>
            <a:ext cx="263525"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82" name="Line 150"/>
          <p:cNvSpPr>
            <a:spLocks noChangeShapeType="1"/>
          </p:cNvSpPr>
          <p:nvPr/>
        </p:nvSpPr>
        <p:spPr bwMode="auto">
          <a:xfrm>
            <a:off x="4600575" y="1481138"/>
            <a:ext cx="263525"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83" name="Line 151"/>
          <p:cNvSpPr>
            <a:spLocks noChangeShapeType="1"/>
          </p:cNvSpPr>
          <p:nvPr/>
        </p:nvSpPr>
        <p:spPr bwMode="auto">
          <a:xfrm>
            <a:off x="4600575" y="1619250"/>
            <a:ext cx="263525"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84" name="Line 152"/>
          <p:cNvSpPr>
            <a:spLocks noChangeShapeType="1"/>
          </p:cNvSpPr>
          <p:nvPr/>
        </p:nvSpPr>
        <p:spPr bwMode="auto">
          <a:xfrm>
            <a:off x="4600575" y="1757363"/>
            <a:ext cx="263525"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85" name="Line 153"/>
          <p:cNvSpPr>
            <a:spLocks noChangeShapeType="1"/>
          </p:cNvSpPr>
          <p:nvPr/>
        </p:nvSpPr>
        <p:spPr bwMode="auto">
          <a:xfrm>
            <a:off x="4600575" y="1895475"/>
            <a:ext cx="263525"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586" name="Group 154"/>
          <p:cNvGrpSpPr>
            <a:grpSpLocks/>
          </p:cNvGrpSpPr>
          <p:nvPr/>
        </p:nvGrpSpPr>
        <p:grpSpPr bwMode="auto">
          <a:xfrm>
            <a:off x="4860925" y="1277938"/>
            <a:ext cx="320675" cy="984250"/>
            <a:chOff x="3062" y="805"/>
            <a:chExt cx="202" cy="620"/>
          </a:xfrm>
        </p:grpSpPr>
        <p:grpSp>
          <p:nvGrpSpPr>
            <p:cNvPr id="18587" name="Group 155"/>
            <p:cNvGrpSpPr>
              <a:grpSpLocks/>
            </p:cNvGrpSpPr>
            <p:nvPr/>
          </p:nvGrpSpPr>
          <p:grpSpPr bwMode="auto">
            <a:xfrm>
              <a:off x="3121" y="847"/>
              <a:ext cx="91" cy="334"/>
              <a:chOff x="3121" y="847"/>
              <a:chExt cx="91" cy="334"/>
            </a:xfrm>
          </p:grpSpPr>
          <p:sp>
            <p:nvSpPr>
              <p:cNvPr id="18588" name="Rectangle 156"/>
              <p:cNvSpPr>
                <a:spLocks noChangeArrowheads="1"/>
              </p:cNvSpPr>
              <p:nvPr/>
            </p:nvSpPr>
            <p:spPr bwMode="auto">
              <a:xfrm>
                <a:off x="3122" y="847"/>
                <a:ext cx="88" cy="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89" name="AutoShape 157"/>
              <p:cNvSpPr>
                <a:spLocks noChangeArrowheads="1"/>
              </p:cNvSpPr>
              <p:nvPr/>
            </p:nvSpPr>
            <p:spPr bwMode="auto">
              <a:xfrm rot="10800000" flipH="1">
                <a:off x="3121" y="943"/>
                <a:ext cx="91" cy="86"/>
              </a:xfrm>
              <a:prstGeom prst="triangle">
                <a:avLst>
                  <a:gd name="adj" fmla="val 49995"/>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90" name="Rectangle 158"/>
              <p:cNvSpPr>
                <a:spLocks noChangeArrowheads="1"/>
              </p:cNvSpPr>
              <p:nvPr/>
            </p:nvSpPr>
            <p:spPr bwMode="auto">
              <a:xfrm>
                <a:off x="3122" y="1093"/>
                <a:ext cx="88" cy="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91" name="AutoShape 159"/>
              <p:cNvSpPr>
                <a:spLocks noChangeArrowheads="1"/>
              </p:cNvSpPr>
              <p:nvPr/>
            </p:nvSpPr>
            <p:spPr bwMode="auto">
              <a:xfrm flipH="1">
                <a:off x="3121" y="996"/>
                <a:ext cx="91" cy="86"/>
              </a:xfrm>
              <a:prstGeom prst="triangle">
                <a:avLst>
                  <a:gd name="adj" fmla="val 49995"/>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92" name="Rectangle 160"/>
              <p:cNvSpPr>
                <a:spLocks noChangeArrowheads="1"/>
              </p:cNvSpPr>
              <p:nvPr/>
            </p:nvSpPr>
            <p:spPr bwMode="auto">
              <a:xfrm>
                <a:off x="3161" y="980"/>
                <a:ext cx="16" cy="6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593" name="Line 161"/>
            <p:cNvSpPr>
              <a:spLocks noChangeShapeType="1"/>
            </p:cNvSpPr>
            <p:nvPr/>
          </p:nvSpPr>
          <p:spPr bwMode="auto">
            <a:xfrm>
              <a:off x="3120" y="1186"/>
              <a:ext cx="0" cy="7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94" name="Line 162"/>
            <p:cNvSpPr>
              <a:spLocks noChangeShapeType="1"/>
            </p:cNvSpPr>
            <p:nvPr/>
          </p:nvSpPr>
          <p:spPr bwMode="auto">
            <a:xfrm flipH="1">
              <a:off x="3062" y="1266"/>
              <a:ext cx="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95" name="Line 163"/>
            <p:cNvSpPr>
              <a:spLocks noChangeShapeType="1"/>
            </p:cNvSpPr>
            <p:nvPr/>
          </p:nvSpPr>
          <p:spPr bwMode="auto">
            <a:xfrm>
              <a:off x="3210" y="1186"/>
              <a:ext cx="0" cy="2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96" name="Line 164"/>
            <p:cNvSpPr>
              <a:spLocks noChangeShapeType="1"/>
            </p:cNvSpPr>
            <p:nvPr/>
          </p:nvSpPr>
          <p:spPr bwMode="auto">
            <a:xfrm flipH="1">
              <a:off x="3065" y="1425"/>
              <a:ext cx="14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597" name="Rectangle 165"/>
            <p:cNvSpPr>
              <a:spLocks noChangeArrowheads="1"/>
            </p:cNvSpPr>
            <p:nvPr/>
          </p:nvSpPr>
          <p:spPr bwMode="auto">
            <a:xfrm>
              <a:off x="3217" y="871"/>
              <a:ext cx="13" cy="37"/>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598" name="Group 166"/>
            <p:cNvGrpSpPr>
              <a:grpSpLocks/>
            </p:cNvGrpSpPr>
            <p:nvPr/>
          </p:nvGrpSpPr>
          <p:grpSpPr bwMode="auto">
            <a:xfrm>
              <a:off x="3244" y="805"/>
              <a:ext cx="13" cy="82"/>
              <a:chOff x="3244" y="805"/>
              <a:chExt cx="13" cy="82"/>
            </a:xfrm>
          </p:grpSpPr>
          <p:sp>
            <p:nvSpPr>
              <p:cNvPr id="18599" name="Rectangle 167"/>
              <p:cNvSpPr>
                <a:spLocks noChangeArrowheads="1"/>
              </p:cNvSpPr>
              <p:nvPr/>
            </p:nvSpPr>
            <p:spPr bwMode="auto">
              <a:xfrm>
                <a:off x="3244" y="805"/>
                <a:ext cx="13" cy="37"/>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00" name="Line 168"/>
              <p:cNvSpPr>
                <a:spLocks noChangeShapeType="1"/>
              </p:cNvSpPr>
              <p:nvPr/>
            </p:nvSpPr>
            <p:spPr bwMode="auto">
              <a:xfrm>
                <a:off x="3250" y="847"/>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601" name="Line 169"/>
            <p:cNvSpPr>
              <a:spLocks noChangeShapeType="1"/>
            </p:cNvSpPr>
            <p:nvPr/>
          </p:nvSpPr>
          <p:spPr bwMode="auto">
            <a:xfrm>
              <a:off x="3264" y="874"/>
              <a:ext cx="0" cy="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602" name="AutoShape 170"/>
          <p:cNvSpPr>
            <a:spLocks noChangeArrowheads="1"/>
          </p:cNvSpPr>
          <p:nvPr/>
        </p:nvSpPr>
        <p:spPr bwMode="auto">
          <a:xfrm rot="10800000">
            <a:off x="4479925" y="2192338"/>
            <a:ext cx="109538" cy="109537"/>
          </a:xfrm>
          <a:prstGeom prst="triangle">
            <a:avLst>
              <a:gd name="adj" fmla="val 4999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03" name="Line 171"/>
          <p:cNvSpPr>
            <a:spLocks noChangeShapeType="1"/>
          </p:cNvSpPr>
          <p:nvPr/>
        </p:nvSpPr>
        <p:spPr bwMode="auto">
          <a:xfrm flipV="1">
            <a:off x="2813050" y="868363"/>
            <a:ext cx="0" cy="3556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04" name="Line 172"/>
          <p:cNvSpPr>
            <a:spLocks noChangeShapeType="1"/>
          </p:cNvSpPr>
          <p:nvPr/>
        </p:nvSpPr>
        <p:spPr bwMode="auto">
          <a:xfrm>
            <a:off x="2825750" y="882650"/>
            <a:ext cx="2616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05" name="Line 173"/>
          <p:cNvSpPr>
            <a:spLocks noChangeShapeType="1"/>
          </p:cNvSpPr>
          <p:nvPr/>
        </p:nvSpPr>
        <p:spPr bwMode="auto">
          <a:xfrm flipV="1">
            <a:off x="5454650" y="876300"/>
            <a:ext cx="0" cy="5524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606" name="Group 174"/>
          <p:cNvGrpSpPr>
            <a:grpSpLocks/>
          </p:cNvGrpSpPr>
          <p:nvPr/>
        </p:nvGrpSpPr>
        <p:grpSpPr bwMode="auto">
          <a:xfrm>
            <a:off x="5245100" y="1354138"/>
            <a:ext cx="215900" cy="107950"/>
            <a:chOff x="3304" y="853"/>
            <a:chExt cx="136" cy="68"/>
          </a:xfrm>
        </p:grpSpPr>
        <p:sp>
          <p:nvSpPr>
            <p:cNvPr id="18607" name="Line 175"/>
            <p:cNvSpPr>
              <a:spLocks noChangeShapeType="1"/>
            </p:cNvSpPr>
            <p:nvPr/>
          </p:nvSpPr>
          <p:spPr bwMode="auto">
            <a:xfrm flipH="1">
              <a:off x="3340" y="890"/>
              <a:ext cx="1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08" name="AutoShape 176"/>
            <p:cNvSpPr>
              <a:spLocks noChangeArrowheads="1"/>
            </p:cNvSpPr>
            <p:nvPr/>
          </p:nvSpPr>
          <p:spPr bwMode="auto">
            <a:xfrm rot="16200000">
              <a:off x="3304" y="853"/>
              <a:ext cx="68" cy="68"/>
            </a:xfrm>
            <a:prstGeom prst="triangle">
              <a:avLst>
                <a:gd name="adj" fmla="val 4999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609" name="Group 177"/>
          <p:cNvGrpSpPr>
            <a:grpSpLocks/>
          </p:cNvGrpSpPr>
          <p:nvPr/>
        </p:nvGrpSpPr>
        <p:grpSpPr bwMode="auto">
          <a:xfrm>
            <a:off x="3341688" y="2547938"/>
            <a:ext cx="214312" cy="107950"/>
            <a:chOff x="2105" y="1605"/>
            <a:chExt cx="135" cy="68"/>
          </a:xfrm>
        </p:grpSpPr>
        <p:sp>
          <p:nvSpPr>
            <p:cNvPr id="18610" name="Line 178"/>
            <p:cNvSpPr>
              <a:spLocks noChangeShapeType="1"/>
            </p:cNvSpPr>
            <p:nvPr/>
          </p:nvSpPr>
          <p:spPr bwMode="auto">
            <a:xfrm flipH="1">
              <a:off x="2140" y="1642"/>
              <a:ext cx="1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11" name="AutoShape 179"/>
            <p:cNvSpPr>
              <a:spLocks noChangeArrowheads="1"/>
            </p:cNvSpPr>
            <p:nvPr/>
          </p:nvSpPr>
          <p:spPr bwMode="auto">
            <a:xfrm rot="16200000">
              <a:off x="2105" y="1605"/>
              <a:ext cx="68" cy="68"/>
            </a:xfrm>
            <a:prstGeom prst="triangle">
              <a:avLst>
                <a:gd name="adj" fmla="val 4999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612" name="Line 180"/>
          <p:cNvSpPr>
            <a:spLocks noChangeShapeType="1"/>
          </p:cNvSpPr>
          <p:nvPr/>
        </p:nvSpPr>
        <p:spPr bwMode="auto">
          <a:xfrm>
            <a:off x="69850" y="2692400"/>
            <a:ext cx="57848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613" name="Group 181"/>
          <p:cNvGrpSpPr>
            <a:grpSpLocks/>
          </p:cNvGrpSpPr>
          <p:nvPr/>
        </p:nvGrpSpPr>
        <p:grpSpPr bwMode="auto">
          <a:xfrm>
            <a:off x="3327400" y="2801938"/>
            <a:ext cx="2720975" cy="107950"/>
            <a:chOff x="2096" y="1765"/>
            <a:chExt cx="1714" cy="68"/>
          </a:xfrm>
        </p:grpSpPr>
        <p:sp>
          <p:nvSpPr>
            <p:cNvPr id="18614" name="Line 182"/>
            <p:cNvSpPr>
              <a:spLocks noChangeShapeType="1"/>
            </p:cNvSpPr>
            <p:nvPr/>
          </p:nvSpPr>
          <p:spPr bwMode="auto">
            <a:xfrm>
              <a:off x="2096" y="1810"/>
              <a:ext cx="166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15" name="AutoShape 183"/>
            <p:cNvSpPr>
              <a:spLocks noChangeArrowheads="1"/>
            </p:cNvSpPr>
            <p:nvPr/>
          </p:nvSpPr>
          <p:spPr bwMode="auto">
            <a:xfrm rot="5400000">
              <a:off x="3742" y="1765"/>
              <a:ext cx="68" cy="68"/>
            </a:xfrm>
            <a:prstGeom prst="triangle">
              <a:avLst>
                <a:gd name="adj" fmla="val 4999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616" name="Rectangle 184"/>
          <p:cNvSpPr>
            <a:spLocks noChangeArrowheads="1"/>
          </p:cNvSpPr>
          <p:nvPr/>
        </p:nvSpPr>
        <p:spPr bwMode="auto">
          <a:xfrm>
            <a:off x="3732213" y="3657600"/>
            <a:ext cx="293687" cy="1460500"/>
          </a:xfrm>
          <a:prstGeom prst="rect">
            <a:avLst/>
          </a:prstGeom>
          <a:gradFill rotWithShape="0">
            <a:gsLst>
              <a:gs pos="0">
                <a:srgbClr val="009688"/>
              </a:gs>
              <a:gs pos="100000">
                <a:srgbClr val="009688">
                  <a:gamma/>
                  <a:shade val="80000"/>
                  <a:invGamma/>
                </a:srgbClr>
              </a:gs>
            </a:gsLst>
            <a:lin ang="0" scaled="1"/>
          </a:gradFill>
          <a:ln w="12700">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17" name="Line 185"/>
          <p:cNvSpPr>
            <a:spLocks noChangeShapeType="1"/>
          </p:cNvSpPr>
          <p:nvPr/>
        </p:nvSpPr>
        <p:spPr bwMode="auto">
          <a:xfrm>
            <a:off x="3806825" y="3798888"/>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18" name="Line 186"/>
          <p:cNvSpPr>
            <a:spLocks noChangeShapeType="1"/>
          </p:cNvSpPr>
          <p:nvPr/>
        </p:nvSpPr>
        <p:spPr bwMode="auto">
          <a:xfrm>
            <a:off x="3806825" y="3849688"/>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19" name="Line 187"/>
          <p:cNvSpPr>
            <a:spLocks noChangeShapeType="1"/>
          </p:cNvSpPr>
          <p:nvPr/>
        </p:nvSpPr>
        <p:spPr bwMode="auto">
          <a:xfrm>
            <a:off x="3806825" y="3900488"/>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20" name="Line 188"/>
          <p:cNvSpPr>
            <a:spLocks noChangeShapeType="1"/>
          </p:cNvSpPr>
          <p:nvPr/>
        </p:nvSpPr>
        <p:spPr bwMode="auto">
          <a:xfrm>
            <a:off x="3806825" y="3951288"/>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21" name="Line 189"/>
          <p:cNvSpPr>
            <a:spLocks noChangeShapeType="1"/>
          </p:cNvSpPr>
          <p:nvPr/>
        </p:nvSpPr>
        <p:spPr bwMode="auto">
          <a:xfrm>
            <a:off x="3806825" y="4003675"/>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22" name="Line 190"/>
          <p:cNvSpPr>
            <a:spLocks noChangeShapeType="1"/>
          </p:cNvSpPr>
          <p:nvPr/>
        </p:nvSpPr>
        <p:spPr bwMode="auto">
          <a:xfrm>
            <a:off x="3806825" y="4052888"/>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23" name="Line 191"/>
          <p:cNvSpPr>
            <a:spLocks noChangeShapeType="1"/>
          </p:cNvSpPr>
          <p:nvPr/>
        </p:nvSpPr>
        <p:spPr bwMode="auto">
          <a:xfrm>
            <a:off x="3806825" y="4105275"/>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24" name="Line 192"/>
          <p:cNvSpPr>
            <a:spLocks noChangeShapeType="1"/>
          </p:cNvSpPr>
          <p:nvPr/>
        </p:nvSpPr>
        <p:spPr bwMode="auto">
          <a:xfrm>
            <a:off x="3806825" y="4156075"/>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25" name="Line 193"/>
          <p:cNvSpPr>
            <a:spLocks noChangeShapeType="1"/>
          </p:cNvSpPr>
          <p:nvPr/>
        </p:nvSpPr>
        <p:spPr bwMode="auto">
          <a:xfrm>
            <a:off x="3806825" y="4208463"/>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26" name="Line 194"/>
          <p:cNvSpPr>
            <a:spLocks noChangeShapeType="1"/>
          </p:cNvSpPr>
          <p:nvPr/>
        </p:nvSpPr>
        <p:spPr bwMode="auto">
          <a:xfrm>
            <a:off x="3806825" y="4259263"/>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27" name="Line 195"/>
          <p:cNvSpPr>
            <a:spLocks noChangeShapeType="1"/>
          </p:cNvSpPr>
          <p:nvPr/>
        </p:nvSpPr>
        <p:spPr bwMode="auto">
          <a:xfrm>
            <a:off x="3806825" y="4310063"/>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28" name="Line 196"/>
          <p:cNvSpPr>
            <a:spLocks noChangeShapeType="1"/>
          </p:cNvSpPr>
          <p:nvPr/>
        </p:nvSpPr>
        <p:spPr bwMode="auto">
          <a:xfrm>
            <a:off x="3806825" y="4359275"/>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29" name="Line 197"/>
          <p:cNvSpPr>
            <a:spLocks noChangeShapeType="1"/>
          </p:cNvSpPr>
          <p:nvPr/>
        </p:nvSpPr>
        <p:spPr bwMode="auto">
          <a:xfrm>
            <a:off x="3806825" y="4410075"/>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30" name="Line 198"/>
          <p:cNvSpPr>
            <a:spLocks noChangeShapeType="1"/>
          </p:cNvSpPr>
          <p:nvPr/>
        </p:nvSpPr>
        <p:spPr bwMode="auto">
          <a:xfrm>
            <a:off x="3806825" y="4460875"/>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31" name="Line 199"/>
          <p:cNvSpPr>
            <a:spLocks noChangeShapeType="1"/>
          </p:cNvSpPr>
          <p:nvPr/>
        </p:nvSpPr>
        <p:spPr bwMode="auto">
          <a:xfrm>
            <a:off x="3806825" y="4513263"/>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32" name="Line 200"/>
          <p:cNvSpPr>
            <a:spLocks noChangeShapeType="1"/>
          </p:cNvSpPr>
          <p:nvPr/>
        </p:nvSpPr>
        <p:spPr bwMode="auto">
          <a:xfrm>
            <a:off x="3806825" y="4564063"/>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33" name="Line 201"/>
          <p:cNvSpPr>
            <a:spLocks noChangeShapeType="1"/>
          </p:cNvSpPr>
          <p:nvPr/>
        </p:nvSpPr>
        <p:spPr bwMode="auto">
          <a:xfrm>
            <a:off x="3806825" y="4614863"/>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34" name="Line 202"/>
          <p:cNvSpPr>
            <a:spLocks noChangeShapeType="1"/>
          </p:cNvSpPr>
          <p:nvPr/>
        </p:nvSpPr>
        <p:spPr bwMode="auto">
          <a:xfrm>
            <a:off x="3806825" y="4665663"/>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35" name="Line 203"/>
          <p:cNvSpPr>
            <a:spLocks noChangeShapeType="1"/>
          </p:cNvSpPr>
          <p:nvPr/>
        </p:nvSpPr>
        <p:spPr bwMode="auto">
          <a:xfrm>
            <a:off x="3806825" y="4718050"/>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36" name="Line 204"/>
          <p:cNvSpPr>
            <a:spLocks noChangeShapeType="1"/>
          </p:cNvSpPr>
          <p:nvPr/>
        </p:nvSpPr>
        <p:spPr bwMode="auto">
          <a:xfrm>
            <a:off x="3806825" y="4768850"/>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37" name="Line 205"/>
          <p:cNvSpPr>
            <a:spLocks noChangeShapeType="1"/>
          </p:cNvSpPr>
          <p:nvPr/>
        </p:nvSpPr>
        <p:spPr bwMode="auto">
          <a:xfrm>
            <a:off x="3806825" y="4819650"/>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38" name="Line 206"/>
          <p:cNvSpPr>
            <a:spLocks noChangeShapeType="1"/>
          </p:cNvSpPr>
          <p:nvPr/>
        </p:nvSpPr>
        <p:spPr bwMode="auto">
          <a:xfrm>
            <a:off x="3806825" y="4868863"/>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39" name="Line 207"/>
          <p:cNvSpPr>
            <a:spLocks noChangeShapeType="1"/>
          </p:cNvSpPr>
          <p:nvPr/>
        </p:nvSpPr>
        <p:spPr bwMode="auto">
          <a:xfrm>
            <a:off x="3806825" y="4921250"/>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40" name="Line 208"/>
          <p:cNvSpPr>
            <a:spLocks noChangeShapeType="1"/>
          </p:cNvSpPr>
          <p:nvPr/>
        </p:nvSpPr>
        <p:spPr bwMode="auto">
          <a:xfrm>
            <a:off x="3806825" y="4970463"/>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41" name="Line 209"/>
          <p:cNvSpPr>
            <a:spLocks noChangeShapeType="1"/>
          </p:cNvSpPr>
          <p:nvPr/>
        </p:nvSpPr>
        <p:spPr bwMode="auto">
          <a:xfrm>
            <a:off x="3806825" y="5022850"/>
            <a:ext cx="13335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42" name="Rectangle 210"/>
          <p:cNvSpPr>
            <a:spLocks noChangeArrowheads="1"/>
          </p:cNvSpPr>
          <p:nvPr/>
        </p:nvSpPr>
        <p:spPr bwMode="auto">
          <a:xfrm>
            <a:off x="3838575" y="3763963"/>
            <a:ext cx="63500" cy="1298575"/>
          </a:xfrm>
          <a:prstGeom prst="rect">
            <a:avLst/>
          </a:prstGeom>
          <a:gradFill rotWithShape="0">
            <a:gsLst>
              <a:gs pos="0">
                <a:srgbClr val="009688"/>
              </a:gs>
              <a:gs pos="100000">
                <a:srgbClr val="009688">
                  <a:gamma/>
                  <a:shade val="80000"/>
                  <a:invGamma/>
                </a:srgbClr>
              </a:gs>
            </a:gsLst>
            <a:lin ang="0" scaled="1"/>
          </a:gradFill>
          <a:ln w="127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643" name="Group 211"/>
          <p:cNvGrpSpPr>
            <a:grpSpLocks/>
          </p:cNvGrpSpPr>
          <p:nvPr/>
        </p:nvGrpSpPr>
        <p:grpSpPr bwMode="auto">
          <a:xfrm>
            <a:off x="2730500" y="2328863"/>
            <a:ext cx="53975" cy="1598612"/>
            <a:chOff x="1720" y="1467"/>
            <a:chExt cx="34" cy="1007"/>
          </a:xfrm>
        </p:grpSpPr>
        <p:sp>
          <p:nvSpPr>
            <p:cNvPr id="18644" name="Rectangle 212"/>
            <p:cNvSpPr>
              <a:spLocks noChangeArrowheads="1"/>
            </p:cNvSpPr>
            <p:nvPr/>
          </p:nvSpPr>
          <p:spPr bwMode="auto">
            <a:xfrm>
              <a:off x="1728" y="1527"/>
              <a:ext cx="26" cy="944"/>
            </a:xfrm>
            <a:prstGeom prst="rect">
              <a:avLst/>
            </a:prstGeom>
            <a:gradFill rotWithShape="0">
              <a:gsLst>
                <a:gs pos="0">
                  <a:srgbClr val="618FFD">
                    <a:gamma/>
                    <a:shade val="29804"/>
                    <a:invGamma/>
                  </a:srgbClr>
                </a:gs>
                <a:gs pos="50000">
                  <a:srgbClr val="618FFD"/>
                </a:gs>
                <a:gs pos="100000">
                  <a:srgbClr val="618FFD">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45" name="Rectangle 213"/>
            <p:cNvSpPr>
              <a:spLocks noChangeArrowheads="1"/>
            </p:cNvSpPr>
            <p:nvPr/>
          </p:nvSpPr>
          <p:spPr bwMode="auto">
            <a:xfrm>
              <a:off x="1720" y="1494"/>
              <a:ext cx="34" cy="26"/>
            </a:xfrm>
            <a:prstGeom prst="rect">
              <a:avLst/>
            </a:prstGeom>
            <a:gradFill rotWithShape="0">
              <a:gsLst>
                <a:gs pos="0">
                  <a:srgbClr val="618FFD">
                    <a:gamma/>
                    <a:shade val="29804"/>
                    <a:invGamma/>
                  </a:srgbClr>
                </a:gs>
                <a:gs pos="50000">
                  <a:srgbClr val="618FFD"/>
                </a:gs>
                <a:gs pos="100000">
                  <a:srgbClr val="618FFD">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46" name="Oval 214"/>
            <p:cNvSpPr>
              <a:spLocks noChangeArrowheads="1"/>
            </p:cNvSpPr>
            <p:nvPr/>
          </p:nvSpPr>
          <p:spPr bwMode="auto">
            <a:xfrm>
              <a:off x="1731" y="1467"/>
              <a:ext cx="18" cy="20"/>
            </a:xfrm>
            <a:prstGeom prst="ellipse">
              <a:avLst/>
            </a:prstGeom>
            <a:gradFill rotWithShape="0">
              <a:gsLst>
                <a:gs pos="0">
                  <a:srgbClr val="618FFD">
                    <a:gamma/>
                    <a:shade val="29804"/>
                    <a:invGamma/>
                  </a:srgbClr>
                </a:gs>
                <a:gs pos="50000">
                  <a:srgbClr val="618FFD"/>
                </a:gs>
                <a:gs pos="100000">
                  <a:srgbClr val="618FFD">
                    <a:gamma/>
                    <a:shade val="29804"/>
                    <a:invGamma/>
                  </a:srgbClr>
                </a:gs>
              </a:gsLst>
              <a:lin ang="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47" name="Rectangle 215"/>
            <p:cNvSpPr>
              <a:spLocks noChangeArrowheads="1"/>
            </p:cNvSpPr>
            <p:nvPr/>
          </p:nvSpPr>
          <p:spPr bwMode="auto">
            <a:xfrm>
              <a:off x="1723" y="2335"/>
              <a:ext cx="31" cy="139"/>
            </a:xfrm>
            <a:prstGeom prst="rect">
              <a:avLst/>
            </a:prstGeom>
            <a:gradFill rotWithShape="0">
              <a:gsLst>
                <a:gs pos="0">
                  <a:srgbClr val="618FFD">
                    <a:gamma/>
                    <a:shade val="29804"/>
                    <a:invGamma/>
                  </a:srgbClr>
                </a:gs>
                <a:gs pos="50000">
                  <a:srgbClr val="618FFD"/>
                </a:gs>
                <a:gs pos="100000">
                  <a:srgbClr val="618FFD">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648" name="Rectangle 216"/>
          <p:cNvSpPr>
            <a:spLocks noChangeArrowheads="1"/>
          </p:cNvSpPr>
          <p:nvPr/>
        </p:nvSpPr>
        <p:spPr bwMode="auto">
          <a:xfrm>
            <a:off x="2978150" y="4597400"/>
            <a:ext cx="638175" cy="268288"/>
          </a:xfrm>
          <a:prstGeom prst="rect">
            <a:avLst/>
          </a:prstGeom>
          <a:gradFill rotWithShape="0">
            <a:gsLst>
              <a:gs pos="0">
                <a:srgbClr val="037C03">
                  <a:gamma/>
                  <a:shade val="40000"/>
                  <a:invGamma/>
                </a:srgbClr>
              </a:gs>
              <a:gs pos="50000">
                <a:srgbClr val="037C03"/>
              </a:gs>
              <a:gs pos="100000">
                <a:srgbClr val="037C03">
                  <a:gamma/>
                  <a:shade val="4000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649" name="Group 217"/>
          <p:cNvGrpSpPr>
            <a:grpSpLocks/>
          </p:cNvGrpSpPr>
          <p:nvPr/>
        </p:nvGrpSpPr>
        <p:grpSpPr bwMode="auto">
          <a:xfrm>
            <a:off x="2938463" y="3740150"/>
            <a:ext cx="733425" cy="835025"/>
            <a:chOff x="1851" y="2356"/>
            <a:chExt cx="462" cy="526"/>
          </a:xfrm>
        </p:grpSpPr>
        <p:sp>
          <p:nvSpPr>
            <p:cNvPr id="18650" name="AutoShape 218"/>
            <p:cNvSpPr>
              <a:spLocks noChangeArrowheads="1"/>
            </p:cNvSpPr>
            <p:nvPr/>
          </p:nvSpPr>
          <p:spPr bwMode="auto">
            <a:xfrm rot="16200000" flipH="1">
              <a:off x="1840" y="2367"/>
              <a:ext cx="484" cy="462"/>
            </a:xfrm>
            <a:prstGeom prst="homePlate">
              <a:avLst>
                <a:gd name="adj" fmla="val 34921"/>
              </a:avLst>
            </a:prstGeom>
            <a:gradFill rotWithShape="0">
              <a:gsLst>
                <a:gs pos="0">
                  <a:srgbClr val="CECECE">
                    <a:gamma/>
                    <a:shade val="29804"/>
                    <a:invGamma/>
                  </a:srgbClr>
                </a:gs>
                <a:gs pos="100000">
                  <a:srgbClr val="CECECE"/>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51" name="Rectangle 219"/>
            <p:cNvSpPr>
              <a:spLocks noChangeArrowheads="1"/>
            </p:cNvSpPr>
            <p:nvPr/>
          </p:nvSpPr>
          <p:spPr bwMode="auto">
            <a:xfrm>
              <a:off x="1998" y="2788"/>
              <a:ext cx="167" cy="94"/>
            </a:xfrm>
            <a:prstGeom prst="rect">
              <a:avLst/>
            </a:prstGeom>
            <a:gradFill rotWithShape="0">
              <a:gsLst>
                <a:gs pos="0">
                  <a:srgbClr val="CECECE">
                    <a:gamma/>
                    <a:shade val="29804"/>
                    <a:invGamma/>
                  </a:srgbClr>
                </a:gs>
                <a:gs pos="100000">
                  <a:srgbClr val="CECECE"/>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652" name="Rectangle 220"/>
          <p:cNvSpPr>
            <a:spLocks noChangeArrowheads="1"/>
          </p:cNvSpPr>
          <p:nvPr/>
        </p:nvSpPr>
        <p:spPr bwMode="auto">
          <a:xfrm>
            <a:off x="2044700" y="3881438"/>
            <a:ext cx="50800" cy="1630362"/>
          </a:xfrm>
          <a:prstGeom prst="rect">
            <a:avLst/>
          </a:prstGeom>
          <a:gradFill rotWithShape="0">
            <a:gsLst>
              <a:gs pos="0">
                <a:srgbClr val="618FFD">
                  <a:gamma/>
                  <a:shade val="29804"/>
                  <a:invGamma/>
                </a:srgbClr>
              </a:gs>
              <a:gs pos="50000">
                <a:srgbClr val="618FFD"/>
              </a:gs>
              <a:gs pos="100000">
                <a:srgbClr val="618FFD">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53" name="Rectangle 221"/>
          <p:cNvSpPr>
            <a:spLocks noChangeArrowheads="1"/>
          </p:cNvSpPr>
          <p:nvPr/>
        </p:nvSpPr>
        <p:spPr bwMode="auto">
          <a:xfrm>
            <a:off x="4787900" y="3844925"/>
            <a:ext cx="549275" cy="1225550"/>
          </a:xfrm>
          <a:prstGeom prst="rect">
            <a:avLst/>
          </a:prstGeom>
          <a:gradFill rotWithShape="0">
            <a:gsLst>
              <a:gs pos="0">
                <a:srgbClr val="CECECE">
                  <a:gamma/>
                  <a:shade val="29804"/>
                  <a:invGamma/>
                </a:srgbClr>
              </a:gs>
              <a:gs pos="50000">
                <a:srgbClr val="CECECE"/>
              </a:gs>
              <a:gs pos="100000">
                <a:srgbClr val="CECECE">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54" name="Rectangle 222"/>
          <p:cNvSpPr>
            <a:spLocks noChangeArrowheads="1"/>
          </p:cNvSpPr>
          <p:nvPr/>
        </p:nvSpPr>
        <p:spPr bwMode="auto">
          <a:xfrm>
            <a:off x="4941888" y="3635375"/>
            <a:ext cx="233362" cy="187325"/>
          </a:xfrm>
          <a:prstGeom prst="rect">
            <a:avLst/>
          </a:prstGeom>
          <a:gradFill rotWithShape="0">
            <a:gsLst>
              <a:gs pos="0">
                <a:srgbClr val="FFFFFF">
                  <a:gamma/>
                  <a:shade val="29804"/>
                  <a:invGamma/>
                </a:srgbClr>
              </a:gs>
              <a:gs pos="50000">
                <a:srgbClr val="FFFFFF"/>
              </a:gs>
              <a:gs pos="100000">
                <a:srgbClr val="FFFFFF">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55" name="Rectangle 223"/>
          <p:cNvSpPr>
            <a:spLocks noChangeArrowheads="1"/>
          </p:cNvSpPr>
          <p:nvPr/>
        </p:nvSpPr>
        <p:spPr bwMode="auto">
          <a:xfrm>
            <a:off x="4116388" y="4387850"/>
            <a:ext cx="430212" cy="673100"/>
          </a:xfrm>
          <a:prstGeom prst="rect">
            <a:avLst/>
          </a:prstGeom>
          <a:gradFill rotWithShape="0">
            <a:gsLst>
              <a:gs pos="0">
                <a:srgbClr val="CECECE">
                  <a:gamma/>
                  <a:shade val="29804"/>
                  <a:invGamma/>
                </a:srgbClr>
              </a:gs>
              <a:gs pos="50000">
                <a:srgbClr val="CECECE"/>
              </a:gs>
              <a:gs pos="100000">
                <a:srgbClr val="CECECE">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656" name="Group 224"/>
          <p:cNvGrpSpPr>
            <a:grpSpLocks/>
          </p:cNvGrpSpPr>
          <p:nvPr/>
        </p:nvGrpSpPr>
        <p:grpSpPr bwMode="auto">
          <a:xfrm>
            <a:off x="4159250" y="3768725"/>
            <a:ext cx="311150" cy="596900"/>
            <a:chOff x="2620" y="2374"/>
            <a:chExt cx="196" cy="376"/>
          </a:xfrm>
        </p:grpSpPr>
        <p:sp>
          <p:nvSpPr>
            <p:cNvPr id="18657" name="Rectangle 225"/>
            <p:cNvSpPr>
              <a:spLocks noChangeArrowheads="1"/>
            </p:cNvSpPr>
            <p:nvPr/>
          </p:nvSpPr>
          <p:spPr bwMode="auto">
            <a:xfrm>
              <a:off x="2620" y="2374"/>
              <a:ext cx="196" cy="190"/>
            </a:xfrm>
            <a:prstGeom prst="rect">
              <a:avLst/>
            </a:prstGeom>
            <a:gradFill rotWithShape="0">
              <a:gsLst>
                <a:gs pos="0">
                  <a:srgbClr val="919191">
                    <a:gamma/>
                    <a:shade val="29804"/>
                    <a:invGamma/>
                  </a:srgbClr>
                </a:gs>
                <a:gs pos="50000">
                  <a:srgbClr val="919191"/>
                </a:gs>
                <a:gs pos="100000">
                  <a:srgbClr val="919191">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58" name="Rectangle 226"/>
            <p:cNvSpPr>
              <a:spLocks noChangeArrowheads="1"/>
            </p:cNvSpPr>
            <p:nvPr/>
          </p:nvSpPr>
          <p:spPr bwMode="auto">
            <a:xfrm>
              <a:off x="2692" y="2572"/>
              <a:ext cx="52" cy="40"/>
            </a:xfrm>
            <a:prstGeom prst="rect">
              <a:avLst/>
            </a:prstGeom>
            <a:gradFill rotWithShape="0">
              <a:gsLst>
                <a:gs pos="0">
                  <a:srgbClr val="919191">
                    <a:gamma/>
                    <a:shade val="29804"/>
                    <a:invGamma/>
                  </a:srgbClr>
                </a:gs>
                <a:gs pos="50000">
                  <a:srgbClr val="919191"/>
                </a:gs>
                <a:gs pos="100000">
                  <a:srgbClr val="919191">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59" name="Rectangle 227"/>
            <p:cNvSpPr>
              <a:spLocks noChangeArrowheads="1"/>
            </p:cNvSpPr>
            <p:nvPr/>
          </p:nvSpPr>
          <p:spPr bwMode="auto">
            <a:xfrm>
              <a:off x="2692" y="2710"/>
              <a:ext cx="52" cy="40"/>
            </a:xfrm>
            <a:prstGeom prst="rect">
              <a:avLst/>
            </a:prstGeom>
            <a:gradFill rotWithShape="0">
              <a:gsLst>
                <a:gs pos="0">
                  <a:srgbClr val="919191">
                    <a:gamma/>
                    <a:shade val="29804"/>
                    <a:invGamma/>
                  </a:srgbClr>
                </a:gs>
                <a:gs pos="50000">
                  <a:srgbClr val="919191"/>
                </a:gs>
                <a:gs pos="100000">
                  <a:srgbClr val="919191">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60" name="Rectangle 228"/>
            <p:cNvSpPr>
              <a:spLocks noChangeArrowheads="1"/>
            </p:cNvSpPr>
            <p:nvPr/>
          </p:nvSpPr>
          <p:spPr bwMode="auto">
            <a:xfrm>
              <a:off x="2662" y="2626"/>
              <a:ext cx="112" cy="76"/>
            </a:xfrm>
            <a:prstGeom prst="rect">
              <a:avLst/>
            </a:prstGeom>
            <a:gradFill rotWithShape="0">
              <a:gsLst>
                <a:gs pos="0">
                  <a:srgbClr val="919191">
                    <a:gamma/>
                    <a:shade val="29804"/>
                    <a:invGamma/>
                  </a:srgbClr>
                </a:gs>
                <a:gs pos="50000">
                  <a:srgbClr val="919191"/>
                </a:gs>
                <a:gs pos="100000">
                  <a:srgbClr val="919191">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661" name="Rectangle 229"/>
          <p:cNvSpPr>
            <a:spLocks noChangeArrowheads="1"/>
          </p:cNvSpPr>
          <p:nvPr/>
        </p:nvSpPr>
        <p:spPr bwMode="auto">
          <a:xfrm>
            <a:off x="4645025" y="3740150"/>
            <a:ext cx="34925" cy="1173163"/>
          </a:xfrm>
          <a:prstGeom prst="rect">
            <a:avLst/>
          </a:prstGeom>
          <a:gradFill rotWithShape="0">
            <a:gsLst>
              <a:gs pos="0">
                <a:srgbClr val="618FFD">
                  <a:gamma/>
                  <a:shade val="29804"/>
                  <a:invGamma/>
                </a:srgbClr>
              </a:gs>
              <a:gs pos="50000">
                <a:srgbClr val="618FFD"/>
              </a:gs>
              <a:gs pos="100000">
                <a:srgbClr val="618FFD">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62" name="Rectangle 230"/>
          <p:cNvSpPr>
            <a:spLocks noChangeArrowheads="1"/>
          </p:cNvSpPr>
          <p:nvPr/>
        </p:nvSpPr>
        <p:spPr bwMode="auto">
          <a:xfrm>
            <a:off x="4643438" y="3705225"/>
            <a:ext cx="274637" cy="33338"/>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63" name="Rectangle 231"/>
          <p:cNvSpPr>
            <a:spLocks noChangeArrowheads="1"/>
          </p:cNvSpPr>
          <p:nvPr/>
        </p:nvSpPr>
        <p:spPr bwMode="auto">
          <a:xfrm>
            <a:off x="4568825" y="4892675"/>
            <a:ext cx="101600" cy="23813"/>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64" name="Rectangle 232"/>
          <p:cNvSpPr>
            <a:spLocks noChangeArrowheads="1"/>
          </p:cNvSpPr>
          <p:nvPr/>
        </p:nvSpPr>
        <p:spPr bwMode="auto">
          <a:xfrm>
            <a:off x="3862388" y="3435350"/>
            <a:ext cx="455612" cy="33338"/>
          </a:xfrm>
          <a:prstGeom prst="rect">
            <a:avLst/>
          </a:prstGeom>
          <a:gradFill rotWithShape="0">
            <a:gsLst>
              <a:gs pos="0">
                <a:srgbClr val="618FFD">
                  <a:gamma/>
                  <a:shade val="29804"/>
                  <a:invGamma/>
                </a:srgbClr>
              </a:gs>
              <a:gs pos="50000">
                <a:srgbClr val="618FFD"/>
              </a:gs>
              <a:gs pos="100000">
                <a:srgbClr val="618FFD">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65" name="Rectangle 233"/>
          <p:cNvSpPr>
            <a:spLocks noChangeArrowheads="1"/>
          </p:cNvSpPr>
          <p:nvPr/>
        </p:nvSpPr>
        <p:spPr bwMode="auto">
          <a:xfrm>
            <a:off x="3860800" y="3473450"/>
            <a:ext cx="34925" cy="168275"/>
          </a:xfrm>
          <a:prstGeom prst="rect">
            <a:avLst/>
          </a:prstGeom>
          <a:gradFill rotWithShape="0">
            <a:gsLst>
              <a:gs pos="0">
                <a:srgbClr val="618FFD">
                  <a:gamma/>
                  <a:shade val="29804"/>
                  <a:invGamma/>
                </a:srgbClr>
              </a:gs>
              <a:gs pos="50000">
                <a:srgbClr val="618FFD"/>
              </a:gs>
              <a:gs pos="100000">
                <a:srgbClr val="618FFD">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66" name="Rectangle 234"/>
          <p:cNvSpPr>
            <a:spLocks noChangeArrowheads="1"/>
          </p:cNvSpPr>
          <p:nvPr/>
        </p:nvSpPr>
        <p:spPr bwMode="auto">
          <a:xfrm>
            <a:off x="4298950" y="3435350"/>
            <a:ext cx="38100" cy="320675"/>
          </a:xfrm>
          <a:prstGeom prst="rect">
            <a:avLst/>
          </a:prstGeom>
          <a:gradFill rotWithShape="0">
            <a:gsLst>
              <a:gs pos="0">
                <a:srgbClr val="618FFD">
                  <a:gamma/>
                  <a:shade val="29804"/>
                  <a:invGamma/>
                </a:srgbClr>
              </a:gs>
              <a:gs pos="50000">
                <a:srgbClr val="618FFD"/>
              </a:gs>
              <a:gs pos="100000">
                <a:srgbClr val="618FFD">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667" name="Group 235"/>
          <p:cNvGrpSpPr>
            <a:grpSpLocks/>
          </p:cNvGrpSpPr>
          <p:nvPr/>
        </p:nvGrpSpPr>
        <p:grpSpPr bwMode="auto">
          <a:xfrm>
            <a:off x="5407025" y="4756150"/>
            <a:ext cx="593725" cy="82550"/>
            <a:chOff x="3406" y="2996"/>
            <a:chExt cx="374" cy="52"/>
          </a:xfrm>
        </p:grpSpPr>
        <p:sp>
          <p:nvSpPr>
            <p:cNvPr id="18668" name="Line 236"/>
            <p:cNvSpPr>
              <a:spLocks noChangeShapeType="1"/>
            </p:cNvSpPr>
            <p:nvPr/>
          </p:nvSpPr>
          <p:spPr bwMode="auto">
            <a:xfrm>
              <a:off x="3406" y="3026"/>
              <a:ext cx="33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69" name="AutoShape 237"/>
            <p:cNvSpPr>
              <a:spLocks noChangeArrowheads="1"/>
            </p:cNvSpPr>
            <p:nvPr/>
          </p:nvSpPr>
          <p:spPr bwMode="auto">
            <a:xfrm rot="5400000">
              <a:off x="3728" y="2996"/>
              <a:ext cx="52" cy="52"/>
            </a:xfrm>
            <a:prstGeom prst="triangle">
              <a:avLst>
                <a:gd name="adj" fmla="val 4999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670" name="Group 238"/>
          <p:cNvGrpSpPr>
            <a:grpSpLocks/>
          </p:cNvGrpSpPr>
          <p:nvPr/>
        </p:nvGrpSpPr>
        <p:grpSpPr bwMode="auto">
          <a:xfrm>
            <a:off x="2886075" y="2995613"/>
            <a:ext cx="109538" cy="760412"/>
            <a:chOff x="1818" y="1887"/>
            <a:chExt cx="69" cy="479"/>
          </a:xfrm>
        </p:grpSpPr>
        <p:sp>
          <p:nvSpPr>
            <p:cNvPr id="18671" name="Line 239"/>
            <p:cNvSpPr>
              <a:spLocks noChangeShapeType="1"/>
            </p:cNvSpPr>
            <p:nvPr/>
          </p:nvSpPr>
          <p:spPr bwMode="auto">
            <a:xfrm>
              <a:off x="1847" y="1887"/>
              <a:ext cx="0" cy="4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72" name="AutoShape 240"/>
            <p:cNvSpPr>
              <a:spLocks noChangeArrowheads="1"/>
            </p:cNvSpPr>
            <p:nvPr/>
          </p:nvSpPr>
          <p:spPr bwMode="auto">
            <a:xfrm rot="10800000">
              <a:off x="1818" y="2297"/>
              <a:ext cx="69" cy="69"/>
            </a:xfrm>
            <a:prstGeom prst="triangle">
              <a:avLst>
                <a:gd name="adj" fmla="val 4999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673" name="Rectangle 241"/>
          <p:cNvSpPr>
            <a:spLocks noChangeArrowheads="1"/>
          </p:cNvSpPr>
          <p:nvPr/>
        </p:nvSpPr>
        <p:spPr bwMode="auto">
          <a:xfrm>
            <a:off x="4394200" y="1397000"/>
            <a:ext cx="47625" cy="377825"/>
          </a:xfrm>
          <a:prstGeom prst="rect">
            <a:avLst/>
          </a:prstGeom>
          <a:gradFill rotWithShape="0">
            <a:gsLst>
              <a:gs pos="0">
                <a:srgbClr val="618FFD">
                  <a:gamma/>
                  <a:shade val="29804"/>
                  <a:invGamma/>
                </a:srgbClr>
              </a:gs>
              <a:gs pos="50000">
                <a:srgbClr val="618FFD"/>
              </a:gs>
              <a:gs pos="100000">
                <a:srgbClr val="618FFD">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74" name="Rectangle 242"/>
          <p:cNvSpPr>
            <a:spLocks noChangeArrowheads="1"/>
          </p:cNvSpPr>
          <p:nvPr/>
        </p:nvSpPr>
        <p:spPr bwMode="auto">
          <a:xfrm>
            <a:off x="3546475" y="1682750"/>
            <a:ext cx="38100" cy="196850"/>
          </a:xfrm>
          <a:prstGeom prst="rect">
            <a:avLst/>
          </a:prstGeom>
          <a:gradFill rotWithShape="0">
            <a:gsLst>
              <a:gs pos="0">
                <a:srgbClr val="618FFD">
                  <a:gamma/>
                  <a:shade val="29804"/>
                  <a:invGamma/>
                </a:srgbClr>
              </a:gs>
              <a:gs pos="50000">
                <a:srgbClr val="618FFD"/>
              </a:gs>
              <a:gs pos="100000">
                <a:srgbClr val="618FFD">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75" name="Rectangle 243"/>
          <p:cNvSpPr>
            <a:spLocks noChangeArrowheads="1"/>
          </p:cNvSpPr>
          <p:nvPr/>
        </p:nvSpPr>
        <p:spPr bwMode="auto">
          <a:xfrm rot="840000">
            <a:off x="3051175" y="4997450"/>
            <a:ext cx="674688" cy="30163"/>
          </a:xfrm>
          <a:prstGeom prst="rect">
            <a:avLst/>
          </a:prstGeom>
          <a:gradFill rotWithShape="0">
            <a:gsLst>
              <a:gs pos="0">
                <a:srgbClr val="618FFD">
                  <a:gamma/>
                  <a:shade val="29804"/>
                  <a:invGamma/>
                </a:srgbClr>
              </a:gs>
              <a:gs pos="50000">
                <a:srgbClr val="618FFD"/>
              </a:gs>
              <a:gs pos="100000">
                <a:srgbClr val="618FFD">
                  <a:gamma/>
                  <a:shade val="29804"/>
                  <a:invGamma/>
                </a:srgbClr>
              </a:gs>
            </a:gsLst>
            <a:lin ang="189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76" name="Rectangle 244"/>
          <p:cNvSpPr>
            <a:spLocks noChangeArrowheads="1"/>
          </p:cNvSpPr>
          <p:nvPr/>
        </p:nvSpPr>
        <p:spPr bwMode="auto">
          <a:xfrm>
            <a:off x="3063875" y="4841875"/>
            <a:ext cx="28575" cy="111125"/>
          </a:xfrm>
          <a:prstGeom prst="rect">
            <a:avLst/>
          </a:prstGeom>
          <a:gradFill rotWithShape="0">
            <a:gsLst>
              <a:gs pos="0">
                <a:srgbClr val="618FFD">
                  <a:gamma/>
                  <a:shade val="29804"/>
                  <a:invGamma/>
                </a:srgbClr>
              </a:gs>
              <a:gs pos="50000">
                <a:srgbClr val="618FFD"/>
              </a:gs>
              <a:gs pos="100000">
                <a:srgbClr val="618FFD">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677" name="Group 245"/>
          <p:cNvGrpSpPr>
            <a:grpSpLocks/>
          </p:cNvGrpSpPr>
          <p:nvPr/>
        </p:nvGrpSpPr>
        <p:grpSpPr bwMode="auto">
          <a:xfrm>
            <a:off x="3929063" y="5788025"/>
            <a:ext cx="827087" cy="412750"/>
            <a:chOff x="2475" y="3646"/>
            <a:chExt cx="521" cy="260"/>
          </a:xfrm>
        </p:grpSpPr>
        <p:grpSp>
          <p:nvGrpSpPr>
            <p:cNvPr id="18678" name="Group 246"/>
            <p:cNvGrpSpPr>
              <a:grpSpLocks/>
            </p:cNvGrpSpPr>
            <p:nvPr/>
          </p:nvGrpSpPr>
          <p:grpSpPr bwMode="auto">
            <a:xfrm>
              <a:off x="2475" y="3646"/>
              <a:ext cx="269" cy="248"/>
              <a:chOff x="2475" y="3646"/>
              <a:chExt cx="269" cy="248"/>
            </a:xfrm>
          </p:grpSpPr>
          <p:sp>
            <p:nvSpPr>
              <p:cNvPr id="18679" name="AutoShape 247"/>
              <p:cNvSpPr>
                <a:spLocks noChangeArrowheads="1"/>
              </p:cNvSpPr>
              <p:nvPr/>
            </p:nvSpPr>
            <p:spPr bwMode="auto">
              <a:xfrm rot="-10800000" flipH="1" flipV="1">
                <a:off x="2482" y="3678"/>
                <a:ext cx="258" cy="2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80" name="AutoShape 248"/>
              <p:cNvSpPr>
                <a:spLocks noChangeArrowheads="1"/>
              </p:cNvSpPr>
              <p:nvPr/>
            </p:nvSpPr>
            <p:spPr bwMode="auto">
              <a:xfrm>
                <a:off x="2475" y="3646"/>
                <a:ext cx="269" cy="21"/>
              </a:xfrm>
              <a:prstGeom prst="roundRect">
                <a:avLst>
                  <a:gd name="adj" fmla="val 12495"/>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681" name="Group 249"/>
            <p:cNvGrpSpPr>
              <a:grpSpLocks/>
            </p:cNvGrpSpPr>
            <p:nvPr/>
          </p:nvGrpSpPr>
          <p:grpSpPr bwMode="auto">
            <a:xfrm>
              <a:off x="2547" y="3658"/>
              <a:ext cx="269" cy="248"/>
              <a:chOff x="2547" y="3658"/>
              <a:chExt cx="269" cy="248"/>
            </a:xfrm>
          </p:grpSpPr>
          <p:sp>
            <p:nvSpPr>
              <p:cNvPr id="18682" name="AutoShape 250"/>
              <p:cNvSpPr>
                <a:spLocks noChangeArrowheads="1"/>
              </p:cNvSpPr>
              <p:nvPr/>
            </p:nvSpPr>
            <p:spPr bwMode="auto">
              <a:xfrm rot="-10800000" flipH="1" flipV="1">
                <a:off x="2554" y="3690"/>
                <a:ext cx="258" cy="2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83" name="AutoShape 251"/>
              <p:cNvSpPr>
                <a:spLocks noChangeArrowheads="1"/>
              </p:cNvSpPr>
              <p:nvPr/>
            </p:nvSpPr>
            <p:spPr bwMode="auto">
              <a:xfrm>
                <a:off x="2547" y="3658"/>
                <a:ext cx="269" cy="21"/>
              </a:xfrm>
              <a:prstGeom prst="roundRect">
                <a:avLst>
                  <a:gd name="adj" fmla="val 12495"/>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684" name="Group 252"/>
            <p:cNvGrpSpPr>
              <a:grpSpLocks/>
            </p:cNvGrpSpPr>
            <p:nvPr/>
          </p:nvGrpSpPr>
          <p:grpSpPr bwMode="auto">
            <a:xfrm>
              <a:off x="2675" y="3654"/>
              <a:ext cx="269" cy="248"/>
              <a:chOff x="2675" y="3654"/>
              <a:chExt cx="269" cy="248"/>
            </a:xfrm>
          </p:grpSpPr>
          <p:sp>
            <p:nvSpPr>
              <p:cNvPr id="18685" name="AutoShape 253"/>
              <p:cNvSpPr>
                <a:spLocks noChangeArrowheads="1"/>
              </p:cNvSpPr>
              <p:nvPr/>
            </p:nvSpPr>
            <p:spPr bwMode="auto">
              <a:xfrm rot="-10800000" flipH="1" flipV="1">
                <a:off x="2682" y="3686"/>
                <a:ext cx="258" cy="2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86" name="AutoShape 254"/>
              <p:cNvSpPr>
                <a:spLocks noChangeArrowheads="1"/>
              </p:cNvSpPr>
              <p:nvPr/>
            </p:nvSpPr>
            <p:spPr bwMode="auto">
              <a:xfrm>
                <a:off x="2675" y="3654"/>
                <a:ext cx="269" cy="21"/>
              </a:xfrm>
              <a:prstGeom prst="roundRect">
                <a:avLst>
                  <a:gd name="adj" fmla="val 12495"/>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687" name="Group 255"/>
            <p:cNvGrpSpPr>
              <a:grpSpLocks/>
            </p:cNvGrpSpPr>
            <p:nvPr/>
          </p:nvGrpSpPr>
          <p:grpSpPr bwMode="auto">
            <a:xfrm>
              <a:off x="2727" y="3650"/>
              <a:ext cx="269" cy="248"/>
              <a:chOff x="2727" y="3650"/>
              <a:chExt cx="269" cy="248"/>
            </a:xfrm>
          </p:grpSpPr>
          <p:sp>
            <p:nvSpPr>
              <p:cNvPr id="18688" name="AutoShape 256"/>
              <p:cNvSpPr>
                <a:spLocks noChangeArrowheads="1"/>
              </p:cNvSpPr>
              <p:nvPr/>
            </p:nvSpPr>
            <p:spPr bwMode="auto">
              <a:xfrm rot="-10800000" flipH="1" flipV="1">
                <a:off x="2734" y="3682"/>
                <a:ext cx="258" cy="2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89" name="AutoShape 257"/>
              <p:cNvSpPr>
                <a:spLocks noChangeArrowheads="1"/>
              </p:cNvSpPr>
              <p:nvPr/>
            </p:nvSpPr>
            <p:spPr bwMode="auto">
              <a:xfrm>
                <a:off x="2727" y="3650"/>
                <a:ext cx="269" cy="21"/>
              </a:xfrm>
              <a:prstGeom prst="roundRect">
                <a:avLst>
                  <a:gd name="adj" fmla="val 12495"/>
                </a:avLst>
              </a:prstGeom>
              <a:gradFill rotWithShape="0">
                <a:gsLst>
                  <a:gs pos="0">
                    <a:srgbClr val="FAFD00">
                      <a:gamma/>
                      <a:shade val="29804"/>
                      <a:invGamma/>
                    </a:srgbClr>
                  </a:gs>
                  <a:gs pos="50000">
                    <a:srgbClr val="FAFD00"/>
                  </a:gs>
                  <a:gs pos="100000">
                    <a:srgbClr val="FAFD00">
                      <a:gamma/>
                      <a:shade val="29804"/>
                      <a:invGamma/>
                    </a:srgbClr>
                  </a:gs>
                </a:gsLst>
                <a:lin ang="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sp>
        <p:nvSpPr>
          <p:cNvPr id="18690" name="Rectangle 258"/>
          <p:cNvSpPr>
            <a:spLocks noChangeArrowheads="1"/>
          </p:cNvSpPr>
          <p:nvPr/>
        </p:nvSpPr>
        <p:spPr bwMode="auto">
          <a:xfrm>
            <a:off x="4749800" y="5911850"/>
            <a:ext cx="57150" cy="4762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91" name="Rectangle 259"/>
          <p:cNvSpPr>
            <a:spLocks noChangeArrowheads="1"/>
          </p:cNvSpPr>
          <p:nvPr/>
        </p:nvSpPr>
        <p:spPr bwMode="auto">
          <a:xfrm>
            <a:off x="4025900" y="6273800"/>
            <a:ext cx="717550" cy="635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92" name="Rectangle 260"/>
          <p:cNvSpPr>
            <a:spLocks noChangeArrowheads="1"/>
          </p:cNvSpPr>
          <p:nvPr/>
        </p:nvSpPr>
        <p:spPr bwMode="auto">
          <a:xfrm>
            <a:off x="4025900" y="6153150"/>
            <a:ext cx="101600" cy="1016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693" name="Group 261"/>
          <p:cNvGrpSpPr>
            <a:grpSpLocks/>
          </p:cNvGrpSpPr>
          <p:nvPr/>
        </p:nvGrpSpPr>
        <p:grpSpPr bwMode="auto">
          <a:xfrm>
            <a:off x="4019550" y="5892800"/>
            <a:ext cx="44450" cy="254000"/>
            <a:chOff x="2532" y="3712"/>
            <a:chExt cx="28" cy="160"/>
          </a:xfrm>
        </p:grpSpPr>
        <p:sp>
          <p:nvSpPr>
            <p:cNvPr id="18694" name="Rectangle 262"/>
            <p:cNvSpPr>
              <a:spLocks noChangeArrowheads="1"/>
            </p:cNvSpPr>
            <p:nvPr/>
          </p:nvSpPr>
          <p:spPr bwMode="auto">
            <a:xfrm>
              <a:off x="2542" y="3727"/>
              <a:ext cx="8" cy="145"/>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95" name="Rectangle 263"/>
            <p:cNvSpPr>
              <a:spLocks noChangeArrowheads="1"/>
            </p:cNvSpPr>
            <p:nvPr/>
          </p:nvSpPr>
          <p:spPr bwMode="auto">
            <a:xfrm>
              <a:off x="2532" y="3712"/>
              <a:ext cx="28" cy="7"/>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696" name="Rectangle 264"/>
          <p:cNvSpPr>
            <a:spLocks noChangeArrowheads="1"/>
          </p:cNvSpPr>
          <p:nvPr/>
        </p:nvSpPr>
        <p:spPr bwMode="auto">
          <a:xfrm rot="20700000">
            <a:off x="2230438" y="5921375"/>
            <a:ext cx="2357437" cy="36513"/>
          </a:xfrm>
          <a:prstGeom prst="rect">
            <a:avLst/>
          </a:prstGeom>
          <a:gradFill rotWithShape="0">
            <a:gsLst>
              <a:gs pos="0">
                <a:srgbClr val="618FFD">
                  <a:gamma/>
                  <a:shade val="29804"/>
                  <a:invGamma/>
                </a:srgbClr>
              </a:gs>
              <a:gs pos="50000">
                <a:srgbClr val="618FFD"/>
              </a:gs>
              <a:gs pos="100000">
                <a:srgbClr val="618FFD">
                  <a:gamma/>
                  <a:shade val="29804"/>
                  <a:invGamma/>
                </a:srgbClr>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97" name="Rectangle 265"/>
          <p:cNvSpPr>
            <a:spLocks noChangeArrowheads="1"/>
          </p:cNvSpPr>
          <p:nvPr/>
        </p:nvSpPr>
        <p:spPr bwMode="auto">
          <a:xfrm rot="20700000">
            <a:off x="2211388" y="5889625"/>
            <a:ext cx="2357437" cy="36513"/>
          </a:xfrm>
          <a:prstGeom prst="rect">
            <a:avLst/>
          </a:prstGeom>
          <a:gradFill rotWithShape="0">
            <a:gsLst>
              <a:gs pos="0">
                <a:srgbClr val="618FFD">
                  <a:gamma/>
                  <a:shade val="29804"/>
                  <a:invGamma/>
                </a:srgbClr>
              </a:gs>
              <a:gs pos="50000">
                <a:srgbClr val="618FFD"/>
              </a:gs>
              <a:gs pos="100000">
                <a:srgbClr val="618FFD">
                  <a:gamma/>
                  <a:shade val="29804"/>
                  <a:invGamma/>
                </a:srgbClr>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698" name="Rectangle 266"/>
          <p:cNvSpPr>
            <a:spLocks noChangeArrowheads="1"/>
          </p:cNvSpPr>
          <p:nvPr/>
        </p:nvSpPr>
        <p:spPr bwMode="auto">
          <a:xfrm>
            <a:off x="2374900" y="6029325"/>
            <a:ext cx="1492250" cy="415925"/>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699" name="Group 267"/>
          <p:cNvGrpSpPr>
            <a:grpSpLocks/>
          </p:cNvGrpSpPr>
          <p:nvPr/>
        </p:nvGrpSpPr>
        <p:grpSpPr bwMode="auto">
          <a:xfrm>
            <a:off x="2273300" y="5835650"/>
            <a:ext cx="44450" cy="476250"/>
            <a:chOff x="1432" y="3676"/>
            <a:chExt cx="28" cy="300"/>
          </a:xfrm>
        </p:grpSpPr>
        <p:sp>
          <p:nvSpPr>
            <p:cNvPr id="18700" name="Rectangle 268"/>
            <p:cNvSpPr>
              <a:spLocks noChangeArrowheads="1"/>
            </p:cNvSpPr>
            <p:nvPr/>
          </p:nvSpPr>
          <p:spPr bwMode="auto">
            <a:xfrm>
              <a:off x="1442" y="3704"/>
              <a:ext cx="8" cy="272"/>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01" name="Rectangle 269"/>
            <p:cNvSpPr>
              <a:spLocks noChangeArrowheads="1"/>
            </p:cNvSpPr>
            <p:nvPr/>
          </p:nvSpPr>
          <p:spPr bwMode="auto">
            <a:xfrm>
              <a:off x="1432" y="3676"/>
              <a:ext cx="28" cy="2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702" name="Rectangle 270"/>
          <p:cNvSpPr>
            <a:spLocks noChangeArrowheads="1"/>
          </p:cNvSpPr>
          <p:nvPr/>
        </p:nvSpPr>
        <p:spPr bwMode="auto">
          <a:xfrm>
            <a:off x="4505325" y="5570538"/>
            <a:ext cx="38100" cy="2698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03" name="Rectangle 271"/>
          <p:cNvSpPr>
            <a:spLocks noChangeArrowheads="1"/>
          </p:cNvSpPr>
          <p:nvPr/>
        </p:nvSpPr>
        <p:spPr bwMode="auto">
          <a:xfrm>
            <a:off x="4524375" y="5621338"/>
            <a:ext cx="38100" cy="2698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704" name="Group 272"/>
          <p:cNvGrpSpPr>
            <a:grpSpLocks/>
          </p:cNvGrpSpPr>
          <p:nvPr/>
        </p:nvGrpSpPr>
        <p:grpSpPr bwMode="auto">
          <a:xfrm>
            <a:off x="4470400" y="5670550"/>
            <a:ext cx="165100" cy="82550"/>
            <a:chOff x="2816" y="3572"/>
            <a:chExt cx="104" cy="52"/>
          </a:xfrm>
        </p:grpSpPr>
        <p:sp>
          <p:nvSpPr>
            <p:cNvPr id="18705" name="Oval 273"/>
            <p:cNvSpPr>
              <a:spLocks noChangeArrowheads="1"/>
            </p:cNvSpPr>
            <p:nvPr/>
          </p:nvSpPr>
          <p:spPr bwMode="auto">
            <a:xfrm>
              <a:off x="2852" y="3572"/>
              <a:ext cx="28" cy="28"/>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06" name="Rectangle 274"/>
            <p:cNvSpPr>
              <a:spLocks noChangeArrowheads="1"/>
            </p:cNvSpPr>
            <p:nvPr/>
          </p:nvSpPr>
          <p:spPr bwMode="auto">
            <a:xfrm>
              <a:off x="2816" y="3596"/>
              <a:ext cx="104" cy="2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707" name="Rectangle 275"/>
          <p:cNvSpPr>
            <a:spLocks noChangeArrowheads="1"/>
          </p:cNvSpPr>
          <p:nvPr/>
        </p:nvSpPr>
        <p:spPr bwMode="auto">
          <a:xfrm>
            <a:off x="3194050" y="5715000"/>
            <a:ext cx="12700" cy="3111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08" name="Rectangle 276"/>
          <p:cNvSpPr>
            <a:spLocks noChangeArrowheads="1"/>
          </p:cNvSpPr>
          <p:nvPr/>
        </p:nvSpPr>
        <p:spPr bwMode="auto">
          <a:xfrm>
            <a:off x="3460750" y="5715000"/>
            <a:ext cx="12700" cy="3111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09" name="Rectangle 277"/>
          <p:cNvSpPr>
            <a:spLocks noChangeArrowheads="1"/>
          </p:cNvSpPr>
          <p:nvPr/>
        </p:nvSpPr>
        <p:spPr bwMode="auto">
          <a:xfrm>
            <a:off x="4768850" y="5588000"/>
            <a:ext cx="12700" cy="3111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10" name="Rectangle 278"/>
          <p:cNvSpPr>
            <a:spLocks noChangeArrowheads="1"/>
          </p:cNvSpPr>
          <p:nvPr/>
        </p:nvSpPr>
        <p:spPr bwMode="auto">
          <a:xfrm>
            <a:off x="4667250" y="5594350"/>
            <a:ext cx="12700" cy="1841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11" name="Rectangle 279"/>
          <p:cNvSpPr>
            <a:spLocks noChangeArrowheads="1"/>
          </p:cNvSpPr>
          <p:nvPr/>
        </p:nvSpPr>
        <p:spPr bwMode="auto">
          <a:xfrm>
            <a:off x="4667250" y="5581650"/>
            <a:ext cx="107950" cy="190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712" name="Group 280"/>
          <p:cNvGrpSpPr>
            <a:grpSpLocks/>
          </p:cNvGrpSpPr>
          <p:nvPr/>
        </p:nvGrpSpPr>
        <p:grpSpPr bwMode="auto">
          <a:xfrm>
            <a:off x="5241925" y="6083300"/>
            <a:ext cx="758825" cy="107950"/>
            <a:chOff x="3302" y="3832"/>
            <a:chExt cx="478" cy="68"/>
          </a:xfrm>
        </p:grpSpPr>
        <p:sp>
          <p:nvSpPr>
            <p:cNvPr id="18713" name="Line 281"/>
            <p:cNvSpPr>
              <a:spLocks noChangeShapeType="1"/>
            </p:cNvSpPr>
            <p:nvPr/>
          </p:nvSpPr>
          <p:spPr bwMode="auto">
            <a:xfrm>
              <a:off x="3302" y="3872"/>
              <a:ext cx="429"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14" name="AutoShape 282"/>
            <p:cNvSpPr>
              <a:spLocks noChangeArrowheads="1"/>
            </p:cNvSpPr>
            <p:nvPr/>
          </p:nvSpPr>
          <p:spPr bwMode="auto">
            <a:xfrm rot="5400000">
              <a:off x="3712" y="3832"/>
              <a:ext cx="68" cy="68"/>
            </a:xfrm>
            <a:prstGeom prst="triangle">
              <a:avLst>
                <a:gd name="adj" fmla="val 49995"/>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715" name="Rectangle 283"/>
          <p:cNvSpPr>
            <a:spLocks noChangeArrowheads="1"/>
          </p:cNvSpPr>
          <p:nvPr/>
        </p:nvSpPr>
        <p:spPr bwMode="auto">
          <a:xfrm>
            <a:off x="4305300" y="6083300"/>
            <a:ext cx="19050" cy="1778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16" name="AutoShape 284"/>
          <p:cNvSpPr>
            <a:spLocks noChangeArrowheads="1"/>
          </p:cNvSpPr>
          <p:nvPr/>
        </p:nvSpPr>
        <p:spPr bwMode="auto">
          <a:xfrm>
            <a:off x="5067300" y="2584450"/>
            <a:ext cx="260350" cy="101600"/>
          </a:xfrm>
          <a:prstGeom prst="triangle">
            <a:avLst>
              <a:gd name="adj" fmla="val 49995"/>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717" name="Group 285"/>
          <p:cNvGrpSpPr>
            <a:grpSpLocks/>
          </p:cNvGrpSpPr>
          <p:nvPr/>
        </p:nvGrpSpPr>
        <p:grpSpPr bwMode="auto">
          <a:xfrm>
            <a:off x="5137150" y="2506663"/>
            <a:ext cx="190500" cy="123825"/>
            <a:chOff x="3236" y="1579"/>
            <a:chExt cx="120" cy="78"/>
          </a:xfrm>
        </p:grpSpPr>
        <p:sp>
          <p:nvSpPr>
            <p:cNvPr id="18718" name="Rectangle 286"/>
            <p:cNvSpPr>
              <a:spLocks noChangeArrowheads="1"/>
            </p:cNvSpPr>
            <p:nvPr/>
          </p:nvSpPr>
          <p:spPr bwMode="auto">
            <a:xfrm>
              <a:off x="3269" y="1579"/>
              <a:ext cx="87" cy="3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19" name="Oval 287"/>
            <p:cNvSpPr>
              <a:spLocks noChangeArrowheads="1"/>
            </p:cNvSpPr>
            <p:nvPr/>
          </p:nvSpPr>
          <p:spPr bwMode="auto">
            <a:xfrm>
              <a:off x="3236" y="1579"/>
              <a:ext cx="78" cy="78"/>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20" name="Rectangle 288"/>
            <p:cNvSpPr>
              <a:spLocks noChangeArrowheads="1"/>
            </p:cNvSpPr>
            <p:nvPr/>
          </p:nvSpPr>
          <p:spPr bwMode="auto">
            <a:xfrm>
              <a:off x="3270" y="1582"/>
              <a:ext cx="67" cy="2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721" name="AutoShape 289"/>
          <p:cNvSpPr>
            <a:spLocks noChangeArrowheads="1"/>
          </p:cNvSpPr>
          <p:nvPr/>
        </p:nvSpPr>
        <p:spPr bwMode="auto">
          <a:xfrm>
            <a:off x="5008563" y="2546350"/>
            <a:ext cx="204787" cy="20638"/>
          </a:xfrm>
          <a:prstGeom prst="roundRect">
            <a:avLst>
              <a:gd name="adj" fmla="val 12495"/>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22" name="Rectangle 290"/>
          <p:cNvSpPr>
            <a:spLocks noChangeArrowheads="1"/>
          </p:cNvSpPr>
          <p:nvPr/>
        </p:nvSpPr>
        <p:spPr bwMode="auto">
          <a:xfrm>
            <a:off x="661988" y="331788"/>
            <a:ext cx="1349375" cy="27146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1200" b="1">
                <a:latin typeface="Arial" charset="0"/>
              </a:rPr>
              <a:t>ALIMENTACION</a:t>
            </a:r>
          </a:p>
        </p:txBody>
      </p:sp>
      <p:sp>
        <p:nvSpPr>
          <p:cNvPr id="18723" name="Rectangle 291"/>
          <p:cNvSpPr>
            <a:spLocks noChangeArrowheads="1"/>
          </p:cNvSpPr>
          <p:nvPr/>
        </p:nvSpPr>
        <p:spPr bwMode="auto">
          <a:xfrm>
            <a:off x="-4763" y="2319338"/>
            <a:ext cx="1281113" cy="454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1200" b="1">
                <a:latin typeface="Arial" charset="0"/>
              </a:rPr>
              <a:t>ELEVADOR DE</a:t>
            </a:r>
          </a:p>
          <a:p>
            <a:pPr defTabSz="762000"/>
            <a:r>
              <a:rPr lang="es-ES_tradnl" sz="1200" b="1">
                <a:latin typeface="Arial" charset="0"/>
              </a:rPr>
              <a:t>CANJILONES</a:t>
            </a:r>
          </a:p>
        </p:txBody>
      </p:sp>
      <p:sp>
        <p:nvSpPr>
          <p:cNvPr id="18724" name="Rectangle 292"/>
          <p:cNvSpPr>
            <a:spLocks noChangeArrowheads="1"/>
          </p:cNvSpPr>
          <p:nvPr/>
        </p:nvSpPr>
        <p:spPr bwMode="auto">
          <a:xfrm>
            <a:off x="1149350" y="2108200"/>
            <a:ext cx="1050925" cy="2254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900" b="1">
                <a:latin typeface="Arial" charset="0"/>
              </a:rPr>
              <a:t>ENT. AIRE FRIO</a:t>
            </a:r>
          </a:p>
        </p:txBody>
      </p:sp>
      <p:sp>
        <p:nvSpPr>
          <p:cNvPr id="18725" name="Rectangle 293"/>
          <p:cNvSpPr>
            <a:spLocks noChangeArrowheads="1"/>
          </p:cNvSpPr>
          <p:nvPr/>
        </p:nvSpPr>
        <p:spPr bwMode="auto">
          <a:xfrm>
            <a:off x="1108075" y="1881188"/>
            <a:ext cx="1622425" cy="21113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800" b="1">
                <a:latin typeface="Arial" charset="0"/>
              </a:rPr>
              <a:t>TREN DE VALVULAS DE GAS</a:t>
            </a:r>
          </a:p>
        </p:txBody>
      </p:sp>
      <p:grpSp>
        <p:nvGrpSpPr>
          <p:cNvPr id="18726" name="Group 294"/>
          <p:cNvGrpSpPr>
            <a:grpSpLocks/>
          </p:cNvGrpSpPr>
          <p:nvPr/>
        </p:nvGrpSpPr>
        <p:grpSpPr bwMode="auto">
          <a:xfrm>
            <a:off x="1416050" y="1557338"/>
            <a:ext cx="984250" cy="155575"/>
            <a:chOff x="892" y="981"/>
            <a:chExt cx="620" cy="98"/>
          </a:xfrm>
        </p:grpSpPr>
        <p:sp>
          <p:nvSpPr>
            <p:cNvPr id="18727" name="AutoShape 295"/>
            <p:cNvSpPr>
              <a:spLocks noChangeArrowheads="1"/>
            </p:cNvSpPr>
            <p:nvPr/>
          </p:nvSpPr>
          <p:spPr bwMode="auto">
            <a:xfrm>
              <a:off x="913" y="1002"/>
              <a:ext cx="582" cy="77"/>
            </a:xfrm>
            <a:prstGeom prst="roundRect">
              <a:avLst>
                <a:gd name="adj" fmla="val 12495"/>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nvGrpSpPr>
            <p:cNvPr id="18728" name="Group 296"/>
            <p:cNvGrpSpPr>
              <a:grpSpLocks/>
            </p:cNvGrpSpPr>
            <p:nvPr/>
          </p:nvGrpSpPr>
          <p:grpSpPr bwMode="auto">
            <a:xfrm>
              <a:off x="892" y="981"/>
              <a:ext cx="33" cy="33"/>
              <a:chOff x="892" y="981"/>
              <a:chExt cx="33" cy="33"/>
            </a:xfrm>
          </p:grpSpPr>
          <p:sp>
            <p:nvSpPr>
              <p:cNvPr id="18729" name="Rectangle 297"/>
              <p:cNvSpPr>
                <a:spLocks noChangeArrowheads="1"/>
              </p:cNvSpPr>
              <p:nvPr/>
            </p:nvSpPr>
            <p:spPr bwMode="auto">
              <a:xfrm>
                <a:off x="892" y="981"/>
                <a:ext cx="33" cy="3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30" name="Oval 298"/>
              <p:cNvSpPr>
                <a:spLocks noChangeArrowheads="1"/>
              </p:cNvSpPr>
              <p:nvPr/>
            </p:nvSpPr>
            <p:spPr bwMode="auto">
              <a:xfrm>
                <a:off x="894" y="982"/>
                <a:ext cx="29" cy="3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nvGrpSpPr>
            <p:cNvPr id="18731" name="Group 299"/>
            <p:cNvGrpSpPr>
              <a:grpSpLocks/>
            </p:cNvGrpSpPr>
            <p:nvPr/>
          </p:nvGrpSpPr>
          <p:grpSpPr bwMode="auto">
            <a:xfrm>
              <a:off x="1479" y="981"/>
              <a:ext cx="33" cy="33"/>
              <a:chOff x="1479" y="981"/>
              <a:chExt cx="33" cy="33"/>
            </a:xfrm>
          </p:grpSpPr>
          <p:sp>
            <p:nvSpPr>
              <p:cNvPr id="18732" name="Rectangle 300"/>
              <p:cNvSpPr>
                <a:spLocks noChangeArrowheads="1"/>
              </p:cNvSpPr>
              <p:nvPr/>
            </p:nvSpPr>
            <p:spPr bwMode="auto">
              <a:xfrm>
                <a:off x="1479" y="981"/>
                <a:ext cx="33" cy="3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33" name="Oval 301"/>
              <p:cNvSpPr>
                <a:spLocks noChangeArrowheads="1"/>
              </p:cNvSpPr>
              <p:nvPr/>
            </p:nvSpPr>
            <p:spPr bwMode="auto">
              <a:xfrm>
                <a:off x="1482" y="982"/>
                <a:ext cx="29" cy="3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grpSp>
      <p:sp>
        <p:nvSpPr>
          <p:cNvPr id="18734" name="Line 302"/>
          <p:cNvSpPr>
            <a:spLocks noChangeShapeType="1"/>
          </p:cNvSpPr>
          <p:nvPr/>
        </p:nvSpPr>
        <p:spPr bwMode="auto">
          <a:xfrm>
            <a:off x="2403475" y="1646238"/>
            <a:ext cx="271463"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35" name="Rectangle 303"/>
          <p:cNvSpPr>
            <a:spLocks noChangeArrowheads="1"/>
          </p:cNvSpPr>
          <p:nvPr/>
        </p:nvSpPr>
        <p:spPr bwMode="auto">
          <a:xfrm>
            <a:off x="2093913" y="658813"/>
            <a:ext cx="1354137" cy="3937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1000" b="1">
                <a:latin typeface="Arial" charset="0"/>
              </a:rPr>
              <a:t>INTERCAMBIADOR</a:t>
            </a:r>
          </a:p>
          <a:p>
            <a:pPr defTabSz="762000"/>
            <a:r>
              <a:rPr lang="es-ES_tradnl" sz="1000" b="1">
                <a:latin typeface="Arial" charset="0"/>
              </a:rPr>
              <a:t>DE CALOR</a:t>
            </a:r>
          </a:p>
        </p:txBody>
      </p:sp>
      <p:sp>
        <p:nvSpPr>
          <p:cNvPr id="18736" name="Rectangle 304"/>
          <p:cNvSpPr>
            <a:spLocks noChangeArrowheads="1"/>
          </p:cNvSpPr>
          <p:nvPr/>
        </p:nvSpPr>
        <p:spPr bwMode="auto">
          <a:xfrm>
            <a:off x="2098675" y="157163"/>
            <a:ext cx="1738313" cy="3937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1000" b="1">
                <a:latin typeface="Arial" charset="0"/>
              </a:rPr>
              <a:t>SOPLADOR DE</a:t>
            </a:r>
          </a:p>
          <a:p>
            <a:pPr defTabSz="762000"/>
            <a:r>
              <a:rPr lang="es-ES_tradnl" sz="1000" b="1">
                <a:latin typeface="Arial" charset="0"/>
              </a:rPr>
              <a:t>GASES DE COMBUSTION</a:t>
            </a:r>
          </a:p>
        </p:txBody>
      </p:sp>
      <p:sp>
        <p:nvSpPr>
          <p:cNvPr id="18737" name="Rectangle 305"/>
          <p:cNvSpPr>
            <a:spLocks noChangeArrowheads="1"/>
          </p:cNvSpPr>
          <p:nvPr/>
        </p:nvSpPr>
        <p:spPr bwMode="auto">
          <a:xfrm>
            <a:off x="3657600" y="314325"/>
            <a:ext cx="1511300" cy="454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1200" b="1">
                <a:latin typeface="Arial" charset="0"/>
              </a:rPr>
              <a:t>SALIDA DEL GAS </a:t>
            </a:r>
          </a:p>
          <a:p>
            <a:pPr defTabSz="762000"/>
            <a:r>
              <a:rPr lang="es-ES_tradnl" sz="1200" b="1">
                <a:latin typeface="Arial" charset="0"/>
              </a:rPr>
              <a:t>DE PIROLISIS</a:t>
            </a:r>
          </a:p>
        </p:txBody>
      </p:sp>
      <p:sp>
        <p:nvSpPr>
          <p:cNvPr id="18738" name="Line 306"/>
          <p:cNvSpPr>
            <a:spLocks noChangeShapeType="1"/>
          </p:cNvSpPr>
          <p:nvPr/>
        </p:nvSpPr>
        <p:spPr bwMode="auto">
          <a:xfrm flipH="1">
            <a:off x="3616325" y="730250"/>
            <a:ext cx="576263" cy="1317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39" name="Rectangle 307"/>
          <p:cNvSpPr>
            <a:spLocks noChangeArrowheads="1"/>
          </p:cNvSpPr>
          <p:nvPr/>
        </p:nvSpPr>
        <p:spPr bwMode="auto">
          <a:xfrm>
            <a:off x="4887913" y="301625"/>
            <a:ext cx="1431925" cy="454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latin typeface="Arial" charset="0"/>
              </a:rPr>
              <a:t>TORRE DE </a:t>
            </a:r>
          </a:p>
          <a:p>
            <a:pPr algn="ctr" defTabSz="762000"/>
            <a:r>
              <a:rPr lang="es-ES_tradnl" sz="1200" b="1">
                <a:latin typeface="Arial" charset="0"/>
              </a:rPr>
              <a:t>CONDENSACION</a:t>
            </a:r>
          </a:p>
        </p:txBody>
      </p:sp>
      <p:sp>
        <p:nvSpPr>
          <p:cNvPr id="18740" name="Line 308"/>
          <p:cNvSpPr>
            <a:spLocks noChangeShapeType="1"/>
          </p:cNvSpPr>
          <p:nvPr/>
        </p:nvSpPr>
        <p:spPr bwMode="auto">
          <a:xfrm flipH="1">
            <a:off x="4808538" y="727075"/>
            <a:ext cx="349250" cy="3238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41" name="Rectangle 309"/>
          <p:cNvSpPr>
            <a:spLocks noChangeArrowheads="1"/>
          </p:cNvSpPr>
          <p:nvPr/>
        </p:nvSpPr>
        <p:spPr bwMode="auto">
          <a:xfrm>
            <a:off x="5075238" y="2079625"/>
            <a:ext cx="1298575" cy="454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1200" b="1">
                <a:latin typeface="Arial" charset="0"/>
              </a:rPr>
              <a:t>BOMBA DE</a:t>
            </a:r>
          </a:p>
          <a:p>
            <a:pPr defTabSz="762000"/>
            <a:r>
              <a:rPr lang="es-ES_tradnl" sz="1200" b="1">
                <a:latin typeface="Arial" charset="0"/>
              </a:rPr>
              <a:t>COMBUSTIBLE</a:t>
            </a:r>
          </a:p>
        </p:txBody>
      </p:sp>
      <p:sp>
        <p:nvSpPr>
          <p:cNvPr id="18742" name="Rectangle 310"/>
          <p:cNvSpPr>
            <a:spLocks noChangeArrowheads="1"/>
          </p:cNvSpPr>
          <p:nvPr/>
        </p:nvSpPr>
        <p:spPr bwMode="auto">
          <a:xfrm>
            <a:off x="6086475" y="2714625"/>
            <a:ext cx="511175" cy="2714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1200" b="1">
                <a:solidFill>
                  <a:srgbClr val="00279F"/>
                </a:solidFill>
                <a:latin typeface="Arial" charset="0"/>
              </a:rPr>
              <a:t>GAS</a:t>
            </a:r>
          </a:p>
        </p:txBody>
      </p:sp>
      <p:sp>
        <p:nvSpPr>
          <p:cNvPr id="18743" name="Rectangle 311"/>
          <p:cNvSpPr>
            <a:spLocks noChangeArrowheads="1"/>
          </p:cNvSpPr>
          <p:nvPr/>
        </p:nvSpPr>
        <p:spPr bwMode="auto">
          <a:xfrm>
            <a:off x="6051550" y="2422525"/>
            <a:ext cx="1728788" cy="2714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1200" b="1">
                <a:solidFill>
                  <a:srgbClr val="00279F"/>
                </a:solidFill>
                <a:latin typeface="Arial" charset="0"/>
              </a:rPr>
              <a:t>HIDROCARBUROS L.</a:t>
            </a:r>
          </a:p>
        </p:txBody>
      </p:sp>
      <p:sp>
        <p:nvSpPr>
          <p:cNvPr id="18744" name="Rectangle 312"/>
          <p:cNvSpPr>
            <a:spLocks noChangeArrowheads="1"/>
          </p:cNvSpPr>
          <p:nvPr/>
        </p:nvSpPr>
        <p:spPr bwMode="auto">
          <a:xfrm>
            <a:off x="4389438" y="2290763"/>
            <a:ext cx="587375" cy="3619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900" b="1">
                <a:solidFill>
                  <a:schemeClr val="bg1"/>
                </a:solidFill>
                <a:effectLst>
                  <a:outerShdw blurRad="38100" dist="38100" dir="2700000" algn="tl">
                    <a:srgbClr val="DDDDDD"/>
                  </a:outerShdw>
                </a:effectLst>
                <a:latin typeface="Arial" charset="0"/>
              </a:rPr>
              <a:t>INT. DE</a:t>
            </a:r>
          </a:p>
          <a:p>
            <a:pPr defTabSz="762000"/>
            <a:r>
              <a:rPr lang="es-ES_tradnl" sz="900" b="1">
                <a:solidFill>
                  <a:schemeClr val="bg1"/>
                </a:solidFill>
                <a:effectLst>
                  <a:outerShdw blurRad="38100" dist="38100" dir="2700000" algn="tl">
                    <a:srgbClr val="DDDDDD"/>
                  </a:outerShdw>
                </a:effectLst>
                <a:latin typeface="Arial" charset="0"/>
              </a:rPr>
              <a:t>FLUJO</a:t>
            </a:r>
          </a:p>
        </p:txBody>
      </p:sp>
      <p:sp>
        <p:nvSpPr>
          <p:cNvPr id="18745" name="Rectangle 313"/>
          <p:cNvSpPr>
            <a:spLocks noChangeArrowheads="1"/>
          </p:cNvSpPr>
          <p:nvPr/>
        </p:nvSpPr>
        <p:spPr bwMode="auto">
          <a:xfrm>
            <a:off x="5564188" y="957263"/>
            <a:ext cx="2263775" cy="27146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1200" b="1">
                <a:latin typeface="Arial" charset="0"/>
              </a:rPr>
              <a:t>INTERRUPTOR DE PRESION</a:t>
            </a:r>
          </a:p>
        </p:txBody>
      </p:sp>
      <p:sp>
        <p:nvSpPr>
          <p:cNvPr id="18746" name="Line 314"/>
          <p:cNvSpPr>
            <a:spLocks noChangeShapeType="1"/>
          </p:cNvSpPr>
          <p:nvPr/>
        </p:nvSpPr>
        <p:spPr bwMode="auto">
          <a:xfrm flipH="1">
            <a:off x="5200650" y="1174750"/>
            <a:ext cx="469900" cy="139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47" name="Rectangle 315"/>
          <p:cNvSpPr>
            <a:spLocks noChangeArrowheads="1"/>
          </p:cNvSpPr>
          <p:nvPr/>
        </p:nvSpPr>
        <p:spPr bwMode="auto">
          <a:xfrm>
            <a:off x="3363913" y="2681288"/>
            <a:ext cx="1552575" cy="2254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900" b="1">
                <a:latin typeface="Arial" charset="0"/>
              </a:rPr>
              <a:t>GASES DE LA PIROLISIS</a:t>
            </a:r>
          </a:p>
        </p:txBody>
      </p:sp>
      <p:sp>
        <p:nvSpPr>
          <p:cNvPr id="18748" name="Rectangle 316"/>
          <p:cNvSpPr>
            <a:spLocks noChangeArrowheads="1"/>
          </p:cNvSpPr>
          <p:nvPr/>
        </p:nvSpPr>
        <p:spPr bwMode="auto">
          <a:xfrm>
            <a:off x="1143000" y="2974975"/>
            <a:ext cx="1533525" cy="454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1200" b="1">
                <a:latin typeface="Arial" charset="0"/>
              </a:rPr>
              <a:t>15% DEL GAS</a:t>
            </a:r>
          </a:p>
          <a:p>
            <a:pPr defTabSz="762000"/>
            <a:r>
              <a:rPr lang="es-ES_tradnl" sz="1200" b="1">
                <a:latin typeface="Arial" charset="0"/>
              </a:rPr>
              <a:t>PARA QUEMARSE</a:t>
            </a:r>
          </a:p>
        </p:txBody>
      </p:sp>
      <p:sp>
        <p:nvSpPr>
          <p:cNvPr id="18749" name="Rectangle 317"/>
          <p:cNvSpPr>
            <a:spLocks noChangeArrowheads="1"/>
          </p:cNvSpPr>
          <p:nvPr/>
        </p:nvSpPr>
        <p:spPr bwMode="auto">
          <a:xfrm>
            <a:off x="3003550" y="1281113"/>
            <a:ext cx="914400" cy="3333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800" b="1">
                <a:solidFill>
                  <a:schemeClr val="bg1"/>
                </a:solidFill>
                <a:effectLst>
                  <a:outerShdw blurRad="38100" dist="38100" dir="2700000" algn="tl">
                    <a:srgbClr val="DDDDDD"/>
                  </a:outerShdw>
                </a:effectLst>
                <a:latin typeface="Arial" charset="0"/>
              </a:rPr>
              <a:t>DISTRIBUCION</a:t>
            </a:r>
          </a:p>
          <a:p>
            <a:pPr algn="ctr" defTabSz="762000"/>
            <a:r>
              <a:rPr lang="es-ES_tradnl" sz="800" b="1">
                <a:solidFill>
                  <a:schemeClr val="bg1"/>
                </a:solidFill>
                <a:effectLst>
                  <a:outerShdw blurRad="38100" dist="38100" dir="2700000" algn="tl">
                    <a:srgbClr val="DDDDDD"/>
                  </a:outerShdw>
                </a:effectLst>
                <a:latin typeface="Arial" charset="0"/>
              </a:rPr>
              <a:t>DE GASES</a:t>
            </a:r>
          </a:p>
        </p:txBody>
      </p:sp>
      <p:sp>
        <p:nvSpPr>
          <p:cNvPr id="18750" name="Rectangle 318"/>
          <p:cNvSpPr>
            <a:spLocks noChangeArrowheads="1"/>
          </p:cNvSpPr>
          <p:nvPr/>
        </p:nvSpPr>
        <p:spPr bwMode="auto">
          <a:xfrm>
            <a:off x="2952750" y="3141663"/>
            <a:ext cx="976313" cy="27146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1200" b="1">
                <a:latin typeface="Arial" charset="0"/>
              </a:rPr>
              <a:t>RESIDUOS</a:t>
            </a:r>
          </a:p>
        </p:txBody>
      </p:sp>
      <p:sp>
        <p:nvSpPr>
          <p:cNvPr id="18751" name="Rectangle 319"/>
          <p:cNvSpPr>
            <a:spLocks noChangeArrowheads="1"/>
          </p:cNvSpPr>
          <p:nvPr/>
        </p:nvSpPr>
        <p:spPr bwMode="auto">
          <a:xfrm>
            <a:off x="5151438" y="3568700"/>
            <a:ext cx="2051050" cy="2714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1200" b="1">
                <a:latin typeface="Arial" charset="0"/>
              </a:rPr>
              <a:t>SEPARADOR CICLONICO</a:t>
            </a:r>
          </a:p>
        </p:txBody>
      </p:sp>
      <p:sp>
        <p:nvSpPr>
          <p:cNvPr id="18752" name="Rectangle 320"/>
          <p:cNvSpPr>
            <a:spLocks noChangeArrowheads="1"/>
          </p:cNvSpPr>
          <p:nvPr/>
        </p:nvSpPr>
        <p:spPr bwMode="auto">
          <a:xfrm>
            <a:off x="2890838" y="4573588"/>
            <a:ext cx="830262" cy="3333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800" b="1">
                <a:solidFill>
                  <a:schemeClr val="bg1"/>
                </a:solidFill>
                <a:effectLst>
                  <a:outerShdw blurRad="38100" dist="38100" dir="2700000" algn="tl">
                    <a:srgbClr val="DDDDDD"/>
                  </a:outerShdw>
                </a:effectLst>
                <a:latin typeface="Arial" charset="0"/>
              </a:rPr>
              <a:t>SEPARADOR</a:t>
            </a:r>
          </a:p>
          <a:p>
            <a:pPr defTabSz="762000"/>
            <a:r>
              <a:rPr lang="es-ES_tradnl" sz="800" b="1">
                <a:solidFill>
                  <a:schemeClr val="bg1"/>
                </a:solidFill>
                <a:effectLst>
                  <a:outerShdw blurRad="38100" dist="38100" dir="2700000" algn="tl">
                    <a:srgbClr val="DDDDDD"/>
                  </a:outerShdw>
                </a:effectLst>
                <a:latin typeface="Arial" charset="0"/>
              </a:rPr>
              <a:t>MAGNETICO</a:t>
            </a:r>
          </a:p>
        </p:txBody>
      </p:sp>
      <p:sp>
        <p:nvSpPr>
          <p:cNvPr id="18753" name="Rectangle 321"/>
          <p:cNvSpPr>
            <a:spLocks noChangeArrowheads="1"/>
          </p:cNvSpPr>
          <p:nvPr/>
        </p:nvSpPr>
        <p:spPr bwMode="auto">
          <a:xfrm>
            <a:off x="4022725" y="4416425"/>
            <a:ext cx="625475" cy="4556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800" b="1">
                <a:solidFill>
                  <a:schemeClr val="bg1"/>
                </a:solidFill>
                <a:effectLst>
                  <a:outerShdw blurRad="38100" dist="38100" dir="2700000" algn="tl">
                    <a:srgbClr val="DDDDDD"/>
                  </a:outerShdw>
                </a:effectLst>
                <a:latin typeface="Arial" charset="0"/>
              </a:rPr>
              <a:t>MOLINO</a:t>
            </a:r>
          </a:p>
          <a:p>
            <a:pPr algn="ctr" defTabSz="762000"/>
            <a:r>
              <a:rPr lang="es-ES_tradnl" sz="800" b="1">
                <a:solidFill>
                  <a:schemeClr val="bg1"/>
                </a:solidFill>
                <a:effectLst>
                  <a:outerShdw blurRad="38100" dist="38100" dir="2700000" algn="tl">
                    <a:srgbClr val="DDDDDD"/>
                  </a:outerShdw>
                </a:effectLst>
                <a:latin typeface="Arial" charset="0"/>
              </a:rPr>
              <a:t>DE </a:t>
            </a:r>
          </a:p>
          <a:p>
            <a:pPr algn="ctr" defTabSz="762000"/>
            <a:r>
              <a:rPr lang="es-ES_tradnl" sz="800" b="1">
                <a:solidFill>
                  <a:schemeClr val="bg1"/>
                </a:solidFill>
                <a:effectLst>
                  <a:outerShdw blurRad="38100" dist="38100" dir="2700000" algn="tl">
                    <a:srgbClr val="DDDDDD"/>
                  </a:outerShdw>
                </a:effectLst>
                <a:latin typeface="Arial" charset="0"/>
              </a:rPr>
              <a:t>CARBON</a:t>
            </a:r>
          </a:p>
        </p:txBody>
      </p:sp>
      <p:sp>
        <p:nvSpPr>
          <p:cNvPr id="18754" name="Rectangle 322"/>
          <p:cNvSpPr>
            <a:spLocks noChangeArrowheads="1"/>
          </p:cNvSpPr>
          <p:nvPr/>
        </p:nvSpPr>
        <p:spPr bwMode="auto">
          <a:xfrm>
            <a:off x="4724400" y="3890963"/>
            <a:ext cx="682625" cy="7715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900" b="1">
                <a:solidFill>
                  <a:schemeClr val="bg1"/>
                </a:solidFill>
                <a:effectLst>
                  <a:outerShdw blurRad="38100" dist="38100" dir="2700000" algn="tl">
                    <a:srgbClr val="DDDDDD"/>
                  </a:outerShdw>
                </a:effectLst>
                <a:latin typeface="Arial" charset="0"/>
              </a:rPr>
              <a:t>SILO</a:t>
            </a:r>
          </a:p>
          <a:p>
            <a:pPr algn="ctr" defTabSz="762000"/>
            <a:r>
              <a:rPr lang="es-ES_tradnl" sz="900" b="1">
                <a:solidFill>
                  <a:schemeClr val="bg1"/>
                </a:solidFill>
                <a:effectLst>
                  <a:outerShdw blurRad="38100" dist="38100" dir="2700000" algn="tl">
                    <a:srgbClr val="DDDDDD"/>
                  </a:outerShdw>
                </a:effectLst>
                <a:latin typeface="Arial" charset="0"/>
              </a:rPr>
              <a:t>DE</a:t>
            </a:r>
          </a:p>
          <a:p>
            <a:pPr algn="ctr" defTabSz="762000"/>
            <a:r>
              <a:rPr lang="es-ES_tradnl" sz="900" b="1">
                <a:solidFill>
                  <a:schemeClr val="bg1"/>
                </a:solidFill>
                <a:effectLst>
                  <a:outerShdw blurRad="38100" dist="38100" dir="2700000" algn="tl">
                    <a:srgbClr val="DDDDDD"/>
                  </a:outerShdw>
                </a:effectLst>
                <a:latin typeface="Arial" charset="0"/>
              </a:rPr>
              <a:t>ALM</a:t>
            </a:r>
          </a:p>
          <a:p>
            <a:pPr algn="ctr" defTabSz="762000"/>
            <a:r>
              <a:rPr lang="es-ES_tradnl" sz="900" b="1">
                <a:solidFill>
                  <a:schemeClr val="bg1"/>
                </a:solidFill>
                <a:effectLst>
                  <a:outerShdw blurRad="38100" dist="38100" dir="2700000" algn="tl">
                    <a:srgbClr val="DDDDDD"/>
                  </a:outerShdw>
                </a:effectLst>
                <a:latin typeface="Arial" charset="0"/>
              </a:rPr>
              <a:t>DE</a:t>
            </a:r>
          </a:p>
          <a:p>
            <a:pPr algn="ctr" defTabSz="762000"/>
            <a:r>
              <a:rPr lang="es-ES_tradnl" sz="900" b="1">
                <a:solidFill>
                  <a:schemeClr val="bg1"/>
                </a:solidFill>
                <a:effectLst>
                  <a:outerShdw blurRad="38100" dist="38100" dir="2700000" algn="tl">
                    <a:srgbClr val="DDDDDD"/>
                  </a:outerShdw>
                </a:effectLst>
                <a:latin typeface="Arial" charset="0"/>
              </a:rPr>
              <a:t>CARBON</a:t>
            </a:r>
          </a:p>
        </p:txBody>
      </p:sp>
      <p:sp>
        <p:nvSpPr>
          <p:cNvPr id="18755" name="Rectangle 323"/>
          <p:cNvSpPr>
            <a:spLocks noChangeArrowheads="1"/>
          </p:cNvSpPr>
          <p:nvPr/>
        </p:nvSpPr>
        <p:spPr bwMode="auto">
          <a:xfrm>
            <a:off x="2913063" y="3732213"/>
            <a:ext cx="796925" cy="2254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900" b="1">
                <a:solidFill>
                  <a:schemeClr val="bg1"/>
                </a:solidFill>
                <a:effectLst>
                  <a:outerShdw blurRad="38100" dist="38100" dir="2700000" algn="tl">
                    <a:srgbClr val="DDDDDD"/>
                  </a:outerShdw>
                </a:effectLst>
                <a:latin typeface="Arial" charset="0"/>
              </a:rPr>
              <a:t>CRIBADOR</a:t>
            </a:r>
          </a:p>
        </p:txBody>
      </p:sp>
      <p:sp>
        <p:nvSpPr>
          <p:cNvPr id="18756" name="Rectangle 324"/>
          <p:cNvSpPr>
            <a:spLocks noChangeArrowheads="1"/>
          </p:cNvSpPr>
          <p:nvPr/>
        </p:nvSpPr>
        <p:spPr bwMode="auto">
          <a:xfrm>
            <a:off x="4335463" y="3033713"/>
            <a:ext cx="1349375" cy="454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es-ES_tradnl" sz="1200" b="1">
                <a:solidFill>
                  <a:schemeClr val="tx2"/>
                </a:solidFill>
                <a:latin typeface="Arial" charset="0"/>
              </a:rPr>
              <a:t>ALMACEN</a:t>
            </a:r>
          </a:p>
          <a:p>
            <a:pPr algn="ctr" defTabSz="762000"/>
            <a:r>
              <a:rPr lang="es-ES_tradnl" sz="1200" b="1">
                <a:solidFill>
                  <a:schemeClr val="tx2"/>
                </a:solidFill>
                <a:latin typeface="Arial" charset="0"/>
              </a:rPr>
              <a:t>ALIMENTACION</a:t>
            </a:r>
          </a:p>
        </p:txBody>
      </p:sp>
      <p:sp>
        <p:nvSpPr>
          <p:cNvPr id="18757" name="Line 325"/>
          <p:cNvSpPr>
            <a:spLocks noChangeShapeType="1"/>
          </p:cNvSpPr>
          <p:nvPr/>
        </p:nvSpPr>
        <p:spPr bwMode="auto">
          <a:xfrm flipH="1">
            <a:off x="4352925" y="3516313"/>
            <a:ext cx="190500" cy="317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58" name="Rectangle 326"/>
          <p:cNvSpPr>
            <a:spLocks noChangeArrowheads="1"/>
          </p:cNvSpPr>
          <p:nvPr/>
        </p:nvSpPr>
        <p:spPr bwMode="auto">
          <a:xfrm>
            <a:off x="6086475" y="4679950"/>
            <a:ext cx="847725" cy="2714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1200" b="1">
                <a:solidFill>
                  <a:srgbClr val="00279F"/>
                </a:solidFill>
                <a:latin typeface="Arial" charset="0"/>
              </a:rPr>
              <a:t>CARBON</a:t>
            </a:r>
          </a:p>
        </p:txBody>
      </p:sp>
      <p:sp>
        <p:nvSpPr>
          <p:cNvPr id="18759" name="Freeform 327"/>
          <p:cNvSpPr>
            <a:spLocks/>
          </p:cNvSpPr>
          <p:nvPr/>
        </p:nvSpPr>
        <p:spPr bwMode="auto">
          <a:xfrm>
            <a:off x="2967038" y="3906838"/>
            <a:ext cx="641350" cy="98425"/>
          </a:xfrm>
          <a:custGeom>
            <a:avLst/>
            <a:gdLst>
              <a:gd name="T0" fmla="*/ 0 w 404"/>
              <a:gd name="T1" fmla="*/ 6 h 62"/>
              <a:gd name="T2" fmla="*/ 13 w 404"/>
              <a:gd name="T3" fmla="*/ 6 h 62"/>
              <a:gd name="T4" fmla="*/ 32 w 404"/>
              <a:gd name="T5" fmla="*/ 6 h 62"/>
              <a:gd name="T6" fmla="*/ 48 w 404"/>
              <a:gd name="T7" fmla="*/ 6 h 62"/>
              <a:gd name="T8" fmla="*/ 64 w 404"/>
              <a:gd name="T9" fmla="*/ 6 h 62"/>
              <a:gd name="T10" fmla="*/ 80 w 404"/>
              <a:gd name="T11" fmla="*/ 6 h 62"/>
              <a:gd name="T12" fmla="*/ 99 w 404"/>
              <a:gd name="T13" fmla="*/ 16 h 62"/>
              <a:gd name="T14" fmla="*/ 115 w 404"/>
              <a:gd name="T15" fmla="*/ 22 h 62"/>
              <a:gd name="T16" fmla="*/ 128 w 404"/>
              <a:gd name="T17" fmla="*/ 25 h 62"/>
              <a:gd name="T18" fmla="*/ 150 w 404"/>
              <a:gd name="T19" fmla="*/ 35 h 62"/>
              <a:gd name="T20" fmla="*/ 160 w 404"/>
              <a:gd name="T21" fmla="*/ 41 h 62"/>
              <a:gd name="T22" fmla="*/ 173 w 404"/>
              <a:gd name="T23" fmla="*/ 51 h 62"/>
              <a:gd name="T24" fmla="*/ 189 w 404"/>
              <a:gd name="T25" fmla="*/ 54 h 62"/>
              <a:gd name="T26" fmla="*/ 205 w 404"/>
              <a:gd name="T27" fmla="*/ 61 h 62"/>
              <a:gd name="T28" fmla="*/ 217 w 404"/>
              <a:gd name="T29" fmla="*/ 61 h 62"/>
              <a:gd name="T30" fmla="*/ 230 w 404"/>
              <a:gd name="T31" fmla="*/ 61 h 62"/>
              <a:gd name="T32" fmla="*/ 243 w 404"/>
              <a:gd name="T33" fmla="*/ 61 h 62"/>
              <a:gd name="T34" fmla="*/ 256 w 404"/>
              <a:gd name="T35" fmla="*/ 61 h 62"/>
              <a:gd name="T36" fmla="*/ 269 w 404"/>
              <a:gd name="T37" fmla="*/ 61 h 62"/>
              <a:gd name="T38" fmla="*/ 285 w 404"/>
              <a:gd name="T39" fmla="*/ 61 h 62"/>
              <a:gd name="T40" fmla="*/ 301 w 404"/>
              <a:gd name="T41" fmla="*/ 54 h 62"/>
              <a:gd name="T42" fmla="*/ 313 w 404"/>
              <a:gd name="T43" fmla="*/ 45 h 62"/>
              <a:gd name="T44" fmla="*/ 329 w 404"/>
              <a:gd name="T45" fmla="*/ 29 h 62"/>
              <a:gd name="T46" fmla="*/ 336 w 404"/>
              <a:gd name="T47" fmla="*/ 19 h 62"/>
              <a:gd name="T48" fmla="*/ 349 w 404"/>
              <a:gd name="T49" fmla="*/ 9 h 62"/>
              <a:gd name="T50" fmla="*/ 365 w 404"/>
              <a:gd name="T51" fmla="*/ 0 h 62"/>
              <a:gd name="T52" fmla="*/ 377 w 404"/>
              <a:gd name="T53" fmla="*/ 0 h 62"/>
              <a:gd name="T54" fmla="*/ 387 w 404"/>
              <a:gd name="T55" fmla="*/ 0 h 62"/>
              <a:gd name="T56" fmla="*/ 403 w 404"/>
              <a:gd name="T5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4" h="62">
                <a:moveTo>
                  <a:pt x="0" y="6"/>
                </a:moveTo>
                <a:lnTo>
                  <a:pt x="13" y="6"/>
                </a:lnTo>
                <a:lnTo>
                  <a:pt x="32" y="6"/>
                </a:lnTo>
                <a:lnTo>
                  <a:pt x="48" y="6"/>
                </a:lnTo>
                <a:lnTo>
                  <a:pt x="64" y="6"/>
                </a:lnTo>
                <a:lnTo>
                  <a:pt x="80" y="6"/>
                </a:lnTo>
                <a:lnTo>
                  <a:pt x="99" y="16"/>
                </a:lnTo>
                <a:lnTo>
                  <a:pt x="115" y="22"/>
                </a:lnTo>
                <a:lnTo>
                  <a:pt x="128" y="25"/>
                </a:lnTo>
                <a:lnTo>
                  <a:pt x="150" y="35"/>
                </a:lnTo>
                <a:lnTo>
                  <a:pt x="160" y="41"/>
                </a:lnTo>
                <a:lnTo>
                  <a:pt x="173" y="51"/>
                </a:lnTo>
                <a:lnTo>
                  <a:pt x="189" y="54"/>
                </a:lnTo>
                <a:lnTo>
                  <a:pt x="205" y="61"/>
                </a:lnTo>
                <a:lnTo>
                  <a:pt x="217" y="61"/>
                </a:lnTo>
                <a:lnTo>
                  <a:pt x="230" y="61"/>
                </a:lnTo>
                <a:lnTo>
                  <a:pt x="243" y="61"/>
                </a:lnTo>
                <a:lnTo>
                  <a:pt x="256" y="61"/>
                </a:lnTo>
                <a:lnTo>
                  <a:pt x="269" y="61"/>
                </a:lnTo>
                <a:lnTo>
                  <a:pt x="285" y="61"/>
                </a:lnTo>
                <a:lnTo>
                  <a:pt x="301" y="54"/>
                </a:lnTo>
                <a:lnTo>
                  <a:pt x="313" y="45"/>
                </a:lnTo>
                <a:lnTo>
                  <a:pt x="329" y="29"/>
                </a:lnTo>
                <a:lnTo>
                  <a:pt x="336" y="19"/>
                </a:lnTo>
                <a:lnTo>
                  <a:pt x="349" y="9"/>
                </a:lnTo>
                <a:lnTo>
                  <a:pt x="365" y="0"/>
                </a:lnTo>
                <a:lnTo>
                  <a:pt x="377" y="0"/>
                </a:lnTo>
                <a:lnTo>
                  <a:pt x="387" y="0"/>
                </a:lnTo>
                <a:lnTo>
                  <a:pt x="403" y="0"/>
                </a:lnTo>
              </a:path>
            </a:pathLst>
          </a:custGeom>
          <a:noFill/>
          <a:ln w="12700" cap="rnd" cmpd="sng">
            <a:solidFill>
              <a:schemeClr val="bg1"/>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18760" name="Rectangle 328"/>
          <p:cNvSpPr>
            <a:spLocks noChangeArrowheads="1"/>
          </p:cNvSpPr>
          <p:nvPr/>
        </p:nvSpPr>
        <p:spPr bwMode="auto">
          <a:xfrm>
            <a:off x="2867025" y="3971925"/>
            <a:ext cx="873125" cy="3619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900" b="1">
                <a:solidFill>
                  <a:schemeClr val="bg1"/>
                </a:solidFill>
                <a:effectLst>
                  <a:outerShdw blurRad="38100" dist="38100" dir="2700000" algn="tl">
                    <a:srgbClr val="DDDDDD"/>
                  </a:outerShdw>
                </a:effectLst>
                <a:latin typeface="Arial" charset="0"/>
              </a:rPr>
              <a:t>IGUALADOR</a:t>
            </a:r>
          </a:p>
          <a:p>
            <a:pPr defTabSz="762000"/>
            <a:r>
              <a:rPr lang="es-ES_tradnl" sz="900" b="1">
                <a:solidFill>
                  <a:schemeClr val="bg1"/>
                </a:solidFill>
                <a:effectLst>
                  <a:outerShdw blurRad="38100" dist="38100" dir="2700000" algn="tl">
                    <a:srgbClr val="DDDDDD"/>
                  </a:outerShdw>
                </a:effectLst>
                <a:latin typeface="Arial" charset="0"/>
              </a:rPr>
              <a:t>DE CARBON</a:t>
            </a:r>
          </a:p>
        </p:txBody>
      </p:sp>
      <p:sp>
        <p:nvSpPr>
          <p:cNvPr id="18761" name="Rectangle 329"/>
          <p:cNvSpPr>
            <a:spLocks noChangeArrowheads="1"/>
          </p:cNvSpPr>
          <p:nvPr/>
        </p:nvSpPr>
        <p:spPr bwMode="auto">
          <a:xfrm>
            <a:off x="2287588" y="6448425"/>
            <a:ext cx="4132262" cy="2413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1000" b="1">
                <a:latin typeface="Arial" charset="0"/>
              </a:rPr>
              <a:t>MANUFACTURA DE BLOQUES &amp; SISTEMA DE ENCAPSULACION</a:t>
            </a:r>
          </a:p>
        </p:txBody>
      </p:sp>
      <p:sp>
        <p:nvSpPr>
          <p:cNvPr id="18762" name="Rectangle 330"/>
          <p:cNvSpPr>
            <a:spLocks noChangeArrowheads="1"/>
          </p:cNvSpPr>
          <p:nvPr/>
        </p:nvSpPr>
        <p:spPr bwMode="auto">
          <a:xfrm>
            <a:off x="1885950" y="747713"/>
            <a:ext cx="17463" cy="1933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63" name="Rectangle 331"/>
          <p:cNvSpPr>
            <a:spLocks noChangeArrowheads="1"/>
          </p:cNvSpPr>
          <p:nvPr/>
        </p:nvSpPr>
        <p:spPr bwMode="auto">
          <a:xfrm>
            <a:off x="6086475" y="6007100"/>
            <a:ext cx="1323975" cy="4540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1200" b="1">
                <a:solidFill>
                  <a:srgbClr val="00279F"/>
                </a:solidFill>
                <a:latin typeface="Arial" charset="0"/>
              </a:rPr>
              <a:t>BLOQUES DE </a:t>
            </a:r>
          </a:p>
          <a:p>
            <a:pPr defTabSz="762000"/>
            <a:r>
              <a:rPr lang="es-ES_tradnl" sz="1200" b="1">
                <a:solidFill>
                  <a:srgbClr val="00279F"/>
                </a:solidFill>
                <a:latin typeface="Arial" charset="0"/>
              </a:rPr>
              <a:t>MAMPOSTERIA</a:t>
            </a:r>
          </a:p>
        </p:txBody>
      </p:sp>
      <p:sp>
        <p:nvSpPr>
          <p:cNvPr id="18764" name="Rectangle 332"/>
          <p:cNvSpPr>
            <a:spLocks noChangeArrowheads="1"/>
          </p:cNvSpPr>
          <p:nvPr/>
        </p:nvSpPr>
        <p:spPr bwMode="auto">
          <a:xfrm>
            <a:off x="1157288" y="1055688"/>
            <a:ext cx="1514475" cy="1636712"/>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65" name="Rectangle 333"/>
          <p:cNvSpPr>
            <a:spLocks noChangeArrowheads="1"/>
          </p:cNvSpPr>
          <p:nvPr/>
        </p:nvSpPr>
        <p:spPr bwMode="auto">
          <a:xfrm>
            <a:off x="1508125" y="1558925"/>
            <a:ext cx="825500" cy="1952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es-ES_tradnl" sz="700" b="1">
                <a:latin typeface="Arial" charset="0"/>
              </a:rPr>
              <a:t>QUEMADORES</a:t>
            </a:r>
          </a:p>
        </p:txBody>
      </p:sp>
      <p:graphicFrame>
        <p:nvGraphicFramePr>
          <p:cNvPr id="18766" name="Object 334">
            <a:hlinkClick r:id="" action="ppaction://ole?verb=0"/>
          </p:cNvPr>
          <p:cNvGraphicFramePr>
            <a:graphicFrameLocks/>
          </p:cNvGraphicFramePr>
          <p:nvPr/>
        </p:nvGraphicFramePr>
        <p:xfrm>
          <a:off x="6624638" y="1641475"/>
          <a:ext cx="463550" cy="711200"/>
        </p:xfrm>
        <a:graphic>
          <a:graphicData uri="http://schemas.openxmlformats.org/presentationml/2006/ole">
            <mc:AlternateContent xmlns:mc="http://schemas.openxmlformats.org/markup-compatibility/2006">
              <mc:Choice xmlns:v="urn:schemas-microsoft-com:vml" Requires="v">
                <p:oleObj spid="_x0000_s72746" name="Microsoft ClipArt Gallery" r:id="rId3" imgW="2398680" imgH="3632040" progId="MS_ClipArt_Gallery">
                  <p:embed/>
                </p:oleObj>
              </mc:Choice>
              <mc:Fallback>
                <p:oleObj name="Microsoft ClipArt Gallery" r:id="rId3" imgW="2398680" imgH="3632040" progId="MS_ClipArt_Gallery">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4638" y="1641475"/>
                        <a:ext cx="463550" cy="711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767" name="Object 335">
            <a:hlinkClick r:id="" action="ppaction://ole?verb=0"/>
          </p:cNvPr>
          <p:cNvGraphicFramePr>
            <a:graphicFrameLocks/>
          </p:cNvGraphicFramePr>
          <p:nvPr/>
        </p:nvGraphicFramePr>
        <p:xfrm>
          <a:off x="6935788" y="1641475"/>
          <a:ext cx="463550" cy="711200"/>
        </p:xfrm>
        <a:graphic>
          <a:graphicData uri="http://schemas.openxmlformats.org/presentationml/2006/ole">
            <mc:AlternateContent xmlns:mc="http://schemas.openxmlformats.org/markup-compatibility/2006">
              <mc:Choice xmlns:v="urn:schemas-microsoft-com:vml" Requires="v">
                <p:oleObj spid="_x0000_s72747" name="Microsoft ClipArt Gallery" r:id="rId5" imgW="2398680" imgH="3632040" progId="MS_ClipArt_Gallery">
                  <p:embed/>
                </p:oleObj>
              </mc:Choice>
              <mc:Fallback>
                <p:oleObj name="Microsoft ClipArt Gallery" r:id="rId5" imgW="2398680" imgH="3632040" progId="MS_ClipArt_Gallery">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5788" y="1641475"/>
                        <a:ext cx="463550" cy="711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768" name="Object 336">
            <a:hlinkClick r:id="" action="ppaction://ole?verb=0"/>
          </p:cNvPr>
          <p:cNvGraphicFramePr>
            <a:graphicFrameLocks/>
          </p:cNvGraphicFramePr>
          <p:nvPr/>
        </p:nvGraphicFramePr>
        <p:xfrm>
          <a:off x="7246938" y="1641475"/>
          <a:ext cx="463550" cy="711200"/>
        </p:xfrm>
        <a:graphic>
          <a:graphicData uri="http://schemas.openxmlformats.org/presentationml/2006/ole">
            <mc:AlternateContent xmlns:mc="http://schemas.openxmlformats.org/markup-compatibility/2006">
              <mc:Choice xmlns:v="urn:schemas-microsoft-com:vml" Requires="v">
                <p:oleObj spid="_x0000_s72748" name="Microsoft ClipArt Gallery" r:id="rId6" imgW="2398680" imgH="3632040" progId="MS_ClipArt_Gallery">
                  <p:embed/>
                </p:oleObj>
              </mc:Choice>
              <mc:Fallback>
                <p:oleObj name="Microsoft ClipArt Gallery" r:id="rId6" imgW="2398680" imgH="3632040" progId="MS_ClipArt_Gallery">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6938" y="1641475"/>
                        <a:ext cx="463550" cy="711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769" name="Object 337">
            <a:hlinkClick r:id="" action="ppaction://ole?verb=0"/>
          </p:cNvPr>
          <p:cNvGraphicFramePr>
            <a:graphicFrameLocks/>
          </p:cNvGraphicFramePr>
          <p:nvPr/>
        </p:nvGraphicFramePr>
        <p:xfrm>
          <a:off x="7578725" y="4302125"/>
          <a:ext cx="1046163" cy="573088"/>
        </p:xfrm>
        <a:graphic>
          <a:graphicData uri="http://schemas.openxmlformats.org/presentationml/2006/ole">
            <mc:AlternateContent xmlns:mc="http://schemas.openxmlformats.org/markup-compatibility/2006">
              <mc:Choice xmlns:v="urn:schemas-microsoft-com:vml" Requires="v">
                <p:oleObj spid="_x0000_s72749" name="Microsoft ClipArt Gallery" r:id="rId7" imgW="5310000" imgH="2947680" progId="MS_ClipArt_Gallery">
                  <p:embed/>
                </p:oleObj>
              </mc:Choice>
              <mc:Fallback>
                <p:oleObj name="Microsoft ClipArt Gallery" r:id="rId7" imgW="5310000" imgH="2947680" progId="MS_ClipArt_Gallery">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8725" y="4302125"/>
                        <a:ext cx="1046163" cy="5730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18770" name="Group 338"/>
          <p:cNvGrpSpPr>
            <a:grpSpLocks/>
          </p:cNvGrpSpPr>
          <p:nvPr/>
        </p:nvGrpSpPr>
        <p:grpSpPr bwMode="auto">
          <a:xfrm>
            <a:off x="8048625" y="6062663"/>
            <a:ext cx="590550" cy="271462"/>
            <a:chOff x="5070" y="3819"/>
            <a:chExt cx="372" cy="171"/>
          </a:xfrm>
        </p:grpSpPr>
        <p:sp>
          <p:nvSpPr>
            <p:cNvPr id="18771" name="AutoShape 339" descr="Confeti pequeño"/>
            <p:cNvSpPr>
              <a:spLocks noChangeArrowheads="1"/>
            </p:cNvSpPr>
            <p:nvPr/>
          </p:nvSpPr>
          <p:spPr bwMode="auto">
            <a:xfrm>
              <a:off x="5070" y="3819"/>
              <a:ext cx="159" cy="95"/>
            </a:xfrm>
            <a:prstGeom prst="cube">
              <a:avLst>
                <a:gd name="adj" fmla="val 24995"/>
              </a:avLst>
            </a:prstGeom>
            <a:pattFill prst="smConfetti">
              <a:fgClr>
                <a:schemeClr val="bg2"/>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72" name="AutoShape 340" descr="Confeti pequeño"/>
            <p:cNvSpPr>
              <a:spLocks noChangeArrowheads="1"/>
            </p:cNvSpPr>
            <p:nvPr/>
          </p:nvSpPr>
          <p:spPr bwMode="auto">
            <a:xfrm>
              <a:off x="5177" y="3870"/>
              <a:ext cx="159" cy="95"/>
            </a:xfrm>
            <a:prstGeom prst="cube">
              <a:avLst>
                <a:gd name="adj" fmla="val 24995"/>
              </a:avLst>
            </a:prstGeom>
            <a:pattFill prst="smConfetti">
              <a:fgClr>
                <a:schemeClr val="bg2"/>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8773" name="AutoShape 341" descr="Confeti pequeño"/>
            <p:cNvSpPr>
              <a:spLocks noChangeArrowheads="1"/>
            </p:cNvSpPr>
            <p:nvPr/>
          </p:nvSpPr>
          <p:spPr bwMode="auto">
            <a:xfrm>
              <a:off x="5283" y="3895"/>
              <a:ext cx="159" cy="95"/>
            </a:xfrm>
            <a:prstGeom prst="cube">
              <a:avLst>
                <a:gd name="adj" fmla="val 24995"/>
              </a:avLst>
            </a:prstGeom>
            <a:pattFill prst="smConfetti">
              <a:fgClr>
                <a:schemeClr val="bg2"/>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8774" name="Line 342"/>
          <p:cNvSpPr>
            <a:spLocks noChangeShapeType="1"/>
          </p:cNvSpPr>
          <p:nvPr/>
        </p:nvSpPr>
        <p:spPr bwMode="auto">
          <a:xfrm>
            <a:off x="8059738" y="2035175"/>
            <a:ext cx="706437"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Tree>
    <p:extLst>
      <p:ext uri="{BB962C8B-B14F-4D97-AF65-F5344CB8AC3E}">
        <p14:creationId xmlns:p14="http://schemas.microsoft.com/office/powerpoint/2010/main" val="1326978005"/>
      </p:ext>
    </p:extLst>
  </p:cSld>
  <p:clrMapOvr>
    <a:masterClrMapping/>
  </p:clrMapOvr>
  <p:transition xmlns:p14="http://schemas.microsoft.com/office/powerpoint/2010/main" spd="slow">
    <p:pull dir="lu"/>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CuadroTexto 1"/>
          <p:cNvSpPr txBox="1">
            <a:spLocks noChangeArrowheads="1"/>
          </p:cNvSpPr>
          <p:nvPr/>
        </p:nvSpPr>
        <p:spPr bwMode="auto">
          <a:xfrm>
            <a:off x="1331913" y="1125538"/>
            <a:ext cx="6192837"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4000"/>
              <a:t>! Muchas gracias! </a:t>
            </a:r>
          </a:p>
        </p:txBody>
      </p:sp>
      <p:pic>
        <p:nvPicPr>
          <p:cNvPr id="147458"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5014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mbre">
  <a:themeElements>
    <a:clrScheme name="Cumbre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Cumbr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mbre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Cumbre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Cumbre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Cumbre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Cumbre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Cumbre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Cumbre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Cumbre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Cumbre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mbre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Cumbr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1162</TotalTime>
  <Words>3586</Words>
  <Application>Microsoft Macintosh PowerPoint</Application>
  <PresentationFormat>Presentación en pantalla (4:3)</PresentationFormat>
  <Paragraphs>802</Paragraphs>
  <Slides>97</Slides>
  <Notes>17</Notes>
  <HiddenSlides>0</HiddenSlides>
  <MMClips>0</MMClips>
  <ScaleCrop>false</ScaleCrop>
  <HeadingPairs>
    <vt:vector size="6" baseType="variant">
      <vt:variant>
        <vt:lpstr>Tema</vt:lpstr>
      </vt:variant>
      <vt:variant>
        <vt:i4>1</vt:i4>
      </vt:variant>
      <vt:variant>
        <vt:lpstr>Servidores OLE incrustados</vt:lpstr>
      </vt:variant>
      <vt:variant>
        <vt:i4>5</vt:i4>
      </vt:variant>
      <vt:variant>
        <vt:lpstr>Títulos de diapositiva</vt:lpstr>
      </vt:variant>
      <vt:variant>
        <vt:i4>97</vt:i4>
      </vt:variant>
    </vt:vector>
  </HeadingPairs>
  <TitlesOfParts>
    <vt:vector size="103" baseType="lpstr">
      <vt:lpstr>Cumbre</vt:lpstr>
      <vt:lpstr>Imagen</vt:lpstr>
      <vt:lpstr>PowerPoint.Slide.8</vt:lpstr>
      <vt:lpstr>Documento</vt:lpstr>
      <vt:lpstr>CorelPhotoPaint.Image.8</vt:lpstr>
      <vt:lpstr>Microsoft ClipArt Gallery</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Impacto de la caza y recolecta</vt:lpstr>
      <vt:lpstr>Presentación de PowerPoint</vt:lpstr>
      <vt:lpstr>Presentación de PowerPoint</vt:lpstr>
      <vt:lpstr>Isla de Pascua </vt:lpstr>
      <vt:lpstr>Presentación de PowerPoint</vt:lpstr>
      <vt:lpstr>Presentación de PowerPoint</vt:lpstr>
      <vt:lpstr>Presentación de PowerPoint</vt:lpstr>
      <vt:lpstr>Presentación de PowerPoint</vt:lpstr>
      <vt:lpstr>Presentación de PowerPoint</vt:lpstr>
      <vt:lpstr>Presentación de PowerPoint</vt:lpstr>
      <vt:lpstr>En la industrial se agudiza el problema ambiental</vt:lpstr>
      <vt:lpstr>Presentación de PowerPoint</vt:lpstr>
      <vt:lpstr>Presentación de PowerPoint</vt:lpstr>
      <vt:lpstr>Presentación de PowerPoint</vt:lpstr>
      <vt:lpstr>La capacidad de generar desechos es uno de los índices más fiables del nivel de vida.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Los siguientes factores que han retardado la crisis ambiental son:</vt:lpstr>
      <vt:lpstr>Mecanismos de atenuación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Los suelos contienen naturalmente elementos potencialmente tóxicos, que provienen de fenómenos naturales Su concentración es variable en el tiempo:    FACTOR  DE ENRIQUECIMIENTO = CONTENIDO EN SUELOS/ CONTENIDO EN LA CORTEZA TERRESTRE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adsorción controla  la solubilidad de los EPT a corto plazo y se favorece cuando su concentración es baja.   Sin embargo, en el equilibrio, la concentración en la solución lo determina el mineral más insoluble que se forma en el suelo . </vt:lpstr>
      <vt:lpstr>Presentación de PowerPoint</vt:lpstr>
      <vt:lpstr>Ejemplo de un mecanismo de atenuación  Se comprobó la precipitación del As en suelos contaminados con Pb, por largos periodos (100 años), en un medio alcalino (Gutiérrez et al., 2012).   En sitios con pH neutro y ácido, la sorción en óxidos de hierro es el mecanismos de retención más importante identificado. </vt:lpstr>
      <vt:lpstr>Hipótesis sobre el mecanismo de formación de arseniatos de plomo</vt:lpstr>
      <vt:lpstr>Presentación de PowerPoint</vt:lpstr>
      <vt:lpstr>Presentación de PowerPoint</vt:lpstr>
      <vt:lpstr>Presentación de PowerPoint</vt:lpstr>
      <vt:lpstr>Micrografía de alta resolución y el patrón de difracción de electrones de una nanopartícula rica en As y Pb de la muestra PT-06</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Margarita Gutiérrez</dc:creator>
  <cp:lastModifiedBy>DG DC</cp:lastModifiedBy>
  <cp:revision>90</cp:revision>
  <dcterms:created xsi:type="dcterms:W3CDTF">2008-11-03T05:54:35Z</dcterms:created>
  <dcterms:modified xsi:type="dcterms:W3CDTF">2015-10-14T20:05:37Z</dcterms:modified>
</cp:coreProperties>
</file>