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347" r:id="rId2"/>
    <p:sldId id="635" r:id="rId3"/>
    <p:sldId id="642" r:id="rId4"/>
    <p:sldId id="657" r:id="rId5"/>
    <p:sldId id="704" r:id="rId6"/>
    <p:sldId id="643" r:id="rId7"/>
    <p:sldId id="644" r:id="rId8"/>
    <p:sldId id="634" r:id="rId9"/>
    <p:sldId id="638" r:id="rId10"/>
    <p:sldId id="639" r:id="rId11"/>
    <p:sldId id="628" r:id="rId12"/>
    <p:sldId id="640" r:id="rId13"/>
    <p:sldId id="629" r:id="rId14"/>
    <p:sldId id="641" r:id="rId15"/>
    <p:sldId id="645" r:id="rId16"/>
    <p:sldId id="646" r:id="rId17"/>
    <p:sldId id="647" r:id="rId18"/>
    <p:sldId id="648" r:id="rId19"/>
    <p:sldId id="649" r:id="rId20"/>
    <p:sldId id="630" r:id="rId21"/>
    <p:sldId id="661" r:id="rId22"/>
    <p:sldId id="659" r:id="rId23"/>
    <p:sldId id="650" r:id="rId24"/>
    <p:sldId id="651" r:id="rId25"/>
    <p:sldId id="652" r:id="rId26"/>
    <p:sldId id="654" r:id="rId27"/>
    <p:sldId id="655" r:id="rId28"/>
    <p:sldId id="656" r:id="rId29"/>
    <p:sldId id="508" r:id="rId30"/>
    <p:sldId id="549" r:id="rId31"/>
    <p:sldId id="590" r:id="rId32"/>
    <p:sldId id="620" r:id="rId33"/>
    <p:sldId id="603" r:id="rId34"/>
    <p:sldId id="592" r:id="rId35"/>
    <p:sldId id="625" r:id="rId36"/>
    <p:sldId id="631" r:id="rId37"/>
    <p:sldId id="632" r:id="rId38"/>
    <p:sldId id="633" r:id="rId39"/>
    <p:sldId id="627" r:id="rId40"/>
    <p:sldId id="612" r:id="rId41"/>
    <p:sldId id="616" r:id="rId42"/>
    <p:sldId id="613" r:id="rId43"/>
    <p:sldId id="614" r:id="rId44"/>
    <p:sldId id="615" r:id="rId45"/>
    <p:sldId id="626" r:id="rId46"/>
    <p:sldId id="591" r:id="rId47"/>
    <p:sldId id="598" r:id="rId48"/>
    <p:sldId id="595" r:id="rId49"/>
    <p:sldId id="552" r:id="rId50"/>
    <p:sldId id="605" r:id="rId51"/>
    <p:sldId id="611" r:id="rId52"/>
    <p:sldId id="572" r:id="rId53"/>
    <p:sldId id="573" r:id="rId54"/>
    <p:sldId id="555" r:id="rId55"/>
    <p:sldId id="557" r:id="rId56"/>
    <p:sldId id="658" r:id="rId57"/>
    <p:sldId id="660" r:id="rId58"/>
    <p:sldId id="662" r:id="rId59"/>
    <p:sldId id="663" r:id="rId60"/>
    <p:sldId id="664" r:id="rId61"/>
    <p:sldId id="665" r:id="rId62"/>
    <p:sldId id="666" r:id="rId63"/>
    <p:sldId id="667" r:id="rId64"/>
    <p:sldId id="668" r:id="rId65"/>
    <p:sldId id="669" r:id="rId66"/>
    <p:sldId id="670" r:id="rId67"/>
    <p:sldId id="671" r:id="rId68"/>
    <p:sldId id="673" r:id="rId69"/>
    <p:sldId id="674" r:id="rId70"/>
    <p:sldId id="675" r:id="rId71"/>
    <p:sldId id="676" r:id="rId72"/>
    <p:sldId id="677" r:id="rId73"/>
    <p:sldId id="678" r:id="rId74"/>
    <p:sldId id="679" r:id="rId75"/>
    <p:sldId id="680" r:id="rId76"/>
    <p:sldId id="681" r:id="rId77"/>
    <p:sldId id="682" r:id="rId78"/>
    <p:sldId id="683" r:id="rId79"/>
    <p:sldId id="684" r:id="rId80"/>
    <p:sldId id="685" r:id="rId81"/>
    <p:sldId id="686" r:id="rId82"/>
    <p:sldId id="687" r:id="rId83"/>
    <p:sldId id="688" r:id="rId84"/>
    <p:sldId id="689" r:id="rId85"/>
    <p:sldId id="690" r:id="rId86"/>
    <p:sldId id="691" r:id="rId87"/>
    <p:sldId id="693" r:id="rId88"/>
    <p:sldId id="694" r:id="rId89"/>
    <p:sldId id="695" r:id="rId90"/>
    <p:sldId id="696" r:id="rId91"/>
    <p:sldId id="697" r:id="rId92"/>
    <p:sldId id="698" r:id="rId93"/>
    <p:sldId id="700" r:id="rId94"/>
    <p:sldId id="701" r:id="rId95"/>
    <p:sldId id="702" r:id="rId96"/>
    <p:sldId id="703" r:id="rId97"/>
    <p:sldId id="393" r:id="rId9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08000"/>
    <a:srgbClr val="0033CC"/>
    <a:srgbClr val="663300"/>
    <a:srgbClr val="D60093"/>
    <a:srgbClr val="FF7C80"/>
    <a:srgbClr val="CC3300"/>
    <a:srgbClr val="FFFF00"/>
    <a:srgbClr val="00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3190" autoAdjust="0"/>
  </p:normalViewPr>
  <p:slideViewPr>
    <p:cSldViewPr>
      <p:cViewPr varScale="1">
        <p:scale>
          <a:sx n="122" d="100"/>
          <a:sy n="122" d="100"/>
        </p:scale>
        <p:origin x="-112" y="-8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interSettings" Target="printerSettings/printerSettings1.bin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200" b="1" i="0" u="none" strike="noStrike" kern="1200" baseline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sz="1200">
                <a:latin typeface="Arial Narrow" panose="020B0606020202030204" pitchFamily="34" charset="0"/>
              </a:rPr>
              <a:t>DOP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Hoja1!$H$25</c:f>
              <c:strCache>
                <c:ptCount val="1"/>
                <c:pt idx="0">
                  <c:v>POD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CC0066"/>
              </a:solidFill>
              <a:ln>
                <a:solidFill>
                  <a:srgbClr val="CC0066"/>
                </a:solidFill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Hoja1!$I$26:$I$28</c:f>
                <c:numCache>
                  <c:formatCode>General</c:formatCode>
                  <c:ptCount val="3"/>
                  <c:pt idx="0">
                    <c:v>0.320000000000002</c:v>
                  </c:pt>
                  <c:pt idx="1">
                    <c:v>0.11</c:v>
                  </c:pt>
                  <c:pt idx="2">
                    <c:v>2.55</c:v>
                  </c:pt>
                </c:numCache>
              </c:numRef>
            </c:plus>
            <c:minus>
              <c:numRef>
                <c:f>Hoja1!$I$26:$I$28</c:f>
                <c:numCache>
                  <c:formatCode>General</c:formatCode>
                  <c:ptCount val="3"/>
                  <c:pt idx="0">
                    <c:v>0.320000000000002</c:v>
                  </c:pt>
                  <c:pt idx="1">
                    <c:v>0.11</c:v>
                  </c:pt>
                  <c:pt idx="2">
                    <c:v>2.55</c:v>
                  </c:pt>
                </c:numCache>
              </c:numRef>
            </c:minus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strRef>
              <c:f>Hoja1!$G$26:$G$28</c:f>
              <c:strCache>
                <c:ptCount val="3"/>
                <c:pt idx="0">
                  <c:v>CH</c:v>
                </c:pt>
                <c:pt idx="1">
                  <c:v>PA</c:v>
                </c:pt>
                <c:pt idx="2">
                  <c:v>SE J</c:v>
                </c:pt>
              </c:strCache>
            </c:strRef>
          </c:cat>
          <c:val>
            <c:numRef>
              <c:f>Hoja1!$H$26:$H$28</c:f>
              <c:numCache>
                <c:formatCode>General</c:formatCode>
                <c:ptCount val="3"/>
                <c:pt idx="0">
                  <c:v>1.54</c:v>
                </c:pt>
                <c:pt idx="1">
                  <c:v>0.9</c:v>
                </c:pt>
                <c:pt idx="2">
                  <c:v>16.85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143939912"/>
        <c:axId val="2143943432"/>
      </c:barChart>
      <c:catAx>
        <c:axId val="2143939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43943432"/>
        <c:crosses val="autoZero"/>
        <c:auto val="1"/>
        <c:lblAlgn val="ctr"/>
        <c:lblOffset val="100"/>
        <c:noMultiLvlLbl val="0"/>
      </c:catAx>
      <c:valAx>
        <c:axId val="2143943432"/>
        <c:scaling>
          <c:orientation val="minMax"/>
          <c:max val="20.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µg/g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43939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image" Target="../media/image9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DCE253-6DB2-428B-9218-CDF909DC0756}" type="doc">
      <dgm:prSet loTypeId="urn:microsoft.com/office/officeart/2005/8/layout/bList2#1" loCatId="list" qsTypeId="urn:microsoft.com/office/officeart/2005/8/quickstyle/3d2" qsCatId="3D" csTypeId="urn:microsoft.com/office/officeart/2005/8/colors/accent1_5" csCatId="accent1" phldr="1"/>
      <dgm:spPr/>
    </dgm:pt>
    <dgm:pt modelId="{5C635F88-6793-42B4-97F4-15137AF18EC0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s-MX" dirty="0" smtClean="0"/>
            <a:t>PO</a:t>
          </a:r>
          <a:r>
            <a:rPr lang="es-MX" baseline="-25000" dirty="0" smtClean="0"/>
            <a:t>4</a:t>
          </a:r>
          <a:endParaRPr lang="es-MX" baseline="-25000" dirty="0"/>
        </a:p>
      </dgm:t>
    </dgm:pt>
    <dgm:pt modelId="{DF290B7A-5CCD-4D1A-83A9-E998D4D9FEE5}" type="parTrans" cxnId="{EE669234-2AA8-4755-8C95-DF160A130A74}">
      <dgm:prSet/>
      <dgm:spPr/>
      <dgm:t>
        <a:bodyPr/>
        <a:lstStyle/>
        <a:p>
          <a:endParaRPr lang="es-MX"/>
        </a:p>
      </dgm:t>
    </dgm:pt>
    <dgm:pt modelId="{E9A3127A-2F56-411C-B50E-C602086B4941}" type="sibTrans" cxnId="{EE669234-2AA8-4755-8C95-DF160A130A74}">
      <dgm:prSet/>
      <dgm:spPr/>
      <dgm:t>
        <a:bodyPr/>
        <a:lstStyle/>
        <a:p>
          <a:endParaRPr lang="es-MX"/>
        </a:p>
      </dgm:t>
    </dgm:pt>
    <dgm:pt modelId="{AAC31492-EF4D-437E-94CB-1A627AD21ED5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es-MX" dirty="0" smtClean="0"/>
            <a:t>C-O-P</a:t>
          </a:r>
          <a:endParaRPr lang="es-MX" dirty="0"/>
        </a:p>
      </dgm:t>
    </dgm:pt>
    <dgm:pt modelId="{FE76E6F9-A10A-4AD4-BCF5-7AA97AD7A6EF}" type="parTrans" cxnId="{9E881F98-9B9F-49DC-8826-3CFD8A05FBC3}">
      <dgm:prSet/>
      <dgm:spPr/>
      <dgm:t>
        <a:bodyPr/>
        <a:lstStyle/>
        <a:p>
          <a:endParaRPr lang="es-MX"/>
        </a:p>
      </dgm:t>
    </dgm:pt>
    <dgm:pt modelId="{7885C56B-05DE-426D-B988-41AEAE5F1E2C}" type="sibTrans" cxnId="{9E881F98-9B9F-49DC-8826-3CFD8A05FBC3}">
      <dgm:prSet/>
      <dgm:spPr/>
      <dgm:t>
        <a:bodyPr/>
        <a:lstStyle/>
        <a:p>
          <a:endParaRPr lang="es-MX"/>
        </a:p>
      </dgm:t>
    </dgm:pt>
    <dgm:pt modelId="{4E975857-40C2-4DC1-A55C-EDB7D8FE4CDC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pPr algn="ctr"/>
          <a:r>
            <a:rPr lang="es-MX" dirty="0" smtClean="0"/>
            <a:t>C-P</a:t>
          </a:r>
          <a:endParaRPr lang="es-MX" dirty="0"/>
        </a:p>
      </dgm:t>
    </dgm:pt>
    <dgm:pt modelId="{C299C90A-E3BF-49F3-81FE-C4AA45803BB1}" type="parTrans" cxnId="{AE162719-929D-4356-B825-66EFE17E7375}">
      <dgm:prSet/>
      <dgm:spPr/>
      <dgm:t>
        <a:bodyPr/>
        <a:lstStyle/>
        <a:p>
          <a:endParaRPr lang="es-MX"/>
        </a:p>
      </dgm:t>
    </dgm:pt>
    <dgm:pt modelId="{C555FC5D-9977-413A-9D79-C5347306A8B9}" type="sibTrans" cxnId="{AE162719-929D-4356-B825-66EFE17E7375}">
      <dgm:prSet/>
      <dgm:spPr/>
      <dgm:t>
        <a:bodyPr/>
        <a:lstStyle/>
        <a:p>
          <a:endParaRPr lang="es-MX"/>
        </a:p>
      </dgm:t>
    </dgm:pt>
    <dgm:pt modelId="{96265FD6-0AF1-4086-8ED9-07A6C444DEFB}">
      <dgm:prSet/>
      <dgm:spPr/>
      <dgm:t>
        <a:bodyPr/>
        <a:lstStyle/>
        <a:p>
          <a:pPr algn="ctr"/>
          <a:r>
            <a:rPr lang="es-MX" dirty="0" err="1" smtClean="0"/>
            <a:t>Ortofosfatos</a:t>
          </a:r>
          <a:endParaRPr lang="es-MX" dirty="0"/>
        </a:p>
      </dgm:t>
    </dgm:pt>
    <dgm:pt modelId="{E4C2EC50-B590-4F6D-A813-C18E1DD23218}" type="parTrans" cxnId="{9ACF4092-A286-4AEC-A15B-AA5F048ADA6E}">
      <dgm:prSet/>
      <dgm:spPr/>
      <dgm:t>
        <a:bodyPr/>
        <a:lstStyle/>
        <a:p>
          <a:endParaRPr lang="es-MX"/>
        </a:p>
      </dgm:t>
    </dgm:pt>
    <dgm:pt modelId="{B1D0AA9C-F64A-4A85-96FF-2BED60BB8730}" type="sibTrans" cxnId="{9ACF4092-A286-4AEC-A15B-AA5F048ADA6E}">
      <dgm:prSet/>
      <dgm:spPr/>
      <dgm:t>
        <a:bodyPr/>
        <a:lstStyle/>
        <a:p>
          <a:endParaRPr lang="es-MX"/>
        </a:p>
      </dgm:t>
    </dgm:pt>
    <dgm:pt modelId="{0E127E39-6C59-44F4-9EF5-5FFB1EC8FACD}">
      <dgm:prSet/>
      <dgm:spPr/>
      <dgm:t>
        <a:bodyPr/>
        <a:lstStyle/>
        <a:p>
          <a:pPr algn="ctr"/>
          <a:r>
            <a:rPr lang="es-MX" dirty="0" smtClean="0"/>
            <a:t>Esteres de fosfato </a:t>
          </a:r>
          <a:endParaRPr lang="es-MX" dirty="0"/>
        </a:p>
      </dgm:t>
    </dgm:pt>
    <dgm:pt modelId="{F7E34929-7897-4EEF-BEE1-67C38F8702CA}" type="parTrans" cxnId="{3F006B68-1065-4EB3-9F29-2BDE82796EE8}">
      <dgm:prSet/>
      <dgm:spPr/>
      <dgm:t>
        <a:bodyPr/>
        <a:lstStyle/>
        <a:p>
          <a:endParaRPr lang="es-MX"/>
        </a:p>
      </dgm:t>
    </dgm:pt>
    <dgm:pt modelId="{5459F005-FD9D-41E5-9F0A-D095F13E385A}" type="sibTrans" cxnId="{3F006B68-1065-4EB3-9F29-2BDE82796EE8}">
      <dgm:prSet/>
      <dgm:spPr/>
      <dgm:t>
        <a:bodyPr/>
        <a:lstStyle/>
        <a:p>
          <a:endParaRPr lang="es-MX"/>
        </a:p>
      </dgm:t>
    </dgm:pt>
    <dgm:pt modelId="{6B669FDC-08D3-4696-A5D6-396EE3095DE3}">
      <dgm:prSet/>
      <dgm:spPr/>
      <dgm:t>
        <a:bodyPr/>
        <a:lstStyle/>
        <a:p>
          <a:pPr algn="ctr"/>
          <a:endParaRPr lang="es-MX" dirty="0"/>
        </a:p>
      </dgm:t>
    </dgm:pt>
    <dgm:pt modelId="{4E5A2703-8023-4218-B166-23D6802662FB}" type="parTrans" cxnId="{A8E89E54-DC2A-4AE9-AD76-F5830031C0B3}">
      <dgm:prSet/>
      <dgm:spPr/>
      <dgm:t>
        <a:bodyPr/>
        <a:lstStyle/>
        <a:p>
          <a:endParaRPr lang="es-MX"/>
        </a:p>
      </dgm:t>
    </dgm:pt>
    <dgm:pt modelId="{0FBDC0D8-B899-497D-970A-B88382D79D3E}" type="sibTrans" cxnId="{A8E89E54-DC2A-4AE9-AD76-F5830031C0B3}">
      <dgm:prSet/>
      <dgm:spPr/>
      <dgm:t>
        <a:bodyPr/>
        <a:lstStyle/>
        <a:p>
          <a:endParaRPr lang="es-MX"/>
        </a:p>
      </dgm:t>
    </dgm:pt>
    <dgm:pt modelId="{8368C839-73A0-4751-8EB2-531E180112C1}">
      <dgm:prSet/>
      <dgm:spPr/>
      <dgm:t>
        <a:bodyPr/>
        <a:lstStyle/>
        <a:p>
          <a:pPr algn="ctr"/>
          <a:endParaRPr lang="es-MX" dirty="0"/>
        </a:p>
      </dgm:t>
    </dgm:pt>
    <dgm:pt modelId="{F23FEA61-BA63-4675-8349-108A2DD32650}" type="parTrans" cxnId="{A61B50B4-B29D-494A-9B66-79E422382F0F}">
      <dgm:prSet/>
      <dgm:spPr/>
      <dgm:t>
        <a:bodyPr/>
        <a:lstStyle/>
        <a:p>
          <a:endParaRPr lang="es-MX"/>
        </a:p>
      </dgm:t>
    </dgm:pt>
    <dgm:pt modelId="{231F98A2-D6CE-413A-9F46-F9BAA483207E}" type="sibTrans" cxnId="{A61B50B4-B29D-494A-9B66-79E422382F0F}">
      <dgm:prSet/>
      <dgm:spPr/>
      <dgm:t>
        <a:bodyPr/>
        <a:lstStyle/>
        <a:p>
          <a:endParaRPr lang="es-MX"/>
        </a:p>
      </dgm:t>
    </dgm:pt>
    <dgm:pt modelId="{DE41724E-7008-4687-A921-F1F24858CE69}">
      <dgm:prSet/>
      <dgm:spPr/>
      <dgm:t>
        <a:bodyPr/>
        <a:lstStyle/>
        <a:p>
          <a:pPr algn="ctr"/>
          <a:r>
            <a:rPr lang="es-MX" dirty="0" err="1" smtClean="0"/>
            <a:t>Fosfonatos</a:t>
          </a:r>
          <a:endParaRPr lang="es-MX" dirty="0"/>
        </a:p>
      </dgm:t>
    </dgm:pt>
    <dgm:pt modelId="{499A1D90-F6F3-4F81-A063-3309F9BFD235}" type="parTrans" cxnId="{19B56A28-D1DD-46F4-84E3-7C5525C0F9B2}">
      <dgm:prSet/>
      <dgm:spPr/>
      <dgm:t>
        <a:bodyPr/>
        <a:lstStyle/>
        <a:p>
          <a:endParaRPr lang="es-MX"/>
        </a:p>
      </dgm:t>
    </dgm:pt>
    <dgm:pt modelId="{3B0D8A28-EE22-436B-A0E5-6B725C987AD8}" type="sibTrans" cxnId="{19B56A28-D1DD-46F4-84E3-7C5525C0F9B2}">
      <dgm:prSet/>
      <dgm:spPr/>
      <dgm:t>
        <a:bodyPr/>
        <a:lstStyle/>
        <a:p>
          <a:endParaRPr lang="es-MX"/>
        </a:p>
      </dgm:t>
    </dgm:pt>
    <dgm:pt modelId="{E03EDE81-E275-4CA9-ACE9-FB70B7D2DC8B}">
      <dgm:prSet/>
      <dgm:spPr/>
      <dgm:t>
        <a:bodyPr/>
        <a:lstStyle/>
        <a:p>
          <a:pPr algn="l"/>
          <a:endParaRPr lang="es-MX" dirty="0"/>
        </a:p>
      </dgm:t>
    </dgm:pt>
    <dgm:pt modelId="{EE73FCC2-5C76-4271-B827-6C564F420B45}" type="parTrans" cxnId="{3E8A1925-EF34-4CCE-8F91-3245D785FD8E}">
      <dgm:prSet/>
      <dgm:spPr/>
      <dgm:t>
        <a:bodyPr/>
        <a:lstStyle/>
        <a:p>
          <a:endParaRPr lang="es-MX"/>
        </a:p>
      </dgm:t>
    </dgm:pt>
    <dgm:pt modelId="{BCC4B5AD-9B0A-449C-9E8C-9ED7F87F9977}" type="sibTrans" cxnId="{3E8A1925-EF34-4CCE-8F91-3245D785FD8E}">
      <dgm:prSet/>
      <dgm:spPr/>
      <dgm:t>
        <a:bodyPr/>
        <a:lstStyle/>
        <a:p>
          <a:endParaRPr lang="es-MX"/>
        </a:p>
      </dgm:t>
    </dgm:pt>
    <dgm:pt modelId="{772315E4-E9C1-4D06-9D2D-C05DDAE09317}" type="pres">
      <dgm:prSet presAssocID="{52DCE253-6DB2-428B-9218-CDF909DC0756}" presName="diagram" presStyleCnt="0">
        <dgm:presLayoutVars>
          <dgm:dir/>
          <dgm:animLvl val="lvl"/>
          <dgm:resizeHandles val="exact"/>
        </dgm:presLayoutVars>
      </dgm:prSet>
      <dgm:spPr/>
    </dgm:pt>
    <dgm:pt modelId="{D117A761-1499-43FB-ADA6-BF3599FB7102}" type="pres">
      <dgm:prSet presAssocID="{5C635F88-6793-42B4-97F4-15137AF18EC0}" presName="compNode" presStyleCnt="0"/>
      <dgm:spPr/>
    </dgm:pt>
    <dgm:pt modelId="{5D2B21F2-6F74-42E8-A559-A18DC953AD4D}" type="pres">
      <dgm:prSet presAssocID="{5C635F88-6793-42B4-97F4-15137AF18EC0}" presName="childRec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13784F3-EE6A-4A7F-9A16-4AA303F4BCF2}" type="pres">
      <dgm:prSet presAssocID="{5C635F88-6793-42B4-97F4-15137AF18EC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FBAD4E4-90DC-4D5C-B196-95BC4F93B1BF}" type="pres">
      <dgm:prSet presAssocID="{5C635F88-6793-42B4-97F4-15137AF18EC0}" presName="parentRect" presStyleLbl="alignNode1" presStyleIdx="0" presStyleCnt="3"/>
      <dgm:spPr/>
      <dgm:t>
        <a:bodyPr/>
        <a:lstStyle/>
        <a:p>
          <a:endParaRPr lang="es-MX"/>
        </a:p>
      </dgm:t>
    </dgm:pt>
    <dgm:pt modelId="{797C8EE0-E148-4EF8-8FEA-87D88F58A626}" type="pres">
      <dgm:prSet presAssocID="{5C635F88-6793-42B4-97F4-15137AF18EC0}" presName="adorn" presStyleLbl="fgAccFollowNod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A9AB0B7-BF54-4AFA-B208-7BD4EE3692A6}" type="pres">
      <dgm:prSet presAssocID="{E9A3127A-2F56-411C-B50E-C602086B4941}" presName="sibTrans" presStyleLbl="sibTrans2D1" presStyleIdx="0" presStyleCnt="0"/>
      <dgm:spPr/>
      <dgm:t>
        <a:bodyPr/>
        <a:lstStyle/>
        <a:p>
          <a:endParaRPr lang="es-MX"/>
        </a:p>
      </dgm:t>
    </dgm:pt>
    <dgm:pt modelId="{8AA57527-696C-4A60-96CF-A10143E3EC52}" type="pres">
      <dgm:prSet presAssocID="{AAC31492-EF4D-437E-94CB-1A627AD21ED5}" presName="compNode" presStyleCnt="0"/>
      <dgm:spPr/>
    </dgm:pt>
    <dgm:pt modelId="{37A00AC1-57FE-459A-9AB4-A4B3FBBBF308}" type="pres">
      <dgm:prSet presAssocID="{AAC31492-EF4D-437E-94CB-1A627AD21ED5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DCE22B3-C42B-49B0-9A7D-6F8248D74DCB}" type="pres">
      <dgm:prSet presAssocID="{AAC31492-EF4D-437E-94CB-1A627AD21ED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2E3347B-44DD-4D84-A4D8-F4916CAA414D}" type="pres">
      <dgm:prSet presAssocID="{AAC31492-EF4D-437E-94CB-1A627AD21ED5}" presName="parentRect" presStyleLbl="alignNode1" presStyleIdx="1" presStyleCnt="3"/>
      <dgm:spPr/>
      <dgm:t>
        <a:bodyPr/>
        <a:lstStyle/>
        <a:p>
          <a:endParaRPr lang="es-MX"/>
        </a:p>
      </dgm:t>
    </dgm:pt>
    <dgm:pt modelId="{56C45159-805E-45E2-887A-0F3B3BED4A72}" type="pres">
      <dgm:prSet presAssocID="{AAC31492-EF4D-437E-94CB-1A627AD21ED5}" presName="adorn" presStyleLbl="fgAccFollowNod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4760A2D-2AE6-483F-A448-9B6251EA0EA9}" type="pres">
      <dgm:prSet presAssocID="{7885C56B-05DE-426D-B988-41AEAE5F1E2C}" presName="sibTrans" presStyleLbl="sibTrans2D1" presStyleIdx="0" presStyleCnt="0"/>
      <dgm:spPr/>
      <dgm:t>
        <a:bodyPr/>
        <a:lstStyle/>
        <a:p>
          <a:endParaRPr lang="es-MX"/>
        </a:p>
      </dgm:t>
    </dgm:pt>
    <dgm:pt modelId="{1ADF6254-CE66-4CF9-8D8C-5EB6A1A00563}" type="pres">
      <dgm:prSet presAssocID="{4E975857-40C2-4DC1-A55C-EDB7D8FE4CDC}" presName="compNode" presStyleCnt="0"/>
      <dgm:spPr/>
    </dgm:pt>
    <dgm:pt modelId="{704331E2-AB50-4B64-A544-8DBEB39A78BE}" type="pres">
      <dgm:prSet presAssocID="{4E975857-40C2-4DC1-A55C-EDB7D8FE4CDC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10753BC-9EC8-4E7C-8617-8D285D0D980C}" type="pres">
      <dgm:prSet presAssocID="{4E975857-40C2-4DC1-A55C-EDB7D8FE4CD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60FCD8D-1B4B-4A31-A20E-F45B63E58FAC}" type="pres">
      <dgm:prSet presAssocID="{4E975857-40C2-4DC1-A55C-EDB7D8FE4CDC}" presName="parentRect" presStyleLbl="alignNode1" presStyleIdx="2" presStyleCnt="3"/>
      <dgm:spPr/>
      <dgm:t>
        <a:bodyPr/>
        <a:lstStyle/>
        <a:p>
          <a:endParaRPr lang="es-MX"/>
        </a:p>
      </dgm:t>
    </dgm:pt>
    <dgm:pt modelId="{9A061B83-316F-4B96-9F78-F70767A30812}" type="pres">
      <dgm:prSet presAssocID="{4E975857-40C2-4DC1-A55C-EDB7D8FE4CDC}" presName="adorn" presStyleLbl="fgAccFollowNode1" presStyleIdx="2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3E8A1925-EF34-4CCE-8F91-3245D785FD8E}" srcId="{4E975857-40C2-4DC1-A55C-EDB7D8FE4CDC}" destId="{E03EDE81-E275-4CA9-ACE9-FB70B7D2DC8B}" srcOrd="0" destOrd="0" parTransId="{EE73FCC2-5C76-4271-B827-6C564F420B45}" sibTransId="{BCC4B5AD-9B0A-449C-9E8C-9ED7F87F9977}"/>
    <dgm:cxn modelId="{9ACF4092-A286-4AEC-A15B-AA5F048ADA6E}" srcId="{5C635F88-6793-42B4-97F4-15137AF18EC0}" destId="{96265FD6-0AF1-4086-8ED9-07A6C444DEFB}" srcOrd="1" destOrd="0" parTransId="{E4C2EC50-B590-4F6D-A813-C18E1DD23218}" sibTransId="{B1D0AA9C-F64A-4A85-96FF-2BED60BB8730}"/>
    <dgm:cxn modelId="{A61B50B4-B29D-494A-9B66-79E422382F0F}" srcId="{AAC31492-EF4D-437E-94CB-1A627AD21ED5}" destId="{8368C839-73A0-4751-8EB2-531E180112C1}" srcOrd="0" destOrd="0" parTransId="{F23FEA61-BA63-4675-8349-108A2DD32650}" sibTransId="{231F98A2-D6CE-413A-9F46-F9BAA483207E}"/>
    <dgm:cxn modelId="{99C0824D-8908-48CB-AD49-BD6B72931EF0}" type="presOf" srcId="{E03EDE81-E275-4CA9-ACE9-FB70B7D2DC8B}" destId="{704331E2-AB50-4B64-A544-8DBEB39A78BE}" srcOrd="0" destOrd="0" presId="urn:microsoft.com/office/officeart/2005/8/layout/bList2#1"/>
    <dgm:cxn modelId="{19B56A28-D1DD-46F4-84E3-7C5525C0F9B2}" srcId="{4E975857-40C2-4DC1-A55C-EDB7D8FE4CDC}" destId="{DE41724E-7008-4687-A921-F1F24858CE69}" srcOrd="1" destOrd="0" parTransId="{499A1D90-F6F3-4F81-A063-3309F9BFD235}" sibTransId="{3B0D8A28-EE22-436B-A0E5-6B725C987AD8}"/>
    <dgm:cxn modelId="{338EC4F4-9569-4E13-A639-0CF448AF3D65}" type="presOf" srcId="{4E975857-40C2-4DC1-A55C-EDB7D8FE4CDC}" destId="{A10753BC-9EC8-4E7C-8617-8D285D0D980C}" srcOrd="0" destOrd="0" presId="urn:microsoft.com/office/officeart/2005/8/layout/bList2#1"/>
    <dgm:cxn modelId="{DF72292E-6FA9-49DB-8DD1-06500F78F831}" type="presOf" srcId="{5C635F88-6793-42B4-97F4-15137AF18EC0}" destId="{5FBAD4E4-90DC-4D5C-B196-95BC4F93B1BF}" srcOrd="1" destOrd="0" presId="urn:microsoft.com/office/officeart/2005/8/layout/bList2#1"/>
    <dgm:cxn modelId="{9E881F98-9B9F-49DC-8826-3CFD8A05FBC3}" srcId="{52DCE253-6DB2-428B-9218-CDF909DC0756}" destId="{AAC31492-EF4D-437E-94CB-1A627AD21ED5}" srcOrd="1" destOrd="0" parTransId="{FE76E6F9-A10A-4AD4-BCF5-7AA97AD7A6EF}" sibTransId="{7885C56B-05DE-426D-B988-41AEAE5F1E2C}"/>
    <dgm:cxn modelId="{AE162719-929D-4356-B825-66EFE17E7375}" srcId="{52DCE253-6DB2-428B-9218-CDF909DC0756}" destId="{4E975857-40C2-4DC1-A55C-EDB7D8FE4CDC}" srcOrd="2" destOrd="0" parTransId="{C299C90A-E3BF-49F3-81FE-C4AA45803BB1}" sibTransId="{C555FC5D-9977-413A-9D79-C5347306A8B9}"/>
    <dgm:cxn modelId="{5324B0A1-6CCC-4AE5-A47E-56BC013E29D6}" type="presOf" srcId="{AAC31492-EF4D-437E-94CB-1A627AD21ED5}" destId="{32E3347B-44DD-4D84-A4D8-F4916CAA414D}" srcOrd="1" destOrd="0" presId="urn:microsoft.com/office/officeart/2005/8/layout/bList2#1"/>
    <dgm:cxn modelId="{7890D917-D04A-48A1-8A84-D3CA9A52A8D3}" type="presOf" srcId="{DE41724E-7008-4687-A921-F1F24858CE69}" destId="{704331E2-AB50-4B64-A544-8DBEB39A78BE}" srcOrd="0" destOrd="1" presId="urn:microsoft.com/office/officeart/2005/8/layout/bList2#1"/>
    <dgm:cxn modelId="{3DEFA8EC-41AB-42C9-B069-AB1C24EE7CDA}" type="presOf" srcId="{7885C56B-05DE-426D-B988-41AEAE5F1E2C}" destId="{24760A2D-2AE6-483F-A448-9B6251EA0EA9}" srcOrd="0" destOrd="0" presId="urn:microsoft.com/office/officeart/2005/8/layout/bList2#1"/>
    <dgm:cxn modelId="{573973F9-A7B3-42F1-B47A-1F46778E5E7C}" type="presOf" srcId="{52DCE253-6DB2-428B-9218-CDF909DC0756}" destId="{772315E4-E9C1-4D06-9D2D-C05DDAE09317}" srcOrd="0" destOrd="0" presId="urn:microsoft.com/office/officeart/2005/8/layout/bList2#1"/>
    <dgm:cxn modelId="{02CEC72E-C0D1-43A6-8202-972C40B056C8}" type="presOf" srcId="{4E975857-40C2-4DC1-A55C-EDB7D8FE4CDC}" destId="{860FCD8D-1B4B-4A31-A20E-F45B63E58FAC}" srcOrd="1" destOrd="0" presId="urn:microsoft.com/office/officeart/2005/8/layout/bList2#1"/>
    <dgm:cxn modelId="{43CEC0A6-BF71-4EB0-BCC8-45386B9F18FB}" type="presOf" srcId="{AAC31492-EF4D-437E-94CB-1A627AD21ED5}" destId="{8DCE22B3-C42B-49B0-9A7D-6F8248D74DCB}" srcOrd="0" destOrd="0" presId="urn:microsoft.com/office/officeart/2005/8/layout/bList2#1"/>
    <dgm:cxn modelId="{EE669234-2AA8-4755-8C95-DF160A130A74}" srcId="{52DCE253-6DB2-428B-9218-CDF909DC0756}" destId="{5C635F88-6793-42B4-97F4-15137AF18EC0}" srcOrd="0" destOrd="0" parTransId="{DF290B7A-5CCD-4D1A-83A9-E998D4D9FEE5}" sibTransId="{E9A3127A-2F56-411C-B50E-C602086B4941}"/>
    <dgm:cxn modelId="{3AFA170C-7BED-4D23-B268-AE8F1F23389A}" type="presOf" srcId="{0E127E39-6C59-44F4-9EF5-5FFB1EC8FACD}" destId="{37A00AC1-57FE-459A-9AB4-A4B3FBBBF308}" srcOrd="0" destOrd="1" presId="urn:microsoft.com/office/officeart/2005/8/layout/bList2#1"/>
    <dgm:cxn modelId="{EA65A367-3907-4375-AB0D-BAE1CC497355}" type="presOf" srcId="{5C635F88-6793-42B4-97F4-15137AF18EC0}" destId="{A13784F3-EE6A-4A7F-9A16-4AA303F4BCF2}" srcOrd="0" destOrd="0" presId="urn:microsoft.com/office/officeart/2005/8/layout/bList2#1"/>
    <dgm:cxn modelId="{3F006B68-1065-4EB3-9F29-2BDE82796EE8}" srcId="{AAC31492-EF4D-437E-94CB-1A627AD21ED5}" destId="{0E127E39-6C59-44F4-9EF5-5FFB1EC8FACD}" srcOrd="1" destOrd="0" parTransId="{F7E34929-7897-4EEF-BEE1-67C38F8702CA}" sibTransId="{5459F005-FD9D-41E5-9F0A-D095F13E385A}"/>
    <dgm:cxn modelId="{C138F14A-85E9-4C8C-8C8D-5B4CD611068E}" type="presOf" srcId="{96265FD6-0AF1-4086-8ED9-07A6C444DEFB}" destId="{5D2B21F2-6F74-42E8-A559-A18DC953AD4D}" srcOrd="0" destOrd="1" presId="urn:microsoft.com/office/officeart/2005/8/layout/bList2#1"/>
    <dgm:cxn modelId="{00B8CADD-5187-4F69-86F9-FE0A85806471}" type="presOf" srcId="{8368C839-73A0-4751-8EB2-531E180112C1}" destId="{37A00AC1-57FE-459A-9AB4-A4B3FBBBF308}" srcOrd="0" destOrd="0" presId="urn:microsoft.com/office/officeart/2005/8/layout/bList2#1"/>
    <dgm:cxn modelId="{A8E89E54-DC2A-4AE9-AD76-F5830031C0B3}" srcId="{5C635F88-6793-42B4-97F4-15137AF18EC0}" destId="{6B669FDC-08D3-4696-A5D6-396EE3095DE3}" srcOrd="0" destOrd="0" parTransId="{4E5A2703-8023-4218-B166-23D6802662FB}" sibTransId="{0FBDC0D8-B899-497D-970A-B88382D79D3E}"/>
    <dgm:cxn modelId="{3700B61C-8A77-4198-8D8B-6B8E22A98272}" type="presOf" srcId="{E9A3127A-2F56-411C-B50E-C602086B4941}" destId="{4A9AB0B7-BF54-4AFA-B208-7BD4EE3692A6}" srcOrd="0" destOrd="0" presId="urn:microsoft.com/office/officeart/2005/8/layout/bList2#1"/>
    <dgm:cxn modelId="{EC97A266-8418-4450-A7A5-86914FBF32EA}" type="presOf" srcId="{6B669FDC-08D3-4696-A5D6-396EE3095DE3}" destId="{5D2B21F2-6F74-42E8-A559-A18DC953AD4D}" srcOrd="0" destOrd="0" presId="urn:microsoft.com/office/officeart/2005/8/layout/bList2#1"/>
    <dgm:cxn modelId="{35A0EBF4-B8DC-4E15-BE14-B8F2B5C8FC40}" type="presParOf" srcId="{772315E4-E9C1-4D06-9D2D-C05DDAE09317}" destId="{D117A761-1499-43FB-ADA6-BF3599FB7102}" srcOrd="0" destOrd="0" presId="urn:microsoft.com/office/officeart/2005/8/layout/bList2#1"/>
    <dgm:cxn modelId="{4D538378-55A8-4426-84A5-9362F2BCCDF8}" type="presParOf" srcId="{D117A761-1499-43FB-ADA6-BF3599FB7102}" destId="{5D2B21F2-6F74-42E8-A559-A18DC953AD4D}" srcOrd="0" destOrd="0" presId="urn:microsoft.com/office/officeart/2005/8/layout/bList2#1"/>
    <dgm:cxn modelId="{D1B1925F-C8BF-45D4-B888-FE4A62692A03}" type="presParOf" srcId="{D117A761-1499-43FB-ADA6-BF3599FB7102}" destId="{A13784F3-EE6A-4A7F-9A16-4AA303F4BCF2}" srcOrd="1" destOrd="0" presId="urn:microsoft.com/office/officeart/2005/8/layout/bList2#1"/>
    <dgm:cxn modelId="{B40CE0C5-DE77-47F5-9D90-9F3FC5EB497A}" type="presParOf" srcId="{D117A761-1499-43FB-ADA6-BF3599FB7102}" destId="{5FBAD4E4-90DC-4D5C-B196-95BC4F93B1BF}" srcOrd="2" destOrd="0" presId="urn:microsoft.com/office/officeart/2005/8/layout/bList2#1"/>
    <dgm:cxn modelId="{FD7541E3-86E1-4779-8055-EE8B8E47BA72}" type="presParOf" srcId="{D117A761-1499-43FB-ADA6-BF3599FB7102}" destId="{797C8EE0-E148-4EF8-8FEA-87D88F58A626}" srcOrd="3" destOrd="0" presId="urn:microsoft.com/office/officeart/2005/8/layout/bList2#1"/>
    <dgm:cxn modelId="{0EF12721-2106-425D-8AF3-0B348DA0D1F3}" type="presParOf" srcId="{772315E4-E9C1-4D06-9D2D-C05DDAE09317}" destId="{4A9AB0B7-BF54-4AFA-B208-7BD4EE3692A6}" srcOrd="1" destOrd="0" presId="urn:microsoft.com/office/officeart/2005/8/layout/bList2#1"/>
    <dgm:cxn modelId="{99363FAF-E475-473E-B2D9-BD3FB73B1724}" type="presParOf" srcId="{772315E4-E9C1-4D06-9D2D-C05DDAE09317}" destId="{8AA57527-696C-4A60-96CF-A10143E3EC52}" srcOrd="2" destOrd="0" presId="urn:microsoft.com/office/officeart/2005/8/layout/bList2#1"/>
    <dgm:cxn modelId="{9640C6E0-CF81-4A2F-8A15-0549BE058EA0}" type="presParOf" srcId="{8AA57527-696C-4A60-96CF-A10143E3EC52}" destId="{37A00AC1-57FE-459A-9AB4-A4B3FBBBF308}" srcOrd="0" destOrd="0" presId="urn:microsoft.com/office/officeart/2005/8/layout/bList2#1"/>
    <dgm:cxn modelId="{69F19AFC-BB76-40A1-8AB0-692F83915E85}" type="presParOf" srcId="{8AA57527-696C-4A60-96CF-A10143E3EC52}" destId="{8DCE22B3-C42B-49B0-9A7D-6F8248D74DCB}" srcOrd="1" destOrd="0" presId="urn:microsoft.com/office/officeart/2005/8/layout/bList2#1"/>
    <dgm:cxn modelId="{DC216DC1-AA57-44AC-8DC3-38A804565F07}" type="presParOf" srcId="{8AA57527-696C-4A60-96CF-A10143E3EC52}" destId="{32E3347B-44DD-4D84-A4D8-F4916CAA414D}" srcOrd="2" destOrd="0" presId="urn:microsoft.com/office/officeart/2005/8/layout/bList2#1"/>
    <dgm:cxn modelId="{E026AEA1-9253-493F-8159-CFA65C1DF824}" type="presParOf" srcId="{8AA57527-696C-4A60-96CF-A10143E3EC52}" destId="{56C45159-805E-45E2-887A-0F3B3BED4A72}" srcOrd="3" destOrd="0" presId="urn:microsoft.com/office/officeart/2005/8/layout/bList2#1"/>
    <dgm:cxn modelId="{3B876C6E-817A-4133-9594-D72C90631CB6}" type="presParOf" srcId="{772315E4-E9C1-4D06-9D2D-C05DDAE09317}" destId="{24760A2D-2AE6-483F-A448-9B6251EA0EA9}" srcOrd="3" destOrd="0" presId="urn:microsoft.com/office/officeart/2005/8/layout/bList2#1"/>
    <dgm:cxn modelId="{2B796BA4-290D-4A03-9261-995642C52DB1}" type="presParOf" srcId="{772315E4-E9C1-4D06-9D2D-C05DDAE09317}" destId="{1ADF6254-CE66-4CF9-8D8C-5EB6A1A00563}" srcOrd="4" destOrd="0" presId="urn:microsoft.com/office/officeart/2005/8/layout/bList2#1"/>
    <dgm:cxn modelId="{CC51FA0A-686F-44F6-B9EF-B7354D3F3D46}" type="presParOf" srcId="{1ADF6254-CE66-4CF9-8D8C-5EB6A1A00563}" destId="{704331E2-AB50-4B64-A544-8DBEB39A78BE}" srcOrd="0" destOrd="0" presId="urn:microsoft.com/office/officeart/2005/8/layout/bList2#1"/>
    <dgm:cxn modelId="{F969C234-44F4-4E09-A321-C2F6C3AAC54B}" type="presParOf" srcId="{1ADF6254-CE66-4CF9-8D8C-5EB6A1A00563}" destId="{A10753BC-9EC8-4E7C-8617-8D285D0D980C}" srcOrd="1" destOrd="0" presId="urn:microsoft.com/office/officeart/2005/8/layout/bList2#1"/>
    <dgm:cxn modelId="{9DA92FE3-9E99-4719-8FDF-959BC66BFFA3}" type="presParOf" srcId="{1ADF6254-CE66-4CF9-8D8C-5EB6A1A00563}" destId="{860FCD8D-1B4B-4A31-A20E-F45B63E58FAC}" srcOrd="2" destOrd="0" presId="urn:microsoft.com/office/officeart/2005/8/layout/bList2#1"/>
    <dgm:cxn modelId="{93315C24-ED4C-4337-8C12-DB043A13E339}" type="presParOf" srcId="{1ADF6254-CE66-4CF9-8D8C-5EB6A1A00563}" destId="{9A061B83-316F-4B96-9F78-F70767A30812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2B1829A-7663-4E4C-B9DB-DCE61E40B010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4256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55D07E-7940-488B-9A53-011EB9806DD2}" type="slidenum">
              <a:rPr lang="es-ES"/>
              <a:pPr/>
              <a:t>67</a:t>
            </a:fld>
            <a:endParaRPr lang="es-E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829A-7663-4E4C-B9DB-DCE61E40B010}" type="slidenum">
              <a:rPr lang="es-ES" smtClean="0"/>
              <a:pPr>
                <a:defRPr/>
              </a:pPr>
              <a:t>75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2924F5-132B-4F85-A683-37DB07E4E9F0}" type="slidenum">
              <a:rPr lang="es-ES" smtClean="0"/>
              <a:pPr/>
              <a:t>20</a:t>
            </a:fld>
            <a:endParaRPr lang="es-E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2924F5-132B-4F85-A683-37DB07E4E9F0}" type="slidenum">
              <a:rPr lang="es-ES" smtClean="0"/>
              <a:pPr/>
              <a:t>21</a:t>
            </a:fld>
            <a:endParaRPr lang="es-E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96E63-EE13-456E-AD72-289D97A9AC1B}" type="slidenum">
              <a:rPr lang="es-ES">
                <a:latin typeface="Arial" pitchFamily="34" charset="0"/>
              </a:rPr>
              <a:pPr/>
              <a:t>23</a:t>
            </a:fld>
            <a:endParaRPr lang="es-ES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829A-7663-4E4C-B9DB-DCE61E40B010}" type="slidenum">
              <a:rPr lang="es-ES" smtClean="0"/>
              <a:pPr>
                <a:defRPr/>
              </a:pPr>
              <a:t>37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A9A359-EE44-4E4E-BE34-CF43797A4F8C}" type="slidenum">
              <a:rPr lang="en-AU"/>
              <a:pPr/>
              <a:t>56</a:t>
            </a:fld>
            <a:endParaRPr lang="en-AU"/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C28314-67DF-43E9-B2C2-BB9DBFA98C9E}" type="slidenum">
              <a:rPr lang="es-ES"/>
              <a:pPr/>
              <a:t>65</a:t>
            </a:fld>
            <a:endParaRPr lang="es-E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7008-0FE5-448A-9F10-06ACE2C036F5}" type="slidenum">
              <a:rPr lang="es-ES"/>
              <a:pPr/>
              <a:t>66</a:t>
            </a:fld>
            <a:endParaRPr lang="es-E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039B5-89BD-400C-8C8A-CC4F866C1FC2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C0407-A850-4ECA-848F-E7EE55E2111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9878A-D323-4C52-BA2D-DDF67BAAFD9C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148B5-E29F-4DED-A26E-F4EBAAADDDC2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EF030-A6F7-4920-9D3F-1D20F5A080F7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CA99E-9430-4A6C-8D55-5AA24A1167A8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25D07-25F5-48B2-B780-AC794C62E310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17D7F-CDE3-4D2C-9182-F93A7682A836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8C399-13D5-4E5E-8765-4805055E9117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4179F-CB95-4118-A396-46FEEB0CA16A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99DD9-DA93-46CD-BC84-52E6484A1A9A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B3673-F5D2-48C5-A36D-C204FD1F5B4D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43A93-A30B-4D0A-AEEF-224271700A32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5C20F-C57B-4071-A89A-ED3CAD9C8ED3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0234D-1CE4-46C1-A409-A882214CB00D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F4517CDD-6C38-4877-B245-A506AEE53317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21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2.png"/><Relationship Id="rId5" Type="http://schemas.openxmlformats.org/officeDocument/2006/relationships/image" Target="../media/image23.gif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hyperlink" Target="http://images.google.com/imgres?imgurl=http://soils.usda.gov/technical/classification/orders/images/vertisol.jpg&amp;imgrefurl=http://soils.usda.gov/technical/classification/orders/vertisols.html&amp;h=672&amp;w=345&amp;sz=143&amp;hl=es&amp;start=3&amp;um=1&amp;tbnid=4H4MZZP2waO9TM:&amp;tbnh=138&amp;tbnw=71&amp;prev=/images?q=vertisol+soil+profile&amp;svnum=10&amp;um=1&amp;hl=es&amp;rlz=1T4SUNA_es___MX212&amp;sa=N" TargetMode="External"/><Relationship Id="rId12" Type="http://schemas.openxmlformats.org/officeDocument/2006/relationships/image" Target="../media/image34.jpeg"/><Relationship Id="rId13" Type="http://schemas.openxmlformats.org/officeDocument/2006/relationships/hyperlink" Target="http://images.google.com/imgres?imgurl=http://cache.eb.com/eb/image?id=24248&amp;rendTypeId=4&amp;imgrefurl=http://geoanalyzer.britannica.com/eb/art-19531?articleTypeId=1&amp;h=376&amp;w=200&amp;sz=28&amp;hl=es&amp;start=1&amp;um=1&amp;tbnid=lWYDovlJag0GgM:&amp;tbnh=122&amp;tbnw=65&amp;prev=/images?q=aridisol+soil+profile&amp;svnum=10&amp;um=1&amp;hl=es&amp;rlz=1T4SUNA_es___MX212&amp;sa=G" TargetMode="External"/><Relationship Id="rId14" Type="http://schemas.openxmlformats.org/officeDocument/2006/relationships/image" Target="../media/image35.jpeg"/><Relationship Id="rId1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hyperlink" Target="http://images.google.com/imgres?imgurl=http://cache.eb.com/eb/image?id=24254&amp;imgrefurl=http://www.concise.britannica.com/ebc/art-19537&amp;h=376&amp;w=200&amp;sz=34&amp;hl=es&amp;start=1&amp;um=1&amp;tbnid=MZQrRqgmAR-wyM:&amp;tbnh=122&amp;tbnw=65&amp;prev=/images?q=mollisol+soil+profile&amp;svnum=10&amp;um=1&amp;hl=es&amp;rlz=1T4SUNA_es___MX212&amp;sa=N" TargetMode="External"/><Relationship Id="rId6" Type="http://schemas.openxmlformats.org/officeDocument/2006/relationships/image" Target="../media/image31.jpeg"/><Relationship Id="rId7" Type="http://schemas.openxmlformats.org/officeDocument/2006/relationships/hyperlink" Target="http://images.google.com/imgres?imgurl=http://soils.usda.gov/technical/classification/orders/images/histosol.jpg&amp;imgrefurl=http://www.cnrhome.uidaho.edu/default.aspx?pid=85865&amp;h=672&amp;w=346&amp;sz=179&amp;hl=es&amp;start=5&amp;um=1&amp;tbnid=eGFxSwOA393WdM:&amp;tbnh=138&amp;tbnw=71&amp;prev=/images?q=mollisol+soil+profile&amp;svnum=10&amp;um=1&amp;hl=es&amp;rlz=1T4SUNA_es___MX212&amp;sa=N" TargetMode="External"/><Relationship Id="rId8" Type="http://schemas.openxmlformats.org/officeDocument/2006/relationships/image" Target="../media/image32.jpeg"/><Relationship Id="rId9" Type="http://schemas.openxmlformats.org/officeDocument/2006/relationships/hyperlink" Target="http://images.google.com/imgres?imgurl=http://www.soilscientistlicensing.com/links.2.jpg&amp;imgrefurl=http://www.soilscientistlicensing.com/links.htm&amp;h=512&amp;w=287&amp;sz=57&amp;hl=es&amp;start=17&amp;um=1&amp;tbnid=MP6fpNeCxja97M:&amp;tbnh=131&amp;tbnw=73&amp;prev=/images?q=mollisol+soil+profile&amp;svnum=10&amp;um=1&amp;hl=es&amp;rlz=1T4SUNA_es___MX212&amp;sa=N" TargetMode="External"/><Relationship Id="rId10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emf"/><Relationship Id="rId3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emf"/><Relationship Id="rId3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emf"/><Relationship Id="rId3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emf"/><Relationship Id="rId3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emf"/><Relationship Id="rId3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gif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16.jpeg"/><Relationship Id="rId5" Type="http://schemas.openxmlformats.org/officeDocument/2006/relationships/image" Target="../media/image75.emf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emf"/><Relationship Id="rId3" Type="http://schemas.openxmlformats.org/officeDocument/2006/relationships/image" Target="../media/image3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Relationship Id="rId3" Type="http://schemas.openxmlformats.org/officeDocument/2006/relationships/image" Target="../media/image3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emf"/><Relationship Id="rId3" Type="http://schemas.openxmlformats.org/officeDocument/2006/relationships/image" Target="../media/image3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3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Relationship Id="rId3" Type="http://schemas.openxmlformats.org/officeDocument/2006/relationships/image" Target="../media/image3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tiff"/><Relationship Id="rId3" Type="http://schemas.openxmlformats.org/officeDocument/2006/relationships/image" Target="../media/image3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3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94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92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93.png"/><Relationship Id="rId9" Type="http://schemas.openxmlformats.org/officeDocument/2006/relationships/image" Target="../media/image37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png"/><Relationship Id="rId5" Type="http://schemas.openxmlformats.org/officeDocument/2006/relationships/image" Target="../media/image99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3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emf"/><Relationship Id="rId3" Type="http://schemas.openxmlformats.org/officeDocument/2006/relationships/image" Target="../media/image37.jpeg"/></Relationships>
</file>

<file path=ppt/slides/_rels/slide7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3.emf"/><Relationship Id="rId1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Relationship Id="rId3" Type="http://schemas.openxmlformats.org/officeDocument/2006/relationships/image" Target="../media/image105.emf"/><Relationship Id="rId4" Type="http://schemas.openxmlformats.org/officeDocument/2006/relationships/image" Target="../media/image106.emf"/><Relationship Id="rId5" Type="http://schemas.openxmlformats.org/officeDocument/2006/relationships/image" Target="../media/image107.emf"/><Relationship Id="rId6" Type="http://schemas.openxmlformats.org/officeDocument/2006/relationships/image" Target="../media/image108.emf"/><Relationship Id="rId7" Type="http://schemas.openxmlformats.org/officeDocument/2006/relationships/image" Target="../media/image109.emf"/><Relationship Id="rId8" Type="http://schemas.openxmlformats.org/officeDocument/2006/relationships/image" Target="../media/image110.emf"/><Relationship Id="rId9" Type="http://schemas.openxmlformats.org/officeDocument/2006/relationships/image" Target="../media/image111.emf"/><Relationship Id="rId10" Type="http://schemas.openxmlformats.org/officeDocument/2006/relationships/image" Target="../media/image112.emf"/></Relationships>
</file>

<file path=ppt/slides/_rels/slide7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3.emf"/><Relationship Id="rId1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Relationship Id="rId3" Type="http://schemas.openxmlformats.org/officeDocument/2006/relationships/image" Target="../media/image115.emf"/><Relationship Id="rId4" Type="http://schemas.openxmlformats.org/officeDocument/2006/relationships/image" Target="../media/image116.emf"/><Relationship Id="rId5" Type="http://schemas.openxmlformats.org/officeDocument/2006/relationships/image" Target="../media/image117.emf"/><Relationship Id="rId6" Type="http://schemas.openxmlformats.org/officeDocument/2006/relationships/image" Target="../media/image118.emf"/><Relationship Id="rId7" Type="http://schemas.openxmlformats.org/officeDocument/2006/relationships/image" Target="../media/image119.emf"/><Relationship Id="rId8" Type="http://schemas.openxmlformats.org/officeDocument/2006/relationships/image" Target="../media/image120.emf"/><Relationship Id="rId9" Type="http://schemas.openxmlformats.org/officeDocument/2006/relationships/image" Target="../media/image121.emf"/><Relationship Id="rId10" Type="http://schemas.openxmlformats.org/officeDocument/2006/relationships/image" Target="../media/image12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emf"/><Relationship Id="rId3" Type="http://schemas.openxmlformats.org/officeDocument/2006/relationships/image" Target="../media/image3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27.emf"/><Relationship Id="rId5" Type="http://schemas.openxmlformats.org/officeDocument/2006/relationships/image" Target="../media/image128.emf"/><Relationship Id="rId6" Type="http://schemas.openxmlformats.org/officeDocument/2006/relationships/image" Target="../media/image129.emf"/><Relationship Id="rId7" Type="http://schemas.openxmlformats.org/officeDocument/2006/relationships/image" Target="../media/image130.emf"/><Relationship Id="rId8" Type="http://schemas.openxmlformats.org/officeDocument/2006/relationships/image" Target="../media/image131.emf"/><Relationship Id="rId9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4" Type="http://schemas.openxmlformats.org/officeDocument/2006/relationships/image" Target="../media/image134.emf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Relationship Id="rId3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Relationship Id="rId3" Type="http://schemas.openxmlformats.org/officeDocument/2006/relationships/image" Target="../media/image37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Relationship Id="rId3" Type="http://schemas.openxmlformats.org/officeDocument/2006/relationships/image" Target="../media/image3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gif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gif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gi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4" Type="http://schemas.openxmlformats.org/officeDocument/2006/relationships/image" Target="../media/image148.emf"/><Relationship Id="rId5" Type="http://schemas.openxmlformats.org/officeDocument/2006/relationships/image" Target="../media/image61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Relationship Id="rId3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2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eg"/><Relationship Id="rId3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71566" y="2316165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El </a:t>
            </a:r>
            <a:r>
              <a:rPr lang="en-US" sz="3600" dirty="0" err="1" smtClean="0">
                <a:solidFill>
                  <a:srgbClr val="FF0000"/>
                </a:solidFill>
              </a:rPr>
              <a:t>Papel</a:t>
            </a:r>
            <a:r>
              <a:rPr lang="en-US" sz="3600" dirty="0" smtClean="0">
                <a:solidFill>
                  <a:srgbClr val="FF0000"/>
                </a:solidFill>
              </a:rPr>
              <a:t> de los </a:t>
            </a:r>
            <a:r>
              <a:rPr lang="en-US" sz="3600" dirty="0" err="1" smtClean="0">
                <a:solidFill>
                  <a:srgbClr val="FF0000"/>
                </a:solidFill>
              </a:rPr>
              <a:t>Suelos</a:t>
            </a:r>
            <a:r>
              <a:rPr lang="en-US" sz="3600" dirty="0" smtClean="0">
                <a:solidFill>
                  <a:srgbClr val="FF0000"/>
                </a:solidFill>
              </a:rPr>
              <a:t> en los </a:t>
            </a:r>
            <a:r>
              <a:rPr lang="en-US" sz="3600" dirty="0" err="1" smtClean="0">
                <a:solidFill>
                  <a:srgbClr val="FF0000"/>
                </a:solidFill>
              </a:rPr>
              <a:t>Ciclos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Globales</a:t>
            </a:r>
            <a:r>
              <a:rPr lang="en-US" sz="3600" dirty="0" smtClean="0">
                <a:solidFill>
                  <a:srgbClr val="FF0000"/>
                </a:solidFill>
              </a:rPr>
              <a:t> de </a:t>
            </a:r>
            <a:r>
              <a:rPr lang="en-US" sz="3600" dirty="0" err="1" smtClean="0">
                <a:solidFill>
                  <a:srgbClr val="FF0000"/>
                </a:solidFill>
              </a:rPr>
              <a:t>Nutrientes</a:t>
            </a:r>
            <a:endParaRPr lang="es-MX" sz="3600" dirty="0">
              <a:solidFill>
                <a:srgbClr val="FF000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14480" y="4214818"/>
            <a:ext cx="6786610" cy="1752600"/>
          </a:xfrm>
        </p:spPr>
        <p:txBody>
          <a:bodyPr>
            <a:normAutofit fontScale="70000" lnSpcReduction="20000"/>
          </a:bodyPr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Felipe García-Oliva </a:t>
            </a:r>
          </a:p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Centro de Investigaciones en Ecosistemas, UNAM</a:t>
            </a:r>
          </a:p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Laboratorio de </a:t>
            </a:r>
            <a:r>
              <a:rPr lang="es-MX" dirty="0" err="1" smtClean="0">
                <a:solidFill>
                  <a:schemeClr val="accent6">
                    <a:lumMod val="50000"/>
                  </a:schemeClr>
                </a:solidFill>
              </a:rPr>
              <a:t>Biogeoquímica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 de Suelos</a:t>
            </a:r>
          </a:p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Campus Morelia</a:t>
            </a:r>
          </a:p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fgarcia@cieco.unam.mx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186" descr="EscudoUNAM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71406" y="5214950"/>
            <a:ext cx="1366820" cy="14935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6" name="Picture 5" descr="DunasDeYeso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0"/>
            <a:ext cx="2303462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IC070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2263775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Escanear00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303463" cy="1714488"/>
          </a:xfrm>
          <a:prstGeom prst="rect">
            <a:avLst/>
          </a:prstGeom>
          <a:noFill/>
        </p:spPr>
      </p:pic>
      <p:pic>
        <p:nvPicPr>
          <p:cNvPr id="26626" name="Picture 2" descr="C:\Users\Mi\Pictures\Ramiro y Bruno\02 V 08 0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0"/>
            <a:ext cx="2357454" cy="1714488"/>
          </a:xfrm>
          <a:prstGeom prst="rect">
            <a:avLst/>
          </a:prstGeom>
          <a:noFill/>
        </p:spPr>
      </p:pic>
      <p:pic>
        <p:nvPicPr>
          <p:cNvPr id="11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43888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4000" dirty="0" smtClean="0">
                <a:solidFill>
                  <a:srgbClr val="FF0000"/>
                </a:solidFill>
              </a:rPr>
              <a:t>Características de los principales elementos</a:t>
            </a:r>
            <a:endParaRPr lang="es-ES" sz="4000" dirty="0" smtClean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sz="2800" dirty="0" smtClean="0">
                <a:solidFill>
                  <a:srgbClr val="00B050"/>
                </a:solidFill>
              </a:rPr>
              <a:t>C: forma gaseosa estable (CO</a:t>
            </a:r>
            <a:r>
              <a:rPr lang="es-MX" sz="2800" baseline="-25000" dirty="0" smtClean="0">
                <a:solidFill>
                  <a:srgbClr val="00B050"/>
                </a:solidFill>
              </a:rPr>
              <a:t>2</a:t>
            </a:r>
            <a:r>
              <a:rPr lang="es-MX" sz="2800" dirty="0" smtClean="0">
                <a:solidFill>
                  <a:srgbClr val="00B050"/>
                </a:solidFill>
              </a:rPr>
              <a:t>), forma orgánica estable, forma inorgánica estable (carbonatos) y Mineralización Biológica. 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 smtClean="0"/>
              <a:t>N: forma gaseosa estable (3.9 X 10</a:t>
            </a:r>
            <a:r>
              <a:rPr lang="es-MX" sz="2800" baseline="30000" dirty="0" smtClean="0"/>
              <a:t>9</a:t>
            </a:r>
            <a:r>
              <a:rPr lang="es-MX" sz="2800" dirty="0" smtClean="0"/>
              <a:t> </a:t>
            </a:r>
            <a:r>
              <a:rPr lang="es-MX" sz="2800" dirty="0" err="1" smtClean="0"/>
              <a:t>Tg</a:t>
            </a:r>
            <a:r>
              <a:rPr lang="es-MX" sz="2800" dirty="0" smtClean="0"/>
              <a:t>), forma sólida estable (1 X 10</a:t>
            </a:r>
            <a:r>
              <a:rPr lang="es-MX" sz="2800" baseline="30000" dirty="0" smtClean="0"/>
              <a:t>5</a:t>
            </a:r>
            <a:r>
              <a:rPr lang="es-MX" sz="2800" dirty="0" smtClean="0"/>
              <a:t> </a:t>
            </a:r>
            <a:r>
              <a:rPr lang="es-MX" sz="2800" dirty="0" err="1" smtClean="0"/>
              <a:t>Tg</a:t>
            </a:r>
            <a:r>
              <a:rPr lang="es-MX" sz="2800" dirty="0" smtClean="0"/>
              <a:t>) =&gt; se vuelve gas fácilmente. Mineralización Biológica =&gt; Ciclo Orgánico.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 smtClean="0">
                <a:solidFill>
                  <a:srgbClr val="00B050"/>
                </a:solidFill>
              </a:rPr>
              <a:t>P: no tiene forma gaseosa estable. Mineralización es Bioquímica =&gt; Ciclo orgánico/ Inorgánico.</a:t>
            </a:r>
            <a:endParaRPr lang="es-ES" sz="2800" dirty="0" smtClean="0">
              <a:solidFill>
                <a:srgbClr val="00B050"/>
              </a:solidFill>
            </a:endParaRPr>
          </a:p>
        </p:txBody>
      </p:sp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3888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pPr eaLnBrk="1" hangingPunct="1"/>
            <a:r>
              <a:rPr lang="es-MX" sz="3600" dirty="0" smtClean="0">
                <a:solidFill>
                  <a:srgbClr val="FF0000"/>
                </a:solidFill>
              </a:rPr>
              <a:t>N en moléculas esenciales de las células</a:t>
            </a:r>
            <a:endParaRPr lang="es-ES" sz="3600" dirty="0" smtClean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571612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sz="2800" dirty="0" smtClean="0"/>
              <a:t>Aminoácidos</a:t>
            </a:r>
          </a:p>
          <a:p>
            <a:pPr eaLnBrk="1" hangingPunct="1">
              <a:lnSpc>
                <a:spcPct val="90000"/>
              </a:lnSpc>
            </a:pPr>
            <a:endParaRPr lang="es-ES" sz="2800" dirty="0" smtClean="0"/>
          </a:p>
          <a:p>
            <a:pPr eaLnBrk="1" hangingPunct="1">
              <a:lnSpc>
                <a:spcPct val="90000"/>
              </a:lnSpc>
            </a:pPr>
            <a:endParaRPr lang="es-ES" sz="2800" dirty="0" smtClean="0"/>
          </a:p>
          <a:p>
            <a:pPr eaLnBrk="1" hangingPunct="1">
              <a:lnSpc>
                <a:spcPct val="90000"/>
              </a:lnSpc>
            </a:pPr>
            <a:r>
              <a:rPr lang="es-ES" sz="2800" dirty="0" smtClean="0"/>
              <a:t>Proteínas (Enzimas)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s-ES" sz="2800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es-ES" sz="2800" dirty="0" smtClean="0"/>
          </a:p>
          <a:p>
            <a:pPr eaLnBrk="1" hangingPunct="1">
              <a:lnSpc>
                <a:spcPct val="90000"/>
              </a:lnSpc>
            </a:pPr>
            <a:endParaRPr lang="es-ES" sz="2800" dirty="0" smtClean="0"/>
          </a:p>
          <a:p>
            <a:pPr eaLnBrk="1" hangingPunct="1">
              <a:lnSpc>
                <a:spcPct val="90000"/>
              </a:lnSpc>
            </a:pPr>
            <a:r>
              <a:rPr lang="es-ES" sz="2800" dirty="0" smtClean="0"/>
              <a:t>Ácidos </a:t>
            </a:r>
            <a:r>
              <a:rPr lang="es-ES" sz="2800" dirty="0" err="1" smtClean="0"/>
              <a:t>Nucléicos</a:t>
            </a:r>
            <a:r>
              <a:rPr lang="es-ES" sz="2800" dirty="0" smtClean="0"/>
              <a:t> (ADN y ARN).</a:t>
            </a:r>
          </a:p>
        </p:txBody>
      </p:sp>
      <p:sp>
        <p:nvSpPr>
          <p:cNvPr id="64516" name="AutoShape 4" descr="http://media2.picsearch.com/is?5JinCi1NjDTWAegc_qgjbHEEUCg_Th47mCwy4Z3Tz8c&amp;height=26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4518" name="Picture 6" descr="http://media2.picsearch.com/is?5JinCi1NjDTWAegc_qgjbHEEUCg_Th47mCwy4Z3Tz8c&amp;height=2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4286256"/>
            <a:ext cx="1643074" cy="1262421"/>
          </a:xfrm>
          <a:prstGeom prst="rect">
            <a:avLst/>
          </a:prstGeom>
          <a:noFill/>
        </p:spPr>
      </p:pic>
      <p:sp>
        <p:nvSpPr>
          <p:cNvPr id="64520" name="AutoShape 8" descr="http://media3.picsearch.com/is?emqkzks91yOUhy9fJKM-jfq0-RxKWLW1lEIxEyskCdY&amp;height=27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4522" name="AutoShape 10" descr="http://media3.picsearch.com/is?emqkzks91yOUhy9fJKM-jfq0-RxKWLW1lEIxEyskCdY&amp;height=27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9154" name="AutoShape 2" descr="http://3.bp.blogspot.com/_rBDTaDNt7Vo/SAiUOhNeTVI/AAAAAAAAAAY/v04XqErsObk/s320/aminoaci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9156" name="AutoShape 4" descr="data:image/jpeg;base64,/9j/4AAQSkZJRgABAQAAAQABAAD/2wCEAAkGBhAQEBURExIUFREVERIaFxYWFRQVHBkZGBgWFBUUFRUZHCYeGRwlHRcUHy8hIycqLCwtGh4xNTAqNSYrLCkBCQoKDgwOGg8PGjUlHiQqNSkqMSwsKSwqLDA1LCwyLC0tLywqNSksLCw1NC8sLSoyLCw1LC81LCwpLC8pKS4xKf/AABEIAKsA8AMBIgACEQEDEQH/xAAcAAEAAgMBAQEAAAAAAAAAAAAABgcDBAUCAQj/xABHEAABAwIDBAUFCg4CAwAAAAABAAIDBBEFEiEGMUFRBxMiYXEUMlKBkRY0NUJzdJOhstEVF1NVYpKUsbO0wdLi8HKCI0NU/8QAGwEBAAIDAQEAAAAAAAAAAAAAAAMEAQIFBgf/xAAtEQACAQIEBQMDBQEAAAAAAAAAAQIDEQQSITEFE0FRYXGBsSKR8GKhweHxBv/aAAwDAQACEQMRAD8AvFERAEREAREQBERAEREAREQBERAEREAREQBERAEREAREQBfLrj47jPURyyWu2KGR5be2YsYX5b8N1lEanpQYzDKev8luJ5Ws6vOBlu5zb58mvm8hvUmTuR8xdCx0WlRVd3Fm/kf6LdWsouLszaMlJXQREWpsEREAREQBERAEREAREQBERAEREAREQBERAEREAREQBERARPa2nc6nqmtBLnU1RlABJJdE8AADeSdFTU/R+9uE0szYqo1RnZni/wDIcozPuept2dA3Xv71+i56YP7jzUepcVElc+iy2cyMvL+BF2iwF9/aVjPGS17FVwnF/Sb+GxnrPC67CxwQBgsPWeayKOpPM7k1KGSNgiIoyQIiIAiIgCIiAIiIAiIgCIiAIiIAiIgCIiAIiIAiIgCIuVtHtHBQQmaU9zWjznu4NaP68FhtJXZvCEqklGKu2dVQfCvh6o+an7UazUsdTVjrKqpdTsdqKenOQtHASzWzF3MNtb6lkGyGHhxkbJOyUixkbUTZ+eri433DQrTO3si08NGLtKWvhXX3uv2uS5FCKvH6jDSHSy+VURcAXkATRX3F2Wwkb32B/rMaSrZKxskbg5jgC1w3EHisxmpadSKth5UkpbxezXx3T8GZERblcIiIAiLw6UDTjyGqC57RY2zC9tx79FkWbWMXuERFgyEREARFhq3kMcRvsspXdjDdlc+Gq1sLeJ3ermvhqrb7W5jh6lUnSvUvZJhrmMMj21wLWAgFxGQhoJ0FzxWDZXEp5toamSandTyHD2Axuc15ADoQDmbpqNVNkSllIOY3HMXSDfVfVp4W8lngT963FFJZXYmjLMrhERamwREQBERAFQvSLtI6fEna3jp35GN4XaRnPiXA+wK+l+ZNoIyKudp84VEwPjncqWMk1FI9N/zlKMq05PdLT3JD7uTzKxN2/JNu0BzUUfGbHTgsO+wG9QUm5K7/AM8nUx0I0aijBLa6/U7pZV7EtxHa8yxPj1OZtlMOhbH3HraNxuGjrI+4XAe32lp/WVUFpCm/Q9G44lcbhBIT4dkfvIWlGpLmIt8RwtJYKokvPuvyxeaIi6586CIiAx1EuVpdyCrfbvbSWgloiJRHDLUuE7nNDrsGUnWxI3ncrIqIszC3mFXm2GyMtbPRPaGFlPUl8rX8W9m4DSCDuOhU9O2V9yvUdpLsauz23zq7FqmCKZstE2kY6PK23bzRNccxAcdXO3qyaCYvYCd40Kr3C9jn0+K1FYGxMppKVjGtYA0hwMZJLAAAOwdVYGGstGDcHNrca6HdY+FkmrQ17mKbvPTaxtIiKAshERAF5kYHAg7iF6RARDH9kIqmSB8peDTzCRhaQAXC1s1wbjQaaLzBsrCK59c0vM8kLYiLjKGty2NraHsDW6kmN+9pvkZfslcPo1cTh0ZJuc82/X47lNzetivyPOhJKWDI0N9visqIom7u7J0rKyCIiwZCIiAIiIAqX6UNnRDXCcEZJxci+rXjQ3HI7wed1Ptpdtmwu8np29dVO0DW62P9SPYOPJa2DbBdYTPiBE87wewTdjLi1v0nW47hw5qKrTVSNi/w/GywdbmLVbNeCpfIE8gVi4t0XTMJNJM0s4RzX07myDUjx9pXI9wGLONslOwelnJ+rX9y5roTTtY9rT4phpxzKol66Mg+IQBje87la/RHss6mgdUyNtJOG5Qd4jGoP/Y6+AavezfRVFC8TVT/ACiUG4ba0bT4HV/rsO5T1WqGHcXmkcPi3F41qfIou66v+EERFdPLhERAFilpmu1I15jRZUWU7bGGk9zQrcFimjdG8HK9pBNzfXkoDHtDNgJdT1DXS0xDjTubvvvDBf4vd8XvBCs1UT0yYw+TEBDfsQRtAH6TrPc7x80eoKehT5s7Ms4SgqlTL03ZMosSkqe3VzyNvqIIHmJrBwDpG9t7uZuB3L26OmbrFNUxP4ObUyu9rJHOafWFBdhawVlY2GYkRdXK5xDrWytzXuuxjODupWV7nFxEApn07g7RzJnPFzztlt4gq3Kmoyy3L8qSjLJe3xvYluzm3LvKRRVTmmVwvDM0ZWyj0XN+I/Q7tD3aXmy/LNXi0kj2vuQ5mrSDqDe4IPO9l+h8D2up5qaGV80TXviYXAvaLOIGYWvprdQYmhy7SXUgxmG5VpLqd9fCVz/dFSf/AERfrt+9R7bXaWMwCKGVrjISHFjgbNG8G269wPC6pnPOxV4gamOSOBmdrmvZ1pIay5Bacp3vt3C3eufs+x+G0zYZmExtc8mVhzAZnF3ab5wGu/VQyfbo0sLRYmwDWtHEpSdIEkpdFJG5jw3VpIcCDpvHigLaila9oc0gtIuCDcEcwV7UB2Ax0MzwSPa1gGZhc4NAN7OaCedwbeKmX4Zpvy8X0jPvQG4i0/wzTfl4vpGfen4Zpvy8X0jPvQGStxCOFoL3WubAAElx4Na0ak+C1/wnLvFNLbxiB/VL7qv6jagurHTnVoDmxj0W33jvI/etefpWa1xGWRzWmzntF2t4a6oCyqbGoXhxzZSzz2v7Dmf8geHfuURxLaepxCQ0tACGjSSc3AaPHh4DU92qjeN4u2rLX7xksSDYlp1Gv+71aOB0kEVPG2BgZEWNLQO8A3J4nmSgNPZrZOChacvbmcO3K4DM7uHot/RH1rtoiAIiIAiIgCIiAIiIAiLy54G8geKA9KhemDC3R4kZLdmaNjmnvaMjh7QPaFfDJAdxB8Cq96R5Y618dDCwSVQfcOH/AK+Drng23neA47rOGqKnUvLbqW8HWjSqqUttmVhsZiUdLUmWW4Z1E7dBfV7C1uniV3G7bNkwV9DLm8oGRsbrXDo2ua5oc7hl7Q9i5+NbMz0biJ4ntA3PDS5h8HgW9Rse5cyJgkdkja+R53NYxzifUAu+8PRqfXmX37HqHhaFRczOuj3XQ4/Vm9ralX9gvRlRNpohLCTKImZz1kg7VgXaB1t91H+j/oxkbK2rrGhpaQY4dCQRufJwFt4bz32tY2ouPja0ZvLHZHA4jXhOWSDukRj8W2G/kD9JL/cuFtdsdBSxNlp4y1uaz+052/zT2iba3HrViLHPA2RpY4BzXAgg8QVzzllDYzg0kzGuZbMx2YA8e76gslBS1Rc50oDW20YLHXiSVYWJbIvp2vfE5romtc7K+4c0AXIDhv8AWtPAcEfXxCUObHC4uGl3POUlpAvoNxQGlslsvHWl5mDjE0ADK9zO0dd7SDoL6d4Ul/Fjh/ozfTzf3KR4fh8cEYjjbZo/0kniVsICKfixw/0Zvp5v7k/Fjh/oy/Tzf3KVogKVqKN0cjoyO0xxB9Rso3BQ1UHWRthz533a42Lf+wKu3aHZQVDuujIbMBrcdl45OtuPf/o4J2dqgbeTgnmJGW9p1+pAQxsTmtAda9he2gvxsOStnZLEoZqSPqnhwYxrXc2uA1DhvChWB1EEdcY61hikFhEHgdWSeZ58r6FdXGtjZqeU1eHOySfGi3teN5FuI7vYgJyijey22sVZ/wCJ46qqb50TuNt5YTvHdvC38U2ppKZ2SWZokO5gu9/d2Ggu+pYbS3N4U5VHaCu/B1UUdO3lI3V/Xxt9KSnnY39YtXaoa+KdgkikZIw/GY4OHhcce5YUk9mbzoVKavOLS9DYREWxCEREAREQHiaTK0u5BQjafbZ9HPRsDGO8pqDG9ziRkb2dW+3ippVxlzHAb7KsOkLZeStloWiEywtqXGaxAAYcgJOoPA7uSngk4vuV6kmpLsdqk22dPilRQ5WdXFTMkbI1xzEuMYI5W7Z3cl3NlNnYaZr3su6WRxzPdq617tYD6I+veVAtmNizRYxUvigMdG6kY1jr3Bfmic4C5LuDt/JWjhsZEevE3SaWX3MU5Xnp2NteWxgbgB4aL0igLIREQBFp4ziQpqaaoLS5sMMkhaLXIY0uIF+dlG6fa7EXsa9uEuyua1wvVwDRwBFx4FASPG/es3yEv2SuF0Z/B0f/ADm/iOWtX4/icsT4/wAFEZ43tv5XBpmBF/rWhstWYpRUzYDhheWuecwqoB5zi7cfFAWEiifuoxP80u/a4F0NmNo31nXtkgdBLBMI3sL2yaljJAQ5uh0eEB3EREAREQHLx/ZuCtjySt1t2XDe3wPLuUQpcWq8HeIaoOmoibMlFy5g4DvH6J1HC4CsNYqqlZKwse0OY4WIIuCgKp6RMWpJ56dlMW+UPLHGdhtlafN3b3ceBFrcdJHguJUlIzLEwZj50h1e88XPedSSVStTUDrnPYMozuLRyFyWj2WWV+OTAXuuYsQ3P4PcT4TCnhkm7JK8vL/roi9/dkzuUR2jxRlM7y6jtFM0t61jdGStvbtsGlxfeNd6rJuNTgi77gr7Picj25SdCtqtZ2+CPA8Og5NrS2kk+qavrutV+XP0Zs3j8ddTMqI9A7Rzd5a4ec0/7qLFdRVH0I4k4Sz0/wAUxtkHcWkMPtDm/qhW4rlGeeCZ5viOFWFxEqa23XowiIpTnhERAFry0QJuDY/V7FsIsptbGripaM1GYePjG/duC20RHJvcRio7BERYNgiIgOHt18F1vzKp/huWXB/e0PyEP2GrFt18F1vzKp/huWXB/e0PyEP2GoDaLwOIX0G6oDpWo4Zto4op39XA+OmEj8zWZWkG5zu7LfErHglI2i2ggp8Lqn1FO50fWWe2RuU361r3MAY4But7aeIQH6DXA2P9+Yp8+j/lqdd9cDY/35inz6P+Wp0BK0REAREQBERAfmLE8LdDUSQHfHI9vsNgfWLFYXURIsrf6RtiHSv8tgYXPDbSxt3uA3PYOLgNCOIAtrvr+GBrx2SD+8dxHBcadN05/B9JwuMp4zD3et1aS+fuRxtC/S9rBfZact1UldRAC5sB3rVp8LkrZRT0zC919XfFaPSc7gO9aybmyahCnh4t303bb7K2/glvQjh7jNPP8VsbY/EucHm3gGD2hW8uRsts7HQUzYGakavd6Tz5zv3AdwC6661GGSCTPAcSxSxWJlUjtsvRBERSnPCIiAIiIAiIgCIiAIiIDh7dfBdb8yqf4bllwf3tD8hD9hqxbdfBdb8yqf4bllwf3vD8hD9hqApXpDw1lRtRTxSMzRPFK1w1AIINxcJtJhrtmsWhqqUPFDPo+MFzhYECWI336EPbfj4FXqiA8QTte1r2kOY5oc0jcQRcEeIIK4ex/vzFPn0f8tTrvrgbH+/MU+fR/wAtToCVoiIAiIgCIiALh4xsVQ1bs8sDes9NpLHetzSL+tdxFhxUtGSU6s6TzQbT8aENj6JsNBu5srxydK631WKk+G4TBTMyQxMjbyaAL95O8nxW2i1jCMdkSVcVWrK1Sba8sIiLcrhERAEREAREQBERAEREAREQGtiWHsqIZIJL9XLG9jrGxyvBabHgbFRuPo7a1oa2vxINAAAFVuAFgB2OSlqICKe4AfnDEv2r/BPcAPzhiX7V/gpWiAinuAH5wxL9q/wXU2d2ajomyBj5ZHSyZ3vmf1jnOytYLusODQF10QBERAEREAREQBERAEREAREQBER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9158" name="Picture 6" descr="https://encrypted-tbn2.gstatic.com/images?q=tbn:ANd9GcQN9l9GGNi9swEHfM8GvqbimjH1-KeWoA9W2xOOgveYVbG-jQSND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357298"/>
            <a:ext cx="2763251" cy="2069772"/>
          </a:xfrm>
          <a:prstGeom prst="rect">
            <a:avLst/>
          </a:prstGeom>
          <a:noFill/>
        </p:spPr>
      </p:pic>
      <p:sp>
        <p:nvSpPr>
          <p:cNvPr id="49160" name="AutoShape 8" descr="data:image/jpeg;base64,/9j/4AAQSkZJRgABAQAAAQABAAD/2wCEAAkGBhQQEBQUExQWEBEUEhUYEhQXFxcYGRgZFRkVFxQXFxgXJyYeFxkjHBQXHzAgJycpLCwsFR8xNTAqNSYrLCkBCQoKDgwOGg8PGiwkHyUqKi4pLDUqLCwyLCosLCwsLDUsKSopLCwtKSoqKSwsLCwsLCwsLC0sLCw1LCwsNCwpLP/AABEIAL0BCgMBIgACEQEDEQH/xAAcAAEBAAMAAwEAAAAAAAAAAAAABAUGBwECAwj/xABPEAABAwICBAYNCQYEBQUAAAABAAIDBBESIQUGEzEyNEFRUmEHFBUiM1NxcnOBkZOyFkJ0obPD0dLTIyQ1VWKxkpS08TZUweHwFyWCg6L/xAAbAQEAAgMBAQAAAAAAAAAAAAAAAgMBBAUGB//EAC8RAAIBAwMDAgQFBQAAAAAAAAABAgMREgQhMQVBUXGBEyJhkRRCseHwMqHB0fH/2gAMAwEAAhEDEQA/AO4oiIAiIgCIiAIiIAiIgCIiAIiIAiIgCIiAKWbSLWOLbPc4AE4WPdYG9s2gjkKqUUHGJfMi+8QHnuq3oy+6l/BO6rejL7qX8F9K6vjgYXyyMhYN73uaxovu751gvrHIHAOaQ5pAIIIIIO4gjeEBN3Vb0ZfdS/gndVvRl91L+C+4qGYyzE3GGhxZcYg0kgOI32JBF+or6ICTuq3oy+6l/BO6rejL7qX8F71GkYozhfIxjrA2c5oNnODGmxO4uc1vlcBvKoQEndVvRl91L+Cd1W9GX3Uv4KpzgBc7gtZ1j1zhomMkqMYZJKImBgv3xBIxZjolSUW9yLklsZzuq3oy+6l/BO6rejL7qX8FhK/WyCCsgpHY2z1AcYsIu2zcV8Rv/SeRZ6jqcYPON/4o4u1zCmm7Hp3Vb0ZfdS/gveDSDXuwgODrXs5j23AIBtiAvvHtVKifxlvoX/FGoky1ERAEREAREQBERAEREAREQBERAEREAREQBERAFFBxiXzIvvFaooOMS+ZF94gMbrHo2V01PPFGyo2IlBge4MB2oYBI1xBGNuAjO2Ur8+Q4Ws0DWGop3Rxx08cfa+JkUrsDWhz+2Iw04W2s5u5gxWNzk0LeUQHMRqRWNNMWX2raGljfMaqUGOoZI+SaRwF9u3vz3pNs7AWJtf8AJqt2k5uSXNqBj7aktM6SQOpXBhypti0fNzysMV1v6IDnVRqhWPEYcRI5rIxK8y+EkZXwVD5bHg4o43ODfm3DBkAstq5oKqirHSSuJZafaP28kgnL5GugcIXd7T7NgLbDpWzGa29EBPpDwbv/ADlC5B2bATSUuE2d29HhPMcEliuyvbcWO4rX9M6txThrZ4mzMY8PZcEhrhexy5QCVdCSxcTXqJqSkcmmoqyLWDRwrKhlU8tlLHMjEYa3DLcEAC+dyuy6K4Z83P2hY12iKeomZOGNmniuI5BmWXvcXBsOEfatgoqXAP6jv/BSk1GLXkhBOck/BQon8Zb6F/xRq1RP4y30L/ijWubZaiIgCIiAIiIAiIgCIiAIiIAiIgCIiAIiIAiIgCig4xL5kX3itUUHGJfMi+8QFqIiAIiIAiIgC+VVwHea7+xXmedrGlznBjQLlxIAA5yTkAtan16hkDm08c9bkRigiLmX3cN1m+wlRckuS2nRnU/pV/55Md2JR+71H0p3wRrelzXUrSrtHRStqqapia+Yv2mxL2NGFo74suRwTyLftF6XiqmY4ZGys52m9uojeD1FFJPgzOhUgryW3nt9+CxRP4y30L/ijVqifxlvoX/FGpFJaiIgPC8ooRphh3CQjnEMxB8hDbEIC5FF3WZ0ZfcTflTuszoy+4m/KgLUUXdZnRl9xN+VO6zOjL7ib8qAtRRd1mdGX3E35U7rM6MvuJvyoC1FF3WZ0ZfcTflTuszoy+4m/KgLUUXddlxcSC7gATFK0XcQGi5aALkgetWoAiLHaR0m2IPJOFsbHPkda5AaC42HPYLKTfBGUkuTI3Ran8u6PtHt7aP7VvbaWkvw9nwN/Cy3LN6O0o2VrCDiZIxr43EWJDgHC45DYrOLMZruZFERRJhRQcYl8yL7xWqKDjEvmRfeIC1ERAEREAXyqahsbHPcQ1jWlznHcABck+pfVaL2X9JmKgwNNjNK1h80Avd7S1o9ahOWEXI2NNQdetGku7sa18pRpWrc6a4oYSDHBewe65wultwtxNuTIc99zi1tY0BrQ1rQLAAAAAcgA3LhFJXOjvhO/f6v919pdPSjccyufTrSbt3Z7HW9MpQhk9oRSsv53bO5/LJvUtO1o0iIHitpCIJ2uAma3JkrSbd+0ZE3I9t94BXO2adlBsTfmKVGlHyNwk5Hf6lmrWfD9iGh6bTbyj2dpJ/3TR+iNVtYmV9M2ZmROT2byx44TT/cHlBCqfxlvoX/ABRrlHYV0mW1MsF+9kixgf1RkD62vPsC6u/jLfQv+KNbtGpnBM8z1LSrS6iVNccr0ZaiIrTnhRaHH7CPzVaotDeAj81AW2XzlmDd+87hylfRazrBWuENQ9pIc2CbCRkRhY6xB5DcXU4QyK6k8TPbc9Ef4hf8PrX0imDvKN4O8L87t7Kf/sJh7bm7pXyfeXHbbB3hd3g8t+7Jdi1arnOp6V7iXONPDjJNy7ExpcSeUkm6koZcEXNx5NpsvNkRVFwslkRARaWHeN9NB9tGrQotLeDb6aD7aNWhAFqGsp/dqr0E9/8AA9besXpPRYkDwRiY9pa9vU4EO3Z5gq2lJK6KK0W0mux+ctjXfJzFtIe5+LweE7W/bHStbh579y7jq0f3Wl5+14Lf4GL0+SFH2p2lsh2tfwOKTpbTffFws96z2i9FiMMAbgZG1rWN6mgBu/PIBWq0N34Km3Udl5MqiItU3AooOMS+ZF94rVFBxiXzIvvEBaiIgCIiALnXZrpi6jheNzJ7O6sTXWPtbb1roqxesuiWVVLLDIQxrmHvjuaRm1+fMQD6lXVjnBxNvRV1Q1EKj4T39O5+amMJXiWmORAvbkWTpabC90brYmkjLcbco5wru0Vx43g7n0evGGopYX2dmmvuma6yBxdexAHOvd8RCz/aKlr4Q1tuU5AcqzN5GNNTVFNXu27t+X7GydhumLtIF3IyB5J84taB9Z9i7E/jLfQv+KNaz2MtU3UNMXSC08xDnjla0cBh68yT1utyLZn8Zb6F/wAUa6mng4QSZ4Pq+pjqNVKUOFsvb9y1ERXnKCi0N4CPzVaotDeAj81AWrXNOaPc+OaNu+SKQMvuu9rgL9VytjXpLCHCxCnCeLK6kMkcgb2OZ+4Jof2XbV74r974cScO1+D1Le9AaOdHFBE62KOGNr7brxta11uq4+sLOdzx0nW9S1LXTV2Zj2VlK9wlhGbbkjD86w5Wn5w9as+IktipU5N/MbwvF1oP/qo2SKNkMWKtkuHROJDIyOE97+VnKLZnqXs0PkzqK2cuPzYC2CMdQwgvI6y5RVJtXZvxoyau9jfLrytBdtIs6etmDh8yoLZ43dRuA9o6w5ZbVXXVtW90ErRBVx8OO92vGXfxO+c3MG28X5d6Ok0roSoySutzN6W8G300H20atCi0t4NvpoPto1aFUUhEUldpSOGwce+dwGNBc93mtbmUBpb/APiJvoX/AGTVv60Z+jp+6grdhJsRG5tu8x5sDb4A7nHlW3UGlI5wcDrlps5pBa5p5nNOYQFaIiAKKDjEvmRfeK1RQcYl8yL7xAWovSadrGlziGtG8k2A8pKgGn4zm1ssjek2GQt9Rtn6roDJIpKLSsU1wx4Lm8JpuHDzmus4esLE6065xULSCccxHexjr3Yubybz5MwBlNK6Xjpoy+Vwa0bucnmA5StCdPVacfaO9NQtdnJ0rcjem7r4LfLv++i9Up9IyCo0gXNj3x0+4kbxjA4Df6RmeXr6BDC1jQ1oDWtADWgAAAbgANwQGrVnYzo5KdsQYY3MuWzNP7TEd5c48O/Mcuay1Cs7G9fCbRPhqmcmK7HesHL/APRXW0VM6MJ7s6Om6lqNMsYO68Pc49BqDpKQ2LYIB0i/F9TcS3DVfsbxUjxLK41NQNz3CzWH+huefWSeqy3FFiFCEXcs1HVtTXjg3Zd7bfuAFE/jLfQv+KNWqJ/GW+hf8UavOUWoiIAsRHpFtPQ7Z/Aihc91t5DQTYc5O4dZWXUWhx+wj81AaDorWytijMUrXNqn1NJhNSywDKpzY5QxsbhiZHKHYc74XsB519KHXapnZAXiNhkk0a8bLGO8qpZ45GOxE3zpyeTJ9s7XPRrJhQHOKDsgVToA+RsAMlPSzNeGyBkLZ5XxSPmBcS9rAzHkW77E2Bctm0XrMXaPfVShtoxMcTLhkrYS8NkjDiSGPDQRcnfkSLE7DZYHXyAv0bVhu/td5/wjEfqBUoq7SZKCTkk/J+f6PTrmzyTO4cmIusLAFxDiABuGVreRb3qrQzaRp5pYpAHRGwjI4Zw4gMV+9vu3LmC37VDS76TRNRPHw466nNuQizQ5p6iCR612q8bR+XnY9FqYWisOdkeKiueyiZVFxs+d8WzwkFpYCSSb9W6y1mTWOQVUdRGcMkWEtPPhJNj1EEg9RK33smyQyaMp5qfKOoqjLb+p8bsfkOIG457rlaULTjdryNMlODk15R+nX1wnpYZW8GR1K9vkfJE4f3WWC5Ro7U2t7Sp3CtMbHNpi2Oz+8xvjwjhWyuOTkWZ+Q2kP5ifZJ+ZcWSs2kedmkpNI3TSdcIIXyOzDGk25zyD1mw9a5zovWQtkklkN5Xkd9zN6LeYdXUF99LapVkML5JKwzxtF3R2fmLjPNxGW/dyLVJ2EscG8ItcB5SDZRIm0O7KcIfgMud7XsbX87cvjpDWM7eOeM2kaLOPSGVmu5xvH+wXNaCsiZTujkYXP2mcdiCd1s+S1t34raIW2a3LD3oyPJluvy2QHbKCsE0TJG8F7Q4esbvVuVC5to3VzSL4WOhqmwxOaCxhMlwD5Ms9/rVXyW0t/zzPbKgN/UUB/eJfMi+8Wm/JbS3/PM9sqlbq1pTaSfvjSQxhdYy5jv7AdeR9qA967WYT1d3ZwRE7Jh4JcMg9w5TvI5suu9lT2RIoyA+VrCdwJzWkLWKd0YnqNva+dsXNc8G/LbDZAdO05rC2UMljdhmYRgkac8J3i43j/AM5VkNQ9WYXjtuRxqKgvdYv3RkHkHK4gg4jnnyLneh8Gxbs8WDPDi37/AO17rp3Y2B2EvR2uXlwtv/0QG4IiIAiIgCIiAKJ/GW+hf8UatUT+Mt9C/wCKNAWoiIAotDeAj81WqLQ3gI/NQFqIp6irDcsr2ubmwA5yeZZSuYbS5KF6yMDgQcwRYg7iDvCh7otwY9rHg6V24d9uFe2/LesJrfrDNFC1tPGZJZXBjXMzHfcHDzX59wt5FnFmFJHG9ZtXW0dZJC1wewOJjN75H5h/qbuPkUPaZtbk5v8Asu26vdj2GOBwqmtqJph+1LhcDlDGHeAD84WJOfNbF13YcjJ/YVMsI6Lg2UDqBNjbykrtabqFJRxqr3PS6PqlFRUa63Xc5MaQ2tyDk5FldS9TnaQqg2x7XjIM7+S2/AD0nbuoEldDoew1EDeeolnA+Y0CJp8trm3kIW96O0ZHTxtjhY2KNu5rRYdZ6z1nMrGq6hTccaS9zGs6pSccaC9z56TZaNoGQE0Fh/8AdGrgotLeDb6aD7aNWhcQ86ek0Ie0tcLtcCCOcHIhc00nq66kkOIF0BPeSAXtzB9tx/uunLwQgOTmlhvivHfpd7f271bojVp1XICAW044TyLYupl9/l5PqVLoG/KBrMIwbJxw2GG+zab23Xuuh2QHrHGGgACwAAA5gNwXsiIAooOMS+ZF94rVFBxiXzIvvEBoesurZppjIG3p3km4F8BO8HmF9x9Sxcur8MtnOayTmJAP1rrhF+tYuXValcbmBl+oW+oWCA5w3Rm0e2GEB7zyDc0DlJ3ABZOt0JWaKf2xTP28RA28R4JsMyR83qeN3LlvymsmoGJwmoz2vUMzaGnCDbo8jT1bjy2zKas6+439rVrdhUg4Q4jCyQ82fAf1bjybwEBm9Wta4a5l4zhkaP2kTuGw+Tlb/UPqOSzS0jWXUPv+2KJ2wqW5gNyB58PIL9E96erli0Pr9V1QMEcDO2mEiaZ7iIWAZYi0d9iuCMHOD1gRlJR5LqVGdVvHty+y9WdERaoNXZpM59Izl3NBs4WjqAAJPrK8P0HUw50+kJHkfMqQyVruouaGuaOsKOb8foWfAhxmvtK36f4NsRavoHXPaTmlqWdrVY3Nvdko6UTuW9ibHPI77G20KUZKW6KqtKdKWM1+6+gUT+Mt9C/4o1aon8Zb6F/xRqRUWoiIAotDeAj81WqLQ3gI/NQFq1PWOUmnqjzwT/A5bYsFpnRmNsjCcLZWPbi5sbS0/wB7q6k1uUVk7Jn59brBN8nDTdqS7C/G7/s+MB9rW6Xe7967fqtKRSUh5qaD7NiwrexozuSdHbZ2Am+1wDF4US8G9uS29bVoPRWzZFGDibDGxmLdiwNDR7bXVkflV34KZSzdo+TYERFqm6EREBFpbwbfTQfbRq0KLS3g2+mg+2jViA83S65lqpoeevphUSaRro3vlqAWxyRtYBHNLG0NBYSMmDlWY+Q8n800j76L9NASP/4ib6F/2TV0C60A9jMbbbd0K/bWttNrFisRYi+z5gqvkPJ/NNI++i/TQG63Rc61h1Ymp6OomZpPSBfDTyyNDpYiCY2OcAbRg2uOdbrq/UOkpKd7zie+CJzjzlzGknLrKAyCig4xL5kX3itUUHGJfMi+8QFqIiALBaz6ow1zLPAbIB3sgGY5gekOr2ELOogOO6e1hr9GQPpJTiD2lsE9zia0WDsLvnCxsL2Lb+RYXVXWMU0BaMiXku69wH1LLdmyYmshb80U4I8rnvB+Eexc7XLr1Wqnoe96VoactFG/5t399jortewN7reteW69Ai4dceVc0cLv9S8x8IjkUnJ43vva5RGjTdbHFY5OP1ule/p/02vWrT+3MTmm0kbiWuBsRuIz5LEXC7DqJrH2/RMkd4Vt2S+e22frBDv/AJL87LrPYOmOGqb80OicPKRID8IWNNUbqepLrWjpx0d1+V7e7OpKJ/GW+hf8UatUT+Mt9C/4o10zw5aiIgCj0P4CPzVYou40Pi2oC1eCLqPuPD4tqdx4fFtQH27SZ0QvsG23ZKPuPD4tqdx4fFtWW2zCSXBaii7jw+LanceHxbVgyWoou48Pi2p3Hh8W1ANLeDb6aD7aNWKRuiIQQdm24II6iDcHyggH1KsoDSexf/DI/TVf+pnWc03p6Cii2tTIIYsQbiIcRidcgd6Cfmn2LB9i/wDhkfpqv/UzrBdn7+ED6VF8MqAzsfZW0W42FbHnziQD2ltgtnpqpkrGvjc2SNwu17SHNcOcEZEL83Go0R3Ca0tB0rhNi1socHbU2xO8GW7O3P7V1nsK6InptFhtQ10ZfM98bHXDmscGAXBzbctc639V+VAbHrr/AAyt+hVH2T1kdV+I0v0aH7Nqx2uv8MrfoVR9k9ZHVfiNL9Gh+zagMoooOMS+ZF94rVFBxiXzIvvEBaiIgCIiA5b2bNDktgqALht43nmxd9GfJfGPWFzGCkuLr9LaT0aypifFIMUb22cP+o5iDYg84XEtPaqy6MeRIDJTE/s5wMuoPA4Lv78i5uppPLNcHtOh9Qi6X4eTtJcfVf7NYk0bi5x1heY9HWWciEbhcOafWF6zOjZvc32gn2Ba2TxtfY7apU/ifFUfm8mAqaXCLrsnYd0OYqJ0rhYzyXb5jBhafWcR8llqGq+o8mkZGve10VGDcuOTpOpnUeluHJcrtMEDWNDWgNa0ANaMgABYAdVlt6Wk0837Hn+u9QjKH4eDu7/N9LdvU+iifxlvoX/FGrVE/jLfQv8AijXQPIFqIiAIiIApq/ScVO3FNLHCwkAOke1gudwu4gX6lSte1g0bMamGoiiZU7OKaIwyPDANq6E7Rri1wuBGWkczst1iBn2yAgEEEEXBGYIO4gr0ZUsc5zQ5pey2NoIJbiF24hvFxmLrRtJ6t1z5mmDZ0gawNaYpHlrAaaWMtDHWGFkzmODWsaCGB2bshjTqTW4JcDTAJJqdxibWSOe5scMrHDbvBcLSOY+xFu958kB0+69Zp2saXOIa1oJc4mwAAuSScgABvWkM1Wq2z7baOdIJ25unkwui7QEL8TW2bc1LWuJDA7LELbk0Vq5Vijr4pbXngIgZtC4Ne6AxyC7i4tBkzuSb3uTclAbsZ24cWIYLYsVxa1r3vutbO697rmenNSK2o2jO9EbqeSOwmeA791DYQ4EnJs7AS0ANsb2dicvvWao1xfVlj3tbJSSR047ZOFuKFjIoiwt4THtcdoHC975lzggOhT1DWNc57gxjQS5ziAGgC5JJyAAF7r2DgRcZg2sVz7WPVCrlfK2CwhMM0TLzSEvZJRyxMbJtHHMTua6wAG53fOJtvtLGWxsB3hrQfKAAUBp3Yv8A4ZH6ar/1M6wfZ8bfRItn+9RfDKs52L/4ZH6ar/1M62tAcY0L2NoK/VyJzIWtrtnI+OUCz3uZLJZjj84OaMOe7I8iynYJ1tdPTvo5iTLT99FivcxE2Lc+g7LyPA5F1NEBhtdf4ZW/Qqj7J6yOq/EaX6ND9m1Y7XX+GVv0Ko+yesjqvxGl+jQ/ZtQGUUUHGJfMi+8VqgkjlbK5zGsc1zWDvnuaQW475Bjsu+HKgL0UW2n8XF71/wCmm2n8XF71/wCmgLUUW2n8XF71/wCmm2n8XF71/wCmgLV6vjDgQQCCLEHMEcxHKpNtP4uL3r/0020/i4vev/TQGHrexzQSm7qZrSegXM+phA+pfXR+oFDAcTKZmIbi+8lusbQmxWT20/i4vev/AE020/i4vev/AE1D4cb3sjZerruOLnK3i7LAF5UW2n8XF71/6abafxcXvX/pqZrFqifxlvoX/FGm2n8XF71/6a8QRSGUPe1jQGOaA17nXxFp5WttwevegLkREAREQBERAEREAREQBERAF4K8ogNF0fqHW0zNnT6T2cIfI5jDSQvLdo90hGJxuc3lU/JfSf8ANR/kYPzLcUQGnfJfSf8ANR/kYPzJ8l9J/wA1H+Rg/MtxRAaPX6laQnikik0oDHKxzHgUUIu14LXC4dcZErb9G0QghjiBxCONjATvIY0NBPsVKIAiIgCIiAIiIAiIgCIiAIiIAiIgCIi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9162" name="AutoShape 10" descr="data:image/jpeg;base64,/9j/4AAQSkZJRgABAQAAAQABAAD/2wCEAAkGBhQQEBQUExQWEBEUEhUYEhQXFxcYGRgZFRkVFxQXFxgXJyYeFxkjHBQXHzAgJycpLCwsFR8xNTAqNSYrLCkBCQoKDgwOGg8PGiwkHyUqKi4pLDUqLCwyLCosLCwsLDUsKSopLCwtKSoqKSwsLCwsLCwsLC0sLCw1LCwsNCwpLP/AABEIAL0BCgMBIgACEQEDEQH/xAAcAAEBAAMAAwEAAAAAAAAAAAAABAUGBwECAwj/xABPEAABAwICBAYNCQYEBQUAAAABAAIDBBESIQUGEzEyNEFRUmEHFBUiM1NxcnOBkZOyFkJ0obPD0dLTIyQ1VWKxkpS08TZUweHwFyWCg6L/xAAbAQEAAgMBAQAAAAAAAAAAAAAAAgMBBAUGB//EAC8RAAIBAwMDAgQFBQAAAAAAAAABAgMREgQhMQVBUXGBEyJhkRRCseHwMqHB0fH/2gAMAwEAAhEDEQA/AO4oiIAiIgCIiAIiIAiIgCIiAIiIAiIgCIiAKWbSLWOLbPc4AE4WPdYG9s2gjkKqUUHGJfMi+8QHnuq3oy+6l/BO6rejL7qX8F9K6vjgYXyyMhYN73uaxovu751gvrHIHAOaQ5pAIIIIIO4gjeEBN3Vb0ZfdS/gndVvRl91L+C+4qGYyzE3GGhxZcYg0kgOI32JBF+or6ICTuq3oy+6l/BO6rejL7qX8F71GkYozhfIxjrA2c5oNnODGmxO4uc1vlcBvKoQEndVvRl91L+Cd1W9GX3Uv4KpzgBc7gtZ1j1zhomMkqMYZJKImBgv3xBIxZjolSUW9yLklsZzuq3oy+6l/BO6rejL7qX8FhK/WyCCsgpHY2z1AcYsIu2zcV8Rv/SeRZ6jqcYPON/4o4u1zCmm7Hp3Vb0ZfdS/gveDSDXuwgODrXs5j23AIBtiAvvHtVKifxlvoX/FGoky1ERAEREAREQBERAEREAREQBERAEREAREQBERAFFBxiXzIvvFaooOMS+ZF94gMbrHo2V01PPFGyo2IlBge4MB2oYBI1xBGNuAjO2Ur8+Q4Ws0DWGop3Rxx08cfa+JkUrsDWhz+2Iw04W2s5u5gxWNzk0LeUQHMRqRWNNMWX2raGljfMaqUGOoZI+SaRwF9u3vz3pNs7AWJtf8AJqt2k5uSXNqBj7aktM6SQOpXBhypti0fNzysMV1v6IDnVRqhWPEYcRI5rIxK8y+EkZXwVD5bHg4o43ODfm3DBkAstq5oKqirHSSuJZafaP28kgnL5GugcIXd7T7NgLbDpWzGa29EBPpDwbv/ADlC5B2bATSUuE2d29HhPMcEliuyvbcWO4rX9M6txThrZ4mzMY8PZcEhrhexy5QCVdCSxcTXqJqSkcmmoqyLWDRwrKhlU8tlLHMjEYa3DLcEAC+dyuy6K4Z83P2hY12iKeomZOGNmniuI5BmWXvcXBsOEfatgoqXAP6jv/BSk1GLXkhBOck/BQon8Zb6F/xRq1RP4y30L/ijWubZaiIgCIiAIiIAiIgCIiAIiIAiIgCIiAIiIAiIgCig4xL5kX3itUUHGJfMi+8QFqIiAIiIAiIgC+VVwHea7+xXmedrGlznBjQLlxIAA5yTkAtan16hkDm08c9bkRigiLmX3cN1m+wlRckuS2nRnU/pV/55Md2JR+71H0p3wRrelzXUrSrtHRStqqapia+Yv2mxL2NGFo74suRwTyLftF6XiqmY4ZGys52m9uojeD1FFJPgzOhUgryW3nt9+CxRP4y30L/ijVqifxlvoX/FGpFJaiIgPC8ooRphh3CQjnEMxB8hDbEIC5FF3WZ0ZfcTflTuszoy+4m/KgLUUXdZnRl9xN+VO6zOjL7ib8qAtRRd1mdGX3E35U7rM6MvuJvyoC1FF3WZ0ZfcTflTuszoy+4m/KgLUUXddlxcSC7gATFK0XcQGi5aALkgetWoAiLHaR0m2IPJOFsbHPkda5AaC42HPYLKTfBGUkuTI3Ran8u6PtHt7aP7VvbaWkvw9nwN/Cy3LN6O0o2VrCDiZIxr43EWJDgHC45DYrOLMZruZFERRJhRQcYl8yL7xWqKDjEvmRfeIC1ERAEREAXyqahsbHPcQ1jWlznHcABck+pfVaL2X9JmKgwNNjNK1h80Avd7S1o9ahOWEXI2NNQdetGku7sa18pRpWrc6a4oYSDHBewe65wultwtxNuTIc99zi1tY0BrQ1rQLAAAAAcgA3LhFJXOjvhO/f6v919pdPSjccyufTrSbt3Z7HW9MpQhk9oRSsv53bO5/LJvUtO1o0iIHitpCIJ2uAma3JkrSbd+0ZE3I9t94BXO2adlBsTfmKVGlHyNwk5Hf6lmrWfD9iGh6bTbyj2dpJ/3TR+iNVtYmV9M2ZmROT2byx44TT/cHlBCqfxlvoX/ABRrlHYV0mW1MsF+9kixgf1RkD62vPsC6u/jLfQv+KNbtGpnBM8z1LSrS6iVNccr0ZaiIrTnhRaHH7CPzVaotDeAj81AW2XzlmDd+87hylfRazrBWuENQ9pIc2CbCRkRhY6xB5DcXU4QyK6k8TPbc9Ef4hf8PrX0imDvKN4O8L87t7Kf/sJh7bm7pXyfeXHbbB3hd3g8t+7Jdi1arnOp6V7iXONPDjJNy7ExpcSeUkm6koZcEXNx5NpsvNkRVFwslkRARaWHeN9NB9tGrQotLeDb6aD7aNWhAFqGsp/dqr0E9/8AA9besXpPRYkDwRiY9pa9vU4EO3Z5gq2lJK6KK0W0mux+ctjXfJzFtIe5+LweE7W/bHStbh579y7jq0f3Wl5+14Lf4GL0+SFH2p2lsh2tfwOKTpbTffFws96z2i9FiMMAbgZG1rWN6mgBu/PIBWq0N34Km3Udl5MqiItU3AooOMS+ZF94rVFBxiXzIvvEBaiIgCIiALnXZrpi6jheNzJ7O6sTXWPtbb1roqxesuiWVVLLDIQxrmHvjuaRm1+fMQD6lXVjnBxNvRV1Q1EKj4T39O5+amMJXiWmORAvbkWTpabC90brYmkjLcbco5wru0Vx43g7n0evGGopYX2dmmvuma6yBxdexAHOvd8RCz/aKlr4Q1tuU5AcqzN5GNNTVFNXu27t+X7GydhumLtIF3IyB5J84taB9Z9i7E/jLfQv+KNaz2MtU3UNMXSC08xDnjla0cBh68yT1utyLZn8Zb6F/wAUa6mng4QSZ4Pq+pjqNVKUOFsvb9y1ERXnKCi0N4CPzVaotDeAj81AWrXNOaPc+OaNu+SKQMvuu9rgL9VytjXpLCHCxCnCeLK6kMkcgb2OZ+4Jof2XbV74r974cScO1+D1Le9AaOdHFBE62KOGNr7brxta11uq4+sLOdzx0nW9S1LXTV2Zj2VlK9wlhGbbkjD86w5Wn5w9as+IktipU5N/MbwvF1oP/qo2SKNkMWKtkuHROJDIyOE97+VnKLZnqXs0PkzqK2cuPzYC2CMdQwgvI6y5RVJtXZvxoyau9jfLrytBdtIs6etmDh8yoLZ43dRuA9o6w5ZbVXXVtW90ErRBVx8OO92vGXfxO+c3MG28X5d6Ok0roSoySutzN6W8G300H20atCi0t4NvpoPto1aFUUhEUldpSOGwce+dwGNBc93mtbmUBpb/APiJvoX/AGTVv60Z+jp+6grdhJsRG5tu8x5sDb4A7nHlW3UGlI5wcDrlps5pBa5p5nNOYQFaIiAKKDjEvmRfeK1RQcYl8yL7xAWovSadrGlziGtG8k2A8pKgGn4zm1ssjek2GQt9Rtn6roDJIpKLSsU1wx4Lm8JpuHDzmus4esLE6065xULSCccxHexjr3Yubybz5MwBlNK6Xjpoy+Vwa0bucnmA5StCdPVacfaO9NQtdnJ0rcjem7r4LfLv++i9Up9IyCo0gXNj3x0+4kbxjA4Df6RmeXr6BDC1jQ1oDWtADWgAAAbgANwQGrVnYzo5KdsQYY3MuWzNP7TEd5c48O/Mcuay1Cs7G9fCbRPhqmcmK7HesHL/APRXW0VM6MJ7s6Om6lqNMsYO68Pc49BqDpKQ2LYIB0i/F9TcS3DVfsbxUjxLK41NQNz3CzWH+huefWSeqy3FFiFCEXcs1HVtTXjg3Zd7bfuAFE/jLfQv+KNWqJ/GW+hf8UavOUWoiIAsRHpFtPQ7Z/Aihc91t5DQTYc5O4dZWXUWhx+wj81AaDorWytijMUrXNqn1NJhNSywDKpzY5QxsbhiZHKHYc74XsB519KHXapnZAXiNhkk0a8bLGO8qpZ45GOxE3zpyeTJ9s7XPRrJhQHOKDsgVToA+RsAMlPSzNeGyBkLZ5XxSPmBcS9rAzHkW77E2Bctm0XrMXaPfVShtoxMcTLhkrYS8NkjDiSGPDQRcnfkSLE7DZYHXyAv0bVhu/td5/wjEfqBUoq7SZKCTkk/J+f6PTrmzyTO4cmIusLAFxDiABuGVreRb3qrQzaRp5pYpAHRGwjI4Zw4gMV+9vu3LmC37VDS76TRNRPHw466nNuQizQ5p6iCR612q8bR+XnY9FqYWisOdkeKiueyiZVFxs+d8WzwkFpYCSSb9W6y1mTWOQVUdRGcMkWEtPPhJNj1EEg9RK33smyQyaMp5qfKOoqjLb+p8bsfkOIG457rlaULTjdryNMlODk15R+nX1wnpYZW8GR1K9vkfJE4f3WWC5Ro7U2t7Sp3CtMbHNpi2Oz+8xvjwjhWyuOTkWZ+Q2kP5ifZJ+ZcWSs2kedmkpNI3TSdcIIXyOzDGk25zyD1mw9a5zovWQtkklkN5Xkd9zN6LeYdXUF99LapVkML5JKwzxtF3R2fmLjPNxGW/dyLVJ2EscG8ItcB5SDZRIm0O7KcIfgMud7XsbX87cvjpDWM7eOeM2kaLOPSGVmu5xvH+wXNaCsiZTujkYXP2mcdiCd1s+S1t34raIW2a3LD3oyPJluvy2QHbKCsE0TJG8F7Q4esbvVuVC5to3VzSL4WOhqmwxOaCxhMlwD5Ms9/rVXyW0t/zzPbKgN/UUB/eJfMi+8Wm/JbS3/PM9sqlbq1pTaSfvjSQxhdYy5jv7AdeR9qA967WYT1d3ZwRE7Jh4JcMg9w5TvI5suu9lT2RIoyA+VrCdwJzWkLWKd0YnqNva+dsXNc8G/LbDZAdO05rC2UMljdhmYRgkac8J3i43j/AM5VkNQ9WYXjtuRxqKgvdYv3RkHkHK4gg4jnnyLneh8Gxbs8WDPDi37/AO17rp3Y2B2EvR2uXlwtv/0QG4IiIAiIgCIiAKJ/GW+hf8UatUT+Mt9C/wCKNAWoiIAotDeAj81WqLQ3gI/NQFqIp6irDcsr2ubmwA5yeZZSuYbS5KF6yMDgQcwRYg7iDvCh7otwY9rHg6V24d9uFe2/LesJrfrDNFC1tPGZJZXBjXMzHfcHDzX59wt5FnFmFJHG9ZtXW0dZJC1wewOJjN75H5h/qbuPkUPaZtbk5v8Asu26vdj2GOBwqmtqJph+1LhcDlDGHeAD84WJOfNbF13YcjJ/YVMsI6Lg2UDqBNjbykrtabqFJRxqr3PS6PqlFRUa63Xc5MaQ2tyDk5FldS9TnaQqg2x7XjIM7+S2/AD0nbuoEldDoew1EDeeolnA+Y0CJp8trm3kIW96O0ZHTxtjhY2KNu5rRYdZ6z1nMrGq6hTccaS9zGs6pSccaC9z56TZaNoGQE0Fh/8AdGrgotLeDb6aD7aNWhcQ86ek0Ie0tcLtcCCOcHIhc00nq66kkOIF0BPeSAXtzB9tx/uunLwQgOTmlhvivHfpd7f271bojVp1XICAW044TyLYupl9/l5PqVLoG/KBrMIwbJxw2GG+zab23Xuuh2QHrHGGgACwAAA5gNwXsiIAooOMS+ZF94rVFBxiXzIvvEBoesurZppjIG3p3km4F8BO8HmF9x9Sxcur8MtnOayTmJAP1rrhF+tYuXValcbmBl+oW+oWCA5w3Rm0e2GEB7zyDc0DlJ3ABZOt0JWaKf2xTP28RA28R4JsMyR83qeN3LlvymsmoGJwmoz2vUMzaGnCDbo8jT1bjy2zKas6+439rVrdhUg4Q4jCyQ82fAf1bjybwEBm9Wta4a5l4zhkaP2kTuGw+Tlb/UPqOSzS0jWXUPv+2KJ2wqW5gNyB58PIL9E96erli0Pr9V1QMEcDO2mEiaZ7iIWAZYi0d9iuCMHOD1gRlJR5LqVGdVvHty+y9WdERaoNXZpM59Izl3NBs4WjqAAJPrK8P0HUw50+kJHkfMqQyVruouaGuaOsKOb8foWfAhxmvtK36f4NsRavoHXPaTmlqWdrVY3Nvdko6UTuW9ibHPI77G20KUZKW6KqtKdKWM1+6+gUT+Mt9C/4o1aon8Zb6F/xRqRUWoiIAotDeAj81WqLQ3gI/NQFq1PWOUmnqjzwT/A5bYsFpnRmNsjCcLZWPbi5sbS0/wB7q6k1uUVk7Jn59brBN8nDTdqS7C/G7/s+MB9rW6Xe7967fqtKRSUh5qaD7NiwrexozuSdHbZ2Am+1wDF4US8G9uS29bVoPRWzZFGDibDGxmLdiwNDR7bXVkflV34KZSzdo+TYERFqm6EREBFpbwbfTQfbRq0KLS3g2+mg+2jViA83S65lqpoeevphUSaRro3vlqAWxyRtYBHNLG0NBYSMmDlWY+Q8n800j76L9NASP/4ib6F/2TV0C60A9jMbbbd0K/bWttNrFisRYi+z5gqvkPJ/NNI++i/TQG63Rc61h1Ymp6OomZpPSBfDTyyNDpYiCY2OcAbRg2uOdbrq/UOkpKd7zie+CJzjzlzGknLrKAyCig4xL5kX3itUUHGJfMi+8QFqIiALBaz6ow1zLPAbIB3sgGY5gekOr2ELOogOO6e1hr9GQPpJTiD2lsE9zia0WDsLvnCxsL2Lb+RYXVXWMU0BaMiXku69wH1LLdmyYmshb80U4I8rnvB+Eexc7XLr1Wqnoe96VoactFG/5t399jortewN7reteW69Ai4dceVc0cLv9S8x8IjkUnJ43vva5RGjTdbHFY5OP1ule/p/02vWrT+3MTmm0kbiWuBsRuIz5LEXC7DqJrH2/RMkd4Vt2S+e22frBDv/AJL87LrPYOmOGqb80OicPKRID8IWNNUbqepLrWjpx0d1+V7e7OpKJ/GW+hf8UatUT+Mt9C/4o10zw5aiIgCj0P4CPzVYou40Pi2oC1eCLqPuPD4tqdx4fFtQH27SZ0QvsG23ZKPuPD4tqdx4fFtWW2zCSXBaii7jw+LanceHxbVgyWoou48Pi2p3Hh8W1ANLeDb6aD7aNWKRuiIQQdm24II6iDcHyggH1KsoDSexf/DI/TVf+pnWc03p6Cii2tTIIYsQbiIcRidcgd6Cfmn2LB9i/wDhkfpqv/UzrBdn7+ED6VF8MqAzsfZW0W42FbHnziQD2ltgtnpqpkrGvjc2SNwu17SHNcOcEZEL83Go0R3Ca0tB0rhNi1socHbU2xO8GW7O3P7V1nsK6InptFhtQ10ZfM98bHXDmscGAXBzbctc639V+VAbHrr/AAyt+hVH2T1kdV+I0v0aH7Nqx2uv8MrfoVR9k9ZHVfiNL9Gh+zagMoooOMS+ZF94rVFBxiXzIvvEBaiIgCIiA5b2bNDktgqALht43nmxd9GfJfGPWFzGCkuLr9LaT0aypifFIMUb22cP+o5iDYg84XEtPaqy6MeRIDJTE/s5wMuoPA4Lv78i5uppPLNcHtOh9Qi6X4eTtJcfVf7NYk0bi5x1heY9HWWciEbhcOafWF6zOjZvc32gn2Ba2TxtfY7apU/ifFUfm8mAqaXCLrsnYd0OYqJ0rhYzyXb5jBhafWcR8llqGq+o8mkZGve10VGDcuOTpOpnUeluHJcrtMEDWNDWgNa0ANaMgABYAdVlt6Wk0837Hn+u9QjKH4eDu7/N9LdvU+iifxlvoX/FGrVE/jLfQv8AijXQPIFqIiAIiIApq/ScVO3FNLHCwkAOke1gudwu4gX6lSte1g0bMamGoiiZU7OKaIwyPDANq6E7Rri1wuBGWkczst1iBn2yAgEEEEXBGYIO4gr0ZUsc5zQ5pey2NoIJbiF24hvFxmLrRtJ6t1z5mmDZ0gawNaYpHlrAaaWMtDHWGFkzmODWsaCGB2bshjTqTW4JcDTAJJqdxibWSOe5scMrHDbvBcLSOY+xFu958kB0+69Zp2saXOIa1oJc4mwAAuSScgABvWkM1Wq2z7baOdIJ25unkwui7QEL8TW2bc1LWuJDA7LELbk0Vq5Vijr4pbXngIgZtC4Ne6AxyC7i4tBkzuSb3uTclAbsZ24cWIYLYsVxa1r3vutbO697rmenNSK2o2jO9EbqeSOwmeA791DYQ4EnJs7AS0ANsb2dicvvWao1xfVlj3tbJSSR047ZOFuKFjIoiwt4THtcdoHC975lzggOhT1DWNc57gxjQS5ziAGgC5JJyAAF7r2DgRcZg2sVz7WPVCrlfK2CwhMM0TLzSEvZJRyxMbJtHHMTua6wAG53fOJtvtLGWxsB3hrQfKAAUBp3Yv8A4ZH6ar/1M6wfZ8bfRItn+9RfDKs52L/4ZH6ar/1M62tAcY0L2NoK/VyJzIWtrtnI+OUCz3uZLJZjj84OaMOe7I8iynYJ1tdPTvo5iTLT99FivcxE2Lc+g7LyPA5F1NEBhtdf4ZW/Qqj7J6yOq/EaX6ND9m1Y7XX+GVv0Ko+yesjqvxGl+jQ/ZtQGUUUHGJfMi+8VqgkjlbK5zGsc1zWDvnuaQW475Bjsu+HKgL0UW2n8XF71/wCmm2n8XF71/wCmgLUUW2n8XF71/wCmm2n8XF71/wCmgLV6vjDgQQCCLEHMEcxHKpNtP4uL3r/0020/i4vev/TQGHrexzQSm7qZrSegXM+phA+pfXR+oFDAcTKZmIbi+8lusbQmxWT20/i4vev/AE020/i4vev/AE1D4cb3sjZerruOLnK3i7LAF5UW2n8XF71/6abafxcXvX/pqZrFqifxlvoX/FGm2n8XF71/6a8QRSGUPe1jQGOaA17nXxFp5WttwevegLkREAREQBERAEREAREQBERAF4K8ogNF0fqHW0zNnT6T2cIfI5jDSQvLdo90hGJxuc3lU/JfSf8ANR/kYPzLcUQGnfJfSf8ANR/kYPzJ8l9J/wA1H+Rg/MtxRAaPX6laQnikik0oDHKxzHgUUIu14LXC4dcZErb9G0QghjiBxCONjATvIY0NBPsVKIAiIgCIiAIiIAiIgCIiAIiIAiIgCIi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9164" name="AutoShape 12" descr="data:image/jpeg;base64,/9j/4AAQSkZJRgABAQAAAQABAAD/2wCEAAkGBhQQEBQUExQWEBEUEhUYEhQXFxcYGRgZFRkVFxQXFxgXJyYeFxkjHBQXHzAgJycpLCwsFR8xNTAqNSYrLCkBCQoKDgwOGg8PGiwkHyUqKi4pLDUqLCwyLCosLCwsLDUsKSopLCwtKSoqKSwsLCwsLCwsLC0sLCw1LCwsNCwpLP/AABEIAL0BCgMBIgACEQEDEQH/xAAcAAEBAAMAAwEAAAAAAAAAAAAABAUGBwECAwj/xABPEAABAwICBAYNCQYEBQUAAAABAAIDBBESIQUGEzEyNEFRUmEHFBUiM1NxcnOBkZOyFkJ0obPD0dLTIyQ1VWKxkpS08TZUweHwFyWCg6L/xAAbAQEAAgMBAQAAAAAAAAAAAAAAAgMBBAUGB//EAC8RAAIBAwMDAgQFBQAAAAAAAAABAgMREgQhMQVBUXGBEyJhkRRCseHwMqHB0fH/2gAMAwEAAhEDEQA/AO4oiIAiIgCIiAIiIAiIgCIiAIiIAiIgCIiAKWbSLWOLbPc4AE4WPdYG9s2gjkKqUUHGJfMi+8QHnuq3oy+6l/BO6rejL7qX8F9K6vjgYXyyMhYN73uaxovu751gvrHIHAOaQ5pAIIIIIO4gjeEBN3Vb0ZfdS/gndVvRl91L+C+4qGYyzE3GGhxZcYg0kgOI32JBF+or6ICTuq3oy+6l/BO6rejL7qX8F71GkYozhfIxjrA2c5oNnODGmxO4uc1vlcBvKoQEndVvRl91L+Cd1W9GX3Uv4KpzgBc7gtZ1j1zhomMkqMYZJKImBgv3xBIxZjolSUW9yLklsZzuq3oy+6l/BO6rejL7qX8FhK/WyCCsgpHY2z1AcYsIu2zcV8Rv/SeRZ6jqcYPON/4o4u1zCmm7Hp3Vb0ZfdS/gveDSDXuwgODrXs5j23AIBtiAvvHtVKifxlvoX/FGoky1ERAEREAREQBERAEREAREQBERAEREAREQBERAFFBxiXzIvvFaooOMS+ZF94gMbrHo2V01PPFGyo2IlBge4MB2oYBI1xBGNuAjO2Ur8+Q4Ws0DWGop3Rxx08cfa+JkUrsDWhz+2Iw04W2s5u5gxWNzk0LeUQHMRqRWNNMWX2raGljfMaqUGOoZI+SaRwF9u3vz3pNs7AWJtf8AJqt2k5uSXNqBj7aktM6SQOpXBhypti0fNzysMV1v6IDnVRqhWPEYcRI5rIxK8y+EkZXwVD5bHg4o43ODfm3DBkAstq5oKqirHSSuJZafaP28kgnL5GugcIXd7T7NgLbDpWzGa29EBPpDwbv/ADlC5B2bATSUuE2d29HhPMcEliuyvbcWO4rX9M6txThrZ4mzMY8PZcEhrhexy5QCVdCSxcTXqJqSkcmmoqyLWDRwrKhlU8tlLHMjEYa3DLcEAC+dyuy6K4Z83P2hY12iKeomZOGNmniuI5BmWXvcXBsOEfatgoqXAP6jv/BSk1GLXkhBOck/BQon8Zb6F/xRq1RP4y30L/ijWubZaiIgCIiAIiIAiIgCIiAIiIAiIgCIiAIiIAiIgCig4xL5kX3itUUHGJfMi+8QFqIiAIiIAiIgC+VVwHea7+xXmedrGlznBjQLlxIAA5yTkAtan16hkDm08c9bkRigiLmX3cN1m+wlRckuS2nRnU/pV/55Md2JR+71H0p3wRrelzXUrSrtHRStqqapia+Yv2mxL2NGFo74suRwTyLftF6XiqmY4ZGys52m9uojeD1FFJPgzOhUgryW3nt9+CxRP4y30L/ijVqifxlvoX/FGpFJaiIgPC8ooRphh3CQjnEMxB8hDbEIC5FF3WZ0ZfcTflTuszoy+4m/KgLUUXdZnRl9xN+VO6zOjL7ib8qAtRRd1mdGX3E35U7rM6MvuJvyoC1FF3WZ0ZfcTflTuszoy+4m/KgLUUXddlxcSC7gATFK0XcQGi5aALkgetWoAiLHaR0m2IPJOFsbHPkda5AaC42HPYLKTfBGUkuTI3Ran8u6PtHt7aP7VvbaWkvw9nwN/Cy3LN6O0o2VrCDiZIxr43EWJDgHC45DYrOLMZruZFERRJhRQcYl8yL7xWqKDjEvmRfeIC1ERAEREAXyqahsbHPcQ1jWlznHcABck+pfVaL2X9JmKgwNNjNK1h80Avd7S1o9ahOWEXI2NNQdetGku7sa18pRpWrc6a4oYSDHBewe65wultwtxNuTIc99zi1tY0BrQ1rQLAAAAAcgA3LhFJXOjvhO/f6v919pdPSjccyufTrSbt3Z7HW9MpQhk9oRSsv53bO5/LJvUtO1o0iIHitpCIJ2uAma3JkrSbd+0ZE3I9t94BXO2adlBsTfmKVGlHyNwk5Hf6lmrWfD9iGh6bTbyj2dpJ/3TR+iNVtYmV9M2ZmROT2byx44TT/cHlBCqfxlvoX/ABRrlHYV0mW1MsF+9kixgf1RkD62vPsC6u/jLfQv+KNbtGpnBM8z1LSrS6iVNccr0ZaiIrTnhRaHH7CPzVaotDeAj81AW2XzlmDd+87hylfRazrBWuENQ9pIc2CbCRkRhY6xB5DcXU4QyK6k8TPbc9Ef4hf8PrX0imDvKN4O8L87t7Kf/sJh7bm7pXyfeXHbbB3hd3g8t+7Jdi1arnOp6V7iXONPDjJNy7ExpcSeUkm6koZcEXNx5NpsvNkRVFwslkRARaWHeN9NB9tGrQotLeDb6aD7aNWhAFqGsp/dqr0E9/8AA9besXpPRYkDwRiY9pa9vU4EO3Z5gq2lJK6KK0W0mux+ctjXfJzFtIe5+LweE7W/bHStbh579y7jq0f3Wl5+14Lf4GL0+SFH2p2lsh2tfwOKTpbTffFws96z2i9FiMMAbgZG1rWN6mgBu/PIBWq0N34Km3Udl5MqiItU3AooOMS+ZF94rVFBxiXzIvvEBaiIgCIiALnXZrpi6jheNzJ7O6sTXWPtbb1roqxesuiWVVLLDIQxrmHvjuaRm1+fMQD6lXVjnBxNvRV1Q1EKj4T39O5+amMJXiWmORAvbkWTpabC90brYmkjLcbco5wru0Vx43g7n0evGGopYX2dmmvuma6yBxdexAHOvd8RCz/aKlr4Q1tuU5AcqzN5GNNTVFNXu27t+X7GydhumLtIF3IyB5J84taB9Z9i7E/jLfQv+KNaz2MtU3UNMXSC08xDnjla0cBh68yT1utyLZn8Zb6F/wAUa6mng4QSZ4Pq+pjqNVKUOFsvb9y1ERXnKCi0N4CPzVaotDeAj81AWrXNOaPc+OaNu+SKQMvuu9rgL9VytjXpLCHCxCnCeLK6kMkcgb2OZ+4Jof2XbV74r974cScO1+D1Le9AaOdHFBE62KOGNr7brxta11uq4+sLOdzx0nW9S1LXTV2Zj2VlK9wlhGbbkjD86w5Wn5w9as+IktipU5N/MbwvF1oP/qo2SKNkMWKtkuHROJDIyOE97+VnKLZnqXs0PkzqK2cuPzYC2CMdQwgvI6y5RVJtXZvxoyau9jfLrytBdtIs6etmDh8yoLZ43dRuA9o6w5ZbVXXVtW90ErRBVx8OO92vGXfxO+c3MG28X5d6Ok0roSoySutzN6W8G300H20atCi0t4NvpoPto1aFUUhEUldpSOGwce+dwGNBc93mtbmUBpb/APiJvoX/AGTVv60Z+jp+6grdhJsRG5tu8x5sDb4A7nHlW3UGlI5wcDrlps5pBa5p5nNOYQFaIiAKKDjEvmRfeK1RQcYl8yL7xAWovSadrGlziGtG8k2A8pKgGn4zm1ssjek2GQt9Rtn6roDJIpKLSsU1wx4Lm8JpuHDzmus4esLE6065xULSCccxHexjr3Yubybz5MwBlNK6Xjpoy+Vwa0bucnmA5StCdPVacfaO9NQtdnJ0rcjem7r4LfLv++i9Up9IyCo0gXNj3x0+4kbxjA4Df6RmeXr6BDC1jQ1oDWtADWgAAAbgANwQGrVnYzo5KdsQYY3MuWzNP7TEd5c48O/Mcuay1Cs7G9fCbRPhqmcmK7HesHL/APRXW0VM6MJ7s6Om6lqNMsYO68Pc49BqDpKQ2LYIB0i/F9TcS3DVfsbxUjxLK41NQNz3CzWH+huefWSeqy3FFiFCEXcs1HVtTXjg3Zd7bfuAFE/jLfQv+KNWqJ/GW+hf8UavOUWoiIAsRHpFtPQ7Z/Aihc91t5DQTYc5O4dZWXUWhx+wj81AaDorWytijMUrXNqn1NJhNSywDKpzY5QxsbhiZHKHYc74XsB519KHXapnZAXiNhkk0a8bLGO8qpZ45GOxE3zpyeTJ9s7XPRrJhQHOKDsgVToA+RsAMlPSzNeGyBkLZ5XxSPmBcS9rAzHkW77E2Bctm0XrMXaPfVShtoxMcTLhkrYS8NkjDiSGPDQRcnfkSLE7DZYHXyAv0bVhu/td5/wjEfqBUoq7SZKCTkk/J+f6PTrmzyTO4cmIusLAFxDiABuGVreRb3qrQzaRp5pYpAHRGwjI4Zw4gMV+9vu3LmC37VDS76TRNRPHw466nNuQizQ5p6iCR612q8bR+XnY9FqYWisOdkeKiueyiZVFxs+d8WzwkFpYCSSb9W6y1mTWOQVUdRGcMkWEtPPhJNj1EEg9RK33smyQyaMp5qfKOoqjLb+p8bsfkOIG457rlaULTjdryNMlODk15R+nX1wnpYZW8GR1K9vkfJE4f3WWC5Ro7U2t7Sp3CtMbHNpi2Oz+8xvjwjhWyuOTkWZ+Q2kP5ifZJ+ZcWSs2kedmkpNI3TSdcIIXyOzDGk25zyD1mw9a5zovWQtkklkN5Xkd9zN6LeYdXUF99LapVkML5JKwzxtF3R2fmLjPNxGW/dyLVJ2EscG8ItcB5SDZRIm0O7KcIfgMud7XsbX87cvjpDWM7eOeM2kaLOPSGVmu5xvH+wXNaCsiZTujkYXP2mcdiCd1s+S1t34raIW2a3LD3oyPJluvy2QHbKCsE0TJG8F7Q4esbvVuVC5to3VzSL4WOhqmwxOaCxhMlwD5Ms9/rVXyW0t/zzPbKgN/UUB/eJfMi+8Wm/JbS3/PM9sqlbq1pTaSfvjSQxhdYy5jv7AdeR9qA967WYT1d3ZwRE7Jh4JcMg9w5TvI5suu9lT2RIoyA+VrCdwJzWkLWKd0YnqNva+dsXNc8G/LbDZAdO05rC2UMljdhmYRgkac8J3i43j/AM5VkNQ9WYXjtuRxqKgvdYv3RkHkHK4gg4jnnyLneh8Gxbs8WDPDi37/AO17rp3Y2B2EvR2uXlwtv/0QG4IiIAiIgCIiAKJ/GW+hf8UatUT+Mt9C/wCKNAWoiIAotDeAj81WqLQ3gI/NQFqIp6irDcsr2ubmwA5yeZZSuYbS5KF6yMDgQcwRYg7iDvCh7otwY9rHg6V24d9uFe2/LesJrfrDNFC1tPGZJZXBjXMzHfcHDzX59wt5FnFmFJHG9ZtXW0dZJC1wewOJjN75H5h/qbuPkUPaZtbk5v8Asu26vdj2GOBwqmtqJph+1LhcDlDGHeAD84WJOfNbF13YcjJ/YVMsI6Lg2UDqBNjbykrtabqFJRxqr3PS6PqlFRUa63Xc5MaQ2tyDk5FldS9TnaQqg2x7XjIM7+S2/AD0nbuoEldDoew1EDeeolnA+Y0CJp8trm3kIW96O0ZHTxtjhY2KNu5rRYdZ6z1nMrGq6hTccaS9zGs6pSccaC9z56TZaNoGQE0Fh/8AdGrgotLeDb6aD7aNWhcQ86ek0Ie0tcLtcCCOcHIhc00nq66kkOIF0BPeSAXtzB9tx/uunLwQgOTmlhvivHfpd7f271bojVp1XICAW044TyLYupl9/l5PqVLoG/KBrMIwbJxw2GG+zab23Xuuh2QHrHGGgACwAAA5gNwXsiIAooOMS+ZF94rVFBxiXzIvvEBoesurZppjIG3p3km4F8BO8HmF9x9Sxcur8MtnOayTmJAP1rrhF+tYuXValcbmBl+oW+oWCA5w3Rm0e2GEB7zyDc0DlJ3ABZOt0JWaKf2xTP28RA28R4JsMyR83qeN3LlvymsmoGJwmoz2vUMzaGnCDbo8jT1bjy2zKas6+439rVrdhUg4Q4jCyQ82fAf1bjybwEBm9Wta4a5l4zhkaP2kTuGw+Tlb/UPqOSzS0jWXUPv+2KJ2wqW5gNyB58PIL9E96erli0Pr9V1QMEcDO2mEiaZ7iIWAZYi0d9iuCMHOD1gRlJR5LqVGdVvHty+y9WdERaoNXZpM59Izl3NBs4WjqAAJPrK8P0HUw50+kJHkfMqQyVruouaGuaOsKOb8foWfAhxmvtK36f4NsRavoHXPaTmlqWdrVY3Nvdko6UTuW9ibHPI77G20KUZKW6KqtKdKWM1+6+gUT+Mt9C/4o1aon8Zb6F/xRqRUWoiIAotDeAj81WqLQ3gI/NQFq1PWOUmnqjzwT/A5bYsFpnRmNsjCcLZWPbi5sbS0/wB7q6k1uUVk7Jn59brBN8nDTdqS7C/G7/s+MB9rW6Xe7967fqtKRSUh5qaD7NiwrexozuSdHbZ2Am+1wDF4US8G9uS29bVoPRWzZFGDibDGxmLdiwNDR7bXVkflV34KZSzdo+TYERFqm6EREBFpbwbfTQfbRq0KLS3g2+mg+2jViA83S65lqpoeevphUSaRro3vlqAWxyRtYBHNLG0NBYSMmDlWY+Q8n800j76L9NASP/4ib6F/2TV0C60A9jMbbbd0K/bWttNrFisRYi+z5gqvkPJ/NNI++i/TQG63Rc61h1Ymp6OomZpPSBfDTyyNDpYiCY2OcAbRg2uOdbrq/UOkpKd7zie+CJzjzlzGknLrKAyCig4xL5kX3itUUHGJfMi+8QFqIiALBaz6ow1zLPAbIB3sgGY5gekOr2ELOogOO6e1hr9GQPpJTiD2lsE9zia0WDsLvnCxsL2Lb+RYXVXWMU0BaMiXku69wH1LLdmyYmshb80U4I8rnvB+Eexc7XLr1Wqnoe96VoactFG/5t399jortewN7reteW69Ai4dceVc0cLv9S8x8IjkUnJ43vva5RGjTdbHFY5OP1ule/p/02vWrT+3MTmm0kbiWuBsRuIz5LEXC7DqJrH2/RMkd4Vt2S+e22frBDv/AJL87LrPYOmOGqb80OicPKRID8IWNNUbqepLrWjpx0d1+V7e7OpKJ/GW+hf8UatUT+Mt9C/4o10zw5aiIgCj0P4CPzVYou40Pi2oC1eCLqPuPD4tqdx4fFtQH27SZ0QvsG23ZKPuPD4tqdx4fFtWW2zCSXBaii7jw+LanceHxbVgyWoou48Pi2p3Hh8W1ANLeDb6aD7aNWKRuiIQQdm24II6iDcHyggH1KsoDSexf/DI/TVf+pnWc03p6Cii2tTIIYsQbiIcRidcgd6Cfmn2LB9i/wDhkfpqv/UzrBdn7+ED6VF8MqAzsfZW0W42FbHnziQD2ltgtnpqpkrGvjc2SNwu17SHNcOcEZEL83Go0R3Ca0tB0rhNi1socHbU2xO8GW7O3P7V1nsK6InptFhtQ10ZfM98bHXDmscGAXBzbctc639V+VAbHrr/AAyt+hVH2T1kdV+I0v0aH7Nqx2uv8MrfoVR9k9ZHVfiNL9Gh+zagMoooOMS+ZF94rVFBxiXzIvvEBaiIgCIiA5b2bNDktgqALht43nmxd9GfJfGPWFzGCkuLr9LaT0aypifFIMUb22cP+o5iDYg84XEtPaqy6MeRIDJTE/s5wMuoPA4Lv78i5uppPLNcHtOh9Qi6X4eTtJcfVf7NYk0bi5x1heY9HWWciEbhcOafWF6zOjZvc32gn2Ba2TxtfY7apU/ifFUfm8mAqaXCLrsnYd0OYqJ0rhYzyXb5jBhafWcR8llqGq+o8mkZGve10VGDcuOTpOpnUeluHJcrtMEDWNDWgNa0ANaMgABYAdVlt6Wk0837Hn+u9QjKH4eDu7/N9LdvU+iifxlvoX/FGrVE/jLfQv8AijXQPIFqIiAIiIApq/ScVO3FNLHCwkAOke1gudwu4gX6lSte1g0bMamGoiiZU7OKaIwyPDANq6E7Rri1wuBGWkczst1iBn2yAgEEEEXBGYIO4gr0ZUsc5zQ5pey2NoIJbiF24hvFxmLrRtJ6t1z5mmDZ0gawNaYpHlrAaaWMtDHWGFkzmODWsaCGB2bshjTqTW4JcDTAJJqdxibWSOe5scMrHDbvBcLSOY+xFu958kB0+69Zp2saXOIa1oJc4mwAAuSScgABvWkM1Wq2z7baOdIJ25unkwui7QEL8TW2bc1LWuJDA7LELbk0Vq5Vijr4pbXngIgZtC4Ne6AxyC7i4tBkzuSb3uTclAbsZ24cWIYLYsVxa1r3vutbO697rmenNSK2o2jO9EbqeSOwmeA791DYQ4EnJs7AS0ANsb2dicvvWao1xfVlj3tbJSSR047ZOFuKFjIoiwt4THtcdoHC975lzggOhT1DWNc57gxjQS5ziAGgC5JJyAAF7r2DgRcZg2sVz7WPVCrlfK2CwhMM0TLzSEvZJRyxMbJtHHMTua6wAG53fOJtvtLGWxsB3hrQfKAAUBp3Yv8A4ZH6ar/1M6wfZ8bfRItn+9RfDKs52L/4ZH6ar/1M62tAcY0L2NoK/VyJzIWtrtnI+OUCz3uZLJZjj84OaMOe7I8iynYJ1tdPTvo5iTLT99FivcxE2Lc+g7LyPA5F1NEBhtdf4ZW/Qqj7J6yOq/EaX6ND9m1Y7XX+GVv0Ko+yesjqvxGl+jQ/ZtQGUUUHGJfMi+8VqgkjlbK5zGsc1zWDvnuaQW475Bjsu+HKgL0UW2n8XF71/wCmm2n8XF71/wCmgLUUW2n8XF71/wCmm2n8XF71/wCmgLV6vjDgQQCCLEHMEcxHKpNtP4uL3r/0020/i4vev/TQGHrexzQSm7qZrSegXM+phA+pfXR+oFDAcTKZmIbi+8lusbQmxWT20/i4vev/AE020/i4vev/AE1D4cb3sjZerruOLnK3i7LAF5UW2n8XF71/6abafxcXvX/pqZrFqifxlvoX/FGm2n8XF71/6a8QRSGUPe1jQGOaA17nXxFp5WttwevegLkREAREQBERAEREAREQBERAF4K8ogNF0fqHW0zNnT6T2cIfI5jDSQvLdo90hGJxuc3lU/JfSf8ANR/kYPzLcUQGnfJfSf8ANR/kYPzJ8l9J/wA1H+Rg/MtxRAaPX6laQnikik0oDHKxzHgUUIu14LXC4dcZErb9G0QghjiBxCONjATvIY0NBPsVKIAiIgCIiAIiIAiIgCIiAIiIAiIgCIi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9166" name="AutoShape 14" descr="data:image/jpeg;base64,/9j/4AAQSkZJRgABAQAAAQABAAD/2wCEAAkGBhQQEBQUExQWEBEUEhUYEhQXFxcYGRgZFRkVFxQXFxgXJyYeFxkjHBQXHzAgJycpLCwsFR8xNTAqNSYrLCkBCQoKDgwOGg8PGiwkHyUqKi4pLDUqLCwyLCosLCwsLDUsKSopLCwtKSoqKSwsLCwsLCwsLC0sLCw1LCwsNCwpLP/AABEIAL0BCgMBIgACEQEDEQH/xAAcAAEBAAMAAwEAAAAAAAAAAAAABAUGBwECAwj/xABPEAABAwICBAYNCQYEBQUAAAABAAIDBBESIQUGEzEyNEFRUmEHFBUiM1NxcnOBkZOyFkJ0obPD0dLTIyQ1VWKxkpS08TZUweHwFyWCg6L/xAAbAQEAAgMBAQAAAAAAAAAAAAAAAgMBBAUGB//EAC8RAAIBAwMDAgQFBQAAAAAAAAABAgMREgQhMQVBUXGBEyJhkRRCseHwMqHB0fH/2gAMAwEAAhEDEQA/AO4oiIAiIgCIiAIiIAiIgCIiAIiIAiIgCIiAKWbSLWOLbPc4AE4WPdYG9s2gjkKqUUHGJfMi+8QHnuq3oy+6l/BO6rejL7qX8F9K6vjgYXyyMhYN73uaxovu751gvrHIHAOaQ5pAIIIIIO4gjeEBN3Vb0ZfdS/gndVvRl91L+C+4qGYyzE3GGhxZcYg0kgOI32JBF+or6ICTuq3oy+6l/BO6rejL7qX8F71GkYozhfIxjrA2c5oNnODGmxO4uc1vlcBvKoQEndVvRl91L+Cd1W9GX3Uv4KpzgBc7gtZ1j1zhomMkqMYZJKImBgv3xBIxZjolSUW9yLklsZzuq3oy+6l/BO6rejL7qX8FhK/WyCCsgpHY2z1AcYsIu2zcV8Rv/SeRZ6jqcYPON/4o4u1zCmm7Hp3Vb0ZfdS/gveDSDXuwgODrXs5j23AIBtiAvvHtVKifxlvoX/FGoky1ERAEREAREQBERAEREAREQBERAEREAREQBERAFFBxiXzIvvFaooOMS+ZF94gMbrHo2V01PPFGyo2IlBge4MB2oYBI1xBGNuAjO2Ur8+Q4Ws0DWGop3Rxx08cfa+JkUrsDWhz+2Iw04W2s5u5gxWNzk0LeUQHMRqRWNNMWX2raGljfMaqUGOoZI+SaRwF9u3vz3pNs7AWJtf8AJqt2k5uSXNqBj7aktM6SQOpXBhypti0fNzysMV1v6IDnVRqhWPEYcRI5rIxK8y+EkZXwVD5bHg4o43ODfm3DBkAstq5oKqirHSSuJZafaP28kgnL5GugcIXd7T7NgLbDpWzGa29EBPpDwbv/ADlC5B2bATSUuE2d29HhPMcEliuyvbcWO4rX9M6txThrZ4mzMY8PZcEhrhexy5QCVdCSxcTXqJqSkcmmoqyLWDRwrKhlU8tlLHMjEYa3DLcEAC+dyuy6K4Z83P2hY12iKeomZOGNmniuI5BmWXvcXBsOEfatgoqXAP6jv/BSk1GLXkhBOck/BQon8Zb6F/xRq1RP4y30L/ijWubZaiIgCIiAIiIAiIgCIiAIiIAiIgCIiAIiIAiIgCig4xL5kX3itUUHGJfMi+8QFqIiAIiIAiIgC+VVwHea7+xXmedrGlznBjQLlxIAA5yTkAtan16hkDm08c9bkRigiLmX3cN1m+wlRckuS2nRnU/pV/55Md2JR+71H0p3wRrelzXUrSrtHRStqqapia+Yv2mxL2NGFo74suRwTyLftF6XiqmY4ZGys52m9uojeD1FFJPgzOhUgryW3nt9+CxRP4y30L/ijVqifxlvoX/FGpFJaiIgPC8ooRphh3CQjnEMxB8hDbEIC5FF3WZ0ZfcTflTuszoy+4m/KgLUUXdZnRl9xN+VO6zOjL7ib8qAtRRd1mdGX3E35U7rM6MvuJvyoC1FF3WZ0ZfcTflTuszoy+4m/KgLUUXddlxcSC7gATFK0XcQGi5aALkgetWoAiLHaR0m2IPJOFsbHPkda5AaC42HPYLKTfBGUkuTI3Ran8u6PtHt7aP7VvbaWkvw9nwN/Cy3LN6O0o2VrCDiZIxr43EWJDgHC45DYrOLMZruZFERRJhRQcYl8yL7xWqKDjEvmRfeIC1ERAEREAXyqahsbHPcQ1jWlznHcABck+pfVaL2X9JmKgwNNjNK1h80Avd7S1o9ahOWEXI2NNQdetGku7sa18pRpWrc6a4oYSDHBewe65wultwtxNuTIc99zi1tY0BrQ1rQLAAAAAcgA3LhFJXOjvhO/f6v919pdPSjccyufTrSbt3Z7HW9MpQhk9oRSsv53bO5/LJvUtO1o0iIHitpCIJ2uAma3JkrSbd+0ZE3I9t94BXO2adlBsTfmKVGlHyNwk5Hf6lmrWfD9iGh6bTbyj2dpJ/3TR+iNVtYmV9M2ZmROT2byx44TT/cHlBCqfxlvoX/ABRrlHYV0mW1MsF+9kixgf1RkD62vPsC6u/jLfQv+KNbtGpnBM8z1LSrS6iVNccr0ZaiIrTnhRaHH7CPzVaotDeAj81AW2XzlmDd+87hylfRazrBWuENQ9pIc2CbCRkRhY6xB5DcXU4QyK6k8TPbc9Ef4hf8PrX0imDvKN4O8L87t7Kf/sJh7bm7pXyfeXHbbB3hd3g8t+7Jdi1arnOp6V7iXONPDjJNy7ExpcSeUkm6koZcEXNx5NpsvNkRVFwslkRARaWHeN9NB9tGrQotLeDb6aD7aNWhAFqGsp/dqr0E9/8AA9besXpPRYkDwRiY9pa9vU4EO3Z5gq2lJK6KK0W0mux+ctjXfJzFtIe5+LweE7W/bHStbh579y7jq0f3Wl5+14Lf4GL0+SFH2p2lsh2tfwOKTpbTffFws96z2i9FiMMAbgZG1rWN6mgBu/PIBWq0N34Km3Udl5MqiItU3AooOMS+ZF94rVFBxiXzIvvEBaiIgCIiALnXZrpi6jheNzJ7O6sTXWPtbb1roqxesuiWVVLLDIQxrmHvjuaRm1+fMQD6lXVjnBxNvRV1Q1EKj4T39O5+amMJXiWmORAvbkWTpabC90brYmkjLcbco5wru0Vx43g7n0evGGopYX2dmmvuma6yBxdexAHOvd8RCz/aKlr4Q1tuU5AcqzN5GNNTVFNXu27t+X7GydhumLtIF3IyB5J84taB9Z9i7E/jLfQv+KNaz2MtU3UNMXSC08xDnjla0cBh68yT1utyLZn8Zb6F/wAUa6mng4QSZ4Pq+pjqNVKUOFsvb9y1ERXnKCi0N4CPzVaotDeAj81AWrXNOaPc+OaNu+SKQMvuu9rgL9VytjXpLCHCxCnCeLK6kMkcgb2OZ+4Jof2XbV74r974cScO1+D1Le9AaOdHFBE62KOGNr7brxta11uq4+sLOdzx0nW9S1LXTV2Zj2VlK9wlhGbbkjD86w5Wn5w9as+IktipU5N/MbwvF1oP/qo2SKNkMWKtkuHROJDIyOE97+VnKLZnqXs0PkzqK2cuPzYC2CMdQwgvI6y5RVJtXZvxoyau9jfLrytBdtIs6etmDh8yoLZ43dRuA9o6w5ZbVXXVtW90ErRBVx8OO92vGXfxO+c3MG28X5d6Ok0roSoySutzN6W8G300H20atCi0t4NvpoPto1aFUUhEUldpSOGwce+dwGNBc93mtbmUBpb/APiJvoX/AGTVv60Z+jp+6grdhJsRG5tu8x5sDb4A7nHlW3UGlI5wcDrlps5pBa5p5nNOYQFaIiAKKDjEvmRfeK1RQcYl8yL7xAWovSadrGlziGtG8k2A8pKgGn4zm1ssjek2GQt9Rtn6roDJIpKLSsU1wx4Lm8JpuHDzmus4esLE6065xULSCccxHexjr3Yubybz5MwBlNK6Xjpoy+Vwa0bucnmA5StCdPVacfaO9NQtdnJ0rcjem7r4LfLv++i9Up9IyCo0gXNj3x0+4kbxjA4Df6RmeXr6BDC1jQ1oDWtADWgAAAbgANwQGrVnYzo5KdsQYY3MuWzNP7TEd5c48O/Mcuay1Cs7G9fCbRPhqmcmK7HesHL/APRXW0VM6MJ7s6Om6lqNMsYO68Pc49BqDpKQ2LYIB0i/F9TcS3DVfsbxUjxLK41NQNz3CzWH+huefWSeqy3FFiFCEXcs1HVtTXjg3Zd7bfuAFE/jLfQv+KNWqJ/GW+hf8UavOUWoiIAsRHpFtPQ7Z/Aihc91t5DQTYc5O4dZWXUWhx+wj81AaDorWytijMUrXNqn1NJhNSywDKpzY5QxsbhiZHKHYc74XsB519KHXapnZAXiNhkk0a8bLGO8qpZ45GOxE3zpyeTJ9s7XPRrJhQHOKDsgVToA+RsAMlPSzNeGyBkLZ5XxSPmBcS9rAzHkW77E2Bctm0XrMXaPfVShtoxMcTLhkrYS8NkjDiSGPDQRcnfkSLE7DZYHXyAv0bVhu/td5/wjEfqBUoq7SZKCTkk/J+f6PTrmzyTO4cmIusLAFxDiABuGVreRb3qrQzaRp5pYpAHRGwjI4Zw4gMV+9vu3LmC37VDS76TRNRPHw466nNuQizQ5p6iCR612q8bR+XnY9FqYWisOdkeKiueyiZVFxs+d8WzwkFpYCSSb9W6y1mTWOQVUdRGcMkWEtPPhJNj1EEg9RK33smyQyaMp5qfKOoqjLb+p8bsfkOIG457rlaULTjdryNMlODk15R+nX1wnpYZW8GR1K9vkfJE4f3WWC5Ro7U2t7Sp3CtMbHNpi2Oz+8xvjwjhWyuOTkWZ+Q2kP5ifZJ+ZcWSs2kedmkpNI3TSdcIIXyOzDGk25zyD1mw9a5zovWQtkklkN5Xkd9zN6LeYdXUF99LapVkML5JKwzxtF3R2fmLjPNxGW/dyLVJ2EscG8ItcB5SDZRIm0O7KcIfgMud7XsbX87cvjpDWM7eOeM2kaLOPSGVmu5xvH+wXNaCsiZTujkYXP2mcdiCd1s+S1t34raIW2a3LD3oyPJluvy2QHbKCsE0TJG8F7Q4esbvVuVC5to3VzSL4WOhqmwxOaCxhMlwD5Ms9/rVXyW0t/zzPbKgN/UUB/eJfMi+8Wm/JbS3/PM9sqlbq1pTaSfvjSQxhdYy5jv7AdeR9qA967WYT1d3ZwRE7Jh4JcMg9w5TvI5suu9lT2RIoyA+VrCdwJzWkLWKd0YnqNva+dsXNc8G/LbDZAdO05rC2UMljdhmYRgkac8J3i43j/AM5VkNQ9WYXjtuRxqKgvdYv3RkHkHK4gg4jnnyLneh8Gxbs8WDPDi37/AO17rp3Y2B2EvR2uXlwtv/0QG4IiIAiIgCIiAKJ/GW+hf8UatUT+Mt9C/wCKNAWoiIAotDeAj81WqLQ3gI/NQFqIp6irDcsr2ubmwA5yeZZSuYbS5KF6yMDgQcwRYg7iDvCh7otwY9rHg6V24d9uFe2/LesJrfrDNFC1tPGZJZXBjXMzHfcHDzX59wt5FnFmFJHG9ZtXW0dZJC1wewOJjN75H5h/qbuPkUPaZtbk5v8Asu26vdj2GOBwqmtqJph+1LhcDlDGHeAD84WJOfNbF13YcjJ/YVMsI6Lg2UDqBNjbykrtabqFJRxqr3PS6PqlFRUa63Xc5MaQ2tyDk5FldS9TnaQqg2x7XjIM7+S2/AD0nbuoEldDoew1EDeeolnA+Y0CJp8trm3kIW96O0ZHTxtjhY2KNu5rRYdZ6z1nMrGq6hTccaS9zGs6pSccaC9z56TZaNoGQE0Fh/8AdGrgotLeDb6aD7aNWhcQ86ek0Ie0tcLtcCCOcHIhc00nq66kkOIF0BPeSAXtzB9tx/uunLwQgOTmlhvivHfpd7f271bojVp1XICAW044TyLYupl9/l5PqVLoG/KBrMIwbJxw2GG+zab23Xuuh2QHrHGGgACwAAA5gNwXsiIAooOMS+ZF94rVFBxiXzIvvEBoesurZppjIG3p3km4F8BO8HmF9x9Sxcur8MtnOayTmJAP1rrhF+tYuXValcbmBl+oW+oWCA5w3Rm0e2GEB7zyDc0DlJ3ABZOt0JWaKf2xTP28RA28R4JsMyR83qeN3LlvymsmoGJwmoz2vUMzaGnCDbo8jT1bjy2zKas6+439rVrdhUg4Q4jCyQ82fAf1bjybwEBm9Wta4a5l4zhkaP2kTuGw+Tlb/UPqOSzS0jWXUPv+2KJ2wqW5gNyB58PIL9E96erli0Pr9V1QMEcDO2mEiaZ7iIWAZYi0d9iuCMHOD1gRlJR5LqVGdVvHty+y9WdERaoNXZpM59Izl3NBs4WjqAAJPrK8P0HUw50+kJHkfMqQyVruouaGuaOsKOb8foWfAhxmvtK36f4NsRavoHXPaTmlqWdrVY3Nvdko6UTuW9ibHPI77G20KUZKW6KqtKdKWM1+6+gUT+Mt9C/4o1aon8Zb6F/xRqRUWoiIAotDeAj81WqLQ3gI/NQFq1PWOUmnqjzwT/A5bYsFpnRmNsjCcLZWPbi5sbS0/wB7q6k1uUVk7Jn59brBN8nDTdqS7C/G7/s+MB9rW6Xe7967fqtKRSUh5qaD7NiwrexozuSdHbZ2Am+1wDF4US8G9uS29bVoPRWzZFGDibDGxmLdiwNDR7bXVkflV34KZSzdo+TYERFqm6EREBFpbwbfTQfbRq0KLS3g2+mg+2jViA83S65lqpoeevphUSaRro3vlqAWxyRtYBHNLG0NBYSMmDlWY+Q8n800j76L9NASP/4ib6F/2TV0C60A9jMbbbd0K/bWttNrFisRYi+z5gqvkPJ/NNI++i/TQG63Rc61h1Ymp6OomZpPSBfDTyyNDpYiCY2OcAbRg2uOdbrq/UOkpKd7zie+CJzjzlzGknLrKAyCig4xL5kX3itUUHGJfMi+8QFqIiALBaz6ow1zLPAbIB3sgGY5gekOr2ELOogOO6e1hr9GQPpJTiD2lsE9zia0WDsLvnCxsL2Lb+RYXVXWMU0BaMiXku69wH1LLdmyYmshb80U4I8rnvB+Eexc7XLr1Wqnoe96VoactFG/5t399jortewN7reteW69Ai4dceVc0cLv9S8x8IjkUnJ43vva5RGjTdbHFY5OP1ule/p/02vWrT+3MTmm0kbiWuBsRuIz5LEXC7DqJrH2/RMkd4Vt2S+e22frBDv/AJL87LrPYOmOGqb80OicPKRID8IWNNUbqepLrWjpx0d1+V7e7OpKJ/GW+hf8UatUT+Mt9C/4o10zw5aiIgCj0P4CPzVYou40Pi2oC1eCLqPuPD4tqdx4fFtQH27SZ0QvsG23ZKPuPD4tqdx4fFtWW2zCSXBaii7jw+LanceHxbVgyWoou48Pi2p3Hh8W1ANLeDb6aD7aNWKRuiIQQdm24II6iDcHyggH1KsoDSexf/DI/TVf+pnWc03p6Cii2tTIIYsQbiIcRidcgd6Cfmn2LB9i/wDhkfpqv/UzrBdn7+ED6VF8MqAzsfZW0W42FbHnziQD2ltgtnpqpkrGvjc2SNwu17SHNcOcEZEL83Go0R3Ca0tB0rhNi1socHbU2xO8GW7O3P7V1nsK6InptFhtQ10ZfM98bHXDmscGAXBzbctc639V+VAbHrr/AAyt+hVH2T1kdV+I0v0aH7Nqx2uv8MrfoVR9k9ZHVfiNL9Gh+zagMoooOMS+ZF94rVFBxiXzIvvEBaiIgCIiA5b2bNDktgqALht43nmxd9GfJfGPWFzGCkuLr9LaT0aypifFIMUb22cP+o5iDYg84XEtPaqy6MeRIDJTE/s5wMuoPA4Lv78i5uppPLNcHtOh9Qi6X4eTtJcfVf7NYk0bi5x1heY9HWWciEbhcOafWF6zOjZvc32gn2Ba2TxtfY7apU/ifFUfm8mAqaXCLrsnYd0OYqJ0rhYzyXb5jBhafWcR8llqGq+o8mkZGve10VGDcuOTpOpnUeluHJcrtMEDWNDWgNa0ANaMgABYAdVlt6Wk0837Hn+u9QjKH4eDu7/N9LdvU+iifxlvoX/FGrVE/jLfQv8AijXQPIFqIiAIiIApq/ScVO3FNLHCwkAOke1gudwu4gX6lSte1g0bMamGoiiZU7OKaIwyPDANq6E7Rri1wuBGWkczst1iBn2yAgEEEEXBGYIO4gr0ZUsc5zQ5pey2NoIJbiF24hvFxmLrRtJ6t1z5mmDZ0gawNaYpHlrAaaWMtDHWGFkzmODWsaCGB2bshjTqTW4JcDTAJJqdxibWSOe5scMrHDbvBcLSOY+xFu958kB0+69Zp2saXOIa1oJc4mwAAuSScgABvWkM1Wq2z7baOdIJ25unkwui7QEL8TW2bc1LWuJDA7LELbk0Vq5Vijr4pbXngIgZtC4Ne6AxyC7i4tBkzuSb3uTclAbsZ24cWIYLYsVxa1r3vutbO697rmenNSK2o2jO9EbqeSOwmeA791DYQ4EnJs7AS0ANsb2dicvvWao1xfVlj3tbJSSR047ZOFuKFjIoiwt4THtcdoHC975lzggOhT1DWNc57gxjQS5ziAGgC5JJyAAF7r2DgRcZg2sVz7WPVCrlfK2CwhMM0TLzSEvZJRyxMbJtHHMTua6wAG53fOJtvtLGWxsB3hrQfKAAUBp3Yv8A4ZH6ar/1M6wfZ8bfRItn+9RfDKs52L/4ZH6ar/1M62tAcY0L2NoK/VyJzIWtrtnI+OUCz3uZLJZjj84OaMOe7I8iynYJ1tdPTvo5iTLT99FivcxE2Lc+g7LyPA5F1NEBhtdf4ZW/Qqj7J6yOq/EaX6ND9m1Y7XX+GVv0Ko+yesjqvxGl+jQ/ZtQGUUUHGJfMi+8VqgkjlbK5zGsc1zWDvnuaQW475Bjsu+HKgL0UW2n8XF71/wCmm2n8XF71/wCmgLUUW2n8XF71/wCmm2n8XF71/wCmgLV6vjDgQQCCLEHMEcxHKpNtP4uL3r/0020/i4vev/TQGHrexzQSm7qZrSegXM+phA+pfXR+oFDAcTKZmIbi+8lusbQmxWT20/i4vev/AE020/i4vev/AE1D4cb3sjZerruOLnK3i7LAF5UW2n8XF71/6abafxcXvX/pqZrFqifxlvoX/FGm2n8XF71/6a8QRSGUPe1jQGOaA17nXxFp5WttwevegLkREAREQBERAEREAREQBERAF4K8ogNF0fqHW0zNnT6T2cIfI5jDSQvLdo90hGJxuc3lU/JfSf8ANR/kYPzLcUQGnfJfSf8ANR/kYPzJ8l9J/wA1H+Rg/MtxRAaPX6laQnikik0oDHKxzHgUUIu14LXC4dcZErb9G0QghjiBxCONjATvIY0NBPsVKIAiIgCIiAIiIAiIgCIiAIiIAiIgCIi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6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4000" dirty="0" smtClean="0">
                <a:solidFill>
                  <a:srgbClr val="FF0000"/>
                </a:solidFill>
              </a:rPr>
              <a:t>Características de los principales elementos</a:t>
            </a:r>
            <a:endParaRPr lang="es-ES" sz="4000" dirty="0" smtClean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sz="2800" dirty="0" smtClean="0">
                <a:solidFill>
                  <a:srgbClr val="00B050"/>
                </a:solidFill>
              </a:rPr>
              <a:t>C: forma gaseosa estable (CO</a:t>
            </a:r>
            <a:r>
              <a:rPr lang="es-MX" sz="2800" baseline="-25000" dirty="0" smtClean="0">
                <a:solidFill>
                  <a:srgbClr val="00B050"/>
                </a:solidFill>
              </a:rPr>
              <a:t>2</a:t>
            </a:r>
            <a:r>
              <a:rPr lang="es-MX" sz="2800" dirty="0" smtClean="0">
                <a:solidFill>
                  <a:srgbClr val="00B050"/>
                </a:solidFill>
              </a:rPr>
              <a:t>), forma orgánica estable, forma inorgánica estable (carbonatos) y Mineralización Biológica. 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 smtClean="0">
                <a:solidFill>
                  <a:srgbClr val="00B050"/>
                </a:solidFill>
              </a:rPr>
              <a:t>N: forma gaseosa estable (3.9 X 10</a:t>
            </a:r>
            <a:r>
              <a:rPr lang="es-MX" sz="2800" baseline="30000" dirty="0" smtClean="0">
                <a:solidFill>
                  <a:srgbClr val="00B050"/>
                </a:solidFill>
              </a:rPr>
              <a:t>9</a:t>
            </a:r>
            <a:r>
              <a:rPr lang="es-MX" sz="2800" dirty="0" smtClean="0">
                <a:solidFill>
                  <a:srgbClr val="00B050"/>
                </a:solidFill>
              </a:rPr>
              <a:t> </a:t>
            </a:r>
            <a:r>
              <a:rPr lang="es-MX" sz="2800" dirty="0" err="1" smtClean="0">
                <a:solidFill>
                  <a:srgbClr val="00B050"/>
                </a:solidFill>
              </a:rPr>
              <a:t>Tg</a:t>
            </a:r>
            <a:r>
              <a:rPr lang="es-MX" sz="2800" dirty="0" smtClean="0">
                <a:solidFill>
                  <a:srgbClr val="00B050"/>
                </a:solidFill>
              </a:rPr>
              <a:t>), forma sólida estable (1 X 10</a:t>
            </a:r>
            <a:r>
              <a:rPr lang="es-MX" sz="2800" baseline="30000" dirty="0" smtClean="0">
                <a:solidFill>
                  <a:srgbClr val="00B050"/>
                </a:solidFill>
              </a:rPr>
              <a:t>5</a:t>
            </a:r>
            <a:r>
              <a:rPr lang="es-MX" sz="2800" dirty="0" smtClean="0">
                <a:solidFill>
                  <a:srgbClr val="00B050"/>
                </a:solidFill>
              </a:rPr>
              <a:t> </a:t>
            </a:r>
            <a:r>
              <a:rPr lang="es-MX" sz="2800" dirty="0" err="1" smtClean="0">
                <a:solidFill>
                  <a:srgbClr val="00B050"/>
                </a:solidFill>
              </a:rPr>
              <a:t>Tg</a:t>
            </a:r>
            <a:r>
              <a:rPr lang="es-MX" sz="2800" dirty="0" smtClean="0">
                <a:solidFill>
                  <a:srgbClr val="00B050"/>
                </a:solidFill>
              </a:rPr>
              <a:t>) =&gt; se vuelve gas fácilmente. Mineralización Biológica =&gt; Ciclo Orgánico.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 smtClean="0"/>
              <a:t>P: no tiene forma gaseosa estable. Mineralización es Bioquímica =&gt; Ciclo orgánico/ Inorgánico.</a:t>
            </a:r>
            <a:endParaRPr lang="es-ES" sz="2800" dirty="0" smtClean="0"/>
          </a:p>
        </p:txBody>
      </p:sp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3888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pPr eaLnBrk="1" hangingPunct="1"/>
            <a:r>
              <a:rPr lang="es-MX" sz="3600" dirty="0" smtClean="0">
                <a:solidFill>
                  <a:srgbClr val="FF0000"/>
                </a:solidFill>
              </a:rPr>
              <a:t>P en moléculas esenciales de las células</a:t>
            </a:r>
            <a:endParaRPr lang="es-ES" sz="3600" dirty="0" smtClean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571612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sz="2800" dirty="0" smtClean="0"/>
              <a:t>Moneda Energética celular: ATP</a:t>
            </a:r>
          </a:p>
          <a:p>
            <a:pPr eaLnBrk="1" hangingPunct="1">
              <a:lnSpc>
                <a:spcPct val="90000"/>
              </a:lnSpc>
              <a:buNone/>
            </a:pPr>
            <a:endParaRPr lang="es-ES" sz="2800" dirty="0" smtClean="0"/>
          </a:p>
          <a:p>
            <a:pPr eaLnBrk="1" hangingPunct="1">
              <a:lnSpc>
                <a:spcPct val="90000"/>
              </a:lnSpc>
            </a:pPr>
            <a:r>
              <a:rPr lang="es-ES" sz="2800" dirty="0" smtClean="0"/>
              <a:t>En la molécula que guarda la información genética: ADN</a:t>
            </a:r>
          </a:p>
          <a:p>
            <a:pPr eaLnBrk="1" hangingPunct="1">
              <a:lnSpc>
                <a:spcPct val="90000"/>
              </a:lnSpc>
            </a:pPr>
            <a:endParaRPr lang="es-ES" sz="2800" dirty="0" smtClean="0"/>
          </a:p>
          <a:p>
            <a:pPr eaLnBrk="1" hangingPunct="1">
              <a:lnSpc>
                <a:spcPct val="90000"/>
              </a:lnSpc>
            </a:pPr>
            <a:endParaRPr lang="es-ES" sz="2800" dirty="0" smtClean="0"/>
          </a:p>
          <a:p>
            <a:pPr eaLnBrk="1" hangingPunct="1">
              <a:lnSpc>
                <a:spcPct val="90000"/>
              </a:lnSpc>
            </a:pPr>
            <a:r>
              <a:rPr lang="es-ES" sz="2800" dirty="0" smtClean="0"/>
              <a:t>En la membrana celular: </a:t>
            </a:r>
            <a:r>
              <a:rPr lang="es-ES" sz="2800" dirty="0" err="1" smtClean="0"/>
              <a:t>fosfolípidos</a:t>
            </a:r>
            <a:r>
              <a:rPr lang="es-ES" sz="2800" dirty="0" smtClean="0"/>
              <a:t>.</a:t>
            </a:r>
          </a:p>
        </p:txBody>
      </p:sp>
      <p:pic>
        <p:nvPicPr>
          <p:cNvPr id="64514" name="Picture 2" descr="Estructura en 3D del AT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1214422"/>
            <a:ext cx="1406550" cy="1357321"/>
          </a:xfrm>
          <a:prstGeom prst="rect">
            <a:avLst/>
          </a:prstGeom>
          <a:noFill/>
        </p:spPr>
      </p:pic>
      <p:sp>
        <p:nvSpPr>
          <p:cNvPr id="64516" name="AutoShape 4" descr="http://media2.picsearch.com/is?5JinCi1NjDTWAegc_qgjbHEEUCg_Th47mCwy4Z3Tz8c&amp;height=26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4518" name="Picture 6" descr="http://media2.picsearch.com/is?5JinCi1NjDTWAegc_qgjbHEEUCg_Th47mCwy4Z3Tz8c&amp;height=2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3000372"/>
            <a:ext cx="1643074" cy="1262421"/>
          </a:xfrm>
          <a:prstGeom prst="rect">
            <a:avLst/>
          </a:prstGeom>
          <a:noFill/>
        </p:spPr>
      </p:pic>
      <p:sp>
        <p:nvSpPr>
          <p:cNvPr id="64520" name="AutoShape 8" descr="http://media3.picsearch.com/is?emqkzks91yOUhy9fJKM-jfq0-RxKWLW1lEIxEyskCdY&amp;height=27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4522" name="AutoShape 10" descr="http://media3.picsearch.com/is?emqkzks91yOUhy9fJKM-jfq0-RxKWLW1lEIxEyskCdY&amp;height=27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4526" name="Picture 14" descr="http://media3.picsearch.com/is?emqkzks91yOUhy9fJKM-jfq0-RxKWLW1lEIxEyskCdY&amp;height=2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4786322"/>
            <a:ext cx="2000264" cy="1624849"/>
          </a:xfrm>
          <a:prstGeom prst="rect">
            <a:avLst/>
          </a:prstGeom>
          <a:noFill/>
        </p:spPr>
      </p:pic>
      <p:pic>
        <p:nvPicPr>
          <p:cNvPr id="11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FF0066"/>
                </a:solidFill>
              </a:rPr>
              <a:t>Almacenes y </a:t>
            </a:r>
            <a:r>
              <a:rPr lang="es-MX" dirty="0">
                <a:solidFill>
                  <a:schemeClr val="tx1"/>
                </a:solidFill>
              </a:rPr>
              <a:t>Flujos</a:t>
            </a:r>
            <a:r>
              <a:rPr lang="es-MX" dirty="0">
                <a:solidFill>
                  <a:srgbClr val="FF0066"/>
                </a:solidFill>
              </a:rPr>
              <a:t> de la </a:t>
            </a:r>
            <a:r>
              <a:rPr lang="es-MX" dirty="0" smtClean="0">
                <a:solidFill>
                  <a:srgbClr val="FF0066"/>
                </a:solidFill>
              </a:rPr>
              <a:t>M.O. en Ecosistemas Terrestres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762000" y="5068888"/>
            <a:ext cx="8382000" cy="1746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MX">
              <a:solidFill>
                <a:srgbClr val="CCFF66"/>
              </a:solidFill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762000" y="5243513"/>
            <a:ext cx="8382000" cy="161448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3765550" y="5126038"/>
          <a:ext cx="185102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Imagen de mapa de bits" r:id="rId3" imgW="2019048" imgH="1352381" progId="PBrush">
                  <p:embed/>
                </p:oleObj>
              </mc:Choice>
              <mc:Fallback>
                <p:oleObj name="Imagen de mapa de bits" r:id="rId3" imgW="2019048" imgH="1352381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5550" y="5126038"/>
                        <a:ext cx="1851025" cy="109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8675" y="2205038"/>
            <a:ext cx="2705100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5546725" y="3665538"/>
            <a:ext cx="463550" cy="1343025"/>
          </a:xfrm>
          <a:prstGeom prst="curvedLeftArrow">
            <a:avLst>
              <a:gd name="adj1" fmla="val 57945"/>
              <a:gd name="adj2" fmla="val 11589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 rot="9306595">
            <a:off x="4689475" y="5302250"/>
            <a:ext cx="858838" cy="468313"/>
          </a:xfrm>
          <a:prstGeom prst="curvedDownArrow">
            <a:avLst>
              <a:gd name="adj1" fmla="val 51774"/>
              <a:gd name="adj2" fmla="val 8845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651500" y="3429000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b="1"/>
              <a:t>Hojarasca</a:t>
            </a:r>
            <a:endParaRPr lang="es-ES" b="1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4094163" y="5184775"/>
            <a:ext cx="309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MX" b="1"/>
              <a:t>N</a:t>
            </a:r>
            <a:endParaRPr lang="es-ES" b="1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4689475" y="53609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b="1"/>
              <a:t>N</a:t>
            </a:r>
            <a:endParaRPr lang="es-ES" b="1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029075" y="5653088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b="1"/>
              <a:t>P</a:t>
            </a:r>
            <a:endParaRPr lang="es-ES" b="1"/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4754563" y="588645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b="1"/>
              <a:t>K</a:t>
            </a:r>
            <a:endParaRPr lang="es-ES" b="1"/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4359275" y="5711825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b="1"/>
              <a:t>Ca</a:t>
            </a:r>
            <a:endParaRPr lang="es-ES" b="1"/>
          </a:p>
        </p:txBody>
      </p:sp>
      <p:pic>
        <p:nvPicPr>
          <p:cNvPr id="7186" name="Picture 18" descr="Moth (Family: Notodontidae) uses color and pattern camouflage, a type of mimicry, to blend in the rain forest floor. Suriname.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9563" y="4292600"/>
            <a:ext cx="1271587" cy="828675"/>
          </a:xfrm>
          <a:prstGeom prst="rect">
            <a:avLst/>
          </a:prstGeom>
          <a:noFill/>
          <a:ln/>
        </p:spPr>
      </p:pic>
      <p:sp>
        <p:nvSpPr>
          <p:cNvPr id="7187" name="Line 19"/>
          <p:cNvSpPr>
            <a:spLocks noChangeShapeType="1"/>
          </p:cNvSpPr>
          <p:nvPr/>
        </p:nvSpPr>
        <p:spPr bwMode="auto">
          <a:xfrm flipV="1">
            <a:off x="5018088" y="4484688"/>
            <a:ext cx="1717675" cy="5254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>
            <a:off x="5151438" y="5068888"/>
            <a:ext cx="1649412" cy="1158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7956550" y="4581525"/>
            <a:ext cx="104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FF0066"/>
                </a:solidFill>
              </a:rPr>
              <a:t>Mantillo</a:t>
            </a:r>
            <a:endParaRPr lang="en-US" b="1">
              <a:solidFill>
                <a:srgbClr val="FF0066"/>
              </a:solidFill>
            </a:endParaRP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2627313" y="2565400"/>
            <a:ext cx="1136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FF0066"/>
                </a:solidFill>
              </a:rPr>
              <a:t>Biomasa</a:t>
            </a:r>
          </a:p>
          <a:p>
            <a:r>
              <a:rPr lang="es-MX" b="1">
                <a:solidFill>
                  <a:srgbClr val="FF0066"/>
                </a:solidFill>
              </a:rPr>
              <a:t>Aérea</a:t>
            </a:r>
            <a:endParaRPr lang="en-US" b="1">
              <a:solidFill>
                <a:srgbClr val="FF0066"/>
              </a:solidFill>
            </a:endParaRP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2124075" y="5589588"/>
            <a:ext cx="1517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FF0066"/>
                </a:solidFill>
              </a:rPr>
              <a:t>Biomasa</a:t>
            </a:r>
          </a:p>
          <a:p>
            <a:r>
              <a:rPr lang="es-MX" b="1">
                <a:solidFill>
                  <a:srgbClr val="FF0066"/>
                </a:solidFill>
              </a:rPr>
              <a:t>Subterranea</a:t>
            </a:r>
            <a:endParaRPr lang="en-US" b="1">
              <a:solidFill>
                <a:srgbClr val="FF0066"/>
              </a:solidFill>
            </a:endParaRP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7164388" y="587692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FF0066"/>
                </a:solidFill>
              </a:rPr>
              <a:t>Suelo</a:t>
            </a:r>
            <a:endParaRPr lang="en-US" b="1">
              <a:solidFill>
                <a:srgbClr val="FF0066"/>
              </a:solidFill>
            </a:endParaRPr>
          </a:p>
        </p:txBody>
      </p:sp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7308850" y="3429000"/>
            <a:ext cx="175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b="1"/>
              <a:t>Mineralización</a:t>
            </a:r>
            <a:endParaRPr lang="es-ES" b="1"/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 flipV="1">
            <a:off x="7596188" y="3789363"/>
            <a:ext cx="28892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7197" name="Line 29"/>
          <p:cNvSpPr>
            <a:spLocks noChangeShapeType="1"/>
          </p:cNvSpPr>
          <p:nvPr/>
        </p:nvSpPr>
        <p:spPr bwMode="auto">
          <a:xfrm flipH="1" flipV="1">
            <a:off x="8243888" y="3860800"/>
            <a:ext cx="576262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3779838" y="6308725"/>
            <a:ext cx="136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b="1"/>
              <a:t>Lixiviación</a:t>
            </a:r>
            <a:endParaRPr lang="es-ES" b="1"/>
          </a:p>
        </p:txBody>
      </p:sp>
      <p:sp>
        <p:nvSpPr>
          <p:cNvPr id="7199" name="Line 31"/>
          <p:cNvSpPr>
            <a:spLocks noChangeShapeType="1"/>
          </p:cNvSpPr>
          <p:nvPr/>
        </p:nvSpPr>
        <p:spPr bwMode="auto">
          <a:xfrm>
            <a:off x="5292725" y="63087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auto">
          <a:xfrm>
            <a:off x="6084888" y="5516563"/>
            <a:ext cx="161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b="1"/>
              <a:t>Humificación</a:t>
            </a:r>
            <a:endParaRPr lang="es-ES" b="1"/>
          </a:p>
        </p:txBody>
      </p:sp>
      <p:sp>
        <p:nvSpPr>
          <p:cNvPr id="7201" name="Line 33"/>
          <p:cNvSpPr>
            <a:spLocks noChangeShapeType="1"/>
          </p:cNvSpPr>
          <p:nvPr/>
        </p:nvSpPr>
        <p:spPr bwMode="auto">
          <a:xfrm>
            <a:off x="5651500" y="5157788"/>
            <a:ext cx="158432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755650" y="6338888"/>
            <a:ext cx="2324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MX" sz="2800"/>
              <a:t>(Anaya 2007)</a:t>
            </a:r>
            <a:endParaRPr lang="en-US" sz="2800"/>
          </a:p>
        </p:txBody>
      </p:sp>
      <p:pic>
        <p:nvPicPr>
          <p:cNvPr id="30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6143644"/>
            <a:ext cx="823594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85786" y="214290"/>
            <a:ext cx="7772400" cy="1470025"/>
          </a:xfrm>
        </p:spPr>
        <p:txBody>
          <a:bodyPr/>
          <a:lstStyle/>
          <a:p>
            <a:r>
              <a:rPr lang="es-MX" dirty="0" smtClean="0">
                <a:solidFill>
                  <a:srgbClr val="FF0000"/>
                </a:solidFill>
              </a:rPr>
              <a:t>Definición funcional del suelo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4282" y="2428868"/>
            <a:ext cx="8572560" cy="1752600"/>
          </a:xfrm>
        </p:spPr>
        <p:txBody>
          <a:bodyPr/>
          <a:lstStyle/>
          <a:p>
            <a:r>
              <a:rPr lang="es-MX" dirty="0" smtClean="0"/>
              <a:t>El suelo es un componente de los ecosistemas terrestres (naturales y </a:t>
            </a:r>
            <a:r>
              <a:rPr lang="es-MX" dirty="0" err="1" smtClean="0"/>
              <a:t>antrópicos</a:t>
            </a:r>
            <a:r>
              <a:rPr lang="es-MX" dirty="0" smtClean="0"/>
              <a:t>) donde se realizan una variedad de procesos que determinan el ciclo hídrico, los ciclos </a:t>
            </a:r>
            <a:r>
              <a:rPr lang="es-MX" dirty="0" err="1" smtClean="0"/>
              <a:t>biogeoquímicos</a:t>
            </a:r>
            <a:r>
              <a:rPr lang="es-MX" dirty="0" smtClean="0"/>
              <a:t> y los ciclos biológicos.</a:t>
            </a:r>
            <a:endParaRPr lang="es-MX" dirty="0"/>
          </a:p>
        </p:txBody>
      </p:sp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5724525"/>
            <a:ext cx="194119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85786" y="214290"/>
            <a:ext cx="7772400" cy="1470025"/>
          </a:xfrm>
        </p:spPr>
        <p:txBody>
          <a:bodyPr/>
          <a:lstStyle/>
          <a:p>
            <a:r>
              <a:rPr lang="es-MX" dirty="0" smtClean="0">
                <a:solidFill>
                  <a:srgbClr val="FF0000"/>
                </a:solidFill>
              </a:rPr>
              <a:t>Definición funcional del suelo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85720" y="2000240"/>
            <a:ext cx="8572560" cy="1752600"/>
          </a:xfrm>
        </p:spPr>
        <p:txBody>
          <a:bodyPr/>
          <a:lstStyle/>
          <a:p>
            <a:r>
              <a:rPr lang="es-MX" dirty="0" smtClean="0"/>
              <a:t>Su importancia radica en que la presencia del suelo permite que existan mecanismos que controlan los tres ciclos antes mencionados, lo que favorece una mayor estabilidad de estos ciclos y por tanto, su funcionamiento a lo largo del tiempo. Mientras más estructurado es el suelo, esto ciclos son mas </a:t>
            </a:r>
            <a:r>
              <a:rPr lang="es-MX" dirty="0" err="1" smtClean="0"/>
              <a:t>resilentes</a:t>
            </a:r>
            <a:r>
              <a:rPr lang="es-MX" dirty="0" smtClean="0"/>
              <a:t> a las perturbaciones.</a:t>
            </a:r>
            <a:endParaRPr lang="es-MX" dirty="0"/>
          </a:p>
        </p:txBody>
      </p:sp>
      <p:pic>
        <p:nvPicPr>
          <p:cNvPr id="4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5724525"/>
            <a:ext cx="194119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85786" y="214290"/>
            <a:ext cx="7772400" cy="1470025"/>
          </a:xfrm>
        </p:spPr>
        <p:txBody>
          <a:bodyPr/>
          <a:lstStyle/>
          <a:p>
            <a:r>
              <a:rPr lang="es-MX" dirty="0" smtClean="0">
                <a:solidFill>
                  <a:srgbClr val="FF0000"/>
                </a:solidFill>
              </a:rPr>
              <a:t>Definición funcional del suelo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85720" y="2000240"/>
            <a:ext cx="8572560" cy="1752600"/>
          </a:xfrm>
        </p:spPr>
        <p:txBody>
          <a:bodyPr/>
          <a:lstStyle/>
          <a:p>
            <a:r>
              <a:rPr lang="es-MX" dirty="0" smtClean="0"/>
              <a:t>Así mismo, el suelo representa el elemento de los ecosistemas terrestres donde se presenta con más intensidad el acoplamiento entre la vida, los componentes minerales y la atmósfera, generando productos que solamente se pueden encontrar en los suelos.</a:t>
            </a:r>
            <a:endParaRPr lang="es-MX" dirty="0"/>
          </a:p>
        </p:txBody>
      </p:sp>
      <p:pic>
        <p:nvPicPr>
          <p:cNvPr id="4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2805" y="5572140"/>
            <a:ext cx="194119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107950" y="274638"/>
            <a:ext cx="4824413" cy="1143000"/>
          </a:xfrm>
        </p:spPr>
        <p:txBody>
          <a:bodyPr/>
          <a:lstStyle/>
          <a:p>
            <a:pPr eaLnBrk="1" hangingPunct="1"/>
            <a:r>
              <a:rPr lang="es-ES" dirty="0" smtClean="0">
                <a:solidFill>
                  <a:srgbClr val="FF0000"/>
                </a:solidFill>
              </a:rPr>
              <a:t>Perfil de suelo</a:t>
            </a:r>
          </a:p>
        </p:txBody>
      </p:sp>
      <p:pic>
        <p:nvPicPr>
          <p:cNvPr id="12291" name="Picture 6" descr="AG1060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916113"/>
            <a:ext cx="365601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8" descr="soil profi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4850" y="130175"/>
            <a:ext cx="4629150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soil_profi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8525" y="3429000"/>
            <a:ext cx="7345363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6" descr="thumb?id=242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1484313"/>
            <a:ext cx="952500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7" descr="image%3Fid%3D24254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1484313"/>
            <a:ext cx="844550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8" descr="histosol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92275" y="1484313"/>
            <a:ext cx="814388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395288" y="2636838"/>
            <a:ext cx="7921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latin typeface="Verdana" pitchFamily="34" charset="0"/>
              </a:rPr>
              <a:t>Molisol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1692275" y="2636838"/>
            <a:ext cx="792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Histosol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2987675" y="2636838"/>
            <a:ext cx="10080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Podsol</a:t>
            </a:r>
          </a:p>
        </p:txBody>
      </p:sp>
      <p:pic>
        <p:nvPicPr>
          <p:cNvPr id="13321" name="Picture 12" descr="links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0" y="1484313"/>
            <a:ext cx="92233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Text Box 13"/>
          <p:cNvSpPr txBox="1">
            <a:spLocks noChangeArrowheads="1"/>
          </p:cNvSpPr>
          <p:nvPr/>
        </p:nvSpPr>
        <p:spPr bwMode="auto">
          <a:xfrm>
            <a:off x="4572000" y="2781300"/>
            <a:ext cx="1008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chemeClr val="bg1"/>
                </a:solidFill>
                <a:latin typeface="Verdana" pitchFamily="34" charset="0"/>
              </a:rPr>
              <a:t>Andosol</a:t>
            </a:r>
          </a:p>
        </p:txBody>
      </p:sp>
      <p:pic>
        <p:nvPicPr>
          <p:cNvPr id="13323" name="Picture 14" descr="vertisol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67400" y="1484313"/>
            <a:ext cx="8524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5867400" y="2781300"/>
            <a:ext cx="7921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Vertisol</a:t>
            </a:r>
          </a:p>
        </p:txBody>
      </p:sp>
      <p:pic>
        <p:nvPicPr>
          <p:cNvPr id="13325" name="Picture 16" descr="image%3Fid%3D24248%26rendTypeId%3D4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308850" y="1484313"/>
            <a:ext cx="844550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7235825" y="2708275"/>
            <a:ext cx="935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12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Aridisol</a:t>
            </a: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2285984" y="0"/>
            <a:ext cx="4824413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Tipos de suelos</a:t>
            </a:r>
          </a:p>
        </p:txBody>
      </p:sp>
      <p:pic>
        <p:nvPicPr>
          <p:cNvPr id="16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4000" dirty="0" smtClean="0">
                <a:solidFill>
                  <a:srgbClr val="FF0000"/>
                </a:solidFill>
              </a:rPr>
              <a:t>Concentración de los gases de </a:t>
            </a:r>
            <a:r>
              <a:rPr lang="es-MX" sz="4000" dirty="0">
                <a:solidFill>
                  <a:srgbClr val="FF0000"/>
                </a:solidFill>
              </a:rPr>
              <a:t>la Atmósfera de los planetas internos.</a:t>
            </a:r>
            <a:endParaRPr lang="es-ES" sz="4000" dirty="0">
              <a:solidFill>
                <a:srgbClr val="FF0000"/>
              </a:solidFill>
            </a:endParaRPr>
          </a:p>
        </p:txBody>
      </p:sp>
      <p:graphicFrame>
        <p:nvGraphicFramePr>
          <p:cNvPr id="62467" name="Group 3"/>
          <p:cNvGraphicFramePr>
            <a:graphicFrameLocks noGrp="1"/>
          </p:cNvGraphicFramePr>
          <p:nvPr>
            <p:ph type="tbl" idx="1"/>
          </p:nvPr>
        </p:nvGraphicFramePr>
        <p:xfrm>
          <a:off x="179388" y="1844675"/>
          <a:ext cx="8856662" cy="3913442"/>
        </p:xfrm>
        <a:graphic>
          <a:graphicData uri="http://schemas.openxmlformats.org/drawingml/2006/table">
            <a:tbl>
              <a:tblPr/>
              <a:tblGrid>
                <a:gridCol w="2520950"/>
                <a:gridCol w="1490662"/>
                <a:gridCol w="1881188"/>
                <a:gridCol w="1236662"/>
                <a:gridCol w="1727200"/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Gas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Venus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Tierra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Sin vida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Marte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Tierra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Con vida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CO2 (%)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98.00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98.00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95.00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0.035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 (%)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1.90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1.90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2.50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78.00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O2 (%)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0.00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0.25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21.00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Temperatura (°C)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477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290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-53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16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3888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4572000" y="0"/>
            <a:ext cx="792163" cy="8636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9219" name="Oval 3" descr="Gotas de agua"/>
          <p:cNvSpPr>
            <a:spLocks noChangeArrowheads="1"/>
          </p:cNvSpPr>
          <p:nvPr/>
        </p:nvSpPr>
        <p:spPr bwMode="auto">
          <a:xfrm>
            <a:off x="3419475" y="3789363"/>
            <a:ext cx="2736850" cy="1800225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MX"/>
          </a:p>
        </p:txBody>
      </p:sp>
      <p:sp>
        <p:nvSpPr>
          <p:cNvPr id="4100" name="plant"/>
          <p:cNvSpPr>
            <a:spLocks noEditPoints="1" noChangeArrowheads="1"/>
          </p:cNvSpPr>
          <p:nvPr/>
        </p:nvSpPr>
        <p:spPr bwMode="auto">
          <a:xfrm>
            <a:off x="3733800" y="1341438"/>
            <a:ext cx="2266960" cy="1020762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>
              <a:defRPr/>
            </a:pPr>
            <a:r>
              <a:rPr lang="es-ES_tradnl" sz="1600" dirty="0"/>
              <a:t>planta</a:t>
            </a:r>
            <a:endParaRPr lang="es-ES" sz="1600" dirty="0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3492500" y="2852738"/>
            <a:ext cx="2519363" cy="504825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/>
              <a:t>simbionte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V="1">
            <a:off x="4932363" y="2276475"/>
            <a:ext cx="0" cy="504825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V="1">
            <a:off x="4932363" y="3357563"/>
            <a:ext cx="0" cy="358775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4572000" y="5661025"/>
            <a:ext cx="0" cy="792163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3924300" y="6491288"/>
            <a:ext cx="153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LIXIVIACIÓN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4214810" y="4643446"/>
            <a:ext cx="1377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dirty="0"/>
              <a:t>SOLUCION</a:t>
            </a:r>
          </a:p>
          <a:p>
            <a:pPr algn="ctr"/>
            <a:r>
              <a:rPr lang="es-ES" dirty="0"/>
              <a:t>SUELO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54038" y="1144588"/>
            <a:ext cx="2406650" cy="717550"/>
          </a:xfrm>
          <a:prstGeom prst="rect">
            <a:avLst/>
          </a:prstGeom>
          <a:noFill/>
          <a:ln w="76200">
            <a:solidFill>
              <a:srgbClr val="0033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/>
              <a:t>FORMAS</a:t>
            </a:r>
          </a:p>
          <a:p>
            <a:pPr algn="ctr"/>
            <a:r>
              <a:rPr lang="es-ES"/>
              <a:t>INTERCAMBIABLES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625475" y="2655888"/>
            <a:ext cx="1847850" cy="717550"/>
          </a:xfrm>
          <a:prstGeom prst="rect">
            <a:avLst/>
          </a:prstGeom>
          <a:noFill/>
          <a:ln w="76200">
            <a:solidFill>
              <a:srgbClr val="66003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/>
              <a:t>FORMAS</a:t>
            </a:r>
          </a:p>
          <a:p>
            <a:pPr algn="ctr"/>
            <a:r>
              <a:rPr lang="es-ES"/>
              <a:t>RESISTENTES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554038" y="4168775"/>
            <a:ext cx="1860550" cy="71755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/>
              <a:t>FORMAS</a:t>
            </a:r>
          </a:p>
          <a:p>
            <a:pPr algn="ctr"/>
            <a:r>
              <a:rPr lang="es-ES"/>
              <a:t>POTENCIALES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7000875" y="1431925"/>
            <a:ext cx="1403350" cy="442913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MANTILLO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7072313" y="2728913"/>
            <a:ext cx="1568450" cy="442912"/>
          </a:xfrm>
          <a:prstGeom prst="rect">
            <a:avLst/>
          </a:prstGeom>
          <a:noFill/>
          <a:ln w="76200">
            <a:solidFill>
              <a:srgbClr val="CC33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MICROBIOS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7105650" y="4024313"/>
            <a:ext cx="1682750" cy="717550"/>
          </a:xfrm>
          <a:prstGeom prst="rect">
            <a:avLst/>
          </a:prstGeom>
          <a:noFill/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/>
              <a:t>MOS</a:t>
            </a:r>
          </a:p>
          <a:p>
            <a:pPr algn="ctr"/>
            <a:r>
              <a:rPr lang="es-ES"/>
              <a:t>HUMIFICADA</a:t>
            </a: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>
            <a:off x="7524750" y="1916113"/>
            <a:ext cx="0" cy="720725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>
            <a:off x="7596188" y="3284538"/>
            <a:ext cx="0" cy="64928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 flipV="1">
            <a:off x="8101013" y="3213100"/>
            <a:ext cx="0" cy="792163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cxnSp>
        <p:nvCxnSpPr>
          <p:cNvPr id="9237" name="AutoShape 21"/>
          <p:cNvCxnSpPr>
            <a:cxnSpLocks noChangeShapeType="1"/>
            <a:stCxn id="9219" idx="7"/>
          </p:cNvCxnSpPr>
          <p:nvPr/>
        </p:nvCxnSpPr>
        <p:spPr bwMode="auto">
          <a:xfrm flipV="1">
            <a:off x="5756275" y="3141663"/>
            <a:ext cx="1192213" cy="911225"/>
          </a:xfrm>
          <a:prstGeom prst="straightConnector1">
            <a:avLst/>
          </a:prstGeom>
          <a:noFill/>
          <a:ln w="76200">
            <a:solidFill>
              <a:srgbClr val="6633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9238" name="AutoShape 22"/>
          <p:cNvCxnSpPr>
            <a:cxnSpLocks noChangeShapeType="1"/>
            <a:stCxn id="9219" idx="6"/>
          </p:cNvCxnSpPr>
          <p:nvPr/>
        </p:nvCxnSpPr>
        <p:spPr bwMode="auto">
          <a:xfrm flipV="1">
            <a:off x="6156325" y="4437063"/>
            <a:ext cx="863600" cy="252412"/>
          </a:xfrm>
          <a:prstGeom prst="straightConnector1">
            <a:avLst/>
          </a:prstGeom>
          <a:noFill/>
          <a:ln w="38100">
            <a:solidFill>
              <a:srgbClr val="6633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2484438" y="4581525"/>
            <a:ext cx="8636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40" name="Line 24"/>
          <p:cNvSpPr>
            <a:spLocks noChangeShapeType="1"/>
          </p:cNvSpPr>
          <p:nvPr/>
        </p:nvSpPr>
        <p:spPr bwMode="auto">
          <a:xfrm>
            <a:off x="2555875" y="3357563"/>
            <a:ext cx="1008063" cy="792162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 flipH="1" flipV="1">
            <a:off x="2484438" y="3500438"/>
            <a:ext cx="935037" cy="792162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 flipV="1">
            <a:off x="2916238" y="1989138"/>
            <a:ext cx="0" cy="107950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>
            <a:off x="2916238" y="3068638"/>
            <a:ext cx="863600" cy="576262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9244" name="Line 28"/>
          <p:cNvSpPr>
            <a:spLocks noChangeShapeType="1"/>
          </p:cNvSpPr>
          <p:nvPr/>
        </p:nvSpPr>
        <p:spPr bwMode="auto">
          <a:xfrm>
            <a:off x="3779838" y="3644900"/>
            <a:ext cx="0" cy="288925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45" name="Line 29"/>
          <p:cNvSpPr>
            <a:spLocks noChangeShapeType="1"/>
          </p:cNvSpPr>
          <p:nvPr/>
        </p:nvSpPr>
        <p:spPr bwMode="auto">
          <a:xfrm>
            <a:off x="6084888" y="5949950"/>
            <a:ext cx="431800" cy="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6567488" y="5761038"/>
            <a:ext cx="1847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663300"/>
                </a:solidFill>
                <a:latin typeface="Arial Black" pitchFamily="34" charset="0"/>
              </a:rPr>
              <a:t>NUTRIENTES</a:t>
            </a:r>
          </a:p>
        </p:txBody>
      </p:sp>
      <p:sp>
        <p:nvSpPr>
          <p:cNvPr id="9247" name="Line 31"/>
          <p:cNvSpPr>
            <a:spLocks noChangeShapeType="1"/>
          </p:cNvSpPr>
          <p:nvPr/>
        </p:nvSpPr>
        <p:spPr bwMode="auto">
          <a:xfrm>
            <a:off x="4716463" y="908050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48" name="Line 32"/>
          <p:cNvSpPr>
            <a:spLocks noChangeShapeType="1"/>
          </p:cNvSpPr>
          <p:nvPr/>
        </p:nvSpPr>
        <p:spPr bwMode="auto">
          <a:xfrm>
            <a:off x="4500563" y="2276475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49" name="Line 33"/>
          <p:cNvSpPr>
            <a:spLocks noChangeShapeType="1"/>
          </p:cNvSpPr>
          <p:nvPr/>
        </p:nvSpPr>
        <p:spPr bwMode="auto">
          <a:xfrm>
            <a:off x="7956550" y="1989138"/>
            <a:ext cx="0" cy="6477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50" name="Line 34"/>
          <p:cNvSpPr>
            <a:spLocks noChangeShapeType="1"/>
          </p:cNvSpPr>
          <p:nvPr/>
        </p:nvSpPr>
        <p:spPr bwMode="auto">
          <a:xfrm rot="10800000">
            <a:off x="8532813" y="3284538"/>
            <a:ext cx="0" cy="6477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51" name="Line 35"/>
          <p:cNvSpPr>
            <a:spLocks noChangeShapeType="1"/>
          </p:cNvSpPr>
          <p:nvPr/>
        </p:nvSpPr>
        <p:spPr bwMode="auto">
          <a:xfrm flipH="1">
            <a:off x="2987675" y="1628775"/>
            <a:ext cx="1008063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52" name="Line 36"/>
          <p:cNvSpPr>
            <a:spLocks noChangeShapeType="1"/>
          </p:cNvSpPr>
          <p:nvPr/>
        </p:nvSpPr>
        <p:spPr bwMode="auto">
          <a:xfrm>
            <a:off x="5724525" y="1628775"/>
            <a:ext cx="1152525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53" name="Line 37"/>
          <p:cNvSpPr>
            <a:spLocks noChangeShapeType="1"/>
          </p:cNvSpPr>
          <p:nvPr/>
        </p:nvSpPr>
        <p:spPr bwMode="auto">
          <a:xfrm>
            <a:off x="5651500" y="1916113"/>
            <a:ext cx="1368425" cy="792162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54" name="Line 38"/>
          <p:cNvSpPr>
            <a:spLocks noChangeShapeType="1"/>
          </p:cNvSpPr>
          <p:nvPr/>
        </p:nvSpPr>
        <p:spPr bwMode="auto">
          <a:xfrm>
            <a:off x="6084888" y="6453188"/>
            <a:ext cx="4318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55" name="Text Box 39"/>
          <p:cNvSpPr txBox="1">
            <a:spLocks noChangeArrowheads="1"/>
          </p:cNvSpPr>
          <p:nvPr/>
        </p:nvSpPr>
        <p:spPr bwMode="auto">
          <a:xfrm>
            <a:off x="6640513" y="6192838"/>
            <a:ext cx="1339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FF3300"/>
                </a:solidFill>
                <a:latin typeface="Arial Black" pitchFamily="34" charset="0"/>
              </a:rPr>
              <a:t>ENERGÍA</a:t>
            </a:r>
          </a:p>
        </p:txBody>
      </p:sp>
      <p:sp>
        <p:nvSpPr>
          <p:cNvPr id="9256" name="Text Box 40"/>
          <p:cNvSpPr txBox="1">
            <a:spLocks noChangeArrowheads="1"/>
          </p:cNvSpPr>
          <p:nvPr/>
        </p:nvSpPr>
        <p:spPr bwMode="auto">
          <a:xfrm>
            <a:off x="519113" y="207963"/>
            <a:ext cx="1631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>
                <a:solidFill>
                  <a:srgbClr val="A50021"/>
                </a:solidFill>
              </a:rPr>
              <a:t>PARTE</a:t>
            </a:r>
          </a:p>
          <a:p>
            <a:pPr algn="ctr"/>
            <a:r>
              <a:rPr lang="es-ES">
                <a:solidFill>
                  <a:srgbClr val="A50021"/>
                </a:solidFill>
              </a:rPr>
              <a:t>INORGÁNICA</a:t>
            </a:r>
          </a:p>
        </p:txBody>
      </p:sp>
      <p:sp>
        <p:nvSpPr>
          <p:cNvPr id="9257" name="Text Box 41"/>
          <p:cNvSpPr txBox="1">
            <a:spLocks noChangeArrowheads="1"/>
          </p:cNvSpPr>
          <p:nvPr/>
        </p:nvSpPr>
        <p:spPr bwMode="auto">
          <a:xfrm>
            <a:off x="6856413" y="136525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008000"/>
                </a:solidFill>
              </a:rPr>
              <a:t>PARTE</a:t>
            </a:r>
          </a:p>
          <a:p>
            <a:pPr algn="ctr"/>
            <a:r>
              <a:rPr lang="es-ES" dirty="0">
                <a:solidFill>
                  <a:srgbClr val="008000"/>
                </a:solidFill>
              </a:rPr>
              <a:t>ORGÁNICA</a:t>
            </a:r>
          </a:p>
        </p:txBody>
      </p:sp>
      <p:sp>
        <p:nvSpPr>
          <p:cNvPr id="46" name="Text Box 41"/>
          <p:cNvSpPr txBox="1">
            <a:spLocks noChangeArrowheads="1"/>
          </p:cNvSpPr>
          <p:nvPr/>
        </p:nvSpPr>
        <p:spPr bwMode="auto">
          <a:xfrm>
            <a:off x="3714744" y="714356"/>
            <a:ext cx="856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2800" dirty="0" smtClean="0">
                <a:solidFill>
                  <a:srgbClr val="FF0000"/>
                </a:solidFill>
              </a:rPr>
              <a:t>CO</a:t>
            </a:r>
            <a:r>
              <a:rPr lang="es-ES" sz="2800" baseline="-25000" dirty="0" smtClean="0">
                <a:solidFill>
                  <a:srgbClr val="FF0000"/>
                </a:solidFill>
              </a:rPr>
              <a:t>2</a:t>
            </a:r>
            <a:endParaRPr lang="es-ES" sz="2800" baseline="-25000" dirty="0">
              <a:solidFill>
                <a:srgbClr val="FF0000"/>
              </a:solidFill>
            </a:endParaRPr>
          </a:p>
        </p:txBody>
      </p:sp>
      <p:pic>
        <p:nvPicPr>
          <p:cNvPr id="43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4572000" y="0"/>
            <a:ext cx="792163" cy="863600"/>
          </a:xfrm>
          <a:prstGeom prst="sun">
            <a:avLst>
              <a:gd name="adj" fmla="val 25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9219" name="Oval 3" descr="Gotas de agua"/>
          <p:cNvSpPr>
            <a:spLocks noChangeArrowheads="1"/>
          </p:cNvSpPr>
          <p:nvPr/>
        </p:nvSpPr>
        <p:spPr bwMode="auto">
          <a:xfrm>
            <a:off x="3419475" y="3789363"/>
            <a:ext cx="2736850" cy="1800225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MX"/>
          </a:p>
        </p:txBody>
      </p:sp>
      <p:sp>
        <p:nvSpPr>
          <p:cNvPr id="4100" name="plant"/>
          <p:cNvSpPr>
            <a:spLocks noEditPoints="1" noChangeArrowheads="1"/>
          </p:cNvSpPr>
          <p:nvPr/>
        </p:nvSpPr>
        <p:spPr bwMode="auto">
          <a:xfrm>
            <a:off x="3733800" y="1341438"/>
            <a:ext cx="2266960" cy="1020762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>
              <a:defRPr/>
            </a:pPr>
            <a:r>
              <a:rPr lang="es-ES_tradnl" sz="1600" dirty="0"/>
              <a:t>planta</a:t>
            </a:r>
            <a:endParaRPr lang="es-ES" sz="1600" dirty="0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3492500" y="2852738"/>
            <a:ext cx="2519363" cy="504825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/>
              <a:t>simbionte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V="1">
            <a:off x="4932363" y="2276475"/>
            <a:ext cx="0" cy="504825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V="1">
            <a:off x="4932363" y="3357563"/>
            <a:ext cx="0" cy="358775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4572000" y="5661025"/>
            <a:ext cx="0" cy="792163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3924300" y="6491288"/>
            <a:ext cx="153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LIXIVIACIÓN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4214810" y="4643446"/>
            <a:ext cx="1377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dirty="0"/>
              <a:t>SOLUCION</a:t>
            </a:r>
          </a:p>
          <a:p>
            <a:pPr algn="ctr"/>
            <a:r>
              <a:rPr lang="es-ES" dirty="0"/>
              <a:t>SUELO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54038" y="1144588"/>
            <a:ext cx="2406650" cy="717550"/>
          </a:xfrm>
          <a:prstGeom prst="rect">
            <a:avLst/>
          </a:prstGeom>
          <a:noFill/>
          <a:ln w="76200">
            <a:solidFill>
              <a:srgbClr val="0033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/>
              <a:t>FORMAS</a:t>
            </a:r>
          </a:p>
          <a:p>
            <a:pPr algn="ctr"/>
            <a:r>
              <a:rPr lang="es-ES"/>
              <a:t>INTERCAMBIABLES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625475" y="2655888"/>
            <a:ext cx="1847850" cy="717550"/>
          </a:xfrm>
          <a:prstGeom prst="rect">
            <a:avLst/>
          </a:prstGeom>
          <a:noFill/>
          <a:ln w="76200">
            <a:solidFill>
              <a:srgbClr val="66003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/>
              <a:t>FORMAS</a:t>
            </a:r>
          </a:p>
          <a:p>
            <a:pPr algn="ctr"/>
            <a:r>
              <a:rPr lang="es-ES"/>
              <a:t>RESISTENTES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554038" y="4168775"/>
            <a:ext cx="1860550" cy="71755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/>
              <a:t>FORMAS</a:t>
            </a:r>
          </a:p>
          <a:p>
            <a:pPr algn="ctr"/>
            <a:r>
              <a:rPr lang="es-ES"/>
              <a:t>POTENCIALES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7000875" y="1431925"/>
            <a:ext cx="1403350" cy="442913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MANTILLO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7072313" y="2728913"/>
            <a:ext cx="1568450" cy="442912"/>
          </a:xfrm>
          <a:prstGeom prst="rect">
            <a:avLst/>
          </a:prstGeom>
          <a:noFill/>
          <a:ln w="76200">
            <a:solidFill>
              <a:srgbClr val="CC33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MICROBIOS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7105650" y="4024313"/>
            <a:ext cx="1682750" cy="717550"/>
          </a:xfrm>
          <a:prstGeom prst="rect">
            <a:avLst/>
          </a:prstGeom>
          <a:noFill/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/>
              <a:t>MOS</a:t>
            </a:r>
          </a:p>
          <a:p>
            <a:pPr algn="ctr"/>
            <a:r>
              <a:rPr lang="es-ES"/>
              <a:t>HUMIFICADA</a:t>
            </a: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>
            <a:off x="7524750" y="1916113"/>
            <a:ext cx="0" cy="720725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>
            <a:off x="7596188" y="3284538"/>
            <a:ext cx="0" cy="64928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 flipV="1">
            <a:off x="8101013" y="3213100"/>
            <a:ext cx="0" cy="792163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cxnSp>
        <p:nvCxnSpPr>
          <p:cNvPr id="9237" name="AutoShape 21"/>
          <p:cNvCxnSpPr>
            <a:cxnSpLocks noChangeShapeType="1"/>
            <a:stCxn id="9219" idx="7"/>
          </p:cNvCxnSpPr>
          <p:nvPr/>
        </p:nvCxnSpPr>
        <p:spPr bwMode="auto">
          <a:xfrm flipV="1">
            <a:off x="5756275" y="3141663"/>
            <a:ext cx="1192213" cy="911225"/>
          </a:xfrm>
          <a:prstGeom prst="straightConnector1">
            <a:avLst/>
          </a:prstGeom>
          <a:noFill/>
          <a:ln w="76200">
            <a:solidFill>
              <a:srgbClr val="6633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9238" name="AutoShape 22"/>
          <p:cNvCxnSpPr>
            <a:cxnSpLocks noChangeShapeType="1"/>
            <a:stCxn id="9219" idx="6"/>
          </p:cNvCxnSpPr>
          <p:nvPr/>
        </p:nvCxnSpPr>
        <p:spPr bwMode="auto">
          <a:xfrm flipV="1">
            <a:off x="6156325" y="4437063"/>
            <a:ext cx="863600" cy="252412"/>
          </a:xfrm>
          <a:prstGeom prst="straightConnector1">
            <a:avLst/>
          </a:prstGeom>
          <a:noFill/>
          <a:ln w="38100">
            <a:solidFill>
              <a:srgbClr val="6633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2484438" y="4581525"/>
            <a:ext cx="863600" cy="0"/>
          </a:xfrm>
          <a:prstGeom prst="line">
            <a:avLst/>
          </a:prstGeom>
          <a:noFill/>
          <a:ln w="381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40" name="Line 24"/>
          <p:cNvSpPr>
            <a:spLocks noChangeShapeType="1"/>
          </p:cNvSpPr>
          <p:nvPr/>
        </p:nvSpPr>
        <p:spPr bwMode="auto">
          <a:xfrm>
            <a:off x="2555875" y="3357563"/>
            <a:ext cx="1008063" cy="792162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 flipH="1" flipV="1">
            <a:off x="2484438" y="3500438"/>
            <a:ext cx="935037" cy="792162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 flipV="1">
            <a:off x="2916238" y="1989138"/>
            <a:ext cx="0" cy="107950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>
            <a:off x="2916238" y="3068638"/>
            <a:ext cx="863600" cy="576262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9244" name="Line 28"/>
          <p:cNvSpPr>
            <a:spLocks noChangeShapeType="1"/>
          </p:cNvSpPr>
          <p:nvPr/>
        </p:nvSpPr>
        <p:spPr bwMode="auto">
          <a:xfrm>
            <a:off x="3779838" y="3644900"/>
            <a:ext cx="0" cy="288925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45" name="Line 29"/>
          <p:cNvSpPr>
            <a:spLocks noChangeShapeType="1"/>
          </p:cNvSpPr>
          <p:nvPr/>
        </p:nvSpPr>
        <p:spPr bwMode="auto">
          <a:xfrm>
            <a:off x="6084888" y="5949950"/>
            <a:ext cx="431800" cy="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6567488" y="5761038"/>
            <a:ext cx="1847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663300"/>
                </a:solidFill>
                <a:latin typeface="Arial Black" pitchFamily="34" charset="0"/>
              </a:rPr>
              <a:t>NUTRIENTES</a:t>
            </a:r>
          </a:p>
        </p:txBody>
      </p:sp>
      <p:sp>
        <p:nvSpPr>
          <p:cNvPr id="9247" name="Line 31"/>
          <p:cNvSpPr>
            <a:spLocks noChangeShapeType="1"/>
          </p:cNvSpPr>
          <p:nvPr/>
        </p:nvSpPr>
        <p:spPr bwMode="auto">
          <a:xfrm>
            <a:off x="4716463" y="908050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48" name="Line 32"/>
          <p:cNvSpPr>
            <a:spLocks noChangeShapeType="1"/>
          </p:cNvSpPr>
          <p:nvPr/>
        </p:nvSpPr>
        <p:spPr bwMode="auto">
          <a:xfrm>
            <a:off x="4500563" y="2276475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49" name="Line 33"/>
          <p:cNvSpPr>
            <a:spLocks noChangeShapeType="1"/>
          </p:cNvSpPr>
          <p:nvPr/>
        </p:nvSpPr>
        <p:spPr bwMode="auto">
          <a:xfrm>
            <a:off x="7956550" y="1989138"/>
            <a:ext cx="0" cy="6477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50" name="Line 34"/>
          <p:cNvSpPr>
            <a:spLocks noChangeShapeType="1"/>
          </p:cNvSpPr>
          <p:nvPr/>
        </p:nvSpPr>
        <p:spPr bwMode="auto">
          <a:xfrm rot="10800000">
            <a:off x="8532813" y="3284538"/>
            <a:ext cx="0" cy="6477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51" name="Line 35"/>
          <p:cNvSpPr>
            <a:spLocks noChangeShapeType="1"/>
          </p:cNvSpPr>
          <p:nvPr/>
        </p:nvSpPr>
        <p:spPr bwMode="auto">
          <a:xfrm flipH="1">
            <a:off x="2987675" y="1628775"/>
            <a:ext cx="1008063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52" name="Line 36"/>
          <p:cNvSpPr>
            <a:spLocks noChangeShapeType="1"/>
          </p:cNvSpPr>
          <p:nvPr/>
        </p:nvSpPr>
        <p:spPr bwMode="auto">
          <a:xfrm>
            <a:off x="5724525" y="1628775"/>
            <a:ext cx="1152525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53" name="Line 37"/>
          <p:cNvSpPr>
            <a:spLocks noChangeShapeType="1"/>
          </p:cNvSpPr>
          <p:nvPr/>
        </p:nvSpPr>
        <p:spPr bwMode="auto">
          <a:xfrm>
            <a:off x="5651500" y="1916113"/>
            <a:ext cx="1368425" cy="792162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54" name="Line 38"/>
          <p:cNvSpPr>
            <a:spLocks noChangeShapeType="1"/>
          </p:cNvSpPr>
          <p:nvPr/>
        </p:nvSpPr>
        <p:spPr bwMode="auto">
          <a:xfrm>
            <a:off x="6084888" y="6453188"/>
            <a:ext cx="4318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9255" name="Text Box 39"/>
          <p:cNvSpPr txBox="1">
            <a:spLocks noChangeArrowheads="1"/>
          </p:cNvSpPr>
          <p:nvPr/>
        </p:nvSpPr>
        <p:spPr bwMode="auto">
          <a:xfrm>
            <a:off x="6640513" y="6192838"/>
            <a:ext cx="1339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FF3300"/>
                </a:solidFill>
                <a:latin typeface="Arial Black" pitchFamily="34" charset="0"/>
              </a:rPr>
              <a:t>ENERGÍA</a:t>
            </a:r>
          </a:p>
        </p:txBody>
      </p:sp>
      <p:sp>
        <p:nvSpPr>
          <p:cNvPr id="9256" name="Text Box 40"/>
          <p:cNvSpPr txBox="1">
            <a:spLocks noChangeArrowheads="1"/>
          </p:cNvSpPr>
          <p:nvPr/>
        </p:nvSpPr>
        <p:spPr bwMode="auto">
          <a:xfrm>
            <a:off x="519113" y="207963"/>
            <a:ext cx="1631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>
                <a:solidFill>
                  <a:srgbClr val="A50021"/>
                </a:solidFill>
              </a:rPr>
              <a:t>PARTE</a:t>
            </a:r>
          </a:p>
          <a:p>
            <a:pPr algn="ctr"/>
            <a:r>
              <a:rPr lang="es-ES">
                <a:solidFill>
                  <a:srgbClr val="A50021"/>
                </a:solidFill>
              </a:rPr>
              <a:t>INORGÁNICA</a:t>
            </a:r>
          </a:p>
        </p:txBody>
      </p:sp>
      <p:sp>
        <p:nvSpPr>
          <p:cNvPr id="9257" name="Text Box 41"/>
          <p:cNvSpPr txBox="1">
            <a:spLocks noChangeArrowheads="1"/>
          </p:cNvSpPr>
          <p:nvPr/>
        </p:nvSpPr>
        <p:spPr bwMode="auto">
          <a:xfrm>
            <a:off x="6856413" y="136525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008000"/>
                </a:solidFill>
              </a:rPr>
              <a:t>PARTE</a:t>
            </a:r>
          </a:p>
          <a:p>
            <a:pPr algn="ctr"/>
            <a:r>
              <a:rPr lang="es-ES" dirty="0">
                <a:solidFill>
                  <a:srgbClr val="008000"/>
                </a:solidFill>
              </a:rPr>
              <a:t>ORGÁNICA</a:t>
            </a:r>
          </a:p>
        </p:txBody>
      </p:sp>
      <p:sp>
        <p:nvSpPr>
          <p:cNvPr id="46" name="Text Box 41"/>
          <p:cNvSpPr txBox="1">
            <a:spLocks noChangeArrowheads="1"/>
          </p:cNvSpPr>
          <p:nvPr/>
        </p:nvSpPr>
        <p:spPr bwMode="auto">
          <a:xfrm>
            <a:off x="3714744" y="714356"/>
            <a:ext cx="856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2800" dirty="0" smtClean="0">
                <a:solidFill>
                  <a:srgbClr val="FF0000"/>
                </a:solidFill>
              </a:rPr>
              <a:t>CO</a:t>
            </a:r>
            <a:r>
              <a:rPr lang="es-ES" sz="2800" baseline="-25000" dirty="0" smtClean="0">
                <a:solidFill>
                  <a:srgbClr val="FF0000"/>
                </a:solidFill>
              </a:rPr>
              <a:t>2</a:t>
            </a:r>
            <a:endParaRPr lang="es-ES" sz="2800" baseline="-25000" dirty="0">
              <a:solidFill>
                <a:srgbClr val="FF0000"/>
              </a:solidFill>
            </a:endParaRPr>
          </a:p>
        </p:txBody>
      </p:sp>
      <p:pic>
        <p:nvPicPr>
          <p:cNvPr id="43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43 CuadroTexto"/>
          <p:cNvSpPr txBox="1"/>
          <p:nvPr/>
        </p:nvSpPr>
        <p:spPr>
          <a:xfrm>
            <a:off x="357158" y="4071942"/>
            <a:ext cx="8456161" cy="138499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990000"/>
                </a:solidFill>
              </a:rPr>
              <a:t>Si los nutrientes NO se mineralizan y entran a </a:t>
            </a:r>
          </a:p>
          <a:p>
            <a:r>
              <a:rPr lang="es-MX" sz="2800" b="1" dirty="0" smtClean="0">
                <a:solidFill>
                  <a:srgbClr val="990000"/>
                </a:solidFill>
              </a:rPr>
              <a:t>la solución, las plantas no lo pueden adquirir</a:t>
            </a:r>
          </a:p>
          <a:p>
            <a:r>
              <a:rPr lang="es-MX" sz="2800" b="1" dirty="0" smtClean="0">
                <a:solidFill>
                  <a:srgbClr val="990000"/>
                </a:solidFill>
              </a:rPr>
              <a:t>y por tanto se reduce la PPN de los ecosistemas</a:t>
            </a:r>
            <a:endParaRPr lang="es-MX" sz="2800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2428868"/>
            <a:ext cx="8229600" cy="1143000"/>
          </a:xfrm>
        </p:spPr>
        <p:txBody>
          <a:bodyPr/>
          <a:lstStyle/>
          <a:p>
            <a:r>
              <a:rPr lang="es-MX" dirty="0" smtClean="0">
                <a:solidFill>
                  <a:srgbClr val="FF0000"/>
                </a:solidFill>
              </a:rPr>
              <a:t>Primer Caso: Dinámica del Carbono</a:t>
            </a:r>
            <a:endParaRPr lang="es-MX" dirty="0">
              <a:solidFill>
                <a:srgbClr val="FF0000"/>
              </a:solidFill>
            </a:endParaRPr>
          </a:p>
        </p:txBody>
      </p:sp>
      <p:pic>
        <p:nvPicPr>
          <p:cNvPr id="3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474663"/>
            <a:ext cx="7343775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6176437"/>
            <a:ext cx="785786" cy="68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/>
            <a:r>
              <a:rPr lang="es-MX" sz="3200" dirty="0" smtClean="0"/>
              <a:t>Contenidos de C (Mg C ha</a:t>
            </a:r>
            <a:r>
              <a:rPr lang="es-MX" sz="3200" baseline="30000" dirty="0" smtClean="0"/>
              <a:t>-1</a:t>
            </a:r>
            <a:r>
              <a:rPr lang="es-MX" sz="3200" dirty="0" smtClean="0"/>
              <a:t>) en los Principales Almacenes del Ecosistema</a:t>
            </a:r>
            <a:br>
              <a:rPr lang="es-MX" sz="3200" dirty="0" smtClean="0"/>
            </a:br>
            <a:r>
              <a:rPr lang="es-MX" sz="2000" dirty="0" smtClean="0">
                <a:solidFill>
                  <a:srgbClr val="FF0000"/>
                </a:solidFill>
              </a:rPr>
              <a:t>(García-Oliva, Hernández &amp; Gallardo 2006. </a:t>
            </a:r>
            <a:r>
              <a:rPr lang="es-MX" sz="2000" dirty="0" err="1" smtClean="0">
                <a:solidFill>
                  <a:srgbClr val="FF0000"/>
                </a:solidFill>
              </a:rPr>
              <a:t>Annals</a:t>
            </a:r>
            <a:r>
              <a:rPr lang="es-MX" sz="2000" dirty="0" smtClean="0">
                <a:solidFill>
                  <a:srgbClr val="FF0000"/>
                </a:solidFill>
              </a:rPr>
              <a:t> of </a:t>
            </a:r>
            <a:r>
              <a:rPr lang="es-MX" sz="2000" dirty="0" err="1" smtClean="0">
                <a:solidFill>
                  <a:srgbClr val="FF0000"/>
                </a:solidFill>
              </a:rPr>
              <a:t>Forest</a:t>
            </a:r>
            <a:r>
              <a:rPr lang="es-MX" sz="2000" dirty="0" smtClean="0">
                <a:solidFill>
                  <a:srgbClr val="FF0000"/>
                </a:solidFill>
              </a:rPr>
              <a:t> </a:t>
            </a:r>
            <a:r>
              <a:rPr lang="es-MX" sz="2000" dirty="0" err="1" smtClean="0">
                <a:solidFill>
                  <a:srgbClr val="FF0000"/>
                </a:solidFill>
              </a:rPr>
              <a:t>Science</a:t>
            </a:r>
            <a:r>
              <a:rPr lang="es-MX" sz="2000" dirty="0" smtClean="0">
                <a:solidFill>
                  <a:srgbClr val="FF0000"/>
                </a:solidFill>
              </a:rPr>
              <a:t>)</a:t>
            </a:r>
            <a:endParaRPr lang="es-ES" sz="20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65539" name="Group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table">
            <a:tbl>
              <a:tblPr/>
              <a:tblGrid>
                <a:gridCol w="1371600"/>
                <a:gridCol w="2073275"/>
                <a:gridCol w="2392363"/>
                <a:gridCol w="2392362"/>
              </a:tblGrid>
              <a:tr h="469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Almacén</a:t>
                      </a:r>
                      <a:endParaRPr kumimoji="0" lang="es-ES_tradnl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Chamela, México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Vallecito, Cuba 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Navasfrías, España 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78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Biomasa Aérea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36.2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(44%)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 (62%)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33.6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(22%)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Raíces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(0-20 cm)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6.7 (8%)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18.8 (10%)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10.9 (7%)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78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Biomasa Total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42.9 (52%)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136.8 (72%)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44.5 (29%)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Mantillo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 (5%)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 (1%)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(2%)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94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COS 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(0-20 cm)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35.2 (43%)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51.4 (27%)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 (69%)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82.6 (100)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 (100)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 (100)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176437"/>
            <a:ext cx="785786" cy="68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/>
            <a:r>
              <a:rPr lang="es-MX" sz="4000" dirty="0" smtClean="0"/>
              <a:t>Flujos de C en los Tres Bosques</a:t>
            </a:r>
            <a:br>
              <a:rPr lang="es-MX" sz="4000" dirty="0" smtClean="0"/>
            </a:br>
            <a:r>
              <a:rPr lang="es-MX" sz="4000" dirty="0" smtClean="0"/>
              <a:t> </a:t>
            </a:r>
            <a:r>
              <a:rPr lang="es-MX" sz="2000" dirty="0" smtClean="0">
                <a:solidFill>
                  <a:srgbClr val="FF0000"/>
                </a:solidFill>
              </a:rPr>
              <a:t>(García-Oliva et al. 2006)</a:t>
            </a:r>
            <a:endParaRPr lang="es-ES" sz="20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66563" name="Group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15803"/>
        </p:xfrm>
        <a:graphic>
          <a:graphicData uri="http://schemas.openxmlformats.org/drawingml/2006/table">
            <a:tbl>
              <a:tblPr/>
              <a:tblGrid>
                <a:gridCol w="2738438"/>
                <a:gridCol w="1833562"/>
                <a:gridCol w="1797050"/>
                <a:gridCol w="1860550"/>
              </a:tblGrid>
              <a:tr h="7191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Sitio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Chamela, México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Vallecito, Cuba</a:t>
                      </a:r>
                      <a:endParaRPr kumimoji="0" lang="es-ES_tradnl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Navasfrías, España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96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Producción de hojarasca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(Mg C ha</a:t>
                      </a:r>
                      <a:r>
                        <a:rPr kumimoji="0" lang="es-E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‑1 </a:t>
                      </a: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s-E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‑1</a:t>
                      </a: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 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3.8 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 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del mantillo (a</a:t>
                      </a:r>
                      <a:r>
                        <a:rPr kumimoji="0" lang="en-GB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‑1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0.45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2.0 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0.49 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90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Tiempo Medio de Residencia del mantillo (año)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 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 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2.0 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del COS (a</a:t>
                      </a:r>
                      <a:r>
                        <a:rPr kumimoji="0" lang="en-GB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‑1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0.06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0.07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9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Tiempo medio de residencia del COS (año) 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16.8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13.5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86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143644"/>
            <a:ext cx="823594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P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708275"/>
            <a:ext cx="4208463" cy="3168650"/>
          </a:xfrm>
          <a:prstGeom prst="rect">
            <a:avLst/>
          </a:prstGeom>
          <a:noFill/>
        </p:spPr>
      </p:pic>
      <p:pic>
        <p:nvPicPr>
          <p:cNvPr id="28679" name="Picture 7" descr="P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708275"/>
            <a:ext cx="4208462" cy="3155950"/>
          </a:xfrm>
          <a:prstGeom prst="rect">
            <a:avLst/>
          </a:prstGeom>
          <a:noFill/>
        </p:spPr>
      </p:pic>
      <p:sp>
        <p:nvSpPr>
          <p:cNvPr id="28680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s-MX" sz="4000" dirty="0">
                <a:solidFill>
                  <a:srgbClr val="FF0000"/>
                </a:solidFill>
              </a:rPr>
              <a:t>Trampas de hojarascas en bosques en la cuenca de </a:t>
            </a:r>
            <a:r>
              <a:rPr lang="es-MX" sz="4000" dirty="0" err="1" smtClean="0">
                <a:solidFill>
                  <a:srgbClr val="FF0000"/>
                </a:solidFill>
              </a:rPr>
              <a:t>Atecuaro</a:t>
            </a:r>
            <a:r>
              <a:rPr lang="es-MX" sz="4000" dirty="0" smtClean="0">
                <a:solidFill>
                  <a:srgbClr val="FF0000"/>
                </a:solidFill>
              </a:rPr>
              <a:t>, </a:t>
            </a:r>
            <a:r>
              <a:rPr lang="es-MX" sz="4000" dirty="0" err="1">
                <a:solidFill>
                  <a:srgbClr val="FF0000"/>
                </a:solidFill>
              </a:rPr>
              <a:t>Mich</a:t>
            </a:r>
            <a:r>
              <a:rPr lang="es-MX" sz="4000" dirty="0">
                <a:solidFill>
                  <a:srgbClr val="FF0000"/>
                </a:solidFill>
              </a:rPr>
              <a:t>.</a:t>
            </a:r>
            <a:endParaRPr lang="es-ES" sz="4000" dirty="0">
              <a:solidFill>
                <a:srgbClr val="FF0000"/>
              </a:solidFill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1042988" y="2108200"/>
            <a:ext cx="3206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000" b="1"/>
              <a:t>Bosque Conservado (P4)</a:t>
            </a:r>
            <a:endParaRPr lang="es-ES" sz="2000" b="1"/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5076825" y="2133600"/>
            <a:ext cx="3382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MX" sz="2000" b="1"/>
              <a:t>Bosque Perturbado (P9)</a:t>
            </a:r>
            <a:endParaRPr lang="es-ES" sz="2000" b="1"/>
          </a:p>
        </p:txBody>
      </p:sp>
      <p:pic>
        <p:nvPicPr>
          <p:cNvPr id="8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43888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es-MX" sz="3600" dirty="0" smtClean="0">
                <a:solidFill>
                  <a:srgbClr val="FF0000"/>
                </a:solidFill>
              </a:rPr>
              <a:t>Almacenes de C en bosques mixtos</a:t>
            </a:r>
            <a:br>
              <a:rPr lang="es-MX" sz="3600" dirty="0" smtClean="0">
                <a:solidFill>
                  <a:srgbClr val="FF0000"/>
                </a:solidFill>
              </a:rPr>
            </a:br>
            <a:r>
              <a:rPr lang="es-MX" sz="3600" dirty="0" smtClean="0">
                <a:solidFill>
                  <a:srgbClr val="FF0000"/>
                </a:solidFill>
              </a:rPr>
              <a:t>(García-Oliva et al. 2014 Bosques)</a:t>
            </a:r>
            <a:endParaRPr lang="es-MX" sz="3600" dirty="0">
              <a:solidFill>
                <a:srgbClr val="FF0000"/>
              </a:solidFill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6132" y="1643050"/>
            <a:ext cx="7619644" cy="509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3888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2723" y="1150694"/>
            <a:ext cx="9146723" cy="5707306"/>
          </a:xfr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13319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Flujos de C en Bosques Templados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3600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(Grimm et al. 2003 </a:t>
            </a:r>
            <a:r>
              <a:rPr lang="es-MX" sz="3600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Oecologia</a:t>
            </a:r>
            <a:r>
              <a:rPr lang="es-MX" sz="3600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)</a:t>
            </a:r>
            <a:endParaRPr kumimoji="0" lang="es-ES" sz="3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3 Elipse"/>
          <p:cNvSpPr/>
          <p:nvPr/>
        </p:nvSpPr>
        <p:spPr>
          <a:xfrm>
            <a:off x="3000364" y="4929198"/>
            <a:ext cx="714380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5715008" y="5072074"/>
            <a:ext cx="714380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Elipse"/>
          <p:cNvSpPr/>
          <p:nvPr/>
        </p:nvSpPr>
        <p:spPr>
          <a:xfrm>
            <a:off x="7429520" y="4286256"/>
            <a:ext cx="714380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3888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68 Grupo"/>
          <p:cNvGrpSpPr/>
          <p:nvPr/>
        </p:nvGrpSpPr>
        <p:grpSpPr>
          <a:xfrm>
            <a:off x="1714480" y="928670"/>
            <a:ext cx="5905182" cy="4781853"/>
            <a:chOff x="20016774" y="9315364"/>
            <a:chExt cx="6543761" cy="5080717"/>
          </a:xfrm>
        </p:grpSpPr>
        <p:pic>
          <p:nvPicPr>
            <p:cNvPr id="1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016774" y="11945020"/>
              <a:ext cx="3157641" cy="2428892"/>
            </a:xfrm>
            <a:prstGeom prst="rect">
              <a:avLst/>
            </a:prstGeom>
            <a:noFill/>
            <a:ln w="9525">
              <a:solidFill>
                <a:schemeClr val="tx1">
                  <a:lumMod val="85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1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6947"/>
            <a:stretch>
              <a:fillRect/>
            </a:stretch>
          </p:blipFill>
          <p:spPr bwMode="auto">
            <a:xfrm>
              <a:off x="20023958" y="9315364"/>
              <a:ext cx="3143272" cy="2428892"/>
            </a:xfrm>
            <a:prstGeom prst="rect">
              <a:avLst/>
            </a:prstGeom>
            <a:noFill/>
            <a:ln w="9525">
              <a:solidFill>
                <a:schemeClr val="tx1">
                  <a:lumMod val="85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116" name="Picture 4" descr="C:\Users\Urso\Pictures\Fotos 3 09 08\P826011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433029" y="11922851"/>
              <a:ext cx="3111741" cy="2473230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</a:schemeClr>
              </a:solidFill>
            </a:ln>
          </p:spPr>
        </p:pic>
        <p:pic>
          <p:nvPicPr>
            <p:cNvPr id="117" name="Picture 5" descr="C:\Users\Urso\Pictures\Fotos 3 09 08\P623001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417263" y="9315364"/>
              <a:ext cx="3143272" cy="2428892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</a:schemeClr>
              </a:solidFill>
            </a:ln>
          </p:spPr>
        </p:pic>
      </p:grpSp>
      <p:sp>
        <p:nvSpPr>
          <p:cNvPr id="120" name="119 CuadroTexto"/>
          <p:cNvSpPr txBox="1"/>
          <p:nvPr/>
        </p:nvSpPr>
        <p:spPr>
          <a:xfrm>
            <a:off x="9617" y="1928802"/>
            <a:ext cx="1620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i="1" dirty="0" smtClean="0"/>
              <a:t>Q. </a:t>
            </a:r>
            <a:r>
              <a:rPr lang="es-MX" i="1" dirty="0" err="1" smtClean="0"/>
              <a:t>Castanea</a:t>
            </a:r>
            <a:endParaRPr lang="es-MX" i="1" dirty="0" smtClean="0"/>
          </a:p>
          <a:p>
            <a:pPr algn="ctr"/>
            <a:r>
              <a:rPr lang="es-MX" dirty="0" smtClean="0"/>
              <a:t>secc. </a:t>
            </a:r>
            <a:r>
              <a:rPr lang="es-MX" dirty="0" err="1" smtClean="0"/>
              <a:t>Lobatae</a:t>
            </a:r>
            <a:endParaRPr lang="es-MX" dirty="0"/>
          </a:p>
        </p:txBody>
      </p:sp>
      <p:sp>
        <p:nvSpPr>
          <p:cNvPr id="121" name="120 CuadroTexto"/>
          <p:cNvSpPr txBox="1"/>
          <p:nvPr/>
        </p:nvSpPr>
        <p:spPr>
          <a:xfrm>
            <a:off x="-9619" y="4357694"/>
            <a:ext cx="1659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i="1" dirty="0" smtClean="0"/>
              <a:t>Q. </a:t>
            </a:r>
            <a:r>
              <a:rPr lang="es-MX" i="1" dirty="0" err="1" smtClean="0"/>
              <a:t>deserticola</a:t>
            </a:r>
            <a:endParaRPr lang="es-MX" i="1" dirty="0" smtClean="0"/>
          </a:p>
          <a:p>
            <a:pPr algn="ctr"/>
            <a:r>
              <a:rPr lang="es-MX" dirty="0" smtClean="0"/>
              <a:t>secc. </a:t>
            </a:r>
            <a:r>
              <a:rPr lang="es-MX" dirty="0" err="1" smtClean="0"/>
              <a:t>Quercus</a:t>
            </a:r>
            <a:endParaRPr lang="es-MX" dirty="0"/>
          </a:p>
        </p:txBody>
      </p:sp>
      <p:sp>
        <p:nvSpPr>
          <p:cNvPr id="122" name="121 CuadroTexto"/>
          <p:cNvSpPr txBox="1"/>
          <p:nvPr/>
        </p:nvSpPr>
        <p:spPr>
          <a:xfrm>
            <a:off x="2285984" y="50004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>
                <a:solidFill>
                  <a:srgbClr val="FF0000"/>
                </a:solidFill>
              </a:rPr>
              <a:t>Dry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season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123" name="122 CuadroTexto"/>
          <p:cNvSpPr txBox="1"/>
          <p:nvPr/>
        </p:nvSpPr>
        <p:spPr>
          <a:xfrm>
            <a:off x="5176563" y="500042"/>
            <a:ext cx="1398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>
                <a:solidFill>
                  <a:srgbClr val="FF0000"/>
                </a:solidFill>
              </a:rPr>
              <a:t>Wet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season</a:t>
            </a:r>
            <a:endParaRPr lang="es-MX" dirty="0">
              <a:solidFill>
                <a:srgbClr val="FF0000"/>
              </a:solidFill>
            </a:endParaRPr>
          </a:p>
        </p:txBody>
      </p:sp>
      <p:pic>
        <p:nvPicPr>
          <p:cNvPr id="12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43888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FF0000"/>
                </a:solidFill>
              </a:rPr>
              <a:t>Fotosíntesis vs Respiración</a:t>
            </a:r>
            <a:endParaRPr lang="es-MX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071677"/>
            <a:ext cx="4429125" cy="322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7794" y="2071678"/>
            <a:ext cx="463620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857224" y="1428736"/>
            <a:ext cx="2303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008000"/>
                </a:solidFill>
              </a:rPr>
              <a:t>Fotosíntesis</a:t>
            </a:r>
            <a:endParaRPr lang="es-MX" sz="2800" b="1" dirty="0">
              <a:solidFill>
                <a:srgbClr val="008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429256" y="142873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990000"/>
                </a:solidFill>
              </a:rPr>
              <a:t>Respiración</a:t>
            </a:r>
            <a:endParaRPr lang="es-MX" sz="2800" b="1" dirty="0">
              <a:solidFill>
                <a:srgbClr val="990000"/>
              </a:solidFill>
            </a:endParaRPr>
          </a:p>
        </p:txBody>
      </p:sp>
      <p:pic>
        <p:nvPicPr>
          <p:cNvPr id="7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43888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Elipse"/>
          <p:cNvSpPr/>
          <p:nvPr/>
        </p:nvSpPr>
        <p:spPr>
          <a:xfrm>
            <a:off x="500034" y="3000372"/>
            <a:ext cx="714380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Elipse"/>
          <p:cNvSpPr/>
          <p:nvPr/>
        </p:nvSpPr>
        <p:spPr>
          <a:xfrm>
            <a:off x="2571736" y="2071678"/>
            <a:ext cx="714380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0" name="9 Conector recto de flecha"/>
          <p:cNvCxnSpPr/>
          <p:nvPr/>
        </p:nvCxnSpPr>
        <p:spPr>
          <a:xfrm rot="5400000" flipH="1" flipV="1">
            <a:off x="3286116" y="3143248"/>
            <a:ext cx="2143140" cy="1000132"/>
          </a:xfrm>
          <a:prstGeom prst="straightConnector1">
            <a:avLst/>
          </a:prstGeom>
          <a:ln w="508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5072066" y="5500702"/>
            <a:ext cx="2763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990000"/>
                </a:solidFill>
              </a:rPr>
              <a:t>Apareció antes</a:t>
            </a:r>
            <a:endParaRPr lang="es-MX" sz="2800" b="1" dirty="0">
              <a:solidFill>
                <a:srgbClr val="99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85786" y="5500702"/>
            <a:ext cx="3283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008000"/>
                </a:solidFill>
              </a:rPr>
              <a:t>Apareció después</a:t>
            </a:r>
            <a:endParaRPr lang="es-MX" sz="28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946" y="837774"/>
            <a:ext cx="9185946" cy="605397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357158" y="0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0000"/>
                </a:solidFill>
              </a:rPr>
              <a:t>Eficiencia de Reabsorción de nutrientes foliares</a:t>
            </a:r>
            <a:endParaRPr lang="es-MX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3888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641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0"/>
            <a:ext cx="8301038" cy="121442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Solid state </a:t>
            </a:r>
            <a:r>
              <a:rPr lang="en-US" sz="3600" baseline="30000" dirty="0" smtClean="0">
                <a:solidFill>
                  <a:srgbClr val="FF0000"/>
                </a:solidFill>
              </a:rPr>
              <a:t>13</a:t>
            </a:r>
            <a:r>
              <a:rPr lang="en-US" sz="3600" dirty="0" smtClean="0">
                <a:solidFill>
                  <a:srgbClr val="FF0000"/>
                </a:solidFill>
              </a:rPr>
              <a:t>C CPMAS NMR of two </a:t>
            </a:r>
            <a:r>
              <a:rPr lang="en-US" sz="3600" dirty="0" err="1" smtClean="0">
                <a:solidFill>
                  <a:srgbClr val="FF0000"/>
                </a:solidFill>
              </a:rPr>
              <a:t>Quercus</a:t>
            </a:r>
            <a:r>
              <a:rPr lang="en-US" sz="3600" dirty="0" smtClean="0">
                <a:solidFill>
                  <a:srgbClr val="FF0000"/>
                </a:solidFill>
              </a:rPr>
              <a:t> species</a:t>
            </a:r>
            <a:endParaRPr lang="es-MX" sz="3600" dirty="0">
              <a:solidFill>
                <a:srgbClr val="FF0000"/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60"/>
            <a:ext cx="8143932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0"/>
            <a:ext cx="8301038" cy="121442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Solid state </a:t>
            </a:r>
            <a:r>
              <a:rPr lang="en-US" sz="3600" baseline="30000" dirty="0" smtClean="0">
                <a:solidFill>
                  <a:srgbClr val="FF0000"/>
                </a:solidFill>
              </a:rPr>
              <a:t>13</a:t>
            </a:r>
            <a:r>
              <a:rPr lang="en-US" sz="3600" dirty="0" smtClean="0">
                <a:solidFill>
                  <a:srgbClr val="FF0000"/>
                </a:solidFill>
              </a:rPr>
              <a:t>C CPMAS NMR of two </a:t>
            </a:r>
            <a:r>
              <a:rPr lang="en-US" sz="3600" dirty="0" err="1" smtClean="0">
                <a:solidFill>
                  <a:srgbClr val="FF0000"/>
                </a:solidFill>
              </a:rPr>
              <a:t>Quercus</a:t>
            </a:r>
            <a:r>
              <a:rPr lang="en-US" sz="3600" dirty="0" smtClean="0">
                <a:solidFill>
                  <a:srgbClr val="FF0000"/>
                </a:solidFill>
              </a:rPr>
              <a:t> species</a:t>
            </a:r>
            <a:endParaRPr lang="es-MX" sz="3600" dirty="0">
              <a:solidFill>
                <a:srgbClr val="FF0000"/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60"/>
            <a:ext cx="8143932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Elipse"/>
          <p:cNvSpPr/>
          <p:nvPr/>
        </p:nvSpPr>
        <p:spPr>
          <a:xfrm>
            <a:off x="5857884" y="2643182"/>
            <a:ext cx="714380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1785918" y="2714620"/>
            <a:ext cx="714380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714512" y="2324393"/>
            <a:ext cx="9286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</a:rPr>
              <a:t>S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15008" y="2252955"/>
            <a:ext cx="9286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</a:rPr>
              <a:t>S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072066" y="2786058"/>
            <a:ext cx="9286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50"/>
                </a:solidFill>
              </a:rPr>
              <a:t>H</a:t>
            </a:r>
            <a:endParaRPr lang="es-ES" sz="2400" b="1" dirty="0">
              <a:solidFill>
                <a:srgbClr val="00B050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142976" y="2786058"/>
            <a:ext cx="9286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B050"/>
                </a:solidFill>
              </a:rPr>
              <a:t>H</a:t>
            </a:r>
            <a:endParaRPr lang="es-ES" sz="2400" b="1" dirty="0">
              <a:solidFill>
                <a:srgbClr val="00B050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857488" y="1728605"/>
            <a:ext cx="207170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0070C0"/>
                </a:solidFill>
              </a:rPr>
              <a:t>S:H = 2.28</a:t>
            </a:r>
          </a:p>
          <a:p>
            <a:pPr algn="ctr"/>
            <a:r>
              <a:rPr lang="es-ES" sz="2000" b="1" dirty="0" smtClean="0">
                <a:solidFill>
                  <a:srgbClr val="0070C0"/>
                </a:solidFill>
              </a:rPr>
              <a:t>CO2-C = 1,100</a:t>
            </a:r>
          </a:p>
          <a:p>
            <a:pPr algn="ctr"/>
            <a:endParaRPr lang="es-ES" sz="2400" b="1" dirty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072298" y="1714488"/>
            <a:ext cx="207170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0070C0"/>
                </a:solidFill>
              </a:rPr>
              <a:t>S:H = 1.50</a:t>
            </a:r>
          </a:p>
          <a:p>
            <a:pPr algn="ctr"/>
            <a:r>
              <a:rPr lang="es-ES" sz="2000" b="1" dirty="0" smtClean="0">
                <a:solidFill>
                  <a:srgbClr val="0070C0"/>
                </a:solidFill>
              </a:rPr>
              <a:t>CO2-C = 1,600</a:t>
            </a:r>
          </a:p>
          <a:p>
            <a:pPr algn="ctr"/>
            <a:endParaRPr lang="es-ES" sz="2400" b="1" dirty="0"/>
          </a:p>
        </p:txBody>
      </p:sp>
      <p:cxnSp>
        <p:nvCxnSpPr>
          <p:cNvPr id="18" name="17 Conector recto de flecha"/>
          <p:cNvCxnSpPr/>
          <p:nvPr/>
        </p:nvCxnSpPr>
        <p:spPr>
          <a:xfrm rot="5400000" flipH="1" flipV="1">
            <a:off x="2572530" y="2856702"/>
            <a:ext cx="571504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rot="16200000" flipH="1">
            <a:off x="5500694" y="3214686"/>
            <a:ext cx="642942" cy="50006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500034" y="4000504"/>
            <a:ext cx="27146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S: </a:t>
            </a:r>
            <a:r>
              <a:rPr lang="es-ES" sz="2000" b="1" dirty="0" err="1" smtClean="0">
                <a:solidFill>
                  <a:srgbClr val="FF0000"/>
                </a:solidFill>
              </a:rPr>
              <a:t>syringil</a:t>
            </a:r>
            <a:r>
              <a:rPr lang="es-ES" sz="2000" b="1" dirty="0" smtClean="0">
                <a:solidFill>
                  <a:srgbClr val="008000"/>
                </a:solidFill>
              </a:rPr>
              <a:t>  </a:t>
            </a:r>
          </a:p>
        </p:txBody>
      </p:sp>
      <p:cxnSp>
        <p:nvCxnSpPr>
          <p:cNvPr id="22" name="21 Conector recto de flecha"/>
          <p:cNvCxnSpPr/>
          <p:nvPr/>
        </p:nvCxnSpPr>
        <p:spPr>
          <a:xfrm rot="16200000" flipH="1">
            <a:off x="1535885" y="3321843"/>
            <a:ext cx="714380" cy="35719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rot="5400000" flipH="1" flipV="1">
            <a:off x="5046665" y="2954335"/>
            <a:ext cx="633418" cy="1111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4572008"/>
            <a:ext cx="1751876" cy="18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4643446"/>
            <a:ext cx="1643074" cy="18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5000628" y="4071942"/>
            <a:ext cx="27146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008000"/>
                </a:solidFill>
              </a:rPr>
              <a:t>H: p-</a:t>
            </a:r>
            <a:r>
              <a:rPr lang="es-ES" sz="2000" b="1" dirty="0" err="1" smtClean="0">
                <a:solidFill>
                  <a:srgbClr val="008000"/>
                </a:solidFill>
              </a:rPr>
              <a:t>hydroxyphenyl</a:t>
            </a:r>
            <a:r>
              <a:rPr lang="es-ES" sz="2000" b="1" dirty="0" smtClean="0">
                <a:solidFill>
                  <a:srgbClr val="008000"/>
                </a:solidFill>
              </a:rPr>
              <a:t>  </a:t>
            </a:r>
          </a:p>
          <a:p>
            <a:pPr algn="ctr"/>
            <a:endParaRPr lang="es-ES" sz="2000" b="1" dirty="0" smtClean="0">
              <a:solidFill>
                <a:srgbClr val="0070C0"/>
              </a:solidFill>
            </a:endParaRPr>
          </a:p>
          <a:p>
            <a:pPr algn="ctr"/>
            <a:endParaRPr lang="es-ES" sz="2400" b="1" dirty="0"/>
          </a:p>
        </p:txBody>
      </p:sp>
      <p:pic>
        <p:nvPicPr>
          <p:cNvPr id="26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71414"/>
            <a:ext cx="8229600" cy="785818"/>
          </a:xfrm>
        </p:spPr>
        <p:txBody>
          <a:bodyPr/>
          <a:lstStyle/>
          <a:p>
            <a:r>
              <a:rPr lang="es-MX" sz="3200" dirty="0" smtClean="0">
                <a:solidFill>
                  <a:srgbClr val="FF0000"/>
                </a:solidFill>
              </a:rPr>
              <a:t>Nutrientes solubles y disponibles en el mantillo asociado a dos especies </a:t>
            </a:r>
            <a:r>
              <a:rPr lang="es-MX" sz="3200" dirty="0" err="1" smtClean="0">
                <a:solidFill>
                  <a:srgbClr val="FF0000"/>
                </a:solidFill>
              </a:rPr>
              <a:t>Quercus</a:t>
            </a:r>
            <a:endParaRPr lang="es-MX" sz="3200" dirty="0">
              <a:solidFill>
                <a:srgbClr val="FF0000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000108"/>
            <a:ext cx="6858048" cy="5857892"/>
          </a:xfrm>
          <a:prstGeom prst="rect">
            <a:avLst/>
          </a:prstGeom>
          <a:noFill/>
        </p:spPr>
      </p:pic>
      <p:pic>
        <p:nvPicPr>
          <p:cNvPr id="6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71414"/>
            <a:ext cx="8229600" cy="785818"/>
          </a:xfrm>
        </p:spPr>
        <p:txBody>
          <a:bodyPr/>
          <a:lstStyle/>
          <a:p>
            <a:r>
              <a:rPr lang="es-MX" sz="3600" dirty="0" err="1" smtClean="0">
                <a:solidFill>
                  <a:srgbClr val="FF0000"/>
                </a:solidFill>
              </a:rPr>
              <a:t>Nutientes</a:t>
            </a:r>
            <a:r>
              <a:rPr lang="es-MX" sz="3600" dirty="0" smtClean="0">
                <a:solidFill>
                  <a:srgbClr val="FF0000"/>
                </a:solidFill>
              </a:rPr>
              <a:t> en la biomasa de mantillo de dos especies de </a:t>
            </a:r>
            <a:r>
              <a:rPr lang="es-MX" sz="3600" dirty="0" err="1" smtClean="0">
                <a:solidFill>
                  <a:srgbClr val="FF0000"/>
                </a:solidFill>
              </a:rPr>
              <a:t>Quercus</a:t>
            </a:r>
            <a:endParaRPr lang="es-MX" sz="3600" dirty="0">
              <a:solidFill>
                <a:srgbClr val="FF0000"/>
              </a:solidFill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4137" y="1000108"/>
            <a:ext cx="6539763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Elipse"/>
          <p:cNvSpPr/>
          <p:nvPr/>
        </p:nvSpPr>
        <p:spPr>
          <a:xfrm>
            <a:off x="3571868" y="3286124"/>
            <a:ext cx="1071570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3571868" y="5429264"/>
            <a:ext cx="1071570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6" name="5 Conector recto de flecha"/>
          <p:cNvCxnSpPr/>
          <p:nvPr/>
        </p:nvCxnSpPr>
        <p:spPr>
          <a:xfrm rot="16200000" flipH="1">
            <a:off x="6894529" y="1677975"/>
            <a:ext cx="500066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rot="16200000" flipH="1">
            <a:off x="6894529" y="3678239"/>
            <a:ext cx="500066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dirty="0" smtClean="0">
                <a:solidFill>
                  <a:srgbClr val="FF0000"/>
                </a:solidFill>
              </a:rPr>
              <a:t>Relaciones </a:t>
            </a:r>
            <a:r>
              <a:rPr lang="es-MX" sz="3600" dirty="0" err="1" smtClean="0">
                <a:solidFill>
                  <a:srgbClr val="FF0000"/>
                </a:solidFill>
              </a:rPr>
              <a:t>estequiométricas</a:t>
            </a:r>
            <a:r>
              <a:rPr lang="es-MX" sz="3600" dirty="0" smtClean="0">
                <a:solidFill>
                  <a:srgbClr val="FF0000"/>
                </a:solidFill>
              </a:rPr>
              <a:t> entre recursos y organismos</a:t>
            </a:r>
            <a:br>
              <a:rPr lang="es-MX" sz="3600" dirty="0" smtClean="0">
                <a:solidFill>
                  <a:srgbClr val="FF0000"/>
                </a:solidFill>
              </a:rPr>
            </a:br>
            <a:r>
              <a:rPr lang="es-MX" sz="3600" dirty="0" smtClean="0">
                <a:solidFill>
                  <a:srgbClr val="FF0000"/>
                </a:solidFill>
              </a:rPr>
              <a:t>(</a:t>
            </a:r>
            <a:r>
              <a:rPr lang="es-MX" sz="3600" dirty="0" err="1" smtClean="0">
                <a:solidFill>
                  <a:srgbClr val="FF0000"/>
                </a:solidFill>
              </a:rPr>
              <a:t>Stener</a:t>
            </a:r>
            <a:r>
              <a:rPr lang="es-MX" sz="3600" dirty="0" smtClean="0">
                <a:solidFill>
                  <a:srgbClr val="FF0000"/>
                </a:solidFill>
              </a:rPr>
              <a:t> &amp; </a:t>
            </a:r>
            <a:r>
              <a:rPr lang="es-MX" sz="3600" dirty="0" err="1" smtClean="0">
                <a:solidFill>
                  <a:srgbClr val="FF0000"/>
                </a:solidFill>
              </a:rPr>
              <a:t>Elser</a:t>
            </a:r>
            <a:r>
              <a:rPr lang="es-MX" sz="3600" dirty="0" smtClean="0">
                <a:solidFill>
                  <a:srgbClr val="FF0000"/>
                </a:solidFill>
              </a:rPr>
              <a:t> 2002)</a:t>
            </a:r>
            <a:endParaRPr lang="es-MX" sz="3600" dirty="0">
              <a:solidFill>
                <a:srgbClr val="FF0000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857364"/>
            <a:ext cx="6267760" cy="486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5 Conector recto de flecha"/>
          <p:cNvCxnSpPr/>
          <p:nvPr/>
        </p:nvCxnSpPr>
        <p:spPr>
          <a:xfrm>
            <a:off x="2143108" y="6572272"/>
            <a:ext cx="5286412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rot="5400000" flipH="1" flipV="1">
            <a:off x="-535817" y="4393413"/>
            <a:ext cx="4357718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0"/>
          <p:cNvSpPr>
            <a:spLocks noChangeArrowheads="1"/>
          </p:cNvSpPr>
          <p:nvPr/>
        </p:nvSpPr>
        <p:spPr bwMode="auto">
          <a:xfrm rot="16200000">
            <a:off x="550048" y="4207670"/>
            <a:ext cx="172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 dirty="0" smtClean="0">
                <a:solidFill>
                  <a:srgbClr val="FF0000"/>
                </a:solidFill>
              </a:rPr>
              <a:t>C:P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155416" y="5786454"/>
            <a:ext cx="172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 dirty="0" smtClean="0">
                <a:solidFill>
                  <a:srgbClr val="FF0000"/>
                </a:solidFill>
              </a:rPr>
              <a:t>C:P</a:t>
            </a:r>
            <a:endParaRPr lang="es-ES" sz="2400" dirty="0">
              <a:solidFill>
                <a:srgbClr val="FF0000"/>
              </a:solidFill>
            </a:endParaRPr>
          </a:p>
        </p:txBody>
      </p:sp>
      <p:pic>
        <p:nvPicPr>
          <p:cNvPr id="12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lang="es-MX" sz="3600" dirty="0" smtClean="0">
                <a:solidFill>
                  <a:srgbClr val="FF0000"/>
                </a:solidFill>
              </a:rPr>
              <a:t>C:P en diferentes almacenes de bosques templados</a:t>
            </a:r>
            <a:br>
              <a:rPr lang="es-MX" sz="3600" dirty="0" smtClean="0">
                <a:solidFill>
                  <a:srgbClr val="FF0000"/>
                </a:solidFill>
              </a:rPr>
            </a:br>
            <a:r>
              <a:rPr lang="es-MX" sz="3600" dirty="0" smtClean="0">
                <a:solidFill>
                  <a:srgbClr val="FF0000"/>
                </a:solidFill>
              </a:rPr>
              <a:t>(Cleveland &amp; </a:t>
            </a:r>
            <a:r>
              <a:rPr lang="es-MX" sz="3600" dirty="0" err="1" smtClean="0">
                <a:solidFill>
                  <a:srgbClr val="FF0000"/>
                </a:solidFill>
              </a:rPr>
              <a:t>Liptzin</a:t>
            </a:r>
            <a:r>
              <a:rPr lang="es-MX" sz="3600" dirty="0" smtClean="0">
                <a:solidFill>
                  <a:srgbClr val="FF0000"/>
                </a:solidFill>
              </a:rPr>
              <a:t> 2007)</a:t>
            </a:r>
            <a:endParaRPr lang="es-MX" sz="3600" dirty="0">
              <a:solidFill>
                <a:srgbClr val="FF0000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428868"/>
            <a:ext cx="6210654" cy="3731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E:\Pictures\CuatroCienegas07\Pozas\Poza Azul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3500438"/>
            <a:ext cx="4191029" cy="3357562"/>
          </a:xfrm>
          <a:prstGeom prst="rect">
            <a:avLst/>
          </a:prstGeom>
          <a:noFill/>
        </p:spPr>
      </p:pic>
      <p:pic>
        <p:nvPicPr>
          <p:cNvPr id="178179" name="Picture 3" descr="E:\Pictures\CuatroCienegas07\CCCSep2010\DSC024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1090" y="3506412"/>
            <a:ext cx="4821504" cy="3351588"/>
          </a:xfrm>
          <a:prstGeom prst="rect">
            <a:avLst/>
          </a:prstGeom>
          <a:noFill/>
        </p:spPr>
      </p:pic>
      <p:pic>
        <p:nvPicPr>
          <p:cNvPr id="178180" name="Picture 4" descr="E:\Pictures\CuatroCienegas07\CCC2008\PIC070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3" y="71438"/>
            <a:ext cx="4571999" cy="3429000"/>
          </a:xfrm>
          <a:prstGeom prst="rect">
            <a:avLst/>
          </a:prstGeom>
          <a:noFill/>
        </p:spPr>
      </p:pic>
      <p:cxnSp>
        <p:nvCxnSpPr>
          <p:cNvPr id="7" name="6 Conector recto de flecha"/>
          <p:cNvCxnSpPr/>
          <p:nvPr/>
        </p:nvCxnSpPr>
        <p:spPr>
          <a:xfrm>
            <a:off x="1714480" y="1071546"/>
            <a:ext cx="2571768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V="1">
            <a:off x="2000232" y="1928802"/>
            <a:ext cx="2571768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0" y="928670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Cianobacterias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0" y="1857364"/>
            <a:ext cx="200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Sulforeductoras</a:t>
            </a:r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000892" y="3000372"/>
            <a:ext cx="200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990000"/>
                </a:solidFill>
              </a:rPr>
              <a:t>C:P = 1582</a:t>
            </a:r>
            <a:endParaRPr lang="es-ES" dirty="0">
              <a:solidFill>
                <a:srgbClr val="99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14282" y="2928934"/>
            <a:ext cx="200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0033CC"/>
                </a:solidFill>
              </a:rPr>
              <a:t>C:P = 150</a:t>
            </a:r>
            <a:endParaRPr lang="es-ES" dirty="0">
              <a:solidFill>
                <a:srgbClr val="0033CC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0" y="0"/>
            <a:ext cx="221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>
                <a:solidFill>
                  <a:srgbClr val="FF0000"/>
                </a:solidFill>
              </a:rPr>
              <a:t>Peimbert</a:t>
            </a:r>
            <a:r>
              <a:rPr lang="es-MX" dirty="0" smtClean="0">
                <a:solidFill>
                  <a:srgbClr val="FF0000"/>
                </a:solidFill>
              </a:rPr>
              <a:t> et al. 2012 </a:t>
            </a:r>
            <a:r>
              <a:rPr lang="es-MX" dirty="0" err="1" smtClean="0">
                <a:solidFill>
                  <a:srgbClr val="FF0000"/>
                </a:solidFill>
              </a:rPr>
              <a:t>Astrobiology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42844" y="2571744"/>
            <a:ext cx="200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0033CC"/>
                </a:solidFill>
              </a:rPr>
              <a:t>Poza Azul</a:t>
            </a:r>
            <a:endParaRPr lang="es-ES" dirty="0">
              <a:solidFill>
                <a:srgbClr val="0033CC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929454" y="2428868"/>
            <a:ext cx="200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C00000"/>
                </a:solidFill>
              </a:rPr>
              <a:t>Poza Roja</a:t>
            </a:r>
            <a:endParaRPr lang="es-ES" dirty="0">
              <a:solidFill>
                <a:srgbClr val="C00000"/>
              </a:solidFill>
            </a:endParaRPr>
          </a:p>
        </p:txBody>
      </p:sp>
      <p:pic>
        <p:nvPicPr>
          <p:cNvPr id="18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es-MX" sz="3600" dirty="0" smtClean="0">
                <a:solidFill>
                  <a:srgbClr val="FF0000"/>
                </a:solidFill>
              </a:rPr>
              <a:t>Frecuencia de Genes en las dos pozas en CCC (</a:t>
            </a:r>
            <a:r>
              <a:rPr lang="es-MX" sz="3600" dirty="0" err="1" smtClean="0">
                <a:solidFill>
                  <a:srgbClr val="FF0000"/>
                </a:solidFill>
              </a:rPr>
              <a:t>Peimbert</a:t>
            </a:r>
            <a:r>
              <a:rPr lang="es-MX" sz="3600" dirty="0" smtClean="0">
                <a:solidFill>
                  <a:srgbClr val="FF0000"/>
                </a:solidFill>
              </a:rPr>
              <a:t> et al. 2012)</a:t>
            </a:r>
            <a:endParaRPr lang="es-MX" sz="3600" dirty="0">
              <a:solidFill>
                <a:srgbClr val="FF000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07" y="1852616"/>
            <a:ext cx="8957879" cy="493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2000232" y="2058407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solidFill>
                  <a:srgbClr val="0033CC"/>
                </a:solidFill>
              </a:rPr>
              <a:t>Poza Azul</a:t>
            </a:r>
            <a:endParaRPr lang="es-ES" sz="3200" dirty="0">
              <a:solidFill>
                <a:srgbClr val="0033CC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286248" y="2058407"/>
            <a:ext cx="250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C00000"/>
                </a:solidFill>
              </a:rPr>
              <a:t>Poza Roja</a:t>
            </a:r>
            <a:endParaRPr lang="es-ES" sz="3200" dirty="0">
              <a:solidFill>
                <a:srgbClr val="C00000"/>
              </a:solidFill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5357818" y="2714620"/>
            <a:ext cx="1071570" cy="571504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>
            <a:off x="3571868" y="2714620"/>
            <a:ext cx="2571768" cy="1785950"/>
          </a:xfrm>
          <a:prstGeom prst="straightConnector1">
            <a:avLst/>
          </a:prstGeom>
          <a:ln w="508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37722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6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Homeostasis de la Comunidad Microbiana</a:t>
            </a:r>
            <a:endParaRPr lang="es-MX" sz="36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115616" y="1988840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195736" y="2636912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B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220072" y="1988840"/>
            <a:ext cx="2160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211960" y="2492896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B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164288" y="1916832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8316416" y="2348880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B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268016" y="4581708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195736" y="4941168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4364360" y="4734108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292080" y="4581128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7316688" y="4734108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8388424" y="4725144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27" name="Picture 19" descr="C:\Users\CRISPI\AppData\Local\Microsoft\Windows\Temporary Internet Files\Low\Content.IE5\SPM4OOKO\p_azul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432" y="0"/>
            <a:ext cx="683568" cy="836712"/>
          </a:xfrm>
          <a:prstGeom prst="rect">
            <a:avLst/>
          </a:prstGeom>
          <a:noFill/>
        </p:spPr>
      </p:pic>
      <p:grpSp>
        <p:nvGrpSpPr>
          <p:cNvPr id="3" name="Grupo 67"/>
          <p:cNvGrpSpPr>
            <a:grpSpLocks/>
          </p:cNvGrpSpPr>
          <p:nvPr/>
        </p:nvGrpSpPr>
        <p:grpSpPr bwMode="auto">
          <a:xfrm>
            <a:off x="0" y="900112"/>
            <a:ext cx="9144000" cy="5957888"/>
            <a:chOff x="0" y="0"/>
            <a:chExt cx="62075" cy="39812"/>
          </a:xfrm>
        </p:grpSpPr>
        <p:pic>
          <p:nvPicPr>
            <p:cNvPr id="68" name="Imagen 6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395" y="0"/>
              <a:ext cx="28270" cy="16973"/>
            </a:xfrm>
            <a:prstGeom prst="rect">
              <a:avLst/>
            </a:prstGeom>
            <a:noFill/>
          </p:spPr>
        </p:pic>
        <p:pic>
          <p:nvPicPr>
            <p:cNvPr id="69" name="Imagen 6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793" y="22820"/>
              <a:ext cx="28282" cy="16992"/>
            </a:xfrm>
            <a:prstGeom prst="rect">
              <a:avLst/>
            </a:prstGeom>
            <a:noFill/>
          </p:spPr>
        </p:pic>
        <p:pic>
          <p:nvPicPr>
            <p:cNvPr id="70" name="Imagen 7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28270" cy="16992"/>
            </a:xfrm>
            <a:prstGeom prst="rect">
              <a:avLst/>
            </a:prstGeom>
            <a:noFill/>
          </p:spPr>
        </p:pic>
        <p:pic>
          <p:nvPicPr>
            <p:cNvPr id="71" name="Imagen 7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22820"/>
              <a:ext cx="28263" cy="16973"/>
            </a:xfrm>
            <a:prstGeom prst="rect">
              <a:avLst/>
            </a:prstGeom>
            <a:noFill/>
          </p:spPr>
        </p:pic>
        <p:sp>
          <p:nvSpPr>
            <p:cNvPr id="72" name="Cuadro de texto 72"/>
            <p:cNvSpPr txBox="1">
              <a:spLocks noChangeArrowheads="1"/>
            </p:cNvSpPr>
            <p:nvPr/>
          </p:nvSpPr>
          <p:spPr bwMode="auto">
            <a:xfrm>
              <a:off x="874" y="79"/>
              <a:ext cx="4369" cy="2699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(A)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Cuadro de texto 73"/>
            <p:cNvSpPr txBox="1">
              <a:spLocks noChangeArrowheads="1"/>
            </p:cNvSpPr>
            <p:nvPr/>
          </p:nvSpPr>
          <p:spPr bwMode="auto">
            <a:xfrm>
              <a:off x="1272" y="22979"/>
              <a:ext cx="4369" cy="2699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(B)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Cuadro de texto 74"/>
            <p:cNvSpPr txBox="1">
              <a:spLocks noChangeArrowheads="1"/>
            </p:cNvSpPr>
            <p:nvPr/>
          </p:nvSpPr>
          <p:spPr bwMode="auto">
            <a:xfrm>
              <a:off x="33634" y="159"/>
              <a:ext cx="4373" cy="2703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(C)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Cuadro de texto 75"/>
            <p:cNvSpPr txBox="1">
              <a:spLocks noChangeArrowheads="1"/>
            </p:cNvSpPr>
            <p:nvPr/>
          </p:nvSpPr>
          <p:spPr bwMode="auto">
            <a:xfrm>
              <a:off x="34031" y="23297"/>
              <a:ext cx="4369" cy="2699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(D)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928662" y="3643314"/>
            <a:ext cx="1928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3600" baseline="-25000" dirty="0" smtClean="0">
                <a:solidFill>
                  <a:srgbClr val="FF0000"/>
                </a:solidFill>
              </a:rPr>
              <a:t>Nitrógeno</a:t>
            </a:r>
            <a:endParaRPr lang="es-ES" sz="3600" baseline="-25000" dirty="0">
              <a:solidFill>
                <a:srgbClr val="FF0000"/>
              </a:solidFill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357950" y="3643314"/>
            <a:ext cx="2000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3600" baseline="-25000" dirty="0" smtClean="0">
                <a:solidFill>
                  <a:srgbClr val="FF0000"/>
                </a:solidFill>
              </a:rPr>
              <a:t>Fósforo</a:t>
            </a:r>
            <a:endParaRPr lang="es-ES" sz="3600" baseline="-2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4000" dirty="0" smtClean="0">
                <a:solidFill>
                  <a:srgbClr val="FF0000"/>
                </a:solidFill>
              </a:rPr>
              <a:t>La fotosíntesis Oxidó a la Atmósfera</a:t>
            </a:r>
            <a:endParaRPr lang="es-ES" sz="4000" dirty="0" smtClean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714488"/>
            <a:ext cx="8229600" cy="135732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sz="2800" dirty="0" smtClean="0"/>
              <a:t>La vida transformó la atmósfera reducida (sin O2) a una atmósfera oxidada (con O2)</a:t>
            </a:r>
          </a:p>
          <a:p>
            <a:pPr eaLnBrk="1" hangingPunct="1">
              <a:lnSpc>
                <a:spcPct val="90000"/>
              </a:lnSpc>
              <a:buNone/>
            </a:pPr>
            <a:endParaRPr lang="es-MX" sz="2800" dirty="0" smtClean="0"/>
          </a:p>
        </p:txBody>
      </p:sp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3888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4500570"/>
            <a:ext cx="1823319" cy="218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Llamada ovalada"/>
          <p:cNvSpPr/>
          <p:nvPr/>
        </p:nvSpPr>
        <p:spPr>
          <a:xfrm>
            <a:off x="2428860" y="2714620"/>
            <a:ext cx="4357718" cy="1857388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b="1" dirty="0" smtClean="0">
                <a:solidFill>
                  <a:schemeClr val="tx1"/>
                </a:solidFill>
              </a:rPr>
              <a:t>* La oxidación libera energía.</a:t>
            </a:r>
          </a:p>
          <a:p>
            <a:r>
              <a:rPr lang="es-MX" sz="2000" b="1" dirty="0" smtClean="0">
                <a:solidFill>
                  <a:schemeClr val="tx1"/>
                </a:solidFill>
              </a:rPr>
              <a:t>* La reducción demanda energía</a:t>
            </a:r>
            <a:endParaRPr lang="es-MX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es-MX" dirty="0" err="1" smtClean="0">
                <a:solidFill>
                  <a:srgbClr val="FF0000"/>
                </a:solidFill>
              </a:rPr>
              <a:t>Despolimerization</a:t>
            </a:r>
            <a:endParaRPr lang="es-MX" dirty="0">
              <a:solidFill>
                <a:srgbClr val="FF0000"/>
              </a:solidFill>
            </a:endParaRP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214686"/>
            <a:ext cx="870281" cy="51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0" t="67178" r="4757"/>
          <a:stretch>
            <a:fillRect/>
          </a:stretch>
        </p:blipFill>
        <p:spPr bwMode="auto">
          <a:xfrm>
            <a:off x="6500826" y="2643182"/>
            <a:ext cx="1214446" cy="139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2" t="16146" r="11456" b="65092"/>
          <a:stretch/>
        </p:blipFill>
        <p:spPr bwMode="auto">
          <a:xfrm>
            <a:off x="4714876" y="5286388"/>
            <a:ext cx="1143008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857620" y="2571744"/>
            <a:ext cx="27860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Eco-</a:t>
            </a:r>
            <a:r>
              <a:rPr lang="es-MX" sz="2400" dirty="0" err="1" smtClean="0"/>
              <a:t>Enzyme</a:t>
            </a:r>
            <a:endParaRPr lang="es-ES" sz="2400" dirty="0"/>
          </a:p>
        </p:txBody>
      </p:sp>
      <p:pic>
        <p:nvPicPr>
          <p:cNvPr id="109572" name="Picture 4" descr="C:\Users\Felipe\AppData\Local\Temp\bac-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315178" y="2756732"/>
            <a:ext cx="2619135" cy="1534779"/>
          </a:xfrm>
          <a:prstGeom prst="rect">
            <a:avLst/>
          </a:prstGeom>
          <a:noFill/>
        </p:spPr>
      </p:pic>
      <p:sp>
        <p:nvSpPr>
          <p:cNvPr id="11" name="10 Flecha derecha"/>
          <p:cNvSpPr/>
          <p:nvPr/>
        </p:nvSpPr>
        <p:spPr>
          <a:xfrm>
            <a:off x="3643306" y="3357562"/>
            <a:ext cx="785818" cy="428628"/>
          </a:xfrm>
          <a:prstGeom prst="rightArrow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786446" y="1857364"/>
            <a:ext cx="27860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err="1" smtClean="0"/>
              <a:t>Sustrate</a:t>
            </a:r>
            <a:endParaRPr lang="es-ES" sz="2400" dirty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714744" y="4214818"/>
            <a:ext cx="27860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err="1" smtClean="0"/>
              <a:t>Product</a:t>
            </a:r>
            <a:endParaRPr lang="es-MX" sz="2400" dirty="0" smtClean="0"/>
          </a:p>
          <a:p>
            <a:pPr algn="ctr"/>
            <a:r>
              <a:rPr lang="es-MX" sz="2400" dirty="0" smtClean="0"/>
              <a:t>(</a:t>
            </a:r>
            <a:r>
              <a:rPr lang="es-MX" sz="2400" dirty="0" err="1" smtClean="0"/>
              <a:t>Monomere</a:t>
            </a:r>
            <a:r>
              <a:rPr lang="es-MX" sz="2400" dirty="0" smtClean="0"/>
              <a:t>)</a:t>
            </a:r>
            <a:endParaRPr lang="es-ES" sz="2400" dirty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071538" y="1500174"/>
            <a:ext cx="27860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Bacteria</a:t>
            </a:r>
            <a:endParaRPr lang="es-ES" sz="2400" dirty="0"/>
          </a:p>
        </p:txBody>
      </p:sp>
      <p:sp>
        <p:nvSpPr>
          <p:cNvPr id="15" name="14 Flecha derecha"/>
          <p:cNvSpPr/>
          <p:nvPr/>
        </p:nvSpPr>
        <p:spPr>
          <a:xfrm>
            <a:off x="5572132" y="3286124"/>
            <a:ext cx="785818" cy="428628"/>
          </a:xfrm>
          <a:prstGeom prst="rightArrow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Flecha doblada"/>
          <p:cNvSpPr/>
          <p:nvPr/>
        </p:nvSpPr>
        <p:spPr>
          <a:xfrm rot="10800000">
            <a:off x="6072198" y="4143380"/>
            <a:ext cx="928694" cy="1857388"/>
          </a:xfrm>
          <a:prstGeom prst="bentArrow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8" name="17 Flecha doblada"/>
          <p:cNvSpPr/>
          <p:nvPr/>
        </p:nvSpPr>
        <p:spPr>
          <a:xfrm rot="16200000">
            <a:off x="3344225" y="4513899"/>
            <a:ext cx="857256" cy="1687853"/>
          </a:xfrm>
          <a:prstGeom prst="bentArrow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5214950"/>
            <a:ext cx="2285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smtClean="0">
                <a:solidFill>
                  <a:srgbClr val="008000"/>
                </a:solidFill>
              </a:rPr>
              <a:t>NH</a:t>
            </a:r>
            <a:r>
              <a:rPr lang="es-MX" sz="2400" baseline="-25000" dirty="0" smtClean="0">
                <a:solidFill>
                  <a:srgbClr val="008000"/>
                </a:solidFill>
              </a:rPr>
              <a:t>4</a:t>
            </a:r>
            <a:r>
              <a:rPr lang="es-MX" sz="2400" dirty="0" smtClean="0">
                <a:solidFill>
                  <a:srgbClr val="008000"/>
                </a:solidFill>
              </a:rPr>
              <a:t>+ / PO</a:t>
            </a:r>
            <a:r>
              <a:rPr lang="es-MX" sz="2400" baseline="-25000" dirty="0" smtClean="0">
                <a:solidFill>
                  <a:srgbClr val="008000"/>
                </a:solidFill>
              </a:rPr>
              <a:t>4</a:t>
            </a:r>
            <a:endParaRPr lang="es-ES" sz="2400" baseline="-25000" dirty="0">
              <a:solidFill>
                <a:srgbClr val="008000"/>
              </a:solidFill>
            </a:endParaRPr>
          </a:p>
        </p:txBody>
      </p:sp>
      <p:sp>
        <p:nvSpPr>
          <p:cNvPr id="20" name="19 Flecha doblada"/>
          <p:cNvSpPr/>
          <p:nvPr/>
        </p:nvSpPr>
        <p:spPr>
          <a:xfrm>
            <a:off x="642910" y="4214818"/>
            <a:ext cx="1143008" cy="714380"/>
          </a:xfrm>
          <a:prstGeom prst="ben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2643174" y="6000768"/>
            <a:ext cx="2285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 smtClean="0">
                <a:solidFill>
                  <a:srgbClr val="FF0000"/>
                </a:solidFill>
              </a:rPr>
              <a:t>&lt;1 k Da</a:t>
            </a:r>
            <a:endParaRPr lang="es-ES" sz="2400" dirty="0">
              <a:solidFill>
                <a:srgbClr val="FF0000"/>
              </a:solidFill>
            </a:endParaRPr>
          </a:p>
        </p:txBody>
      </p:sp>
      <p:pic>
        <p:nvPicPr>
          <p:cNvPr id="21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es-MX" sz="3600" dirty="0" err="1" smtClean="0">
                <a:solidFill>
                  <a:srgbClr val="FF0000"/>
                </a:solidFill>
              </a:rPr>
              <a:t>Soil</a:t>
            </a:r>
            <a:r>
              <a:rPr lang="es-MX" sz="3600" dirty="0" smtClean="0">
                <a:solidFill>
                  <a:srgbClr val="FF0000"/>
                </a:solidFill>
              </a:rPr>
              <a:t> Eco-</a:t>
            </a:r>
            <a:r>
              <a:rPr lang="es-MX" sz="3600" dirty="0" err="1" smtClean="0">
                <a:solidFill>
                  <a:srgbClr val="FF0000"/>
                </a:solidFill>
              </a:rPr>
              <a:t>enzymes</a:t>
            </a:r>
            <a:endParaRPr lang="es-MX" sz="3600" dirty="0">
              <a:solidFill>
                <a:srgbClr val="FF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6325"/>
            <a:ext cx="8296275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Elipse"/>
          <p:cNvSpPr/>
          <p:nvPr/>
        </p:nvSpPr>
        <p:spPr>
          <a:xfrm>
            <a:off x="6715140" y="3071810"/>
            <a:ext cx="1428760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es-MX" dirty="0" err="1" smtClean="0">
                <a:solidFill>
                  <a:srgbClr val="FF0000"/>
                </a:solidFill>
              </a:rPr>
              <a:t>Despolimerization</a:t>
            </a:r>
            <a:r>
              <a:rPr lang="es-MX" dirty="0" smtClean="0">
                <a:solidFill>
                  <a:srgbClr val="FF0000"/>
                </a:solidFill>
              </a:rPr>
              <a:t>:</a:t>
            </a:r>
            <a:br>
              <a:rPr lang="es-MX" dirty="0" smtClean="0">
                <a:solidFill>
                  <a:srgbClr val="FF0000"/>
                </a:solidFill>
              </a:rPr>
            </a:br>
            <a:r>
              <a:rPr lang="es-MX" dirty="0" err="1" smtClean="0">
                <a:solidFill>
                  <a:srgbClr val="FF0000"/>
                </a:solidFill>
              </a:rPr>
              <a:t>with</a:t>
            </a:r>
            <a:r>
              <a:rPr lang="es-MX" dirty="0" smtClean="0">
                <a:solidFill>
                  <a:srgbClr val="FF0000"/>
                </a:solidFill>
              </a:rPr>
              <a:t> + </a:t>
            </a:r>
            <a:r>
              <a:rPr lang="es-MX" dirty="0" err="1" smtClean="0">
                <a:solidFill>
                  <a:srgbClr val="FF0000"/>
                </a:solidFill>
              </a:rPr>
              <a:t>Product</a:t>
            </a:r>
            <a:endParaRPr lang="es-MX" dirty="0">
              <a:solidFill>
                <a:srgbClr val="FF0000"/>
              </a:solidFill>
            </a:endParaRP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214686"/>
            <a:ext cx="870281" cy="51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0" t="67178" r="4757"/>
          <a:stretch>
            <a:fillRect/>
          </a:stretch>
        </p:blipFill>
        <p:spPr bwMode="auto">
          <a:xfrm>
            <a:off x="6500826" y="2643182"/>
            <a:ext cx="1214446" cy="139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2" t="16146" r="11456" b="65092"/>
          <a:stretch/>
        </p:blipFill>
        <p:spPr bwMode="auto">
          <a:xfrm>
            <a:off x="4714876" y="5286388"/>
            <a:ext cx="1643074" cy="128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857620" y="2571744"/>
            <a:ext cx="27860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Eco-</a:t>
            </a:r>
            <a:r>
              <a:rPr lang="es-MX" sz="2400" dirty="0" err="1" smtClean="0"/>
              <a:t>Enzyme</a:t>
            </a:r>
            <a:endParaRPr lang="es-ES" sz="2400" dirty="0"/>
          </a:p>
        </p:txBody>
      </p:sp>
      <p:pic>
        <p:nvPicPr>
          <p:cNvPr id="109572" name="Picture 4" descr="C:\Users\Felipe\AppData\Local\Temp\bac-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315178" y="2756732"/>
            <a:ext cx="2619135" cy="1534779"/>
          </a:xfrm>
          <a:prstGeom prst="rect">
            <a:avLst/>
          </a:prstGeom>
          <a:noFill/>
        </p:spPr>
      </p:pic>
      <p:sp>
        <p:nvSpPr>
          <p:cNvPr id="11" name="10 Flecha derecha"/>
          <p:cNvSpPr/>
          <p:nvPr/>
        </p:nvSpPr>
        <p:spPr>
          <a:xfrm>
            <a:off x="3571868" y="3357562"/>
            <a:ext cx="857256" cy="142876"/>
          </a:xfrm>
          <a:prstGeom prst="rightArrow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786446" y="1857364"/>
            <a:ext cx="27860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err="1" smtClean="0"/>
              <a:t>Sustrate</a:t>
            </a:r>
            <a:endParaRPr lang="es-ES" sz="2400" dirty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714744" y="4214818"/>
            <a:ext cx="27860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err="1" smtClean="0"/>
              <a:t>Product</a:t>
            </a:r>
            <a:r>
              <a:rPr lang="es-MX" sz="2400" dirty="0" smtClean="0"/>
              <a:t> (</a:t>
            </a:r>
            <a:r>
              <a:rPr lang="es-MX" sz="2400" dirty="0" err="1" smtClean="0"/>
              <a:t>Monomeres</a:t>
            </a:r>
            <a:r>
              <a:rPr lang="es-MX" sz="2400" dirty="0" smtClean="0"/>
              <a:t>)</a:t>
            </a:r>
            <a:endParaRPr lang="es-ES" sz="2400" dirty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071538" y="1500174"/>
            <a:ext cx="27860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Bacteria</a:t>
            </a:r>
            <a:endParaRPr lang="es-ES" sz="2400" dirty="0"/>
          </a:p>
        </p:txBody>
      </p:sp>
      <p:sp>
        <p:nvSpPr>
          <p:cNvPr id="15" name="14 Flecha derecha"/>
          <p:cNvSpPr/>
          <p:nvPr/>
        </p:nvSpPr>
        <p:spPr>
          <a:xfrm>
            <a:off x="5643570" y="3286124"/>
            <a:ext cx="714380" cy="285752"/>
          </a:xfrm>
          <a:prstGeom prst="rightArrow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Flecha doblada"/>
          <p:cNvSpPr/>
          <p:nvPr/>
        </p:nvSpPr>
        <p:spPr>
          <a:xfrm rot="10800000">
            <a:off x="6572264" y="4143380"/>
            <a:ext cx="428628" cy="1857388"/>
          </a:xfrm>
          <a:prstGeom prst="bentArrow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8" name="17 Flecha doblada"/>
          <p:cNvSpPr/>
          <p:nvPr/>
        </p:nvSpPr>
        <p:spPr>
          <a:xfrm rot="16200000">
            <a:off x="3344225" y="4513899"/>
            <a:ext cx="857256" cy="1687853"/>
          </a:xfrm>
          <a:prstGeom prst="bentArrow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5214950"/>
            <a:ext cx="2285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smtClean="0">
                <a:solidFill>
                  <a:srgbClr val="008000"/>
                </a:solidFill>
              </a:rPr>
              <a:t>NH</a:t>
            </a:r>
            <a:r>
              <a:rPr lang="es-MX" sz="2400" baseline="-25000" dirty="0" smtClean="0">
                <a:solidFill>
                  <a:srgbClr val="008000"/>
                </a:solidFill>
              </a:rPr>
              <a:t>4</a:t>
            </a:r>
            <a:r>
              <a:rPr lang="es-MX" sz="2400" dirty="0" smtClean="0">
                <a:solidFill>
                  <a:srgbClr val="008000"/>
                </a:solidFill>
              </a:rPr>
              <a:t>+ / PO</a:t>
            </a:r>
            <a:r>
              <a:rPr lang="es-MX" sz="2400" baseline="-25000" dirty="0" smtClean="0">
                <a:solidFill>
                  <a:srgbClr val="008000"/>
                </a:solidFill>
              </a:rPr>
              <a:t>4</a:t>
            </a:r>
            <a:endParaRPr lang="es-ES" sz="2400" baseline="-25000" dirty="0">
              <a:solidFill>
                <a:srgbClr val="008000"/>
              </a:solidFill>
            </a:endParaRPr>
          </a:p>
        </p:txBody>
      </p:sp>
      <p:sp>
        <p:nvSpPr>
          <p:cNvPr id="20" name="19 Flecha doblada"/>
          <p:cNvSpPr/>
          <p:nvPr/>
        </p:nvSpPr>
        <p:spPr>
          <a:xfrm>
            <a:off x="642910" y="4214818"/>
            <a:ext cx="1143008" cy="714380"/>
          </a:xfrm>
          <a:prstGeom prst="ben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1" name="20 Rayo"/>
          <p:cNvSpPr/>
          <p:nvPr/>
        </p:nvSpPr>
        <p:spPr>
          <a:xfrm>
            <a:off x="3786182" y="2786058"/>
            <a:ext cx="285752" cy="357190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2643174" y="6000768"/>
            <a:ext cx="2285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 smtClean="0">
                <a:solidFill>
                  <a:srgbClr val="FF0000"/>
                </a:solidFill>
              </a:rPr>
              <a:t>&lt;1 k Da</a:t>
            </a:r>
            <a:endParaRPr lang="es-ES" sz="2400" dirty="0">
              <a:solidFill>
                <a:srgbClr val="FF0000"/>
              </a:solidFill>
            </a:endParaRPr>
          </a:p>
        </p:txBody>
      </p:sp>
      <p:pic>
        <p:nvPicPr>
          <p:cNvPr id="22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es-MX" dirty="0" err="1" smtClean="0">
                <a:solidFill>
                  <a:srgbClr val="FF0000"/>
                </a:solidFill>
              </a:rPr>
              <a:t>Despolimerization</a:t>
            </a:r>
            <a:r>
              <a:rPr lang="es-MX" dirty="0" smtClean="0">
                <a:solidFill>
                  <a:srgbClr val="FF0000"/>
                </a:solidFill>
              </a:rPr>
              <a:t/>
            </a:r>
            <a:br>
              <a:rPr lang="es-MX" dirty="0" smtClean="0">
                <a:solidFill>
                  <a:srgbClr val="FF0000"/>
                </a:solidFill>
              </a:rPr>
            </a:br>
            <a:r>
              <a:rPr lang="es-MX" dirty="0" smtClean="0">
                <a:solidFill>
                  <a:srgbClr val="FF0000"/>
                </a:solidFill>
              </a:rPr>
              <a:t>Con - Productos</a:t>
            </a:r>
            <a:endParaRPr lang="es-MX" dirty="0">
              <a:solidFill>
                <a:srgbClr val="FF0000"/>
              </a:solidFill>
            </a:endParaRP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214686"/>
            <a:ext cx="870281" cy="51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0" t="67178" r="4757"/>
          <a:stretch>
            <a:fillRect/>
          </a:stretch>
        </p:blipFill>
        <p:spPr bwMode="auto">
          <a:xfrm>
            <a:off x="6500826" y="2643182"/>
            <a:ext cx="1214446" cy="139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2" t="16146" r="11456" b="65092"/>
          <a:stretch/>
        </p:blipFill>
        <p:spPr bwMode="auto">
          <a:xfrm>
            <a:off x="4786314" y="5357826"/>
            <a:ext cx="857256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857620" y="2571744"/>
            <a:ext cx="27860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Eco-</a:t>
            </a:r>
            <a:r>
              <a:rPr lang="es-MX" sz="2400" dirty="0" err="1" smtClean="0"/>
              <a:t>Enzyme</a:t>
            </a:r>
            <a:endParaRPr lang="es-ES" sz="2400" dirty="0"/>
          </a:p>
        </p:txBody>
      </p:sp>
      <p:pic>
        <p:nvPicPr>
          <p:cNvPr id="109572" name="Picture 4" descr="C:\Users\Felipe\AppData\Local\Temp\bac-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315178" y="2756732"/>
            <a:ext cx="2619135" cy="1534779"/>
          </a:xfrm>
          <a:prstGeom prst="rect">
            <a:avLst/>
          </a:prstGeom>
          <a:noFill/>
        </p:spPr>
      </p:pic>
      <p:sp>
        <p:nvSpPr>
          <p:cNvPr id="11" name="10 Flecha derecha"/>
          <p:cNvSpPr/>
          <p:nvPr/>
        </p:nvSpPr>
        <p:spPr>
          <a:xfrm>
            <a:off x="3500430" y="3357562"/>
            <a:ext cx="928694" cy="571504"/>
          </a:xfrm>
          <a:prstGeom prst="rightArrow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786446" y="1857364"/>
            <a:ext cx="27860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err="1" smtClean="0"/>
              <a:t>Sustrate</a:t>
            </a:r>
            <a:endParaRPr lang="es-ES" sz="2400" dirty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929058" y="4643446"/>
            <a:ext cx="23574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dirty="0" err="1" smtClean="0"/>
              <a:t>Product</a:t>
            </a:r>
            <a:endParaRPr lang="es-MX" dirty="0" smtClean="0"/>
          </a:p>
          <a:p>
            <a:pPr algn="ctr"/>
            <a:r>
              <a:rPr lang="es-MX" dirty="0" smtClean="0"/>
              <a:t>(</a:t>
            </a:r>
            <a:r>
              <a:rPr lang="es-MX" dirty="0" err="1" smtClean="0"/>
              <a:t>Monomeres</a:t>
            </a:r>
            <a:r>
              <a:rPr lang="es-MX" dirty="0" smtClean="0"/>
              <a:t>)</a:t>
            </a:r>
            <a:endParaRPr lang="es-ES" dirty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071538" y="1500174"/>
            <a:ext cx="27860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Bacteria</a:t>
            </a:r>
            <a:endParaRPr lang="es-ES" sz="2400" dirty="0"/>
          </a:p>
        </p:txBody>
      </p:sp>
      <p:sp>
        <p:nvSpPr>
          <p:cNvPr id="15" name="14 Flecha derecha"/>
          <p:cNvSpPr/>
          <p:nvPr/>
        </p:nvSpPr>
        <p:spPr>
          <a:xfrm>
            <a:off x="5572132" y="3286124"/>
            <a:ext cx="785818" cy="642942"/>
          </a:xfrm>
          <a:prstGeom prst="rightArrow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Flecha doblada"/>
          <p:cNvSpPr/>
          <p:nvPr/>
        </p:nvSpPr>
        <p:spPr>
          <a:xfrm rot="10800000">
            <a:off x="5929322" y="4143380"/>
            <a:ext cx="1214446" cy="1857388"/>
          </a:xfrm>
          <a:prstGeom prst="bentArrow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8" name="17 Flecha doblada"/>
          <p:cNvSpPr/>
          <p:nvPr/>
        </p:nvSpPr>
        <p:spPr>
          <a:xfrm rot="16200000">
            <a:off x="3344225" y="4513899"/>
            <a:ext cx="857256" cy="1687853"/>
          </a:xfrm>
          <a:prstGeom prst="bentArrow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5214950"/>
            <a:ext cx="2285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smtClean="0">
                <a:solidFill>
                  <a:srgbClr val="008000"/>
                </a:solidFill>
              </a:rPr>
              <a:t>NH</a:t>
            </a:r>
            <a:r>
              <a:rPr lang="es-MX" sz="2400" baseline="-25000" dirty="0" smtClean="0">
                <a:solidFill>
                  <a:srgbClr val="008000"/>
                </a:solidFill>
              </a:rPr>
              <a:t>4</a:t>
            </a:r>
            <a:r>
              <a:rPr lang="es-MX" sz="2400" dirty="0" smtClean="0">
                <a:solidFill>
                  <a:srgbClr val="008000"/>
                </a:solidFill>
              </a:rPr>
              <a:t>+ / PO</a:t>
            </a:r>
            <a:r>
              <a:rPr lang="es-MX" sz="2400" baseline="-25000" dirty="0" smtClean="0">
                <a:solidFill>
                  <a:srgbClr val="008000"/>
                </a:solidFill>
              </a:rPr>
              <a:t>4</a:t>
            </a:r>
            <a:endParaRPr lang="es-ES" sz="2400" baseline="-25000" dirty="0">
              <a:solidFill>
                <a:srgbClr val="008000"/>
              </a:solidFill>
            </a:endParaRPr>
          </a:p>
        </p:txBody>
      </p:sp>
      <p:sp>
        <p:nvSpPr>
          <p:cNvPr id="20" name="19 Flecha doblada"/>
          <p:cNvSpPr/>
          <p:nvPr/>
        </p:nvSpPr>
        <p:spPr>
          <a:xfrm>
            <a:off x="642910" y="4214818"/>
            <a:ext cx="1143008" cy="714380"/>
          </a:xfrm>
          <a:prstGeom prst="ben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2" name="21 Rayo"/>
          <p:cNvSpPr/>
          <p:nvPr/>
        </p:nvSpPr>
        <p:spPr>
          <a:xfrm>
            <a:off x="3500430" y="2357430"/>
            <a:ext cx="785818" cy="928694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22 Llamada ovalada"/>
          <p:cNvSpPr/>
          <p:nvPr/>
        </p:nvSpPr>
        <p:spPr>
          <a:xfrm>
            <a:off x="4572000" y="3929066"/>
            <a:ext cx="1071570" cy="71438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rgbClr val="FF0000"/>
                </a:solidFill>
              </a:rPr>
              <a:t>Con que?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2643174" y="6000768"/>
            <a:ext cx="2285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 smtClean="0">
                <a:solidFill>
                  <a:srgbClr val="FF0000"/>
                </a:solidFill>
              </a:rPr>
              <a:t>&lt;1 k Da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3357554" y="1500174"/>
            <a:ext cx="27860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smtClean="0">
                <a:solidFill>
                  <a:srgbClr val="7030A0"/>
                </a:solidFill>
              </a:rPr>
              <a:t>As a </a:t>
            </a:r>
            <a:r>
              <a:rPr lang="es-MX" sz="2400" i="1" dirty="0" smtClean="0">
                <a:solidFill>
                  <a:srgbClr val="7030A0"/>
                </a:solidFill>
              </a:rPr>
              <a:t>Q. desertícola</a:t>
            </a:r>
            <a:endParaRPr lang="es-ES" sz="2400" i="1" dirty="0">
              <a:solidFill>
                <a:srgbClr val="7030A0"/>
              </a:solidFill>
            </a:endParaRPr>
          </a:p>
        </p:txBody>
      </p:sp>
      <p:pic>
        <p:nvPicPr>
          <p:cNvPr id="26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r>
              <a:rPr lang="es-MX" sz="3200" dirty="0" err="1" smtClean="0">
                <a:solidFill>
                  <a:srgbClr val="FF0000"/>
                </a:solidFill>
              </a:rPr>
              <a:t>Despolimerization</a:t>
            </a:r>
            <a:r>
              <a:rPr lang="es-MX" sz="3200" dirty="0" smtClean="0">
                <a:solidFill>
                  <a:srgbClr val="FF0000"/>
                </a:solidFill>
              </a:rPr>
              <a:t/>
            </a:r>
            <a:br>
              <a:rPr lang="es-MX" sz="3200" dirty="0" smtClean="0">
                <a:solidFill>
                  <a:srgbClr val="FF0000"/>
                </a:solidFill>
              </a:rPr>
            </a:br>
            <a:r>
              <a:rPr lang="es-MX" sz="3200" dirty="0" err="1" smtClean="0">
                <a:solidFill>
                  <a:srgbClr val="FF0000"/>
                </a:solidFill>
              </a:rPr>
              <a:t>with</a:t>
            </a:r>
            <a:r>
              <a:rPr lang="es-MX" sz="3200" dirty="0" smtClean="0">
                <a:solidFill>
                  <a:srgbClr val="FF0000"/>
                </a:solidFill>
              </a:rPr>
              <a:t> – N y P </a:t>
            </a:r>
            <a:r>
              <a:rPr lang="es-MX" sz="3200" dirty="0" err="1" smtClean="0">
                <a:solidFill>
                  <a:srgbClr val="FF0000"/>
                </a:solidFill>
              </a:rPr>
              <a:t>avilable</a:t>
            </a:r>
            <a:r>
              <a:rPr lang="es-MX" sz="3200" dirty="0" smtClean="0">
                <a:solidFill>
                  <a:srgbClr val="FF0000"/>
                </a:solidFill>
              </a:rPr>
              <a:t/>
            </a:r>
            <a:br>
              <a:rPr lang="es-MX" sz="3200" dirty="0" smtClean="0">
                <a:solidFill>
                  <a:srgbClr val="FF0000"/>
                </a:solidFill>
              </a:rPr>
            </a:br>
            <a:endParaRPr lang="es-MX" sz="3200" b="1" dirty="0">
              <a:solidFill>
                <a:srgbClr val="FF0000"/>
              </a:solidFill>
            </a:endParaRP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571744"/>
            <a:ext cx="870281" cy="51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643306" y="2071678"/>
            <a:ext cx="27860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Eco-</a:t>
            </a:r>
            <a:r>
              <a:rPr lang="es-MX" sz="2400" dirty="0" err="1" smtClean="0"/>
              <a:t>Enzyme</a:t>
            </a:r>
            <a:endParaRPr lang="es-ES" sz="2400" dirty="0"/>
          </a:p>
        </p:txBody>
      </p:sp>
      <p:pic>
        <p:nvPicPr>
          <p:cNvPr id="109572" name="Picture 4" descr="C:\Users\Felipe\AppData\Local\Temp\bac-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315178" y="2756732"/>
            <a:ext cx="2619135" cy="1534779"/>
          </a:xfrm>
          <a:prstGeom prst="rect">
            <a:avLst/>
          </a:prstGeom>
          <a:noFill/>
        </p:spPr>
      </p:pic>
      <p:sp>
        <p:nvSpPr>
          <p:cNvPr id="11" name="10 Flecha derecha"/>
          <p:cNvSpPr/>
          <p:nvPr/>
        </p:nvSpPr>
        <p:spPr>
          <a:xfrm>
            <a:off x="3643306" y="2643182"/>
            <a:ext cx="785818" cy="428628"/>
          </a:xfrm>
          <a:prstGeom prst="rightArrow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786446" y="1857364"/>
            <a:ext cx="27860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err="1" smtClean="0"/>
              <a:t>Sustrate</a:t>
            </a:r>
            <a:endParaRPr lang="es-MX" sz="2400" dirty="0" smtClean="0"/>
          </a:p>
          <a:p>
            <a:pPr algn="ctr"/>
            <a:r>
              <a:rPr lang="es-MX" sz="2400" dirty="0" smtClean="0"/>
              <a:t>(</a:t>
            </a:r>
            <a:r>
              <a:rPr lang="es-MX" sz="2400" dirty="0" err="1" smtClean="0"/>
              <a:t>Protein</a:t>
            </a:r>
            <a:r>
              <a:rPr lang="es-MX" sz="2400" dirty="0" smtClean="0"/>
              <a:t>)</a:t>
            </a:r>
            <a:endParaRPr lang="es-ES" sz="2400" dirty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714744" y="4214818"/>
            <a:ext cx="27860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err="1" smtClean="0"/>
              <a:t>Product</a:t>
            </a:r>
            <a:endParaRPr lang="es-MX" sz="2400" dirty="0" smtClean="0"/>
          </a:p>
          <a:p>
            <a:pPr algn="ctr"/>
            <a:r>
              <a:rPr lang="es-MX" sz="2400" dirty="0" smtClean="0"/>
              <a:t>(</a:t>
            </a:r>
            <a:r>
              <a:rPr lang="es-MX" sz="2400" dirty="0" err="1" smtClean="0"/>
              <a:t>Monomeres</a:t>
            </a:r>
            <a:r>
              <a:rPr lang="es-MX" sz="2400" dirty="0" smtClean="0"/>
              <a:t>)</a:t>
            </a:r>
            <a:endParaRPr lang="es-ES" sz="2400" dirty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071538" y="1643050"/>
            <a:ext cx="27860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Bacteria</a:t>
            </a:r>
            <a:endParaRPr lang="es-ES" sz="2400" dirty="0"/>
          </a:p>
        </p:txBody>
      </p:sp>
      <p:sp>
        <p:nvSpPr>
          <p:cNvPr id="15" name="14 Flecha derecha"/>
          <p:cNvSpPr/>
          <p:nvPr/>
        </p:nvSpPr>
        <p:spPr>
          <a:xfrm>
            <a:off x="5572132" y="2714620"/>
            <a:ext cx="785818" cy="428628"/>
          </a:xfrm>
          <a:prstGeom prst="rightArrow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Flecha doblada"/>
          <p:cNvSpPr/>
          <p:nvPr/>
        </p:nvSpPr>
        <p:spPr>
          <a:xfrm rot="10800000">
            <a:off x="6357950" y="4143380"/>
            <a:ext cx="1214446" cy="1857388"/>
          </a:xfrm>
          <a:prstGeom prst="ben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8" name="17 Flecha doblada"/>
          <p:cNvSpPr/>
          <p:nvPr/>
        </p:nvSpPr>
        <p:spPr>
          <a:xfrm rot="16200000">
            <a:off x="3094193" y="4621056"/>
            <a:ext cx="1071570" cy="1687853"/>
          </a:xfrm>
          <a:prstGeom prst="ben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642910" y="5286388"/>
            <a:ext cx="1428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1200" dirty="0" smtClean="0">
                <a:solidFill>
                  <a:srgbClr val="008000"/>
                </a:solidFill>
              </a:rPr>
              <a:t>NH</a:t>
            </a:r>
            <a:r>
              <a:rPr lang="es-MX" sz="1200" baseline="-25000" dirty="0" smtClean="0">
                <a:solidFill>
                  <a:srgbClr val="008000"/>
                </a:solidFill>
              </a:rPr>
              <a:t>4</a:t>
            </a:r>
            <a:r>
              <a:rPr lang="es-MX" sz="1200" dirty="0" smtClean="0">
                <a:solidFill>
                  <a:srgbClr val="008000"/>
                </a:solidFill>
              </a:rPr>
              <a:t>+ / PO</a:t>
            </a:r>
            <a:r>
              <a:rPr lang="es-MX" sz="1200" baseline="-25000" dirty="0" smtClean="0">
                <a:solidFill>
                  <a:srgbClr val="008000"/>
                </a:solidFill>
              </a:rPr>
              <a:t>4</a:t>
            </a:r>
            <a:endParaRPr lang="es-ES" sz="1200" baseline="-25000" dirty="0">
              <a:solidFill>
                <a:srgbClr val="008000"/>
              </a:solidFill>
            </a:endParaRPr>
          </a:p>
        </p:txBody>
      </p:sp>
      <p:sp>
        <p:nvSpPr>
          <p:cNvPr id="20" name="19 Flecha doblada"/>
          <p:cNvSpPr/>
          <p:nvPr/>
        </p:nvSpPr>
        <p:spPr>
          <a:xfrm>
            <a:off x="1285852" y="4429132"/>
            <a:ext cx="285752" cy="714380"/>
          </a:xfrm>
          <a:prstGeom prst="ben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143248"/>
            <a:ext cx="857254" cy="71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20 Flecha derecha"/>
          <p:cNvSpPr/>
          <p:nvPr/>
        </p:nvSpPr>
        <p:spPr>
          <a:xfrm>
            <a:off x="3571868" y="3286124"/>
            <a:ext cx="785818" cy="714380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Flecha derecha"/>
          <p:cNvSpPr/>
          <p:nvPr/>
        </p:nvSpPr>
        <p:spPr>
          <a:xfrm>
            <a:off x="5572132" y="3286124"/>
            <a:ext cx="785818" cy="642942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3" name="Imagen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2643182"/>
            <a:ext cx="2403312" cy="128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Imagen 2" descr="http://www.biologia.edu.ar/bacterias/figbac/murein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0" t="85529" r="3056"/>
          <a:stretch>
            <a:fillRect/>
          </a:stretch>
        </p:blipFill>
        <p:spPr bwMode="auto">
          <a:xfrm>
            <a:off x="4643438" y="5500702"/>
            <a:ext cx="1571636" cy="59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Rayo"/>
          <p:cNvSpPr/>
          <p:nvPr/>
        </p:nvSpPr>
        <p:spPr>
          <a:xfrm>
            <a:off x="3428992" y="3929066"/>
            <a:ext cx="785818" cy="1428760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Llamada ovalada"/>
          <p:cNvSpPr/>
          <p:nvPr/>
        </p:nvSpPr>
        <p:spPr>
          <a:xfrm>
            <a:off x="1428728" y="4572008"/>
            <a:ext cx="1071570" cy="71438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rgbClr val="FF0000"/>
                </a:solidFill>
              </a:rPr>
              <a:t>Con que?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2643174" y="6000768"/>
            <a:ext cx="2285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 smtClean="0">
                <a:solidFill>
                  <a:srgbClr val="FF0000"/>
                </a:solidFill>
              </a:rPr>
              <a:t>&lt;1 k Da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3428992" y="1285860"/>
            <a:ext cx="27860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smtClean="0">
                <a:solidFill>
                  <a:srgbClr val="7030A0"/>
                </a:solidFill>
              </a:rPr>
              <a:t>As a </a:t>
            </a:r>
            <a:r>
              <a:rPr lang="es-MX" sz="2400" i="1" dirty="0" smtClean="0">
                <a:solidFill>
                  <a:srgbClr val="7030A0"/>
                </a:solidFill>
              </a:rPr>
              <a:t>Q. </a:t>
            </a:r>
            <a:r>
              <a:rPr lang="es-MX" sz="2400" i="1" dirty="0" err="1" smtClean="0">
                <a:solidFill>
                  <a:srgbClr val="7030A0"/>
                </a:solidFill>
              </a:rPr>
              <a:t>castanea</a:t>
            </a:r>
            <a:endParaRPr lang="es-ES" sz="2400" i="1" dirty="0">
              <a:solidFill>
                <a:srgbClr val="7030A0"/>
              </a:solidFill>
            </a:endParaRPr>
          </a:p>
        </p:txBody>
      </p:sp>
      <p:pic>
        <p:nvPicPr>
          <p:cNvPr id="30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es-MX" dirty="0" err="1" smtClean="0">
                <a:solidFill>
                  <a:srgbClr val="FF0000"/>
                </a:solidFill>
              </a:rPr>
              <a:t>Estequiometría</a:t>
            </a:r>
            <a:r>
              <a:rPr lang="es-MX" dirty="0" smtClean="0">
                <a:solidFill>
                  <a:srgbClr val="FF0000"/>
                </a:solidFill>
              </a:rPr>
              <a:t> de Eco-enzimas</a:t>
            </a:r>
            <a:endParaRPr lang="es-MX" dirty="0">
              <a:solidFill>
                <a:srgbClr val="FF0000"/>
              </a:solidFill>
            </a:endParaRPr>
          </a:p>
        </p:txBody>
      </p:sp>
      <p:pic>
        <p:nvPicPr>
          <p:cNvPr id="3" name="Imagen 4"/>
          <p:cNvPicPr>
            <a:picLocks noChangeAspect="1"/>
          </p:cNvPicPr>
          <p:nvPr/>
        </p:nvPicPr>
        <p:blipFill rotWithShape="1">
          <a:blip r:embed="rId2"/>
          <a:srcRect l="57787" t="23592" r="10044" b="23416"/>
          <a:stretch/>
        </p:blipFill>
        <p:spPr>
          <a:xfrm>
            <a:off x="2214546" y="1500174"/>
            <a:ext cx="4071966" cy="5028356"/>
          </a:xfrm>
          <a:prstGeom prst="rect">
            <a:avLst/>
          </a:prstGeom>
        </p:spPr>
      </p:pic>
      <p:sp>
        <p:nvSpPr>
          <p:cNvPr id="4" name="CuadroTexto 8"/>
          <p:cNvSpPr txBox="1"/>
          <p:nvPr/>
        </p:nvSpPr>
        <p:spPr>
          <a:xfrm>
            <a:off x="6357950" y="1500174"/>
            <a:ext cx="2214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err="1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Sinsabaugh</a:t>
            </a:r>
            <a:r>
              <a:rPr lang="es-MX" sz="3600" dirty="0" smtClean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et al. 2009</a:t>
            </a:r>
            <a:endParaRPr lang="es-MX" sz="3600" dirty="0"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500694" y="6215082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008000"/>
                </a:solidFill>
              </a:rPr>
              <a:t>Nitrógeno</a:t>
            </a:r>
            <a:endParaRPr lang="es-ES" b="1" dirty="0">
              <a:solidFill>
                <a:srgbClr val="008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 rot="16200000">
            <a:off x="1122081" y="3122352"/>
            <a:ext cx="118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663300"/>
                </a:solidFill>
              </a:rPr>
              <a:t>Carbono</a:t>
            </a:r>
            <a:endParaRPr lang="es-ES" b="1" dirty="0">
              <a:solidFill>
                <a:srgbClr val="663300"/>
              </a:solidFill>
            </a:endParaRPr>
          </a:p>
        </p:txBody>
      </p:sp>
      <p:sp>
        <p:nvSpPr>
          <p:cNvPr id="8" name="CuadroTexto 13"/>
          <p:cNvSpPr txBox="1"/>
          <p:nvPr/>
        </p:nvSpPr>
        <p:spPr>
          <a:xfrm>
            <a:off x="3714744" y="1714488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m=1.09</a:t>
            </a:r>
            <a:endParaRPr lang="es-MX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9" descr="C:\Users\CRISPI\AppData\Local\Microsoft\Windows\Temporary Internet Files\Low\Content.IE5\SPM4OOKO\p_azu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683568" cy="836712"/>
          </a:xfrm>
          <a:prstGeom prst="rect">
            <a:avLst/>
          </a:prstGeom>
          <a:noFill/>
        </p:spPr>
      </p:pic>
      <p:pic>
        <p:nvPicPr>
          <p:cNvPr id="10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143000"/>
          </a:xfrm>
        </p:spPr>
        <p:txBody>
          <a:bodyPr/>
          <a:lstStyle/>
          <a:p>
            <a:r>
              <a:rPr lang="es-MX" sz="3200" dirty="0" err="1" smtClean="0">
                <a:solidFill>
                  <a:srgbClr val="FF0000"/>
                </a:solidFill>
              </a:rPr>
              <a:t>Specific</a:t>
            </a:r>
            <a:r>
              <a:rPr lang="es-MX" sz="3200" dirty="0" smtClean="0">
                <a:solidFill>
                  <a:srgbClr val="FF0000"/>
                </a:solidFill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</a:rPr>
              <a:t>Activity</a:t>
            </a:r>
            <a:r>
              <a:rPr lang="es-MX" sz="3200" dirty="0" smtClean="0">
                <a:solidFill>
                  <a:srgbClr val="FF0000"/>
                </a:solidFill>
              </a:rPr>
              <a:t> of </a:t>
            </a:r>
            <a:r>
              <a:rPr lang="es-MX" sz="3200" dirty="0" err="1" smtClean="0">
                <a:solidFill>
                  <a:srgbClr val="FF0000"/>
                </a:solidFill>
              </a:rPr>
              <a:t>two</a:t>
            </a:r>
            <a:r>
              <a:rPr lang="es-MX" sz="3200" dirty="0" smtClean="0">
                <a:solidFill>
                  <a:srgbClr val="FF0000"/>
                </a:solidFill>
              </a:rPr>
              <a:t> C eco-</a:t>
            </a:r>
            <a:r>
              <a:rPr lang="es-MX" sz="3200" dirty="0" err="1" smtClean="0">
                <a:solidFill>
                  <a:srgbClr val="FF0000"/>
                </a:solidFill>
              </a:rPr>
              <a:t>enzymes</a:t>
            </a:r>
            <a:r>
              <a:rPr lang="es-MX" sz="3200" dirty="0" smtClean="0">
                <a:solidFill>
                  <a:srgbClr val="FF0000"/>
                </a:solidFill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</a:rPr>
              <a:t>associated</a:t>
            </a:r>
            <a:r>
              <a:rPr lang="es-MX" sz="3200" dirty="0" smtClean="0">
                <a:solidFill>
                  <a:srgbClr val="FF0000"/>
                </a:solidFill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</a:rPr>
              <a:t>with</a:t>
            </a:r>
            <a:r>
              <a:rPr lang="es-MX" sz="3200" dirty="0" smtClean="0">
                <a:solidFill>
                  <a:srgbClr val="FF0000"/>
                </a:solidFill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</a:rPr>
              <a:t>litter</a:t>
            </a:r>
            <a:r>
              <a:rPr lang="es-MX" sz="3200" dirty="0" smtClean="0">
                <a:solidFill>
                  <a:srgbClr val="FF0000"/>
                </a:solidFill>
              </a:rPr>
              <a:t> of </a:t>
            </a:r>
            <a:r>
              <a:rPr lang="es-MX" sz="3200" dirty="0" err="1" smtClean="0">
                <a:solidFill>
                  <a:srgbClr val="FF0000"/>
                </a:solidFill>
              </a:rPr>
              <a:t>two</a:t>
            </a:r>
            <a:r>
              <a:rPr lang="es-MX" sz="3200" dirty="0" smtClean="0">
                <a:solidFill>
                  <a:srgbClr val="FF0000"/>
                </a:solidFill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</a:rPr>
              <a:t>Quercus</a:t>
            </a:r>
            <a:r>
              <a:rPr lang="es-MX" sz="3200" dirty="0" smtClean="0">
                <a:solidFill>
                  <a:srgbClr val="FF0000"/>
                </a:solidFill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</a:rPr>
              <a:t>species</a:t>
            </a:r>
            <a:r>
              <a:rPr lang="es-MX" sz="3200" dirty="0" smtClean="0">
                <a:solidFill>
                  <a:srgbClr val="FF0000"/>
                </a:solidFill>
              </a:rPr>
              <a:t> (</a:t>
            </a:r>
            <a:r>
              <a:rPr lang="en-GB" sz="3200" dirty="0" smtClean="0">
                <a:solidFill>
                  <a:srgbClr val="FF0000"/>
                </a:solidFill>
              </a:rPr>
              <a:t>µmol mg Cmic</a:t>
            </a:r>
            <a:r>
              <a:rPr lang="en-GB" sz="3200" baseline="30000" dirty="0" smtClean="0">
                <a:solidFill>
                  <a:srgbClr val="FF0000"/>
                </a:solidFill>
              </a:rPr>
              <a:t>-1</a:t>
            </a:r>
            <a:r>
              <a:rPr lang="en-GB" sz="3200" dirty="0" smtClean="0">
                <a:solidFill>
                  <a:srgbClr val="FF0000"/>
                </a:solidFill>
              </a:rPr>
              <a:t> h</a:t>
            </a:r>
            <a:r>
              <a:rPr lang="en-GB" sz="3200" baseline="30000" dirty="0" smtClean="0">
                <a:solidFill>
                  <a:srgbClr val="FF0000"/>
                </a:solidFill>
              </a:rPr>
              <a:t>-1</a:t>
            </a:r>
            <a:r>
              <a:rPr lang="es-MX" sz="3200" dirty="0" smtClean="0">
                <a:solidFill>
                  <a:srgbClr val="FF0000"/>
                </a:solidFill>
              </a:rPr>
              <a:t>)</a:t>
            </a:r>
            <a:endParaRPr lang="es-MX" sz="3200" dirty="0">
              <a:solidFill>
                <a:srgbClr val="FF0000"/>
              </a:solidFill>
            </a:endParaRPr>
          </a:p>
        </p:txBody>
      </p:sp>
      <p:pic>
        <p:nvPicPr>
          <p:cNvPr id="5" name="Image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61" y="5000636"/>
            <a:ext cx="2456845" cy="150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3643306" y="2357430"/>
            <a:ext cx="2071703" cy="4071966"/>
            <a:chOff x="1951920" y="4221088"/>
            <a:chExt cx="3872949" cy="9175820"/>
          </a:xfrm>
        </p:grpSpPr>
        <p:pic>
          <p:nvPicPr>
            <p:cNvPr id="9" name="Imagen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229" b="48148"/>
            <a:stretch>
              <a:fillRect/>
            </a:stretch>
          </p:blipFill>
          <p:spPr bwMode="auto">
            <a:xfrm>
              <a:off x="1951920" y="10329862"/>
              <a:ext cx="3872949" cy="3067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7 Rectángulo"/>
            <p:cNvSpPr/>
            <p:nvPr/>
          </p:nvSpPr>
          <p:spPr>
            <a:xfrm>
              <a:off x="4067944" y="4221088"/>
              <a:ext cx="576064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Picture 2" descr="http://www.laboratoriopediatricolomas.com.mx/images/glucos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5143512"/>
            <a:ext cx="1394301" cy="1519431"/>
          </a:xfrm>
          <a:prstGeom prst="rect">
            <a:avLst/>
          </a:prstGeom>
          <a:noFill/>
        </p:spPr>
      </p:pic>
      <p:sp>
        <p:nvSpPr>
          <p:cNvPr id="12" name="11 Flecha derecha"/>
          <p:cNvSpPr/>
          <p:nvPr/>
        </p:nvSpPr>
        <p:spPr>
          <a:xfrm>
            <a:off x="2857488" y="5857892"/>
            <a:ext cx="714380" cy="5000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Flecha derecha"/>
          <p:cNvSpPr/>
          <p:nvPr/>
        </p:nvSpPr>
        <p:spPr>
          <a:xfrm>
            <a:off x="6143636" y="5786454"/>
            <a:ext cx="714380" cy="500066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214282" y="1357298"/>
            <a:ext cx="40719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</a:rPr>
              <a:t>CBH: </a:t>
            </a:r>
            <a:r>
              <a:rPr lang="es-MX" sz="2400" b="1" dirty="0" err="1" smtClean="0">
                <a:solidFill>
                  <a:srgbClr val="FF0000"/>
                </a:solidFill>
                <a:latin typeface="Monotype Corsiva" pitchFamily="66" charset="0"/>
              </a:rPr>
              <a:t>Celobiohidrolase</a:t>
            </a:r>
            <a:endParaRPr lang="es-MX" sz="24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714612" y="5286388"/>
            <a:ext cx="9286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</a:rPr>
              <a:t>CBH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4857752" y="1428736"/>
            <a:ext cx="3500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8000"/>
                </a:solidFill>
              </a:rPr>
              <a:t>BG: </a:t>
            </a:r>
            <a:r>
              <a:rPr lang="el-GR" sz="2400" b="1" dirty="0" smtClean="0">
                <a:solidFill>
                  <a:srgbClr val="008000"/>
                </a:solidFill>
                <a:latin typeface="Monotype Corsiva" pitchFamily="66" charset="0"/>
              </a:rPr>
              <a:t>β</a:t>
            </a:r>
            <a:r>
              <a:rPr lang="es-MX" sz="2400" b="1" dirty="0" smtClean="0">
                <a:solidFill>
                  <a:srgbClr val="008000"/>
                </a:solidFill>
                <a:latin typeface="Monotype Corsiva" pitchFamily="66" charset="0"/>
              </a:rPr>
              <a:t>-</a:t>
            </a:r>
            <a:r>
              <a:rPr lang="es-MX" sz="2400" b="1" dirty="0" err="1" smtClean="0">
                <a:solidFill>
                  <a:srgbClr val="008000"/>
                </a:solidFill>
                <a:latin typeface="Monotype Corsiva" pitchFamily="66" charset="0"/>
              </a:rPr>
              <a:t>Glucosidase</a:t>
            </a:r>
            <a:r>
              <a:rPr lang="es-ES" sz="2400" b="1" dirty="0" smtClean="0">
                <a:solidFill>
                  <a:srgbClr val="008000"/>
                </a:solidFill>
              </a:rPr>
              <a:t> </a:t>
            </a:r>
            <a:endParaRPr lang="es-ES" sz="2400" b="1" dirty="0">
              <a:solidFill>
                <a:srgbClr val="008000"/>
              </a:solidFill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6072198" y="5214950"/>
            <a:ext cx="9286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8000"/>
                </a:solidFill>
              </a:rPr>
              <a:t>BG</a:t>
            </a:r>
            <a:endParaRPr lang="es-E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/>
          <a:srcRect r="49270" b="66796"/>
          <a:stretch>
            <a:fillRect/>
          </a:stretch>
        </p:blipFill>
        <p:spPr bwMode="auto">
          <a:xfrm>
            <a:off x="4643438" y="1857364"/>
            <a:ext cx="4101631" cy="289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/>
          <a:srcRect t="33140" r="49912" b="33720"/>
          <a:stretch>
            <a:fillRect/>
          </a:stretch>
        </p:blipFill>
        <p:spPr bwMode="auto">
          <a:xfrm>
            <a:off x="400021" y="1857364"/>
            <a:ext cx="4100541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r>
              <a:rPr lang="es-MX" sz="3200" dirty="0" err="1" smtClean="0">
                <a:solidFill>
                  <a:srgbClr val="FF0000"/>
                </a:solidFill>
              </a:rPr>
              <a:t>Specific</a:t>
            </a:r>
            <a:r>
              <a:rPr lang="es-MX" sz="3200" dirty="0" smtClean="0">
                <a:solidFill>
                  <a:srgbClr val="FF0000"/>
                </a:solidFill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</a:rPr>
              <a:t>activity</a:t>
            </a:r>
            <a:r>
              <a:rPr lang="es-MX" sz="3200" dirty="0" smtClean="0">
                <a:solidFill>
                  <a:srgbClr val="FF0000"/>
                </a:solidFill>
              </a:rPr>
              <a:t> of Lacase </a:t>
            </a:r>
            <a:r>
              <a:rPr lang="es-MX" sz="3200" dirty="0" err="1" smtClean="0">
                <a:solidFill>
                  <a:srgbClr val="FF0000"/>
                </a:solidFill>
              </a:rPr>
              <a:t>associated</a:t>
            </a:r>
            <a:r>
              <a:rPr lang="es-MX" sz="3200" dirty="0" smtClean="0">
                <a:solidFill>
                  <a:srgbClr val="FF0000"/>
                </a:solidFill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</a:rPr>
              <a:t>with</a:t>
            </a:r>
            <a:r>
              <a:rPr lang="es-MX" sz="3200" dirty="0" smtClean="0">
                <a:solidFill>
                  <a:srgbClr val="FF0000"/>
                </a:solidFill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</a:rPr>
              <a:t>litter</a:t>
            </a:r>
            <a:r>
              <a:rPr lang="es-MX" sz="3200" dirty="0" smtClean="0">
                <a:solidFill>
                  <a:srgbClr val="FF0000"/>
                </a:solidFill>
              </a:rPr>
              <a:t> of </a:t>
            </a:r>
            <a:r>
              <a:rPr lang="es-MX" sz="3200" dirty="0" err="1" smtClean="0">
                <a:solidFill>
                  <a:srgbClr val="FF0000"/>
                </a:solidFill>
              </a:rPr>
              <a:t>two</a:t>
            </a:r>
            <a:r>
              <a:rPr lang="es-MX" sz="3200" dirty="0" smtClean="0">
                <a:solidFill>
                  <a:srgbClr val="FF0000"/>
                </a:solidFill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</a:rPr>
              <a:t>Quercus</a:t>
            </a:r>
            <a:r>
              <a:rPr lang="es-MX" sz="3200" dirty="0" smtClean="0">
                <a:solidFill>
                  <a:srgbClr val="FF0000"/>
                </a:solidFill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</a:rPr>
              <a:t>species</a:t>
            </a:r>
            <a:r>
              <a:rPr lang="es-MX" sz="3200" dirty="0" smtClean="0">
                <a:solidFill>
                  <a:srgbClr val="FF0000"/>
                </a:solidFill>
              </a:rPr>
              <a:t> </a:t>
            </a:r>
            <a:br>
              <a:rPr lang="es-MX" sz="3200" dirty="0" smtClean="0">
                <a:solidFill>
                  <a:srgbClr val="FF0000"/>
                </a:solidFill>
              </a:rPr>
            </a:br>
            <a:r>
              <a:rPr lang="es-MX" sz="3200" dirty="0" smtClean="0">
                <a:solidFill>
                  <a:srgbClr val="FF0000"/>
                </a:solidFill>
              </a:rPr>
              <a:t>(</a:t>
            </a:r>
            <a:r>
              <a:rPr lang="en-GB" sz="3200" dirty="0" smtClean="0">
                <a:solidFill>
                  <a:srgbClr val="FF0000"/>
                </a:solidFill>
              </a:rPr>
              <a:t>µmol mg Cmic</a:t>
            </a:r>
            <a:r>
              <a:rPr lang="en-GB" sz="3200" baseline="30000" dirty="0" smtClean="0">
                <a:solidFill>
                  <a:srgbClr val="FF0000"/>
                </a:solidFill>
              </a:rPr>
              <a:t>-1</a:t>
            </a:r>
            <a:r>
              <a:rPr lang="en-GB" sz="3200" dirty="0" smtClean="0">
                <a:solidFill>
                  <a:srgbClr val="FF0000"/>
                </a:solidFill>
              </a:rPr>
              <a:t> h</a:t>
            </a:r>
            <a:r>
              <a:rPr lang="en-GB" sz="3200" baseline="30000" dirty="0" smtClean="0">
                <a:solidFill>
                  <a:srgbClr val="FF0000"/>
                </a:solidFill>
              </a:rPr>
              <a:t>-1</a:t>
            </a:r>
            <a:r>
              <a:rPr lang="es-MX" sz="3200" dirty="0" smtClean="0">
                <a:solidFill>
                  <a:srgbClr val="FF0000"/>
                </a:solidFill>
              </a:rPr>
              <a:t>)</a:t>
            </a:r>
            <a:endParaRPr lang="es-MX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t="66603" r="49557"/>
          <a:stretch>
            <a:fillRect/>
          </a:stretch>
        </p:blipFill>
        <p:spPr bwMode="auto">
          <a:xfrm>
            <a:off x="2143108" y="1571612"/>
            <a:ext cx="7000892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12"/>
            <a:ext cx="2428860" cy="210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dirty="0" err="1" smtClean="0">
                <a:solidFill>
                  <a:srgbClr val="FF0000"/>
                </a:solidFill>
              </a:rPr>
              <a:t>Specific</a:t>
            </a:r>
            <a:r>
              <a:rPr lang="es-MX" sz="3600" dirty="0" smtClean="0">
                <a:solidFill>
                  <a:srgbClr val="FF0000"/>
                </a:solidFill>
              </a:rPr>
              <a:t> </a:t>
            </a:r>
            <a:r>
              <a:rPr lang="es-MX" sz="3600" dirty="0" err="1" smtClean="0">
                <a:solidFill>
                  <a:srgbClr val="FF0000"/>
                </a:solidFill>
              </a:rPr>
              <a:t>activity</a:t>
            </a:r>
            <a:r>
              <a:rPr lang="es-MX" sz="3600" dirty="0" smtClean="0">
                <a:solidFill>
                  <a:srgbClr val="FF0000"/>
                </a:solidFill>
              </a:rPr>
              <a:t> of </a:t>
            </a:r>
            <a:r>
              <a:rPr lang="es-MX" sz="3600" dirty="0" err="1" smtClean="0">
                <a:solidFill>
                  <a:srgbClr val="FF0000"/>
                </a:solidFill>
              </a:rPr>
              <a:t>Phosphatase</a:t>
            </a:r>
            <a:r>
              <a:rPr lang="es-MX" sz="3600" dirty="0" smtClean="0">
                <a:solidFill>
                  <a:srgbClr val="FF0000"/>
                </a:solidFill>
              </a:rPr>
              <a:t> </a:t>
            </a:r>
            <a:r>
              <a:rPr lang="es-MX" sz="3600" dirty="0" err="1" smtClean="0">
                <a:solidFill>
                  <a:srgbClr val="FF0000"/>
                </a:solidFill>
              </a:rPr>
              <a:t>associated</a:t>
            </a:r>
            <a:r>
              <a:rPr lang="es-MX" sz="3600" dirty="0" smtClean="0">
                <a:solidFill>
                  <a:srgbClr val="FF0000"/>
                </a:solidFill>
              </a:rPr>
              <a:t> </a:t>
            </a:r>
            <a:r>
              <a:rPr lang="es-MX" sz="3600" dirty="0" err="1" smtClean="0">
                <a:solidFill>
                  <a:srgbClr val="FF0000"/>
                </a:solidFill>
              </a:rPr>
              <a:t>with</a:t>
            </a:r>
            <a:r>
              <a:rPr lang="es-MX" sz="3600" dirty="0" smtClean="0">
                <a:solidFill>
                  <a:srgbClr val="FF0000"/>
                </a:solidFill>
              </a:rPr>
              <a:t> </a:t>
            </a:r>
            <a:r>
              <a:rPr lang="es-MX" sz="3600" dirty="0" err="1" smtClean="0">
                <a:solidFill>
                  <a:srgbClr val="FF0000"/>
                </a:solidFill>
              </a:rPr>
              <a:t>litter</a:t>
            </a:r>
            <a:r>
              <a:rPr lang="es-MX" sz="3600" dirty="0" smtClean="0">
                <a:solidFill>
                  <a:srgbClr val="FF0000"/>
                </a:solidFill>
              </a:rPr>
              <a:t> of </a:t>
            </a:r>
            <a:r>
              <a:rPr lang="es-MX" sz="3600" dirty="0" err="1" smtClean="0">
                <a:solidFill>
                  <a:srgbClr val="FF0000"/>
                </a:solidFill>
              </a:rPr>
              <a:t>two</a:t>
            </a:r>
            <a:r>
              <a:rPr lang="es-MX" sz="3600" dirty="0" smtClean="0">
                <a:solidFill>
                  <a:srgbClr val="FF0000"/>
                </a:solidFill>
              </a:rPr>
              <a:t> </a:t>
            </a:r>
            <a:r>
              <a:rPr lang="es-MX" sz="3600" dirty="0" err="1" smtClean="0">
                <a:solidFill>
                  <a:srgbClr val="FF0000"/>
                </a:solidFill>
              </a:rPr>
              <a:t>Quercus</a:t>
            </a:r>
            <a:r>
              <a:rPr lang="es-MX" sz="3600" dirty="0" smtClean="0">
                <a:solidFill>
                  <a:srgbClr val="FF0000"/>
                </a:solidFill>
              </a:rPr>
              <a:t> </a:t>
            </a:r>
            <a:r>
              <a:rPr lang="es-MX" sz="3600" dirty="0" err="1" smtClean="0">
                <a:solidFill>
                  <a:srgbClr val="FF0000"/>
                </a:solidFill>
              </a:rPr>
              <a:t>species</a:t>
            </a:r>
            <a:r>
              <a:rPr lang="es-MX" sz="3600" dirty="0" smtClean="0">
                <a:solidFill>
                  <a:srgbClr val="FF0000"/>
                </a:solidFill>
              </a:rPr>
              <a:t> (</a:t>
            </a:r>
            <a:r>
              <a:rPr lang="en-GB" sz="3600" dirty="0" smtClean="0">
                <a:solidFill>
                  <a:srgbClr val="FF0000"/>
                </a:solidFill>
              </a:rPr>
              <a:t>µmol mg P mic</a:t>
            </a:r>
            <a:r>
              <a:rPr lang="en-GB" sz="3600" baseline="30000" dirty="0" smtClean="0">
                <a:solidFill>
                  <a:srgbClr val="FF0000"/>
                </a:solidFill>
              </a:rPr>
              <a:t>-1</a:t>
            </a:r>
            <a:r>
              <a:rPr lang="en-GB" sz="3600" dirty="0" smtClean="0">
                <a:solidFill>
                  <a:srgbClr val="FF0000"/>
                </a:solidFill>
              </a:rPr>
              <a:t> h</a:t>
            </a:r>
            <a:r>
              <a:rPr lang="en-GB" sz="3600" baseline="30000" dirty="0" smtClean="0">
                <a:solidFill>
                  <a:srgbClr val="FF0000"/>
                </a:solidFill>
              </a:rPr>
              <a:t>-1</a:t>
            </a:r>
            <a:r>
              <a:rPr lang="es-MX" sz="3600" dirty="0" smtClean="0">
                <a:solidFill>
                  <a:srgbClr val="FF0000"/>
                </a:solidFill>
              </a:rPr>
              <a:t>)</a:t>
            </a:r>
            <a:endParaRPr lang="es-MX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50443" t="33302" b="33397"/>
          <a:stretch>
            <a:fillRect/>
          </a:stretch>
        </p:blipFill>
        <p:spPr bwMode="auto">
          <a:xfrm>
            <a:off x="1285851" y="1741911"/>
            <a:ext cx="7074027" cy="511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407928" y="142852"/>
            <a:ext cx="4021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sz="2000" b="1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s-MX" dirty="0" smtClean="0">
                <a:solidFill>
                  <a:srgbClr val="FF0000"/>
                </a:solidFill>
              </a:rPr>
              <a:t>C:N ratio of </a:t>
            </a:r>
            <a:r>
              <a:rPr lang="es-MX" dirty="0" err="1" smtClean="0">
                <a:solidFill>
                  <a:srgbClr val="FF0000"/>
                </a:solidFill>
              </a:rPr>
              <a:t>litterfall</a:t>
            </a:r>
            <a:endParaRPr lang="es-MX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4594225" cy="276542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4613780" y="3429000"/>
            <a:ext cx="3887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sz="2000" b="1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s-MX" dirty="0" smtClean="0">
                <a:solidFill>
                  <a:srgbClr val="FF0000"/>
                </a:solidFill>
              </a:rPr>
              <a:t>C:N ratio of </a:t>
            </a:r>
            <a:r>
              <a:rPr lang="es-MX" dirty="0" err="1" smtClean="0">
                <a:solidFill>
                  <a:srgbClr val="FF0000"/>
                </a:solidFill>
              </a:rPr>
              <a:t>litter</a:t>
            </a:r>
            <a:endParaRPr lang="es-MX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857628"/>
            <a:ext cx="4587875" cy="275113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6058"/>
            <a:ext cx="2500298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4000" dirty="0" smtClean="0">
                <a:solidFill>
                  <a:srgbClr val="FF0000"/>
                </a:solidFill>
              </a:rPr>
              <a:t>La fotosíntesis Oxidó a la Atmósfera</a:t>
            </a:r>
            <a:endParaRPr lang="es-ES" sz="4000" dirty="0" smtClean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714488"/>
            <a:ext cx="8229600" cy="135732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sz="2800" dirty="0" smtClean="0"/>
              <a:t>La vida transformó la atmósfera reducida (sin O2) a una atmósfera oxidada (con O2)</a:t>
            </a:r>
          </a:p>
          <a:p>
            <a:pPr eaLnBrk="1" hangingPunct="1">
              <a:lnSpc>
                <a:spcPct val="90000"/>
              </a:lnSpc>
              <a:buNone/>
            </a:pPr>
            <a:endParaRPr lang="es-MX" sz="2800" dirty="0" smtClean="0"/>
          </a:p>
        </p:txBody>
      </p:sp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3888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Llamada ovalada"/>
          <p:cNvSpPr/>
          <p:nvPr/>
        </p:nvSpPr>
        <p:spPr>
          <a:xfrm>
            <a:off x="2428860" y="2714620"/>
            <a:ext cx="4357718" cy="1857388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b="1" dirty="0" smtClean="0">
                <a:solidFill>
                  <a:schemeClr val="tx1"/>
                </a:solidFill>
              </a:rPr>
              <a:t>* La oxidación libera energía.</a:t>
            </a:r>
          </a:p>
          <a:p>
            <a:r>
              <a:rPr lang="es-MX" sz="2000" b="1" dirty="0" smtClean="0">
                <a:solidFill>
                  <a:schemeClr val="tx1"/>
                </a:solidFill>
              </a:rPr>
              <a:t>* La reducción demanda energía</a:t>
            </a:r>
            <a:endParaRPr lang="es-MX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Phylogenetic</a:t>
            </a:r>
            <a:r>
              <a:rPr lang="en-US" sz="3200" dirty="0" smtClean="0">
                <a:solidFill>
                  <a:srgbClr val="FF0000"/>
                </a:solidFill>
              </a:rPr>
              <a:t> assignment of fungal sequences from </a:t>
            </a:r>
            <a:r>
              <a:rPr lang="en-US" sz="3200" i="1" dirty="0" smtClean="0">
                <a:solidFill>
                  <a:srgbClr val="FF0000"/>
                </a:solidFill>
              </a:rPr>
              <a:t>Q. </a:t>
            </a:r>
            <a:r>
              <a:rPr lang="en-US" sz="3200" i="1" dirty="0" err="1" smtClean="0">
                <a:solidFill>
                  <a:srgbClr val="FF0000"/>
                </a:solidFill>
              </a:rPr>
              <a:t>deserticola</a:t>
            </a:r>
            <a:r>
              <a:rPr lang="en-US" sz="3200" dirty="0" smtClean="0">
                <a:solidFill>
                  <a:srgbClr val="FF0000"/>
                </a:solidFill>
              </a:rPr>
              <a:t>(</a:t>
            </a:r>
            <a:r>
              <a:rPr lang="en-US" sz="3200" i="1" dirty="0" err="1" smtClean="0">
                <a:solidFill>
                  <a:srgbClr val="FF0000"/>
                </a:solidFill>
              </a:rPr>
              <a:t>Qd</a:t>
            </a:r>
            <a:r>
              <a:rPr lang="en-US" sz="3200" dirty="0" smtClean="0">
                <a:solidFill>
                  <a:srgbClr val="FF0000"/>
                </a:solidFill>
              </a:rPr>
              <a:t>) and </a:t>
            </a:r>
            <a:r>
              <a:rPr lang="en-US" sz="3200" i="1" dirty="0" smtClean="0">
                <a:solidFill>
                  <a:srgbClr val="FF0000"/>
                </a:solidFill>
              </a:rPr>
              <a:t>Q. </a:t>
            </a:r>
            <a:r>
              <a:rPr lang="en-US" sz="3200" i="1" dirty="0" err="1" smtClean="0">
                <a:solidFill>
                  <a:srgbClr val="FF0000"/>
                </a:solidFill>
              </a:rPr>
              <a:t>castanea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(</a:t>
            </a:r>
            <a:r>
              <a:rPr lang="en-US" sz="3200" i="1" dirty="0" smtClean="0">
                <a:solidFill>
                  <a:srgbClr val="FF0000"/>
                </a:solidFill>
              </a:rPr>
              <a:t>Qc</a:t>
            </a:r>
            <a:r>
              <a:rPr lang="en-US" sz="3200" dirty="0" smtClean="0">
                <a:solidFill>
                  <a:srgbClr val="FF0000"/>
                </a:solidFill>
              </a:rPr>
              <a:t>) litter</a:t>
            </a:r>
            <a:endParaRPr lang="es-MX" sz="3200" dirty="0">
              <a:solidFill>
                <a:srgbClr val="FF0000"/>
              </a:solidFill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6572264" y="4000504"/>
            <a:ext cx="642942" cy="1588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3696" r="1849" b="4045"/>
          <a:stretch/>
        </p:blipFill>
        <p:spPr bwMode="auto">
          <a:xfrm>
            <a:off x="785786" y="2143116"/>
            <a:ext cx="7934188" cy="464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9 Conector recto de flecha"/>
          <p:cNvCxnSpPr/>
          <p:nvPr/>
        </p:nvCxnSpPr>
        <p:spPr>
          <a:xfrm rot="5400000">
            <a:off x="6607983" y="4036223"/>
            <a:ext cx="644530" cy="1588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rot="5400000">
            <a:off x="3036083" y="4464851"/>
            <a:ext cx="644530" cy="1588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Rarefaction curve for the number of OTUs observed associated with litter of two </a:t>
            </a:r>
            <a:r>
              <a:rPr lang="en-US" sz="3600" i="1" dirty="0" err="1" smtClean="0">
                <a:solidFill>
                  <a:srgbClr val="FF0000"/>
                </a:solidFill>
              </a:rPr>
              <a:t>Quercus</a:t>
            </a:r>
            <a:r>
              <a:rPr lang="en-US" sz="3600" dirty="0" smtClean="0">
                <a:solidFill>
                  <a:srgbClr val="FF0000"/>
                </a:solidFill>
              </a:rPr>
              <a:t> species</a:t>
            </a:r>
            <a:endParaRPr lang="es-MX" sz="36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85926"/>
            <a:ext cx="8516825" cy="481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0"/>
            <a:ext cx="8572560" cy="1143000"/>
          </a:xfrm>
        </p:spPr>
        <p:txBody>
          <a:bodyPr>
            <a:noAutofit/>
          </a:bodyPr>
          <a:lstStyle/>
          <a:p>
            <a:r>
              <a:rPr lang="es-MX" sz="3200" dirty="0" err="1" smtClean="0">
                <a:solidFill>
                  <a:srgbClr val="FF0000"/>
                </a:solidFill>
              </a:rPr>
              <a:t>Frecuency</a:t>
            </a:r>
            <a:r>
              <a:rPr lang="es-MX" sz="3200" dirty="0" smtClean="0">
                <a:solidFill>
                  <a:srgbClr val="FF0000"/>
                </a:solidFill>
              </a:rPr>
              <a:t> of </a:t>
            </a:r>
            <a:r>
              <a:rPr lang="es-MX" sz="3200" dirty="0" err="1" smtClean="0">
                <a:solidFill>
                  <a:srgbClr val="FF0000"/>
                </a:solidFill>
              </a:rPr>
              <a:t>Otus</a:t>
            </a:r>
            <a:r>
              <a:rPr lang="es-MX" sz="3200" dirty="0" smtClean="0">
                <a:solidFill>
                  <a:srgbClr val="FF0000"/>
                </a:solidFill>
              </a:rPr>
              <a:t> of </a:t>
            </a:r>
            <a:r>
              <a:rPr lang="es-MX" sz="3200" dirty="0" err="1" smtClean="0">
                <a:solidFill>
                  <a:srgbClr val="FF0000"/>
                </a:solidFill>
              </a:rPr>
              <a:t>fungi</a:t>
            </a:r>
            <a:r>
              <a:rPr lang="es-MX" sz="3200" dirty="0" smtClean="0">
                <a:solidFill>
                  <a:srgbClr val="FF0000"/>
                </a:solidFill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</a:rPr>
              <a:t>associated</a:t>
            </a:r>
            <a:r>
              <a:rPr lang="es-MX" sz="3200" dirty="0" smtClean="0">
                <a:solidFill>
                  <a:srgbClr val="FF0000"/>
                </a:solidFill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</a:rPr>
              <a:t>with</a:t>
            </a:r>
            <a:r>
              <a:rPr lang="es-MX" sz="3200" dirty="0" smtClean="0">
                <a:solidFill>
                  <a:srgbClr val="FF0000"/>
                </a:solidFill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</a:rPr>
              <a:t>litter</a:t>
            </a:r>
            <a:r>
              <a:rPr lang="es-MX" sz="3200" dirty="0" smtClean="0">
                <a:solidFill>
                  <a:srgbClr val="FF0000"/>
                </a:solidFill>
              </a:rPr>
              <a:t> of </a:t>
            </a:r>
            <a:r>
              <a:rPr lang="es-MX" sz="3200" dirty="0" err="1" smtClean="0">
                <a:solidFill>
                  <a:srgbClr val="FF0000"/>
                </a:solidFill>
              </a:rPr>
              <a:t>two</a:t>
            </a:r>
            <a:r>
              <a:rPr lang="es-MX" sz="3200" dirty="0" smtClean="0">
                <a:solidFill>
                  <a:srgbClr val="FF0000"/>
                </a:solidFill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</a:rPr>
              <a:t>Quercus</a:t>
            </a:r>
            <a:r>
              <a:rPr lang="es-MX" sz="3200" dirty="0" smtClean="0">
                <a:solidFill>
                  <a:srgbClr val="FF0000"/>
                </a:solidFill>
              </a:rPr>
              <a:t> </a:t>
            </a:r>
            <a:r>
              <a:rPr lang="es-MX" sz="3200" dirty="0" err="1" smtClean="0">
                <a:solidFill>
                  <a:srgbClr val="FF0000"/>
                </a:solidFill>
              </a:rPr>
              <a:t>species</a:t>
            </a:r>
            <a:r>
              <a:rPr lang="es-MX" sz="3200" dirty="0" smtClean="0">
                <a:solidFill>
                  <a:srgbClr val="FF0000"/>
                </a:solidFill>
              </a:rPr>
              <a:t> </a:t>
            </a:r>
            <a:endParaRPr lang="es-MX" sz="3200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552" r="486" b="916"/>
          <a:stretch/>
        </p:blipFill>
        <p:spPr bwMode="auto">
          <a:xfrm>
            <a:off x="102756" y="1125226"/>
            <a:ext cx="9041276" cy="566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3 Conector recto de flecha"/>
          <p:cNvCxnSpPr/>
          <p:nvPr/>
        </p:nvCxnSpPr>
        <p:spPr>
          <a:xfrm rot="5400000" flipH="1" flipV="1">
            <a:off x="2964645" y="3964785"/>
            <a:ext cx="857256" cy="214314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2928926" y="4500570"/>
            <a:ext cx="18722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 </a:t>
            </a:r>
            <a:r>
              <a:rPr lang="es-MX" i="1" dirty="0" smtClean="0"/>
              <a:t> </a:t>
            </a:r>
            <a:r>
              <a:rPr lang="es-MX" i="1" dirty="0" err="1" smtClean="0">
                <a:solidFill>
                  <a:srgbClr val="C00000"/>
                </a:solidFill>
              </a:rPr>
              <a:t>Quercus</a:t>
            </a:r>
            <a:r>
              <a:rPr lang="es-MX" i="1" dirty="0" smtClean="0">
                <a:solidFill>
                  <a:srgbClr val="C00000"/>
                </a:solidFill>
              </a:rPr>
              <a:t> </a:t>
            </a:r>
            <a:r>
              <a:rPr lang="es-MX" i="1" dirty="0" err="1" smtClean="0">
                <a:solidFill>
                  <a:srgbClr val="C00000"/>
                </a:solidFill>
              </a:rPr>
              <a:t>castanea</a:t>
            </a:r>
            <a:endParaRPr lang="es-MX" i="1" dirty="0" smtClean="0">
              <a:solidFill>
                <a:srgbClr val="C00000"/>
              </a:solidFill>
            </a:endParaRPr>
          </a:p>
          <a:p>
            <a:endParaRPr lang="es-MX" i="1" dirty="0" smtClean="0">
              <a:solidFill>
                <a:srgbClr val="7030A0"/>
              </a:solidFill>
            </a:endParaRPr>
          </a:p>
          <a:p>
            <a:r>
              <a:rPr lang="es-MX" i="1" dirty="0" err="1" smtClean="0">
                <a:solidFill>
                  <a:srgbClr val="7030A0"/>
                </a:solidFill>
              </a:rPr>
              <a:t>Quercus</a:t>
            </a:r>
            <a:r>
              <a:rPr lang="es-MX" i="1" dirty="0" smtClean="0">
                <a:solidFill>
                  <a:srgbClr val="7030A0"/>
                </a:solidFill>
              </a:rPr>
              <a:t> </a:t>
            </a:r>
            <a:r>
              <a:rPr lang="es-MX" i="1" dirty="0" err="1" smtClean="0">
                <a:solidFill>
                  <a:srgbClr val="7030A0"/>
                </a:solidFill>
              </a:rPr>
              <a:t>deserticola</a:t>
            </a:r>
            <a:endParaRPr lang="es-MX" i="1" dirty="0" smtClean="0">
              <a:solidFill>
                <a:srgbClr val="C00000"/>
              </a:solidFill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 flipV="1">
            <a:off x="4143372" y="5453548"/>
            <a:ext cx="800639" cy="47154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6181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CuadroTexto"/>
          <p:cNvSpPr txBox="1"/>
          <p:nvPr/>
        </p:nvSpPr>
        <p:spPr>
          <a:xfrm>
            <a:off x="0" y="1928802"/>
            <a:ext cx="18722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 </a:t>
            </a:r>
            <a:r>
              <a:rPr lang="es-MX" i="1" dirty="0" err="1" smtClean="0">
                <a:solidFill>
                  <a:srgbClr val="7030A0"/>
                </a:solidFill>
              </a:rPr>
              <a:t>Quercus</a:t>
            </a:r>
            <a:r>
              <a:rPr lang="es-MX" i="1" dirty="0" smtClean="0">
                <a:solidFill>
                  <a:srgbClr val="7030A0"/>
                </a:solidFill>
              </a:rPr>
              <a:t> </a:t>
            </a:r>
            <a:r>
              <a:rPr lang="es-MX" i="1" dirty="0" err="1" smtClean="0">
                <a:solidFill>
                  <a:srgbClr val="7030A0"/>
                </a:solidFill>
              </a:rPr>
              <a:t>deserticola</a:t>
            </a:r>
            <a:endParaRPr lang="es-MX" i="1" dirty="0" smtClean="0">
              <a:solidFill>
                <a:srgbClr val="7030A0"/>
              </a:solidFill>
            </a:endParaRPr>
          </a:p>
          <a:p>
            <a:endParaRPr lang="es-MX" i="1" dirty="0" smtClean="0"/>
          </a:p>
          <a:p>
            <a:r>
              <a:rPr lang="es-MX" i="1" dirty="0" smtClean="0"/>
              <a:t> </a:t>
            </a:r>
            <a:r>
              <a:rPr lang="es-MX" i="1" dirty="0" err="1" smtClean="0">
                <a:solidFill>
                  <a:srgbClr val="C00000"/>
                </a:solidFill>
              </a:rPr>
              <a:t>Quercus</a:t>
            </a:r>
            <a:r>
              <a:rPr lang="es-MX" i="1" dirty="0" smtClean="0">
                <a:solidFill>
                  <a:srgbClr val="C00000"/>
                </a:solidFill>
              </a:rPr>
              <a:t> </a:t>
            </a:r>
            <a:r>
              <a:rPr lang="es-MX" i="1" dirty="0" err="1" smtClean="0">
                <a:solidFill>
                  <a:srgbClr val="C00000"/>
                </a:solidFill>
              </a:rPr>
              <a:t>castanea</a:t>
            </a:r>
            <a:endParaRPr lang="es-MX" i="1" dirty="0" smtClean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ANDREI\Documents\POSDOC-UNAM\PROYECTO NUEVO\RESULTADOS\Secuencias\Arbolqdvsq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" t="7976" r="8823" b="8589"/>
          <a:stretch/>
        </p:blipFill>
        <p:spPr bwMode="auto">
          <a:xfrm>
            <a:off x="1857356" y="86985"/>
            <a:ext cx="7286644" cy="679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 de flecha"/>
          <p:cNvCxnSpPr/>
          <p:nvPr/>
        </p:nvCxnSpPr>
        <p:spPr>
          <a:xfrm flipV="1">
            <a:off x="1357290" y="1857364"/>
            <a:ext cx="1143008" cy="357190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V="1">
            <a:off x="1142976" y="3071810"/>
            <a:ext cx="1000132" cy="71438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Elipse"/>
          <p:cNvSpPr/>
          <p:nvPr/>
        </p:nvSpPr>
        <p:spPr>
          <a:xfrm>
            <a:off x="4857752" y="3214686"/>
            <a:ext cx="714380" cy="571504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Elipse"/>
          <p:cNvSpPr/>
          <p:nvPr/>
        </p:nvSpPr>
        <p:spPr>
          <a:xfrm>
            <a:off x="6357950" y="1428736"/>
            <a:ext cx="1000132" cy="71438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Elipse"/>
          <p:cNvSpPr/>
          <p:nvPr/>
        </p:nvSpPr>
        <p:spPr>
          <a:xfrm>
            <a:off x="6858016" y="3214686"/>
            <a:ext cx="857256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Elipse"/>
          <p:cNvSpPr/>
          <p:nvPr/>
        </p:nvSpPr>
        <p:spPr>
          <a:xfrm>
            <a:off x="5214942" y="4786322"/>
            <a:ext cx="642942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CuadroTexto"/>
          <p:cNvSpPr txBox="1"/>
          <p:nvPr/>
        </p:nvSpPr>
        <p:spPr>
          <a:xfrm>
            <a:off x="0" y="4929198"/>
            <a:ext cx="485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i="1" dirty="0" err="1" smtClean="0"/>
              <a:t>The</a:t>
            </a:r>
            <a:r>
              <a:rPr lang="es-MX" sz="2400" i="1" dirty="0" smtClean="0"/>
              <a:t> </a:t>
            </a:r>
            <a:r>
              <a:rPr lang="es-MX" sz="2400" i="1" dirty="0" err="1" smtClean="0"/>
              <a:t>genotypic</a:t>
            </a:r>
            <a:r>
              <a:rPr lang="es-MX" sz="2400" i="1" dirty="0" smtClean="0"/>
              <a:t> </a:t>
            </a:r>
            <a:r>
              <a:rPr lang="es-MX" sz="2400" i="1" dirty="0" err="1" smtClean="0"/>
              <a:t>cluster</a:t>
            </a:r>
            <a:r>
              <a:rPr lang="es-MX" sz="2400" i="1" dirty="0" smtClean="0"/>
              <a:t> of </a:t>
            </a:r>
            <a:r>
              <a:rPr lang="es-MX" sz="2400" i="1" dirty="0" err="1" smtClean="0"/>
              <a:t>fungi</a:t>
            </a:r>
            <a:r>
              <a:rPr lang="es-MX" sz="2400" i="1" dirty="0" smtClean="0"/>
              <a:t> </a:t>
            </a:r>
            <a:r>
              <a:rPr lang="es-MX" sz="2400" i="1" dirty="0" err="1" smtClean="0"/>
              <a:t>defined</a:t>
            </a:r>
            <a:r>
              <a:rPr lang="es-MX" sz="2400" i="1" dirty="0" smtClean="0"/>
              <a:t> </a:t>
            </a:r>
            <a:r>
              <a:rPr lang="es-MX" sz="2400" i="1" dirty="0" err="1" smtClean="0"/>
              <a:t>by</a:t>
            </a:r>
            <a:r>
              <a:rPr lang="es-MX" sz="2400" i="1" dirty="0" smtClean="0"/>
              <a:t> </a:t>
            </a:r>
            <a:r>
              <a:rPr lang="es-MX" sz="2400" i="1" dirty="0" err="1" smtClean="0"/>
              <a:t>The</a:t>
            </a:r>
            <a:r>
              <a:rPr lang="es-MX" sz="2400" i="1" dirty="0" smtClean="0"/>
              <a:t> “</a:t>
            </a:r>
            <a:r>
              <a:rPr lang="es-MX" sz="2400" i="1" dirty="0" err="1" smtClean="0"/>
              <a:t>after</a:t>
            </a:r>
            <a:r>
              <a:rPr lang="es-MX" sz="2400" i="1" dirty="0" smtClean="0"/>
              <a:t> </a:t>
            </a:r>
            <a:r>
              <a:rPr lang="es-MX" sz="2400" i="1" dirty="0" err="1" smtClean="0"/>
              <a:t>life</a:t>
            </a:r>
            <a:r>
              <a:rPr lang="es-MX" sz="2400" i="1" dirty="0" smtClean="0"/>
              <a:t> </a:t>
            </a:r>
            <a:r>
              <a:rPr lang="es-MX" sz="2400" i="1" dirty="0" err="1" smtClean="0"/>
              <a:t>traits</a:t>
            </a:r>
            <a:r>
              <a:rPr lang="es-MX" sz="2400" i="1" dirty="0" smtClean="0"/>
              <a:t>” </a:t>
            </a:r>
            <a:r>
              <a:rPr lang="es-MX" sz="2400" i="1" dirty="0" err="1" smtClean="0"/>
              <a:t>from</a:t>
            </a:r>
            <a:r>
              <a:rPr lang="es-MX" sz="2400" i="1" dirty="0" smtClean="0"/>
              <a:t> </a:t>
            </a:r>
            <a:r>
              <a:rPr lang="es-MX" sz="2400" i="1" dirty="0" err="1" smtClean="0"/>
              <a:t>plant</a:t>
            </a:r>
            <a:r>
              <a:rPr lang="es-MX" sz="2400" i="1" dirty="0" smtClean="0">
                <a:solidFill>
                  <a:srgbClr val="FF0000"/>
                </a:solidFill>
              </a:rPr>
              <a:t> </a:t>
            </a:r>
            <a:endParaRPr lang="es-MX" sz="2400" dirty="0">
              <a:solidFill>
                <a:srgbClr val="FF0000"/>
              </a:solidFill>
            </a:endParaRPr>
          </a:p>
        </p:txBody>
      </p:sp>
      <p:pic>
        <p:nvPicPr>
          <p:cNvPr id="16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183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1592676" y="116632"/>
            <a:ext cx="2979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sz="2000" b="1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s-MX" dirty="0" smtClean="0">
                <a:solidFill>
                  <a:srgbClr val="FF0000"/>
                </a:solidFill>
              </a:rPr>
              <a:t>COD en suelo</a:t>
            </a:r>
            <a:endParaRPr lang="es-MX" dirty="0">
              <a:solidFill>
                <a:srgbClr val="FF0000"/>
              </a:solidFill>
            </a:endParaRPr>
          </a:p>
        </p:txBody>
      </p:sp>
      <p:pic>
        <p:nvPicPr>
          <p:cNvPr id="1030" name="Imagen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8482"/>
            <a:ext cx="4572000" cy="2773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Imagen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2216" r="1241" b="2206"/>
          <a:stretch/>
        </p:blipFill>
        <p:spPr bwMode="auto">
          <a:xfrm>
            <a:off x="3545254" y="3717032"/>
            <a:ext cx="4697478" cy="277251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5357818" y="2928934"/>
            <a:ext cx="2352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sz="2000" b="1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s-MX" dirty="0" smtClean="0">
                <a:solidFill>
                  <a:srgbClr val="FF0000"/>
                </a:solidFill>
              </a:rPr>
              <a:t>P disponible en suelo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27584" y="874789"/>
            <a:ext cx="725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/>
              <a:t>Est. seca</a:t>
            </a:r>
            <a:endParaRPr lang="es-MX" sz="12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4137264" y="3905359"/>
            <a:ext cx="725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/>
              <a:t>Est. seca</a:t>
            </a:r>
            <a:endParaRPr lang="es-MX" sz="1200" b="1" dirty="0"/>
          </a:p>
        </p:txBody>
      </p:sp>
      <p:pic>
        <p:nvPicPr>
          <p:cNvPr id="9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160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Image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572000" cy="27686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Imagen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t="2426" r="949" b="3421"/>
          <a:stretch/>
        </p:blipFill>
        <p:spPr bwMode="auto">
          <a:xfrm>
            <a:off x="3821373" y="3712191"/>
            <a:ext cx="4476466" cy="26067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500166" y="113658"/>
            <a:ext cx="335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sz="2000" b="1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s-MX" dirty="0" err="1" smtClean="0">
                <a:solidFill>
                  <a:srgbClr val="FF0000"/>
                </a:solidFill>
              </a:rPr>
              <a:t>Soil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microbial</a:t>
            </a:r>
            <a:r>
              <a:rPr lang="es-MX" dirty="0" smtClean="0">
                <a:solidFill>
                  <a:srgbClr val="FF0000"/>
                </a:solidFill>
              </a:rPr>
              <a:t> C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165626" y="3212976"/>
            <a:ext cx="3264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sz="2000" b="1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s-MX" dirty="0" err="1" smtClean="0">
                <a:solidFill>
                  <a:srgbClr val="FF0000"/>
                </a:solidFill>
              </a:rPr>
              <a:t>Soil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microbial</a:t>
            </a:r>
            <a:r>
              <a:rPr lang="es-MX" dirty="0" smtClean="0">
                <a:solidFill>
                  <a:srgbClr val="FF0000"/>
                </a:solidFill>
              </a:rPr>
              <a:t> N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328577" y="3861048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solidFill>
                  <a:schemeClr val="bg1"/>
                </a:solidFill>
              </a:rPr>
              <a:t>Est. seca</a:t>
            </a:r>
            <a:endParaRPr lang="es-MX" sz="1200" b="1" dirty="0">
              <a:solidFill>
                <a:schemeClr val="bg1"/>
              </a:solidFill>
            </a:endParaRPr>
          </a:p>
        </p:txBody>
      </p:sp>
      <p:pic>
        <p:nvPicPr>
          <p:cNvPr id="8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4762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9" name="Text Box 11"/>
          <p:cNvSpPr txBox="1">
            <a:spLocks noChangeArrowheads="1"/>
          </p:cNvSpPr>
          <p:nvPr/>
        </p:nvSpPr>
        <p:spPr bwMode="auto">
          <a:xfrm>
            <a:off x="358775" y="15875"/>
            <a:ext cx="8512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2800" dirty="0">
                <a:solidFill>
                  <a:srgbClr val="FF0000"/>
                </a:solidFill>
                <a:latin typeface="Arial Narrow" pitchFamily="34" charset="0"/>
              </a:rPr>
              <a:t>Artist Impression of the Human Perturbation of the Carbon Cycle</a:t>
            </a:r>
          </a:p>
        </p:txBody>
      </p:sp>
      <p:pic>
        <p:nvPicPr>
          <p:cNvPr id="59598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825" y="571500"/>
            <a:ext cx="8442325" cy="630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2428868"/>
            <a:ext cx="8229600" cy="1143000"/>
          </a:xfrm>
        </p:spPr>
        <p:txBody>
          <a:bodyPr/>
          <a:lstStyle/>
          <a:p>
            <a:r>
              <a:rPr lang="es-MX" dirty="0" smtClean="0">
                <a:solidFill>
                  <a:srgbClr val="FF0000"/>
                </a:solidFill>
              </a:rPr>
              <a:t>Segundo Caso: Dinámica de Fósforo</a:t>
            </a:r>
            <a:endParaRPr lang="es-MX" dirty="0">
              <a:solidFill>
                <a:srgbClr val="FF0000"/>
              </a:solidFill>
            </a:endParaRPr>
          </a:p>
        </p:txBody>
      </p:sp>
      <p:pic>
        <p:nvPicPr>
          <p:cNvPr id="3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Título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r>
              <a:rPr lang="es-MX" sz="3600" dirty="0" smtClean="0">
                <a:solidFill>
                  <a:srgbClr val="FF0000"/>
                </a:solidFill>
              </a:rPr>
              <a:t>Fórmula general del P en el suelo</a:t>
            </a:r>
          </a:p>
        </p:txBody>
      </p:sp>
      <p:sp>
        <p:nvSpPr>
          <p:cNvPr id="49155" name="2 Marcador de contenido"/>
          <p:cNvSpPr>
            <a:spLocks noGrp="1"/>
          </p:cNvSpPr>
          <p:nvPr>
            <p:ph idx="1"/>
          </p:nvPr>
        </p:nvSpPr>
        <p:spPr>
          <a:xfrm>
            <a:off x="557242" y="1689119"/>
            <a:ext cx="8229600" cy="4525963"/>
          </a:xfrm>
        </p:spPr>
        <p:txBody>
          <a:bodyPr/>
          <a:lstStyle/>
          <a:p>
            <a:pPr lvl="3">
              <a:buFontTx/>
              <a:buNone/>
            </a:pPr>
            <a:r>
              <a:rPr lang="es-MX" sz="4000" dirty="0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s-MX" sz="4000" baseline="-25000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s-MX" sz="4000" dirty="0" smtClean="0">
                <a:solidFill>
                  <a:schemeClr val="accent6">
                    <a:lumMod val="75000"/>
                  </a:schemeClr>
                </a:solidFill>
              </a:rPr>
              <a:t> (PO</a:t>
            </a:r>
            <a:r>
              <a:rPr lang="es-MX" sz="4000" baseline="-25000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s-MX" sz="4000" dirty="0" smtClean="0">
                <a:solidFill>
                  <a:schemeClr val="accent6">
                    <a:lumMod val="75000"/>
                  </a:schemeClr>
                </a:solidFill>
              </a:rPr>
              <a:t>)X</a:t>
            </a:r>
            <a:r>
              <a:rPr lang="es-MX" sz="4000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s-MX" sz="4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3">
              <a:buFontTx/>
              <a:buNone/>
            </a:pPr>
            <a:endParaRPr lang="es-MX" dirty="0" smtClean="0"/>
          </a:p>
          <a:p>
            <a:r>
              <a:rPr lang="es-MX" dirty="0" smtClean="0"/>
              <a:t>PO</a:t>
            </a:r>
            <a:r>
              <a:rPr lang="es-MX" baseline="-25000" dirty="0" smtClean="0"/>
              <a:t>4</a:t>
            </a:r>
            <a:r>
              <a:rPr lang="es-MX" dirty="0" smtClean="0"/>
              <a:t> es la forma disponible: </a:t>
            </a:r>
            <a:r>
              <a:rPr lang="es-MX" dirty="0" err="1" smtClean="0"/>
              <a:t>ortofosfato</a:t>
            </a:r>
            <a:r>
              <a:rPr lang="es-MX" dirty="0" smtClean="0"/>
              <a:t>.</a:t>
            </a:r>
          </a:p>
          <a:p>
            <a:r>
              <a:rPr lang="es-MX" dirty="0" smtClean="0"/>
              <a:t>M: catión como Ca, Mg (pH &gt;7) / Fe, Al (pH &lt; 7).</a:t>
            </a:r>
          </a:p>
          <a:p>
            <a:r>
              <a:rPr lang="es-MX" dirty="0" smtClean="0"/>
              <a:t>X2: anión como Cl, OH, CO3.</a:t>
            </a:r>
          </a:p>
          <a:p>
            <a:endParaRPr lang="es-MX" dirty="0" smtClean="0"/>
          </a:p>
          <a:p>
            <a:r>
              <a:rPr lang="es-MX" dirty="0" smtClean="0"/>
              <a:t>Ocurren 200 formas estables</a:t>
            </a:r>
          </a:p>
        </p:txBody>
      </p:sp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908050"/>
          </a:xfrm>
        </p:spPr>
        <p:txBody>
          <a:bodyPr/>
          <a:lstStyle/>
          <a:p>
            <a:pPr eaLnBrk="1" hangingPunct="1"/>
            <a:r>
              <a:rPr lang="es-MX" sz="3600" dirty="0" smtClean="0">
                <a:solidFill>
                  <a:srgbClr val="FF0000"/>
                </a:solidFill>
              </a:rPr>
              <a:t>Dinámica del P en el suelo</a:t>
            </a:r>
            <a:endParaRPr lang="es-ES" sz="3600" dirty="0" smtClean="0">
              <a:solidFill>
                <a:srgbClr val="FF0000"/>
              </a:solidFill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611188" y="2276475"/>
            <a:ext cx="1944687" cy="367347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857224" y="2708275"/>
            <a:ext cx="1627214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solidFill>
                  <a:srgbClr val="990000"/>
                </a:solidFill>
              </a:rPr>
              <a:t>Minerales Primarios</a:t>
            </a:r>
            <a:endParaRPr lang="es-ES" sz="1200" dirty="0">
              <a:solidFill>
                <a:srgbClr val="990000"/>
              </a:solidFill>
            </a:endParaRPr>
          </a:p>
          <a:p>
            <a:pPr algn="ctr"/>
            <a:r>
              <a:rPr lang="es-ES" sz="1200" dirty="0">
                <a:solidFill>
                  <a:srgbClr val="990000"/>
                </a:solidFill>
              </a:rPr>
              <a:t>(Apatita)</a:t>
            </a:r>
          </a:p>
        </p:txBody>
      </p:sp>
      <p:sp>
        <p:nvSpPr>
          <p:cNvPr id="50182" name="Oval 6"/>
          <p:cNvSpPr>
            <a:spLocks noChangeArrowheads="1"/>
          </p:cNvSpPr>
          <p:nvPr/>
        </p:nvSpPr>
        <p:spPr bwMode="auto">
          <a:xfrm>
            <a:off x="827088" y="3644900"/>
            <a:ext cx="1584325" cy="792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755650" y="3789363"/>
            <a:ext cx="172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200" dirty="0">
                <a:solidFill>
                  <a:srgbClr val="990000"/>
                </a:solidFill>
              </a:rPr>
              <a:t>Minerales </a:t>
            </a:r>
          </a:p>
          <a:p>
            <a:pPr algn="ctr"/>
            <a:r>
              <a:rPr lang="es-MX" sz="1200" dirty="0">
                <a:solidFill>
                  <a:srgbClr val="990000"/>
                </a:solidFill>
              </a:rPr>
              <a:t>Secundarios</a:t>
            </a:r>
            <a:endParaRPr lang="es-ES" sz="1200" dirty="0">
              <a:solidFill>
                <a:srgbClr val="990000"/>
              </a:solidFill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857224" y="5013325"/>
            <a:ext cx="142876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solidFill>
                  <a:srgbClr val="990000"/>
                </a:solidFill>
              </a:rPr>
              <a:t>P </a:t>
            </a:r>
          </a:p>
          <a:p>
            <a:pPr algn="ctr"/>
            <a:r>
              <a:rPr lang="es-MX" sz="1200" dirty="0">
                <a:solidFill>
                  <a:srgbClr val="990000"/>
                </a:solidFill>
              </a:rPr>
              <a:t>Ocluido</a:t>
            </a:r>
            <a:endParaRPr lang="es-ES" sz="1200" dirty="0">
              <a:solidFill>
                <a:srgbClr val="990000"/>
              </a:solidFill>
            </a:endParaRP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755650" y="1844675"/>
            <a:ext cx="172878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600" dirty="0">
                <a:solidFill>
                  <a:srgbClr val="990000"/>
                </a:solidFill>
              </a:rPr>
              <a:t>Inorgánico</a:t>
            </a:r>
            <a:endParaRPr lang="es-ES" sz="1600" dirty="0">
              <a:solidFill>
                <a:srgbClr val="990000"/>
              </a:solidFill>
            </a:endParaRPr>
          </a:p>
        </p:txBody>
      </p:sp>
      <p:sp>
        <p:nvSpPr>
          <p:cNvPr id="50187" name="Oval 11"/>
          <p:cNvSpPr>
            <a:spLocks noChangeArrowheads="1"/>
          </p:cNvSpPr>
          <p:nvPr/>
        </p:nvSpPr>
        <p:spPr bwMode="auto">
          <a:xfrm>
            <a:off x="3492500" y="4292600"/>
            <a:ext cx="1873250" cy="1368425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2627313" y="1196975"/>
            <a:ext cx="1800225" cy="7921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6588125" y="2349500"/>
            <a:ext cx="1944688" cy="3673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90" name="Oval 14"/>
          <p:cNvSpPr>
            <a:spLocks noChangeArrowheads="1"/>
          </p:cNvSpPr>
          <p:nvPr/>
        </p:nvSpPr>
        <p:spPr bwMode="auto">
          <a:xfrm>
            <a:off x="6804025" y="2565400"/>
            <a:ext cx="1584325" cy="7921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6732588" y="2781300"/>
            <a:ext cx="1728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200">
                <a:solidFill>
                  <a:srgbClr val="FF0000"/>
                </a:solidFill>
              </a:rPr>
              <a:t>Po Labil</a:t>
            </a:r>
            <a:endParaRPr lang="es-ES" sz="1200">
              <a:solidFill>
                <a:srgbClr val="FF0000"/>
              </a:solidFill>
            </a:endParaRPr>
          </a:p>
          <a:p>
            <a:pPr algn="ctr"/>
            <a:r>
              <a:rPr lang="es-ES" sz="1200">
                <a:solidFill>
                  <a:srgbClr val="FF0000"/>
                </a:solidFill>
              </a:rPr>
              <a:t>(Productos Microb.)</a:t>
            </a:r>
          </a:p>
        </p:txBody>
      </p:sp>
      <p:sp>
        <p:nvSpPr>
          <p:cNvPr id="50192" name="Oval 16"/>
          <p:cNvSpPr>
            <a:spLocks noChangeArrowheads="1"/>
          </p:cNvSpPr>
          <p:nvPr/>
        </p:nvSpPr>
        <p:spPr bwMode="auto">
          <a:xfrm>
            <a:off x="6804025" y="3717925"/>
            <a:ext cx="1584325" cy="7921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93" name="Oval 17"/>
          <p:cNvSpPr>
            <a:spLocks noChangeArrowheads="1"/>
          </p:cNvSpPr>
          <p:nvPr/>
        </p:nvSpPr>
        <p:spPr bwMode="auto">
          <a:xfrm>
            <a:off x="6804025" y="4941888"/>
            <a:ext cx="1584325" cy="7921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6732588" y="3862388"/>
            <a:ext cx="1728787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200">
                <a:solidFill>
                  <a:srgbClr val="FF0000"/>
                </a:solidFill>
              </a:rPr>
              <a:t>Po </a:t>
            </a:r>
          </a:p>
          <a:p>
            <a:pPr algn="ctr"/>
            <a:r>
              <a:rPr lang="es-MX" sz="1200">
                <a:solidFill>
                  <a:srgbClr val="FF0000"/>
                </a:solidFill>
              </a:rPr>
              <a:t>Mediano</a:t>
            </a:r>
          </a:p>
          <a:p>
            <a:pPr algn="ctr"/>
            <a:endParaRPr lang="es-ES" sz="1200"/>
          </a:p>
        </p:txBody>
      </p:sp>
      <p:sp>
        <p:nvSpPr>
          <p:cNvPr id="50195" name="Rectangle 19"/>
          <p:cNvSpPr>
            <a:spLocks noChangeArrowheads="1"/>
          </p:cNvSpPr>
          <p:nvPr/>
        </p:nvSpPr>
        <p:spPr bwMode="auto">
          <a:xfrm>
            <a:off x="6661150" y="5086350"/>
            <a:ext cx="172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200">
                <a:solidFill>
                  <a:srgbClr val="FF0000"/>
                </a:solidFill>
              </a:rPr>
              <a:t>Po </a:t>
            </a:r>
          </a:p>
          <a:p>
            <a:pPr algn="ctr"/>
            <a:r>
              <a:rPr lang="es-MX" sz="1200">
                <a:solidFill>
                  <a:srgbClr val="FF0000"/>
                </a:solidFill>
              </a:rPr>
              <a:t>Ocluido</a:t>
            </a:r>
            <a:endParaRPr lang="es-ES" sz="1200">
              <a:solidFill>
                <a:srgbClr val="FF0000"/>
              </a:solidFill>
            </a:endParaRPr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6732588" y="1917700"/>
            <a:ext cx="1728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600">
                <a:solidFill>
                  <a:srgbClr val="FF0000"/>
                </a:solidFill>
              </a:rPr>
              <a:t>Orgánico</a:t>
            </a:r>
            <a:endParaRPr lang="es-ES" sz="1600">
              <a:solidFill>
                <a:srgbClr val="FF0000"/>
              </a:solidFill>
            </a:endParaRPr>
          </a:p>
        </p:txBody>
      </p:sp>
      <p:sp>
        <p:nvSpPr>
          <p:cNvPr id="50197" name="Oval 21"/>
          <p:cNvSpPr>
            <a:spLocks noChangeArrowheads="1"/>
          </p:cNvSpPr>
          <p:nvPr/>
        </p:nvSpPr>
        <p:spPr bwMode="auto">
          <a:xfrm>
            <a:off x="4643438" y="2276475"/>
            <a:ext cx="1584325" cy="1008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98" name="Rectangle 22"/>
          <p:cNvSpPr>
            <a:spLocks noChangeArrowheads="1"/>
          </p:cNvSpPr>
          <p:nvPr/>
        </p:nvSpPr>
        <p:spPr bwMode="auto">
          <a:xfrm>
            <a:off x="4500563" y="2565400"/>
            <a:ext cx="17287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400"/>
              <a:t>Biomasa</a:t>
            </a:r>
            <a:endParaRPr lang="es-ES" sz="1400"/>
          </a:p>
          <a:p>
            <a:pPr algn="ctr"/>
            <a:r>
              <a:rPr lang="es-MX" sz="1400"/>
              <a:t>Microbiana</a:t>
            </a:r>
            <a:endParaRPr lang="es-ES" sz="1400"/>
          </a:p>
        </p:txBody>
      </p:sp>
      <p:sp>
        <p:nvSpPr>
          <p:cNvPr id="50199" name="Rectangle 23"/>
          <p:cNvSpPr>
            <a:spLocks noChangeArrowheads="1"/>
          </p:cNvSpPr>
          <p:nvPr/>
        </p:nvSpPr>
        <p:spPr bwMode="auto">
          <a:xfrm>
            <a:off x="5364163" y="981075"/>
            <a:ext cx="2232025" cy="7921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200" name="Rectangle 24"/>
          <p:cNvSpPr>
            <a:spLocks noChangeArrowheads="1"/>
          </p:cNvSpPr>
          <p:nvPr/>
        </p:nvSpPr>
        <p:spPr bwMode="auto">
          <a:xfrm>
            <a:off x="5651500" y="1052513"/>
            <a:ext cx="1728788" cy="58102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600"/>
              <a:t>Residuos de Plantas</a:t>
            </a:r>
            <a:endParaRPr lang="es-ES" sz="1600"/>
          </a:p>
        </p:txBody>
      </p:sp>
      <p:sp>
        <p:nvSpPr>
          <p:cNvPr id="50201" name="Rectangle 25"/>
          <p:cNvSpPr>
            <a:spLocks noChangeArrowheads="1"/>
          </p:cNvSpPr>
          <p:nvPr/>
        </p:nvSpPr>
        <p:spPr bwMode="auto">
          <a:xfrm>
            <a:off x="2627313" y="1341438"/>
            <a:ext cx="17287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600"/>
              <a:t>Raíces</a:t>
            </a:r>
          </a:p>
          <a:p>
            <a:pPr algn="ctr"/>
            <a:r>
              <a:rPr lang="es-MX" sz="1600"/>
              <a:t>(Micorrizas)</a:t>
            </a:r>
            <a:endParaRPr lang="es-ES" sz="1600"/>
          </a:p>
        </p:txBody>
      </p:sp>
      <p:sp>
        <p:nvSpPr>
          <p:cNvPr id="50202" name="Rectangle 26"/>
          <p:cNvSpPr>
            <a:spLocks noChangeArrowheads="1"/>
          </p:cNvSpPr>
          <p:nvPr/>
        </p:nvSpPr>
        <p:spPr bwMode="auto">
          <a:xfrm>
            <a:off x="3563938" y="4652963"/>
            <a:ext cx="17287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600" dirty="0" smtClean="0"/>
              <a:t>PO</a:t>
            </a:r>
            <a:r>
              <a:rPr lang="es-MX" sz="1600" baseline="-25000" dirty="0" smtClean="0"/>
              <a:t>4</a:t>
            </a:r>
            <a:endParaRPr lang="es-MX" sz="1600" baseline="-25000" dirty="0"/>
          </a:p>
          <a:p>
            <a:pPr algn="ctr"/>
            <a:r>
              <a:rPr lang="es-MX" sz="1600" dirty="0"/>
              <a:t>Solución</a:t>
            </a:r>
            <a:endParaRPr lang="es-ES" sz="1600" dirty="0"/>
          </a:p>
        </p:txBody>
      </p:sp>
      <p:sp>
        <p:nvSpPr>
          <p:cNvPr id="50203" name="Line 27"/>
          <p:cNvSpPr>
            <a:spLocks noChangeShapeType="1"/>
          </p:cNvSpPr>
          <p:nvPr/>
        </p:nvSpPr>
        <p:spPr bwMode="auto">
          <a:xfrm>
            <a:off x="2555875" y="4005263"/>
            <a:ext cx="1008063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04" name="Line 28"/>
          <p:cNvSpPr>
            <a:spLocks noChangeShapeType="1"/>
          </p:cNvSpPr>
          <p:nvPr/>
        </p:nvSpPr>
        <p:spPr bwMode="auto">
          <a:xfrm flipH="1" flipV="1">
            <a:off x="2627313" y="4437063"/>
            <a:ext cx="7921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05" name="Line 29"/>
          <p:cNvSpPr>
            <a:spLocks noChangeShapeType="1"/>
          </p:cNvSpPr>
          <p:nvPr/>
        </p:nvSpPr>
        <p:spPr bwMode="auto">
          <a:xfrm flipV="1">
            <a:off x="5292725" y="4221163"/>
            <a:ext cx="11509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06" name="Line 30"/>
          <p:cNvSpPr>
            <a:spLocks noChangeShapeType="1"/>
          </p:cNvSpPr>
          <p:nvPr/>
        </p:nvSpPr>
        <p:spPr bwMode="auto">
          <a:xfrm flipH="1">
            <a:off x="5435600" y="4581525"/>
            <a:ext cx="11525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07" name="Line 31"/>
          <p:cNvSpPr>
            <a:spLocks noChangeShapeType="1"/>
          </p:cNvSpPr>
          <p:nvPr/>
        </p:nvSpPr>
        <p:spPr bwMode="auto">
          <a:xfrm flipH="1" flipV="1">
            <a:off x="3635375" y="2060575"/>
            <a:ext cx="360363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08" name="Line 32"/>
          <p:cNvSpPr>
            <a:spLocks noChangeShapeType="1"/>
          </p:cNvSpPr>
          <p:nvPr/>
        </p:nvSpPr>
        <p:spPr bwMode="auto">
          <a:xfrm flipV="1">
            <a:off x="4716463" y="3357563"/>
            <a:ext cx="28733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09" name="Line 33"/>
          <p:cNvSpPr>
            <a:spLocks noChangeShapeType="1"/>
          </p:cNvSpPr>
          <p:nvPr/>
        </p:nvSpPr>
        <p:spPr bwMode="auto">
          <a:xfrm>
            <a:off x="6443663" y="1773238"/>
            <a:ext cx="433387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10" name="Line 34"/>
          <p:cNvSpPr>
            <a:spLocks noChangeShapeType="1"/>
          </p:cNvSpPr>
          <p:nvPr/>
        </p:nvSpPr>
        <p:spPr bwMode="auto">
          <a:xfrm>
            <a:off x="1547813" y="44370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11" name="Line 35"/>
          <p:cNvSpPr>
            <a:spLocks noChangeShapeType="1"/>
          </p:cNvSpPr>
          <p:nvPr/>
        </p:nvSpPr>
        <p:spPr bwMode="auto">
          <a:xfrm>
            <a:off x="1476375" y="32845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12" name="Line 36"/>
          <p:cNvSpPr>
            <a:spLocks noChangeShapeType="1"/>
          </p:cNvSpPr>
          <p:nvPr/>
        </p:nvSpPr>
        <p:spPr bwMode="auto">
          <a:xfrm>
            <a:off x="6227763" y="2781300"/>
            <a:ext cx="5048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13" name="Line 37"/>
          <p:cNvSpPr>
            <a:spLocks noChangeShapeType="1"/>
          </p:cNvSpPr>
          <p:nvPr/>
        </p:nvSpPr>
        <p:spPr bwMode="auto">
          <a:xfrm>
            <a:off x="7380288" y="3357563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14" name="Line 38"/>
          <p:cNvSpPr>
            <a:spLocks noChangeShapeType="1"/>
          </p:cNvSpPr>
          <p:nvPr/>
        </p:nvSpPr>
        <p:spPr bwMode="auto">
          <a:xfrm flipV="1">
            <a:off x="7596188" y="3357563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15" name="Line 39"/>
          <p:cNvSpPr>
            <a:spLocks noChangeShapeType="1"/>
          </p:cNvSpPr>
          <p:nvPr/>
        </p:nvSpPr>
        <p:spPr bwMode="auto">
          <a:xfrm>
            <a:off x="7596188" y="45085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16" name="Line 40"/>
          <p:cNvSpPr>
            <a:spLocks noChangeShapeType="1"/>
          </p:cNvSpPr>
          <p:nvPr/>
        </p:nvSpPr>
        <p:spPr bwMode="auto">
          <a:xfrm flipV="1">
            <a:off x="5508625" y="1773238"/>
            <a:ext cx="215900" cy="431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17" name="Line 41"/>
          <p:cNvSpPr>
            <a:spLocks noChangeShapeType="1"/>
          </p:cNvSpPr>
          <p:nvPr/>
        </p:nvSpPr>
        <p:spPr bwMode="auto">
          <a:xfrm>
            <a:off x="4500563" y="1412875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 rot="1601365">
            <a:off x="2182337" y="4980773"/>
            <a:ext cx="1728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dirty="0" smtClean="0"/>
              <a:t>Oclusión</a:t>
            </a:r>
            <a:endParaRPr lang="es-ES" sz="1600" dirty="0"/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 rot="1601365">
            <a:off x="2269918" y="3727773"/>
            <a:ext cx="1728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dirty="0" err="1" smtClean="0"/>
              <a:t>Intemperismo</a:t>
            </a:r>
            <a:endParaRPr lang="es-ES" sz="1600" dirty="0"/>
          </a:p>
        </p:txBody>
      </p:sp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785786" y="2492375"/>
            <a:ext cx="1643073" cy="7921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83" name="Oval 7"/>
          <p:cNvSpPr>
            <a:spLocks noChangeArrowheads="1"/>
          </p:cNvSpPr>
          <p:nvPr/>
        </p:nvSpPr>
        <p:spPr bwMode="auto">
          <a:xfrm>
            <a:off x="827088" y="4868863"/>
            <a:ext cx="1584325" cy="7921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pic>
        <p:nvPicPr>
          <p:cNvPr id="4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5572132" cy="939784"/>
          </a:xfrm>
        </p:spPr>
        <p:txBody>
          <a:bodyPr/>
          <a:lstStyle/>
          <a:p>
            <a:r>
              <a:rPr lang="es-MX" dirty="0" smtClean="0">
                <a:solidFill>
                  <a:srgbClr val="FF0000"/>
                </a:solidFill>
              </a:rPr>
              <a:t>Cianobacterias</a:t>
            </a:r>
            <a:endParaRPr lang="es-MX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500174"/>
            <a:ext cx="4626257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Mi\Pictures\2013-10-03 CCC_sep2013\CCC_sep2013 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814" y="1500174"/>
            <a:ext cx="4548186" cy="4125100"/>
          </a:xfrm>
          <a:prstGeom prst="rect">
            <a:avLst/>
          </a:prstGeom>
          <a:noFill/>
        </p:spPr>
      </p:pic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5143504" y="5786454"/>
            <a:ext cx="37551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990000"/>
                </a:solidFill>
              </a:rPr>
              <a:t>Tapetes microbianos</a:t>
            </a:r>
          </a:p>
          <a:p>
            <a:r>
              <a:rPr lang="es-MX" sz="2800" b="1" dirty="0" smtClean="0">
                <a:solidFill>
                  <a:srgbClr val="990000"/>
                </a:solidFill>
              </a:rPr>
              <a:t>En Cuatro </a:t>
            </a:r>
            <a:r>
              <a:rPr lang="es-MX" sz="2800" b="1" dirty="0" err="1" smtClean="0">
                <a:solidFill>
                  <a:srgbClr val="990000"/>
                </a:solidFill>
              </a:rPr>
              <a:t>Ciénegas</a:t>
            </a:r>
            <a:endParaRPr lang="es-MX" sz="2800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r>
              <a:rPr lang="es-MX" sz="3600" dirty="0" smtClean="0">
                <a:solidFill>
                  <a:srgbClr val="FF0000"/>
                </a:solidFill>
              </a:rPr>
              <a:t>Capacidad Potencial de oclusión del P en CCC (</a:t>
            </a:r>
            <a:r>
              <a:rPr lang="es-MX" sz="3600" dirty="0" err="1" smtClean="0">
                <a:solidFill>
                  <a:srgbClr val="FF0000"/>
                </a:solidFill>
              </a:rPr>
              <a:t>Perroni</a:t>
            </a:r>
            <a:r>
              <a:rPr lang="es-MX" sz="3600" dirty="0" smtClean="0">
                <a:solidFill>
                  <a:srgbClr val="FF0000"/>
                </a:solidFill>
              </a:rPr>
              <a:t> et al. 2014 </a:t>
            </a:r>
            <a:r>
              <a:rPr lang="es-MX" sz="3600" dirty="0" err="1" smtClean="0">
                <a:solidFill>
                  <a:srgbClr val="FF0000"/>
                </a:solidFill>
              </a:rPr>
              <a:t>Ecol</a:t>
            </a:r>
            <a:r>
              <a:rPr lang="es-MX" sz="3600" dirty="0" smtClean="0">
                <a:solidFill>
                  <a:srgbClr val="FF0000"/>
                </a:solidFill>
              </a:rPr>
              <a:t>. Res.)</a:t>
            </a:r>
            <a:endParaRPr lang="es-MX" sz="3600" dirty="0">
              <a:solidFill>
                <a:srgbClr val="FF0000"/>
              </a:solidFill>
            </a:endParaRPr>
          </a:p>
        </p:txBody>
      </p:sp>
      <p:pic>
        <p:nvPicPr>
          <p:cNvPr id="46082" name="Picture 2" descr="C:\Users\Felipe\Documents\Felipe\MIENTRAS\Articulos\Fig. 2YareniSoilP_marzo13.tif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017" y="1571612"/>
            <a:ext cx="7988192" cy="4938715"/>
          </a:xfrm>
          <a:prstGeom prst="rect">
            <a:avLst/>
          </a:prstGeom>
          <a:noFill/>
        </p:spPr>
      </p:pic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dirty="0" smtClean="0">
                <a:solidFill>
                  <a:srgbClr val="FF0000"/>
                </a:solidFill>
              </a:rPr>
              <a:t>Cambios de P en el tiempo</a:t>
            </a:r>
            <a:br>
              <a:rPr lang="es-MX" sz="3600" dirty="0" smtClean="0">
                <a:solidFill>
                  <a:srgbClr val="FF0000"/>
                </a:solidFill>
              </a:rPr>
            </a:br>
            <a:r>
              <a:rPr lang="es-MX" sz="3600" dirty="0" smtClean="0">
                <a:solidFill>
                  <a:srgbClr val="FF0000"/>
                </a:solidFill>
              </a:rPr>
              <a:t>(Walker and </a:t>
            </a:r>
            <a:r>
              <a:rPr lang="es-MX" sz="3600" dirty="0" err="1" smtClean="0">
                <a:solidFill>
                  <a:srgbClr val="FF0000"/>
                </a:solidFill>
              </a:rPr>
              <a:t>Syers</a:t>
            </a:r>
            <a:r>
              <a:rPr lang="es-MX" sz="3600" dirty="0" smtClean="0">
                <a:solidFill>
                  <a:srgbClr val="FF0000"/>
                </a:solidFill>
              </a:rPr>
              <a:t>, 1976)</a:t>
            </a:r>
          </a:p>
        </p:txBody>
      </p:sp>
      <p:cxnSp>
        <p:nvCxnSpPr>
          <p:cNvPr id="4" name="3 Conector recto"/>
          <p:cNvCxnSpPr/>
          <p:nvPr/>
        </p:nvCxnSpPr>
        <p:spPr>
          <a:xfrm rot="5400000">
            <a:off x="-144462" y="3857625"/>
            <a:ext cx="300196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>
            <a:off x="1357313" y="5357813"/>
            <a:ext cx="5929312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Forma libre"/>
          <p:cNvSpPr/>
          <p:nvPr/>
        </p:nvSpPr>
        <p:spPr>
          <a:xfrm>
            <a:off x="1612900" y="3786188"/>
            <a:ext cx="5030788" cy="1341437"/>
          </a:xfrm>
          <a:custGeom>
            <a:avLst/>
            <a:gdLst>
              <a:gd name="connsiteX0" fmla="*/ 0 w 5002306"/>
              <a:gd name="connsiteY0" fmla="*/ 1376188 h 1376188"/>
              <a:gd name="connsiteX1" fmla="*/ 17929 w 5002306"/>
              <a:gd name="connsiteY1" fmla="*/ 1322400 h 1376188"/>
              <a:gd name="connsiteX2" fmla="*/ 35859 w 5002306"/>
              <a:gd name="connsiteY2" fmla="*/ 1295505 h 1376188"/>
              <a:gd name="connsiteX3" fmla="*/ 62753 w 5002306"/>
              <a:gd name="connsiteY3" fmla="*/ 1241717 h 1376188"/>
              <a:gd name="connsiteX4" fmla="*/ 71718 w 5002306"/>
              <a:gd name="connsiteY4" fmla="*/ 1214823 h 1376188"/>
              <a:gd name="connsiteX5" fmla="*/ 134471 w 5002306"/>
              <a:gd name="connsiteY5" fmla="*/ 1098282 h 1376188"/>
              <a:gd name="connsiteX6" fmla="*/ 161365 w 5002306"/>
              <a:gd name="connsiteY6" fmla="*/ 1062423 h 1376188"/>
              <a:gd name="connsiteX7" fmla="*/ 197224 w 5002306"/>
              <a:gd name="connsiteY7" fmla="*/ 972776 h 1376188"/>
              <a:gd name="connsiteX8" fmla="*/ 206188 w 5002306"/>
              <a:gd name="connsiteY8" fmla="*/ 945882 h 1376188"/>
              <a:gd name="connsiteX9" fmla="*/ 242047 w 5002306"/>
              <a:gd name="connsiteY9" fmla="*/ 892094 h 1376188"/>
              <a:gd name="connsiteX10" fmla="*/ 259977 w 5002306"/>
              <a:gd name="connsiteY10" fmla="*/ 838305 h 1376188"/>
              <a:gd name="connsiteX11" fmla="*/ 286871 w 5002306"/>
              <a:gd name="connsiteY11" fmla="*/ 802447 h 1376188"/>
              <a:gd name="connsiteX12" fmla="*/ 322729 w 5002306"/>
              <a:gd name="connsiteY12" fmla="*/ 730729 h 1376188"/>
              <a:gd name="connsiteX13" fmla="*/ 358588 w 5002306"/>
              <a:gd name="connsiteY13" fmla="*/ 667976 h 1376188"/>
              <a:gd name="connsiteX14" fmla="*/ 376518 w 5002306"/>
              <a:gd name="connsiteY14" fmla="*/ 641082 h 1376188"/>
              <a:gd name="connsiteX15" fmla="*/ 448235 w 5002306"/>
              <a:gd name="connsiteY15" fmla="*/ 596258 h 1376188"/>
              <a:gd name="connsiteX16" fmla="*/ 510988 w 5002306"/>
              <a:gd name="connsiteY16" fmla="*/ 551435 h 1376188"/>
              <a:gd name="connsiteX17" fmla="*/ 546847 w 5002306"/>
              <a:gd name="connsiteY17" fmla="*/ 542470 h 1376188"/>
              <a:gd name="connsiteX18" fmla="*/ 573741 w 5002306"/>
              <a:gd name="connsiteY18" fmla="*/ 533505 h 1376188"/>
              <a:gd name="connsiteX19" fmla="*/ 591671 w 5002306"/>
              <a:gd name="connsiteY19" fmla="*/ 515576 h 1376188"/>
              <a:gd name="connsiteX20" fmla="*/ 726141 w 5002306"/>
              <a:gd name="connsiteY20" fmla="*/ 470752 h 1376188"/>
              <a:gd name="connsiteX21" fmla="*/ 806824 w 5002306"/>
              <a:gd name="connsiteY21" fmla="*/ 452823 h 1376188"/>
              <a:gd name="connsiteX22" fmla="*/ 833718 w 5002306"/>
              <a:gd name="connsiteY22" fmla="*/ 443858 h 1376188"/>
              <a:gd name="connsiteX23" fmla="*/ 869577 w 5002306"/>
              <a:gd name="connsiteY23" fmla="*/ 434894 h 1376188"/>
              <a:gd name="connsiteX24" fmla="*/ 932329 w 5002306"/>
              <a:gd name="connsiteY24" fmla="*/ 416964 h 1376188"/>
              <a:gd name="connsiteX25" fmla="*/ 1004047 w 5002306"/>
              <a:gd name="connsiteY25" fmla="*/ 390070 h 1376188"/>
              <a:gd name="connsiteX26" fmla="*/ 1093694 w 5002306"/>
              <a:gd name="connsiteY26" fmla="*/ 363176 h 1376188"/>
              <a:gd name="connsiteX27" fmla="*/ 1138518 w 5002306"/>
              <a:gd name="connsiteY27" fmla="*/ 354211 h 1376188"/>
              <a:gd name="connsiteX28" fmla="*/ 1165412 w 5002306"/>
              <a:gd name="connsiteY28" fmla="*/ 345247 h 1376188"/>
              <a:gd name="connsiteX29" fmla="*/ 1237129 w 5002306"/>
              <a:gd name="connsiteY29" fmla="*/ 327317 h 1376188"/>
              <a:gd name="connsiteX30" fmla="*/ 1290918 w 5002306"/>
              <a:gd name="connsiteY30" fmla="*/ 309388 h 1376188"/>
              <a:gd name="connsiteX31" fmla="*/ 1362635 w 5002306"/>
              <a:gd name="connsiteY31" fmla="*/ 291458 h 1376188"/>
              <a:gd name="connsiteX32" fmla="*/ 1389529 w 5002306"/>
              <a:gd name="connsiteY32" fmla="*/ 282494 h 1376188"/>
              <a:gd name="connsiteX33" fmla="*/ 1434353 w 5002306"/>
              <a:gd name="connsiteY33" fmla="*/ 273529 h 1376188"/>
              <a:gd name="connsiteX34" fmla="*/ 1488141 w 5002306"/>
              <a:gd name="connsiteY34" fmla="*/ 255600 h 1376188"/>
              <a:gd name="connsiteX35" fmla="*/ 1524000 w 5002306"/>
              <a:gd name="connsiteY35" fmla="*/ 246635 h 1376188"/>
              <a:gd name="connsiteX36" fmla="*/ 1550894 w 5002306"/>
              <a:gd name="connsiteY36" fmla="*/ 237670 h 1376188"/>
              <a:gd name="connsiteX37" fmla="*/ 1595718 w 5002306"/>
              <a:gd name="connsiteY37" fmla="*/ 219741 h 1376188"/>
              <a:gd name="connsiteX38" fmla="*/ 1640541 w 5002306"/>
              <a:gd name="connsiteY38" fmla="*/ 210776 h 1376188"/>
              <a:gd name="connsiteX39" fmla="*/ 1694329 w 5002306"/>
              <a:gd name="connsiteY39" fmla="*/ 192847 h 1376188"/>
              <a:gd name="connsiteX40" fmla="*/ 1828800 w 5002306"/>
              <a:gd name="connsiteY40" fmla="*/ 165952 h 1376188"/>
              <a:gd name="connsiteX41" fmla="*/ 1900518 w 5002306"/>
              <a:gd name="connsiteY41" fmla="*/ 148023 h 1376188"/>
              <a:gd name="connsiteX42" fmla="*/ 1990165 w 5002306"/>
              <a:gd name="connsiteY42" fmla="*/ 139058 h 1376188"/>
              <a:gd name="connsiteX43" fmla="*/ 2088777 w 5002306"/>
              <a:gd name="connsiteY43" fmla="*/ 121129 h 1376188"/>
              <a:gd name="connsiteX44" fmla="*/ 2187388 w 5002306"/>
              <a:gd name="connsiteY44" fmla="*/ 103200 h 1376188"/>
              <a:gd name="connsiteX45" fmla="*/ 2626659 w 5002306"/>
              <a:gd name="connsiteY45" fmla="*/ 94235 h 1376188"/>
              <a:gd name="connsiteX46" fmla="*/ 2689412 w 5002306"/>
              <a:gd name="connsiteY46" fmla="*/ 76305 h 1376188"/>
              <a:gd name="connsiteX47" fmla="*/ 2743200 w 5002306"/>
              <a:gd name="connsiteY47" fmla="*/ 58376 h 1376188"/>
              <a:gd name="connsiteX48" fmla="*/ 2796988 w 5002306"/>
              <a:gd name="connsiteY48" fmla="*/ 49411 h 1376188"/>
              <a:gd name="connsiteX49" fmla="*/ 2886635 w 5002306"/>
              <a:gd name="connsiteY49" fmla="*/ 22517 h 1376188"/>
              <a:gd name="connsiteX50" fmla="*/ 2949388 w 5002306"/>
              <a:gd name="connsiteY50" fmla="*/ 4588 h 1376188"/>
              <a:gd name="connsiteX51" fmla="*/ 4123765 w 5002306"/>
              <a:gd name="connsiteY51" fmla="*/ 13552 h 1376188"/>
              <a:gd name="connsiteX52" fmla="*/ 4482353 w 5002306"/>
              <a:gd name="connsiteY52" fmla="*/ 22517 h 1376188"/>
              <a:gd name="connsiteX53" fmla="*/ 4616824 w 5002306"/>
              <a:gd name="connsiteY53" fmla="*/ 40447 h 1376188"/>
              <a:gd name="connsiteX54" fmla="*/ 4805082 w 5002306"/>
              <a:gd name="connsiteY54" fmla="*/ 49411 h 1376188"/>
              <a:gd name="connsiteX55" fmla="*/ 4948518 w 5002306"/>
              <a:gd name="connsiteY55" fmla="*/ 58376 h 1376188"/>
              <a:gd name="connsiteX56" fmla="*/ 5002306 w 5002306"/>
              <a:gd name="connsiteY56" fmla="*/ 67341 h 137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002306" h="1376188">
                <a:moveTo>
                  <a:pt x="0" y="1376188"/>
                </a:moveTo>
                <a:cubicBezTo>
                  <a:pt x="5976" y="1358259"/>
                  <a:pt x="10253" y="1339670"/>
                  <a:pt x="17929" y="1322400"/>
                </a:cubicBezTo>
                <a:cubicBezTo>
                  <a:pt x="22305" y="1312554"/>
                  <a:pt x="31615" y="1305408"/>
                  <a:pt x="35859" y="1295505"/>
                </a:cubicBezTo>
                <a:cubicBezTo>
                  <a:pt x="60643" y="1237678"/>
                  <a:pt x="26667" y="1277805"/>
                  <a:pt x="62753" y="1241717"/>
                </a:cubicBezTo>
                <a:cubicBezTo>
                  <a:pt x="65741" y="1232752"/>
                  <a:pt x="67808" y="1223426"/>
                  <a:pt x="71718" y="1214823"/>
                </a:cubicBezTo>
                <a:cubicBezTo>
                  <a:pt x="88054" y="1178884"/>
                  <a:pt x="111633" y="1132540"/>
                  <a:pt x="134471" y="1098282"/>
                </a:cubicBezTo>
                <a:cubicBezTo>
                  <a:pt x="142759" y="1085850"/>
                  <a:pt x="152400" y="1074376"/>
                  <a:pt x="161365" y="1062423"/>
                </a:cubicBezTo>
                <a:cubicBezTo>
                  <a:pt x="202177" y="939984"/>
                  <a:pt x="157649" y="1065118"/>
                  <a:pt x="197224" y="972776"/>
                </a:cubicBezTo>
                <a:cubicBezTo>
                  <a:pt x="200946" y="964091"/>
                  <a:pt x="201599" y="954142"/>
                  <a:pt x="206188" y="945882"/>
                </a:cubicBezTo>
                <a:cubicBezTo>
                  <a:pt x="216653" y="927045"/>
                  <a:pt x="235233" y="912537"/>
                  <a:pt x="242047" y="892094"/>
                </a:cubicBezTo>
                <a:cubicBezTo>
                  <a:pt x="248024" y="874164"/>
                  <a:pt x="248637" y="853425"/>
                  <a:pt x="259977" y="838305"/>
                </a:cubicBezTo>
                <a:cubicBezTo>
                  <a:pt x="268942" y="826352"/>
                  <a:pt x="279343" y="815353"/>
                  <a:pt x="286871" y="802447"/>
                </a:cubicBezTo>
                <a:cubicBezTo>
                  <a:pt x="300338" y="779360"/>
                  <a:pt x="309468" y="753935"/>
                  <a:pt x="322729" y="730729"/>
                </a:cubicBezTo>
                <a:cubicBezTo>
                  <a:pt x="334682" y="709811"/>
                  <a:pt x="346193" y="688635"/>
                  <a:pt x="358588" y="667976"/>
                </a:cubicBezTo>
                <a:cubicBezTo>
                  <a:pt x="364131" y="658737"/>
                  <a:pt x="368105" y="647813"/>
                  <a:pt x="376518" y="641082"/>
                </a:cubicBezTo>
                <a:cubicBezTo>
                  <a:pt x="398531" y="623471"/>
                  <a:pt x="424779" y="611896"/>
                  <a:pt x="448235" y="596258"/>
                </a:cubicBezTo>
                <a:cubicBezTo>
                  <a:pt x="469623" y="581999"/>
                  <a:pt x="488421" y="563744"/>
                  <a:pt x="510988" y="551435"/>
                </a:cubicBezTo>
                <a:cubicBezTo>
                  <a:pt x="521804" y="545535"/>
                  <a:pt x="535000" y="545855"/>
                  <a:pt x="546847" y="542470"/>
                </a:cubicBezTo>
                <a:cubicBezTo>
                  <a:pt x="555933" y="539874"/>
                  <a:pt x="564776" y="536493"/>
                  <a:pt x="573741" y="533505"/>
                </a:cubicBezTo>
                <a:cubicBezTo>
                  <a:pt x="579718" y="527529"/>
                  <a:pt x="584638" y="520264"/>
                  <a:pt x="591671" y="515576"/>
                </a:cubicBezTo>
                <a:cubicBezTo>
                  <a:pt x="629085" y="490634"/>
                  <a:pt x="688366" y="480196"/>
                  <a:pt x="726141" y="470752"/>
                </a:cubicBezTo>
                <a:cubicBezTo>
                  <a:pt x="752869" y="464070"/>
                  <a:pt x="780096" y="459505"/>
                  <a:pt x="806824" y="452823"/>
                </a:cubicBezTo>
                <a:cubicBezTo>
                  <a:pt x="815991" y="450531"/>
                  <a:pt x="824632" y="446454"/>
                  <a:pt x="833718" y="443858"/>
                </a:cubicBezTo>
                <a:cubicBezTo>
                  <a:pt x="845565" y="440473"/>
                  <a:pt x="857730" y="438279"/>
                  <a:pt x="869577" y="434894"/>
                </a:cubicBezTo>
                <a:cubicBezTo>
                  <a:pt x="959653" y="409159"/>
                  <a:pt x="820165" y="445007"/>
                  <a:pt x="932329" y="416964"/>
                </a:cubicBezTo>
                <a:cubicBezTo>
                  <a:pt x="979133" y="385763"/>
                  <a:pt x="938433" y="407965"/>
                  <a:pt x="1004047" y="390070"/>
                </a:cubicBezTo>
                <a:cubicBezTo>
                  <a:pt x="1102366" y="363256"/>
                  <a:pt x="1018089" y="379978"/>
                  <a:pt x="1093694" y="363176"/>
                </a:cubicBezTo>
                <a:cubicBezTo>
                  <a:pt x="1108568" y="359870"/>
                  <a:pt x="1123736" y="357906"/>
                  <a:pt x="1138518" y="354211"/>
                </a:cubicBezTo>
                <a:cubicBezTo>
                  <a:pt x="1147685" y="351919"/>
                  <a:pt x="1156295" y="347733"/>
                  <a:pt x="1165412" y="345247"/>
                </a:cubicBezTo>
                <a:cubicBezTo>
                  <a:pt x="1189185" y="338763"/>
                  <a:pt x="1213752" y="335109"/>
                  <a:pt x="1237129" y="327317"/>
                </a:cubicBezTo>
                <a:cubicBezTo>
                  <a:pt x="1255059" y="321341"/>
                  <a:pt x="1272583" y="313972"/>
                  <a:pt x="1290918" y="309388"/>
                </a:cubicBezTo>
                <a:cubicBezTo>
                  <a:pt x="1314824" y="303411"/>
                  <a:pt x="1339258" y="299250"/>
                  <a:pt x="1362635" y="291458"/>
                </a:cubicBezTo>
                <a:cubicBezTo>
                  <a:pt x="1371600" y="288470"/>
                  <a:pt x="1380362" y="284786"/>
                  <a:pt x="1389529" y="282494"/>
                </a:cubicBezTo>
                <a:cubicBezTo>
                  <a:pt x="1404311" y="278799"/>
                  <a:pt x="1419653" y="277538"/>
                  <a:pt x="1434353" y="273529"/>
                </a:cubicBezTo>
                <a:cubicBezTo>
                  <a:pt x="1452586" y="268556"/>
                  <a:pt x="1469806" y="260184"/>
                  <a:pt x="1488141" y="255600"/>
                </a:cubicBezTo>
                <a:cubicBezTo>
                  <a:pt x="1500094" y="252612"/>
                  <a:pt x="1512153" y="250020"/>
                  <a:pt x="1524000" y="246635"/>
                </a:cubicBezTo>
                <a:cubicBezTo>
                  <a:pt x="1533086" y="244039"/>
                  <a:pt x="1542046" y="240988"/>
                  <a:pt x="1550894" y="237670"/>
                </a:cubicBezTo>
                <a:cubicBezTo>
                  <a:pt x="1565962" y="232020"/>
                  <a:pt x="1580304" y="224365"/>
                  <a:pt x="1595718" y="219741"/>
                </a:cubicBezTo>
                <a:cubicBezTo>
                  <a:pt x="1610312" y="215363"/>
                  <a:pt x="1625841" y="214785"/>
                  <a:pt x="1640541" y="210776"/>
                </a:cubicBezTo>
                <a:cubicBezTo>
                  <a:pt x="1658774" y="205803"/>
                  <a:pt x="1675944" y="197224"/>
                  <a:pt x="1694329" y="192847"/>
                </a:cubicBezTo>
                <a:cubicBezTo>
                  <a:pt x="1738797" y="182259"/>
                  <a:pt x="1784177" y="175868"/>
                  <a:pt x="1828800" y="165952"/>
                </a:cubicBezTo>
                <a:cubicBezTo>
                  <a:pt x="1896667" y="150870"/>
                  <a:pt x="1803669" y="160937"/>
                  <a:pt x="1900518" y="148023"/>
                </a:cubicBezTo>
                <a:cubicBezTo>
                  <a:pt x="1930286" y="144054"/>
                  <a:pt x="1960283" y="142046"/>
                  <a:pt x="1990165" y="139058"/>
                </a:cubicBezTo>
                <a:cubicBezTo>
                  <a:pt x="2071509" y="118724"/>
                  <a:pt x="1970978" y="142548"/>
                  <a:pt x="2088777" y="121129"/>
                </a:cubicBezTo>
                <a:cubicBezTo>
                  <a:pt x="2139392" y="111926"/>
                  <a:pt x="2122286" y="105525"/>
                  <a:pt x="2187388" y="103200"/>
                </a:cubicBezTo>
                <a:cubicBezTo>
                  <a:pt x="2333749" y="97973"/>
                  <a:pt x="2480235" y="97223"/>
                  <a:pt x="2626659" y="94235"/>
                </a:cubicBezTo>
                <a:cubicBezTo>
                  <a:pt x="2647577" y="88258"/>
                  <a:pt x="2668619" y="82703"/>
                  <a:pt x="2689412" y="76305"/>
                </a:cubicBezTo>
                <a:cubicBezTo>
                  <a:pt x="2707475" y="70747"/>
                  <a:pt x="2724865" y="62960"/>
                  <a:pt x="2743200" y="58376"/>
                </a:cubicBezTo>
                <a:cubicBezTo>
                  <a:pt x="2760834" y="53968"/>
                  <a:pt x="2779354" y="53820"/>
                  <a:pt x="2796988" y="49411"/>
                </a:cubicBezTo>
                <a:cubicBezTo>
                  <a:pt x="2827255" y="41844"/>
                  <a:pt x="2856637" y="31088"/>
                  <a:pt x="2886635" y="22517"/>
                </a:cubicBezTo>
                <a:cubicBezTo>
                  <a:pt x="2965444" y="0"/>
                  <a:pt x="2884896" y="26084"/>
                  <a:pt x="2949388" y="4588"/>
                </a:cubicBezTo>
                <a:lnTo>
                  <a:pt x="4123765" y="13552"/>
                </a:lnTo>
                <a:cubicBezTo>
                  <a:pt x="4243324" y="14950"/>
                  <a:pt x="4362964" y="16005"/>
                  <a:pt x="4482353" y="22517"/>
                </a:cubicBezTo>
                <a:cubicBezTo>
                  <a:pt x="4527506" y="24980"/>
                  <a:pt x="4571760" y="36692"/>
                  <a:pt x="4616824" y="40447"/>
                </a:cubicBezTo>
                <a:cubicBezTo>
                  <a:pt x="4679431" y="45664"/>
                  <a:pt x="4742350" y="46020"/>
                  <a:pt x="4805082" y="49411"/>
                </a:cubicBezTo>
                <a:lnTo>
                  <a:pt x="4948518" y="58376"/>
                </a:lnTo>
                <a:cubicBezTo>
                  <a:pt x="4996271" y="67927"/>
                  <a:pt x="4978104" y="67341"/>
                  <a:pt x="5002306" y="67341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" name="8 Forma libre"/>
          <p:cNvSpPr/>
          <p:nvPr/>
        </p:nvSpPr>
        <p:spPr>
          <a:xfrm>
            <a:off x="1428750" y="2428875"/>
            <a:ext cx="2357438" cy="1428750"/>
          </a:xfrm>
          <a:custGeom>
            <a:avLst/>
            <a:gdLst>
              <a:gd name="connsiteX0" fmla="*/ 0 w 3281082"/>
              <a:gd name="connsiteY0" fmla="*/ 0 h 1283843"/>
              <a:gd name="connsiteX1" fmla="*/ 44824 w 3281082"/>
              <a:gd name="connsiteY1" fmla="*/ 8965 h 1283843"/>
              <a:gd name="connsiteX2" fmla="*/ 71718 w 3281082"/>
              <a:gd name="connsiteY2" fmla="*/ 17929 h 1283843"/>
              <a:gd name="connsiteX3" fmla="*/ 116541 w 3281082"/>
              <a:gd name="connsiteY3" fmla="*/ 26894 h 1283843"/>
              <a:gd name="connsiteX4" fmla="*/ 143435 w 3281082"/>
              <a:gd name="connsiteY4" fmla="*/ 35859 h 1283843"/>
              <a:gd name="connsiteX5" fmla="*/ 215153 w 3281082"/>
              <a:gd name="connsiteY5" fmla="*/ 53788 h 1283843"/>
              <a:gd name="connsiteX6" fmla="*/ 251012 w 3281082"/>
              <a:gd name="connsiteY6" fmla="*/ 71717 h 1283843"/>
              <a:gd name="connsiteX7" fmla="*/ 304800 w 3281082"/>
              <a:gd name="connsiteY7" fmla="*/ 89647 h 1283843"/>
              <a:gd name="connsiteX8" fmla="*/ 421341 w 3281082"/>
              <a:gd name="connsiteY8" fmla="*/ 170329 h 1283843"/>
              <a:gd name="connsiteX9" fmla="*/ 502024 w 3281082"/>
              <a:gd name="connsiteY9" fmla="*/ 215153 h 1283843"/>
              <a:gd name="connsiteX10" fmla="*/ 600635 w 3281082"/>
              <a:gd name="connsiteY10" fmla="*/ 304800 h 1283843"/>
              <a:gd name="connsiteX11" fmla="*/ 645459 w 3281082"/>
              <a:gd name="connsiteY11" fmla="*/ 340659 h 1283843"/>
              <a:gd name="connsiteX12" fmla="*/ 681318 w 3281082"/>
              <a:gd name="connsiteY12" fmla="*/ 376517 h 1283843"/>
              <a:gd name="connsiteX13" fmla="*/ 753035 w 3281082"/>
              <a:gd name="connsiteY13" fmla="*/ 421341 h 1283843"/>
              <a:gd name="connsiteX14" fmla="*/ 779930 w 3281082"/>
              <a:gd name="connsiteY14" fmla="*/ 430306 h 1283843"/>
              <a:gd name="connsiteX15" fmla="*/ 806824 w 3281082"/>
              <a:gd name="connsiteY15" fmla="*/ 448235 h 1283843"/>
              <a:gd name="connsiteX16" fmla="*/ 842682 w 3281082"/>
              <a:gd name="connsiteY16" fmla="*/ 466165 h 1283843"/>
              <a:gd name="connsiteX17" fmla="*/ 869577 w 3281082"/>
              <a:gd name="connsiteY17" fmla="*/ 484094 h 1283843"/>
              <a:gd name="connsiteX18" fmla="*/ 932330 w 3281082"/>
              <a:gd name="connsiteY18" fmla="*/ 537882 h 1283843"/>
              <a:gd name="connsiteX19" fmla="*/ 1004047 w 3281082"/>
              <a:gd name="connsiteY19" fmla="*/ 564776 h 1283843"/>
              <a:gd name="connsiteX20" fmla="*/ 1084730 w 3281082"/>
              <a:gd name="connsiteY20" fmla="*/ 600635 h 1283843"/>
              <a:gd name="connsiteX21" fmla="*/ 1174377 w 3281082"/>
              <a:gd name="connsiteY21" fmla="*/ 636494 h 1283843"/>
              <a:gd name="connsiteX22" fmla="*/ 1281953 w 3281082"/>
              <a:gd name="connsiteY22" fmla="*/ 663388 h 1283843"/>
              <a:gd name="connsiteX23" fmla="*/ 1326777 w 3281082"/>
              <a:gd name="connsiteY23" fmla="*/ 681317 h 1283843"/>
              <a:gd name="connsiteX24" fmla="*/ 1398494 w 3281082"/>
              <a:gd name="connsiteY24" fmla="*/ 717176 h 1283843"/>
              <a:gd name="connsiteX25" fmla="*/ 1461247 w 3281082"/>
              <a:gd name="connsiteY25" fmla="*/ 735106 h 1283843"/>
              <a:gd name="connsiteX26" fmla="*/ 1488141 w 3281082"/>
              <a:gd name="connsiteY26" fmla="*/ 744070 h 1283843"/>
              <a:gd name="connsiteX27" fmla="*/ 1524000 w 3281082"/>
              <a:gd name="connsiteY27" fmla="*/ 753035 h 1283843"/>
              <a:gd name="connsiteX28" fmla="*/ 1550894 w 3281082"/>
              <a:gd name="connsiteY28" fmla="*/ 762000 h 1283843"/>
              <a:gd name="connsiteX29" fmla="*/ 1577788 w 3281082"/>
              <a:gd name="connsiteY29" fmla="*/ 779929 h 1283843"/>
              <a:gd name="connsiteX30" fmla="*/ 1739153 w 3281082"/>
              <a:gd name="connsiteY30" fmla="*/ 806823 h 1283843"/>
              <a:gd name="connsiteX31" fmla="*/ 1810871 w 3281082"/>
              <a:gd name="connsiteY31" fmla="*/ 833717 h 1283843"/>
              <a:gd name="connsiteX32" fmla="*/ 1864659 w 3281082"/>
              <a:gd name="connsiteY32" fmla="*/ 842682 h 1283843"/>
              <a:gd name="connsiteX33" fmla="*/ 1972235 w 3281082"/>
              <a:gd name="connsiteY33" fmla="*/ 860612 h 1283843"/>
              <a:gd name="connsiteX34" fmla="*/ 2106706 w 3281082"/>
              <a:gd name="connsiteY34" fmla="*/ 869576 h 1283843"/>
              <a:gd name="connsiteX35" fmla="*/ 2187388 w 3281082"/>
              <a:gd name="connsiteY35" fmla="*/ 914400 h 1283843"/>
              <a:gd name="connsiteX36" fmla="*/ 2232212 w 3281082"/>
              <a:gd name="connsiteY36" fmla="*/ 932329 h 1283843"/>
              <a:gd name="connsiteX37" fmla="*/ 2277035 w 3281082"/>
              <a:gd name="connsiteY37" fmla="*/ 959223 h 1283843"/>
              <a:gd name="connsiteX38" fmla="*/ 2303930 w 3281082"/>
              <a:gd name="connsiteY38" fmla="*/ 986117 h 1283843"/>
              <a:gd name="connsiteX39" fmla="*/ 2348753 w 3281082"/>
              <a:gd name="connsiteY39" fmla="*/ 1013012 h 1283843"/>
              <a:gd name="connsiteX40" fmla="*/ 2447365 w 3281082"/>
              <a:gd name="connsiteY40" fmla="*/ 1057835 h 1283843"/>
              <a:gd name="connsiteX41" fmla="*/ 2474259 w 3281082"/>
              <a:gd name="connsiteY41" fmla="*/ 1066800 h 1283843"/>
              <a:gd name="connsiteX42" fmla="*/ 2519082 w 3281082"/>
              <a:gd name="connsiteY42" fmla="*/ 1084729 h 1283843"/>
              <a:gd name="connsiteX43" fmla="*/ 2599765 w 3281082"/>
              <a:gd name="connsiteY43" fmla="*/ 1093694 h 1283843"/>
              <a:gd name="connsiteX44" fmla="*/ 2770094 w 3281082"/>
              <a:gd name="connsiteY44" fmla="*/ 1120588 h 1283843"/>
              <a:gd name="connsiteX45" fmla="*/ 2832847 w 3281082"/>
              <a:gd name="connsiteY45" fmla="*/ 1138517 h 1283843"/>
              <a:gd name="connsiteX46" fmla="*/ 2859741 w 3281082"/>
              <a:gd name="connsiteY46" fmla="*/ 1147482 h 1283843"/>
              <a:gd name="connsiteX47" fmla="*/ 2958353 w 3281082"/>
              <a:gd name="connsiteY47" fmla="*/ 1156447 h 1283843"/>
              <a:gd name="connsiteX48" fmla="*/ 2994212 w 3281082"/>
              <a:gd name="connsiteY48" fmla="*/ 1174376 h 1283843"/>
              <a:gd name="connsiteX49" fmla="*/ 3021106 w 3281082"/>
              <a:gd name="connsiteY49" fmla="*/ 1183341 h 1283843"/>
              <a:gd name="connsiteX50" fmla="*/ 3056965 w 3281082"/>
              <a:gd name="connsiteY50" fmla="*/ 1210235 h 1283843"/>
              <a:gd name="connsiteX51" fmla="*/ 3101788 w 3281082"/>
              <a:gd name="connsiteY51" fmla="*/ 1219200 h 1283843"/>
              <a:gd name="connsiteX52" fmla="*/ 3128682 w 3281082"/>
              <a:gd name="connsiteY52" fmla="*/ 1228165 h 1283843"/>
              <a:gd name="connsiteX53" fmla="*/ 3164541 w 3281082"/>
              <a:gd name="connsiteY53" fmla="*/ 1237129 h 1283843"/>
              <a:gd name="connsiteX54" fmla="*/ 3182471 w 3281082"/>
              <a:gd name="connsiteY54" fmla="*/ 1255059 h 1283843"/>
              <a:gd name="connsiteX55" fmla="*/ 3281082 w 3281082"/>
              <a:gd name="connsiteY55" fmla="*/ 1281953 h 1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281082" h="1283843">
                <a:moveTo>
                  <a:pt x="0" y="0"/>
                </a:moveTo>
                <a:cubicBezTo>
                  <a:pt x="14941" y="2988"/>
                  <a:pt x="30042" y="5270"/>
                  <a:pt x="44824" y="8965"/>
                </a:cubicBezTo>
                <a:cubicBezTo>
                  <a:pt x="53991" y="11257"/>
                  <a:pt x="62551" y="15637"/>
                  <a:pt x="71718" y="17929"/>
                </a:cubicBezTo>
                <a:cubicBezTo>
                  <a:pt x="86500" y="21624"/>
                  <a:pt x="101759" y="23198"/>
                  <a:pt x="116541" y="26894"/>
                </a:cubicBezTo>
                <a:cubicBezTo>
                  <a:pt x="125708" y="29186"/>
                  <a:pt x="134318" y="33373"/>
                  <a:pt x="143435" y="35859"/>
                </a:cubicBezTo>
                <a:cubicBezTo>
                  <a:pt x="167208" y="42343"/>
                  <a:pt x="191776" y="45996"/>
                  <a:pt x="215153" y="53788"/>
                </a:cubicBezTo>
                <a:cubicBezTo>
                  <a:pt x="227831" y="58014"/>
                  <a:pt x="238604" y="66754"/>
                  <a:pt x="251012" y="71717"/>
                </a:cubicBezTo>
                <a:cubicBezTo>
                  <a:pt x="268559" y="78736"/>
                  <a:pt x="304800" y="89647"/>
                  <a:pt x="304800" y="89647"/>
                </a:cubicBezTo>
                <a:lnTo>
                  <a:pt x="421341" y="170329"/>
                </a:lnTo>
                <a:cubicBezTo>
                  <a:pt x="479909" y="210402"/>
                  <a:pt x="456039" y="199824"/>
                  <a:pt x="502024" y="215153"/>
                </a:cubicBezTo>
                <a:cubicBezTo>
                  <a:pt x="534894" y="245035"/>
                  <a:pt x="567203" y="275547"/>
                  <a:pt x="600635" y="304800"/>
                </a:cubicBezTo>
                <a:cubicBezTo>
                  <a:pt x="615035" y="317400"/>
                  <a:pt x="631158" y="327947"/>
                  <a:pt x="645459" y="340659"/>
                </a:cubicBezTo>
                <a:cubicBezTo>
                  <a:pt x="658093" y="351889"/>
                  <a:pt x="668484" y="365516"/>
                  <a:pt x="681318" y="376517"/>
                </a:cubicBezTo>
                <a:cubicBezTo>
                  <a:pt x="691276" y="385053"/>
                  <a:pt x="749806" y="419727"/>
                  <a:pt x="753035" y="421341"/>
                </a:cubicBezTo>
                <a:cubicBezTo>
                  <a:pt x="761487" y="425567"/>
                  <a:pt x="771478" y="426080"/>
                  <a:pt x="779930" y="430306"/>
                </a:cubicBezTo>
                <a:cubicBezTo>
                  <a:pt x="789567" y="435124"/>
                  <a:pt x="797469" y="442889"/>
                  <a:pt x="806824" y="448235"/>
                </a:cubicBezTo>
                <a:cubicBezTo>
                  <a:pt x="818427" y="454865"/>
                  <a:pt x="831079" y="459535"/>
                  <a:pt x="842682" y="466165"/>
                </a:cubicBezTo>
                <a:cubicBezTo>
                  <a:pt x="852037" y="471511"/>
                  <a:pt x="861300" y="477197"/>
                  <a:pt x="869577" y="484094"/>
                </a:cubicBezTo>
                <a:cubicBezTo>
                  <a:pt x="902193" y="511273"/>
                  <a:pt x="892037" y="515496"/>
                  <a:pt x="932330" y="537882"/>
                </a:cubicBezTo>
                <a:cubicBezTo>
                  <a:pt x="948417" y="546819"/>
                  <a:pt x="983913" y="558065"/>
                  <a:pt x="1004047" y="564776"/>
                </a:cubicBezTo>
                <a:cubicBezTo>
                  <a:pt x="1055790" y="599273"/>
                  <a:pt x="1004715" y="568629"/>
                  <a:pt x="1084730" y="600635"/>
                </a:cubicBezTo>
                <a:cubicBezTo>
                  <a:pt x="1114612" y="612588"/>
                  <a:pt x="1143154" y="628688"/>
                  <a:pt x="1174377" y="636494"/>
                </a:cubicBezTo>
                <a:cubicBezTo>
                  <a:pt x="1210236" y="645459"/>
                  <a:pt x="1247634" y="649661"/>
                  <a:pt x="1281953" y="663388"/>
                </a:cubicBezTo>
                <a:cubicBezTo>
                  <a:pt x="1296894" y="669364"/>
                  <a:pt x="1312166" y="674573"/>
                  <a:pt x="1326777" y="681317"/>
                </a:cubicBezTo>
                <a:cubicBezTo>
                  <a:pt x="1351044" y="692517"/>
                  <a:pt x="1373678" y="707250"/>
                  <a:pt x="1398494" y="717176"/>
                </a:cubicBezTo>
                <a:cubicBezTo>
                  <a:pt x="1418693" y="725256"/>
                  <a:pt x="1440410" y="728855"/>
                  <a:pt x="1461247" y="735106"/>
                </a:cubicBezTo>
                <a:cubicBezTo>
                  <a:pt x="1470298" y="737821"/>
                  <a:pt x="1479055" y="741474"/>
                  <a:pt x="1488141" y="744070"/>
                </a:cubicBezTo>
                <a:cubicBezTo>
                  <a:pt x="1499988" y="747455"/>
                  <a:pt x="1512153" y="749650"/>
                  <a:pt x="1524000" y="753035"/>
                </a:cubicBezTo>
                <a:cubicBezTo>
                  <a:pt x="1533086" y="755631"/>
                  <a:pt x="1542442" y="757774"/>
                  <a:pt x="1550894" y="762000"/>
                </a:cubicBezTo>
                <a:cubicBezTo>
                  <a:pt x="1560531" y="766818"/>
                  <a:pt x="1567307" y="777434"/>
                  <a:pt x="1577788" y="779929"/>
                </a:cubicBezTo>
                <a:cubicBezTo>
                  <a:pt x="1630835" y="792559"/>
                  <a:pt x="1685365" y="797858"/>
                  <a:pt x="1739153" y="806823"/>
                </a:cubicBezTo>
                <a:cubicBezTo>
                  <a:pt x="1763059" y="815788"/>
                  <a:pt x="1786322" y="826703"/>
                  <a:pt x="1810871" y="833717"/>
                </a:cubicBezTo>
                <a:cubicBezTo>
                  <a:pt x="1828348" y="838711"/>
                  <a:pt x="1846776" y="839430"/>
                  <a:pt x="1864659" y="842682"/>
                </a:cubicBezTo>
                <a:cubicBezTo>
                  <a:pt x="1911236" y="851151"/>
                  <a:pt x="1920699" y="855927"/>
                  <a:pt x="1972235" y="860612"/>
                </a:cubicBezTo>
                <a:cubicBezTo>
                  <a:pt x="2016974" y="864679"/>
                  <a:pt x="2061882" y="866588"/>
                  <a:pt x="2106706" y="869576"/>
                </a:cubicBezTo>
                <a:cubicBezTo>
                  <a:pt x="2139022" y="888965"/>
                  <a:pt x="2154327" y="899706"/>
                  <a:pt x="2187388" y="914400"/>
                </a:cubicBezTo>
                <a:cubicBezTo>
                  <a:pt x="2202093" y="920936"/>
                  <a:pt x="2217271" y="926353"/>
                  <a:pt x="2232212" y="932329"/>
                </a:cubicBezTo>
                <a:cubicBezTo>
                  <a:pt x="2288042" y="988162"/>
                  <a:pt x="2207219" y="912681"/>
                  <a:pt x="2277035" y="959223"/>
                </a:cubicBezTo>
                <a:cubicBezTo>
                  <a:pt x="2287584" y="966255"/>
                  <a:pt x="2293787" y="978510"/>
                  <a:pt x="2303930" y="986117"/>
                </a:cubicBezTo>
                <a:cubicBezTo>
                  <a:pt x="2317869" y="996572"/>
                  <a:pt x="2333456" y="1004668"/>
                  <a:pt x="2348753" y="1013012"/>
                </a:cubicBezTo>
                <a:cubicBezTo>
                  <a:pt x="2387166" y="1033965"/>
                  <a:pt x="2407827" y="1043008"/>
                  <a:pt x="2447365" y="1057835"/>
                </a:cubicBezTo>
                <a:cubicBezTo>
                  <a:pt x="2456213" y="1061153"/>
                  <a:pt x="2465411" y="1063482"/>
                  <a:pt x="2474259" y="1066800"/>
                </a:cubicBezTo>
                <a:cubicBezTo>
                  <a:pt x="2489326" y="1072450"/>
                  <a:pt x="2503347" y="1081357"/>
                  <a:pt x="2519082" y="1084729"/>
                </a:cubicBezTo>
                <a:cubicBezTo>
                  <a:pt x="2545541" y="1090399"/>
                  <a:pt x="2572871" y="1090706"/>
                  <a:pt x="2599765" y="1093694"/>
                </a:cubicBezTo>
                <a:cubicBezTo>
                  <a:pt x="2690515" y="1123944"/>
                  <a:pt x="2634710" y="1110173"/>
                  <a:pt x="2770094" y="1120588"/>
                </a:cubicBezTo>
                <a:cubicBezTo>
                  <a:pt x="2834577" y="1142083"/>
                  <a:pt x="2754051" y="1116004"/>
                  <a:pt x="2832847" y="1138517"/>
                </a:cubicBezTo>
                <a:cubicBezTo>
                  <a:pt x="2841933" y="1141113"/>
                  <a:pt x="2850386" y="1146146"/>
                  <a:pt x="2859741" y="1147482"/>
                </a:cubicBezTo>
                <a:cubicBezTo>
                  <a:pt x="2892415" y="1152150"/>
                  <a:pt x="2925482" y="1153459"/>
                  <a:pt x="2958353" y="1156447"/>
                </a:cubicBezTo>
                <a:cubicBezTo>
                  <a:pt x="2970306" y="1162423"/>
                  <a:pt x="2981929" y="1169112"/>
                  <a:pt x="2994212" y="1174376"/>
                </a:cubicBezTo>
                <a:cubicBezTo>
                  <a:pt x="3002898" y="1178098"/>
                  <a:pt x="3012901" y="1178653"/>
                  <a:pt x="3021106" y="1183341"/>
                </a:cubicBezTo>
                <a:cubicBezTo>
                  <a:pt x="3034079" y="1190754"/>
                  <a:pt x="3043312" y="1204167"/>
                  <a:pt x="3056965" y="1210235"/>
                </a:cubicBezTo>
                <a:cubicBezTo>
                  <a:pt x="3070889" y="1216423"/>
                  <a:pt x="3087006" y="1215504"/>
                  <a:pt x="3101788" y="1219200"/>
                </a:cubicBezTo>
                <a:cubicBezTo>
                  <a:pt x="3110955" y="1221492"/>
                  <a:pt x="3119596" y="1225569"/>
                  <a:pt x="3128682" y="1228165"/>
                </a:cubicBezTo>
                <a:cubicBezTo>
                  <a:pt x="3140529" y="1231550"/>
                  <a:pt x="3152588" y="1234141"/>
                  <a:pt x="3164541" y="1237129"/>
                </a:cubicBezTo>
                <a:cubicBezTo>
                  <a:pt x="3170518" y="1243106"/>
                  <a:pt x="3174776" y="1251561"/>
                  <a:pt x="3182471" y="1255059"/>
                </a:cubicBezTo>
                <a:cubicBezTo>
                  <a:pt x="3245795" y="1283843"/>
                  <a:pt x="3239659" y="1281953"/>
                  <a:pt x="3281082" y="1281953"/>
                </a:cubicBez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0" name="9 Forma libre"/>
          <p:cNvSpPr/>
          <p:nvPr/>
        </p:nvSpPr>
        <p:spPr>
          <a:xfrm>
            <a:off x="1357313" y="5143500"/>
            <a:ext cx="260350" cy="198438"/>
          </a:xfrm>
          <a:custGeom>
            <a:avLst/>
            <a:gdLst>
              <a:gd name="connsiteX0" fmla="*/ 0 w 259976"/>
              <a:gd name="connsiteY0" fmla="*/ 197224 h 198809"/>
              <a:gd name="connsiteX1" fmla="*/ 62753 w 259976"/>
              <a:gd name="connsiteY1" fmla="*/ 152400 h 198809"/>
              <a:gd name="connsiteX2" fmla="*/ 89647 w 259976"/>
              <a:gd name="connsiteY2" fmla="*/ 134471 h 198809"/>
              <a:gd name="connsiteX3" fmla="*/ 107576 w 259976"/>
              <a:gd name="connsiteY3" fmla="*/ 116541 h 198809"/>
              <a:gd name="connsiteX4" fmla="*/ 143435 w 259976"/>
              <a:gd name="connsiteY4" fmla="*/ 107577 h 198809"/>
              <a:gd name="connsiteX5" fmla="*/ 179294 w 259976"/>
              <a:gd name="connsiteY5" fmla="*/ 71718 h 198809"/>
              <a:gd name="connsiteX6" fmla="*/ 197223 w 259976"/>
              <a:gd name="connsiteY6" fmla="*/ 44824 h 198809"/>
              <a:gd name="connsiteX7" fmla="*/ 224117 w 259976"/>
              <a:gd name="connsiteY7" fmla="*/ 35859 h 198809"/>
              <a:gd name="connsiteX8" fmla="*/ 259976 w 259976"/>
              <a:gd name="connsiteY8" fmla="*/ 0 h 198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976" h="198809">
                <a:moveTo>
                  <a:pt x="0" y="197224"/>
                </a:moveTo>
                <a:cubicBezTo>
                  <a:pt x="49417" y="180751"/>
                  <a:pt x="8609" y="198809"/>
                  <a:pt x="62753" y="152400"/>
                </a:cubicBezTo>
                <a:cubicBezTo>
                  <a:pt x="70933" y="145388"/>
                  <a:pt x="81234" y="141202"/>
                  <a:pt x="89647" y="134471"/>
                </a:cubicBezTo>
                <a:cubicBezTo>
                  <a:pt x="96247" y="129191"/>
                  <a:pt x="100016" y="120321"/>
                  <a:pt x="107576" y="116541"/>
                </a:cubicBezTo>
                <a:cubicBezTo>
                  <a:pt x="118596" y="111031"/>
                  <a:pt x="131482" y="110565"/>
                  <a:pt x="143435" y="107577"/>
                </a:cubicBezTo>
                <a:cubicBezTo>
                  <a:pt x="155388" y="95624"/>
                  <a:pt x="169917" y="85783"/>
                  <a:pt x="179294" y="71718"/>
                </a:cubicBezTo>
                <a:cubicBezTo>
                  <a:pt x="185270" y="62753"/>
                  <a:pt x="188810" y="51555"/>
                  <a:pt x="197223" y="44824"/>
                </a:cubicBezTo>
                <a:cubicBezTo>
                  <a:pt x="204602" y="38921"/>
                  <a:pt x="215152" y="38847"/>
                  <a:pt x="224117" y="35859"/>
                </a:cubicBezTo>
                <a:cubicBezTo>
                  <a:pt x="245754" y="3405"/>
                  <a:pt x="232410" y="13784"/>
                  <a:pt x="259976" y="0"/>
                </a:cubicBezTo>
              </a:path>
            </a:pathLst>
          </a:cu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1" name="10 Forma libre"/>
          <p:cNvSpPr/>
          <p:nvPr/>
        </p:nvSpPr>
        <p:spPr>
          <a:xfrm>
            <a:off x="1416050" y="4684713"/>
            <a:ext cx="5272088" cy="676275"/>
          </a:xfrm>
          <a:custGeom>
            <a:avLst/>
            <a:gdLst>
              <a:gd name="connsiteX0" fmla="*/ 0 w 5271247"/>
              <a:gd name="connsiteY0" fmla="*/ 667381 h 676346"/>
              <a:gd name="connsiteX1" fmla="*/ 35858 w 5271247"/>
              <a:gd name="connsiteY1" fmla="*/ 676346 h 676346"/>
              <a:gd name="connsiteX2" fmla="*/ 224117 w 5271247"/>
              <a:gd name="connsiteY2" fmla="*/ 667381 h 676346"/>
              <a:gd name="connsiteX3" fmla="*/ 251011 w 5271247"/>
              <a:gd name="connsiteY3" fmla="*/ 658417 h 676346"/>
              <a:gd name="connsiteX4" fmla="*/ 322729 w 5271247"/>
              <a:gd name="connsiteY4" fmla="*/ 613593 h 676346"/>
              <a:gd name="connsiteX5" fmla="*/ 349623 w 5271247"/>
              <a:gd name="connsiteY5" fmla="*/ 595664 h 676346"/>
              <a:gd name="connsiteX6" fmla="*/ 385482 w 5271247"/>
              <a:gd name="connsiteY6" fmla="*/ 559805 h 676346"/>
              <a:gd name="connsiteX7" fmla="*/ 412376 w 5271247"/>
              <a:gd name="connsiteY7" fmla="*/ 532911 h 676346"/>
              <a:gd name="connsiteX8" fmla="*/ 448235 w 5271247"/>
              <a:gd name="connsiteY8" fmla="*/ 506017 h 676346"/>
              <a:gd name="connsiteX9" fmla="*/ 466164 w 5271247"/>
              <a:gd name="connsiteY9" fmla="*/ 479123 h 676346"/>
              <a:gd name="connsiteX10" fmla="*/ 484094 w 5271247"/>
              <a:gd name="connsiteY10" fmla="*/ 461193 h 676346"/>
              <a:gd name="connsiteX11" fmla="*/ 493058 w 5271247"/>
              <a:gd name="connsiteY11" fmla="*/ 434299 h 676346"/>
              <a:gd name="connsiteX12" fmla="*/ 537882 w 5271247"/>
              <a:gd name="connsiteY12" fmla="*/ 389476 h 676346"/>
              <a:gd name="connsiteX13" fmla="*/ 555811 w 5271247"/>
              <a:gd name="connsiteY13" fmla="*/ 362581 h 676346"/>
              <a:gd name="connsiteX14" fmla="*/ 600635 w 5271247"/>
              <a:gd name="connsiteY14" fmla="*/ 326723 h 676346"/>
              <a:gd name="connsiteX15" fmla="*/ 645458 w 5271247"/>
              <a:gd name="connsiteY15" fmla="*/ 272934 h 676346"/>
              <a:gd name="connsiteX16" fmla="*/ 690282 w 5271247"/>
              <a:gd name="connsiteY16" fmla="*/ 228111 h 676346"/>
              <a:gd name="connsiteX17" fmla="*/ 717176 w 5271247"/>
              <a:gd name="connsiteY17" fmla="*/ 201217 h 676346"/>
              <a:gd name="connsiteX18" fmla="*/ 753035 w 5271247"/>
              <a:gd name="connsiteY18" fmla="*/ 165358 h 676346"/>
              <a:gd name="connsiteX19" fmla="*/ 770964 w 5271247"/>
              <a:gd name="connsiteY19" fmla="*/ 147428 h 676346"/>
              <a:gd name="connsiteX20" fmla="*/ 842682 w 5271247"/>
              <a:gd name="connsiteY20" fmla="*/ 93640 h 676346"/>
              <a:gd name="connsiteX21" fmla="*/ 932329 w 5271247"/>
              <a:gd name="connsiteY21" fmla="*/ 57781 h 676346"/>
              <a:gd name="connsiteX22" fmla="*/ 995082 w 5271247"/>
              <a:gd name="connsiteY22" fmla="*/ 39852 h 676346"/>
              <a:gd name="connsiteX23" fmla="*/ 1057835 w 5271247"/>
              <a:gd name="connsiteY23" fmla="*/ 21923 h 676346"/>
              <a:gd name="connsiteX24" fmla="*/ 1353670 w 5271247"/>
              <a:gd name="connsiteY24" fmla="*/ 39852 h 676346"/>
              <a:gd name="connsiteX25" fmla="*/ 1434352 w 5271247"/>
              <a:gd name="connsiteY25" fmla="*/ 48817 h 676346"/>
              <a:gd name="connsiteX26" fmla="*/ 1479176 w 5271247"/>
              <a:gd name="connsiteY26" fmla="*/ 57781 h 676346"/>
              <a:gd name="connsiteX27" fmla="*/ 1577788 w 5271247"/>
              <a:gd name="connsiteY27" fmla="*/ 75711 h 676346"/>
              <a:gd name="connsiteX28" fmla="*/ 1604682 w 5271247"/>
              <a:gd name="connsiteY28" fmla="*/ 84676 h 676346"/>
              <a:gd name="connsiteX29" fmla="*/ 2008094 w 5271247"/>
              <a:gd name="connsiteY29" fmla="*/ 120534 h 676346"/>
              <a:gd name="connsiteX30" fmla="*/ 2259105 w 5271247"/>
              <a:gd name="connsiteY30" fmla="*/ 138464 h 676346"/>
              <a:gd name="connsiteX31" fmla="*/ 2653552 w 5271247"/>
              <a:gd name="connsiteY31" fmla="*/ 129499 h 676346"/>
              <a:gd name="connsiteX32" fmla="*/ 2707341 w 5271247"/>
              <a:gd name="connsiteY32" fmla="*/ 120534 h 676346"/>
              <a:gd name="connsiteX33" fmla="*/ 2761129 w 5271247"/>
              <a:gd name="connsiteY33" fmla="*/ 102605 h 676346"/>
              <a:gd name="connsiteX34" fmla="*/ 2850776 w 5271247"/>
              <a:gd name="connsiteY34" fmla="*/ 75711 h 676346"/>
              <a:gd name="connsiteX35" fmla="*/ 2886635 w 5271247"/>
              <a:gd name="connsiteY35" fmla="*/ 66746 h 676346"/>
              <a:gd name="connsiteX36" fmla="*/ 2940423 w 5271247"/>
              <a:gd name="connsiteY36" fmla="*/ 39852 h 676346"/>
              <a:gd name="connsiteX37" fmla="*/ 3074894 w 5271247"/>
              <a:gd name="connsiteY37" fmla="*/ 30887 h 676346"/>
              <a:gd name="connsiteX38" fmla="*/ 3523129 w 5271247"/>
              <a:gd name="connsiteY38" fmla="*/ 39852 h 676346"/>
              <a:gd name="connsiteX39" fmla="*/ 3567952 w 5271247"/>
              <a:gd name="connsiteY39" fmla="*/ 48817 h 676346"/>
              <a:gd name="connsiteX40" fmla="*/ 3756211 w 5271247"/>
              <a:gd name="connsiteY40" fmla="*/ 57781 h 676346"/>
              <a:gd name="connsiteX41" fmla="*/ 3810000 w 5271247"/>
              <a:gd name="connsiteY41" fmla="*/ 66746 h 676346"/>
              <a:gd name="connsiteX42" fmla="*/ 4616823 w 5271247"/>
              <a:gd name="connsiteY42" fmla="*/ 48817 h 676346"/>
              <a:gd name="connsiteX43" fmla="*/ 5271247 w 5271247"/>
              <a:gd name="connsiteY43" fmla="*/ 39852 h 67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271247" h="676346">
                <a:moveTo>
                  <a:pt x="0" y="667381"/>
                </a:moveTo>
                <a:cubicBezTo>
                  <a:pt x="11953" y="670369"/>
                  <a:pt x="23537" y="676346"/>
                  <a:pt x="35858" y="676346"/>
                </a:cubicBezTo>
                <a:cubicBezTo>
                  <a:pt x="98682" y="676346"/>
                  <a:pt x="161510" y="672598"/>
                  <a:pt x="224117" y="667381"/>
                </a:cubicBezTo>
                <a:cubicBezTo>
                  <a:pt x="233534" y="666596"/>
                  <a:pt x="242326" y="662139"/>
                  <a:pt x="251011" y="658417"/>
                </a:cubicBezTo>
                <a:cubicBezTo>
                  <a:pt x="293130" y="640366"/>
                  <a:pt x="284121" y="641170"/>
                  <a:pt x="322729" y="613593"/>
                </a:cubicBezTo>
                <a:cubicBezTo>
                  <a:pt x="331496" y="607331"/>
                  <a:pt x="341443" y="602676"/>
                  <a:pt x="349623" y="595664"/>
                </a:cubicBezTo>
                <a:cubicBezTo>
                  <a:pt x="362458" y="584663"/>
                  <a:pt x="373529" y="571758"/>
                  <a:pt x="385482" y="559805"/>
                </a:cubicBezTo>
                <a:cubicBezTo>
                  <a:pt x="394447" y="550840"/>
                  <a:pt x="402234" y="540518"/>
                  <a:pt x="412376" y="532911"/>
                </a:cubicBezTo>
                <a:lnTo>
                  <a:pt x="448235" y="506017"/>
                </a:lnTo>
                <a:cubicBezTo>
                  <a:pt x="454211" y="497052"/>
                  <a:pt x="459433" y="487536"/>
                  <a:pt x="466164" y="479123"/>
                </a:cubicBezTo>
                <a:cubicBezTo>
                  <a:pt x="471444" y="472523"/>
                  <a:pt x="479745" y="468441"/>
                  <a:pt x="484094" y="461193"/>
                </a:cubicBezTo>
                <a:cubicBezTo>
                  <a:pt x="488956" y="453090"/>
                  <a:pt x="487388" y="441859"/>
                  <a:pt x="493058" y="434299"/>
                </a:cubicBezTo>
                <a:cubicBezTo>
                  <a:pt x="505736" y="417395"/>
                  <a:pt x="523968" y="405378"/>
                  <a:pt x="537882" y="389476"/>
                </a:cubicBezTo>
                <a:cubicBezTo>
                  <a:pt x="544977" y="381367"/>
                  <a:pt x="549080" y="370994"/>
                  <a:pt x="555811" y="362581"/>
                </a:cubicBezTo>
                <a:cubicBezTo>
                  <a:pt x="575050" y="338533"/>
                  <a:pt x="574752" y="347430"/>
                  <a:pt x="600635" y="326723"/>
                </a:cubicBezTo>
                <a:cubicBezTo>
                  <a:pt x="623182" y="308685"/>
                  <a:pt x="624004" y="297069"/>
                  <a:pt x="645458" y="272934"/>
                </a:cubicBezTo>
                <a:cubicBezTo>
                  <a:pt x="659496" y="257141"/>
                  <a:pt x="675341" y="243052"/>
                  <a:pt x="690282" y="228111"/>
                </a:cubicBezTo>
                <a:lnTo>
                  <a:pt x="717176" y="201217"/>
                </a:lnTo>
                <a:lnTo>
                  <a:pt x="753035" y="165358"/>
                </a:lnTo>
                <a:lnTo>
                  <a:pt x="770964" y="147428"/>
                </a:lnTo>
                <a:cubicBezTo>
                  <a:pt x="793526" y="124866"/>
                  <a:pt x="808901" y="107152"/>
                  <a:pt x="842682" y="93640"/>
                </a:cubicBezTo>
                <a:cubicBezTo>
                  <a:pt x="872564" y="81687"/>
                  <a:pt x="901980" y="68493"/>
                  <a:pt x="932329" y="57781"/>
                </a:cubicBezTo>
                <a:cubicBezTo>
                  <a:pt x="952843" y="50541"/>
                  <a:pt x="974245" y="46103"/>
                  <a:pt x="995082" y="39852"/>
                </a:cubicBezTo>
                <a:cubicBezTo>
                  <a:pt x="1059386" y="20561"/>
                  <a:pt x="979271" y="41562"/>
                  <a:pt x="1057835" y="21923"/>
                </a:cubicBezTo>
                <a:cubicBezTo>
                  <a:pt x="1207763" y="29062"/>
                  <a:pt x="1226028" y="27695"/>
                  <a:pt x="1353670" y="39852"/>
                </a:cubicBezTo>
                <a:cubicBezTo>
                  <a:pt x="1380608" y="42418"/>
                  <a:pt x="1407564" y="44990"/>
                  <a:pt x="1434352" y="48817"/>
                </a:cubicBezTo>
                <a:cubicBezTo>
                  <a:pt x="1449436" y="50972"/>
                  <a:pt x="1464185" y="55055"/>
                  <a:pt x="1479176" y="57781"/>
                </a:cubicBezTo>
                <a:cubicBezTo>
                  <a:pt x="1508476" y="63108"/>
                  <a:pt x="1548268" y="68331"/>
                  <a:pt x="1577788" y="75711"/>
                </a:cubicBezTo>
                <a:cubicBezTo>
                  <a:pt x="1586955" y="78003"/>
                  <a:pt x="1595297" y="83572"/>
                  <a:pt x="1604682" y="84676"/>
                </a:cubicBezTo>
                <a:cubicBezTo>
                  <a:pt x="1825911" y="110703"/>
                  <a:pt x="1834112" y="107151"/>
                  <a:pt x="2008094" y="120534"/>
                </a:cubicBezTo>
                <a:cubicBezTo>
                  <a:pt x="2232508" y="137796"/>
                  <a:pt x="1987765" y="121505"/>
                  <a:pt x="2259105" y="138464"/>
                </a:cubicBezTo>
                <a:lnTo>
                  <a:pt x="2653552" y="129499"/>
                </a:lnTo>
                <a:cubicBezTo>
                  <a:pt x="2671714" y="128772"/>
                  <a:pt x="2689707" y="124943"/>
                  <a:pt x="2707341" y="120534"/>
                </a:cubicBezTo>
                <a:cubicBezTo>
                  <a:pt x="2725676" y="115950"/>
                  <a:pt x="2743027" y="108036"/>
                  <a:pt x="2761129" y="102605"/>
                </a:cubicBezTo>
                <a:lnTo>
                  <a:pt x="2850776" y="75711"/>
                </a:lnTo>
                <a:cubicBezTo>
                  <a:pt x="2862623" y="72326"/>
                  <a:pt x="2875195" y="71322"/>
                  <a:pt x="2886635" y="66746"/>
                </a:cubicBezTo>
                <a:cubicBezTo>
                  <a:pt x="2905247" y="59301"/>
                  <a:pt x="2920731" y="43603"/>
                  <a:pt x="2940423" y="39852"/>
                </a:cubicBezTo>
                <a:cubicBezTo>
                  <a:pt x="2984553" y="31446"/>
                  <a:pt x="3030070" y="33875"/>
                  <a:pt x="3074894" y="30887"/>
                </a:cubicBezTo>
                <a:lnTo>
                  <a:pt x="3523129" y="39852"/>
                </a:lnTo>
                <a:cubicBezTo>
                  <a:pt x="3538356" y="40406"/>
                  <a:pt x="3552760" y="47648"/>
                  <a:pt x="3567952" y="48817"/>
                </a:cubicBezTo>
                <a:cubicBezTo>
                  <a:pt x="3630591" y="53635"/>
                  <a:pt x="3693458" y="54793"/>
                  <a:pt x="3756211" y="57781"/>
                </a:cubicBezTo>
                <a:cubicBezTo>
                  <a:pt x="3774141" y="60769"/>
                  <a:pt x="3791823" y="66746"/>
                  <a:pt x="3810000" y="66746"/>
                </a:cubicBezTo>
                <a:cubicBezTo>
                  <a:pt x="4432103" y="66746"/>
                  <a:pt x="4294413" y="75682"/>
                  <a:pt x="4616823" y="48817"/>
                </a:cubicBezTo>
                <a:cubicBezTo>
                  <a:pt x="4860901" y="0"/>
                  <a:pt x="4646410" y="39852"/>
                  <a:pt x="5271247" y="39852"/>
                </a:cubicBezTo>
              </a:path>
            </a:pathLst>
          </a:cu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2" name="11 Forma libre"/>
          <p:cNvSpPr/>
          <p:nvPr/>
        </p:nvSpPr>
        <p:spPr>
          <a:xfrm>
            <a:off x="1398588" y="4257675"/>
            <a:ext cx="4437062" cy="1077913"/>
          </a:xfrm>
          <a:custGeom>
            <a:avLst/>
            <a:gdLst>
              <a:gd name="connsiteX0" fmla="*/ 0 w 4437530"/>
              <a:gd name="connsiteY0" fmla="*/ 1075765 h 1077192"/>
              <a:gd name="connsiteX1" fmla="*/ 143435 w 4437530"/>
              <a:gd name="connsiteY1" fmla="*/ 1066800 h 1077192"/>
              <a:gd name="connsiteX2" fmla="*/ 161365 w 4437530"/>
              <a:gd name="connsiteY2" fmla="*/ 1039906 h 1077192"/>
              <a:gd name="connsiteX3" fmla="*/ 188259 w 4437530"/>
              <a:gd name="connsiteY3" fmla="*/ 1021977 h 1077192"/>
              <a:gd name="connsiteX4" fmla="*/ 233082 w 4437530"/>
              <a:gd name="connsiteY4" fmla="*/ 977153 h 1077192"/>
              <a:gd name="connsiteX5" fmla="*/ 277906 w 4437530"/>
              <a:gd name="connsiteY5" fmla="*/ 941294 h 1077192"/>
              <a:gd name="connsiteX6" fmla="*/ 349624 w 4437530"/>
              <a:gd name="connsiteY6" fmla="*/ 842683 h 1077192"/>
              <a:gd name="connsiteX7" fmla="*/ 367553 w 4437530"/>
              <a:gd name="connsiteY7" fmla="*/ 824753 h 1077192"/>
              <a:gd name="connsiteX8" fmla="*/ 376518 w 4437530"/>
              <a:gd name="connsiteY8" fmla="*/ 797859 h 1077192"/>
              <a:gd name="connsiteX9" fmla="*/ 412377 w 4437530"/>
              <a:gd name="connsiteY9" fmla="*/ 753036 h 1077192"/>
              <a:gd name="connsiteX10" fmla="*/ 421341 w 4437530"/>
              <a:gd name="connsiteY10" fmla="*/ 726141 h 1077192"/>
              <a:gd name="connsiteX11" fmla="*/ 439271 w 4437530"/>
              <a:gd name="connsiteY11" fmla="*/ 708212 h 1077192"/>
              <a:gd name="connsiteX12" fmla="*/ 457200 w 4437530"/>
              <a:gd name="connsiteY12" fmla="*/ 681318 h 1077192"/>
              <a:gd name="connsiteX13" fmla="*/ 475130 w 4437530"/>
              <a:gd name="connsiteY13" fmla="*/ 663389 h 1077192"/>
              <a:gd name="connsiteX14" fmla="*/ 528918 w 4437530"/>
              <a:gd name="connsiteY14" fmla="*/ 591671 h 1077192"/>
              <a:gd name="connsiteX15" fmla="*/ 546847 w 4437530"/>
              <a:gd name="connsiteY15" fmla="*/ 555812 h 1077192"/>
              <a:gd name="connsiteX16" fmla="*/ 555812 w 4437530"/>
              <a:gd name="connsiteY16" fmla="*/ 528918 h 1077192"/>
              <a:gd name="connsiteX17" fmla="*/ 573741 w 4437530"/>
              <a:gd name="connsiteY17" fmla="*/ 502024 h 1077192"/>
              <a:gd name="connsiteX18" fmla="*/ 627530 w 4437530"/>
              <a:gd name="connsiteY18" fmla="*/ 439271 h 1077192"/>
              <a:gd name="connsiteX19" fmla="*/ 663388 w 4437530"/>
              <a:gd name="connsiteY19" fmla="*/ 430306 h 1077192"/>
              <a:gd name="connsiteX20" fmla="*/ 744071 w 4437530"/>
              <a:gd name="connsiteY20" fmla="*/ 412377 h 1077192"/>
              <a:gd name="connsiteX21" fmla="*/ 833718 w 4437530"/>
              <a:gd name="connsiteY21" fmla="*/ 322730 h 1077192"/>
              <a:gd name="connsiteX22" fmla="*/ 851647 w 4437530"/>
              <a:gd name="connsiteY22" fmla="*/ 304800 h 1077192"/>
              <a:gd name="connsiteX23" fmla="*/ 869577 w 4437530"/>
              <a:gd name="connsiteY23" fmla="*/ 286871 h 1077192"/>
              <a:gd name="connsiteX24" fmla="*/ 896471 w 4437530"/>
              <a:gd name="connsiteY24" fmla="*/ 251012 h 1077192"/>
              <a:gd name="connsiteX25" fmla="*/ 950259 w 4437530"/>
              <a:gd name="connsiteY25" fmla="*/ 215153 h 1077192"/>
              <a:gd name="connsiteX26" fmla="*/ 1030941 w 4437530"/>
              <a:gd name="connsiteY26" fmla="*/ 161365 h 1077192"/>
              <a:gd name="connsiteX27" fmla="*/ 1138518 w 4437530"/>
              <a:gd name="connsiteY27" fmla="*/ 107577 h 1077192"/>
              <a:gd name="connsiteX28" fmla="*/ 1201271 w 4437530"/>
              <a:gd name="connsiteY28" fmla="*/ 71718 h 1077192"/>
              <a:gd name="connsiteX29" fmla="*/ 1264024 w 4437530"/>
              <a:gd name="connsiteY29" fmla="*/ 35859 h 1077192"/>
              <a:gd name="connsiteX30" fmla="*/ 1407459 w 4437530"/>
              <a:gd name="connsiteY30" fmla="*/ 26894 h 1077192"/>
              <a:gd name="connsiteX31" fmla="*/ 1488141 w 4437530"/>
              <a:gd name="connsiteY31" fmla="*/ 17930 h 1077192"/>
              <a:gd name="connsiteX32" fmla="*/ 1550894 w 4437530"/>
              <a:gd name="connsiteY32" fmla="*/ 8965 h 1077192"/>
              <a:gd name="connsiteX33" fmla="*/ 1882588 w 4437530"/>
              <a:gd name="connsiteY33" fmla="*/ 0 h 1077192"/>
              <a:gd name="connsiteX34" fmla="*/ 2492188 w 4437530"/>
              <a:gd name="connsiteY34" fmla="*/ 8965 h 1077192"/>
              <a:gd name="connsiteX35" fmla="*/ 2528047 w 4437530"/>
              <a:gd name="connsiteY35" fmla="*/ 17930 h 1077192"/>
              <a:gd name="connsiteX36" fmla="*/ 2608730 w 4437530"/>
              <a:gd name="connsiteY36" fmla="*/ 35859 h 1077192"/>
              <a:gd name="connsiteX37" fmla="*/ 2725271 w 4437530"/>
              <a:gd name="connsiteY37" fmla="*/ 62753 h 1077192"/>
              <a:gd name="connsiteX38" fmla="*/ 2761130 w 4437530"/>
              <a:gd name="connsiteY38" fmla="*/ 71718 h 1077192"/>
              <a:gd name="connsiteX39" fmla="*/ 2788024 w 4437530"/>
              <a:gd name="connsiteY39" fmla="*/ 80683 h 1077192"/>
              <a:gd name="connsiteX40" fmla="*/ 3012141 w 4437530"/>
              <a:gd name="connsiteY40" fmla="*/ 98612 h 1077192"/>
              <a:gd name="connsiteX41" fmla="*/ 3119718 w 4437530"/>
              <a:gd name="connsiteY41" fmla="*/ 116541 h 1077192"/>
              <a:gd name="connsiteX42" fmla="*/ 3173506 w 4437530"/>
              <a:gd name="connsiteY42" fmla="*/ 125506 h 1077192"/>
              <a:gd name="connsiteX43" fmla="*/ 3263153 w 4437530"/>
              <a:gd name="connsiteY43" fmla="*/ 143436 h 1077192"/>
              <a:gd name="connsiteX44" fmla="*/ 3370730 w 4437530"/>
              <a:gd name="connsiteY44" fmla="*/ 188259 h 1077192"/>
              <a:gd name="connsiteX45" fmla="*/ 3451412 w 4437530"/>
              <a:gd name="connsiteY45" fmla="*/ 215153 h 1077192"/>
              <a:gd name="connsiteX46" fmla="*/ 3514165 w 4437530"/>
              <a:gd name="connsiteY46" fmla="*/ 233083 h 1077192"/>
              <a:gd name="connsiteX47" fmla="*/ 3603812 w 4437530"/>
              <a:gd name="connsiteY47" fmla="*/ 277906 h 1077192"/>
              <a:gd name="connsiteX48" fmla="*/ 3639671 w 4437530"/>
              <a:gd name="connsiteY48" fmla="*/ 286871 h 1077192"/>
              <a:gd name="connsiteX49" fmla="*/ 3666565 w 4437530"/>
              <a:gd name="connsiteY49" fmla="*/ 295836 h 1077192"/>
              <a:gd name="connsiteX50" fmla="*/ 3738282 w 4437530"/>
              <a:gd name="connsiteY50" fmla="*/ 313765 h 1077192"/>
              <a:gd name="connsiteX51" fmla="*/ 3765177 w 4437530"/>
              <a:gd name="connsiteY51" fmla="*/ 331694 h 1077192"/>
              <a:gd name="connsiteX52" fmla="*/ 3872753 w 4437530"/>
              <a:gd name="connsiteY52" fmla="*/ 358589 h 1077192"/>
              <a:gd name="connsiteX53" fmla="*/ 3935506 w 4437530"/>
              <a:gd name="connsiteY53" fmla="*/ 385483 h 1077192"/>
              <a:gd name="connsiteX54" fmla="*/ 4025153 w 4437530"/>
              <a:gd name="connsiteY54" fmla="*/ 412377 h 1077192"/>
              <a:gd name="connsiteX55" fmla="*/ 4078941 w 4437530"/>
              <a:gd name="connsiteY55" fmla="*/ 430306 h 1077192"/>
              <a:gd name="connsiteX56" fmla="*/ 4141694 w 4437530"/>
              <a:gd name="connsiteY56" fmla="*/ 439271 h 1077192"/>
              <a:gd name="connsiteX57" fmla="*/ 4177553 w 4437530"/>
              <a:gd name="connsiteY57" fmla="*/ 457200 h 1077192"/>
              <a:gd name="connsiteX58" fmla="*/ 4294094 w 4437530"/>
              <a:gd name="connsiteY58" fmla="*/ 475130 h 1077192"/>
              <a:gd name="connsiteX59" fmla="*/ 4419600 w 4437530"/>
              <a:gd name="connsiteY59" fmla="*/ 493059 h 1077192"/>
              <a:gd name="connsiteX60" fmla="*/ 4437530 w 4437530"/>
              <a:gd name="connsiteY60" fmla="*/ 493059 h 107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437530" h="1077192">
                <a:moveTo>
                  <a:pt x="0" y="1075765"/>
                </a:moveTo>
                <a:cubicBezTo>
                  <a:pt x="47812" y="1072777"/>
                  <a:pt x="96671" y="1077192"/>
                  <a:pt x="143435" y="1066800"/>
                </a:cubicBezTo>
                <a:cubicBezTo>
                  <a:pt x="153953" y="1064463"/>
                  <a:pt x="153746" y="1047525"/>
                  <a:pt x="161365" y="1039906"/>
                </a:cubicBezTo>
                <a:cubicBezTo>
                  <a:pt x="168984" y="1032288"/>
                  <a:pt x="180151" y="1029072"/>
                  <a:pt x="188259" y="1021977"/>
                </a:cubicBezTo>
                <a:cubicBezTo>
                  <a:pt x="204161" y="1008063"/>
                  <a:pt x="215500" y="988873"/>
                  <a:pt x="233082" y="977153"/>
                </a:cubicBezTo>
                <a:cubicBezTo>
                  <a:pt x="254801" y="962675"/>
                  <a:pt x="261936" y="960458"/>
                  <a:pt x="277906" y="941294"/>
                </a:cubicBezTo>
                <a:cubicBezTo>
                  <a:pt x="304049" y="909922"/>
                  <a:pt x="323481" y="874055"/>
                  <a:pt x="349624" y="842683"/>
                </a:cubicBezTo>
                <a:cubicBezTo>
                  <a:pt x="355035" y="836190"/>
                  <a:pt x="361577" y="830730"/>
                  <a:pt x="367553" y="824753"/>
                </a:cubicBezTo>
                <a:cubicBezTo>
                  <a:pt x="370541" y="815788"/>
                  <a:pt x="372292" y="806311"/>
                  <a:pt x="376518" y="797859"/>
                </a:cubicBezTo>
                <a:cubicBezTo>
                  <a:pt x="387828" y="775239"/>
                  <a:pt x="395699" y="769713"/>
                  <a:pt x="412377" y="753036"/>
                </a:cubicBezTo>
                <a:cubicBezTo>
                  <a:pt x="415365" y="744071"/>
                  <a:pt x="416479" y="734244"/>
                  <a:pt x="421341" y="726141"/>
                </a:cubicBezTo>
                <a:cubicBezTo>
                  <a:pt x="425689" y="718893"/>
                  <a:pt x="433991" y="714812"/>
                  <a:pt x="439271" y="708212"/>
                </a:cubicBezTo>
                <a:cubicBezTo>
                  <a:pt x="446002" y="699799"/>
                  <a:pt x="450469" y="689731"/>
                  <a:pt x="457200" y="681318"/>
                </a:cubicBezTo>
                <a:cubicBezTo>
                  <a:pt x="462480" y="674718"/>
                  <a:pt x="470059" y="670151"/>
                  <a:pt x="475130" y="663389"/>
                </a:cubicBezTo>
                <a:cubicBezTo>
                  <a:pt x="535950" y="582294"/>
                  <a:pt x="487798" y="632788"/>
                  <a:pt x="528918" y="591671"/>
                </a:cubicBezTo>
                <a:cubicBezTo>
                  <a:pt x="534894" y="579718"/>
                  <a:pt x="541583" y="568095"/>
                  <a:pt x="546847" y="555812"/>
                </a:cubicBezTo>
                <a:cubicBezTo>
                  <a:pt x="550569" y="547126"/>
                  <a:pt x="551586" y="537370"/>
                  <a:pt x="555812" y="528918"/>
                </a:cubicBezTo>
                <a:cubicBezTo>
                  <a:pt x="560630" y="519281"/>
                  <a:pt x="568396" y="511379"/>
                  <a:pt x="573741" y="502024"/>
                </a:cubicBezTo>
                <a:cubicBezTo>
                  <a:pt x="594948" y="464912"/>
                  <a:pt x="584787" y="460643"/>
                  <a:pt x="627530" y="439271"/>
                </a:cubicBezTo>
                <a:cubicBezTo>
                  <a:pt x="638550" y="433761"/>
                  <a:pt x="651307" y="432722"/>
                  <a:pt x="663388" y="430306"/>
                </a:cubicBezTo>
                <a:cubicBezTo>
                  <a:pt x="742281" y="414527"/>
                  <a:pt x="691728" y="429823"/>
                  <a:pt x="744071" y="412377"/>
                </a:cubicBezTo>
                <a:lnTo>
                  <a:pt x="833718" y="322730"/>
                </a:lnTo>
                <a:lnTo>
                  <a:pt x="851647" y="304800"/>
                </a:lnTo>
                <a:cubicBezTo>
                  <a:pt x="857624" y="298823"/>
                  <a:pt x="864506" y="293633"/>
                  <a:pt x="869577" y="286871"/>
                </a:cubicBezTo>
                <a:cubicBezTo>
                  <a:pt x="878542" y="274918"/>
                  <a:pt x="885304" y="260938"/>
                  <a:pt x="896471" y="251012"/>
                </a:cubicBezTo>
                <a:cubicBezTo>
                  <a:pt x="912576" y="236696"/>
                  <a:pt x="933020" y="228082"/>
                  <a:pt x="950259" y="215153"/>
                </a:cubicBezTo>
                <a:cubicBezTo>
                  <a:pt x="984240" y="189667"/>
                  <a:pt x="991751" y="182112"/>
                  <a:pt x="1030941" y="161365"/>
                </a:cubicBezTo>
                <a:cubicBezTo>
                  <a:pt x="1066373" y="142607"/>
                  <a:pt x="1105160" y="129816"/>
                  <a:pt x="1138518" y="107577"/>
                </a:cubicBezTo>
                <a:cubicBezTo>
                  <a:pt x="1204030" y="63900"/>
                  <a:pt x="1121667" y="117205"/>
                  <a:pt x="1201271" y="71718"/>
                </a:cubicBezTo>
                <a:cubicBezTo>
                  <a:pt x="1217411" y="62495"/>
                  <a:pt x="1245659" y="38614"/>
                  <a:pt x="1264024" y="35859"/>
                </a:cubicBezTo>
                <a:cubicBezTo>
                  <a:pt x="1311399" y="28753"/>
                  <a:pt x="1359707" y="30714"/>
                  <a:pt x="1407459" y="26894"/>
                </a:cubicBezTo>
                <a:cubicBezTo>
                  <a:pt x="1434432" y="24736"/>
                  <a:pt x="1461290" y="21286"/>
                  <a:pt x="1488141" y="17930"/>
                </a:cubicBezTo>
                <a:cubicBezTo>
                  <a:pt x="1509108" y="15309"/>
                  <a:pt x="1529786" y="9924"/>
                  <a:pt x="1550894" y="8965"/>
                </a:cubicBezTo>
                <a:cubicBezTo>
                  <a:pt x="1661385" y="3943"/>
                  <a:pt x="1772023" y="2988"/>
                  <a:pt x="1882588" y="0"/>
                </a:cubicBezTo>
                <a:lnTo>
                  <a:pt x="2492188" y="8965"/>
                </a:lnTo>
                <a:cubicBezTo>
                  <a:pt x="2504504" y="9307"/>
                  <a:pt x="2516042" y="15160"/>
                  <a:pt x="2528047" y="17930"/>
                </a:cubicBezTo>
                <a:lnTo>
                  <a:pt x="2608730" y="35859"/>
                </a:lnTo>
                <a:cubicBezTo>
                  <a:pt x="2674520" y="68756"/>
                  <a:pt x="2619705" y="46513"/>
                  <a:pt x="2725271" y="62753"/>
                </a:cubicBezTo>
                <a:cubicBezTo>
                  <a:pt x="2737449" y="64626"/>
                  <a:pt x="2749283" y="68333"/>
                  <a:pt x="2761130" y="71718"/>
                </a:cubicBezTo>
                <a:cubicBezTo>
                  <a:pt x="2770216" y="74314"/>
                  <a:pt x="2778628" y="79676"/>
                  <a:pt x="2788024" y="80683"/>
                </a:cubicBezTo>
                <a:cubicBezTo>
                  <a:pt x="2862542" y="88667"/>
                  <a:pt x="2938216" y="86292"/>
                  <a:pt x="3012141" y="98612"/>
                </a:cubicBezTo>
                <a:lnTo>
                  <a:pt x="3119718" y="116541"/>
                </a:lnTo>
                <a:cubicBezTo>
                  <a:pt x="3137647" y="119529"/>
                  <a:pt x="3155682" y="121941"/>
                  <a:pt x="3173506" y="125506"/>
                </a:cubicBezTo>
                <a:cubicBezTo>
                  <a:pt x="3203388" y="131483"/>
                  <a:pt x="3234113" y="134196"/>
                  <a:pt x="3263153" y="143436"/>
                </a:cubicBezTo>
                <a:cubicBezTo>
                  <a:pt x="3300171" y="155215"/>
                  <a:pt x="3333876" y="175974"/>
                  <a:pt x="3370730" y="188259"/>
                </a:cubicBezTo>
                <a:cubicBezTo>
                  <a:pt x="3397624" y="197224"/>
                  <a:pt x="3424354" y="206697"/>
                  <a:pt x="3451412" y="215153"/>
                </a:cubicBezTo>
                <a:cubicBezTo>
                  <a:pt x="3472176" y="221642"/>
                  <a:pt x="3494049" y="224800"/>
                  <a:pt x="3514165" y="233083"/>
                </a:cubicBezTo>
                <a:cubicBezTo>
                  <a:pt x="3545058" y="245804"/>
                  <a:pt x="3571400" y="269803"/>
                  <a:pt x="3603812" y="277906"/>
                </a:cubicBezTo>
                <a:cubicBezTo>
                  <a:pt x="3615765" y="280894"/>
                  <a:pt x="3627824" y="283486"/>
                  <a:pt x="3639671" y="286871"/>
                </a:cubicBezTo>
                <a:cubicBezTo>
                  <a:pt x="3648757" y="289467"/>
                  <a:pt x="3657448" y="293350"/>
                  <a:pt x="3666565" y="295836"/>
                </a:cubicBezTo>
                <a:cubicBezTo>
                  <a:pt x="3690338" y="302320"/>
                  <a:pt x="3738282" y="313765"/>
                  <a:pt x="3738282" y="313765"/>
                </a:cubicBezTo>
                <a:cubicBezTo>
                  <a:pt x="3747247" y="319741"/>
                  <a:pt x="3754955" y="328287"/>
                  <a:pt x="3765177" y="331694"/>
                </a:cubicBezTo>
                <a:cubicBezTo>
                  <a:pt x="3896045" y="375316"/>
                  <a:pt x="3740960" y="302107"/>
                  <a:pt x="3872753" y="358589"/>
                </a:cubicBezTo>
                <a:cubicBezTo>
                  <a:pt x="3893671" y="367554"/>
                  <a:pt x="3914376" y="377031"/>
                  <a:pt x="3935506" y="385483"/>
                </a:cubicBezTo>
                <a:cubicBezTo>
                  <a:pt x="3956125" y="393731"/>
                  <a:pt x="4015274" y="409337"/>
                  <a:pt x="4025153" y="412377"/>
                </a:cubicBezTo>
                <a:cubicBezTo>
                  <a:pt x="4043216" y="417935"/>
                  <a:pt x="4060232" y="427633"/>
                  <a:pt x="4078941" y="430306"/>
                </a:cubicBezTo>
                <a:lnTo>
                  <a:pt x="4141694" y="439271"/>
                </a:lnTo>
                <a:cubicBezTo>
                  <a:pt x="4153647" y="445247"/>
                  <a:pt x="4165040" y="452508"/>
                  <a:pt x="4177553" y="457200"/>
                </a:cubicBezTo>
                <a:cubicBezTo>
                  <a:pt x="4211430" y="469904"/>
                  <a:pt x="4263175" y="471008"/>
                  <a:pt x="4294094" y="475130"/>
                </a:cubicBezTo>
                <a:cubicBezTo>
                  <a:pt x="4398389" y="489036"/>
                  <a:pt x="4294399" y="480539"/>
                  <a:pt x="4419600" y="493059"/>
                </a:cubicBezTo>
                <a:cubicBezTo>
                  <a:pt x="4425547" y="493654"/>
                  <a:pt x="4431553" y="493059"/>
                  <a:pt x="4437530" y="493059"/>
                </a:cubicBezTo>
              </a:path>
            </a:pathLst>
          </a:custGeom>
          <a:ln w="25400">
            <a:solidFill>
              <a:srgbClr val="0064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62474" name="12 CuadroTexto"/>
          <p:cNvSpPr txBox="1">
            <a:spLocks noChangeArrowheads="1"/>
          </p:cNvSpPr>
          <p:nvPr/>
        </p:nvSpPr>
        <p:spPr bwMode="auto">
          <a:xfrm>
            <a:off x="1357313" y="3500438"/>
            <a:ext cx="693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/>
              <a:t>P Ca</a:t>
            </a:r>
          </a:p>
        </p:txBody>
      </p:sp>
      <p:sp>
        <p:nvSpPr>
          <p:cNvPr id="62475" name="13 CuadroTexto"/>
          <p:cNvSpPr txBox="1">
            <a:spLocks noChangeArrowheads="1"/>
          </p:cNvSpPr>
          <p:nvPr/>
        </p:nvSpPr>
        <p:spPr bwMode="auto">
          <a:xfrm>
            <a:off x="5500688" y="3357563"/>
            <a:ext cx="403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/>
              <a:t>Pt</a:t>
            </a:r>
          </a:p>
        </p:txBody>
      </p:sp>
      <p:sp>
        <p:nvSpPr>
          <p:cNvPr id="62476" name="14 CuadroTexto"/>
          <p:cNvSpPr txBox="1">
            <a:spLocks noChangeArrowheads="1"/>
          </p:cNvSpPr>
          <p:nvPr/>
        </p:nvSpPr>
        <p:spPr bwMode="auto">
          <a:xfrm>
            <a:off x="5214938" y="4071938"/>
            <a:ext cx="1338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/>
              <a:t>Pi (ocluido)</a:t>
            </a:r>
          </a:p>
        </p:txBody>
      </p:sp>
      <p:sp>
        <p:nvSpPr>
          <p:cNvPr id="62477" name="15 CuadroTexto"/>
          <p:cNvSpPr txBox="1">
            <a:spLocks noChangeArrowheads="1"/>
          </p:cNvSpPr>
          <p:nvPr/>
        </p:nvSpPr>
        <p:spPr bwMode="auto">
          <a:xfrm>
            <a:off x="2786063" y="4357688"/>
            <a:ext cx="164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/>
              <a:t>Pi (disponible)</a:t>
            </a:r>
          </a:p>
        </p:txBody>
      </p:sp>
      <p:sp>
        <p:nvSpPr>
          <p:cNvPr id="62478" name="16 CuadroTexto"/>
          <p:cNvSpPr txBox="1">
            <a:spLocks noChangeArrowheads="1"/>
          </p:cNvSpPr>
          <p:nvPr/>
        </p:nvSpPr>
        <p:spPr bwMode="auto">
          <a:xfrm>
            <a:off x="3748088" y="4857750"/>
            <a:ext cx="46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/>
              <a:t>Po</a:t>
            </a:r>
          </a:p>
        </p:txBody>
      </p:sp>
      <p:sp>
        <p:nvSpPr>
          <p:cNvPr id="62479" name="17 CuadroTexto"/>
          <p:cNvSpPr txBox="1">
            <a:spLocks noChangeArrowheads="1"/>
          </p:cNvSpPr>
          <p:nvPr/>
        </p:nvSpPr>
        <p:spPr bwMode="auto">
          <a:xfrm rot="-5400000">
            <a:off x="487363" y="3513138"/>
            <a:ext cx="966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/>
              <a:t>Fósforo</a:t>
            </a:r>
          </a:p>
        </p:txBody>
      </p:sp>
      <p:sp>
        <p:nvSpPr>
          <p:cNvPr id="62480" name="18 CuadroTexto"/>
          <p:cNvSpPr txBox="1">
            <a:spLocks noChangeArrowheads="1"/>
          </p:cNvSpPr>
          <p:nvPr/>
        </p:nvSpPr>
        <p:spPr bwMode="auto">
          <a:xfrm>
            <a:off x="3429000" y="5786438"/>
            <a:ext cx="946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/>
              <a:t>Tiempo</a:t>
            </a:r>
          </a:p>
        </p:txBody>
      </p:sp>
      <p:cxnSp>
        <p:nvCxnSpPr>
          <p:cNvPr id="24" name="23 Conector recto de flecha"/>
          <p:cNvCxnSpPr/>
          <p:nvPr/>
        </p:nvCxnSpPr>
        <p:spPr>
          <a:xfrm rot="5400000">
            <a:off x="964406" y="4107657"/>
            <a:ext cx="29289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 rot="16200000" flipH="1">
            <a:off x="3536156" y="4107657"/>
            <a:ext cx="3000375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83" name="26 CuadroTexto"/>
          <p:cNvSpPr txBox="1">
            <a:spLocks noChangeArrowheads="1"/>
          </p:cNvSpPr>
          <p:nvPr/>
        </p:nvSpPr>
        <p:spPr bwMode="auto">
          <a:xfrm>
            <a:off x="2214563" y="5630863"/>
            <a:ext cx="37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/>
              <a:t>t1</a:t>
            </a:r>
          </a:p>
        </p:txBody>
      </p:sp>
      <p:sp>
        <p:nvSpPr>
          <p:cNvPr id="62484" name="27 CuadroTexto"/>
          <p:cNvSpPr txBox="1">
            <a:spLocks noChangeArrowheads="1"/>
          </p:cNvSpPr>
          <p:nvPr/>
        </p:nvSpPr>
        <p:spPr bwMode="auto">
          <a:xfrm>
            <a:off x="4910138" y="5773738"/>
            <a:ext cx="37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/>
              <a:t>t2</a:t>
            </a:r>
          </a:p>
        </p:txBody>
      </p:sp>
      <p:sp>
        <p:nvSpPr>
          <p:cNvPr id="29" name="28 Flecha abajo"/>
          <p:cNvSpPr/>
          <p:nvPr/>
        </p:nvSpPr>
        <p:spPr>
          <a:xfrm>
            <a:off x="2214563" y="3857625"/>
            <a:ext cx="428625" cy="714375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30" name="29 Flecha abajo"/>
          <p:cNvSpPr/>
          <p:nvPr/>
        </p:nvSpPr>
        <p:spPr>
          <a:xfrm rot="10800000">
            <a:off x="4786313" y="4643438"/>
            <a:ext cx="428625" cy="6429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4071934" y="5429264"/>
            <a:ext cx="1728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90000"/>
                </a:solidFill>
              </a:rPr>
              <a:t>CCC</a:t>
            </a:r>
            <a:endParaRPr lang="es-ES" sz="1600" b="1" dirty="0">
              <a:solidFill>
                <a:srgbClr val="990000"/>
              </a:solidFill>
            </a:endParaRPr>
          </a:p>
        </p:txBody>
      </p:sp>
      <p:pic>
        <p:nvPicPr>
          <p:cNvPr id="27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908050"/>
          </a:xfrm>
        </p:spPr>
        <p:txBody>
          <a:bodyPr/>
          <a:lstStyle/>
          <a:p>
            <a:pPr eaLnBrk="1" hangingPunct="1"/>
            <a:r>
              <a:rPr lang="es-MX" sz="3600" dirty="0" smtClean="0">
                <a:solidFill>
                  <a:srgbClr val="FF0000"/>
                </a:solidFill>
              </a:rPr>
              <a:t>Dinámica del P en el suelo</a:t>
            </a:r>
            <a:endParaRPr lang="es-ES" sz="3600" dirty="0" smtClean="0">
              <a:solidFill>
                <a:srgbClr val="FF0000"/>
              </a:solidFill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611188" y="2276475"/>
            <a:ext cx="1944687" cy="367347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827088" y="2492375"/>
            <a:ext cx="1584325" cy="7921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755650" y="2708275"/>
            <a:ext cx="172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200" dirty="0">
                <a:solidFill>
                  <a:srgbClr val="990000"/>
                </a:solidFill>
              </a:rPr>
              <a:t>Minerales Primarios</a:t>
            </a:r>
            <a:endParaRPr lang="es-ES" sz="1200" dirty="0">
              <a:solidFill>
                <a:srgbClr val="990000"/>
              </a:solidFill>
            </a:endParaRPr>
          </a:p>
          <a:p>
            <a:pPr algn="ctr"/>
            <a:r>
              <a:rPr lang="es-ES" sz="1200" dirty="0">
                <a:solidFill>
                  <a:srgbClr val="990000"/>
                </a:solidFill>
              </a:rPr>
              <a:t>(Apatita)</a:t>
            </a:r>
          </a:p>
        </p:txBody>
      </p:sp>
      <p:sp>
        <p:nvSpPr>
          <p:cNvPr id="50182" name="Oval 6"/>
          <p:cNvSpPr>
            <a:spLocks noChangeArrowheads="1"/>
          </p:cNvSpPr>
          <p:nvPr/>
        </p:nvSpPr>
        <p:spPr bwMode="auto">
          <a:xfrm>
            <a:off x="827088" y="3644900"/>
            <a:ext cx="1584325" cy="7921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83" name="Oval 7"/>
          <p:cNvSpPr>
            <a:spLocks noChangeArrowheads="1"/>
          </p:cNvSpPr>
          <p:nvPr/>
        </p:nvSpPr>
        <p:spPr bwMode="auto">
          <a:xfrm>
            <a:off x="827088" y="4868863"/>
            <a:ext cx="1584325" cy="7921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755650" y="3789363"/>
            <a:ext cx="172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200" dirty="0">
                <a:solidFill>
                  <a:srgbClr val="990000"/>
                </a:solidFill>
              </a:rPr>
              <a:t>Minerales </a:t>
            </a:r>
          </a:p>
          <a:p>
            <a:pPr algn="ctr"/>
            <a:r>
              <a:rPr lang="es-MX" sz="1200" dirty="0">
                <a:solidFill>
                  <a:srgbClr val="990000"/>
                </a:solidFill>
              </a:rPr>
              <a:t>Secundarios</a:t>
            </a:r>
            <a:endParaRPr lang="es-ES" sz="1200" dirty="0">
              <a:solidFill>
                <a:srgbClr val="990000"/>
              </a:solidFill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684213" y="5013325"/>
            <a:ext cx="1728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200" dirty="0">
                <a:solidFill>
                  <a:srgbClr val="990000"/>
                </a:solidFill>
              </a:rPr>
              <a:t>P </a:t>
            </a:r>
          </a:p>
          <a:p>
            <a:pPr algn="ctr"/>
            <a:r>
              <a:rPr lang="es-MX" sz="1200" dirty="0">
                <a:solidFill>
                  <a:srgbClr val="990000"/>
                </a:solidFill>
              </a:rPr>
              <a:t>Ocluido</a:t>
            </a:r>
            <a:endParaRPr lang="es-ES" sz="1200" dirty="0">
              <a:solidFill>
                <a:srgbClr val="990000"/>
              </a:solidFill>
            </a:endParaRP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755650" y="1844675"/>
            <a:ext cx="1728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600" dirty="0">
                <a:solidFill>
                  <a:srgbClr val="990000"/>
                </a:solidFill>
              </a:rPr>
              <a:t>Inorgánico</a:t>
            </a:r>
            <a:endParaRPr lang="es-ES" sz="1600" dirty="0">
              <a:solidFill>
                <a:srgbClr val="990000"/>
              </a:solidFill>
            </a:endParaRPr>
          </a:p>
        </p:txBody>
      </p:sp>
      <p:sp>
        <p:nvSpPr>
          <p:cNvPr id="50187" name="Oval 11"/>
          <p:cNvSpPr>
            <a:spLocks noChangeArrowheads="1"/>
          </p:cNvSpPr>
          <p:nvPr/>
        </p:nvSpPr>
        <p:spPr bwMode="auto">
          <a:xfrm>
            <a:off x="3492500" y="4292600"/>
            <a:ext cx="1873250" cy="1368425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2627313" y="1196975"/>
            <a:ext cx="1800225" cy="7921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6588125" y="2349500"/>
            <a:ext cx="1944688" cy="3673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6786578" y="2781300"/>
            <a:ext cx="1674797" cy="4572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solidFill>
                  <a:srgbClr val="FF0000"/>
                </a:solidFill>
              </a:rPr>
              <a:t>Po </a:t>
            </a:r>
            <a:r>
              <a:rPr lang="es-MX" sz="1200" dirty="0" err="1">
                <a:solidFill>
                  <a:srgbClr val="FF0000"/>
                </a:solidFill>
              </a:rPr>
              <a:t>Labil</a:t>
            </a:r>
            <a:endParaRPr lang="es-ES" sz="1200" dirty="0">
              <a:solidFill>
                <a:srgbClr val="FF0000"/>
              </a:solidFill>
            </a:endParaRPr>
          </a:p>
          <a:p>
            <a:pPr algn="ctr"/>
            <a:r>
              <a:rPr lang="es-ES" sz="1200" dirty="0">
                <a:solidFill>
                  <a:srgbClr val="FF0000"/>
                </a:solidFill>
              </a:rPr>
              <a:t>(Productos </a:t>
            </a:r>
            <a:r>
              <a:rPr lang="es-ES" sz="1200" dirty="0" err="1">
                <a:solidFill>
                  <a:srgbClr val="FF0000"/>
                </a:solidFill>
              </a:rPr>
              <a:t>Microb</a:t>
            </a:r>
            <a:r>
              <a:rPr lang="es-ES" sz="1200" dirty="0">
                <a:solidFill>
                  <a:srgbClr val="FF0000"/>
                </a:solidFill>
              </a:rPr>
              <a:t>.)</a:t>
            </a: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6858016" y="3786190"/>
            <a:ext cx="1554188" cy="646331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solidFill>
                  <a:srgbClr val="FF0000"/>
                </a:solidFill>
              </a:rPr>
              <a:t>Po </a:t>
            </a:r>
          </a:p>
          <a:p>
            <a:pPr algn="ctr"/>
            <a:r>
              <a:rPr lang="es-MX" sz="1200" dirty="0">
                <a:solidFill>
                  <a:srgbClr val="FF0000"/>
                </a:solidFill>
              </a:rPr>
              <a:t>Mediano</a:t>
            </a:r>
          </a:p>
          <a:p>
            <a:pPr algn="ctr"/>
            <a:endParaRPr lang="es-ES" sz="1200" dirty="0"/>
          </a:p>
        </p:txBody>
      </p:sp>
      <p:sp>
        <p:nvSpPr>
          <p:cNvPr id="50195" name="Rectangle 19"/>
          <p:cNvSpPr>
            <a:spLocks noChangeArrowheads="1"/>
          </p:cNvSpPr>
          <p:nvPr/>
        </p:nvSpPr>
        <p:spPr bwMode="auto">
          <a:xfrm>
            <a:off x="6858016" y="5086350"/>
            <a:ext cx="1428760" cy="4572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solidFill>
                  <a:srgbClr val="FF0000"/>
                </a:solidFill>
              </a:rPr>
              <a:t>Po </a:t>
            </a:r>
          </a:p>
          <a:p>
            <a:pPr algn="ctr"/>
            <a:r>
              <a:rPr lang="es-MX" sz="1200" dirty="0">
                <a:solidFill>
                  <a:srgbClr val="FF0000"/>
                </a:solidFill>
              </a:rPr>
              <a:t>Ocluido</a:t>
            </a:r>
            <a:endParaRPr lang="es-ES" sz="1200" dirty="0">
              <a:solidFill>
                <a:srgbClr val="FF0000"/>
              </a:solidFill>
            </a:endParaRPr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6732588" y="1917700"/>
            <a:ext cx="1728787" cy="3365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600" dirty="0">
                <a:solidFill>
                  <a:srgbClr val="FF0000"/>
                </a:solidFill>
              </a:rPr>
              <a:t>Orgánico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50197" name="Oval 21"/>
          <p:cNvSpPr>
            <a:spLocks noChangeArrowheads="1"/>
          </p:cNvSpPr>
          <p:nvPr/>
        </p:nvSpPr>
        <p:spPr bwMode="auto">
          <a:xfrm>
            <a:off x="4643438" y="2276475"/>
            <a:ext cx="1584325" cy="1008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98" name="Rectangle 22"/>
          <p:cNvSpPr>
            <a:spLocks noChangeArrowheads="1"/>
          </p:cNvSpPr>
          <p:nvPr/>
        </p:nvSpPr>
        <p:spPr bwMode="auto">
          <a:xfrm>
            <a:off x="4500563" y="2565400"/>
            <a:ext cx="17287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400"/>
              <a:t>Biomasa</a:t>
            </a:r>
            <a:endParaRPr lang="es-ES" sz="1400"/>
          </a:p>
          <a:p>
            <a:pPr algn="ctr"/>
            <a:r>
              <a:rPr lang="es-MX" sz="1400"/>
              <a:t>Microbiana</a:t>
            </a:r>
            <a:endParaRPr lang="es-ES" sz="1400"/>
          </a:p>
        </p:txBody>
      </p:sp>
      <p:sp>
        <p:nvSpPr>
          <p:cNvPr id="50199" name="Rectangle 23"/>
          <p:cNvSpPr>
            <a:spLocks noChangeArrowheads="1"/>
          </p:cNvSpPr>
          <p:nvPr/>
        </p:nvSpPr>
        <p:spPr bwMode="auto">
          <a:xfrm>
            <a:off x="5364163" y="981075"/>
            <a:ext cx="2232025" cy="7921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200" name="Rectangle 24"/>
          <p:cNvSpPr>
            <a:spLocks noChangeArrowheads="1"/>
          </p:cNvSpPr>
          <p:nvPr/>
        </p:nvSpPr>
        <p:spPr bwMode="auto">
          <a:xfrm>
            <a:off x="5651500" y="1052513"/>
            <a:ext cx="1728788" cy="58102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600"/>
              <a:t>Residuos de Plantas</a:t>
            </a:r>
            <a:endParaRPr lang="es-ES" sz="1600"/>
          </a:p>
        </p:txBody>
      </p:sp>
      <p:sp>
        <p:nvSpPr>
          <p:cNvPr id="50201" name="Rectangle 25"/>
          <p:cNvSpPr>
            <a:spLocks noChangeArrowheads="1"/>
          </p:cNvSpPr>
          <p:nvPr/>
        </p:nvSpPr>
        <p:spPr bwMode="auto">
          <a:xfrm>
            <a:off x="2627313" y="1341438"/>
            <a:ext cx="17287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600"/>
              <a:t>Raíces</a:t>
            </a:r>
          </a:p>
          <a:p>
            <a:pPr algn="ctr"/>
            <a:r>
              <a:rPr lang="es-MX" sz="1600"/>
              <a:t>(Micorrizas)</a:t>
            </a:r>
            <a:endParaRPr lang="es-ES" sz="1600"/>
          </a:p>
        </p:txBody>
      </p:sp>
      <p:sp>
        <p:nvSpPr>
          <p:cNvPr id="50202" name="Rectangle 26"/>
          <p:cNvSpPr>
            <a:spLocks noChangeArrowheads="1"/>
          </p:cNvSpPr>
          <p:nvPr/>
        </p:nvSpPr>
        <p:spPr bwMode="auto">
          <a:xfrm>
            <a:off x="3563938" y="4652963"/>
            <a:ext cx="17287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600" dirty="0" smtClean="0"/>
              <a:t>PO</a:t>
            </a:r>
            <a:r>
              <a:rPr lang="es-MX" sz="1600" baseline="-25000" dirty="0" smtClean="0"/>
              <a:t>4</a:t>
            </a:r>
            <a:endParaRPr lang="es-MX" sz="1600" baseline="-25000" dirty="0"/>
          </a:p>
          <a:p>
            <a:pPr algn="ctr"/>
            <a:r>
              <a:rPr lang="es-MX" sz="1600" dirty="0"/>
              <a:t>Solución</a:t>
            </a:r>
            <a:endParaRPr lang="es-ES" sz="1600" dirty="0"/>
          </a:p>
        </p:txBody>
      </p:sp>
      <p:sp>
        <p:nvSpPr>
          <p:cNvPr id="50203" name="Line 27"/>
          <p:cNvSpPr>
            <a:spLocks noChangeShapeType="1"/>
          </p:cNvSpPr>
          <p:nvPr/>
        </p:nvSpPr>
        <p:spPr bwMode="auto">
          <a:xfrm>
            <a:off x="2555875" y="4005263"/>
            <a:ext cx="1008063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04" name="Line 28"/>
          <p:cNvSpPr>
            <a:spLocks noChangeShapeType="1"/>
          </p:cNvSpPr>
          <p:nvPr/>
        </p:nvSpPr>
        <p:spPr bwMode="auto">
          <a:xfrm flipH="1" flipV="1">
            <a:off x="2627313" y="4437063"/>
            <a:ext cx="7921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05" name="Line 29"/>
          <p:cNvSpPr>
            <a:spLocks noChangeShapeType="1"/>
          </p:cNvSpPr>
          <p:nvPr/>
        </p:nvSpPr>
        <p:spPr bwMode="auto">
          <a:xfrm flipV="1">
            <a:off x="5292725" y="4221163"/>
            <a:ext cx="11509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06" name="Line 30"/>
          <p:cNvSpPr>
            <a:spLocks noChangeShapeType="1"/>
          </p:cNvSpPr>
          <p:nvPr/>
        </p:nvSpPr>
        <p:spPr bwMode="auto">
          <a:xfrm flipH="1">
            <a:off x="5435600" y="4581525"/>
            <a:ext cx="11525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07" name="Line 31"/>
          <p:cNvSpPr>
            <a:spLocks noChangeShapeType="1"/>
          </p:cNvSpPr>
          <p:nvPr/>
        </p:nvSpPr>
        <p:spPr bwMode="auto">
          <a:xfrm flipH="1" flipV="1">
            <a:off x="3635375" y="2060575"/>
            <a:ext cx="360363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08" name="Line 32"/>
          <p:cNvSpPr>
            <a:spLocks noChangeShapeType="1"/>
          </p:cNvSpPr>
          <p:nvPr/>
        </p:nvSpPr>
        <p:spPr bwMode="auto">
          <a:xfrm flipV="1">
            <a:off x="4716463" y="3357563"/>
            <a:ext cx="28733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09" name="Line 33"/>
          <p:cNvSpPr>
            <a:spLocks noChangeShapeType="1"/>
          </p:cNvSpPr>
          <p:nvPr/>
        </p:nvSpPr>
        <p:spPr bwMode="auto">
          <a:xfrm>
            <a:off x="6443663" y="1773238"/>
            <a:ext cx="433387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10" name="Line 34"/>
          <p:cNvSpPr>
            <a:spLocks noChangeShapeType="1"/>
          </p:cNvSpPr>
          <p:nvPr/>
        </p:nvSpPr>
        <p:spPr bwMode="auto">
          <a:xfrm>
            <a:off x="1547813" y="44370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11" name="Line 35"/>
          <p:cNvSpPr>
            <a:spLocks noChangeShapeType="1"/>
          </p:cNvSpPr>
          <p:nvPr/>
        </p:nvSpPr>
        <p:spPr bwMode="auto">
          <a:xfrm>
            <a:off x="1476375" y="32845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12" name="Line 36"/>
          <p:cNvSpPr>
            <a:spLocks noChangeShapeType="1"/>
          </p:cNvSpPr>
          <p:nvPr/>
        </p:nvSpPr>
        <p:spPr bwMode="auto">
          <a:xfrm>
            <a:off x="6227763" y="2781300"/>
            <a:ext cx="5048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13" name="Line 37"/>
          <p:cNvSpPr>
            <a:spLocks noChangeShapeType="1"/>
          </p:cNvSpPr>
          <p:nvPr/>
        </p:nvSpPr>
        <p:spPr bwMode="auto">
          <a:xfrm>
            <a:off x="7380288" y="3357563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14" name="Line 38"/>
          <p:cNvSpPr>
            <a:spLocks noChangeShapeType="1"/>
          </p:cNvSpPr>
          <p:nvPr/>
        </p:nvSpPr>
        <p:spPr bwMode="auto">
          <a:xfrm flipV="1">
            <a:off x="7596188" y="3357563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15" name="Line 39"/>
          <p:cNvSpPr>
            <a:spLocks noChangeShapeType="1"/>
          </p:cNvSpPr>
          <p:nvPr/>
        </p:nvSpPr>
        <p:spPr bwMode="auto">
          <a:xfrm>
            <a:off x="7596188" y="45085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16" name="Line 40"/>
          <p:cNvSpPr>
            <a:spLocks noChangeShapeType="1"/>
          </p:cNvSpPr>
          <p:nvPr/>
        </p:nvSpPr>
        <p:spPr bwMode="auto">
          <a:xfrm flipV="1">
            <a:off x="5508625" y="1773238"/>
            <a:ext cx="215900" cy="431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0217" name="Line 41"/>
          <p:cNvSpPr>
            <a:spLocks noChangeShapeType="1"/>
          </p:cNvSpPr>
          <p:nvPr/>
        </p:nvSpPr>
        <p:spPr bwMode="auto">
          <a:xfrm>
            <a:off x="4500563" y="1412875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 rot="20268971">
            <a:off x="5113140" y="4990619"/>
            <a:ext cx="17287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dirty="0" smtClean="0"/>
              <a:t>Mineralización</a:t>
            </a:r>
          </a:p>
          <a:p>
            <a:pPr algn="ctr"/>
            <a:r>
              <a:rPr lang="es-ES" sz="1600" dirty="0" smtClean="0"/>
              <a:t>Bioquímica</a:t>
            </a:r>
            <a:endParaRPr lang="es-ES" sz="1600" dirty="0"/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 rot="20268971">
            <a:off x="4975605" y="3662296"/>
            <a:ext cx="17287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dirty="0" smtClean="0"/>
              <a:t>Oclusión</a:t>
            </a:r>
          </a:p>
          <a:p>
            <a:pPr algn="ctr"/>
            <a:r>
              <a:rPr lang="es-ES" sz="1600" dirty="0" smtClean="0"/>
              <a:t>Bioquímica</a:t>
            </a:r>
            <a:endParaRPr lang="es-ES" sz="1600" dirty="0"/>
          </a:p>
        </p:txBody>
      </p:sp>
      <p:sp>
        <p:nvSpPr>
          <p:cNvPr id="45" name="Rectangle 10"/>
          <p:cNvSpPr>
            <a:spLocks noChangeArrowheads="1"/>
          </p:cNvSpPr>
          <p:nvPr/>
        </p:nvSpPr>
        <p:spPr bwMode="auto">
          <a:xfrm rot="17504209">
            <a:off x="3684904" y="3537109"/>
            <a:ext cx="1728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dirty="0" smtClean="0"/>
              <a:t>Inmovilización</a:t>
            </a:r>
            <a:endParaRPr lang="es-ES" sz="1600" dirty="0"/>
          </a:p>
        </p:txBody>
      </p:sp>
      <p:sp>
        <p:nvSpPr>
          <p:cNvPr id="50193" name="Oval 17"/>
          <p:cNvSpPr>
            <a:spLocks noChangeArrowheads="1"/>
          </p:cNvSpPr>
          <p:nvPr/>
        </p:nvSpPr>
        <p:spPr bwMode="auto">
          <a:xfrm>
            <a:off x="6804025" y="4941888"/>
            <a:ext cx="1584325" cy="7921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92" name="Oval 16"/>
          <p:cNvSpPr>
            <a:spLocks noChangeArrowheads="1"/>
          </p:cNvSpPr>
          <p:nvPr/>
        </p:nvSpPr>
        <p:spPr bwMode="auto">
          <a:xfrm>
            <a:off x="6804025" y="3717925"/>
            <a:ext cx="1584325" cy="7921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0190" name="Oval 14"/>
          <p:cNvSpPr>
            <a:spLocks noChangeArrowheads="1"/>
          </p:cNvSpPr>
          <p:nvPr/>
        </p:nvSpPr>
        <p:spPr bwMode="auto">
          <a:xfrm>
            <a:off x="6804025" y="2565400"/>
            <a:ext cx="1584325" cy="7921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pic>
        <p:nvPicPr>
          <p:cNvPr id="46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0 Grupo"/>
          <p:cNvGrpSpPr/>
          <p:nvPr/>
        </p:nvGrpSpPr>
        <p:grpSpPr>
          <a:xfrm>
            <a:off x="2357422" y="0"/>
            <a:ext cx="4214842" cy="6286520"/>
            <a:chOff x="5111130" y="908720"/>
            <a:chExt cx="3834589" cy="5688632"/>
          </a:xfrm>
        </p:grpSpPr>
        <p:graphicFrame>
          <p:nvGraphicFramePr>
            <p:cNvPr id="5" name="4 Diagrama"/>
            <p:cNvGraphicFramePr/>
            <p:nvPr/>
          </p:nvGraphicFramePr>
          <p:xfrm>
            <a:off x="5724128" y="1052736"/>
            <a:ext cx="2759968" cy="554461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1" name="10 Más"/>
            <p:cNvSpPr/>
            <p:nvPr/>
          </p:nvSpPr>
          <p:spPr>
            <a:xfrm>
              <a:off x="8244408" y="908720"/>
              <a:ext cx="288032" cy="36004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11 Menos"/>
            <p:cNvSpPr/>
            <p:nvPr/>
          </p:nvSpPr>
          <p:spPr>
            <a:xfrm>
              <a:off x="8244408" y="6237312"/>
              <a:ext cx="360040" cy="216024"/>
            </a:xfrm>
            <a:prstGeom prst="mathMin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8497703" y="2180309"/>
              <a:ext cx="448016" cy="273630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s-MX" sz="2000" dirty="0" smtClean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Disponibilidad</a:t>
              </a:r>
              <a:r>
                <a:rPr lang="es-MX" sz="20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</a:t>
              </a:r>
              <a:endParaRPr lang="es-MX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3" name="12 Conector recto de flecha"/>
            <p:cNvCxnSpPr/>
            <p:nvPr/>
          </p:nvCxnSpPr>
          <p:spPr>
            <a:xfrm>
              <a:off x="5724128" y="1412776"/>
              <a:ext cx="0" cy="4608512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Más"/>
            <p:cNvSpPr/>
            <p:nvPr/>
          </p:nvSpPr>
          <p:spPr>
            <a:xfrm>
              <a:off x="5580112" y="6165304"/>
              <a:ext cx="288032" cy="360040"/>
            </a:xfrm>
            <a:prstGeom prst="mathPlus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14 Menos"/>
            <p:cNvSpPr/>
            <p:nvPr/>
          </p:nvSpPr>
          <p:spPr>
            <a:xfrm>
              <a:off x="5580112" y="1052736"/>
              <a:ext cx="360040" cy="216024"/>
            </a:xfrm>
            <a:prstGeom prst="mathMinus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5111130" y="2060847"/>
              <a:ext cx="448016" cy="330827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s-MX" sz="20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Requerimiento de energía </a:t>
              </a:r>
              <a:endParaRPr lang="es-MX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7" name="16 Conector recto de flecha"/>
            <p:cNvCxnSpPr/>
            <p:nvPr/>
          </p:nvCxnSpPr>
          <p:spPr>
            <a:xfrm>
              <a:off x="8388424" y="1412776"/>
              <a:ext cx="0" cy="4608512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360040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es-MX" sz="2400" b="1" i="1" dirty="0" smtClean="0">
                <a:solidFill>
                  <a:srgbClr val="FF0000"/>
                </a:solidFill>
              </a:rPr>
              <a:t> Eco-Enzimas del P orgánico</a:t>
            </a:r>
            <a:endParaRPr lang="es-MX" sz="2400" b="1" i="1" dirty="0">
              <a:solidFill>
                <a:srgbClr val="FF0000"/>
              </a:solidFill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 l="6914" t="25219" r="13945" b="47219"/>
          <a:stretch>
            <a:fillRect/>
          </a:stretch>
        </p:blipFill>
        <p:spPr bwMode="auto">
          <a:xfrm>
            <a:off x="642910" y="4357694"/>
            <a:ext cx="8244408" cy="16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27 CuadroTexto"/>
          <p:cNvSpPr txBox="1"/>
          <p:nvPr/>
        </p:nvSpPr>
        <p:spPr>
          <a:xfrm>
            <a:off x="785786" y="1928802"/>
            <a:ext cx="8064896" cy="120032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r>
              <a:rPr lang="es-MX" dirty="0" smtClean="0">
                <a:latin typeface="Monotype Corsiva" pitchFamily="66" charset="0"/>
              </a:rPr>
              <a:t>  </a:t>
            </a:r>
            <a:r>
              <a:rPr lang="es-MX" sz="1600" dirty="0" smtClean="0">
                <a:latin typeface="+mj-lt"/>
              </a:rPr>
              <a:t>R – O </a:t>
            </a:r>
            <a:r>
              <a:rPr lang="es-MX" sz="1600" dirty="0" smtClean="0"/>
              <a:t>–</a:t>
            </a:r>
            <a:r>
              <a:rPr lang="es-MX" sz="1600" dirty="0" smtClean="0">
                <a:latin typeface="+mj-lt"/>
              </a:rPr>
              <a:t> PO</a:t>
            </a:r>
            <a:r>
              <a:rPr lang="es-MX" sz="1600" baseline="-25000" dirty="0" smtClean="0">
                <a:latin typeface="+mj-lt"/>
              </a:rPr>
              <a:t>3</a:t>
            </a:r>
            <a:r>
              <a:rPr lang="es-MX" sz="1600" dirty="0" smtClean="0">
                <a:latin typeface="+mj-lt"/>
              </a:rPr>
              <a:t>   </a:t>
            </a:r>
            <a:r>
              <a:rPr lang="es-MX" b="1" dirty="0" smtClean="0">
                <a:solidFill>
                  <a:schemeClr val="bg2">
                    <a:lumMod val="25000"/>
                  </a:schemeClr>
                </a:solidFill>
              </a:rPr>
              <a:t>+</a:t>
            </a:r>
            <a:r>
              <a:rPr lang="es-MX" dirty="0" smtClean="0"/>
              <a:t>   </a:t>
            </a:r>
            <a:r>
              <a:rPr lang="es-MX" sz="1600" dirty="0" smtClean="0"/>
              <a:t>H</a:t>
            </a:r>
            <a:r>
              <a:rPr lang="es-MX" sz="1600" baseline="-25000" dirty="0" smtClean="0"/>
              <a:t>2</a:t>
            </a:r>
            <a:r>
              <a:rPr lang="es-MX" sz="1600" dirty="0" smtClean="0"/>
              <a:t>O                                             </a:t>
            </a:r>
            <a:r>
              <a:rPr lang="es-MX" sz="1600" dirty="0" smtClean="0">
                <a:latin typeface="Monotype Corsiva" pitchFamily="66" charset="0"/>
              </a:rPr>
              <a:t> </a:t>
            </a:r>
            <a:r>
              <a:rPr lang="es-MX" sz="1600" dirty="0" smtClean="0"/>
              <a:t>H – O – PO</a:t>
            </a:r>
            <a:r>
              <a:rPr lang="es-MX" sz="1600" baseline="-25000" dirty="0" smtClean="0"/>
              <a:t>3 </a:t>
            </a:r>
            <a:r>
              <a:rPr lang="es-MX" sz="1600" baseline="30000" dirty="0" smtClean="0"/>
              <a:t>-</a:t>
            </a:r>
            <a:r>
              <a:rPr lang="es-MX" sz="1600" dirty="0" smtClean="0"/>
              <a:t>   </a:t>
            </a:r>
            <a:r>
              <a:rPr lang="es-MX" b="1" dirty="0" smtClean="0">
                <a:solidFill>
                  <a:schemeClr val="bg2">
                    <a:lumMod val="25000"/>
                  </a:schemeClr>
                </a:solidFill>
              </a:rPr>
              <a:t>+</a:t>
            </a:r>
            <a:r>
              <a:rPr lang="es-MX" sz="1600" dirty="0" smtClean="0"/>
              <a:t>  R - OH</a:t>
            </a:r>
          </a:p>
          <a:p>
            <a:endParaRPr lang="es-MX" dirty="0" smtClean="0"/>
          </a:p>
          <a:p>
            <a:r>
              <a:rPr lang="es-MX" dirty="0" smtClean="0"/>
              <a:t>                             </a:t>
            </a:r>
            <a:endParaRPr lang="es-MX" dirty="0"/>
          </a:p>
        </p:txBody>
      </p:sp>
      <p:cxnSp>
        <p:nvCxnSpPr>
          <p:cNvPr id="30" name="29 Conector recto de flecha"/>
          <p:cNvCxnSpPr/>
          <p:nvPr/>
        </p:nvCxnSpPr>
        <p:spPr>
          <a:xfrm>
            <a:off x="3428992" y="2357430"/>
            <a:ext cx="172819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CuadroTexto"/>
          <p:cNvSpPr txBox="1"/>
          <p:nvPr/>
        </p:nvSpPr>
        <p:spPr>
          <a:xfrm>
            <a:off x="3500430" y="200024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Fosfatasas</a:t>
            </a:r>
            <a:endParaRPr lang="es-MX" sz="1200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3571868" y="250030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Fosfo</a:t>
            </a:r>
            <a:r>
              <a:rPr lang="es-MX" sz="12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- mono, -di, -</a:t>
            </a:r>
            <a:r>
              <a:rPr lang="es-MX" sz="1200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triesterasas</a:t>
            </a:r>
            <a:endParaRPr lang="es-MX" sz="1200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714348" y="3571876"/>
            <a:ext cx="33575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err="1" smtClean="0"/>
              <a:t>Fosfonatasa</a:t>
            </a:r>
            <a:r>
              <a:rPr lang="es-MX" sz="2400" dirty="0" smtClean="0"/>
              <a:t> (C-P)</a:t>
            </a:r>
            <a:endParaRPr lang="es-ES" sz="2400" dirty="0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785786" y="1071546"/>
            <a:ext cx="4572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Fosfatasa (Esteres de Fosfato)</a:t>
            </a:r>
            <a:endParaRPr lang="es-ES" sz="2400" dirty="0"/>
          </a:p>
        </p:txBody>
      </p:sp>
      <p:pic>
        <p:nvPicPr>
          <p:cNvPr id="11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0"/>
            <a:ext cx="753427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4643438" y="3736975"/>
          <a:ext cx="4500562" cy="312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name="Imagen de mapa de bits" r:id="rId5" imgW="4723810" imgH="3277057" progId="PBrush">
                  <p:embed/>
                </p:oleObj>
              </mc:Choice>
              <mc:Fallback>
                <p:oleObj name="Imagen de mapa de bits" r:id="rId5" imgW="4723810" imgH="3277057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736975"/>
                        <a:ext cx="4500562" cy="312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4"/>
          <p:cNvGraphicFramePr>
            <a:graphicFrameLocks noChangeAspect="1"/>
          </p:cNvGraphicFramePr>
          <p:nvPr/>
        </p:nvGraphicFramePr>
        <p:xfrm>
          <a:off x="0" y="3744913"/>
          <a:ext cx="4643438" cy="311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0" name="Imagen de mapa de bits" r:id="rId7" imgW="5057143" imgH="3390476" progId="PBrush">
                  <p:embed/>
                </p:oleObj>
              </mc:Choice>
              <mc:Fallback>
                <p:oleObj name="Imagen de mapa de bits" r:id="rId7" imgW="5057143" imgH="3390476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744913"/>
                        <a:ext cx="4643438" cy="311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5 Conector recto de flecha"/>
          <p:cNvCxnSpPr/>
          <p:nvPr/>
        </p:nvCxnSpPr>
        <p:spPr>
          <a:xfrm flipV="1">
            <a:off x="642910" y="2214554"/>
            <a:ext cx="1714512" cy="2857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85131" y="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Poza Azul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00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7" descr="DunasDeYeso 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5292725" y="484188"/>
            <a:ext cx="26638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>
                <a:solidFill>
                  <a:srgbClr val="CC3300"/>
                </a:solidFill>
                <a:ea typeface="MS PGothic" pitchFamily="34" charset="-128"/>
              </a:rPr>
              <a:t>Suelos de tipo aluvial: carbonatos, sulfatos</a:t>
            </a:r>
          </a:p>
          <a:p>
            <a:pPr algn="just"/>
            <a:r>
              <a:rPr lang="es-ES">
                <a:solidFill>
                  <a:srgbClr val="CC3300"/>
                </a:solidFill>
                <a:ea typeface="MS PGothic" pitchFamily="34" charset="-128"/>
              </a:rPr>
              <a:t>Hipersalino, </a:t>
            </a:r>
            <a:r>
              <a:rPr lang="es-MX">
                <a:solidFill>
                  <a:srgbClr val="CC3300"/>
                </a:solidFill>
              </a:rPr>
              <a:t>Oligotrófico</a:t>
            </a:r>
          </a:p>
          <a:p>
            <a:pPr algn="just"/>
            <a:endParaRPr lang="es-ES">
              <a:solidFill>
                <a:srgbClr val="CC3300"/>
              </a:solidFill>
              <a:ea typeface="MS PGothic" pitchFamily="34" charset="-128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5292725" y="1806575"/>
            <a:ext cx="35274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>
                <a:solidFill>
                  <a:srgbClr val="CC3300"/>
                </a:solidFill>
                <a:ea typeface="MS PGothic" pitchFamily="34" charset="-128"/>
              </a:rPr>
              <a:t>Clima árido (BW): 150 mm anual, 44 ºC en verano – 0 ºC en inverno.</a:t>
            </a:r>
            <a:endParaRPr lang="es-MX">
              <a:solidFill>
                <a:srgbClr val="CC3300"/>
              </a:solidFill>
              <a:ea typeface="MS PGothic" pitchFamily="34" charset="-128"/>
            </a:endParaRPr>
          </a:p>
        </p:txBody>
      </p:sp>
      <p:pic>
        <p:nvPicPr>
          <p:cNvPr id="28676" name="Picture 4" descr="ccmojo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3284538"/>
            <a:ext cx="5076825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4" cstate="print">
            <a:lum bright="12000" contrast="12000"/>
          </a:blip>
          <a:srcRect/>
          <a:stretch>
            <a:fillRect/>
          </a:stretch>
        </p:blipFill>
        <p:spPr bwMode="auto">
          <a:xfrm>
            <a:off x="0" y="188913"/>
            <a:ext cx="521970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7" descr="CCC-Feb09 0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84538"/>
            <a:ext cx="4278313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71414"/>
            <a:ext cx="847725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500794" y="5959478"/>
            <a:ext cx="2643206" cy="898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CONANP (2003)</a:t>
            </a:r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3500430" y="3357562"/>
            <a:ext cx="1143008" cy="5715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1357290" y="2601916"/>
            <a:ext cx="2643206" cy="898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Pastizal</a:t>
            </a:r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en </a:t>
            </a:r>
            <a:r>
              <a:rPr lang="en-US" sz="24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Yeso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6215074" y="1785926"/>
            <a:ext cx="2643206" cy="898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Pastizal</a:t>
            </a:r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en </a:t>
            </a:r>
            <a:r>
              <a:rPr lang="en-US" sz="24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Caliza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11 Conector recto de flecha"/>
          <p:cNvCxnSpPr/>
          <p:nvPr/>
        </p:nvCxnSpPr>
        <p:spPr>
          <a:xfrm rot="5400000">
            <a:off x="6536545" y="3107529"/>
            <a:ext cx="1143008" cy="714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rot="10800000" flipV="1">
            <a:off x="6143636" y="2571744"/>
            <a:ext cx="857256" cy="64294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rot="10800000">
            <a:off x="5643570" y="2428868"/>
            <a:ext cx="78581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Título"/>
          <p:cNvSpPr>
            <a:spLocks noGrp="1"/>
          </p:cNvSpPr>
          <p:nvPr>
            <p:ph type="ctrTitle"/>
          </p:nvPr>
        </p:nvSpPr>
        <p:spPr>
          <a:xfrm>
            <a:off x="684213" y="101586"/>
            <a:ext cx="2887655" cy="1470026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4F6228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Churince</a:t>
            </a:r>
            <a:r>
              <a:rPr lang="en-US" sz="3200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200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200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(CaSO</a:t>
            </a:r>
            <a:r>
              <a:rPr lang="en-US" sz="3200" baseline="-25000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en-US" sz="3200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pic>
        <p:nvPicPr>
          <p:cNvPr id="53251" name="Picture 5" descr="CCC-Feb09 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758569"/>
            <a:ext cx="3929090" cy="388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Felipe\Pictures\CuatroCienegas07\CCC-Feb09\CCC-Feb09 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778" y="1785926"/>
            <a:ext cx="4013122" cy="3929090"/>
          </a:xfrm>
          <a:prstGeom prst="rect">
            <a:avLst/>
          </a:prstGeom>
          <a:noFill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5286380" y="214290"/>
            <a:ext cx="2887655" cy="1470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Pozas</a:t>
            </a:r>
            <a:r>
              <a:rPr lang="en-US" sz="32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Azules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(CaCO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pic>
        <p:nvPicPr>
          <p:cNvPr id="8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71604" y="214290"/>
            <a:ext cx="7572396" cy="1011222"/>
          </a:xfrm>
        </p:spPr>
        <p:txBody>
          <a:bodyPr/>
          <a:lstStyle/>
          <a:p>
            <a:r>
              <a:rPr lang="es-MX" dirty="0" smtClean="0">
                <a:solidFill>
                  <a:srgbClr val="FF0000"/>
                </a:solidFill>
              </a:rPr>
              <a:t>Estromatolitos en Cuatro </a:t>
            </a:r>
            <a:r>
              <a:rPr lang="es-MX" dirty="0" err="1" smtClean="0">
                <a:solidFill>
                  <a:srgbClr val="FF0000"/>
                </a:solidFill>
              </a:rPr>
              <a:t>Ciénegas</a:t>
            </a:r>
            <a:r>
              <a:rPr lang="es-MX" dirty="0" smtClean="0">
                <a:solidFill>
                  <a:srgbClr val="FF0000"/>
                </a:solidFill>
              </a:rPr>
              <a:t>, </a:t>
            </a:r>
            <a:r>
              <a:rPr lang="es-MX" dirty="0" err="1" smtClean="0">
                <a:solidFill>
                  <a:srgbClr val="FF0000"/>
                </a:solidFill>
              </a:rPr>
              <a:t>Coah</a:t>
            </a:r>
            <a:r>
              <a:rPr lang="es-MX" dirty="0" smtClean="0">
                <a:solidFill>
                  <a:srgbClr val="FF0000"/>
                </a:solidFill>
              </a:rPr>
              <a:t>.</a:t>
            </a:r>
            <a:endParaRPr lang="es-MX" dirty="0">
              <a:solidFill>
                <a:srgbClr val="FF0000"/>
              </a:solidFill>
            </a:endParaRPr>
          </a:p>
        </p:txBody>
      </p:sp>
      <p:pic>
        <p:nvPicPr>
          <p:cNvPr id="3" name="Picture 4" descr="C:\Users\Mi\Pictures\CuatroCienegas07\CCCSep2010\DSC02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1"/>
            <a:ext cx="4293759" cy="3643338"/>
          </a:xfrm>
          <a:prstGeom prst="rect">
            <a:avLst/>
          </a:prstGeom>
          <a:noFill/>
        </p:spPr>
      </p:pic>
      <p:pic>
        <p:nvPicPr>
          <p:cNvPr id="4098" name="Picture 2" descr="C:\Users\Mi\Pictures\CuatroCienegas07\CCCSep2010\DSC02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643050"/>
            <a:ext cx="4929190" cy="3643337"/>
          </a:xfrm>
          <a:prstGeom prst="rect">
            <a:avLst/>
          </a:prstGeom>
          <a:noFill/>
        </p:spPr>
      </p:pic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43888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Flecha derecha"/>
          <p:cNvSpPr/>
          <p:nvPr/>
        </p:nvSpPr>
        <p:spPr>
          <a:xfrm rot="16200000">
            <a:off x="892943" y="1964521"/>
            <a:ext cx="1428760" cy="357190"/>
          </a:xfrm>
          <a:prstGeom prst="rightArrow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Flecha derecha"/>
          <p:cNvSpPr/>
          <p:nvPr/>
        </p:nvSpPr>
        <p:spPr>
          <a:xfrm rot="5400000">
            <a:off x="1607323" y="1964521"/>
            <a:ext cx="1428760" cy="357190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uadroTexto"/>
          <p:cNvSpPr txBox="1"/>
          <p:nvPr/>
        </p:nvSpPr>
        <p:spPr>
          <a:xfrm>
            <a:off x="1928794" y="1000108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008000"/>
                </a:solidFill>
              </a:rPr>
              <a:t>CO2</a:t>
            </a:r>
            <a:endParaRPr lang="es-MX" sz="2000" b="1" dirty="0">
              <a:solidFill>
                <a:srgbClr val="008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214414" y="1000108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990000"/>
                </a:solidFill>
              </a:rPr>
              <a:t>O2</a:t>
            </a:r>
            <a:endParaRPr lang="es-MX" sz="2000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8" y="707709"/>
            <a:ext cx="9114941" cy="545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4 Conector recto de flecha"/>
          <p:cNvCxnSpPr/>
          <p:nvPr/>
        </p:nvCxnSpPr>
        <p:spPr>
          <a:xfrm>
            <a:off x="1907704" y="3501008"/>
            <a:ext cx="0" cy="100811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>
            <a:off x="2699792" y="3501008"/>
            <a:ext cx="0" cy="1008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6237312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Concentración de fósforo total (PT  en µg </a:t>
            </a:r>
            <a:r>
              <a:rPr kumimoji="0" lang="es-MX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kumimoji="0" lang="es-MX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-1</a:t>
            </a: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para 9 ecosistemas desérticos. Pastizal CH y Matorral CH (</a:t>
            </a:r>
            <a:r>
              <a:rPr kumimoji="0" lang="es-MX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Perroni</a:t>
            </a: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et al. En revisión), Pastizal PA (Montiel-González. 2011), Pastizal y Matorral (Cross y Schlesinger, 2001), </a:t>
            </a:r>
            <a:r>
              <a:rPr kumimoji="0" lang="es-MX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Shinarump</a:t>
            </a: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White </a:t>
            </a:r>
            <a:r>
              <a:rPr kumimoji="0" lang="es-MX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Rim</a:t>
            </a: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Cedar Mesa, </a:t>
            </a:r>
            <a:r>
              <a:rPr kumimoji="0" lang="es-MX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Forest</a:t>
            </a: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(pueden ser pastizales, matorrales y/o juníperos; Buckingham et al. 2010)</a:t>
            </a:r>
          </a:p>
        </p:txBody>
      </p:sp>
      <p:sp>
        <p:nvSpPr>
          <p:cNvPr id="9" name="4 CuadroTexto"/>
          <p:cNvSpPr txBox="1">
            <a:spLocks noChangeArrowheads="1"/>
          </p:cNvSpPr>
          <p:nvPr/>
        </p:nvSpPr>
        <p:spPr bwMode="auto">
          <a:xfrm>
            <a:off x="0" y="0"/>
            <a:ext cx="6715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20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Tapia &amp; García-Oliva 2013 TERRA</a:t>
            </a:r>
            <a:endParaRPr lang="es-MX" sz="2000" dirty="0">
              <a:latin typeface="Arabic Typesetting" pitchFamily="66" charset="-78"/>
              <a:ea typeface="Arial Unicode MS" pitchFamily="34" charset="-128"/>
              <a:cs typeface="Arabic Typesetting" pitchFamily="66" charset="-78"/>
            </a:endParaRPr>
          </a:p>
        </p:txBody>
      </p:sp>
      <p:pic>
        <p:nvPicPr>
          <p:cNvPr id="10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0" y="292494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 l="12244" r="12515"/>
          <a:stretch>
            <a:fillRect/>
          </a:stretch>
        </p:blipFill>
        <p:spPr bwMode="auto">
          <a:xfrm>
            <a:off x="6516216" y="2996952"/>
            <a:ext cx="1443551" cy="17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 l="19894" r="20422"/>
          <a:stretch>
            <a:fillRect/>
          </a:stretch>
        </p:blipFill>
        <p:spPr bwMode="auto">
          <a:xfrm>
            <a:off x="4860032" y="2991594"/>
            <a:ext cx="1318911" cy="17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 cstate="print"/>
          <a:srcRect l="12709" r="16099"/>
          <a:stretch>
            <a:fillRect/>
          </a:stretch>
        </p:blipFill>
        <p:spPr bwMode="auto">
          <a:xfrm>
            <a:off x="2843808" y="2996952"/>
            <a:ext cx="1428819" cy="17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5" cstate="print"/>
          <a:srcRect l="16875" r="15626"/>
          <a:stretch>
            <a:fillRect/>
          </a:stretch>
        </p:blipFill>
        <p:spPr bwMode="auto">
          <a:xfrm>
            <a:off x="1043608" y="2961144"/>
            <a:ext cx="1457449" cy="17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6" cstate="print"/>
          <a:srcRect l="17027" r="14866"/>
          <a:stretch>
            <a:fillRect/>
          </a:stretch>
        </p:blipFill>
        <p:spPr bwMode="auto">
          <a:xfrm>
            <a:off x="7092279" y="1160944"/>
            <a:ext cx="1498388" cy="17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7" cstate="print"/>
          <a:srcRect l="17104" r="14481"/>
          <a:stretch>
            <a:fillRect/>
          </a:stretch>
        </p:blipFill>
        <p:spPr bwMode="auto">
          <a:xfrm>
            <a:off x="5364088" y="1160944"/>
            <a:ext cx="1465457" cy="17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8" cstate="print"/>
          <a:srcRect l="17419" r="12904"/>
          <a:stretch>
            <a:fillRect/>
          </a:stretch>
        </p:blipFill>
        <p:spPr bwMode="auto">
          <a:xfrm>
            <a:off x="3779911" y="1124744"/>
            <a:ext cx="1473554" cy="17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2" name="Picture 10"/>
          <p:cNvPicPr>
            <a:picLocks noChangeAspect="1" noChangeArrowheads="1"/>
          </p:cNvPicPr>
          <p:nvPr/>
        </p:nvPicPr>
        <p:blipFill>
          <a:blip r:embed="rId9" cstate="print"/>
          <a:srcRect l="13935" r="16388"/>
          <a:stretch>
            <a:fillRect/>
          </a:stretch>
        </p:blipFill>
        <p:spPr bwMode="auto">
          <a:xfrm>
            <a:off x="2051720" y="1124744"/>
            <a:ext cx="144016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3" name="Picture 11"/>
          <p:cNvPicPr>
            <a:picLocks noChangeAspect="1" noChangeArrowheads="1"/>
          </p:cNvPicPr>
          <p:nvPr/>
        </p:nvPicPr>
        <p:blipFill>
          <a:blip r:embed="rId10" cstate="print"/>
          <a:srcRect l="74249" t="64799"/>
          <a:stretch>
            <a:fillRect/>
          </a:stretch>
        </p:blipFill>
        <p:spPr bwMode="auto">
          <a:xfrm>
            <a:off x="0" y="4941168"/>
            <a:ext cx="182420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4" name="Picture 12"/>
          <p:cNvPicPr>
            <a:picLocks noChangeAspect="1" noChangeArrowheads="1"/>
          </p:cNvPicPr>
          <p:nvPr/>
        </p:nvPicPr>
        <p:blipFill>
          <a:blip r:embed="rId11" cstate="print"/>
          <a:srcRect l="14329" r="18700"/>
          <a:stretch>
            <a:fillRect/>
          </a:stretch>
        </p:blipFill>
        <p:spPr bwMode="auto">
          <a:xfrm>
            <a:off x="323528" y="1124744"/>
            <a:ext cx="1512168" cy="17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6237312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Concentración de fósforo total (PT  en µg </a:t>
            </a:r>
            <a:r>
              <a:rPr kumimoji="0" lang="es-MX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kumimoji="0" lang="es-MX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-1</a:t>
            </a: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para 9 ecosistemas desérticos. Pastizal CH y Matorral CH (</a:t>
            </a:r>
            <a:r>
              <a:rPr kumimoji="0" lang="es-MX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Perroni</a:t>
            </a: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et al. En revisión), Pastizal PA (Montiel-González. 2011), Pastizal y Matorral (Cross y Schlesinger, 2001), </a:t>
            </a:r>
            <a:r>
              <a:rPr kumimoji="0" lang="es-MX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Shinarump</a:t>
            </a: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White </a:t>
            </a:r>
            <a:r>
              <a:rPr kumimoji="0" lang="es-MX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Rim</a:t>
            </a: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Cedar Mesa, </a:t>
            </a:r>
            <a:r>
              <a:rPr kumimoji="0" lang="es-MX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Forest</a:t>
            </a: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(pueden ser pastizales, matorrales y/o juníperos; Buckingham et al. 2010)</a:t>
            </a:r>
          </a:p>
        </p:txBody>
      </p:sp>
      <p:cxnSp>
        <p:nvCxnSpPr>
          <p:cNvPr id="14" name="13 Conector recto de flecha"/>
          <p:cNvCxnSpPr/>
          <p:nvPr/>
        </p:nvCxnSpPr>
        <p:spPr>
          <a:xfrm>
            <a:off x="1142976" y="63434"/>
            <a:ext cx="0" cy="100811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2857488" y="63434"/>
            <a:ext cx="0" cy="1008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4 CuadroTexto"/>
          <p:cNvSpPr txBox="1">
            <a:spLocks noChangeArrowheads="1"/>
          </p:cNvSpPr>
          <p:nvPr/>
        </p:nvSpPr>
        <p:spPr bwMode="auto">
          <a:xfrm>
            <a:off x="0" y="0"/>
            <a:ext cx="6715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20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Tapia &amp; García-Oliva 2013 TERRA</a:t>
            </a:r>
            <a:endParaRPr lang="es-MX" sz="2000" dirty="0">
              <a:latin typeface="Arabic Typesetting" pitchFamily="66" charset="-78"/>
              <a:ea typeface="Arial Unicode MS" pitchFamily="34" charset="-128"/>
              <a:cs typeface="Arabic Typesetting" pitchFamily="66" charset="-78"/>
            </a:endParaRPr>
          </a:p>
        </p:txBody>
      </p:sp>
      <p:pic>
        <p:nvPicPr>
          <p:cNvPr id="18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/>
          <p:cNvGrpSpPr/>
          <p:nvPr/>
        </p:nvGrpSpPr>
        <p:grpSpPr>
          <a:xfrm>
            <a:off x="179512" y="692936"/>
            <a:ext cx="1872000" cy="2160000"/>
            <a:chOff x="827584" y="1340768"/>
            <a:chExt cx="2592288" cy="3009900"/>
          </a:xfrm>
        </p:grpSpPr>
        <p:pic>
          <p:nvPicPr>
            <p:cNvPr id="2969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16487" r="33305"/>
            <a:stretch>
              <a:fillRect/>
            </a:stretch>
          </p:blipFill>
          <p:spPr bwMode="auto">
            <a:xfrm>
              <a:off x="827584" y="1340768"/>
              <a:ext cx="2520280" cy="300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5 Rectángulo"/>
            <p:cNvSpPr/>
            <p:nvPr/>
          </p:nvSpPr>
          <p:spPr>
            <a:xfrm>
              <a:off x="971600" y="1700808"/>
              <a:ext cx="2448272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24635" r="26095"/>
          <a:stretch>
            <a:fillRect/>
          </a:stretch>
        </p:blipFill>
        <p:spPr bwMode="auto">
          <a:xfrm>
            <a:off x="2015912" y="692697"/>
            <a:ext cx="1764000" cy="215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 l="22004" r="21415"/>
          <a:stretch>
            <a:fillRect/>
          </a:stretch>
        </p:blipFill>
        <p:spPr bwMode="auto">
          <a:xfrm>
            <a:off x="3784889" y="692696"/>
            <a:ext cx="1795223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 cstate="print"/>
          <a:srcRect l="27308" r="28138"/>
          <a:stretch>
            <a:fillRect/>
          </a:stretch>
        </p:blipFill>
        <p:spPr bwMode="auto">
          <a:xfrm>
            <a:off x="5513892" y="692696"/>
            <a:ext cx="1722404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12 Conector recto"/>
          <p:cNvCxnSpPr/>
          <p:nvPr/>
        </p:nvCxnSpPr>
        <p:spPr>
          <a:xfrm>
            <a:off x="0" y="285293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 cstate="print"/>
          <a:srcRect l="25922" r="26927"/>
          <a:stretch>
            <a:fillRect/>
          </a:stretch>
        </p:blipFill>
        <p:spPr bwMode="auto">
          <a:xfrm>
            <a:off x="667131" y="2889176"/>
            <a:ext cx="1672621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7" cstate="print"/>
          <a:srcRect l="27000" r="28948"/>
          <a:stretch>
            <a:fillRect/>
          </a:stretch>
        </p:blipFill>
        <p:spPr bwMode="auto">
          <a:xfrm>
            <a:off x="2627598" y="2889176"/>
            <a:ext cx="1728378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8" cstate="print"/>
          <a:srcRect l="26719" r="26130"/>
          <a:stretch>
            <a:fillRect/>
          </a:stretch>
        </p:blipFill>
        <p:spPr bwMode="auto">
          <a:xfrm>
            <a:off x="4788029" y="2889176"/>
            <a:ext cx="1666839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9" cstate="print"/>
          <a:srcRect l="25147" r="26130"/>
          <a:stretch>
            <a:fillRect/>
          </a:stretch>
        </p:blipFill>
        <p:spPr bwMode="auto">
          <a:xfrm>
            <a:off x="6911761" y="2889176"/>
            <a:ext cx="1722404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10" cstate="print"/>
          <a:srcRect l="15769" t="49828" r="10071" b="44876"/>
          <a:stretch>
            <a:fillRect/>
          </a:stretch>
        </p:blipFill>
        <p:spPr bwMode="auto">
          <a:xfrm>
            <a:off x="0" y="5345832"/>
            <a:ext cx="9144000" cy="60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6237312"/>
            <a:ext cx="91440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Concentración de fósforo total (PT  en µg </a:t>
            </a:r>
            <a:r>
              <a:rPr kumimoji="0" lang="es-MX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kumimoji="0" lang="es-MX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-1</a:t>
            </a: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para 9 ecosistemas desérticos. Pastizal CH y Matorral CH (</a:t>
            </a:r>
            <a:r>
              <a:rPr kumimoji="0" lang="es-MX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Perroni</a:t>
            </a: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et al. En revisión), Pastizal PA (Montiel-González. 2011), Pastizal y Matorral (Cross y Schlesinger, 2001), </a:t>
            </a:r>
            <a:r>
              <a:rPr kumimoji="0" lang="es-MX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Shinarump</a:t>
            </a: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White </a:t>
            </a:r>
            <a:r>
              <a:rPr kumimoji="0" lang="es-MX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Rim</a:t>
            </a: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Cedar Mesa, </a:t>
            </a:r>
            <a:r>
              <a:rPr kumimoji="0" lang="es-MX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Forest</a:t>
            </a:r>
            <a:r>
              <a:rPr kumimoji="0" lang="es-MX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(pueden ser pastizales, matorrales y/o juníperos; Buckingham et al. 2010)</a:t>
            </a:r>
          </a:p>
        </p:txBody>
      </p:sp>
      <p:cxnSp>
        <p:nvCxnSpPr>
          <p:cNvPr id="17" name="16 Conector recto de flecha"/>
          <p:cNvCxnSpPr/>
          <p:nvPr/>
        </p:nvCxnSpPr>
        <p:spPr>
          <a:xfrm>
            <a:off x="1979712" y="5877272"/>
            <a:ext cx="511256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Más"/>
          <p:cNvSpPr/>
          <p:nvPr/>
        </p:nvSpPr>
        <p:spPr>
          <a:xfrm>
            <a:off x="1403648" y="5733256"/>
            <a:ext cx="288032" cy="21602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Menos"/>
          <p:cNvSpPr/>
          <p:nvPr/>
        </p:nvSpPr>
        <p:spPr>
          <a:xfrm>
            <a:off x="7236296" y="5805264"/>
            <a:ext cx="360040" cy="14401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CuadroTexto"/>
          <p:cNvSpPr txBox="1"/>
          <p:nvPr/>
        </p:nvSpPr>
        <p:spPr>
          <a:xfrm>
            <a:off x="3707904" y="5877272"/>
            <a:ext cx="2304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Disponibilidad </a:t>
            </a:r>
            <a:endParaRPr lang="es-MX" sz="1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3" name="22 Conector recto de flecha"/>
          <p:cNvCxnSpPr/>
          <p:nvPr/>
        </p:nvCxnSpPr>
        <p:spPr>
          <a:xfrm>
            <a:off x="1785918" y="-24"/>
            <a:ext cx="0" cy="100811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3571868" y="0"/>
            <a:ext cx="0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4 CuadroTexto"/>
          <p:cNvSpPr txBox="1">
            <a:spLocks noChangeArrowheads="1"/>
          </p:cNvSpPr>
          <p:nvPr/>
        </p:nvSpPr>
        <p:spPr bwMode="auto">
          <a:xfrm>
            <a:off x="0" y="0"/>
            <a:ext cx="6715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20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Tapia &amp; García-Oliva 2013 TERRA</a:t>
            </a:r>
            <a:endParaRPr lang="es-MX" sz="2000" dirty="0">
              <a:latin typeface="Arabic Typesetting" pitchFamily="66" charset="-78"/>
              <a:ea typeface="Arial Unicode MS" pitchFamily="34" charset="-128"/>
              <a:cs typeface="Arabic Typesetting" pitchFamily="66" charset="-78"/>
            </a:endParaRP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11" cstate="print"/>
          <a:srcRect l="27692" r="27575"/>
          <a:stretch>
            <a:fillRect/>
          </a:stretch>
        </p:blipFill>
        <p:spPr bwMode="auto">
          <a:xfrm>
            <a:off x="7369657" y="692696"/>
            <a:ext cx="1666839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5 Imagen" descr="PIC0665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3394245" y="2528972"/>
            <a:ext cx="20224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4 CuadroTexto"/>
          <p:cNvSpPr txBox="1">
            <a:spLocks noChangeArrowheads="1"/>
          </p:cNvSpPr>
          <p:nvPr/>
        </p:nvSpPr>
        <p:spPr bwMode="auto">
          <a:xfrm>
            <a:off x="357158" y="3568939"/>
            <a:ext cx="292895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Biomasa</a:t>
            </a:r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 Total: 1244 g m</a:t>
            </a:r>
            <a:r>
              <a:rPr lang="en-US" sz="2800" baseline="300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-2</a:t>
            </a:r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 </a:t>
            </a:r>
            <a:r>
              <a:rPr lang="en-US" sz="2800" dirty="0" err="1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Biomasa</a:t>
            </a:r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 Radical: 684 g m</a:t>
            </a:r>
            <a:r>
              <a:rPr lang="en-US" sz="2800" baseline="300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-2</a:t>
            </a:r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(55%) </a:t>
            </a:r>
          </a:p>
          <a:p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 </a:t>
            </a:r>
            <a:endParaRPr lang="es-MX" sz="2800" dirty="0">
              <a:latin typeface="Arabic Typesetting" pitchFamily="66" charset="-78"/>
              <a:ea typeface="Arial Unicode MS" pitchFamily="34" charset="-128"/>
              <a:cs typeface="Arabic Typesetting" pitchFamily="66" charset="-78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1406" y="5877272"/>
            <a:ext cx="3095625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 err="1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Churince</a:t>
            </a:r>
            <a:endParaRPr lang="es-MX" sz="3600" i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456753" y="5733256"/>
            <a:ext cx="30956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 err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Pozas</a:t>
            </a:r>
            <a:r>
              <a:rPr lang="en-US" sz="3600" i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azules</a:t>
            </a:r>
            <a:endParaRPr lang="es-MX" sz="3600" i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11 Flecha arriba"/>
          <p:cNvSpPr/>
          <p:nvPr/>
        </p:nvSpPr>
        <p:spPr>
          <a:xfrm>
            <a:off x="69696" y="2353440"/>
            <a:ext cx="216024" cy="504056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59406" name="4 CuadroTexto"/>
          <p:cNvSpPr txBox="1">
            <a:spLocks noChangeArrowheads="1"/>
          </p:cNvSpPr>
          <p:nvPr/>
        </p:nvSpPr>
        <p:spPr bwMode="auto">
          <a:xfrm>
            <a:off x="2928926" y="928670"/>
            <a:ext cx="32861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 dirty="0" err="1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Sporobolus</a:t>
            </a:r>
            <a:r>
              <a:rPr lang="en-US" sz="2800" b="1" i="1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 </a:t>
            </a:r>
            <a:r>
              <a:rPr lang="en-US" sz="2800" b="1" i="1" dirty="0" err="1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airoides</a:t>
            </a:r>
            <a:r>
              <a:rPr lang="en-US" sz="2800" b="1" i="1" dirty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,</a:t>
            </a:r>
            <a:r>
              <a:rPr lang="en-US" sz="2800" b="1" dirty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 </a:t>
            </a:r>
            <a:r>
              <a:rPr lang="en-US" sz="2800" b="1" dirty="0" err="1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Poaceae</a:t>
            </a:r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 </a:t>
            </a:r>
            <a:endParaRPr lang="es-MX" sz="2800" dirty="0">
              <a:latin typeface="Arabic Typesetting" pitchFamily="66" charset="-78"/>
              <a:ea typeface="Arial Unicode MS" pitchFamily="34" charset="-128"/>
              <a:cs typeface="Arabic Typesetting" pitchFamily="66" charset="-78"/>
            </a:endParaRPr>
          </a:p>
        </p:txBody>
      </p:sp>
      <p:sp>
        <p:nvSpPr>
          <p:cNvPr id="59407" name="4 CuadroTexto"/>
          <p:cNvSpPr txBox="1">
            <a:spLocks noChangeArrowheads="1"/>
          </p:cNvSpPr>
          <p:nvPr/>
        </p:nvSpPr>
        <p:spPr bwMode="auto">
          <a:xfrm>
            <a:off x="5786446" y="3819914"/>
            <a:ext cx="328611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Biomasa</a:t>
            </a:r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 Total: </a:t>
            </a:r>
            <a:r>
              <a:rPr lang="en-US" sz="2800" dirty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611 </a:t>
            </a:r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g m</a:t>
            </a:r>
            <a:r>
              <a:rPr lang="en-US" sz="2800" baseline="300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-2</a:t>
            </a:r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 </a:t>
            </a:r>
          </a:p>
          <a:p>
            <a:r>
              <a:rPr lang="en-US" sz="2800" dirty="0" err="1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Biomasa</a:t>
            </a:r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 Radical: 288 g m</a:t>
            </a:r>
            <a:r>
              <a:rPr lang="en-US" sz="2800" baseline="300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-2</a:t>
            </a:r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(47%)</a:t>
            </a:r>
          </a:p>
          <a:p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 </a:t>
            </a:r>
            <a:endParaRPr lang="es-MX" sz="2800" dirty="0">
              <a:latin typeface="Arabic Typesetting" pitchFamily="66" charset="-78"/>
              <a:ea typeface="Arial Unicode MS" pitchFamily="34" charset="-128"/>
              <a:cs typeface="Arabic Typesetting" pitchFamily="66" charset="-78"/>
            </a:endParaRPr>
          </a:p>
        </p:txBody>
      </p:sp>
      <p:sp>
        <p:nvSpPr>
          <p:cNvPr id="14" name="13 Título"/>
          <p:cNvSpPr>
            <a:spLocks noGrp="1"/>
          </p:cNvSpPr>
          <p:nvPr>
            <p:ph type="title"/>
          </p:nvPr>
        </p:nvSpPr>
        <p:spPr>
          <a:xfrm>
            <a:off x="428596" y="29754"/>
            <a:ext cx="8229600" cy="1143000"/>
          </a:xfrm>
        </p:spPr>
        <p:txBody>
          <a:bodyPr/>
          <a:lstStyle/>
          <a:p>
            <a:r>
              <a:rPr lang="es-MX" sz="3600" dirty="0" smtClean="0">
                <a:solidFill>
                  <a:srgbClr val="FF0000"/>
                </a:solidFill>
              </a:rPr>
              <a:t>Características de los Sitios</a:t>
            </a:r>
            <a:endParaRPr lang="es-MX" sz="3600" dirty="0">
              <a:solidFill>
                <a:srgbClr val="FF0000"/>
              </a:solidFill>
            </a:endParaRPr>
          </a:p>
        </p:txBody>
      </p:sp>
      <p:sp>
        <p:nvSpPr>
          <p:cNvPr id="16" name="4 CuadroTexto"/>
          <p:cNvSpPr txBox="1">
            <a:spLocks noChangeArrowheads="1"/>
          </p:cNvSpPr>
          <p:nvPr/>
        </p:nvSpPr>
        <p:spPr bwMode="auto">
          <a:xfrm>
            <a:off x="428596" y="2311122"/>
            <a:ext cx="26432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Humedad</a:t>
            </a:r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 </a:t>
            </a:r>
            <a:r>
              <a:rPr lang="en-US" sz="2800" dirty="0" err="1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suelo</a:t>
            </a:r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: 37% </a:t>
            </a:r>
            <a:endParaRPr lang="es-MX" sz="2800" dirty="0">
              <a:latin typeface="Arabic Typesetting" pitchFamily="66" charset="-78"/>
              <a:ea typeface="Arial Unicode MS" pitchFamily="34" charset="-128"/>
              <a:cs typeface="Arabic Typesetting" pitchFamily="66" charset="-78"/>
            </a:endParaRPr>
          </a:p>
        </p:txBody>
      </p:sp>
      <p:sp>
        <p:nvSpPr>
          <p:cNvPr id="17" name="4 CuadroTexto"/>
          <p:cNvSpPr txBox="1">
            <a:spLocks noChangeArrowheads="1"/>
          </p:cNvSpPr>
          <p:nvPr/>
        </p:nvSpPr>
        <p:spPr bwMode="auto">
          <a:xfrm>
            <a:off x="5857884" y="2405714"/>
            <a:ext cx="26432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Humedad</a:t>
            </a:r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 </a:t>
            </a:r>
            <a:r>
              <a:rPr lang="en-US" sz="2800" dirty="0" err="1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suelo</a:t>
            </a:r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: 22% </a:t>
            </a:r>
            <a:endParaRPr lang="es-MX" sz="2800" dirty="0">
              <a:latin typeface="Arabic Typesetting" pitchFamily="66" charset="-78"/>
              <a:ea typeface="Arial Unicode MS" pitchFamily="34" charset="-128"/>
              <a:cs typeface="Arabic Typesetting" pitchFamily="66" charset="-78"/>
            </a:endParaRPr>
          </a:p>
        </p:txBody>
      </p:sp>
      <p:sp>
        <p:nvSpPr>
          <p:cNvPr id="18" name="4 CuadroTexto"/>
          <p:cNvSpPr txBox="1">
            <a:spLocks noChangeArrowheads="1"/>
          </p:cNvSpPr>
          <p:nvPr/>
        </p:nvSpPr>
        <p:spPr bwMode="auto">
          <a:xfrm>
            <a:off x="285711" y="1096676"/>
            <a:ext cx="26432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2800" dirty="0" err="1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Gipsisol</a:t>
            </a:r>
            <a:endParaRPr lang="es-MX" sz="2800" dirty="0">
              <a:latin typeface="Arabic Typesetting" pitchFamily="66" charset="-78"/>
              <a:ea typeface="Arial Unicode MS" pitchFamily="34" charset="-128"/>
              <a:cs typeface="Arabic Typesetting" pitchFamily="66" charset="-78"/>
            </a:endParaRPr>
          </a:p>
        </p:txBody>
      </p:sp>
      <p:sp>
        <p:nvSpPr>
          <p:cNvPr id="19" name="4 CuadroTexto"/>
          <p:cNvSpPr txBox="1">
            <a:spLocks noChangeArrowheads="1"/>
          </p:cNvSpPr>
          <p:nvPr/>
        </p:nvSpPr>
        <p:spPr bwMode="auto">
          <a:xfrm>
            <a:off x="6020582" y="1151933"/>
            <a:ext cx="26432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2800" dirty="0" err="1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Calcisol</a:t>
            </a:r>
            <a:endParaRPr lang="es-MX" sz="2800" dirty="0">
              <a:latin typeface="Arabic Typesetting" pitchFamily="66" charset="-78"/>
              <a:ea typeface="Arial Unicode MS" pitchFamily="34" charset="-128"/>
              <a:cs typeface="Arabic Typesetting" pitchFamily="66" charset="-78"/>
            </a:endParaRPr>
          </a:p>
        </p:txBody>
      </p:sp>
      <p:sp>
        <p:nvSpPr>
          <p:cNvPr id="20" name="4 CuadroTexto"/>
          <p:cNvSpPr txBox="1">
            <a:spLocks noChangeArrowheads="1"/>
          </p:cNvSpPr>
          <p:nvPr/>
        </p:nvSpPr>
        <p:spPr bwMode="auto">
          <a:xfrm>
            <a:off x="357158" y="3128515"/>
            <a:ext cx="26432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pH </a:t>
            </a:r>
            <a:r>
              <a:rPr lang="en-US" sz="2800" dirty="0" err="1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suelo</a:t>
            </a:r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: 8.6</a:t>
            </a:r>
            <a:endParaRPr lang="es-MX" sz="2800" dirty="0">
              <a:latin typeface="Arabic Typesetting" pitchFamily="66" charset="-78"/>
              <a:ea typeface="Arial Unicode MS" pitchFamily="34" charset="-128"/>
              <a:cs typeface="Arabic Typesetting" pitchFamily="66" charset="-78"/>
            </a:endParaRPr>
          </a:p>
        </p:txBody>
      </p:sp>
      <p:sp>
        <p:nvSpPr>
          <p:cNvPr id="21" name="4 CuadroTexto"/>
          <p:cNvSpPr txBox="1">
            <a:spLocks noChangeArrowheads="1"/>
          </p:cNvSpPr>
          <p:nvPr/>
        </p:nvSpPr>
        <p:spPr bwMode="auto">
          <a:xfrm>
            <a:off x="5857874" y="3353540"/>
            <a:ext cx="26432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pH </a:t>
            </a:r>
            <a:r>
              <a:rPr lang="en-US" sz="2800" dirty="0" err="1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suelo</a:t>
            </a:r>
            <a:r>
              <a:rPr lang="en-US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: 9.0</a:t>
            </a:r>
            <a:endParaRPr lang="es-MX" sz="2800" dirty="0">
              <a:latin typeface="Arabic Typesetting" pitchFamily="66" charset="-78"/>
              <a:ea typeface="Arial Unicode MS" pitchFamily="34" charset="-128"/>
              <a:cs typeface="Arabic Typesetting" pitchFamily="66" charset="-78"/>
            </a:endParaRPr>
          </a:p>
        </p:txBody>
      </p:sp>
      <p:sp>
        <p:nvSpPr>
          <p:cNvPr id="22" name="21 Flecha arriba"/>
          <p:cNvSpPr/>
          <p:nvPr/>
        </p:nvSpPr>
        <p:spPr>
          <a:xfrm>
            <a:off x="71406" y="3567886"/>
            <a:ext cx="216024" cy="504056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/>
          </a:p>
        </p:txBody>
      </p:sp>
      <p:sp>
        <p:nvSpPr>
          <p:cNvPr id="24" name="4 CuadroTexto"/>
          <p:cNvSpPr txBox="1">
            <a:spLocks noChangeArrowheads="1"/>
          </p:cNvSpPr>
          <p:nvPr/>
        </p:nvSpPr>
        <p:spPr bwMode="auto">
          <a:xfrm>
            <a:off x="285720" y="1477020"/>
            <a:ext cx="27860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Manto freático superficial</a:t>
            </a:r>
            <a:endParaRPr lang="es-MX" sz="2800" dirty="0">
              <a:latin typeface="Arabic Typesetting" pitchFamily="66" charset="-78"/>
              <a:ea typeface="Arial Unicode MS" pitchFamily="34" charset="-128"/>
              <a:cs typeface="Arabic Typesetting" pitchFamily="66" charset="-78"/>
            </a:endParaRPr>
          </a:p>
        </p:txBody>
      </p:sp>
      <p:sp>
        <p:nvSpPr>
          <p:cNvPr id="25" name="4 CuadroTexto"/>
          <p:cNvSpPr txBox="1">
            <a:spLocks noChangeArrowheads="1"/>
          </p:cNvSpPr>
          <p:nvPr/>
        </p:nvSpPr>
        <p:spPr bwMode="auto">
          <a:xfrm>
            <a:off x="6213772" y="1670186"/>
            <a:ext cx="27860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2800" dirty="0" smtClean="0">
                <a:latin typeface="Arabic Typesetting" pitchFamily="66" charset="-78"/>
                <a:ea typeface="Arial Unicode MS" pitchFamily="34" charset="-128"/>
                <a:cs typeface="Arabic Typesetting" pitchFamily="66" charset="-78"/>
              </a:rPr>
              <a:t>Manto freático profundo</a:t>
            </a:r>
            <a:endParaRPr lang="es-MX" sz="2800" dirty="0">
              <a:latin typeface="Arabic Typesetting" pitchFamily="66" charset="-78"/>
              <a:ea typeface="Arial Unicode MS" pitchFamily="34" charset="-128"/>
              <a:cs typeface="Arabic Typesetting" pitchFamily="66" charset="-78"/>
            </a:endParaRPr>
          </a:p>
        </p:txBody>
      </p:sp>
      <p:pic>
        <p:nvPicPr>
          <p:cNvPr id="26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71414"/>
            <a:ext cx="9001156" cy="1143000"/>
          </a:xfrm>
        </p:spPr>
        <p:txBody>
          <a:bodyPr/>
          <a:lstStyle/>
          <a:p>
            <a:r>
              <a:rPr lang="es-MX" sz="3600" dirty="0" smtClean="0">
                <a:solidFill>
                  <a:srgbClr val="FF0000"/>
                </a:solidFill>
              </a:rPr>
              <a:t>Composición de la comunidad bacteriana del suelo (Tapia 2010; Hernández 2014)</a:t>
            </a:r>
            <a:endParaRPr lang="es-MX" sz="3600" dirty="0">
              <a:solidFill>
                <a:srgbClr val="FF0000"/>
              </a:solidFill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 rot="5400000" flipH="1" flipV="1">
            <a:off x="3393273" y="5536421"/>
            <a:ext cx="714380" cy="500066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3014" y="1571611"/>
            <a:ext cx="6955134" cy="528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10 Conector recto de flecha"/>
          <p:cNvCxnSpPr/>
          <p:nvPr/>
        </p:nvCxnSpPr>
        <p:spPr>
          <a:xfrm flipV="1">
            <a:off x="3357554" y="5715016"/>
            <a:ext cx="1143008" cy="42862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rot="10800000">
            <a:off x="7286644" y="3071810"/>
            <a:ext cx="78581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rot="10800000">
            <a:off x="7143768" y="6215082"/>
            <a:ext cx="78581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3357554" y="3143248"/>
            <a:ext cx="1143008" cy="285752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3428992" y="4071942"/>
            <a:ext cx="1071570" cy="1000132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rot="10800000">
            <a:off x="7286644" y="4357694"/>
            <a:ext cx="78581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es-MX" sz="36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Formas dinámicas del suelo</a:t>
            </a:r>
            <a:endParaRPr lang="es-MX" sz="36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298782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16288"/>
            <a:ext cx="2987824" cy="248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077072"/>
            <a:ext cx="280831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1412776"/>
            <a:ext cx="291581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4077072"/>
            <a:ext cx="28438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Elipse"/>
          <p:cNvSpPr/>
          <p:nvPr/>
        </p:nvSpPr>
        <p:spPr>
          <a:xfrm>
            <a:off x="6588224" y="1484784"/>
            <a:ext cx="2483768" cy="244827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Elipse"/>
          <p:cNvSpPr/>
          <p:nvPr/>
        </p:nvSpPr>
        <p:spPr>
          <a:xfrm>
            <a:off x="395536" y="1484784"/>
            <a:ext cx="2483768" cy="244827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1412776"/>
            <a:ext cx="2867025" cy="236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Elipse"/>
          <p:cNvSpPr/>
          <p:nvPr/>
        </p:nvSpPr>
        <p:spPr>
          <a:xfrm>
            <a:off x="3528392" y="1556792"/>
            <a:ext cx="2483768" cy="2448272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CuadroTexto"/>
          <p:cNvSpPr txBox="1"/>
          <p:nvPr/>
        </p:nvSpPr>
        <p:spPr>
          <a:xfrm>
            <a:off x="1115616" y="1988840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195736" y="2636912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B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220072" y="1988840"/>
            <a:ext cx="2160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211960" y="2492896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B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164288" y="1916832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8316416" y="2348880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B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268016" y="4581708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195736" y="4941168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4364360" y="4734108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292080" y="4581128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7316688" y="4734108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8388424" y="4725144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6" name="25 Elipse"/>
          <p:cNvSpPr/>
          <p:nvPr/>
        </p:nvSpPr>
        <p:spPr>
          <a:xfrm>
            <a:off x="500034" y="4071942"/>
            <a:ext cx="2483768" cy="244827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8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37722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6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Cocientes Microbianos</a:t>
            </a:r>
            <a:br>
              <a:rPr lang="es-MX" sz="36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s-MX" sz="36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(Y. Tapia)</a:t>
            </a:r>
            <a:endParaRPr lang="es-MX" sz="36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115616" y="1988840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195736" y="2636912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B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220072" y="1988840"/>
            <a:ext cx="2160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211960" y="2492896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B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164288" y="1916832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8316416" y="2348880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B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268016" y="4581708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195736" y="4941168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4364360" y="4734108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292080" y="4581128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7316688" y="4734108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8388424" y="4725144"/>
            <a:ext cx="14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88"/>
            <a:ext cx="3000364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857364"/>
            <a:ext cx="314327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857364"/>
            <a:ext cx="300036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14348" y="1428736"/>
            <a:ext cx="7772400" cy="1470025"/>
          </a:xfrm>
        </p:spPr>
        <p:txBody>
          <a:bodyPr/>
          <a:lstStyle/>
          <a:p>
            <a:r>
              <a:rPr lang="es-MX" dirty="0" smtClean="0">
                <a:solidFill>
                  <a:srgbClr val="FF0000"/>
                </a:solidFill>
              </a:rPr>
              <a:t>Capacidad potencial del uso de diferentes formas de P por la comunidad de bacterias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257312"/>
          </a:xfrm>
        </p:spPr>
        <p:txBody>
          <a:bodyPr/>
          <a:lstStyle/>
          <a:p>
            <a:r>
              <a:rPr lang="es-MX" dirty="0" smtClean="0"/>
              <a:t>Enfoque experimental: bacterias cultivables</a:t>
            </a:r>
          </a:p>
          <a:p>
            <a:endParaRPr lang="es-MX" dirty="0" smtClean="0"/>
          </a:p>
          <a:p>
            <a:r>
              <a:rPr lang="es-MX" dirty="0" smtClean="0"/>
              <a:t>(Y. Tapia)</a:t>
            </a:r>
            <a:endParaRPr lang="es-MX" dirty="0"/>
          </a:p>
        </p:txBody>
      </p:sp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9576" y="649869"/>
            <a:ext cx="3189548" cy="599382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Pregunta 1</a:t>
            </a:r>
            <a:endParaRPr lang="es-MX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 smtClean="0">
              <a:latin typeface="Arial Narrow" panose="020B0606020202030204" pitchFamily="34" charset="0"/>
            </a:endParaRPr>
          </a:p>
          <a:p>
            <a:r>
              <a:rPr lang="en-US" sz="3200" dirty="0" smtClean="0">
                <a:latin typeface="Arial Narrow" panose="020B0606020202030204" pitchFamily="34" charset="0"/>
              </a:rPr>
              <a:t>¿</a:t>
            </a:r>
            <a:r>
              <a:rPr lang="es-MX" sz="3200" dirty="0" smtClean="0">
                <a:latin typeface="Arial Narrow" panose="020B0606020202030204" pitchFamily="34" charset="0"/>
              </a:rPr>
              <a:t>Tienen los diferentes grupos taxonómicos </a:t>
            </a:r>
            <a:r>
              <a:rPr lang="es-MX" dirty="0" smtClean="0">
                <a:latin typeface="Arial Narrow" panose="020B0606020202030204" pitchFamily="34" charset="0"/>
              </a:rPr>
              <a:t>de bacterias del suelo </a:t>
            </a:r>
            <a:r>
              <a:rPr lang="es-MX" sz="3200" dirty="0" smtClean="0">
                <a:latin typeface="Arial Narrow" panose="020B0606020202030204" pitchFamily="34" charset="0"/>
              </a:rPr>
              <a:t>la h</a:t>
            </a:r>
            <a:r>
              <a:rPr lang="es-MX" dirty="0" smtClean="0">
                <a:latin typeface="Arial Narrow" panose="020B0606020202030204" pitchFamily="34" charset="0"/>
              </a:rPr>
              <a:t>abilidad de realizar ajustes fisiológicos para obtener P en ambientes con poca disponibilidad de este nutrientes</a:t>
            </a:r>
            <a:r>
              <a:rPr lang="en-US" dirty="0" smtClean="0">
                <a:latin typeface="Arial Narrow" panose="020B0606020202030204" pitchFamily="34" charset="0"/>
              </a:rPr>
              <a:t>?</a:t>
            </a:r>
            <a:endParaRPr lang="en-US" sz="3200" b="1" dirty="0" smtClean="0">
              <a:solidFill>
                <a:srgbClr val="990033"/>
              </a:solidFill>
              <a:latin typeface="Arial Narrow" panose="020B0606020202030204" pitchFamily="34" charset="0"/>
            </a:endParaRPr>
          </a:p>
          <a:p>
            <a:pPr>
              <a:buNone/>
            </a:pPr>
            <a:endParaRPr lang="es-MX" sz="3200" dirty="0" smtClean="0">
              <a:latin typeface="Arial Narrow" panose="020B0606020202030204" pitchFamily="34" charset="0"/>
            </a:endParaRPr>
          </a:p>
          <a:p>
            <a:pPr>
              <a:buNone/>
            </a:pPr>
            <a:endParaRPr lang="es-MX" sz="3200" dirty="0">
              <a:latin typeface="Arial Narrow" panose="020B0606020202030204" pitchFamily="34" charset="0"/>
            </a:endParaRPr>
          </a:p>
        </p:txBody>
      </p:sp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5111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170" y="1378039"/>
            <a:ext cx="6031925" cy="440043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530699" y="2421230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376153" y="2264537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749781" y="2598573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644999" y="3024393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337516" y="2890537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244644" y="3255225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2701343" y="3725163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363274" y="3559838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433971" y="3904479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3" name="12 Título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s-MX" sz="3600" dirty="0" smtClean="0">
                <a:solidFill>
                  <a:srgbClr val="FF0000"/>
                </a:solidFill>
              </a:rPr>
              <a:t>Nutrientes Microbianos</a:t>
            </a:r>
            <a:br>
              <a:rPr lang="es-MX" sz="3600" dirty="0" smtClean="0">
                <a:solidFill>
                  <a:srgbClr val="FF0000"/>
                </a:solidFill>
              </a:rPr>
            </a:br>
            <a:r>
              <a:rPr lang="es-MX" sz="3600" dirty="0" smtClean="0">
                <a:solidFill>
                  <a:srgbClr val="FF0000"/>
                </a:solidFill>
              </a:rPr>
              <a:t>(Y. Tapia)</a:t>
            </a:r>
            <a:endParaRPr lang="es-MX" sz="3600" dirty="0">
              <a:solidFill>
                <a:srgbClr val="FF0000"/>
              </a:solidFill>
            </a:endParaRPr>
          </a:p>
        </p:txBody>
      </p:sp>
      <p:pic>
        <p:nvPicPr>
          <p:cNvPr id="23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1762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4000" dirty="0" smtClean="0">
                <a:solidFill>
                  <a:srgbClr val="FF0000"/>
                </a:solidFill>
              </a:rPr>
              <a:t>Características de los principales elementos</a:t>
            </a:r>
            <a:endParaRPr lang="es-ES" sz="4000" dirty="0" smtClean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sz="2800" dirty="0" smtClean="0"/>
              <a:t>C: forma gaseosa estable (CO</a:t>
            </a:r>
            <a:r>
              <a:rPr lang="es-MX" sz="2800" baseline="-25000" dirty="0" smtClean="0"/>
              <a:t>2</a:t>
            </a:r>
            <a:r>
              <a:rPr lang="es-MX" sz="2800" dirty="0" smtClean="0"/>
              <a:t>), forma orgánica estable, forma inorgánica estable (carbonatos) y Mineralización Biológica. 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 smtClean="0">
                <a:solidFill>
                  <a:srgbClr val="00B050"/>
                </a:solidFill>
              </a:rPr>
              <a:t>N: forma gaseosa estable (3.9 X 10</a:t>
            </a:r>
            <a:r>
              <a:rPr lang="es-MX" sz="2800" baseline="30000" dirty="0" smtClean="0">
                <a:solidFill>
                  <a:srgbClr val="00B050"/>
                </a:solidFill>
              </a:rPr>
              <a:t>9</a:t>
            </a:r>
            <a:r>
              <a:rPr lang="es-MX" sz="2800" dirty="0" smtClean="0">
                <a:solidFill>
                  <a:srgbClr val="00B050"/>
                </a:solidFill>
              </a:rPr>
              <a:t> </a:t>
            </a:r>
            <a:r>
              <a:rPr lang="es-MX" sz="2800" dirty="0" err="1" smtClean="0">
                <a:solidFill>
                  <a:srgbClr val="00B050"/>
                </a:solidFill>
              </a:rPr>
              <a:t>Tg</a:t>
            </a:r>
            <a:r>
              <a:rPr lang="es-MX" sz="2800" dirty="0" smtClean="0">
                <a:solidFill>
                  <a:srgbClr val="00B050"/>
                </a:solidFill>
              </a:rPr>
              <a:t>), forma sólida estable (1 X 10</a:t>
            </a:r>
            <a:r>
              <a:rPr lang="es-MX" sz="2800" baseline="30000" dirty="0" smtClean="0">
                <a:solidFill>
                  <a:srgbClr val="00B050"/>
                </a:solidFill>
              </a:rPr>
              <a:t>5</a:t>
            </a:r>
            <a:r>
              <a:rPr lang="es-MX" sz="2800" dirty="0" smtClean="0">
                <a:solidFill>
                  <a:srgbClr val="00B050"/>
                </a:solidFill>
              </a:rPr>
              <a:t> </a:t>
            </a:r>
            <a:r>
              <a:rPr lang="es-MX" sz="2800" dirty="0" err="1" smtClean="0">
                <a:solidFill>
                  <a:srgbClr val="00B050"/>
                </a:solidFill>
              </a:rPr>
              <a:t>Tg</a:t>
            </a:r>
            <a:r>
              <a:rPr lang="es-MX" sz="2800" dirty="0" smtClean="0">
                <a:solidFill>
                  <a:srgbClr val="00B050"/>
                </a:solidFill>
              </a:rPr>
              <a:t>) =&gt; se vuelve gas fácilmente. Mineralización Biológica =&gt; Ciclo Orgánico.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 smtClean="0">
                <a:solidFill>
                  <a:srgbClr val="00B050"/>
                </a:solidFill>
              </a:rPr>
              <a:t>P: no tiene forma gaseosa estable. Mineralización es Bioquímica =&gt; Ciclo orgánico/ Inorgánico.</a:t>
            </a:r>
            <a:endParaRPr lang="es-ES" sz="2800" dirty="0" smtClean="0">
              <a:solidFill>
                <a:srgbClr val="00B050"/>
              </a:solidFill>
            </a:endParaRPr>
          </a:p>
        </p:txBody>
      </p:sp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3888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170" y="1378039"/>
            <a:ext cx="6031925" cy="440043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530699" y="2421230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376153" y="2264537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749781" y="2598573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644999" y="3024393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337516" y="2890537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244644" y="3255225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2701343" y="3725163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363274" y="3559838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433971" y="3904479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786711" y="940160"/>
            <a:ext cx="1186646" cy="52322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60:7:1</a:t>
            </a:r>
            <a:endParaRPr lang="es-MX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6500826" y="214290"/>
            <a:ext cx="2643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Cleveland and </a:t>
            </a:r>
            <a:r>
              <a:rPr lang="es-MX" sz="16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Liptzin</a:t>
            </a:r>
            <a:r>
              <a:rPr lang="es-MX" sz="1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, 2007</a:t>
            </a:r>
            <a:endParaRPr lang="es-MX" sz="1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1219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497169" y="279421"/>
            <a:ext cx="5515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Cocientes Microbiano: C:N:P</a:t>
            </a:r>
            <a:endParaRPr lang="es-MX" sz="3200" b="1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170" y="1378039"/>
            <a:ext cx="6031925" cy="440043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530699" y="2421230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376153" y="2264537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749781" y="2598573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644999" y="3024393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337516" y="2890537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244644" y="3255225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2701343" y="3725163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363274" y="3559838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433971" y="3904479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858149" y="940160"/>
            <a:ext cx="1115208" cy="52322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60:7:1</a:t>
            </a:r>
            <a:endParaRPr lang="es-MX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215207" y="214290"/>
            <a:ext cx="1928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Cleveland and </a:t>
            </a:r>
            <a:r>
              <a:rPr lang="es-MX" sz="16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Liptzin</a:t>
            </a:r>
            <a:r>
              <a:rPr lang="es-MX" sz="1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, 2007</a:t>
            </a:r>
            <a:endParaRPr lang="es-MX" sz="1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4942965" y="2444841"/>
            <a:ext cx="1129233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25:2:1</a:t>
            </a:r>
            <a:endParaRPr lang="es-MX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6428168" y="3071142"/>
            <a:ext cx="1144228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67:5:1</a:t>
            </a:r>
            <a:endParaRPr lang="es-MX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5665791" y="3732684"/>
            <a:ext cx="1192225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34:5:1</a:t>
            </a:r>
            <a:endParaRPr lang="es-MX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8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3409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36" y="1378039"/>
            <a:ext cx="6031925" cy="440043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45464" y="2421230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390918" y="2264537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764547" y="2598573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659764" y="3024393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352281" y="2890537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259409" y="3255225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716109" y="3725163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378039" y="3559838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4448737" y="3904479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957730" y="2444841"/>
            <a:ext cx="1023871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25</a:t>
            </a:r>
            <a:endParaRPr lang="es-MX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5442933" y="3071142"/>
            <a:ext cx="1023871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67</a:t>
            </a:r>
            <a:endParaRPr lang="es-MX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4680557" y="3732684"/>
            <a:ext cx="1023871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34</a:t>
            </a:r>
            <a:endParaRPr lang="es-MX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7" name="Gráfico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7209178"/>
              </p:ext>
            </p:extLst>
          </p:nvPr>
        </p:nvGraphicFramePr>
        <p:xfrm>
          <a:off x="6780644" y="178598"/>
          <a:ext cx="2240918" cy="3729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CuadroTexto 27"/>
          <p:cNvSpPr txBox="1"/>
          <p:nvPr/>
        </p:nvSpPr>
        <p:spPr>
          <a:xfrm>
            <a:off x="1497169" y="279421"/>
            <a:ext cx="5515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Cociente Microbiano C:P</a:t>
            </a:r>
            <a:endParaRPr lang="es-MX" sz="3200" b="1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954868" y="5102799"/>
            <a:ext cx="3102199" cy="646331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Bajo C:P ratio = Alta demanda P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29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024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84102" y="244601"/>
            <a:ext cx="5177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Mayor actividad de la </a:t>
            </a:r>
            <a:r>
              <a:rPr lang="es-MX" sz="2400" b="1" i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fosfomonoesterasa</a:t>
            </a:r>
            <a:r>
              <a:rPr lang="es-MX" sz="24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en los sedimentos</a:t>
            </a:r>
            <a:endParaRPr lang="es-MX" sz="2400" b="1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89" y="1460452"/>
            <a:ext cx="7002887" cy="4914307"/>
          </a:xfrm>
          <a:prstGeom prst="rect">
            <a:avLst/>
          </a:prstGeom>
        </p:spPr>
      </p:pic>
      <p:pic>
        <p:nvPicPr>
          <p:cNvPr id="6" name="Picture 4" descr="http://upload.wikimedia.org/wikipedia/commons/thumb/4/45/Phytic_acid.svg/512px-Phytic_acid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617" y="1723540"/>
            <a:ext cx="815234" cy="110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guatequimica.com/tutoriales/nucleicos/guanilic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234" y="12879"/>
            <a:ext cx="1788746" cy="15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931026" y="1547365"/>
            <a:ext cx="797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 &lt; 0.0001</a:t>
            </a:r>
            <a:endParaRPr lang="es-MX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975993" y="2680986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698819" y="3686772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935337" y="4765280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1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713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biosynth.com/media/verschiedene/phosphatidat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2" y="1275008"/>
            <a:ext cx="2760185" cy="388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757410" y="213961"/>
            <a:ext cx="2529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Fosfodiesterasa</a:t>
            </a:r>
            <a:endParaRPr lang="es-MX" sz="2400" b="1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244" y="1098202"/>
            <a:ext cx="7047319" cy="4893972"/>
          </a:xfrm>
          <a:prstGeom prst="rect">
            <a:avLst/>
          </a:prstGeom>
        </p:spPr>
      </p:pic>
      <p:pic>
        <p:nvPicPr>
          <p:cNvPr id="1034" name="Picture 10" descr="http://bioweb.wku.edu/courses/Biol220CAR/78DNA/images/SSDN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969" y="1098203"/>
            <a:ext cx="1604594" cy="36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1473812" y="1229362"/>
            <a:ext cx="797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 &lt; 0.0001</a:t>
            </a:r>
            <a:endParaRPr lang="es-MX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124621" y="2320378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617795" y="3314355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657762" y="4312791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1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88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757411" y="213961"/>
            <a:ext cx="208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Fosfonotasa</a:t>
            </a:r>
            <a:endParaRPr lang="es-MX" sz="2400" b="1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208" y="1120463"/>
            <a:ext cx="6423335" cy="5138669"/>
          </a:xfrm>
          <a:prstGeom prst="rect">
            <a:avLst/>
          </a:prstGeom>
        </p:spPr>
      </p:pic>
      <p:pic>
        <p:nvPicPr>
          <p:cNvPr id="6146" name="Picture 2" descr="http://www.sigmaaldrich.com/medium/structureimages/82/mfcd000081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58" y="213962"/>
            <a:ext cx="1682315" cy="113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1473812" y="1275009"/>
            <a:ext cx="797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 = 0.001</a:t>
            </a:r>
            <a:endParaRPr lang="es-MX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766676" y="2436289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454366" y="3458964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352577" y="4537511"/>
            <a:ext cx="18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*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14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425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4694" y="624111"/>
            <a:ext cx="6683765" cy="599383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FF0000"/>
                </a:solidFill>
              </a:rPr>
              <a:t>Pregunta 2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Narrow" panose="020B0606020202030204" pitchFamily="34" charset="0"/>
              </a:rPr>
              <a:t>Si los grupos taxonómicos bacterianos presentan la capacidad de usar diferentes formas de P</a:t>
            </a:r>
            <a:endParaRPr lang="es-MX" sz="4000" dirty="0"/>
          </a:p>
        </p:txBody>
      </p:sp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6511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7943" y="2276872"/>
            <a:ext cx="7466057" cy="441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46"/>
            <a:ext cx="4917714" cy="295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6588224" y="1700808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Clase</a:t>
            </a: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es-MX" sz="36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Composición de la comunidad de bacterias cultivadas</a:t>
            </a:r>
            <a:endParaRPr lang="es-MX" sz="36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85720" y="1071546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err="1" smtClean="0"/>
              <a:t>Phyla</a:t>
            </a:r>
            <a:endParaRPr lang="es-MX" sz="3200" b="1" dirty="0" smtClean="0"/>
          </a:p>
        </p:txBody>
      </p:sp>
      <p:pic>
        <p:nvPicPr>
          <p:cNvPr id="9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427984" cy="282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449999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403648" y="1268760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</a:t>
            </a:r>
            <a:endParaRPr lang="es-MX" sz="1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275856" y="1484784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</a:t>
            </a:r>
            <a:endParaRPr lang="es-MX" sz="1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99592" y="4293096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 smtClean="0"/>
              <a:t>A</a:t>
            </a:r>
            <a:endParaRPr lang="es-MX" sz="11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619672" y="4365104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 smtClean="0"/>
              <a:t>A</a:t>
            </a:r>
            <a:endParaRPr lang="es-MX" sz="11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411760" y="4869160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 smtClean="0"/>
              <a:t>B</a:t>
            </a:r>
            <a:endParaRPr lang="es-MX" sz="11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131840" y="5096217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 smtClean="0"/>
              <a:t>B</a:t>
            </a:r>
            <a:endParaRPr lang="es-MX" sz="11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923928" y="5312241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 smtClean="0"/>
              <a:t>B</a:t>
            </a:r>
            <a:endParaRPr lang="es-MX" sz="1100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71546"/>
            <a:ext cx="450056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1 Título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es-MX" sz="36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Crecimiento de colonias</a:t>
            </a:r>
            <a:endParaRPr lang="es-MX" sz="36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" name="Picture 19" descr="C:\Users\CRISPI\AppData\Local\Microsoft\Windows\Temporary Internet Files\Low\Content.IE5\SPM4OOKO\p_azul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432" y="0"/>
            <a:ext cx="683568" cy="836712"/>
          </a:xfrm>
          <a:prstGeom prst="rect">
            <a:avLst/>
          </a:prstGeom>
          <a:noFill/>
        </p:spPr>
      </p:pic>
      <p:pic>
        <p:nvPicPr>
          <p:cNvPr id="1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6304" y="857232"/>
            <a:ext cx="5091394" cy="60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57158" y="137722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6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Reconstrucción Filogenética de los aislados bacterianos</a:t>
            </a:r>
            <a:endParaRPr lang="es-MX" sz="36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3720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pPr eaLnBrk="1" hangingPunct="1"/>
            <a:r>
              <a:rPr lang="es-MX" sz="3600" dirty="0" smtClean="0">
                <a:solidFill>
                  <a:srgbClr val="FF0000"/>
                </a:solidFill>
              </a:rPr>
              <a:t>C en moléculas esenciales de las células</a:t>
            </a:r>
            <a:endParaRPr lang="es-ES" sz="3600" dirty="0" smtClean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571612"/>
            <a:ext cx="8229600" cy="107157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sz="2800" dirty="0" smtClean="0"/>
              <a:t>El C es la estructura de todas las moléculas orgánicas</a:t>
            </a:r>
          </a:p>
          <a:p>
            <a:pPr eaLnBrk="1" hangingPunct="1">
              <a:lnSpc>
                <a:spcPct val="90000"/>
              </a:lnSpc>
            </a:pPr>
            <a:endParaRPr lang="es-ES" sz="2800" dirty="0" smtClean="0"/>
          </a:p>
          <a:p>
            <a:pPr eaLnBrk="1" hangingPunct="1">
              <a:lnSpc>
                <a:spcPct val="90000"/>
              </a:lnSpc>
              <a:buNone/>
            </a:pPr>
            <a:endParaRPr lang="es-ES" sz="2800" dirty="0" smtClean="0"/>
          </a:p>
        </p:txBody>
      </p:sp>
      <p:sp>
        <p:nvSpPr>
          <p:cNvPr id="64516" name="AutoShape 4" descr="http://media2.picsearch.com/is?5JinCi1NjDTWAegc_qgjbHEEUCg_Th47mCwy4Z3Tz8c&amp;height=26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4520" name="AutoShape 8" descr="http://media3.picsearch.com/is?emqkzks91yOUhy9fJKM-jfq0-RxKWLW1lEIxEyskCdY&amp;height=27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4522" name="AutoShape 10" descr="http://media3.picsearch.com/is?emqkzks91yOUhy9fJKM-jfq0-RxKWLW1lEIxEyskCdY&amp;height=27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9154" name="AutoShape 2" descr="http://3.bp.blogspot.com/_rBDTaDNt7Vo/SAiUOhNeTVI/AAAAAAAAAAY/v04XqErsObk/s320/aminoaci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9156" name="AutoShape 4" descr="data:image/jpeg;base64,/9j/4AAQSkZJRgABAQAAAQABAAD/2wCEAAkGBhAQEBURExIUFREVERIaFxYWFRQVHBkZGBgWFBUUFRUZHCYeGRwlHRcUHy8hIycqLCwtGh4xNTAqNSYrLCkBCQoKDgwOGg8PGjUlHiQqNSkqMSwsKSwqLDA1LCwyLC0tLywqNSksLCw1NC8sLSoyLCw1LC81LCwpLC8pKS4xKf/AABEIAKsA8AMBIgACEQEDEQH/xAAcAAEAAgMBAQEAAAAAAAAAAAAABgcDBAUCAQj/xABHEAABAwIDBAUFCg4CAwAAAAABAAIDBBEFEiEGMUFRBxMiYXEUMlKBkRY0NUJzdJOhstEVF1NVYpKUsbO0wdLi8HKCI0NU/8QAGwEBAAIDAQEAAAAAAAAAAAAAAAMEAQIFBgf/xAAtEQACAQIEBQMDBQEAAAAAAAAAAQIDEQQSITEFE0FRYXGBsSKR8GKhweHxBv/aAAwDAQACEQMRAD8AvFERAEREAREQBERAEREAREQBERAEREAREQBERAEREAREQBfLrj47jPURyyWu2KGR5be2YsYX5b8N1lEanpQYzDKev8luJ5Ws6vOBlu5zb58mvm8hvUmTuR8xdCx0WlRVd3Fm/kf6LdWsouLszaMlJXQREWpsEREAREQBERAEREAREQBERAEREAREQBERAEREAREQBERARPa2nc6nqmtBLnU1RlABJJdE8AADeSdFTU/R+9uE0szYqo1RnZni/wDIcozPuept2dA3Xv71+i56YP7jzUepcVElc+iy2cyMvL+BF2iwF9/aVjPGS17FVwnF/Sb+GxnrPC67CxwQBgsPWeayKOpPM7k1KGSNgiIoyQIiIAiIgCIiAIiIAiIgCIiAIiIAiIgCIiAIiIAiIgCIuVtHtHBQQmaU9zWjznu4NaP68FhtJXZvCEqklGKu2dVQfCvh6o+an7UazUsdTVjrKqpdTsdqKenOQtHASzWzF3MNtb6lkGyGHhxkbJOyUixkbUTZ+eri433DQrTO3si08NGLtKWvhXX3uv2uS5FCKvH6jDSHSy+VURcAXkATRX3F2Wwkb32B/rMaSrZKxskbg5jgC1w3EHisxmpadSKth5UkpbxezXx3T8GZERblcIiIAiLw6UDTjyGqC57RY2zC9tx79FkWbWMXuERFgyEREARFhq3kMcRvsspXdjDdlc+Gq1sLeJ3ermvhqrb7W5jh6lUnSvUvZJhrmMMj21wLWAgFxGQhoJ0FzxWDZXEp5toamSandTyHD2Axuc15ADoQDmbpqNVNkSllIOY3HMXSDfVfVp4W8lngT963FFJZXYmjLMrhERamwREQBERAFQvSLtI6fEna3jp35GN4XaRnPiXA+wK+l+ZNoIyKudp84VEwPjncqWMk1FI9N/zlKMq05PdLT3JD7uTzKxN2/JNu0BzUUfGbHTgsO+wG9QUm5K7/AM8nUx0I0aijBLa6/U7pZV7EtxHa8yxPj1OZtlMOhbH3HraNxuGjrI+4XAe32lp/WVUFpCm/Q9G44lcbhBIT4dkfvIWlGpLmIt8RwtJYKokvPuvyxeaIi6586CIiAx1EuVpdyCrfbvbSWgloiJRHDLUuE7nNDrsGUnWxI3ncrIqIszC3mFXm2GyMtbPRPaGFlPUl8rX8W9m4DSCDuOhU9O2V9yvUdpLsauz23zq7FqmCKZstE2kY6PK23bzRNccxAcdXO3qyaCYvYCd40Kr3C9jn0+K1FYGxMppKVjGtYA0hwMZJLAAAOwdVYGGstGDcHNrca6HdY+FkmrQ17mKbvPTaxtIiKAshERAF5kYHAg7iF6RARDH9kIqmSB8peDTzCRhaQAXC1s1wbjQaaLzBsrCK59c0vM8kLYiLjKGty2NraHsDW6kmN+9pvkZfslcPo1cTh0ZJuc82/X47lNzetivyPOhJKWDI0N9visqIom7u7J0rKyCIiwZCIiAIiIAqX6UNnRDXCcEZJxci+rXjQ3HI7wed1Ptpdtmwu8np29dVO0DW62P9SPYOPJa2DbBdYTPiBE87wewTdjLi1v0nW47hw5qKrTVSNi/w/GywdbmLVbNeCpfIE8gVi4t0XTMJNJM0s4RzX07myDUjx9pXI9wGLONslOwelnJ+rX9y5roTTtY9rT4phpxzKol66Mg+IQBje87la/RHss6mgdUyNtJOG5Qd4jGoP/Y6+AavezfRVFC8TVT/ACiUG4ba0bT4HV/rsO5T1WqGHcXmkcPi3F41qfIou66v+EERFdPLhERAFilpmu1I15jRZUWU7bGGk9zQrcFimjdG8HK9pBNzfXkoDHtDNgJdT1DXS0xDjTubvvvDBf4vd8XvBCs1UT0yYw+TEBDfsQRtAH6TrPc7x80eoKehT5s7Ms4SgqlTL03ZMosSkqe3VzyNvqIIHmJrBwDpG9t7uZuB3L26OmbrFNUxP4ObUyu9rJHOafWFBdhawVlY2GYkRdXK5xDrWytzXuuxjODupWV7nFxEApn07g7RzJnPFzztlt4gq3Kmoyy3L8qSjLJe3xvYluzm3LvKRRVTmmVwvDM0ZWyj0XN+I/Q7tD3aXmy/LNXi0kj2vuQ5mrSDqDe4IPO9l+h8D2up5qaGV80TXviYXAvaLOIGYWvprdQYmhy7SXUgxmG5VpLqd9fCVz/dFSf/AERfrt+9R7bXaWMwCKGVrjISHFjgbNG8G269wPC6pnPOxV4gamOSOBmdrmvZ1pIay5Bacp3vt3C3eufs+x+G0zYZmExtc8mVhzAZnF3ab5wGu/VQyfbo0sLRYmwDWtHEpSdIEkpdFJG5jw3VpIcCDpvHigLaila9oc0gtIuCDcEcwV7UB2Ax0MzwSPa1gGZhc4NAN7OaCedwbeKmX4Zpvy8X0jPvQG4i0/wzTfl4vpGfen4Zpvy8X0jPvQGStxCOFoL3WubAAElx4Na0ak+C1/wnLvFNLbxiB/VL7qv6jagurHTnVoDmxj0W33jvI/etefpWa1xGWRzWmzntF2t4a6oCyqbGoXhxzZSzz2v7Dmf8geHfuURxLaepxCQ0tACGjSSc3AaPHh4DU92qjeN4u2rLX7xksSDYlp1Gv+71aOB0kEVPG2BgZEWNLQO8A3J4nmSgNPZrZOChacvbmcO3K4DM7uHot/RH1rtoiAIiIAiIgCIiAIiIAiLy54G8geKA9KhemDC3R4kZLdmaNjmnvaMjh7QPaFfDJAdxB8Cq96R5Y618dDCwSVQfcOH/AK+Drng23neA47rOGqKnUvLbqW8HWjSqqUttmVhsZiUdLUmWW4Z1E7dBfV7C1uniV3G7bNkwV9DLm8oGRsbrXDo2ua5oc7hl7Q9i5+NbMz0biJ4ntA3PDS5h8HgW9Rse5cyJgkdkja+R53NYxzifUAu+8PRqfXmX37HqHhaFRczOuj3XQ4/Vm9ralX9gvRlRNpohLCTKImZz1kg7VgXaB1t91H+j/oxkbK2rrGhpaQY4dCQRufJwFt4bz32tY2ouPja0ZvLHZHA4jXhOWSDukRj8W2G/kD9JL/cuFtdsdBSxNlp4y1uaz+052/zT2iba3HrViLHPA2RpY4BzXAgg8QVzzllDYzg0kzGuZbMx2YA8e76gslBS1Rc50oDW20YLHXiSVYWJbIvp2vfE5romtc7K+4c0AXIDhv8AWtPAcEfXxCUObHC4uGl3POUlpAvoNxQGlslsvHWl5mDjE0ADK9zO0dd7SDoL6d4Ul/Fjh/ozfTzf3KR4fh8cEYjjbZo/0kniVsICKfixw/0Zvp5v7k/Fjh/oy/Tzf3KVogKVqKN0cjoyO0xxB9Rso3BQ1UHWRthz533a42Lf+wKu3aHZQVDuujIbMBrcdl45OtuPf/o4J2dqgbeTgnmJGW9p1+pAQxsTmtAda9he2gvxsOStnZLEoZqSPqnhwYxrXc2uA1DhvChWB1EEdcY61hikFhEHgdWSeZ58r6FdXGtjZqeU1eHOySfGi3teN5FuI7vYgJyijey22sVZ/wCJ46qqb50TuNt5YTvHdvC38U2ppKZ2SWZokO5gu9/d2Ggu+pYbS3N4U5VHaCu/B1UUdO3lI3V/Xxt9KSnnY39YtXaoa+KdgkikZIw/GY4OHhcce5YUk9mbzoVKavOLS9DYREWxCEREAREQHiaTK0u5BQjafbZ9HPRsDGO8pqDG9ziRkb2dW+3ippVxlzHAb7KsOkLZeStloWiEywtqXGaxAAYcgJOoPA7uSngk4vuV6kmpLsdqk22dPilRQ5WdXFTMkbI1xzEuMYI5W7Z3cl3NlNnYaZr3su6WRxzPdq617tYD6I+veVAtmNizRYxUvigMdG6kY1jr3Bfmic4C5LuDt/JWjhsZEevE3SaWX3MU5Xnp2NteWxgbgB4aL0igLIREQBFp4ziQpqaaoLS5sMMkhaLXIY0uIF+dlG6fa7EXsa9uEuyua1wvVwDRwBFx4FASPG/es3yEv2SuF0Z/B0f/ADm/iOWtX4/icsT4/wAFEZ43tv5XBpmBF/rWhstWYpRUzYDhheWuecwqoB5zi7cfFAWEiifuoxP80u/a4F0NmNo31nXtkgdBLBMI3sL2yaljJAQ5uh0eEB3EREAREQHLx/ZuCtjySt1t2XDe3wPLuUQpcWq8HeIaoOmoibMlFy5g4DvH6J1HC4CsNYqqlZKwse0OY4WIIuCgKp6RMWpJ56dlMW+UPLHGdhtlafN3b3ceBFrcdJHguJUlIzLEwZj50h1e88XPedSSVStTUDrnPYMozuLRyFyWj2WWV+OTAXuuYsQ3P4PcT4TCnhkm7JK8vL/roi9/dkzuUR2jxRlM7y6jtFM0t61jdGStvbtsGlxfeNd6rJuNTgi77gr7Picj25SdCtqtZ2+CPA8Og5NrS2kk+qavrutV+XP0Zs3j8ddTMqI9A7Rzd5a4ec0/7qLFdRVH0I4k4Sz0/wAUxtkHcWkMPtDm/qhW4rlGeeCZ5viOFWFxEqa23XowiIpTnhERAFry0QJuDY/V7FsIsptbGripaM1GYePjG/duC20RHJvcRio7BERYNgiIgOHt18F1vzKp/huWXB/e0PyEP2GrFt18F1vzKp/huWXB/e0PyEP2GoDaLwOIX0G6oDpWo4Zto4op39XA+OmEj8zWZWkG5zu7LfErHglI2i2ggp8Lqn1FO50fWWe2RuU361r3MAY4But7aeIQH6DXA2P9+Yp8+j/lqdd9cDY/35inz6P+Wp0BK0REAREQBERAfmLE8LdDUSQHfHI9vsNgfWLFYXURIsrf6RtiHSv8tgYXPDbSxt3uA3PYOLgNCOIAtrvr+GBrx2SD+8dxHBcadN05/B9JwuMp4zD3et1aS+fuRxtC/S9rBfZact1UldRAC5sB3rVp8LkrZRT0zC919XfFaPSc7gO9aybmyahCnh4t303bb7K2/glvQjh7jNPP8VsbY/EucHm3gGD2hW8uRsts7HQUzYGakavd6Tz5zv3AdwC6661GGSCTPAcSxSxWJlUjtsvRBERSnPCIiAIiIAiIgCIiAIiIDh7dfBdb8yqf4bllwf3tD8hD9hqxbdfBdb8yqf4bllwf3vD8hD9hqApXpDw1lRtRTxSMzRPFK1w1AIINxcJtJhrtmsWhqqUPFDPo+MFzhYECWI336EPbfj4FXqiA8QTte1r2kOY5oc0jcQRcEeIIK4ex/vzFPn0f8tTrvrgbH+/MU+fR/wAtToCVoiIAiIgCIiALh4xsVQ1bs8sDes9NpLHetzSL+tdxFhxUtGSU6s6TzQbT8aENj6JsNBu5srxydK631WKk+G4TBTMyQxMjbyaAL95O8nxW2i1jCMdkSVcVWrK1Sba8sIiLcrhERAEREAREQBERAEREAREQGtiWHsqIZIJL9XLG9jrGxyvBabHgbFRuPo7a1oa2vxINAAAFVuAFgB2OSlqICKe4AfnDEv2r/BPcAPzhiX7V/gpWiAinuAH5wxL9q/wXU2d2ajomyBj5ZHSyZ3vmf1jnOytYLusODQF10QBERAEREAREQBERAEREAREQBER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9160" name="AutoShape 8" descr="data:image/jpeg;base64,/9j/4AAQSkZJRgABAQAAAQABAAD/2wCEAAkGBhQQEBQUExQWEBEUEhUYEhQXFxcYGRgZFRkVFxQXFxgXJyYeFxkjHBQXHzAgJycpLCwsFR8xNTAqNSYrLCkBCQoKDgwOGg8PGiwkHyUqKi4pLDUqLCwyLCosLCwsLDUsKSopLCwtKSoqKSwsLCwsLCwsLC0sLCw1LCwsNCwpLP/AABEIAL0BCgMBIgACEQEDEQH/xAAcAAEBAAMAAwEAAAAAAAAAAAAABAUGBwECAwj/xABPEAABAwICBAYNCQYEBQUAAAABAAIDBBESIQUGEzEyNEFRUmEHFBUiM1NxcnOBkZOyFkJ0obPD0dLTIyQ1VWKxkpS08TZUweHwFyWCg6L/xAAbAQEAAgMBAQAAAAAAAAAAAAAAAgMBBAUGB//EAC8RAAIBAwMDAgQFBQAAAAAAAAABAgMREgQhMQVBUXGBEyJhkRRCseHwMqHB0fH/2gAMAwEAAhEDEQA/AO4oiIAiIgCIiAIiIAiIgCIiAIiIAiIgCIiAKWbSLWOLbPc4AE4WPdYG9s2gjkKqUUHGJfMi+8QHnuq3oy+6l/BO6rejL7qX8F9K6vjgYXyyMhYN73uaxovu751gvrHIHAOaQ5pAIIIIIO4gjeEBN3Vb0ZfdS/gndVvRl91L+C+4qGYyzE3GGhxZcYg0kgOI32JBF+or6ICTuq3oy+6l/BO6rejL7qX8F71GkYozhfIxjrA2c5oNnODGmxO4uc1vlcBvKoQEndVvRl91L+Cd1W9GX3Uv4KpzgBc7gtZ1j1zhomMkqMYZJKImBgv3xBIxZjolSUW9yLklsZzuq3oy+6l/BO6rejL7qX8FhK/WyCCsgpHY2z1AcYsIu2zcV8Rv/SeRZ6jqcYPON/4o4u1zCmm7Hp3Vb0ZfdS/gveDSDXuwgODrXs5j23AIBtiAvvHtVKifxlvoX/FGoky1ERAEREAREQBERAEREAREQBERAEREAREQBERAFFBxiXzIvvFaooOMS+ZF94gMbrHo2V01PPFGyo2IlBge4MB2oYBI1xBGNuAjO2Ur8+Q4Ws0DWGop3Rxx08cfa+JkUrsDWhz+2Iw04W2s5u5gxWNzk0LeUQHMRqRWNNMWX2raGljfMaqUGOoZI+SaRwF9u3vz3pNs7AWJtf8AJqt2k5uSXNqBj7aktM6SQOpXBhypti0fNzysMV1v6IDnVRqhWPEYcRI5rIxK8y+EkZXwVD5bHg4o43ODfm3DBkAstq5oKqirHSSuJZafaP28kgnL5GugcIXd7T7NgLbDpWzGa29EBPpDwbv/ADlC5B2bATSUuE2d29HhPMcEliuyvbcWO4rX9M6txThrZ4mzMY8PZcEhrhexy5QCVdCSxcTXqJqSkcmmoqyLWDRwrKhlU8tlLHMjEYa3DLcEAC+dyuy6K4Z83P2hY12iKeomZOGNmniuI5BmWXvcXBsOEfatgoqXAP6jv/BSk1GLXkhBOck/BQon8Zb6F/xRq1RP4y30L/ijWubZaiIgCIiAIiIAiIgCIiAIiIAiIgCIiAIiIAiIgCig4xL5kX3itUUHGJfMi+8QFqIiAIiIAiIgC+VVwHea7+xXmedrGlznBjQLlxIAA5yTkAtan16hkDm08c9bkRigiLmX3cN1m+wlRckuS2nRnU/pV/55Md2JR+71H0p3wRrelzXUrSrtHRStqqapia+Yv2mxL2NGFo74suRwTyLftF6XiqmY4ZGys52m9uojeD1FFJPgzOhUgryW3nt9+CxRP4y30L/ijVqifxlvoX/FGpFJaiIgPC8ooRphh3CQjnEMxB8hDbEIC5FF3WZ0ZfcTflTuszoy+4m/KgLUUXdZnRl9xN+VO6zOjL7ib8qAtRRd1mdGX3E35U7rM6MvuJvyoC1FF3WZ0ZfcTflTuszoy+4m/KgLUUXddlxcSC7gATFK0XcQGi5aALkgetWoAiLHaR0m2IPJOFsbHPkda5AaC42HPYLKTfBGUkuTI3Ran8u6PtHt7aP7VvbaWkvw9nwN/Cy3LN6O0o2VrCDiZIxr43EWJDgHC45DYrOLMZruZFERRJhRQcYl8yL7xWqKDjEvmRfeIC1ERAEREAXyqahsbHPcQ1jWlznHcABck+pfVaL2X9JmKgwNNjNK1h80Avd7S1o9ahOWEXI2NNQdetGku7sa18pRpWrc6a4oYSDHBewe65wultwtxNuTIc99zi1tY0BrQ1rQLAAAAAcgA3LhFJXOjvhO/f6v919pdPSjccyufTrSbt3Z7HW9MpQhk9oRSsv53bO5/LJvUtO1o0iIHitpCIJ2uAma3JkrSbd+0ZE3I9t94BXO2adlBsTfmKVGlHyNwk5Hf6lmrWfD9iGh6bTbyj2dpJ/3TR+iNVtYmV9M2ZmROT2byx44TT/cHlBCqfxlvoX/ABRrlHYV0mW1MsF+9kixgf1RkD62vPsC6u/jLfQv+KNbtGpnBM8z1LSrS6iVNccr0ZaiIrTnhRaHH7CPzVaotDeAj81AW2XzlmDd+87hylfRazrBWuENQ9pIc2CbCRkRhY6xB5DcXU4QyK6k8TPbc9Ef4hf8PrX0imDvKN4O8L87t7Kf/sJh7bm7pXyfeXHbbB3hd3g8t+7Jdi1arnOp6V7iXONPDjJNy7ExpcSeUkm6koZcEXNx5NpsvNkRVFwslkRARaWHeN9NB9tGrQotLeDb6aD7aNWhAFqGsp/dqr0E9/8AA9besXpPRYkDwRiY9pa9vU4EO3Z5gq2lJK6KK0W0mux+ctjXfJzFtIe5+LweE7W/bHStbh579y7jq0f3Wl5+14Lf4GL0+SFH2p2lsh2tfwOKTpbTffFws96z2i9FiMMAbgZG1rWN6mgBu/PIBWq0N34Km3Udl5MqiItU3AooOMS+ZF94rVFBxiXzIvvEBaiIgCIiALnXZrpi6jheNzJ7O6sTXWPtbb1roqxesuiWVVLLDIQxrmHvjuaRm1+fMQD6lXVjnBxNvRV1Q1EKj4T39O5+amMJXiWmORAvbkWTpabC90brYmkjLcbco5wru0Vx43g7n0evGGopYX2dmmvuma6yBxdexAHOvd8RCz/aKlr4Q1tuU5AcqzN5GNNTVFNXu27t+X7GydhumLtIF3IyB5J84taB9Z9i7E/jLfQv+KNaz2MtU3UNMXSC08xDnjla0cBh68yT1utyLZn8Zb6F/wAUa6mng4QSZ4Pq+pjqNVKUOFsvb9y1ERXnKCi0N4CPzVaotDeAj81AWrXNOaPc+OaNu+SKQMvuu9rgL9VytjXpLCHCxCnCeLK6kMkcgb2OZ+4Jof2XbV74r974cScO1+D1Le9AaOdHFBE62KOGNr7brxta11uq4+sLOdzx0nW9S1LXTV2Zj2VlK9wlhGbbkjD86w5Wn5w9as+IktipU5N/MbwvF1oP/qo2SKNkMWKtkuHROJDIyOE97+VnKLZnqXs0PkzqK2cuPzYC2CMdQwgvI6y5RVJtXZvxoyau9jfLrytBdtIs6etmDh8yoLZ43dRuA9o6w5ZbVXXVtW90ErRBVx8OO92vGXfxO+c3MG28X5d6Ok0roSoySutzN6W8G300H20atCi0t4NvpoPto1aFUUhEUldpSOGwce+dwGNBc93mtbmUBpb/APiJvoX/AGTVv60Z+jp+6grdhJsRG5tu8x5sDb4A7nHlW3UGlI5wcDrlps5pBa5p5nNOYQFaIiAKKDjEvmRfeK1RQcYl8yL7xAWovSadrGlziGtG8k2A8pKgGn4zm1ssjek2GQt9Rtn6roDJIpKLSsU1wx4Lm8JpuHDzmus4esLE6065xULSCccxHexjr3Yubybz5MwBlNK6Xjpoy+Vwa0bucnmA5StCdPVacfaO9NQtdnJ0rcjem7r4LfLv++i9Up9IyCo0gXNj3x0+4kbxjA4Df6RmeXr6BDC1jQ1oDWtADWgAAAbgANwQGrVnYzo5KdsQYY3MuWzNP7TEd5c48O/Mcuay1Cs7G9fCbRPhqmcmK7HesHL/APRXW0VM6MJ7s6Om6lqNMsYO68Pc49BqDpKQ2LYIB0i/F9TcS3DVfsbxUjxLK41NQNz3CzWH+huefWSeqy3FFiFCEXcs1HVtTXjg3Zd7bfuAFE/jLfQv+KNWqJ/GW+hf8UavOUWoiIAsRHpFtPQ7Z/Aihc91t5DQTYc5O4dZWXUWhx+wj81AaDorWytijMUrXNqn1NJhNSywDKpzY5QxsbhiZHKHYc74XsB519KHXapnZAXiNhkk0a8bLGO8qpZ45GOxE3zpyeTJ9s7XPRrJhQHOKDsgVToA+RsAMlPSzNeGyBkLZ5XxSPmBcS9rAzHkW77E2Bctm0XrMXaPfVShtoxMcTLhkrYS8NkjDiSGPDQRcnfkSLE7DZYHXyAv0bVhu/td5/wjEfqBUoq7SZKCTkk/J+f6PTrmzyTO4cmIusLAFxDiABuGVreRb3qrQzaRp5pYpAHRGwjI4Zw4gMV+9vu3LmC37VDS76TRNRPHw466nNuQizQ5p6iCR612q8bR+XnY9FqYWisOdkeKiueyiZVFxs+d8WzwkFpYCSSb9W6y1mTWOQVUdRGcMkWEtPPhJNj1EEg9RK33smyQyaMp5qfKOoqjLb+p8bsfkOIG457rlaULTjdryNMlODk15R+nX1wnpYZW8GR1K9vkfJE4f3WWC5Ro7U2t7Sp3CtMbHNpi2Oz+8xvjwjhWyuOTkWZ+Q2kP5ifZJ+ZcWSs2kedmkpNI3TSdcIIXyOzDGk25zyD1mw9a5zovWQtkklkN5Xkd9zN6LeYdXUF99LapVkML5JKwzxtF3R2fmLjPNxGW/dyLVJ2EscG8ItcB5SDZRIm0O7KcIfgMud7XsbX87cvjpDWM7eOeM2kaLOPSGVmu5xvH+wXNaCsiZTujkYXP2mcdiCd1s+S1t34raIW2a3LD3oyPJluvy2QHbKCsE0TJG8F7Q4esbvVuVC5to3VzSL4WOhqmwxOaCxhMlwD5Ms9/rVXyW0t/zzPbKgN/UUB/eJfMi+8Wm/JbS3/PM9sqlbq1pTaSfvjSQxhdYy5jv7AdeR9qA967WYT1d3ZwRE7Jh4JcMg9w5TvI5suu9lT2RIoyA+VrCdwJzWkLWKd0YnqNva+dsXNc8G/LbDZAdO05rC2UMljdhmYRgkac8J3i43j/AM5VkNQ9WYXjtuRxqKgvdYv3RkHkHK4gg4jnnyLneh8Gxbs8WDPDi37/AO17rp3Y2B2EvR2uXlwtv/0QG4IiIAiIgCIiAKJ/GW+hf8UatUT+Mt9C/wCKNAWoiIAotDeAj81WqLQ3gI/NQFqIp6irDcsr2ubmwA5yeZZSuYbS5KF6yMDgQcwRYg7iDvCh7otwY9rHg6V24d9uFe2/LesJrfrDNFC1tPGZJZXBjXMzHfcHDzX59wt5FnFmFJHG9ZtXW0dZJC1wewOJjN75H5h/qbuPkUPaZtbk5v8Asu26vdj2GOBwqmtqJph+1LhcDlDGHeAD84WJOfNbF13YcjJ/YVMsI6Lg2UDqBNjbykrtabqFJRxqr3PS6PqlFRUa63Xc5MaQ2tyDk5FldS9TnaQqg2x7XjIM7+S2/AD0nbuoEldDoew1EDeeolnA+Y0CJp8trm3kIW96O0ZHTxtjhY2KNu5rRYdZ6z1nMrGq6hTccaS9zGs6pSccaC9z56TZaNoGQE0Fh/8AdGrgotLeDb6aD7aNWhcQ86ek0Ie0tcLtcCCOcHIhc00nq66kkOIF0BPeSAXtzB9tx/uunLwQgOTmlhvivHfpd7f271bojVp1XICAW044TyLYupl9/l5PqVLoG/KBrMIwbJxw2GG+zab23Xuuh2QHrHGGgACwAAA5gNwXsiIAooOMS+ZF94rVFBxiXzIvvEBoesurZppjIG3p3km4F8BO8HmF9x9Sxcur8MtnOayTmJAP1rrhF+tYuXValcbmBl+oW+oWCA5w3Rm0e2GEB7zyDc0DlJ3ABZOt0JWaKf2xTP28RA28R4JsMyR83qeN3LlvymsmoGJwmoz2vUMzaGnCDbo8jT1bjy2zKas6+439rVrdhUg4Q4jCyQ82fAf1bjybwEBm9Wta4a5l4zhkaP2kTuGw+Tlb/UPqOSzS0jWXUPv+2KJ2wqW5gNyB58PIL9E96erli0Pr9V1QMEcDO2mEiaZ7iIWAZYi0d9iuCMHOD1gRlJR5LqVGdVvHty+y9WdERaoNXZpM59Izl3NBs4WjqAAJPrK8P0HUw50+kJHkfMqQyVruouaGuaOsKOb8foWfAhxmvtK36f4NsRavoHXPaTmlqWdrVY3Nvdko6UTuW9ibHPI77G20KUZKW6KqtKdKWM1+6+gUT+Mt9C/4o1aon8Zb6F/xRqRUWoiIAotDeAj81WqLQ3gI/NQFq1PWOUmnqjzwT/A5bYsFpnRmNsjCcLZWPbi5sbS0/wB7q6k1uUVk7Jn59brBN8nDTdqS7C/G7/s+MB9rW6Xe7967fqtKRSUh5qaD7NiwrexozuSdHbZ2Am+1wDF4US8G9uS29bVoPRWzZFGDibDGxmLdiwNDR7bXVkflV34KZSzdo+TYERFqm6EREBFpbwbfTQfbRq0KLS3g2+mg+2jViA83S65lqpoeevphUSaRro3vlqAWxyRtYBHNLG0NBYSMmDlWY+Q8n800j76L9NASP/4ib6F/2TV0C60A9jMbbbd0K/bWttNrFisRYi+z5gqvkPJ/NNI++i/TQG63Rc61h1Ymp6OomZpPSBfDTyyNDpYiCY2OcAbRg2uOdbrq/UOkpKd7zie+CJzjzlzGknLrKAyCig4xL5kX3itUUHGJfMi+8QFqIiALBaz6ow1zLPAbIB3sgGY5gekOr2ELOogOO6e1hr9GQPpJTiD2lsE9zia0WDsLvnCxsL2Lb+RYXVXWMU0BaMiXku69wH1LLdmyYmshb80U4I8rnvB+Eexc7XLr1Wqnoe96VoactFG/5t399jortewN7reteW69Ai4dceVc0cLv9S8x8IjkUnJ43vva5RGjTdbHFY5OP1ule/p/02vWrT+3MTmm0kbiWuBsRuIz5LEXC7DqJrH2/RMkd4Vt2S+e22frBDv/AJL87LrPYOmOGqb80OicPKRID8IWNNUbqepLrWjpx0d1+V7e7OpKJ/GW+hf8UatUT+Mt9C/4o10zw5aiIgCj0P4CPzVYou40Pi2oC1eCLqPuPD4tqdx4fFtQH27SZ0QvsG23ZKPuPD4tqdx4fFtWW2zCSXBaii7jw+LanceHxbVgyWoou48Pi2p3Hh8W1ANLeDb6aD7aNWKRuiIQQdm24II6iDcHyggH1KsoDSexf/DI/TVf+pnWc03p6Cii2tTIIYsQbiIcRidcgd6Cfmn2LB9i/wDhkfpqv/UzrBdn7+ED6VF8MqAzsfZW0W42FbHnziQD2ltgtnpqpkrGvjc2SNwu17SHNcOcEZEL83Go0R3Ca0tB0rhNi1socHbU2xO8GW7O3P7V1nsK6InptFhtQ10ZfM98bHXDmscGAXBzbctc639V+VAbHrr/AAyt+hVH2T1kdV+I0v0aH7Nqx2uv8MrfoVR9k9ZHVfiNL9Gh+zagMoooOMS+ZF94rVFBxiXzIvvEBaiIgCIiA5b2bNDktgqALht43nmxd9GfJfGPWFzGCkuLr9LaT0aypifFIMUb22cP+o5iDYg84XEtPaqy6MeRIDJTE/s5wMuoPA4Lv78i5uppPLNcHtOh9Qi6X4eTtJcfVf7NYk0bi5x1heY9HWWciEbhcOafWF6zOjZvc32gn2Ba2TxtfY7apU/ifFUfm8mAqaXCLrsnYd0OYqJ0rhYzyXb5jBhafWcR8llqGq+o8mkZGve10VGDcuOTpOpnUeluHJcrtMEDWNDWgNa0ANaMgABYAdVlt6Wk0837Hn+u9QjKH4eDu7/N9LdvU+iifxlvoX/FGrVE/jLfQv8AijXQPIFqIiAIiIApq/ScVO3FNLHCwkAOke1gudwu4gX6lSte1g0bMamGoiiZU7OKaIwyPDANq6E7Rri1wuBGWkczst1iBn2yAgEEEEXBGYIO4gr0ZUsc5zQ5pey2NoIJbiF24hvFxmLrRtJ6t1z5mmDZ0gawNaYpHlrAaaWMtDHWGFkzmODWsaCGB2bshjTqTW4JcDTAJJqdxibWSOe5scMrHDbvBcLSOY+xFu958kB0+69Zp2saXOIa1oJc4mwAAuSScgABvWkM1Wq2z7baOdIJ25unkwui7QEL8TW2bc1LWuJDA7LELbk0Vq5Vijr4pbXngIgZtC4Ne6AxyC7i4tBkzuSb3uTclAbsZ24cWIYLYsVxa1r3vutbO697rmenNSK2o2jO9EbqeSOwmeA791DYQ4EnJs7AS0ANsb2dicvvWao1xfVlj3tbJSSR047ZOFuKFjIoiwt4THtcdoHC975lzggOhT1DWNc57gxjQS5ziAGgC5JJyAAF7r2DgRcZg2sVz7WPVCrlfK2CwhMM0TLzSEvZJRyxMbJtHHMTua6wAG53fOJtvtLGWxsB3hrQfKAAUBp3Yv8A4ZH6ar/1M6wfZ8bfRItn+9RfDKs52L/4ZH6ar/1M62tAcY0L2NoK/VyJzIWtrtnI+OUCz3uZLJZjj84OaMOe7I8iynYJ1tdPTvo5iTLT99FivcxE2Lc+g7LyPA5F1NEBhtdf4ZW/Qqj7J6yOq/EaX6ND9m1Y7XX+GVv0Ko+yesjqvxGl+jQ/ZtQGUUUHGJfMi+8VqgkjlbK5zGsc1zWDvnuaQW475Bjsu+HKgL0UW2n8XF71/wCmm2n8XF71/wCmgLUUW2n8XF71/wCmm2n8XF71/wCmgLV6vjDgQQCCLEHMEcxHKpNtP4uL3r/0020/i4vev/TQGHrexzQSm7qZrSegXM+phA+pfXR+oFDAcTKZmIbi+8lusbQmxWT20/i4vev/AE020/i4vev/AE1D4cb3sjZerruOLnK3i7LAF5UW2n8XF71/6abafxcXvX/pqZrFqifxlvoX/FGm2n8XF71/6a8QRSGUPe1jQGOaA17nXxFp5WttwevegLkREAREQBERAEREAREQBERAF4K8ogNF0fqHW0zNnT6T2cIfI5jDSQvLdo90hGJxuc3lU/JfSf8ANR/kYPzLcUQGnfJfSf8ANR/kYPzJ8l9J/wA1H+Rg/MtxRAaPX6laQnikik0oDHKxzHgUUIu14LXC4dcZErb9G0QghjiBxCONjATvIY0NBPsVKIAiIgCIiAIiIAiIgCIiAIiIAiIgCIi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9162" name="AutoShape 10" descr="data:image/jpeg;base64,/9j/4AAQSkZJRgABAQAAAQABAAD/2wCEAAkGBhQQEBQUExQWEBEUEhUYEhQXFxcYGRgZFRkVFxQXFxgXJyYeFxkjHBQXHzAgJycpLCwsFR8xNTAqNSYrLCkBCQoKDgwOGg8PGiwkHyUqKi4pLDUqLCwyLCosLCwsLDUsKSopLCwtKSoqKSwsLCwsLCwsLC0sLCw1LCwsNCwpLP/AABEIAL0BCgMBIgACEQEDEQH/xAAcAAEBAAMAAwEAAAAAAAAAAAAABAUGBwECAwj/xABPEAABAwICBAYNCQYEBQUAAAABAAIDBBESIQUGEzEyNEFRUmEHFBUiM1NxcnOBkZOyFkJ0obPD0dLTIyQ1VWKxkpS08TZUweHwFyWCg6L/xAAbAQEAAgMBAQAAAAAAAAAAAAAAAgMBBAUGB//EAC8RAAIBAwMDAgQFBQAAAAAAAAABAgMREgQhMQVBUXGBEyJhkRRCseHwMqHB0fH/2gAMAwEAAhEDEQA/AO4oiIAiIgCIiAIiIAiIgCIiAIiIAiIgCIiAKWbSLWOLbPc4AE4WPdYG9s2gjkKqUUHGJfMi+8QHnuq3oy+6l/BO6rejL7qX8F9K6vjgYXyyMhYN73uaxovu751gvrHIHAOaQ5pAIIIIIO4gjeEBN3Vb0ZfdS/gndVvRl91L+C+4qGYyzE3GGhxZcYg0kgOI32JBF+or6ICTuq3oy+6l/BO6rejL7qX8F71GkYozhfIxjrA2c5oNnODGmxO4uc1vlcBvKoQEndVvRl91L+Cd1W9GX3Uv4KpzgBc7gtZ1j1zhomMkqMYZJKImBgv3xBIxZjolSUW9yLklsZzuq3oy+6l/BO6rejL7qX8FhK/WyCCsgpHY2z1AcYsIu2zcV8Rv/SeRZ6jqcYPON/4o4u1zCmm7Hp3Vb0ZfdS/gveDSDXuwgODrXs5j23AIBtiAvvHtVKifxlvoX/FGoky1ERAEREAREQBERAEREAREQBERAEREAREQBERAFFBxiXzIvvFaooOMS+ZF94gMbrHo2V01PPFGyo2IlBge4MB2oYBI1xBGNuAjO2Ur8+Q4Ws0DWGop3Rxx08cfa+JkUrsDWhz+2Iw04W2s5u5gxWNzk0LeUQHMRqRWNNMWX2raGljfMaqUGOoZI+SaRwF9u3vz3pNs7AWJtf8AJqt2k5uSXNqBj7aktM6SQOpXBhypti0fNzysMV1v6IDnVRqhWPEYcRI5rIxK8y+EkZXwVD5bHg4o43ODfm3DBkAstq5oKqirHSSuJZafaP28kgnL5GugcIXd7T7NgLbDpWzGa29EBPpDwbv/ADlC5B2bATSUuE2d29HhPMcEliuyvbcWO4rX9M6txThrZ4mzMY8PZcEhrhexy5QCVdCSxcTXqJqSkcmmoqyLWDRwrKhlU8tlLHMjEYa3DLcEAC+dyuy6K4Z83P2hY12iKeomZOGNmniuI5BmWXvcXBsOEfatgoqXAP6jv/BSk1GLXkhBOck/BQon8Zb6F/xRq1RP4y30L/ijWubZaiIgCIiAIiIAiIgCIiAIiIAiIgCIiAIiIAiIgCig4xL5kX3itUUHGJfMi+8QFqIiAIiIAiIgC+VVwHea7+xXmedrGlznBjQLlxIAA5yTkAtan16hkDm08c9bkRigiLmX3cN1m+wlRckuS2nRnU/pV/55Md2JR+71H0p3wRrelzXUrSrtHRStqqapia+Yv2mxL2NGFo74suRwTyLftF6XiqmY4ZGys52m9uojeD1FFJPgzOhUgryW3nt9+CxRP4y30L/ijVqifxlvoX/FGpFJaiIgPC8ooRphh3CQjnEMxB8hDbEIC5FF3WZ0ZfcTflTuszoy+4m/KgLUUXdZnRl9xN+VO6zOjL7ib8qAtRRd1mdGX3E35U7rM6MvuJvyoC1FF3WZ0ZfcTflTuszoy+4m/KgLUUXddlxcSC7gATFK0XcQGi5aALkgetWoAiLHaR0m2IPJOFsbHPkda5AaC42HPYLKTfBGUkuTI3Ran8u6PtHt7aP7VvbaWkvw9nwN/Cy3LN6O0o2VrCDiZIxr43EWJDgHC45DYrOLMZruZFERRJhRQcYl8yL7xWqKDjEvmRfeIC1ERAEREAXyqahsbHPcQ1jWlznHcABck+pfVaL2X9JmKgwNNjNK1h80Avd7S1o9ahOWEXI2NNQdetGku7sa18pRpWrc6a4oYSDHBewe65wultwtxNuTIc99zi1tY0BrQ1rQLAAAAAcgA3LhFJXOjvhO/f6v919pdPSjccyufTrSbt3Z7HW9MpQhk9oRSsv53bO5/LJvUtO1o0iIHitpCIJ2uAma3JkrSbd+0ZE3I9t94BXO2adlBsTfmKVGlHyNwk5Hf6lmrWfD9iGh6bTbyj2dpJ/3TR+iNVtYmV9M2ZmROT2byx44TT/cHlBCqfxlvoX/ABRrlHYV0mW1MsF+9kixgf1RkD62vPsC6u/jLfQv+KNbtGpnBM8z1LSrS6iVNccr0ZaiIrTnhRaHH7CPzVaotDeAj81AW2XzlmDd+87hylfRazrBWuENQ9pIc2CbCRkRhY6xB5DcXU4QyK6k8TPbc9Ef4hf8PrX0imDvKN4O8L87t7Kf/sJh7bm7pXyfeXHbbB3hd3g8t+7Jdi1arnOp6V7iXONPDjJNy7ExpcSeUkm6koZcEXNx5NpsvNkRVFwslkRARaWHeN9NB9tGrQotLeDb6aD7aNWhAFqGsp/dqr0E9/8AA9besXpPRYkDwRiY9pa9vU4EO3Z5gq2lJK6KK0W0mux+ctjXfJzFtIe5+LweE7W/bHStbh579y7jq0f3Wl5+14Lf4GL0+SFH2p2lsh2tfwOKTpbTffFws96z2i9FiMMAbgZG1rWN6mgBu/PIBWq0N34Km3Udl5MqiItU3AooOMS+ZF94rVFBxiXzIvvEBaiIgCIiALnXZrpi6jheNzJ7O6sTXWPtbb1roqxesuiWVVLLDIQxrmHvjuaRm1+fMQD6lXVjnBxNvRV1Q1EKj4T39O5+amMJXiWmORAvbkWTpabC90brYmkjLcbco5wru0Vx43g7n0evGGopYX2dmmvuma6yBxdexAHOvd8RCz/aKlr4Q1tuU5AcqzN5GNNTVFNXu27t+X7GydhumLtIF3IyB5J84taB9Z9i7E/jLfQv+KNaz2MtU3UNMXSC08xDnjla0cBh68yT1utyLZn8Zb6F/wAUa6mng4QSZ4Pq+pjqNVKUOFsvb9y1ERXnKCi0N4CPzVaotDeAj81AWrXNOaPc+OaNu+SKQMvuu9rgL9VytjXpLCHCxCnCeLK6kMkcgb2OZ+4Jof2XbV74r974cScO1+D1Le9AaOdHFBE62KOGNr7brxta11uq4+sLOdzx0nW9S1LXTV2Zj2VlK9wlhGbbkjD86w5Wn5w9as+IktipU5N/MbwvF1oP/qo2SKNkMWKtkuHROJDIyOE97+VnKLZnqXs0PkzqK2cuPzYC2CMdQwgvI6y5RVJtXZvxoyau9jfLrytBdtIs6etmDh8yoLZ43dRuA9o6w5ZbVXXVtW90ErRBVx8OO92vGXfxO+c3MG28X5d6Ok0roSoySutzN6W8G300H20atCi0t4NvpoPto1aFUUhEUldpSOGwce+dwGNBc93mtbmUBpb/APiJvoX/AGTVv60Z+jp+6grdhJsRG5tu8x5sDb4A7nHlW3UGlI5wcDrlps5pBa5p5nNOYQFaIiAKKDjEvmRfeK1RQcYl8yL7xAWovSadrGlziGtG8k2A8pKgGn4zm1ssjek2GQt9Rtn6roDJIpKLSsU1wx4Lm8JpuHDzmus4esLE6065xULSCccxHexjr3Yubybz5MwBlNK6Xjpoy+Vwa0bucnmA5StCdPVacfaO9NQtdnJ0rcjem7r4LfLv++i9Up9IyCo0gXNj3x0+4kbxjA4Df6RmeXr6BDC1jQ1oDWtADWgAAAbgANwQGrVnYzo5KdsQYY3MuWzNP7TEd5c48O/Mcuay1Cs7G9fCbRPhqmcmK7HesHL/APRXW0VM6MJ7s6Om6lqNMsYO68Pc49BqDpKQ2LYIB0i/F9TcS3DVfsbxUjxLK41NQNz3CzWH+huefWSeqy3FFiFCEXcs1HVtTXjg3Zd7bfuAFE/jLfQv+KNWqJ/GW+hf8UavOUWoiIAsRHpFtPQ7Z/Aihc91t5DQTYc5O4dZWXUWhx+wj81AaDorWytijMUrXNqn1NJhNSywDKpzY5QxsbhiZHKHYc74XsB519KHXapnZAXiNhkk0a8bLGO8qpZ45GOxE3zpyeTJ9s7XPRrJhQHOKDsgVToA+RsAMlPSzNeGyBkLZ5XxSPmBcS9rAzHkW77E2Bctm0XrMXaPfVShtoxMcTLhkrYS8NkjDiSGPDQRcnfkSLE7DZYHXyAv0bVhu/td5/wjEfqBUoq7SZKCTkk/J+f6PTrmzyTO4cmIusLAFxDiABuGVreRb3qrQzaRp5pYpAHRGwjI4Zw4gMV+9vu3LmC37VDS76TRNRPHw466nNuQizQ5p6iCR612q8bR+XnY9FqYWisOdkeKiueyiZVFxs+d8WzwkFpYCSSb9W6y1mTWOQVUdRGcMkWEtPPhJNj1EEg9RK33smyQyaMp5qfKOoqjLb+p8bsfkOIG457rlaULTjdryNMlODk15R+nX1wnpYZW8GR1K9vkfJE4f3WWC5Ro7U2t7Sp3CtMbHNpi2Oz+8xvjwjhWyuOTkWZ+Q2kP5ifZJ+ZcWSs2kedmkpNI3TSdcIIXyOzDGk25zyD1mw9a5zovWQtkklkN5Xkd9zN6LeYdXUF99LapVkML5JKwzxtF3R2fmLjPNxGW/dyLVJ2EscG8ItcB5SDZRIm0O7KcIfgMud7XsbX87cvjpDWM7eOeM2kaLOPSGVmu5xvH+wXNaCsiZTujkYXP2mcdiCd1s+S1t34raIW2a3LD3oyPJluvy2QHbKCsE0TJG8F7Q4esbvVuVC5to3VzSL4WOhqmwxOaCxhMlwD5Ms9/rVXyW0t/zzPbKgN/UUB/eJfMi+8Wm/JbS3/PM9sqlbq1pTaSfvjSQxhdYy5jv7AdeR9qA967WYT1d3ZwRE7Jh4JcMg9w5TvI5suu9lT2RIoyA+VrCdwJzWkLWKd0YnqNva+dsXNc8G/LbDZAdO05rC2UMljdhmYRgkac8J3i43j/AM5VkNQ9WYXjtuRxqKgvdYv3RkHkHK4gg4jnnyLneh8Gxbs8WDPDi37/AO17rp3Y2B2EvR2uXlwtv/0QG4IiIAiIgCIiAKJ/GW+hf8UatUT+Mt9C/wCKNAWoiIAotDeAj81WqLQ3gI/NQFqIp6irDcsr2ubmwA5yeZZSuYbS5KF6yMDgQcwRYg7iDvCh7otwY9rHg6V24d9uFe2/LesJrfrDNFC1tPGZJZXBjXMzHfcHDzX59wt5FnFmFJHG9ZtXW0dZJC1wewOJjN75H5h/qbuPkUPaZtbk5v8Asu26vdj2GOBwqmtqJph+1LhcDlDGHeAD84WJOfNbF13YcjJ/YVMsI6Lg2UDqBNjbykrtabqFJRxqr3PS6PqlFRUa63Xc5MaQ2tyDk5FldS9TnaQqg2x7XjIM7+S2/AD0nbuoEldDoew1EDeeolnA+Y0CJp8trm3kIW96O0ZHTxtjhY2KNu5rRYdZ6z1nMrGq6hTccaS9zGs6pSccaC9z56TZaNoGQE0Fh/8AdGrgotLeDb6aD7aNWhcQ86ek0Ie0tcLtcCCOcHIhc00nq66kkOIF0BPeSAXtzB9tx/uunLwQgOTmlhvivHfpd7f271bojVp1XICAW044TyLYupl9/l5PqVLoG/KBrMIwbJxw2GG+zab23Xuuh2QHrHGGgACwAAA5gNwXsiIAooOMS+ZF94rVFBxiXzIvvEBoesurZppjIG3p3km4F8BO8HmF9x9Sxcur8MtnOayTmJAP1rrhF+tYuXValcbmBl+oW+oWCA5w3Rm0e2GEB7zyDc0DlJ3ABZOt0JWaKf2xTP28RA28R4JsMyR83qeN3LlvymsmoGJwmoz2vUMzaGnCDbo8jT1bjy2zKas6+439rVrdhUg4Q4jCyQ82fAf1bjybwEBm9Wta4a5l4zhkaP2kTuGw+Tlb/UPqOSzS0jWXUPv+2KJ2wqW5gNyB58PIL9E96erli0Pr9V1QMEcDO2mEiaZ7iIWAZYi0d9iuCMHOD1gRlJR5LqVGdVvHty+y9WdERaoNXZpM59Izl3NBs4WjqAAJPrK8P0HUw50+kJHkfMqQyVruouaGuaOsKOb8foWfAhxmvtK36f4NsRavoHXPaTmlqWdrVY3Nvdko6UTuW9ibHPI77G20KUZKW6KqtKdKWM1+6+gUT+Mt9C/4o1aon8Zb6F/xRqRUWoiIAotDeAj81WqLQ3gI/NQFq1PWOUmnqjzwT/A5bYsFpnRmNsjCcLZWPbi5sbS0/wB7q6k1uUVk7Jn59brBN8nDTdqS7C/G7/s+MB9rW6Xe7967fqtKRSUh5qaD7NiwrexozuSdHbZ2Am+1wDF4US8G9uS29bVoPRWzZFGDibDGxmLdiwNDR7bXVkflV34KZSzdo+TYERFqm6EREBFpbwbfTQfbRq0KLS3g2+mg+2jViA83S65lqpoeevphUSaRro3vlqAWxyRtYBHNLG0NBYSMmDlWY+Q8n800j76L9NASP/4ib6F/2TV0C60A9jMbbbd0K/bWttNrFisRYi+z5gqvkPJ/NNI++i/TQG63Rc61h1Ymp6OomZpPSBfDTyyNDpYiCY2OcAbRg2uOdbrq/UOkpKd7zie+CJzjzlzGknLrKAyCig4xL5kX3itUUHGJfMi+8QFqIiALBaz6ow1zLPAbIB3sgGY5gekOr2ELOogOO6e1hr9GQPpJTiD2lsE9zia0WDsLvnCxsL2Lb+RYXVXWMU0BaMiXku69wH1LLdmyYmshb80U4I8rnvB+Eexc7XLr1Wqnoe96VoactFG/5t399jortewN7reteW69Ai4dceVc0cLv9S8x8IjkUnJ43vva5RGjTdbHFY5OP1ule/p/02vWrT+3MTmm0kbiWuBsRuIz5LEXC7DqJrH2/RMkd4Vt2S+e22frBDv/AJL87LrPYOmOGqb80OicPKRID8IWNNUbqepLrWjpx0d1+V7e7OpKJ/GW+hf8UatUT+Mt9C/4o10zw5aiIgCj0P4CPzVYou40Pi2oC1eCLqPuPD4tqdx4fFtQH27SZ0QvsG23ZKPuPD4tqdx4fFtWW2zCSXBaii7jw+LanceHxbVgyWoou48Pi2p3Hh8W1ANLeDb6aD7aNWKRuiIQQdm24II6iDcHyggH1KsoDSexf/DI/TVf+pnWc03p6Cii2tTIIYsQbiIcRidcgd6Cfmn2LB9i/wDhkfpqv/UzrBdn7+ED6VF8MqAzsfZW0W42FbHnziQD2ltgtnpqpkrGvjc2SNwu17SHNcOcEZEL83Go0R3Ca0tB0rhNi1socHbU2xO8GW7O3P7V1nsK6InptFhtQ10ZfM98bHXDmscGAXBzbctc639V+VAbHrr/AAyt+hVH2T1kdV+I0v0aH7Nqx2uv8MrfoVR9k9ZHVfiNL9Gh+zagMoooOMS+ZF94rVFBxiXzIvvEBaiIgCIiA5b2bNDktgqALht43nmxd9GfJfGPWFzGCkuLr9LaT0aypifFIMUb22cP+o5iDYg84XEtPaqy6MeRIDJTE/s5wMuoPA4Lv78i5uppPLNcHtOh9Qi6X4eTtJcfVf7NYk0bi5x1heY9HWWciEbhcOafWF6zOjZvc32gn2Ba2TxtfY7apU/ifFUfm8mAqaXCLrsnYd0OYqJ0rhYzyXb5jBhafWcR8llqGq+o8mkZGve10VGDcuOTpOpnUeluHJcrtMEDWNDWgNa0ANaMgABYAdVlt6Wk0837Hn+u9QjKH4eDu7/N9LdvU+iifxlvoX/FGrVE/jLfQv8AijXQPIFqIiAIiIApq/ScVO3FNLHCwkAOke1gudwu4gX6lSte1g0bMamGoiiZU7OKaIwyPDANq6E7Rri1wuBGWkczst1iBn2yAgEEEEXBGYIO4gr0ZUsc5zQ5pey2NoIJbiF24hvFxmLrRtJ6t1z5mmDZ0gawNaYpHlrAaaWMtDHWGFkzmODWsaCGB2bshjTqTW4JcDTAJJqdxibWSOe5scMrHDbvBcLSOY+xFu958kB0+69Zp2saXOIa1oJc4mwAAuSScgABvWkM1Wq2z7baOdIJ25unkwui7QEL8TW2bc1LWuJDA7LELbk0Vq5Vijr4pbXngIgZtC4Ne6AxyC7i4tBkzuSb3uTclAbsZ24cWIYLYsVxa1r3vutbO697rmenNSK2o2jO9EbqeSOwmeA791DYQ4EnJs7AS0ANsb2dicvvWao1xfVlj3tbJSSR047ZOFuKFjIoiwt4THtcdoHC975lzggOhT1DWNc57gxjQS5ziAGgC5JJyAAF7r2DgRcZg2sVz7WPVCrlfK2CwhMM0TLzSEvZJRyxMbJtHHMTua6wAG53fOJtvtLGWxsB3hrQfKAAUBp3Yv8A4ZH6ar/1M6wfZ8bfRItn+9RfDKs52L/4ZH6ar/1M62tAcY0L2NoK/VyJzIWtrtnI+OUCz3uZLJZjj84OaMOe7I8iynYJ1tdPTvo5iTLT99FivcxE2Lc+g7LyPA5F1NEBhtdf4ZW/Qqj7J6yOq/EaX6ND9m1Y7XX+GVv0Ko+yesjqvxGl+jQ/ZtQGUUUHGJfMi+8VqgkjlbK5zGsc1zWDvnuaQW475Bjsu+HKgL0UW2n8XF71/wCmm2n8XF71/wCmgLUUW2n8XF71/wCmm2n8XF71/wCmgLV6vjDgQQCCLEHMEcxHKpNtP4uL3r/0020/i4vev/TQGHrexzQSm7qZrSegXM+phA+pfXR+oFDAcTKZmIbi+8lusbQmxWT20/i4vev/AE020/i4vev/AE1D4cb3sjZerruOLnK3i7LAF5UW2n8XF71/6abafxcXvX/pqZrFqifxlvoX/FGm2n8XF71/6a8QRSGUPe1jQGOaA17nXxFp5WttwevegLkREAREQBERAEREAREQBERAF4K8ogNF0fqHW0zNnT6T2cIfI5jDSQvLdo90hGJxuc3lU/JfSf8ANR/kYPzLcUQGnfJfSf8ANR/kYPzJ8l9J/wA1H+Rg/MtxRAaPX6laQnikik0oDHKxzHgUUIu14LXC4dcZErb9G0QghjiBxCONjATvIY0NBPsVKIAiIgCIiAIiIAiIgCIiAIiIAiIgCIi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9164" name="AutoShape 12" descr="data:image/jpeg;base64,/9j/4AAQSkZJRgABAQAAAQABAAD/2wCEAAkGBhQQEBQUExQWEBEUEhUYEhQXFxcYGRgZFRkVFxQXFxgXJyYeFxkjHBQXHzAgJycpLCwsFR8xNTAqNSYrLCkBCQoKDgwOGg8PGiwkHyUqKi4pLDUqLCwyLCosLCwsLDUsKSopLCwtKSoqKSwsLCwsLCwsLC0sLCw1LCwsNCwpLP/AABEIAL0BCgMBIgACEQEDEQH/xAAcAAEBAAMAAwEAAAAAAAAAAAAABAUGBwECAwj/xABPEAABAwICBAYNCQYEBQUAAAABAAIDBBESIQUGEzEyNEFRUmEHFBUiM1NxcnOBkZOyFkJ0obPD0dLTIyQ1VWKxkpS08TZUweHwFyWCg6L/xAAbAQEAAgMBAQAAAAAAAAAAAAAAAgMBBAUGB//EAC8RAAIBAwMDAgQFBQAAAAAAAAABAgMREgQhMQVBUXGBEyJhkRRCseHwMqHB0fH/2gAMAwEAAhEDEQA/AO4oiIAiIgCIiAIiIAiIgCIiAIiIAiIgCIiAKWbSLWOLbPc4AE4WPdYG9s2gjkKqUUHGJfMi+8QHnuq3oy+6l/BO6rejL7qX8F9K6vjgYXyyMhYN73uaxovu751gvrHIHAOaQ5pAIIIIIO4gjeEBN3Vb0ZfdS/gndVvRl91L+C+4qGYyzE3GGhxZcYg0kgOI32JBF+or6ICTuq3oy+6l/BO6rejL7qX8F71GkYozhfIxjrA2c5oNnODGmxO4uc1vlcBvKoQEndVvRl91L+Cd1W9GX3Uv4KpzgBc7gtZ1j1zhomMkqMYZJKImBgv3xBIxZjolSUW9yLklsZzuq3oy+6l/BO6rejL7qX8FhK/WyCCsgpHY2z1AcYsIu2zcV8Rv/SeRZ6jqcYPON/4o4u1zCmm7Hp3Vb0ZfdS/gveDSDXuwgODrXs5j23AIBtiAvvHtVKifxlvoX/FGoky1ERAEREAREQBERAEREAREQBERAEREAREQBERAFFBxiXzIvvFaooOMS+ZF94gMbrHo2V01PPFGyo2IlBge4MB2oYBI1xBGNuAjO2Ur8+Q4Ws0DWGop3Rxx08cfa+JkUrsDWhz+2Iw04W2s5u5gxWNzk0LeUQHMRqRWNNMWX2raGljfMaqUGOoZI+SaRwF9u3vz3pNs7AWJtf8AJqt2k5uSXNqBj7aktM6SQOpXBhypti0fNzysMV1v6IDnVRqhWPEYcRI5rIxK8y+EkZXwVD5bHg4o43ODfm3DBkAstq5oKqirHSSuJZafaP28kgnL5GugcIXd7T7NgLbDpWzGa29EBPpDwbv/ADlC5B2bATSUuE2d29HhPMcEliuyvbcWO4rX9M6txThrZ4mzMY8PZcEhrhexy5QCVdCSxcTXqJqSkcmmoqyLWDRwrKhlU8tlLHMjEYa3DLcEAC+dyuy6K4Z83P2hY12iKeomZOGNmniuI5BmWXvcXBsOEfatgoqXAP6jv/BSk1GLXkhBOck/BQon8Zb6F/xRq1RP4y30L/ijWubZaiIgCIiAIiIAiIgCIiAIiIAiIgCIiAIiIAiIgCig4xL5kX3itUUHGJfMi+8QFqIiAIiIAiIgC+VVwHea7+xXmedrGlznBjQLlxIAA5yTkAtan16hkDm08c9bkRigiLmX3cN1m+wlRckuS2nRnU/pV/55Md2JR+71H0p3wRrelzXUrSrtHRStqqapia+Yv2mxL2NGFo74suRwTyLftF6XiqmY4ZGys52m9uojeD1FFJPgzOhUgryW3nt9+CxRP4y30L/ijVqifxlvoX/FGpFJaiIgPC8ooRphh3CQjnEMxB8hDbEIC5FF3WZ0ZfcTflTuszoy+4m/KgLUUXdZnRl9xN+VO6zOjL7ib8qAtRRd1mdGX3E35U7rM6MvuJvyoC1FF3WZ0ZfcTflTuszoy+4m/KgLUUXddlxcSC7gATFK0XcQGi5aALkgetWoAiLHaR0m2IPJOFsbHPkda5AaC42HPYLKTfBGUkuTI3Ran8u6PtHt7aP7VvbaWkvw9nwN/Cy3LN6O0o2VrCDiZIxr43EWJDgHC45DYrOLMZruZFERRJhRQcYl8yL7xWqKDjEvmRfeIC1ERAEREAXyqahsbHPcQ1jWlznHcABck+pfVaL2X9JmKgwNNjNK1h80Avd7S1o9ahOWEXI2NNQdetGku7sa18pRpWrc6a4oYSDHBewe65wultwtxNuTIc99zi1tY0BrQ1rQLAAAAAcgA3LhFJXOjvhO/f6v919pdPSjccyufTrSbt3Z7HW9MpQhk9oRSsv53bO5/LJvUtO1o0iIHitpCIJ2uAma3JkrSbd+0ZE3I9t94BXO2adlBsTfmKVGlHyNwk5Hf6lmrWfD9iGh6bTbyj2dpJ/3TR+iNVtYmV9M2ZmROT2byx44TT/cHlBCqfxlvoX/ABRrlHYV0mW1MsF+9kixgf1RkD62vPsC6u/jLfQv+KNbtGpnBM8z1LSrS6iVNccr0ZaiIrTnhRaHH7CPzVaotDeAj81AW2XzlmDd+87hylfRazrBWuENQ9pIc2CbCRkRhY6xB5DcXU4QyK6k8TPbc9Ef4hf8PrX0imDvKN4O8L87t7Kf/sJh7bm7pXyfeXHbbB3hd3g8t+7Jdi1arnOp6V7iXONPDjJNy7ExpcSeUkm6koZcEXNx5NpsvNkRVFwslkRARaWHeN9NB9tGrQotLeDb6aD7aNWhAFqGsp/dqr0E9/8AA9besXpPRYkDwRiY9pa9vU4EO3Z5gq2lJK6KK0W0mux+ctjXfJzFtIe5+LweE7W/bHStbh579y7jq0f3Wl5+14Lf4GL0+SFH2p2lsh2tfwOKTpbTffFws96z2i9FiMMAbgZG1rWN6mgBu/PIBWq0N34Km3Udl5MqiItU3AooOMS+ZF94rVFBxiXzIvvEBaiIgCIiALnXZrpi6jheNzJ7O6sTXWPtbb1roqxesuiWVVLLDIQxrmHvjuaRm1+fMQD6lXVjnBxNvRV1Q1EKj4T39O5+amMJXiWmORAvbkWTpabC90brYmkjLcbco5wru0Vx43g7n0evGGopYX2dmmvuma6yBxdexAHOvd8RCz/aKlr4Q1tuU5AcqzN5GNNTVFNXu27t+X7GydhumLtIF3IyB5J84taB9Z9i7E/jLfQv+KNaz2MtU3UNMXSC08xDnjla0cBh68yT1utyLZn8Zb6F/wAUa6mng4QSZ4Pq+pjqNVKUOFsvb9y1ERXnKCi0N4CPzVaotDeAj81AWrXNOaPc+OaNu+SKQMvuu9rgL9VytjXpLCHCxCnCeLK6kMkcgb2OZ+4Jof2XbV74r974cScO1+D1Le9AaOdHFBE62KOGNr7brxta11uq4+sLOdzx0nW9S1LXTV2Zj2VlK9wlhGbbkjD86w5Wn5w9as+IktipU5N/MbwvF1oP/qo2SKNkMWKtkuHROJDIyOE97+VnKLZnqXs0PkzqK2cuPzYC2CMdQwgvI6y5RVJtXZvxoyau9jfLrytBdtIs6etmDh8yoLZ43dRuA9o6w5ZbVXXVtW90ErRBVx8OO92vGXfxO+c3MG28X5d6Ok0roSoySutzN6W8G300H20atCi0t4NvpoPto1aFUUhEUldpSOGwce+dwGNBc93mtbmUBpb/APiJvoX/AGTVv60Z+jp+6grdhJsRG5tu8x5sDb4A7nHlW3UGlI5wcDrlps5pBa5p5nNOYQFaIiAKKDjEvmRfeK1RQcYl8yL7xAWovSadrGlziGtG8k2A8pKgGn4zm1ssjek2GQt9Rtn6roDJIpKLSsU1wx4Lm8JpuHDzmus4esLE6065xULSCccxHexjr3Yubybz5MwBlNK6Xjpoy+Vwa0bucnmA5StCdPVacfaO9NQtdnJ0rcjem7r4LfLv++i9Up9IyCo0gXNj3x0+4kbxjA4Df6RmeXr6BDC1jQ1oDWtADWgAAAbgANwQGrVnYzo5KdsQYY3MuWzNP7TEd5c48O/Mcuay1Cs7G9fCbRPhqmcmK7HesHL/APRXW0VM6MJ7s6Om6lqNMsYO68Pc49BqDpKQ2LYIB0i/F9TcS3DVfsbxUjxLK41NQNz3CzWH+huefWSeqy3FFiFCEXcs1HVtTXjg3Zd7bfuAFE/jLfQv+KNWqJ/GW+hf8UavOUWoiIAsRHpFtPQ7Z/Aihc91t5DQTYc5O4dZWXUWhx+wj81AaDorWytijMUrXNqn1NJhNSywDKpzY5QxsbhiZHKHYc74XsB519KHXapnZAXiNhkk0a8bLGO8qpZ45GOxE3zpyeTJ9s7XPRrJhQHOKDsgVToA+RsAMlPSzNeGyBkLZ5XxSPmBcS9rAzHkW77E2Bctm0XrMXaPfVShtoxMcTLhkrYS8NkjDiSGPDQRcnfkSLE7DZYHXyAv0bVhu/td5/wjEfqBUoq7SZKCTkk/J+f6PTrmzyTO4cmIusLAFxDiABuGVreRb3qrQzaRp5pYpAHRGwjI4Zw4gMV+9vu3LmC37VDS76TRNRPHw466nNuQizQ5p6iCR612q8bR+XnY9FqYWisOdkeKiueyiZVFxs+d8WzwkFpYCSSb9W6y1mTWOQVUdRGcMkWEtPPhJNj1EEg9RK33smyQyaMp5qfKOoqjLb+p8bsfkOIG457rlaULTjdryNMlODk15R+nX1wnpYZW8GR1K9vkfJE4f3WWC5Ro7U2t7Sp3CtMbHNpi2Oz+8xvjwjhWyuOTkWZ+Q2kP5ifZJ+ZcWSs2kedmkpNI3TSdcIIXyOzDGk25zyD1mw9a5zovWQtkklkN5Xkd9zN6LeYdXUF99LapVkML5JKwzxtF3R2fmLjPNxGW/dyLVJ2EscG8ItcB5SDZRIm0O7KcIfgMud7XsbX87cvjpDWM7eOeM2kaLOPSGVmu5xvH+wXNaCsiZTujkYXP2mcdiCd1s+S1t34raIW2a3LD3oyPJluvy2QHbKCsE0TJG8F7Q4esbvVuVC5to3VzSL4WOhqmwxOaCxhMlwD5Ms9/rVXyW0t/zzPbKgN/UUB/eJfMi+8Wm/JbS3/PM9sqlbq1pTaSfvjSQxhdYy5jv7AdeR9qA967WYT1d3ZwRE7Jh4JcMg9w5TvI5suu9lT2RIoyA+VrCdwJzWkLWKd0YnqNva+dsXNc8G/LbDZAdO05rC2UMljdhmYRgkac8J3i43j/AM5VkNQ9WYXjtuRxqKgvdYv3RkHkHK4gg4jnnyLneh8Gxbs8WDPDi37/AO17rp3Y2B2EvR2uXlwtv/0QG4IiIAiIgCIiAKJ/GW+hf8UatUT+Mt9C/wCKNAWoiIAotDeAj81WqLQ3gI/NQFqIp6irDcsr2ubmwA5yeZZSuYbS5KF6yMDgQcwRYg7iDvCh7otwY9rHg6V24d9uFe2/LesJrfrDNFC1tPGZJZXBjXMzHfcHDzX59wt5FnFmFJHG9ZtXW0dZJC1wewOJjN75H5h/qbuPkUPaZtbk5v8Asu26vdj2GOBwqmtqJph+1LhcDlDGHeAD84WJOfNbF13YcjJ/YVMsI6Lg2UDqBNjbykrtabqFJRxqr3PS6PqlFRUa63Xc5MaQ2tyDk5FldS9TnaQqg2x7XjIM7+S2/AD0nbuoEldDoew1EDeeolnA+Y0CJp8trm3kIW96O0ZHTxtjhY2KNu5rRYdZ6z1nMrGq6hTccaS9zGs6pSccaC9z56TZaNoGQE0Fh/8AdGrgotLeDb6aD7aNWhcQ86ek0Ie0tcLtcCCOcHIhc00nq66kkOIF0BPeSAXtzB9tx/uunLwQgOTmlhvivHfpd7f271bojVp1XICAW044TyLYupl9/l5PqVLoG/KBrMIwbJxw2GG+zab23Xuuh2QHrHGGgACwAAA5gNwXsiIAooOMS+ZF94rVFBxiXzIvvEBoesurZppjIG3p3km4F8BO8HmF9x9Sxcur8MtnOayTmJAP1rrhF+tYuXValcbmBl+oW+oWCA5w3Rm0e2GEB7zyDc0DlJ3ABZOt0JWaKf2xTP28RA28R4JsMyR83qeN3LlvymsmoGJwmoz2vUMzaGnCDbo8jT1bjy2zKas6+439rVrdhUg4Q4jCyQ82fAf1bjybwEBm9Wta4a5l4zhkaP2kTuGw+Tlb/UPqOSzS0jWXUPv+2KJ2wqW5gNyB58PIL9E96erli0Pr9V1QMEcDO2mEiaZ7iIWAZYi0d9iuCMHOD1gRlJR5LqVGdVvHty+y9WdERaoNXZpM59Izl3NBs4WjqAAJPrK8P0HUw50+kJHkfMqQyVruouaGuaOsKOb8foWfAhxmvtK36f4NsRavoHXPaTmlqWdrVY3Nvdko6UTuW9ibHPI77G20KUZKW6KqtKdKWM1+6+gUT+Mt9C/4o1aon8Zb6F/xRqRUWoiIAotDeAj81WqLQ3gI/NQFq1PWOUmnqjzwT/A5bYsFpnRmNsjCcLZWPbi5sbS0/wB7q6k1uUVk7Jn59brBN8nDTdqS7C/G7/s+MB9rW6Xe7967fqtKRSUh5qaD7NiwrexozuSdHbZ2Am+1wDF4US8G9uS29bVoPRWzZFGDibDGxmLdiwNDR7bXVkflV34KZSzdo+TYERFqm6EREBFpbwbfTQfbRq0KLS3g2+mg+2jViA83S65lqpoeevphUSaRro3vlqAWxyRtYBHNLG0NBYSMmDlWY+Q8n800j76L9NASP/4ib6F/2TV0C60A9jMbbbd0K/bWttNrFisRYi+z5gqvkPJ/NNI++i/TQG63Rc61h1Ymp6OomZpPSBfDTyyNDpYiCY2OcAbRg2uOdbrq/UOkpKd7zie+CJzjzlzGknLrKAyCig4xL5kX3itUUHGJfMi+8QFqIiALBaz6ow1zLPAbIB3sgGY5gekOr2ELOogOO6e1hr9GQPpJTiD2lsE9zia0WDsLvnCxsL2Lb+RYXVXWMU0BaMiXku69wH1LLdmyYmshb80U4I8rnvB+Eexc7XLr1Wqnoe96VoactFG/5t399jortewN7reteW69Ai4dceVc0cLv9S8x8IjkUnJ43vva5RGjTdbHFY5OP1ule/p/02vWrT+3MTmm0kbiWuBsRuIz5LEXC7DqJrH2/RMkd4Vt2S+e22frBDv/AJL87LrPYOmOGqb80OicPKRID8IWNNUbqepLrWjpx0d1+V7e7OpKJ/GW+hf8UatUT+Mt9C/4o10zw5aiIgCj0P4CPzVYou40Pi2oC1eCLqPuPD4tqdx4fFtQH27SZ0QvsG23ZKPuPD4tqdx4fFtWW2zCSXBaii7jw+LanceHxbVgyWoou48Pi2p3Hh8W1ANLeDb6aD7aNWKRuiIQQdm24II6iDcHyggH1KsoDSexf/DI/TVf+pnWc03p6Cii2tTIIYsQbiIcRidcgd6Cfmn2LB9i/wDhkfpqv/UzrBdn7+ED6VF8MqAzsfZW0W42FbHnziQD2ltgtnpqpkrGvjc2SNwu17SHNcOcEZEL83Go0R3Ca0tB0rhNi1socHbU2xO8GW7O3P7V1nsK6InptFhtQ10ZfM98bHXDmscGAXBzbctc639V+VAbHrr/AAyt+hVH2T1kdV+I0v0aH7Nqx2uv8MrfoVR9k9ZHVfiNL9Gh+zagMoooOMS+ZF94rVFBxiXzIvvEBaiIgCIiA5b2bNDktgqALht43nmxd9GfJfGPWFzGCkuLr9LaT0aypifFIMUb22cP+o5iDYg84XEtPaqy6MeRIDJTE/s5wMuoPA4Lv78i5uppPLNcHtOh9Qi6X4eTtJcfVf7NYk0bi5x1heY9HWWciEbhcOafWF6zOjZvc32gn2Ba2TxtfY7apU/ifFUfm8mAqaXCLrsnYd0OYqJ0rhYzyXb5jBhafWcR8llqGq+o8mkZGve10VGDcuOTpOpnUeluHJcrtMEDWNDWgNa0ANaMgABYAdVlt6Wk0837Hn+u9QjKH4eDu7/N9LdvU+iifxlvoX/FGrVE/jLfQv8AijXQPIFqIiAIiIApq/ScVO3FNLHCwkAOke1gudwu4gX6lSte1g0bMamGoiiZU7OKaIwyPDANq6E7Rri1wuBGWkczst1iBn2yAgEEEEXBGYIO4gr0ZUsc5zQ5pey2NoIJbiF24hvFxmLrRtJ6t1z5mmDZ0gawNaYpHlrAaaWMtDHWGFkzmODWsaCGB2bshjTqTW4JcDTAJJqdxibWSOe5scMrHDbvBcLSOY+xFu958kB0+69Zp2saXOIa1oJc4mwAAuSScgABvWkM1Wq2z7baOdIJ25unkwui7QEL8TW2bc1LWuJDA7LELbk0Vq5Vijr4pbXngIgZtC4Ne6AxyC7i4tBkzuSb3uTclAbsZ24cWIYLYsVxa1r3vutbO697rmenNSK2o2jO9EbqeSOwmeA791DYQ4EnJs7AS0ANsb2dicvvWao1xfVlj3tbJSSR047ZOFuKFjIoiwt4THtcdoHC975lzggOhT1DWNc57gxjQS5ziAGgC5JJyAAF7r2DgRcZg2sVz7WPVCrlfK2CwhMM0TLzSEvZJRyxMbJtHHMTua6wAG53fOJtvtLGWxsB3hrQfKAAUBp3Yv8A4ZH6ar/1M6wfZ8bfRItn+9RfDKs52L/4ZH6ar/1M62tAcY0L2NoK/VyJzIWtrtnI+OUCz3uZLJZjj84OaMOe7I8iynYJ1tdPTvo5iTLT99FivcxE2Lc+g7LyPA5F1NEBhtdf4ZW/Qqj7J6yOq/EaX6ND9m1Y7XX+GVv0Ko+yesjqvxGl+jQ/ZtQGUUUHGJfMi+8VqgkjlbK5zGsc1zWDvnuaQW475Bjsu+HKgL0UW2n8XF71/wCmm2n8XF71/wCmgLUUW2n8XF71/wCmm2n8XF71/wCmgLV6vjDgQQCCLEHMEcxHKpNtP4uL3r/0020/i4vev/TQGHrexzQSm7qZrSegXM+phA+pfXR+oFDAcTKZmIbi+8lusbQmxWT20/i4vev/AE020/i4vev/AE1D4cb3sjZerruOLnK3i7LAF5UW2n8XF71/6abafxcXvX/pqZrFqifxlvoX/FGm2n8XF71/6a8QRSGUPe1jQGOaA17nXxFp5WttwevegLkREAREQBERAEREAREQBERAF4K8ogNF0fqHW0zNnT6T2cIfI5jDSQvLdo90hGJxuc3lU/JfSf8ANR/kYPzLcUQGnfJfSf8ANR/kYPzJ8l9J/wA1H+Rg/MtxRAaPX6laQnikik0oDHKxzHgUUIu14LXC4dcZErb9G0QghjiBxCONjATvIY0NBPsVKIAiIgCIiAIiIAiIgCIiAIiIAiIgCIi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9166" name="AutoShape 14" descr="data:image/jpeg;base64,/9j/4AAQSkZJRgABAQAAAQABAAD/2wCEAAkGBhQQEBQUExQWEBEUEhUYEhQXFxcYGRgZFRkVFxQXFxgXJyYeFxkjHBQXHzAgJycpLCwsFR8xNTAqNSYrLCkBCQoKDgwOGg8PGiwkHyUqKi4pLDUqLCwyLCosLCwsLDUsKSopLCwtKSoqKSwsLCwsLCwsLC0sLCw1LCwsNCwpLP/AABEIAL0BCgMBIgACEQEDEQH/xAAcAAEBAAMAAwEAAAAAAAAAAAAABAUGBwECAwj/xABPEAABAwICBAYNCQYEBQUAAAABAAIDBBESIQUGEzEyNEFRUmEHFBUiM1NxcnOBkZOyFkJ0obPD0dLTIyQ1VWKxkpS08TZUweHwFyWCg6L/xAAbAQEAAgMBAQAAAAAAAAAAAAAAAgMBBAUGB//EAC8RAAIBAwMDAgQFBQAAAAAAAAABAgMREgQhMQVBUXGBEyJhkRRCseHwMqHB0fH/2gAMAwEAAhEDEQA/AO4oiIAiIgCIiAIiIAiIgCIiAIiIAiIgCIiAKWbSLWOLbPc4AE4WPdYG9s2gjkKqUUHGJfMi+8QHnuq3oy+6l/BO6rejL7qX8F9K6vjgYXyyMhYN73uaxovu751gvrHIHAOaQ5pAIIIIIO4gjeEBN3Vb0ZfdS/gndVvRl91L+C+4qGYyzE3GGhxZcYg0kgOI32JBF+or6ICTuq3oy+6l/BO6rejL7qX8F71GkYozhfIxjrA2c5oNnODGmxO4uc1vlcBvKoQEndVvRl91L+Cd1W9GX3Uv4KpzgBc7gtZ1j1zhomMkqMYZJKImBgv3xBIxZjolSUW9yLklsZzuq3oy+6l/BO6rejL7qX8FhK/WyCCsgpHY2z1AcYsIu2zcV8Rv/SeRZ6jqcYPON/4o4u1zCmm7Hp3Vb0ZfdS/gveDSDXuwgODrXs5j23AIBtiAvvHtVKifxlvoX/FGoky1ERAEREAREQBERAEREAREQBERAEREAREQBERAFFBxiXzIvvFaooOMS+ZF94gMbrHo2V01PPFGyo2IlBge4MB2oYBI1xBGNuAjO2Ur8+Q4Ws0DWGop3Rxx08cfa+JkUrsDWhz+2Iw04W2s5u5gxWNzk0LeUQHMRqRWNNMWX2raGljfMaqUGOoZI+SaRwF9u3vz3pNs7AWJtf8AJqt2k5uSXNqBj7aktM6SQOpXBhypti0fNzysMV1v6IDnVRqhWPEYcRI5rIxK8y+EkZXwVD5bHg4o43ODfm3DBkAstq5oKqirHSSuJZafaP28kgnL5GugcIXd7T7NgLbDpWzGa29EBPpDwbv/ADlC5B2bATSUuE2d29HhPMcEliuyvbcWO4rX9M6txThrZ4mzMY8PZcEhrhexy5QCVdCSxcTXqJqSkcmmoqyLWDRwrKhlU8tlLHMjEYa3DLcEAC+dyuy6K4Z83P2hY12iKeomZOGNmniuI5BmWXvcXBsOEfatgoqXAP6jv/BSk1GLXkhBOck/BQon8Zb6F/xRq1RP4y30L/ijWubZaiIgCIiAIiIAiIgCIiAIiIAiIgCIiAIiIAiIgCig4xL5kX3itUUHGJfMi+8QFqIiAIiIAiIgC+VVwHea7+xXmedrGlznBjQLlxIAA5yTkAtan16hkDm08c9bkRigiLmX3cN1m+wlRckuS2nRnU/pV/55Md2JR+71H0p3wRrelzXUrSrtHRStqqapia+Yv2mxL2NGFo74suRwTyLftF6XiqmY4ZGys52m9uojeD1FFJPgzOhUgryW3nt9+CxRP4y30L/ijVqifxlvoX/FGpFJaiIgPC8ooRphh3CQjnEMxB8hDbEIC5FF3WZ0ZfcTflTuszoy+4m/KgLUUXdZnRl9xN+VO6zOjL7ib8qAtRRd1mdGX3E35U7rM6MvuJvyoC1FF3WZ0ZfcTflTuszoy+4m/KgLUUXddlxcSC7gATFK0XcQGi5aALkgetWoAiLHaR0m2IPJOFsbHPkda5AaC42HPYLKTfBGUkuTI3Ran8u6PtHt7aP7VvbaWkvw9nwN/Cy3LN6O0o2VrCDiZIxr43EWJDgHC45DYrOLMZruZFERRJhRQcYl8yL7xWqKDjEvmRfeIC1ERAEREAXyqahsbHPcQ1jWlznHcABck+pfVaL2X9JmKgwNNjNK1h80Avd7S1o9ahOWEXI2NNQdetGku7sa18pRpWrc6a4oYSDHBewe65wultwtxNuTIc99zi1tY0BrQ1rQLAAAAAcgA3LhFJXOjvhO/f6v919pdPSjccyufTrSbt3Z7HW9MpQhk9oRSsv53bO5/LJvUtO1o0iIHitpCIJ2uAma3JkrSbd+0ZE3I9t94BXO2adlBsTfmKVGlHyNwk5Hf6lmrWfD9iGh6bTbyj2dpJ/3TR+iNVtYmV9M2ZmROT2byx44TT/cHlBCqfxlvoX/ABRrlHYV0mW1MsF+9kixgf1RkD62vPsC6u/jLfQv+KNbtGpnBM8z1LSrS6iVNccr0ZaiIrTnhRaHH7CPzVaotDeAj81AW2XzlmDd+87hylfRazrBWuENQ9pIc2CbCRkRhY6xB5DcXU4QyK6k8TPbc9Ef4hf8PrX0imDvKN4O8L87t7Kf/sJh7bm7pXyfeXHbbB3hd3g8t+7Jdi1arnOp6V7iXONPDjJNy7ExpcSeUkm6koZcEXNx5NpsvNkRVFwslkRARaWHeN9NB9tGrQotLeDb6aD7aNWhAFqGsp/dqr0E9/8AA9besXpPRYkDwRiY9pa9vU4EO3Z5gq2lJK6KK0W0mux+ctjXfJzFtIe5+LweE7W/bHStbh579y7jq0f3Wl5+14Lf4GL0+SFH2p2lsh2tfwOKTpbTffFws96z2i9FiMMAbgZG1rWN6mgBu/PIBWq0N34Km3Udl5MqiItU3AooOMS+ZF94rVFBxiXzIvvEBaiIgCIiALnXZrpi6jheNzJ7O6sTXWPtbb1roqxesuiWVVLLDIQxrmHvjuaRm1+fMQD6lXVjnBxNvRV1Q1EKj4T39O5+amMJXiWmORAvbkWTpabC90brYmkjLcbco5wru0Vx43g7n0evGGopYX2dmmvuma6yBxdexAHOvd8RCz/aKlr4Q1tuU5AcqzN5GNNTVFNXu27t+X7GydhumLtIF3IyB5J84taB9Z9i7E/jLfQv+KNaz2MtU3UNMXSC08xDnjla0cBh68yT1utyLZn8Zb6F/wAUa6mng4QSZ4Pq+pjqNVKUOFsvb9y1ERXnKCi0N4CPzVaotDeAj81AWrXNOaPc+OaNu+SKQMvuu9rgL9VytjXpLCHCxCnCeLK6kMkcgb2OZ+4Jof2XbV74r974cScO1+D1Le9AaOdHFBE62KOGNr7brxta11uq4+sLOdzx0nW9S1LXTV2Zj2VlK9wlhGbbkjD86w5Wn5w9as+IktipU5N/MbwvF1oP/qo2SKNkMWKtkuHROJDIyOE97+VnKLZnqXs0PkzqK2cuPzYC2CMdQwgvI6y5RVJtXZvxoyau9jfLrytBdtIs6etmDh8yoLZ43dRuA9o6w5ZbVXXVtW90ErRBVx8OO92vGXfxO+c3MG28X5d6Ok0roSoySutzN6W8G300H20atCi0t4NvpoPto1aFUUhEUldpSOGwce+dwGNBc93mtbmUBpb/APiJvoX/AGTVv60Z+jp+6grdhJsRG5tu8x5sDb4A7nHlW3UGlI5wcDrlps5pBa5p5nNOYQFaIiAKKDjEvmRfeK1RQcYl8yL7xAWovSadrGlziGtG8k2A8pKgGn4zm1ssjek2GQt9Rtn6roDJIpKLSsU1wx4Lm8JpuHDzmus4esLE6065xULSCccxHexjr3Yubybz5MwBlNK6Xjpoy+Vwa0bucnmA5StCdPVacfaO9NQtdnJ0rcjem7r4LfLv++i9Up9IyCo0gXNj3x0+4kbxjA4Df6RmeXr6BDC1jQ1oDWtADWgAAAbgANwQGrVnYzo5KdsQYY3MuWzNP7TEd5c48O/Mcuay1Cs7G9fCbRPhqmcmK7HesHL/APRXW0VM6MJ7s6Om6lqNMsYO68Pc49BqDpKQ2LYIB0i/F9TcS3DVfsbxUjxLK41NQNz3CzWH+huefWSeqy3FFiFCEXcs1HVtTXjg3Zd7bfuAFE/jLfQv+KNWqJ/GW+hf8UavOUWoiIAsRHpFtPQ7Z/Aihc91t5DQTYc5O4dZWXUWhx+wj81AaDorWytijMUrXNqn1NJhNSywDKpzY5QxsbhiZHKHYc74XsB519KHXapnZAXiNhkk0a8bLGO8qpZ45GOxE3zpyeTJ9s7XPRrJhQHOKDsgVToA+RsAMlPSzNeGyBkLZ5XxSPmBcS9rAzHkW77E2Bctm0XrMXaPfVShtoxMcTLhkrYS8NkjDiSGPDQRcnfkSLE7DZYHXyAv0bVhu/td5/wjEfqBUoq7SZKCTkk/J+f6PTrmzyTO4cmIusLAFxDiABuGVreRb3qrQzaRp5pYpAHRGwjI4Zw4gMV+9vu3LmC37VDS76TRNRPHw466nNuQizQ5p6iCR612q8bR+XnY9FqYWisOdkeKiueyiZVFxs+d8WzwkFpYCSSb9W6y1mTWOQVUdRGcMkWEtPPhJNj1EEg9RK33smyQyaMp5qfKOoqjLb+p8bsfkOIG457rlaULTjdryNMlODk15R+nX1wnpYZW8GR1K9vkfJE4f3WWC5Ro7U2t7Sp3CtMbHNpi2Oz+8xvjwjhWyuOTkWZ+Q2kP5ifZJ+ZcWSs2kedmkpNI3TSdcIIXyOzDGk25zyD1mw9a5zovWQtkklkN5Xkd9zN6LeYdXUF99LapVkML5JKwzxtF3R2fmLjPNxGW/dyLVJ2EscG8ItcB5SDZRIm0O7KcIfgMud7XsbX87cvjpDWM7eOeM2kaLOPSGVmu5xvH+wXNaCsiZTujkYXP2mcdiCd1s+S1t34raIW2a3LD3oyPJluvy2QHbKCsE0TJG8F7Q4esbvVuVC5to3VzSL4WOhqmwxOaCxhMlwD5Ms9/rVXyW0t/zzPbKgN/UUB/eJfMi+8Wm/JbS3/PM9sqlbq1pTaSfvjSQxhdYy5jv7AdeR9qA967WYT1d3ZwRE7Jh4JcMg9w5TvI5suu9lT2RIoyA+VrCdwJzWkLWKd0YnqNva+dsXNc8G/LbDZAdO05rC2UMljdhmYRgkac8J3i43j/AM5VkNQ9WYXjtuRxqKgvdYv3RkHkHK4gg4jnnyLneh8Gxbs8WDPDi37/AO17rp3Y2B2EvR2uXlwtv/0QG4IiIAiIgCIiAKJ/GW+hf8UatUT+Mt9C/wCKNAWoiIAotDeAj81WqLQ3gI/NQFqIp6irDcsr2ubmwA5yeZZSuYbS5KF6yMDgQcwRYg7iDvCh7otwY9rHg6V24d9uFe2/LesJrfrDNFC1tPGZJZXBjXMzHfcHDzX59wt5FnFmFJHG9ZtXW0dZJC1wewOJjN75H5h/qbuPkUPaZtbk5v8Asu26vdj2GOBwqmtqJph+1LhcDlDGHeAD84WJOfNbF13YcjJ/YVMsI6Lg2UDqBNjbykrtabqFJRxqr3PS6PqlFRUa63Xc5MaQ2tyDk5FldS9TnaQqg2x7XjIM7+S2/AD0nbuoEldDoew1EDeeolnA+Y0CJp8trm3kIW96O0ZHTxtjhY2KNu5rRYdZ6z1nMrGq6hTccaS9zGs6pSccaC9z56TZaNoGQE0Fh/8AdGrgotLeDb6aD7aNWhcQ86ek0Ie0tcLtcCCOcHIhc00nq66kkOIF0BPeSAXtzB9tx/uunLwQgOTmlhvivHfpd7f271bojVp1XICAW044TyLYupl9/l5PqVLoG/KBrMIwbJxw2GG+zab23Xuuh2QHrHGGgACwAAA5gNwXsiIAooOMS+ZF94rVFBxiXzIvvEBoesurZppjIG3p3km4F8BO8HmF9x9Sxcur8MtnOayTmJAP1rrhF+tYuXValcbmBl+oW+oWCA5w3Rm0e2GEB7zyDc0DlJ3ABZOt0JWaKf2xTP28RA28R4JsMyR83qeN3LlvymsmoGJwmoz2vUMzaGnCDbo8jT1bjy2zKas6+439rVrdhUg4Q4jCyQ82fAf1bjybwEBm9Wta4a5l4zhkaP2kTuGw+Tlb/UPqOSzS0jWXUPv+2KJ2wqW5gNyB58PIL9E96erli0Pr9V1QMEcDO2mEiaZ7iIWAZYi0d9iuCMHOD1gRlJR5LqVGdVvHty+y9WdERaoNXZpM59Izl3NBs4WjqAAJPrK8P0HUw50+kJHkfMqQyVruouaGuaOsKOb8foWfAhxmvtK36f4NsRavoHXPaTmlqWdrVY3Nvdko6UTuW9ibHPI77G20KUZKW6KqtKdKWM1+6+gUT+Mt9C/4o1aon8Zb6F/xRqRUWoiIAotDeAj81WqLQ3gI/NQFq1PWOUmnqjzwT/A5bYsFpnRmNsjCcLZWPbi5sbS0/wB7q6k1uUVk7Jn59brBN8nDTdqS7C/G7/s+MB9rW6Xe7967fqtKRSUh5qaD7NiwrexozuSdHbZ2Am+1wDF4US8G9uS29bVoPRWzZFGDibDGxmLdiwNDR7bXVkflV34KZSzdo+TYERFqm6EREBFpbwbfTQfbRq0KLS3g2+mg+2jViA83S65lqpoeevphUSaRro3vlqAWxyRtYBHNLG0NBYSMmDlWY+Q8n800j76L9NASP/4ib6F/2TV0C60A9jMbbbd0K/bWttNrFisRYi+z5gqvkPJ/NNI++i/TQG63Rc61h1Ymp6OomZpPSBfDTyyNDpYiCY2OcAbRg2uOdbrq/UOkpKd7zie+CJzjzlzGknLrKAyCig4xL5kX3itUUHGJfMi+8QFqIiALBaz6ow1zLPAbIB3sgGY5gekOr2ELOogOO6e1hr9GQPpJTiD2lsE9zia0WDsLvnCxsL2Lb+RYXVXWMU0BaMiXku69wH1LLdmyYmshb80U4I8rnvB+Eexc7XLr1Wqnoe96VoactFG/5t399jortewN7reteW69Ai4dceVc0cLv9S8x8IjkUnJ43vva5RGjTdbHFY5OP1ule/p/02vWrT+3MTmm0kbiWuBsRuIz5LEXC7DqJrH2/RMkd4Vt2S+e22frBDv/AJL87LrPYOmOGqb80OicPKRID8IWNNUbqepLrWjpx0d1+V7e7OpKJ/GW+hf8UatUT+Mt9C/4o10zw5aiIgCj0P4CPzVYou40Pi2oC1eCLqPuPD4tqdx4fFtQH27SZ0QvsG23ZKPuPD4tqdx4fFtWW2zCSXBaii7jw+LanceHxbVgyWoou48Pi2p3Hh8W1ANLeDb6aD7aNWKRuiIQQdm24II6iDcHyggH1KsoDSexf/DI/TVf+pnWc03p6Cii2tTIIYsQbiIcRidcgd6Cfmn2LB9i/wDhkfpqv/UzrBdn7+ED6VF8MqAzsfZW0W42FbHnziQD2ltgtnpqpkrGvjc2SNwu17SHNcOcEZEL83Go0R3Ca0tB0rhNi1socHbU2xO8GW7O3P7V1nsK6InptFhtQ10ZfM98bHXDmscGAXBzbctc639V+VAbHrr/AAyt+hVH2T1kdV+I0v0aH7Nqx2uv8MrfoVR9k9ZHVfiNL9Gh+zagMoooOMS+ZF94rVFBxiXzIvvEBaiIgCIiA5b2bNDktgqALht43nmxd9GfJfGPWFzGCkuLr9LaT0aypifFIMUb22cP+o5iDYg84XEtPaqy6MeRIDJTE/s5wMuoPA4Lv78i5uppPLNcHtOh9Qi6X4eTtJcfVf7NYk0bi5x1heY9HWWciEbhcOafWF6zOjZvc32gn2Ba2TxtfY7apU/ifFUfm8mAqaXCLrsnYd0OYqJ0rhYzyXb5jBhafWcR8llqGq+o8mkZGve10VGDcuOTpOpnUeluHJcrtMEDWNDWgNa0ANaMgABYAdVlt6Wk0837Hn+u9QjKH4eDu7/N9LdvU+iifxlvoX/FGrVE/jLfQv8AijXQPIFqIiAIiIApq/ScVO3FNLHCwkAOke1gudwu4gX6lSte1g0bMamGoiiZU7OKaIwyPDANq6E7Rri1wuBGWkczst1iBn2yAgEEEEXBGYIO4gr0ZUsc5zQ5pey2NoIJbiF24hvFxmLrRtJ6t1z5mmDZ0gawNaYpHlrAaaWMtDHWGFkzmODWsaCGB2bshjTqTW4JcDTAJJqdxibWSOe5scMrHDbvBcLSOY+xFu958kB0+69Zp2saXOIa1oJc4mwAAuSScgABvWkM1Wq2z7baOdIJ25unkwui7QEL8TW2bc1LWuJDA7LELbk0Vq5Vijr4pbXngIgZtC4Ne6AxyC7i4tBkzuSb3uTclAbsZ24cWIYLYsVxa1r3vutbO697rmenNSK2o2jO9EbqeSOwmeA791DYQ4EnJs7AS0ANsb2dicvvWao1xfVlj3tbJSSR047ZOFuKFjIoiwt4THtcdoHC975lzggOhT1DWNc57gxjQS5ziAGgC5JJyAAF7r2DgRcZg2sVz7WPVCrlfK2CwhMM0TLzSEvZJRyxMbJtHHMTua6wAG53fOJtvtLGWxsB3hrQfKAAUBp3Yv8A4ZH6ar/1M6wfZ8bfRItn+9RfDKs52L/4ZH6ar/1M62tAcY0L2NoK/VyJzIWtrtnI+OUCz3uZLJZjj84OaMOe7I8iynYJ1tdPTvo5iTLT99FivcxE2Lc+g7LyPA5F1NEBhtdf4ZW/Qqj7J6yOq/EaX6ND9m1Y7XX+GVv0Ko+yesjqvxGl+jQ/ZtQGUUUHGJfMi+8VqgkjlbK5zGsc1zWDvnuaQW475Bjsu+HKgL0UW2n8XF71/wCmm2n8XF71/wCmgLUUW2n8XF71/wCmm2n8XF71/wCmgLV6vjDgQQCCLEHMEcxHKpNtP4uL3r/0020/i4vev/TQGHrexzQSm7qZrSegXM+phA+pfXR+oFDAcTKZmIbi+8lusbQmxWT20/i4vev/AE020/i4vev/AE1D4cb3sjZerruOLnK3i7LAF5UW2n8XF71/6abafxcXvX/pqZrFqifxlvoX/FGm2n8XF71/6a8QRSGUPe1jQGOaA17nXxFp5WttwevegLkREAREQBERAEREAREQBERAF4K8ogNF0fqHW0zNnT6T2cIfI5jDSQvLdo90hGJxuc3lU/JfSf8ANR/kYPzLcUQGnfJfSf8ANR/kYPzJ8l9J/wA1H+Rg/MtxRAaPX6laQnikik0oDHKxzHgUUIu14LXC4dcZErb9G0QghjiBxCONjATvIY0NBPsVKIAiIgCIiAIiIAiIgCIiAIiIAiIgCIi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6" name="Image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4" y="4643446"/>
            <a:ext cx="3158802" cy="192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http://www.laboratoriopediatricolomas.com.mx/images/gluco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500306"/>
            <a:ext cx="1781747" cy="1941648"/>
          </a:xfrm>
          <a:prstGeom prst="rect">
            <a:avLst/>
          </a:prstGeom>
          <a:noFill/>
        </p:spPr>
      </p:pic>
      <p:pic>
        <p:nvPicPr>
          <p:cNvPr id="18" name="Imagen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2143116"/>
            <a:ext cx="5429257" cy="471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43888" y="6069013"/>
            <a:ext cx="909637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ipse 10"/>
          <p:cNvSpPr/>
          <p:nvPr/>
        </p:nvSpPr>
        <p:spPr>
          <a:xfrm rot="15197448">
            <a:off x="3704427" y="1227999"/>
            <a:ext cx="705625" cy="1311505"/>
          </a:xfrm>
          <a:prstGeom prst="ellipse">
            <a:avLst/>
          </a:prstGeom>
          <a:noFill/>
          <a:ln w="28575">
            <a:solidFill>
              <a:srgbClr val="99003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2745" y="153930"/>
            <a:ext cx="6843489" cy="648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7800" y="5715016"/>
            <a:ext cx="2456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Elipse"/>
          <p:cNvSpPr/>
          <p:nvPr/>
        </p:nvSpPr>
        <p:spPr>
          <a:xfrm rot="2891151">
            <a:off x="5848106" y="1806783"/>
            <a:ext cx="616352" cy="824477"/>
          </a:xfrm>
          <a:prstGeom prst="ellipse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37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ipse 10"/>
          <p:cNvSpPr/>
          <p:nvPr/>
        </p:nvSpPr>
        <p:spPr>
          <a:xfrm rot="15197448">
            <a:off x="3704427" y="1227999"/>
            <a:ext cx="705625" cy="1311505"/>
          </a:xfrm>
          <a:prstGeom prst="ellipse">
            <a:avLst/>
          </a:prstGeom>
          <a:noFill/>
          <a:ln w="28575">
            <a:solidFill>
              <a:srgbClr val="99003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2745" y="153930"/>
            <a:ext cx="6843489" cy="648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7800" y="5715016"/>
            <a:ext cx="2456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Elipse"/>
          <p:cNvSpPr/>
          <p:nvPr/>
        </p:nvSpPr>
        <p:spPr>
          <a:xfrm rot="2891151">
            <a:off x="5848106" y="1806783"/>
            <a:ext cx="616352" cy="824477"/>
          </a:xfrm>
          <a:prstGeom prst="ellipse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5"/>
          <p:cNvSpPr txBox="1"/>
          <p:nvPr/>
        </p:nvSpPr>
        <p:spPr>
          <a:xfrm>
            <a:off x="1255691" y="2073499"/>
            <a:ext cx="7447208" cy="3416320"/>
          </a:xfrm>
          <a:prstGeom prst="rect">
            <a:avLst/>
          </a:prstGeom>
          <a:solidFill>
            <a:schemeClr val="bg2">
              <a:lumMod val="75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solidFill>
                  <a:srgbClr val="990033"/>
                </a:solidFill>
                <a:latin typeface="Arial Narrow" panose="020B0606020202030204" pitchFamily="34" charset="0"/>
              </a:rPr>
              <a:t>  </a:t>
            </a:r>
          </a:p>
          <a:p>
            <a:pPr algn="ctr"/>
            <a:endParaRPr lang="es-MX" sz="3600" dirty="0">
              <a:solidFill>
                <a:srgbClr val="990033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MX" sz="3600" b="1" dirty="0" smtClean="0">
                <a:solidFill>
                  <a:srgbClr val="990033"/>
                </a:solidFill>
                <a:latin typeface="Arial Narrow" panose="020B0606020202030204" pitchFamily="34" charset="0"/>
              </a:rPr>
              <a:t>“El </a:t>
            </a:r>
            <a:r>
              <a:rPr lang="es-MX" sz="3600" b="1" dirty="0" err="1" smtClean="0">
                <a:solidFill>
                  <a:srgbClr val="990033"/>
                </a:solidFill>
                <a:latin typeface="Arial Narrow" panose="020B0606020202030204" pitchFamily="34" charset="0"/>
              </a:rPr>
              <a:t>habitat</a:t>
            </a:r>
            <a:r>
              <a:rPr lang="es-MX" sz="3600" b="1" dirty="0" smtClean="0">
                <a:solidFill>
                  <a:srgbClr val="990033"/>
                </a:solidFill>
                <a:latin typeface="Arial Narrow" panose="020B0606020202030204" pitchFamily="34" charset="0"/>
              </a:rPr>
              <a:t> define a ciertos grupos genotípicos”</a:t>
            </a:r>
          </a:p>
          <a:p>
            <a:endParaRPr lang="es-MX" sz="3600" b="1" dirty="0">
              <a:solidFill>
                <a:srgbClr val="990033"/>
              </a:solidFill>
              <a:latin typeface="Arial Narrow" panose="020B0606020202030204" pitchFamily="34" charset="0"/>
            </a:endParaRPr>
          </a:p>
          <a:p>
            <a:endParaRPr lang="es-MX" sz="3600" b="1" dirty="0">
              <a:solidFill>
                <a:srgbClr val="99003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7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r="88211" b="95036"/>
          <a:stretch/>
        </p:blipFill>
        <p:spPr>
          <a:xfrm>
            <a:off x="0" y="-221236"/>
            <a:ext cx="2571736" cy="265010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3714752"/>
            <a:ext cx="2571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i="1" dirty="0" smtClean="0">
                <a:solidFill>
                  <a:srgbClr val="FF0000"/>
                </a:solidFill>
              </a:rPr>
              <a:t>Uso de diferentes formas de P </a:t>
            </a:r>
            <a:endParaRPr lang="es-MX" sz="2800" i="1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0"/>
            <a:ext cx="65722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5715016"/>
            <a:ext cx="2456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669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r="88211" b="95036"/>
          <a:stretch/>
        </p:blipFill>
        <p:spPr>
          <a:xfrm>
            <a:off x="0" y="-221236"/>
            <a:ext cx="2571736" cy="265010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0"/>
            <a:ext cx="65722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5715016"/>
            <a:ext cx="2456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uadroTexto 1"/>
          <p:cNvSpPr txBox="1"/>
          <p:nvPr/>
        </p:nvSpPr>
        <p:spPr>
          <a:xfrm>
            <a:off x="0" y="3429000"/>
            <a:ext cx="2428860" cy="1384995"/>
          </a:xfrm>
          <a:prstGeom prst="rect">
            <a:avLst/>
          </a:prstGeom>
          <a:noFill/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Alta variabilidad en la estrategias de uso de P </a:t>
            </a:r>
            <a:endParaRPr lang="es-MX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 flipV="1">
            <a:off x="7358082" y="3357562"/>
            <a:ext cx="928694" cy="634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5"/>
          <p:cNvSpPr txBox="1"/>
          <p:nvPr/>
        </p:nvSpPr>
        <p:spPr>
          <a:xfrm>
            <a:off x="5643570" y="2928934"/>
            <a:ext cx="1714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i="1" dirty="0" smtClean="0"/>
              <a:t>Bien Público</a:t>
            </a:r>
            <a:endParaRPr lang="es-MX" sz="2800" i="1" dirty="0"/>
          </a:p>
        </p:txBody>
      </p:sp>
      <p:pic>
        <p:nvPicPr>
          <p:cNvPr id="10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669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54350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r"/>
            <a:r>
              <a:rPr lang="es-MX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La respuesta puede ser…</a:t>
            </a:r>
            <a:endParaRPr lang="es-MX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85786" y="1643050"/>
            <a:ext cx="80724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3600" dirty="0" smtClean="0">
              <a:latin typeface="Arial Narrow" panose="020B0606020202030204" pitchFamily="34" charset="0"/>
            </a:endParaRPr>
          </a:p>
          <a:p>
            <a:pPr algn="just"/>
            <a:r>
              <a:rPr lang="es-MX" sz="4000" dirty="0" smtClean="0">
                <a:solidFill>
                  <a:srgbClr val="990033"/>
                </a:solidFill>
                <a:latin typeface="Arial Narrow" panose="020B0606020202030204" pitchFamily="34" charset="0"/>
              </a:rPr>
              <a:t>Hay bacterias que pueden ser consideradas “BIEN PUBLICO” porque producen un variedad de </a:t>
            </a:r>
            <a:r>
              <a:rPr lang="es-MX" sz="4000" dirty="0" err="1" smtClean="0">
                <a:solidFill>
                  <a:srgbClr val="990033"/>
                </a:solidFill>
                <a:latin typeface="Arial Narrow" panose="020B0606020202030204" pitchFamily="34" charset="0"/>
              </a:rPr>
              <a:t>exo</a:t>
            </a:r>
            <a:r>
              <a:rPr lang="es-MX" sz="4000" dirty="0" smtClean="0">
                <a:solidFill>
                  <a:srgbClr val="990033"/>
                </a:solidFill>
                <a:latin typeface="Arial Narrow" panose="020B0606020202030204" pitchFamily="34" charset="0"/>
              </a:rPr>
              <a:t>-enzimas y la comunidad en su conjunto se beneficia</a:t>
            </a:r>
            <a:endParaRPr lang="es-MX" sz="4000" dirty="0">
              <a:solidFill>
                <a:srgbClr val="990033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6231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3600" dirty="0" smtClean="0">
                <a:solidFill>
                  <a:srgbClr val="FF0000"/>
                </a:solidFill>
              </a:rPr>
              <a:t>Conclusión Parcial del caso de P</a:t>
            </a:r>
            <a:endParaRPr lang="es-ES" sz="3600" dirty="0" smtClean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571612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sz="2800" dirty="0" smtClean="0"/>
              <a:t>Los microorganismos desarrollan distintas estrategias para adquirir el P, manteniendo así su homeostasis.</a:t>
            </a:r>
          </a:p>
          <a:p>
            <a:pPr eaLnBrk="1" hangingPunct="1">
              <a:lnSpc>
                <a:spcPct val="90000"/>
              </a:lnSpc>
            </a:pPr>
            <a:r>
              <a:rPr lang="es-MX" sz="2800" dirty="0" smtClean="0"/>
              <a:t>Hay especies de bacterias que pueden representar un BIEN PUBLICO y que benefician la disponibilidad de nutrientes en el suelo.</a:t>
            </a:r>
            <a:endParaRPr lang="es-ES" sz="2800" dirty="0" smtClean="0"/>
          </a:p>
        </p:txBody>
      </p:sp>
      <p:pic>
        <p:nvPicPr>
          <p:cNvPr id="5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3600" dirty="0" smtClean="0">
                <a:solidFill>
                  <a:srgbClr val="FF0000"/>
                </a:solidFill>
              </a:rPr>
              <a:t>Conclusión General</a:t>
            </a:r>
            <a:endParaRPr lang="es-ES" sz="3600" dirty="0" smtClean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571612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sz="2800" dirty="0" smtClean="0"/>
              <a:t>La interacción entre las plantas, microorganismos, minerales y atmósfera definen la dinámica de los nutrientes de estos ecosistemas, los cuales tienen un impacto muy importante en los ciclos globales de nutrientes en las condiciones actuales de nuestro planeta.</a:t>
            </a:r>
            <a:endParaRPr lang="es-ES" sz="2800" dirty="0" smtClean="0"/>
          </a:p>
        </p:txBody>
      </p:sp>
      <p:pic>
        <p:nvPicPr>
          <p:cNvPr id="4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tonio\Pictures\4_cienegas_11_2\DSCN4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331640" y="5661248"/>
            <a:ext cx="1701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 smtClean="0">
                <a:solidFill>
                  <a:schemeClr val="bg1"/>
                </a:solidFill>
              </a:rPr>
              <a:t>Gracias</a:t>
            </a:r>
            <a:endParaRPr lang="es-MX" sz="4000" dirty="0">
              <a:solidFill>
                <a:schemeClr val="bg1"/>
              </a:solidFill>
            </a:endParaRPr>
          </a:p>
        </p:txBody>
      </p:sp>
      <p:pic>
        <p:nvPicPr>
          <p:cNvPr id="7" name="Picture 11" descr="C:\Users\Yunuen Tapia\Downloads\Tlaltecuhtl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656" y="6286520"/>
            <a:ext cx="65886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3425</TotalTime>
  <Words>2536</Words>
  <Application>Microsoft Macintosh PowerPoint</Application>
  <PresentationFormat>Presentación en pantalla (4:3)</PresentationFormat>
  <Paragraphs>611</Paragraphs>
  <Slides>97</Slides>
  <Notes>13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97</vt:i4>
      </vt:variant>
    </vt:vector>
  </HeadingPairs>
  <TitlesOfParts>
    <vt:vector size="99" baseType="lpstr">
      <vt:lpstr>Diseño predeterminado</vt:lpstr>
      <vt:lpstr>Imagen de mapa de bits</vt:lpstr>
      <vt:lpstr>El Papel de los Suelos en los Ciclos Globales de Nutrientes</vt:lpstr>
      <vt:lpstr>Concentración de los gases de la Atmósfera de los planetas internos.</vt:lpstr>
      <vt:lpstr>Fotosíntesis vs Respiración</vt:lpstr>
      <vt:lpstr>La fotosíntesis Oxidó a la Atmósfera</vt:lpstr>
      <vt:lpstr>La fotosíntesis Oxidó a la Atmósfera</vt:lpstr>
      <vt:lpstr>Cianobacterias</vt:lpstr>
      <vt:lpstr>Estromatolitos en Cuatro Ciénegas, Coah.</vt:lpstr>
      <vt:lpstr>Características de los principales elementos</vt:lpstr>
      <vt:lpstr>C en moléculas esenciales de las células</vt:lpstr>
      <vt:lpstr>Características de los principales elementos</vt:lpstr>
      <vt:lpstr>N en moléculas esenciales de las células</vt:lpstr>
      <vt:lpstr>Características de los principales elementos</vt:lpstr>
      <vt:lpstr>P en moléculas esenciales de las células</vt:lpstr>
      <vt:lpstr>Almacenes y Flujos de la M.O. en Ecosistemas Terrestres</vt:lpstr>
      <vt:lpstr>Definición funcional del suelo</vt:lpstr>
      <vt:lpstr>Definición funcional del suelo</vt:lpstr>
      <vt:lpstr>Definición funcional del suelo</vt:lpstr>
      <vt:lpstr>Perfil de suelo</vt:lpstr>
      <vt:lpstr>Presentación de PowerPoint</vt:lpstr>
      <vt:lpstr>Presentación de PowerPoint</vt:lpstr>
      <vt:lpstr>Presentación de PowerPoint</vt:lpstr>
      <vt:lpstr>Primer Caso: Dinámica del Carbono</vt:lpstr>
      <vt:lpstr>Presentación de PowerPoint</vt:lpstr>
      <vt:lpstr>Contenidos de C (Mg C ha-1) en los Principales Almacenes del Ecosistema (García-Oliva, Hernández &amp; Gallardo 2006. Annals of Forest Science)</vt:lpstr>
      <vt:lpstr>Flujos de C en los Tres Bosques  (García-Oliva et al. 2006)</vt:lpstr>
      <vt:lpstr>Trampas de hojarascas en bosques en la cuenca de Atecuaro, Mich.</vt:lpstr>
      <vt:lpstr>Almacenes de C en bosques mixtos (García-Oliva et al. 2014 Bosques)</vt:lpstr>
      <vt:lpstr>Presentación de PowerPoint</vt:lpstr>
      <vt:lpstr>Presentación de PowerPoint</vt:lpstr>
      <vt:lpstr>Presentación de PowerPoint</vt:lpstr>
      <vt:lpstr>Solid state 13C CPMAS NMR of two Quercus species</vt:lpstr>
      <vt:lpstr>Solid state 13C CPMAS NMR of two Quercus species</vt:lpstr>
      <vt:lpstr>Nutrientes solubles y disponibles en el mantillo asociado a dos especies Quercus</vt:lpstr>
      <vt:lpstr>Nutientes en la biomasa de mantillo de dos especies de Quercus</vt:lpstr>
      <vt:lpstr>Relaciones estequiométricas entre recursos y organismos (Stener &amp; Elser 2002)</vt:lpstr>
      <vt:lpstr>C:P en diferentes almacenes de bosques templados (Cleveland &amp; Liptzin 2007)</vt:lpstr>
      <vt:lpstr>Presentación de PowerPoint</vt:lpstr>
      <vt:lpstr>Frecuencia de Genes en las dos pozas en CCC (Peimbert et al. 2012)</vt:lpstr>
      <vt:lpstr>Homeostasis de la Comunidad Microbiana</vt:lpstr>
      <vt:lpstr>Despolimerization</vt:lpstr>
      <vt:lpstr>Soil Eco-enzymes</vt:lpstr>
      <vt:lpstr>Despolimerization: with + Product</vt:lpstr>
      <vt:lpstr>Despolimerization Con - Productos</vt:lpstr>
      <vt:lpstr>Despolimerization with – N y P avilable </vt:lpstr>
      <vt:lpstr>Estequiometría de Eco-enzimas</vt:lpstr>
      <vt:lpstr>Specific Activity of two C eco-enzymes associated with litter of two Quercus species (µmol mg Cmic-1 h-1)</vt:lpstr>
      <vt:lpstr>Specific activity of Lacase associated with litter of two Quercus species  (µmol mg Cmic-1 h-1)</vt:lpstr>
      <vt:lpstr>Specific activity of Phosphatase associated with litter of two Quercus species (µmol mg P mic-1 h-1)</vt:lpstr>
      <vt:lpstr>Presentación de PowerPoint</vt:lpstr>
      <vt:lpstr>Phylogenetic assignment of fungal sequences from Q. deserticola(Qd) and Q. castanea (Qc) litter</vt:lpstr>
      <vt:lpstr>Rarefaction curve for the number of OTUs observed associated with litter of two Quercus species</vt:lpstr>
      <vt:lpstr>Frecuency of Otus of fungi associated with litter of two Quercus species </vt:lpstr>
      <vt:lpstr>Presentación de PowerPoint</vt:lpstr>
      <vt:lpstr>Presentación de PowerPoint</vt:lpstr>
      <vt:lpstr>Presentación de PowerPoint</vt:lpstr>
      <vt:lpstr>Presentación de PowerPoint</vt:lpstr>
      <vt:lpstr>Segundo Caso: Dinámica de Fósforo</vt:lpstr>
      <vt:lpstr>Fórmula general del P en el suelo</vt:lpstr>
      <vt:lpstr>Dinámica del P en el suelo</vt:lpstr>
      <vt:lpstr>Capacidad Potencial de oclusión del P en CCC (Perroni et al. 2014 Ecol. Res.)</vt:lpstr>
      <vt:lpstr>Cambios de P en el tiempo (Walker and Syers, 1976)</vt:lpstr>
      <vt:lpstr>Dinámica del P en el suelo</vt:lpstr>
      <vt:lpstr>Presentación de PowerPoint</vt:lpstr>
      <vt:lpstr> Eco-Enzimas del P orgánico</vt:lpstr>
      <vt:lpstr>Presentación de PowerPoint</vt:lpstr>
      <vt:lpstr>Presentación de PowerPoint</vt:lpstr>
      <vt:lpstr>Presentación de PowerPoint</vt:lpstr>
      <vt:lpstr>Presentación de PowerPoint</vt:lpstr>
      <vt:lpstr> Churince (CaSO4)</vt:lpstr>
      <vt:lpstr>Presentación de PowerPoint</vt:lpstr>
      <vt:lpstr>Presentación de PowerPoint</vt:lpstr>
      <vt:lpstr>Presentación de PowerPoint</vt:lpstr>
      <vt:lpstr>Características de los Sitios</vt:lpstr>
      <vt:lpstr>Composición de la comunidad bacteriana del suelo (Tapia 2010; Hernández 2014)</vt:lpstr>
      <vt:lpstr>Formas dinámicas del suelo</vt:lpstr>
      <vt:lpstr>Cocientes Microbianos (Y. Tapia)</vt:lpstr>
      <vt:lpstr>Capacidad potencial del uso de diferentes formas de P por la comunidad de bacterias</vt:lpstr>
      <vt:lpstr>Pregunta 1</vt:lpstr>
      <vt:lpstr>Nutrientes Microbianos (Y. Tapia)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Pregunta 2</vt:lpstr>
      <vt:lpstr>Composición de la comunidad de bacterias cultivadas</vt:lpstr>
      <vt:lpstr>Crecimiento de colonias</vt:lpstr>
      <vt:lpstr>Reconstrucción Filogenética de los aislados bacterianos</vt:lpstr>
      <vt:lpstr>Presentación de PowerPoint</vt:lpstr>
      <vt:lpstr>Presentación de PowerPoint</vt:lpstr>
      <vt:lpstr>Presentación de PowerPoint</vt:lpstr>
      <vt:lpstr>Presentación de PowerPoint</vt:lpstr>
      <vt:lpstr>La respuesta puede ser…</vt:lpstr>
      <vt:lpstr>Conclusión Parcial del caso de P</vt:lpstr>
      <vt:lpstr>Conclusión General</vt:lpstr>
      <vt:lpstr>Presentación de PowerPoint</vt:lpstr>
    </vt:vector>
  </TitlesOfParts>
  <Company>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Dinámica de nutrientes y comunidad de bacterias en suelos de CCC</dc:title>
  <dc:creator>fgo</dc:creator>
  <cp:lastModifiedBy>DG DC</cp:lastModifiedBy>
  <cp:revision>580</cp:revision>
  <dcterms:created xsi:type="dcterms:W3CDTF">2009-01-28T23:13:52Z</dcterms:created>
  <dcterms:modified xsi:type="dcterms:W3CDTF">2015-03-04T23:53:37Z</dcterms:modified>
</cp:coreProperties>
</file>