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mp4" ContentType="video/unknown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media2.gif" ContentType="video/unknown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88" r:id="rId1"/>
  </p:sldMasterIdLst>
  <p:sldIdLst>
    <p:sldId id="256" r:id="rId2"/>
    <p:sldId id="259" r:id="rId3"/>
    <p:sldId id="258" r:id="rId4"/>
    <p:sldId id="260" r:id="rId5"/>
    <p:sldId id="261" r:id="rId6"/>
    <p:sldId id="262" r:id="rId7"/>
    <p:sldId id="263" r:id="rId8"/>
    <p:sldId id="264" r:id="rId9"/>
    <p:sldId id="291" r:id="rId10"/>
    <p:sldId id="269" r:id="rId11"/>
    <p:sldId id="265" r:id="rId12"/>
    <p:sldId id="266" r:id="rId13"/>
    <p:sldId id="267" r:id="rId14"/>
    <p:sldId id="292" r:id="rId15"/>
    <p:sldId id="293" r:id="rId16"/>
    <p:sldId id="268" r:id="rId17"/>
    <p:sldId id="270" r:id="rId18"/>
    <p:sldId id="273" r:id="rId19"/>
    <p:sldId id="271" r:id="rId20"/>
    <p:sldId id="272" r:id="rId21"/>
    <p:sldId id="276" r:id="rId22"/>
    <p:sldId id="277" r:id="rId23"/>
    <p:sldId id="275" r:id="rId24"/>
    <p:sldId id="278" r:id="rId25"/>
    <p:sldId id="274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8" r:id="rId34"/>
    <p:sldId id="295" r:id="rId35"/>
    <p:sldId id="286" r:id="rId36"/>
    <p:sldId id="296" r:id="rId37"/>
    <p:sldId id="297" r:id="rId38"/>
    <p:sldId id="290" r:id="rId39"/>
    <p:sldId id="294" r:id="rId40"/>
    <p:sldId id="300" r:id="rId41"/>
    <p:sldId id="298" r:id="rId42"/>
    <p:sldId id="299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2" d="100"/>
          <a:sy n="122" d="100"/>
        </p:scale>
        <p:origin x="-112" y="-8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s-ES_tradnl" smtClean="0"/>
              <a:t>Clic para editar título</a:t>
            </a:r>
            <a:endParaRPr kumimoji="0" lang="en-US"/>
          </a:p>
        </p:txBody>
      </p:sp>
      <p:sp>
        <p:nvSpPr>
          <p:cNvPr id="22" name="Subtítulo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s-ES_tradnl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30E2307-1E40-4E12-8716-25BFDA8E7013}" type="datetime1">
              <a:rPr lang="en-US" smtClean="0"/>
              <a:pPr/>
              <a:t>24/02/15</a:t>
            </a:fld>
            <a:endParaRPr lang="en-US"/>
          </a:p>
        </p:txBody>
      </p:sp>
      <p:sp>
        <p:nvSpPr>
          <p:cNvPr id="20" name="Marcador de pie de página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0" name="Marcador de número de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9D2C864-9362-43C7-A136-D9C41D93A96D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Elipse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ipse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_tradnl" smtClean="0"/>
              <a:t>Clic para editar título</a:t>
            </a:r>
            <a:endParaRPr kumimoji="0"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s-ES_tradnl" smtClean="0"/>
              <a:t>Haga clic para modificar el estilo de texto del patrón</a:t>
            </a:r>
          </a:p>
          <a:p>
            <a:pPr lvl="1" eaLnBrk="1" latinLnBrk="0" hangingPunct="1"/>
            <a:r>
              <a:rPr lang="es-ES_tradnl" smtClean="0"/>
              <a:t>Segundo nivel</a:t>
            </a:r>
          </a:p>
          <a:p>
            <a:pPr lvl="2" eaLnBrk="1" latinLnBrk="0" hangingPunct="1"/>
            <a:r>
              <a:rPr lang="es-ES_tradnl" smtClean="0"/>
              <a:t>Tercer nivel</a:t>
            </a:r>
          </a:p>
          <a:p>
            <a:pPr lvl="3" eaLnBrk="1" latinLnBrk="0" hangingPunct="1"/>
            <a:r>
              <a:rPr lang="es-ES_tradnl" smtClean="0"/>
              <a:t>Cuarto nivel</a:t>
            </a:r>
          </a:p>
          <a:p>
            <a:pPr lvl="4" eaLnBrk="1" latinLnBrk="0" hangingPunct="1"/>
            <a:r>
              <a:rPr lang="es-ES_tradnl" smtClean="0"/>
              <a:t>Quinto nivel</a:t>
            </a:r>
            <a:endParaRPr kumimoji="0"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5CFCF5A-EA79-452C-A52C-1A2668C2E7DF}" type="datetime1">
              <a:rPr lang="en-US" smtClean="0"/>
              <a:pPr/>
              <a:t>24/02/15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87D7A59-36E2-48B9-B146-C1E59501F63F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es-ES_tradnl" smtClean="0"/>
              <a:t>Clic para editar título</a:t>
            </a:r>
            <a:endParaRPr kumimoji="0"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_tradnl" smtClean="0"/>
              <a:t>Haga clic para modificar el estilo de texto del patrón</a:t>
            </a:r>
          </a:p>
          <a:p>
            <a:pPr lvl="1" eaLnBrk="1" latinLnBrk="0" hangingPunct="1"/>
            <a:r>
              <a:rPr lang="es-ES_tradnl" smtClean="0"/>
              <a:t>Segundo nivel</a:t>
            </a:r>
          </a:p>
          <a:p>
            <a:pPr lvl="2" eaLnBrk="1" latinLnBrk="0" hangingPunct="1"/>
            <a:r>
              <a:rPr lang="es-ES_tradnl" smtClean="0"/>
              <a:t>Tercer nivel</a:t>
            </a:r>
          </a:p>
          <a:p>
            <a:pPr lvl="3" eaLnBrk="1" latinLnBrk="0" hangingPunct="1"/>
            <a:r>
              <a:rPr lang="es-ES_tradnl" smtClean="0"/>
              <a:t>Cuarto nivel</a:t>
            </a:r>
          </a:p>
          <a:p>
            <a:pPr lvl="4" eaLnBrk="1" latinLnBrk="0" hangingPunct="1"/>
            <a:r>
              <a:rPr lang="es-ES_tradnl" smtClean="0"/>
              <a:t>Quinto nivel</a:t>
            </a:r>
            <a:endParaRPr kumimoji="0"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E5C4C28-BD4B-4892-9A2D-6E19BD753A9A}" type="datetime1">
              <a:rPr lang="en-US" smtClean="0"/>
              <a:pPr/>
              <a:t>24/02/15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87D7A59-36E2-48B9-B146-C1E59501F63F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_tradnl" smtClean="0"/>
              <a:t>Clic para editar título</a:t>
            </a:r>
            <a:endParaRPr kumimoji="0"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s-ES_tradnl" smtClean="0"/>
              <a:t>Haga clic para modificar el estilo de texto del patrón</a:t>
            </a:r>
          </a:p>
          <a:p>
            <a:pPr lvl="1" eaLnBrk="1" latinLnBrk="0" hangingPunct="1"/>
            <a:r>
              <a:rPr lang="es-ES_tradnl" smtClean="0"/>
              <a:t>Segundo nivel</a:t>
            </a:r>
          </a:p>
          <a:p>
            <a:pPr lvl="2" eaLnBrk="1" latinLnBrk="0" hangingPunct="1"/>
            <a:r>
              <a:rPr lang="es-ES_tradnl" smtClean="0"/>
              <a:t>Tercer nivel</a:t>
            </a:r>
          </a:p>
          <a:p>
            <a:pPr lvl="3" eaLnBrk="1" latinLnBrk="0" hangingPunct="1"/>
            <a:r>
              <a:rPr lang="es-ES_tradnl" smtClean="0"/>
              <a:t>Cuarto nivel</a:t>
            </a:r>
          </a:p>
          <a:p>
            <a:pPr lvl="4" eaLnBrk="1" latinLnBrk="0" hangingPunct="1"/>
            <a:r>
              <a:rPr lang="es-ES_tradnl" smtClean="0"/>
              <a:t>Quinto nivel</a:t>
            </a:r>
            <a:endParaRPr kumimoji="0"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1FD9D02-426E-46C9-9EE9-0DE1EF8B2838}" type="datetime1">
              <a:rPr lang="en-US" smtClean="0"/>
              <a:pPr/>
              <a:t>24/02/15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87D7A59-36E2-48B9-B146-C1E59501F63F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s-ES_tradnl" smtClean="0"/>
              <a:t>Clic para editar título</a:t>
            </a:r>
            <a:endParaRPr kumimoji="0"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B8AEBBE-F8B2-42CF-9895-E86A608384EB}" type="datetime1">
              <a:rPr lang="en-US" smtClean="0"/>
              <a:pPr/>
              <a:t>24/02/15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87D7A59-36E2-48B9-B146-C1E59501F63F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0" name="Rectángulo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ipse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ipse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es-ES_tradnl" smtClean="0"/>
              <a:t>Clic para editar título</a:t>
            </a:r>
            <a:endParaRPr kumimoji="0"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_tradnl" smtClean="0"/>
              <a:t>Haga clic para modificar el estilo de texto del patrón</a:t>
            </a:r>
          </a:p>
          <a:p>
            <a:pPr lvl="1" eaLnBrk="1" latinLnBrk="0" hangingPunct="1"/>
            <a:r>
              <a:rPr lang="es-ES_tradnl" smtClean="0"/>
              <a:t>Segundo nivel</a:t>
            </a:r>
          </a:p>
          <a:p>
            <a:pPr lvl="2" eaLnBrk="1" latinLnBrk="0" hangingPunct="1"/>
            <a:r>
              <a:rPr lang="es-ES_tradnl" smtClean="0"/>
              <a:t>Tercer nivel</a:t>
            </a:r>
          </a:p>
          <a:p>
            <a:pPr lvl="3" eaLnBrk="1" latinLnBrk="0" hangingPunct="1"/>
            <a:r>
              <a:rPr lang="es-ES_tradnl" smtClean="0"/>
              <a:t>Cuarto nivel</a:t>
            </a:r>
          </a:p>
          <a:p>
            <a:pPr lvl="4" eaLnBrk="1" latinLnBrk="0" hangingPunct="1"/>
            <a:r>
              <a:rPr lang="es-ES_tradnl" smtClean="0"/>
              <a:t>Quinto nivel</a:t>
            </a:r>
            <a:endParaRPr kumimoji="0"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_tradnl" smtClean="0"/>
              <a:t>Haga clic para modificar el estilo de texto del patrón</a:t>
            </a:r>
          </a:p>
          <a:p>
            <a:pPr lvl="1" eaLnBrk="1" latinLnBrk="0" hangingPunct="1"/>
            <a:r>
              <a:rPr lang="es-ES_tradnl" smtClean="0"/>
              <a:t>Segundo nivel</a:t>
            </a:r>
          </a:p>
          <a:p>
            <a:pPr lvl="2" eaLnBrk="1" latinLnBrk="0" hangingPunct="1"/>
            <a:r>
              <a:rPr lang="es-ES_tradnl" smtClean="0"/>
              <a:t>Tercer nivel</a:t>
            </a:r>
          </a:p>
          <a:p>
            <a:pPr lvl="3" eaLnBrk="1" latinLnBrk="0" hangingPunct="1"/>
            <a:r>
              <a:rPr lang="es-ES_tradnl" smtClean="0"/>
              <a:t>Cuarto nivel</a:t>
            </a:r>
          </a:p>
          <a:p>
            <a:pPr lvl="4" eaLnBrk="1" latinLnBrk="0" hangingPunct="1"/>
            <a:r>
              <a:rPr lang="es-ES_tradnl" smtClean="0"/>
              <a:t>Quinto nivel</a:t>
            </a:r>
            <a:endParaRPr kumimoji="0"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1FAA6B6-10E5-4810-BC9F-DA72D8452E73}" type="datetime1">
              <a:rPr lang="en-US" smtClean="0"/>
              <a:pPr/>
              <a:t>24/02/15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87D7A59-36E2-48B9-B146-C1E59501F63F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s-ES_tradnl" smtClean="0"/>
              <a:t>Clic para editar título</a:t>
            </a:r>
            <a:endParaRPr kumimoji="0"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_tradnl" smtClean="0"/>
              <a:t>Haga clic para modificar el estilo de texto del patrón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_tradnl" smtClean="0"/>
              <a:t>Haga clic para modificar el estilo de texto del patrón</a:t>
            </a:r>
          </a:p>
        </p:txBody>
      </p:sp>
      <p:sp>
        <p:nvSpPr>
          <p:cNvPr id="5" name="Marcador de contenido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s-ES_tradnl" smtClean="0"/>
              <a:t>Haga clic para modificar el estilo de texto del patrón</a:t>
            </a:r>
          </a:p>
          <a:p>
            <a:pPr lvl="1" eaLnBrk="1" latinLnBrk="0" hangingPunct="1"/>
            <a:r>
              <a:rPr lang="es-ES_tradnl" smtClean="0"/>
              <a:t>Segundo nivel</a:t>
            </a:r>
          </a:p>
          <a:p>
            <a:pPr lvl="2" eaLnBrk="1" latinLnBrk="0" hangingPunct="1"/>
            <a:r>
              <a:rPr lang="es-ES_tradnl" smtClean="0"/>
              <a:t>Tercer nivel</a:t>
            </a:r>
          </a:p>
          <a:p>
            <a:pPr lvl="3" eaLnBrk="1" latinLnBrk="0" hangingPunct="1"/>
            <a:r>
              <a:rPr lang="es-ES_tradnl" smtClean="0"/>
              <a:t>Cuarto nivel</a:t>
            </a:r>
          </a:p>
          <a:p>
            <a:pPr lvl="4" eaLnBrk="1" latinLnBrk="0" hangingPunct="1"/>
            <a:r>
              <a:rPr lang="es-ES_tradnl" smtClean="0"/>
              <a:t>Quinto nivel</a:t>
            </a:r>
            <a:endParaRPr kumimoji="0" lang="en-US"/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s-ES_tradnl" smtClean="0"/>
              <a:t>Haga clic para modificar el estilo de texto del patrón</a:t>
            </a:r>
          </a:p>
          <a:p>
            <a:pPr lvl="1" eaLnBrk="1" latinLnBrk="0" hangingPunct="1"/>
            <a:r>
              <a:rPr lang="es-ES_tradnl" smtClean="0"/>
              <a:t>Segundo nivel</a:t>
            </a:r>
          </a:p>
          <a:p>
            <a:pPr lvl="2" eaLnBrk="1" latinLnBrk="0" hangingPunct="1"/>
            <a:r>
              <a:rPr lang="es-ES_tradnl" smtClean="0"/>
              <a:t>Tercer nivel</a:t>
            </a:r>
          </a:p>
          <a:p>
            <a:pPr lvl="3" eaLnBrk="1" latinLnBrk="0" hangingPunct="1"/>
            <a:r>
              <a:rPr lang="es-ES_tradnl" smtClean="0"/>
              <a:t>Cuarto nivel</a:t>
            </a:r>
          </a:p>
          <a:p>
            <a:pPr lvl="4" eaLnBrk="1" latinLnBrk="0" hangingPunct="1"/>
            <a:r>
              <a:rPr lang="es-ES_tradnl" smtClean="0"/>
              <a:t>Quinto nivel</a:t>
            </a:r>
            <a:endParaRPr kumimoji="0"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D18D072-EF12-4AA2-BD71-ABC68B06D0E2}" type="datetime1">
              <a:rPr lang="en-US" smtClean="0"/>
              <a:pPr/>
              <a:t>24/02/15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87D7A59-36E2-48B9-B146-C1E59501F63F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es-ES_tradnl" smtClean="0"/>
              <a:t>Clic para editar título</a:t>
            </a:r>
            <a:endParaRPr kumimoji="0"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8CDBF60-6CC3-4B74-A60D-3486985E4346}" type="datetime1">
              <a:rPr lang="en-US" smtClean="0"/>
              <a:pPr/>
              <a:t>24/02/15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87D7A59-36E2-48B9-B146-C1E59501F63F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2714818-984F-4759-BF72-A33BDC1963BD}" type="datetime1">
              <a:rPr lang="en-US" smtClean="0"/>
              <a:pPr/>
              <a:t>24/02/15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87D7A59-36E2-48B9-B146-C1E59501F63F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6" name="Rectángulo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s-ES_tradnl" smtClean="0"/>
              <a:t>Clic para editar título</a:t>
            </a:r>
            <a:endParaRPr kumimoji="0"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s-ES_tradnl" smtClean="0"/>
              <a:t>Haga clic para modificar el estilo de texto del patrón</a:t>
            </a:r>
          </a:p>
          <a:p>
            <a:pPr lvl="1" eaLnBrk="1" latinLnBrk="0" hangingPunct="1"/>
            <a:r>
              <a:rPr lang="es-ES_tradnl" smtClean="0"/>
              <a:t>Segundo nivel</a:t>
            </a:r>
          </a:p>
          <a:p>
            <a:pPr lvl="2" eaLnBrk="1" latinLnBrk="0" hangingPunct="1"/>
            <a:r>
              <a:rPr lang="es-ES_tradnl" smtClean="0"/>
              <a:t>Tercer nivel</a:t>
            </a:r>
          </a:p>
          <a:p>
            <a:pPr lvl="3" eaLnBrk="1" latinLnBrk="0" hangingPunct="1"/>
            <a:r>
              <a:rPr lang="es-ES_tradnl" smtClean="0"/>
              <a:t>Cuarto nivel</a:t>
            </a:r>
          </a:p>
          <a:p>
            <a:pPr lvl="4" eaLnBrk="1" latinLnBrk="0" hangingPunct="1"/>
            <a:r>
              <a:rPr lang="es-ES_tradnl" smtClean="0"/>
              <a:t>Quinto nivel</a:t>
            </a:r>
            <a:endParaRPr kumimoji="0"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EA7E191-5F94-4FC1-B823-BD7CABF7FA06}" type="datetime1">
              <a:rPr lang="en-US" smtClean="0"/>
              <a:pPr/>
              <a:t>24/02/15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DBAE4E6-4D12-4A48-9B6B-6FA0B79BEE93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s-ES_tradnl" smtClean="0"/>
              <a:t>Clic para editar título</a:t>
            </a:r>
            <a:endParaRPr kumimoji="0"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8856D55-EFBE-4F9B-8A5F-09D42CA22A9B}" type="datetime1">
              <a:rPr lang="en-US" smtClean="0"/>
              <a:pPr/>
              <a:t>24/02/15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87D7A59-36E2-48B9-B146-C1E59501F63F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8" name="Rectángulo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s-ES_tradnl" smtClean="0"/>
              <a:t>Arrastre la imagen al marcador de posición o haga clic en el icono para agregar</a:t>
            </a:r>
            <a:endParaRPr kumimoji="0" lang="en-US" dirty="0"/>
          </a:p>
        </p:txBody>
      </p:sp>
      <p:sp>
        <p:nvSpPr>
          <p:cNvPr id="9" name="Proceso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Proceso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s-ES_tradnl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ircular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ipse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Anillo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ángulo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Marcador de título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s-ES_tradnl" smtClean="0"/>
              <a:t>Clic para editar título</a:t>
            </a:r>
            <a:endParaRPr kumimoji="0" lang="en-US"/>
          </a:p>
        </p:txBody>
      </p:sp>
      <p:sp>
        <p:nvSpPr>
          <p:cNvPr id="9" name="Marcador de texto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s-ES_tradnl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_tradnl" smtClean="0"/>
              <a:t>Segundo nivel</a:t>
            </a:r>
          </a:p>
          <a:p>
            <a:pPr lvl="2" eaLnBrk="1" latinLnBrk="0" hangingPunct="1"/>
            <a:r>
              <a:rPr kumimoji="0" lang="es-ES_tradnl" smtClean="0"/>
              <a:t>Tercer nivel</a:t>
            </a:r>
          </a:p>
          <a:p>
            <a:pPr lvl="3" eaLnBrk="1" latinLnBrk="0" hangingPunct="1"/>
            <a:r>
              <a:rPr kumimoji="0" lang="es-ES_tradnl" smtClean="0"/>
              <a:t>Cuarto nivel</a:t>
            </a:r>
          </a:p>
          <a:p>
            <a:pPr lvl="4" eaLnBrk="1" latinLnBrk="0" hangingPunct="1"/>
            <a:r>
              <a:rPr kumimoji="0" lang="es-ES_tradnl" smtClean="0"/>
              <a:t>Quinto nivel</a:t>
            </a:r>
            <a:endParaRPr kumimoji="0" lang="en-US"/>
          </a:p>
        </p:txBody>
      </p:sp>
      <p:sp>
        <p:nvSpPr>
          <p:cNvPr id="24" name="Marcador de fecha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9D1D110F-3F4E-48D9-B8AA-5D0E825AFDBA}" type="datetime1">
              <a:rPr lang="en-US" smtClean="0"/>
              <a:pPr/>
              <a:t>24/02/15</a:t>
            </a:fld>
            <a:endParaRPr lang="en-US"/>
          </a:p>
        </p:txBody>
      </p:sp>
      <p:sp>
        <p:nvSpPr>
          <p:cNvPr id="10" name="Marcador de pie de página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US" dirty="0"/>
          </a:p>
        </p:txBody>
      </p:sp>
      <p:sp>
        <p:nvSpPr>
          <p:cNvPr id="22" name="Marcador de número de diapositiva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687D7A59-36E2-48B9-B146-C1E59501F63F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5" name="Rectángulo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89" r:id="rId1"/>
    <p:sldLayoutId id="2147484090" r:id="rId2"/>
    <p:sldLayoutId id="2147484091" r:id="rId3"/>
    <p:sldLayoutId id="2147484092" r:id="rId4"/>
    <p:sldLayoutId id="2147484093" r:id="rId5"/>
    <p:sldLayoutId id="2147484094" r:id="rId6"/>
    <p:sldLayoutId id="2147484095" r:id="rId7"/>
    <p:sldLayoutId id="2147484096" r:id="rId8"/>
    <p:sldLayoutId id="2147484097" r:id="rId9"/>
    <p:sldLayoutId id="2147484098" r:id="rId10"/>
    <p:sldLayoutId id="2147484099" r:id="rId11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gif"/><Relationship Id="rId3" Type="http://schemas.openxmlformats.org/officeDocument/2006/relationships/image" Target="../media/image41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Relationship Id="rId3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eg"/><Relationship Id="rId3" Type="http://schemas.openxmlformats.org/officeDocument/2006/relationships/image" Target="../media/image6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1.png"/><Relationship Id="rId1" Type="http://schemas.microsoft.com/office/2007/relationships/media" Target="../media/media2.gif"/><Relationship Id="rId2" Type="http://schemas.openxmlformats.org/officeDocument/2006/relationships/video" Target="../media/media2.gi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eg"/><Relationship Id="rId3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6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Relationship Id="rId3" Type="http://schemas.openxmlformats.org/officeDocument/2006/relationships/image" Target="../media/image7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32560" y="1965784"/>
            <a:ext cx="7406640" cy="958399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es-ES" sz="32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ASTEROIDES Y COMETAS:  VISITANTES DE LA TIERRA</a:t>
            </a:r>
            <a:endParaRPr lang="es-ES" sz="3200" b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89186" y="3872280"/>
            <a:ext cx="7406640" cy="1596431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s-ES" b="1" dirty="0" smtClean="0">
                <a:solidFill>
                  <a:srgbClr val="C0654C"/>
                </a:solidFill>
              </a:rPr>
              <a:t>Dolores Maravilla</a:t>
            </a:r>
          </a:p>
          <a:p>
            <a:pPr algn="ctr"/>
            <a:r>
              <a:rPr lang="es-ES" b="1" dirty="0" smtClean="0">
                <a:solidFill>
                  <a:srgbClr val="C0654C"/>
                </a:solidFill>
              </a:rPr>
              <a:t>Instituto de Geofísica</a:t>
            </a:r>
          </a:p>
          <a:p>
            <a:pPr algn="ctr"/>
            <a:r>
              <a:rPr lang="es-ES" b="1" dirty="0" smtClean="0">
                <a:solidFill>
                  <a:srgbClr val="C0654C"/>
                </a:solidFill>
              </a:rPr>
              <a:t>UNAM</a:t>
            </a:r>
            <a:endParaRPr lang="es-ES" b="1" dirty="0">
              <a:solidFill>
                <a:srgbClr val="C0654C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7328938" y="6093877"/>
            <a:ext cx="168056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 dirty="0" smtClean="0">
                <a:solidFill>
                  <a:srgbClr val="C0654C"/>
                </a:solidFill>
              </a:rPr>
              <a:t>14 febrero 2015</a:t>
            </a:r>
          </a:p>
          <a:p>
            <a:r>
              <a:rPr lang="es-ES" sz="1600" b="1" dirty="0" smtClean="0">
                <a:solidFill>
                  <a:srgbClr val="C0654C"/>
                </a:solidFill>
              </a:rPr>
              <a:t>DGDC-UNAM</a:t>
            </a:r>
            <a:endParaRPr lang="es-ES" sz="1600" b="1" dirty="0">
              <a:solidFill>
                <a:srgbClr val="C0654C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7397" y="172674"/>
            <a:ext cx="2522109" cy="1105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9841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esta-movie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94653" y="1398547"/>
            <a:ext cx="7499350" cy="4217987"/>
          </a:xfrm>
        </p:spPr>
      </p:pic>
      <p:sp>
        <p:nvSpPr>
          <p:cNvPr id="7" name="CuadroTexto 6"/>
          <p:cNvSpPr txBox="1"/>
          <p:nvPr/>
        </p:nvSpPr>
        <p:spPr>
          <a:xfrm>
            <a:off x="3656387" y="380213"/>
            <a:ext cx="30195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b="1" dirty="0" smtClean="0">
                <a:solidFill>
                  <a:srgbClr val="C0654C"/>
                </a:solidFill>
              </a:rPr>
              <a:t>Misión: </a:t>
            </a:r>
            <a:r>
              <a:rPr lang="es-ES" sz="3600" b="1" dirty="0" err="1" smtClean="0">
                <a:solidFill>
                  <a:srgbClr val="C0654C"/>
                </a:solidFill>
              </a:rPr>
              <a:t>Dawn</a:t>
            </a:r>
            <a:endParaRPr lang="es-ES" sz="3600" b="1" dirty="0">
              <a:solidFill>
                <a:srgbClr val="C065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404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" b="1" dirty="0" err="1" smtClean="0">
                <a:solidFill>
                  <a:srgbClr val="C0654C"/>
                </a:solidFill>
              </a:rPr>
              <a:t>Tatahouine</a:t>
            </a:r>
            <a:r>
              <a:rPr lang="es-ES" b="1" dirty="0" smtClean="0">
                <a:solidFill>
                  <a:srgbClr val="C0654C"/>
                </a:solidFill>
              </a:rPr>
              <a:t/>
            </a:r>
            <a:br>
              <a:rPr lang="es-ES" b="1" dirty="0" smtClean="0">
                <a:solidFill>
                  <a:srgbClr val="C0654C"/>
                </a:solidFill>
              </a:rPr>
            </a:br>
            <a:r>
              <a:rPr lang="es-ES" b="1" dirty="0" smtClean="0">
                <a:solidFill>
                  <a:srgbClr val="C0654C"/>
                </a:solidFill>
              </a:rPr>
              <a:t>acondrita</a:t>
            </a:r>
            <a:endParaRPr lang="es-ES" b="1" dirty="0">
              <a:solidFill>
                <a:srgbClr val="C0654C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7590" y="2087129"/>
            <a:ext cx="3334719" cy="286373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853" y="1795901"/>
            <a:ext cx="3433422" cy="3484616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6293515" y="5169285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 smtClean="0">
                <a:solidFill>
                  <a:srgbClr val="C0654C"/>
                </a:solidFill>
              </a:rPr>
              <a:t>diogenita</a:t>
            </a:r>
            <a:endParaRPr lang="es-ES" b="1" dirty="0">
              <a:solidFill>
                <a:srgbClr val="C065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454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484" y="859162"/>
            <a:ext cx="2969786" cy="233494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0843" y="859162"/>
            <a:ext cx="3133163" cy="233494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9254" y="3874942"/>
            <a:ext cx="3408810" cy="2177322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3271400" y="6223732"/>
            <a:ext cx="3606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C0654C"/>
                </a:solidFill>
              </a:rPr>
              <a:t>Vesta es el origen de </a:t>
            </a:r>
            <a:r>
              <a:rPr lang="es-ES" b="1" dirty="0" err="1" smtClean="0">
                <a:solidFill>
                  <a:srgbClr val="C0654C"/>
                </a:solidFill>
              </a:rPr>
              <a:t>Tatahouine</a:t>
            </a:r>
            <a:endParaRPr lang="es-ES" b="1" dirty="0">
              <a:solidFill>
                <a:srgbClr val="C065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839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" b="1" dirty="0" smtClean="0">
                <a:solidFill>
                  <a:srgbClr val="C0654C"/>
                </a:solidFill>
              </a:rPr>
              <a:t>Estructuras </a:t>
            </a:r>
            <a:r>
              <a:rPr lang="es-ES" b="1" dirty="0" err="1" smtClean="0">
                <a:solidFill>
                  <a:srgbClr val="C0654C"/>
                </a:solidFill>
              </a:rPr>
              <a:t>nanométricas</a:t>
            </a:r>
            <a:r>
              <a:rPr lang="es-ES" b="1" dirty="0" smtClean="0">
                <a:solidFill>
                  <a:srgbClr val="C0654C"/>
                </a:solidFill>
              </a:rPr>
              <a:t> es </a:t>
            </a:r>
            <a:r>
              <a:rPr lang="es-ES" b="1" dirty="0" err="1">
                <a:solidFill>
                  <a:srgbClr val="C0654C"/>
                </a:solidFill>
              </a:rPr>
              <a:t>T</a:t>
            </a:r>
            <a:r>
              <a:rPr lang="es-ES" b="1" dirty="0" err="1" smtClean="0">
                <a:solidFill>
                  <a:srgbClr val="C0654C"/>
                </a:solidFill>
              </a:rPr>
              <a:t>atahouine</a:t>
            </a:r>
            <a:endParaRPr lang="es-ES" b="1" dirty="0">
              <a:solidFill>
                <a:srgbClr val="C0654C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838" y="2286936"/>
            <a:ext cx="3144522" cy="319375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2681" y="2286935"/>
            <a:ext cx="3107765" cy="319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6944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59182" y="80486"/>
            <a:ext cx="6265454" cy="777016"/>
          </a:xfrm>
        </p:spPr>
        <p:txBody>
          <a:bodyPr/>
          <a:lstStyle/>
          <a:p>
            <a:pPr algn="ctr"/>
            <a:r>
              <a:rPr lang="es-ES" b="1" dirty="0" smtClean="0">
                <a:solidFill>
                  <a:srgbClr val="C0654C"/>
                </a:solidFill>
              </a:rPr>
              <a:t>Allende y </a:t>
            </a:r>
            <a:r>
              <a:rPr lang="es-ES" b="1" dirty="0" err="1" smtClean="0">
                <a:solidFill>
                  <a:srgbClr val="C0654C"/>
                </a:solidFill>
              </a:rPr>
              <a:t>Murchinson</a:t>
            </a:r>
            <a:endParaRPr lang="es-ES" b="1" dirty="0">
              <a:solidFill>
                <a:srgbClr val="C0654C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575" y="1157987"/>
            <a:ext cx="2068595" cy="223157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9460" y="1157987"/>
            <a:ext cx="2336915" cy="220911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9836" y="1157987"/>
            <a:ext cx="2558394" cy="191879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6575" y="4004377"/>
            <a:ext cx="1889711" cy="212757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9836" y="4004377"/>
            <a:ext cx="3008171" cy="200544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1581" y="4329031"/>
            <a:ext cx="1756727" cy="1317545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1759182" y="6254695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rgbClr val="C0654C"/>
                </a:solidFill>
              </a:rPr>
              <a:t>A</a:t>
            </a:r>
            <a:r>
              <a:rPr lang="es-ES" b="1" dirty="0" smtClean="0">
                <a:solidFill>
                  <a:srgbClr val="C0654C"/>
                </a:solidFill>
              </a:rPr>
              <a:t>ustralia</a:t>
            </a:r>
            <a:endParaRPr lang="es-ES" b="1" dirty="0">
              <a:solidFill>
                <a:srgbClr val="C065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4988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952200" y="457843"/>
            <a:ext cx="3695316" cy="6186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solidFill>
                  <a:srgbClr val="C0654C"/>
                </a:solidFill>
              </a:rPr>
              <a:t>Concentración</a:t>
            </a:r>
            <a:r>
              <a:rPr lang="en-US" b="1" dirty="0" smtClean="0">
                <a:solidFill>
                  <a:srgbClr val="C0654C"/>
                </a:solidFill>
              </a:rPr>
              <a:t> (ppm)</a:t>
            </a:r>
          </a:p>
          <a:p>
            <a:endParaRPr lang="en-US" b="1" dirty="0" smtClean="0">
              <a:solidFill>
                <a:srgbClr val="C0654C"/>
              </a:solidFill>
            </a:endParaRPr>
          </a:p>
          <a:p>
            <a:r>
              <a:rPr lang="it-IT" b="1" dirty="0" err="1" smtClean="0">
                <a:solidFill>
                  <a:srgbClr val="C0654C"/>
                </a:solidFill>
              </a:rPr>
              <a:t>Aminoácidos</a:t>
            </a:r>
            <a:r>
              <a:rPr lang="it-IT" b="1" dirty="0">
                <a:solidFill>
                  <a:srgbClr val="C0654C"/>
                </a:solidFill>
              </a:rPr>
              <a:t>	</a:t>
            </a:r>
            <a:r>
              <a:rPr lang="it-IT" b="1" dirty="0" smtClean="0">
                <a:solidFill>
                  <a:srgbClr val="C0654C"/>
                </a:solidFill>
              </a:rPr>
              <a:t>	17</a:t>
            </a:r>
            <a:r>
              <a:rPr lang="it-IT" b="1" dirty="0">
                <a:solidFill>
                  <a:srgbClr val="C0654C"/>
                </a:solidFill>
              </a:rPr>
              <a:t>-60	</a:t>
            </a:r>
          </a:p>
          <a:p>
            <a:r>
              <a:rPr lang="en-US" b="1" dirty="0" err="1">
                <a:solidFill>
                  <a:srgbClr val="C0654C"/>
                </a:solidFill>
              </a:rPr>
              <a:t>H</a:t>
            </a:r>
            <a:r>
              <a:rPr lang="en-US" b="1" dirty="0" err="1" smtClean="0">
                <a:solidFill>
                  <a:srgbClr val="C0654C"/>
                </a:solidFill>
              </a:rPr>
              <a:t>idrocarburos</a:t>
            </a:r>
            <a:r>
              <a:rPr lang="en-US" b="1" dirty="0" smtClean="0">
                <a:solidFill>
                  <a:srgbClr val="C0654C"/>
                </a:solidFill>
              </a:rPr>
              <a:t> </a:t>
            </a:r>
            <a:r>
              <a:rPr lang="en-US" b="1" dirty="0" err="1" smtClean="0">
                <a:solidFill>
                  <a:srgbClr val="C0654C"/>
                </a:solidFill>
              </a:rPr>
              <a:t>alifáticos</a:t>
            </a:r>
            <a:r>
              <a:rPr lang="en-US" b="1" dirty="0">
                <a:solidFill>
                  <a:srgbClr val="C0654C"/>
                </a:solidFill>
              </a:rPr>
              <a:t>	&gt;35	</a:t>
            </a:r>
          </a:p>
          <a:p>
            <a:r>
              <a:rPr lang="en-US" b="1" dirty="0" err="1" smtClean="0">
                <a:solidFill>
                  <a:srgbClr val="C0654C"/>
                </a:solidFill>
              </a:rPr>
              <a:t>Hidrocarburos</a:t>
            </a:r>
            <a:endParaRPr lang="en-US" b="1" dirty="0">
              <a:solidFill>
                <a:srgbClr val="C0654C"/>
              </a:solidFill>
            </a:endParaRPr>
          </a:p>
          <a:p>
            <a:r>
              <a:rPr lang="en-US" b="1" dirty="0" err="1" smtClean="0">
                <a:solidFill>
                  <a:srgbClr val="C0654C"/>
                </a:solidFill>
              </a:rPr>
              <a:t>Aromáticos</a:t>
            </a:r>
            <a:r>
              <a:rPr lang="en-US" b="1" dirty="0">
                <a:solidFill>
                  <a:srgbClr val="C0654C"/>
                </a:solidFill>
              </a:rPr>
              <a:t>	</a:t>
            </a:r>
            <a:r>
              <a:rPr lang="en-US" b="1" dirty="0" smtClean="0">
                <a:solidFill>
                  <a:srgbClr val="C0654C"/>
                </a:solidFill>
              </a:rPr>
              <a:t>	3319</a:t>
            </a:r>
            <a:r>
              <a:rPr lang="en-US" b="1" dirty="0">
                <a:solidFill>
                  <a:srgbClr val="C0654C"/>
                </a:solidFill>
              </a:rPr>
              <a:t>	</a:t>
            </a:r>
          </a:p>
          <a:p>
            <a:r>
              <a:rPr lang="da-DK" b="1" dirty="0" err="1" smtClean="0">
                <a:solidFill>
                  <a:srgbClr val="C0654C"/>
                </a:solidFill>
              </a:rPr>
              <a:t>Fulerenos</a:t>
            </a:r>
            <a:r>
              <a:rPr lang="da-DK" b="1" dirty="0">
                <a:solidFill>
                  <a:srgbClr val="C0654C"/>
                </a:solidFill>
              </a:rPr>
              <a:t>	</a:t>
            </a:r>
            <a:r>
              <a:rPr lang="da-DK" b="1" dirty="0" smtClean="0">
                <a:solidFill>
                  <a:srgbClr val="C0654C"/>
                </a:solidFill>
              </a:rPr>
              <a:t>	&gt;</a:t>
            </a:r>
            <a:r>
              <a:rPr lang="da-DK" b="1" dirty="0">
                <a:solidFill>
                  <a:srgbClr val="C0654C"/>
                </a:solidFill>
              </a:rPr>
              <a:t>100	</a:t>
            </a:r>
          </a:p>
          <a:p>
            <a:r>
              <a:rPr lang="en-US" b="1" dirty="0" err="1" smtClean="0">
                <a:solidFill>
                  <a:srgbClr val="C0654C"/>
                </a:solidFill>
              </a:rPr>
              <a:t>Ácidos</a:t>
            </a:r>
            <a:r>
              <a:rPr lang="en-US" b="1" dirty="0" smtClean="0">
                <a:solidFill>
                  <a:srgbClr val="C0654C"/>
                </a:solidFill>
              </a:rPr>
              <a:t> </a:t>
            </a:r>
            <a:r>
              <a:rPr lang="en-US" b="1" dirty="0" err="1" smtClean="0">
                <a:solidFill>
                  <a:srgbClr val="C0654C"/>
                </a:solidFill>
              </a:rPr>
              <a:t>Carboxílicos</a:t>
            </a:r>
            <a:r>
              <a:rPr lang="en-US" b="1" dirty="0" smtClean="0">
                <a:solidFill>
                  <a:srgbClr val="C0654C"/>
                </a:solidFill>
              </a:rPr>
              <a:t> </a:t>
            </a:r>
            <a:r>
              <a:rPr lang="en-US" b="1" dirty="0">
                <a:solidFill>
                  <a:srgbClr val="C0654C"/>
                </a:solidFill>
              </a:rPr>
              <a:t>	</a:t>
            </a:r>
            <a:r>
              <a:rPr lang="en-US" b="1" dirty="0" smtClean="0">
                <a:solidFill>
                  <a:srgbClr val="C0654C"/>
                </a:solidFill>
              </a:rPr>
              <a:t>&gt;</a:t>
            </a:r>
            <a:r>
              <a:rPr lang="en-US" b="1" dirty="0">
                <a:solidFill>
                  <a:srgbClr val="C0654C"/>
                </a:solidFill>
              </a:rPr>
              <a:t>300	</a:t>
            </a:r>
          </a:p>
          <a:p>
            <a:r>
              <a:rPr lang="en-US" b="1" dirty="0" err="1" smtClean="0">
                <a:solidFill>
                  <a:srgbClr val="C0654C"/>
                </a:solidFill>
              </a:rPr>
              <a:t>Ácidos</a:t>
            </a:r>
            <a:r>
              <a:rPr lang="en-US" b="1" dirty="0">
                <a:solidFill>
                  <a:srgbClr val="C0654C"/>
                </a:solidFill>
              </a:rPr>
              <a:t> </a:t>
            </a:r>
            <a:r>
              <a:rPr lang="en-US" b="1" dirty="0" err="1" smtClean="0">
                <a:solidFill>
                  <a:srgbClr val="C0654C"/>
                </a:solidFill>
              </a:rPr>
              <a:t>Hidrocarboxílicos</a:t>
            </a:r>
            <a:r>
              <a:rPr lang="en-US" b="1" dirty="0" smtClean="0">
                <a:solidFill>
                  <a:srgbClr val="C0654C"/>
                </a:solidFill>
              </a:rPr>
              <a:t> </a:t>
            </a:r>
            <a:r>
              <a:rPr lang="en-US" b="1" dirty="0">
                <a:solidFill>
                  <a:srgbClr val="C0654C"/>
                </a:solidFill>
              </a:rPr>
              <a:t>	15	</a:t>
            </a:r>
          </a:p>
          <a:p>
            <a:r>
              <a:rPr lang="en-US" b="1" dirty="0" err="1" smtClean="0">
                <a:solidFill>
                  <a:srgbClr val="C0654C"/>
                </a:solidFill>
              </a:rPr>
              <a:t>Purinas</a:t>
            </a:r>
            <a:r>
              <a:rPr lang="en-US" b="1" dirty="0" smtClean="0">
                <a:solidFill>
                  <a:srgbClr val="C0654C"/>
                </a:solidFill>
              </a:rPr>
              <a:t> y </a:t>
            </a:r>
            <a:r>
              <a:rPr lang="en-US" b="1" dirty="0" err="1" smtClean="0">
                <a:solidFill>
                  <a:srgbClr val="C0654C"/>
                </a:solidFill>
              </a:rPr>
              <a:t>pirimidinas</a:t>
            </a:r>
            <a:r>
              <a:rPr lang="en-US" b="1" dirty="0">
                <a:solidFill>
                  <a:srgbClr val="C0654C"/>
                </a:solidFill>
              </a:rPr>
              <a:t>	1.3	</a:t>
            </a:r>
          </a:p>
          <a:p>
            <a:r>
              <a:rPr lang="cs-CZ" b="1" dirty="0" err="1" smtClean="0">
                <a:solidFill>
                  <a:srgbClr val="C0654C"/>
                </a:solidFill>
              </a:rPr>
              <a:t>Alcoholes</a:t>
            </a:r>
            <a:r>
              <a:rPr lang="cs-CZ" b="1" dirty="0">
                <a:solidFill>
                  <a:srgbClr val="C0654C"/>
                </a:solidFill>
              </a:rPr>
              <a:t>	</a:t>
            </a:r>
            <a:r>
              <a:rPr lang="cs-CZ" b="1" dirty="0" smtClean="0">
                <a:solidFill>
                  <a:srgbClr val="C0654C"/>
                </a:solidFill>
              </a:rPr>
              <a:t>	11</a:t>
            </a:r>
            <a:r>
              <a:rPr lang="cs-CZ" b="1" dirty="0">
                <a:solidFill>
                  <a:srgbClr val="C0654C"/>
                </a:solidFill>
              </a:rPr>
              <a:t>	</a:t>
            </a:r>
          </a:p>
          <a:p>
            <a:r>
              <a:rPr lang="en-US" b="1" dirty="0" err="1" smtClean="0">
                <a:solidFill>
                  <a:srgbClr val="C0654C"/>
                </a:solidFill>
              </a:rPr>
              <a:t>Ácidos</a:t>
            </a:r>
            <a:r>
              <a:rPr lang="en-US" b="1" dirty="0" smtClean="0">
                <a:solidFill>
                  <a:srgbClr val="C0654C"/>
                </a:solidFill>
              </a:rPr>
              <a:t> </a:t>
            </a:r>
            <a:r>
              <a:rPr lang="en-US" b="1" dirty="0" err="1" smtClean="0">
                <a:solidFill>
                  <a:srgbClr val="C0654C"/>
                </a:solidFill>
              </a:rPr>
              <a:t>Sulfónicos</a:t>
            </a:r>
            <a:r>
              <a:rPr lang="en-US" b="1" dirty="0">
                <a:solidFill>
                  <a:srgbClr val="C0654C"/>
                </a:solidFill>
              </a:rPr>
              <a:t>	</a:t>
            </a:r>
            <a:r>
              <a:rPr lang="en-US" b="1" dirty="0" smtClean="0">
                <a:solidFill>
                  <a:srgbClr val="C0654C"/>
                </a:solidFill>
              </a:rPr>
              <a:t>68</a:t>
            </a:r>
            <a:r>
              <a:rPr lang="en-US" b="1" dirty="0">
                <a:solidFill>
                  <a:srgbClr val="C0654C"/>
                </a:solidFill>
              </a:rPr>
              <a:t>	</a:t>
            </a:r>
          </a:p>
          <a:p>
            <a:r>
              <a:rPr lang="en-US" b="1" dirty="0" err="1" smtClean="0">
                <a:solidFill>
                  <a:srgbClr val="C0654C"/>
                </a:solidFill>
              </a:rPr>
              <a:t>Ácidos</a:t>
            </a:r>
            <a:r>
              <a:rPr lang="en-US" b="1" dirty="0" smtClean="0">
                <a:solidFill>
                  <a:srgbClr val="C0654C"/>
                </a:solidFill>
              </a:rPr>
              <a:t> </a:t>
            </a:r>
            <a:r>
              <a:rPr lang="en-US" b="1" dirty="0" err="1" smtClean="0">
                <a:solidFill>
                  <a:srgbClr val="C0654C"/>
                </a:solidFill>
              </a:rPr>
              <a:t>Fosfónicos</a:t>
            </a:r>
            <a:r>
              <a:rPr lang="en-US" b="1" dirty="0" smtClean="0">
                <a:solidFill>
                  <a:srgbClr val="C0654C"/>
                </a:solidFill>
              </a:rPr>
              <a:t> </a:t>
            </a:r>
            <a:r>
              <a:rPr lang="en-US" b="1" dirty="0">
                <a:solidFill>
                  <a:srgbClr val="C0654C"/>
                </a:solidFill>
              </a:rPr>
              <a:t>	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965" y="178467"/>
            <a:ext cx="3160535" cy="316053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5568" y="4141901"/>
            <a:ext cx="2866432" cy="214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5724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61492" y="360951"/>
            <a:ext cx="4805075" cy="971578"/>
          </a:xfrm>
        </p:spPr>
        <p:txBody>
          <a:bodyPr>
            <a:normAutofit fontScale="90000"/>
          </a:bodyPr>
          <a:lstStyle/>
          <a:p>
            <a:pPr algn="ctr"/>
            <a:r>
              <a:rPr lang="es-ES" sz="3200" b="1" dirty="0" smtClean="0">
                <a:solidFill>
                  <a:srgbClr val="C0654C"/>
                </a:solidFill>
              </a:rPr>
              <a:t>COMETAS</a:t>
            </a:r>
            <a:br>
              <a:rPr lang="es-ES" sz="3200" b="1" dirty="0" smtClean="0">
                <a:solidFill>
                  <a:srgbClr val="C0654C"/>
                </a:solidFill>
              </a:rPr>
            </a:br>
            <a:r>
              <a:rPr lang="es-ES" sz="3200" b="1" dirty="0" smtClean="0">
                <a:solidFill>
                  <a:srgbClr val="C0654C"/>
                </a:solidFill>
              </a:rPr>
              <a:t>Tapete de Bayoux-1066</a:t>
            </a:r>
            <a:endParaRPr lang="es-ES" sz="3200" b="1" dirty="0">
              <a:solidFill>
                <a:srgbClr val="C0654C"/>
              </a:solidFill>
            </a:endParaRPr>
          </a:p>
        </p:txBody>
      </p:sp>
      <p:pic>
        <p:nvPicPr>
          <p:cNvPr id="4" name="Picture 7" descr="Tapestry_of_bayeux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979" y="1656935"/>
            <a:ext cx="4573588" cy="475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00291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040" y="267755"/>
            <a:ext cx="2469223" cy="3299780"/>
          </a:xfrm>
          <a:prstGeom prst="rect">
            <a:avLst/>
          </a:prstGeom>
        </p:spPr>
      </p:pic>
      <p:pic>
        <p:nvPicPr>
          <p:cNvPr id="5" name="Picture 5" descr="halebop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434825" y="610337"/>
            <a:ext cx="2541449" cy="3162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46305" y="162590"/>
            <a:ext cx="2552442" cy="696120"/>
          </a:xfrm>
        </p:spPr>
        <p:txBody>
          <a:bodyPr>
            <a:normAutofit fontScale="90000"/>
          </a:bodyPr>
          <a:lstStyle/>
          <a:p>
            <a:pPr algn="ctr"/>
            <a:r>
              <a:rPr lang="es-ES" sz="4000" b="1" dirty="0" smtClean="0">
                <a:solidFill>
                  <a:srgbClr val="C0654C"/>
                </a:solidFill>
              </a:rPr>
              <a:t>Origen</a:t>
            </a:r>
            <a:endParaRPr lang="es-ES" sz="4000" b="1" dirty="0">
              <a:solidFill>
                <a:srgbClr val="C0654C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666481" y="4206618"/>
            <a:ext cx="7057201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Tx/>
              <a:buAutoNum type="alphaLcParenR"/>
            </a:pPr>
            <a:r>
              <a:rPr lang="es-ES" b="1" dirty="0">
                <a:solidFill>
                  <a:srgbClr val="C0654C"/>
                </a:solidFill>
              </a:rPr>
              <a:t>Provienen de la nebulosa </a:t>
            </a:r>
            <a:r>
              <a:rPr lang="es-ES" b="1" dirty="0" err="1" smtClean="0">
                <a:solidFill>
                  <a:srgbClr val="C0654C"/>
                </a:solidFill>
              </a:rPr>
              <a:t>proto</a:t>
            </a:r>
            <a:r>
              <a:rPr lang="es-ES" b="1" dirty="0" smtClean="0">
                <a:solidFill>
                  <a:srgbClr val="C0654C"/>
                </a:solidFill>
              </a:rPr>
              <a:t>-planetaria</a:t>
            </a:r>
            <a:r>
              <a:rPr lang="es-ES" b="1" dirty="0">
                <a:solidFill>
                  <a:srgbClr val="C0654C"/>
                </a:solidFill>
              </a:rPr>
              <a:t>.</a:t>
            </a:r>
            <a:r>
              <a:rPr lang="es-ES" b="1" dirty="0" smtClean="0">
                <a:solidFill>
                  <a:srgbClr val="C0654C"/>
                </a:solidFill>
              </a:rPr>
              <a:t> </a:t>
            </a:r>
          </a:p>
          <a:p>
            <a:pPr marL="342900" indent="-342900" algn="just">
              <a:buFontTx/>
              <a:buAutoNum type="alphaLcParenR"/>
            </a:pPr>
            <a:endParaRPr lang="es-ES" b="1" dirty="0" smtClean="0">
              <a:solidFill>
                <a:srgbClr val="C0654C"/>
              </a:solidFill>
            </a:endParaRPr>
          </a:p>
          <a:p>
            <a:pPr marL="342900" indent="-342900" algn="just">
              <a:buFontTx/>
              <a:buAutoNum type="alphaLcParenR"/>
            </a:pPr>
            <a:r>
              <a:rPr lang="es-ES" b="1" dirty="0" smtClean="0">
                <a:solidFill>
                  <a:srgbClr val="C0654C"/>
                </a:solidFill>
              </a:rPr>
              <a:t>Aristóteles:</a:t>
            </a:r>
            <a:r>
              <a:rPr lang="ja-JP" altLang="es-ES" b="1" dirty="0" smtClean="0">
                <a:solidFill>
                  <a:srgbClr val="C0654C"/>
                </a:solidFill>
              </a:rPr>
              <a:t>“</a:t>
            </a:r>
            <a:r>
              <a:rPr lang="es-ES" b="1" dirty="0">
                <a:solidFill>
                  <a:srgbClr val="C0654C"/>
                </a:solidFill>
              </a:rPr>
              <a:t>estrellas con </a:t>
            </a:r>
            <a:r>
              <a:rPr lang="es-ES" b="1" dirty="0" smtClean="0">
                <a:solidFill>
                  <a:srgbClr val="C0654C"/>
                </a:solidFill>
              </a:rPr>
              <a:t>cabello</a:t>
            </a:r>
            <a:r>
              <a:rPr lang="es-ES_tradnl" b="1" dirty="0" smtClean="0">
                <a:solidFill>
                  <a:srgbClr val="C0654C"/>
                </a:solidFill>
              </a:rPr>
              <a:t>”</a:t>
            </a:r>
            <a:r>
              <a:rPr lang="es-ES" b="1" dirty="0" smtClean="0">
                <a:solidFill>
                  <a:srgbClr val="C0654C"/>
                </a:solidFill>
              </a:rPr>
              <a:t>.</a:t>
            </a:r>
          </a:p>
          <a:p>
            <a:pPr marL="342900" indent="-342900" algn="just">
              <a:buFontTx/>
              <a:buAutoNum type="alphaLcParenR"/>
            </a:pPr>
            <a:endParaRPr lang="es-ES" b="1" dirty="0" smtClean="0">
              <a:solidFill>
                <a:srgbClr val="C0654C"/>
              </a:solidFill>
            </a:endParaRPr>
          </a:p>
          <a:p>
            <a:pPr marL="342900" indent="-342900" algn="just">
              <a:buFontTx/>
              <a:buAutoNum type="alphaLcParenR"/>
            </a:pPr>
            <a:r>
              <a:rPr lang="es-ES" b="1" dirty="0" smtClean="0">
                <a:solidFill>
                  <a:srgbClr val="C0654C"/>
                </a:solidFill>
              </a:rPr>
              <a:t>Nube </a:t>
            </a:r>
            <a:r>
              <a:rPr lang="es-ES" b="1" dirty="0">
                <a:solidFill>
                  <a:srgbClr val="C0654C"/>
                </a:solidFill>
              </a:rPr>
              <a:t>de </a:t>
            </a:r>
            <a:r>
              <a:rPr lang="es-ES" b="1" dirty="0" err="1">
                <a:solidFill>
                  <a:srgbClr val="C0654C"/>
                </a:solidFill>
              </a:rPr>
              <a:t>Oort</a:t>
            </a:r>
            <a:r>
              <a:rPr lang="es-ES" b="1" dirty="0">
                <a:solidFill>
                  <a:srgbClr val="C0654C"/>
                </a:solidFill>
              </a:rPr>
              <a:t> y cinturón de </a:t>
            </a:r>
            <a:r>
              <a:rPr lang="es-ES" b="1" dirty="0" err="1" smtClean="0">
                <a:solidFill>
                  <a:srgbClr val="C0654C"/>
                </a:solidFill>
              </a:rPr>
              <a:t>Kuiper</a:t>
            </a:r>
            <a:r>
              <a:rPr lang="es-ES" b="1" dirty="0" smtClean="0">
                <a:solidFill>
                  <a:srgbClr val="C0654C"/>
                </a:solidFill>
              </a:rPr>
              <a:t>: cuneros de cometas.</a:t>
            </a:r>
            <a:endParaRPr lang="es-ES" b="1" dirty="0">
              <a:solidFill>
                <a:srgbClr val="C0654C"/>
              </a:solidFill>
            </a:endParaRPr>
          </a:p>
          <a:p>
            <a:pPr marL="342900" indent="-342900" algn="just"/>
            <a:endParaRPr lang="es-ES" b="1" dirty="0">
              <a:solidFill>
                <a:srgbClr val="C065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2943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Kuiper_oort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67581" y="485379"/>
            <a:ext cx="6439486" cy="552523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49298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21663" y="278148"/>
            <a:ext cx="3151054" cy="768927"/>
          </a:xfrm>
        </p:spPr>
        <p:txBody>
          <a:bodyPr>
            <a:normAutofit/>
          </a:bodyPr>
          <a:lstStyle/>
          <a:p>
            <a:pPr algn="ctr"/>
            <a:r>
              <a:rPr lang="es-ES" sz="2800" b="1" dirty="0" smtClean="0">
                <a:solidFill>
                  <a:srgbClr val="C0654C"/>
                </a:solidFill>
              </a:rPr>
              <a:t>NUBE DE ÖORT</a:t>
            </a:r>
            <a:endParaRPr lang="es-ES" sz="2800" b="1" dirty="0">
              <a:solidFill>
                <a:srgbClr val="C0654C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5167198" y="2397966"/>
            <a:ext cx="3514571" cy="3785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Tx/>
              <a:buAutoNum type="alphaLcParenR"/>
            </a:pPr>
            <a:r>
              <a:rPr lang="es-ES" sz="1200" b="1" dirty="0">
                <a:solidFill>
                  <a:srgbClr val="C0654C"/>
                </a:solidFill>
              </a:rPr>
              <a:t>Se ha calculado estadísticamente que puede haber entre uno y cien billones de cometas en la nube.</a:t>
            </a:r>
          </a:p>
          <a:p>
            <a:pPr marL="342900" indent="-342900" algn="just"/>
            <a:endParaRPr lang="es-ES" sz="1200" b="1" dirty="0">
              <a:solidFill>
                <a:srgbClr val="C0654C"/>
              </a:solidFill>
            </a:endParaRPr>
          </a:p>
          <a:p>
            <a:pPr marL="342900" indent="-342900" algn="just">
              <a:buFontTx/>
              <a:buAutoNum type="alphaLcParenR"/>
            </a:pPr>
            <a:r>
              <a:rPr lang="es-ES" sz="1200" b="1" dirty="0" err="1">
                <a:solidFill>
                  <a:srgbClr val="C0654C"/>
                </a:solidFill>
              </a:rPr>
              <a:t>Öort</a:t>
            </a:r>
            <a:r>
              <a:rPr lang="es-ES" sz="1200" b="1" dirty="0">
                <a:solidFill>
                  <a:srgbClr val="C0654C"/>
                </a:solidFill>
              </a:rPr>
              <a:t> estudió las órbitas de 19 cometas antes de proponer el lugar de su proveniencia.</a:t>
            </a:r>
          </a:p>
          <a:p>
            <a:pPr marL="342900" indent="-342900" algn="just"/>
            <a:endParaRPr lang="es-ES" sz="1200" b="1" dirty="0">
              <a:solidFill>
                <a:srgbClr val="C0654C"/>
              </a:solidFill>
            </a:endParaRPr>
          </a:p>
          <a:p>
            <a:pPr marL="342900" indent="-342900" algn="just"/>
            <a:r>
              <a:rPr lang="es-ES" sz="1200" b="1" dirty="0">
                <a:solidFill>
                  <a:srgbClr val="C0654C"/>
                </a:solidFill>
              </a:rPr>
              <a:t>c) La nube proporciona una fuente continua de material cometario que reemplaza a los cometas destruidos.</a:t>
            </a:r>
          </a:p>
          <a:p>
            <a:pPr marL="342900" indent="-342900" algn="just"/>
            <a:endParaRPr lang="es-ES" sz="1200" b="1" dirty="0">
              <a:solidFill>
                <a:srgbClr val="C0654C"/>
              </a:solidFill>
            </a:endParaRPr>
          </a:p>
          <a:p>
            <a:pPr marL="342900" indent="-342900" algn="just"/>
            <a:r>
              <a:rPr lang="es-ES" sz="1200" b="1" dirty="0">
                <a:solidFill>
                  <a:srgbClr val="C0654C"/>
                </a:solidFill>
              </a:rPr>
              <a:t>d) Estructura </a:t>
            </a:r>
            <a:r>
              <a:rPr lang="es-ES" sz="1200" b="1" dirty="0" smtClean="0">
                <a:solidFill>
                  <a:srgbClr val="C0654C"/>
                </a:solidFill>
              </a:rPr>
              <a:t>esférica</a:t>
            </a:r>
            <a:r>
              <a:rPr lang="es-ES" sz="1200" b="1" dirty="0">
                <a:solidFill>
                  <a:srgbClr val="C0654C"/>
                </a:solidFill>
              </a:rPr>
              <a:t> </a:t>
            </a:r>
            <a:r>
              <a:rPr lang="es-ES" sz="1200" b="1" dirty="0" smtClean="0">
                <a:solidFill>
                  <a:srgbClr val="C0654C"/>
                </a:solidFill>
              </a:rPr>
              <a:t>ubicada entre </a:t>
            </a:r>
            <a:r>
              <a:rPr lang="es-ES" sz="1200" b="1" dirty="0">
                <a:solidFill>
                  <a:srgbClr val="C0654C"/>
                </a:solidFill>
              </a:rPr>
              <a:t>50.000 y 100.000 U.A. del Sol </a:t>
            </a:r>
            <a:r>
              <a:rPr lang="es-ES" sz="1200" b="1" dirty="0" smtClean="0">
                <a:solidFill>
                  <a:srgbClr val="C0654C"/>
                </a:solidFill>
              </a:rPr>
              <a:t>que </a:t>
            </a:r>
            <a:r>
              <a:rPr lang="es-ES" sz="1200" b="1" dirty="0">
                <a:solidFill>
                  <a:srgbClr val="C0654C"/>
                </a:solidFill>
              </a:rPr>
              <a:t>c</a:t>
            </a:r>
            <a:r>
              <a:rPr lang="es-ES" sz="1200" b="1" dirty="0" smtClean="0">
                <a:solidFill>
                  <a:srgbClr val="C0654C"/>
                </a:solidFill>
              </a:rPr>
              <a:t>ontiene </a:t>
            </a:r>
            <a:r>
              <a:rPr lang="es-ES" sz="1200" b="1" dirty="0">
                <a:solidFill>
                  <a:srgbClr val="C0654C"/>
                </a:solidFill>
              </a:rPr>
              <a:t>cuerpos de hielo.</a:t>
            </a:r>
          </a:p>
          <a:p>
            <a:pPr marL="342900" indent="-342900" algn="just"/>
            <a:endParaRPr lang="es-ES" sz="1200" b="1" dirty="0">
              <a:solidFill>
                <a:srgbClr val="C0654C"/>
              </a:solidFill>
            </a:endParaRPr>
          </a:p>
          <a:p>
            <a:pPr marL="342900" indent="-342900" algn="just"/>
            <a:r>
              <a:rPr lang="es-ES" sz="1200" b="1" dirty="0">
                <a:solidFill>
                  <a:srgbClr val="C0654C"/>
                </a:solidFill>
              </a:rPr>
              <a:t>g) Cometas de periodo largo – solo se observan una vez en el sistema solar </a:t>
            </a:r>
            <a:r>
              <a:rPr lang="es-ES" sz="1200" b="1" dirty="0" smtClean="0">
                <a:solidFill>
                  <a:srgbClr val="C0654C"/>
                </a:solidFill>
              </a:rPr>
              <a:t>interior (</a:t>
            </a:r>
            <a:r>
              <a:rPr lang="es-ES" sz="1200" b="1" dirty="0" err="1">
                <a:solidFill>
                  <a:srgbClr val="C0654C"/>
                </a:solidFill>
              </a:rPr>
              <a:t>Jan</a:t>
            </a:r>
            <a:r>
              <a:rPr lang="es-ES" sz="1200" b="1" dirty="0">
                <a:solidFill>
                  <a:srgbClr val="C0654C"/>
                </a:solidFill>
              </a:rPr>
              <a:t> </a:t>
            </a:r>
            <a:r>
              <a:rPr lang="es-ES" sz="1200" b="1" dirty="0" err="1">
                <a:solidFill>
                  <a:srgbClr val="C0654C"/>
                </a:solidFill>
              </a:rPr>
              <a:t>Hendrick</a:t>
            </a:r>
            <a:r>
              <a:rPr lang="es-ES" sz="1200" b="1" dirty="0">
                <a:solidFill>
                  <a:srgbClr val="C0654C"/>
                </a:solidFill>
              </a:rPr>
              <a:t> </a:t>
            </a:r>
            <a:r>
              <a:rPr lang="es-ES" sz="1200" b="1" dirty="0" err="1">
                <a:solidFill>
                  <a:srgbClr val="C0654C"/>
                </a:solidFill>
              </a:rPr>
              <a:t>Oort</a:t>
            </a:r>
            <a:r>
              <a:rPr lang="es-ES" sz="1200" b="1" dirty="0">
                <a:solidFill>
                  <a:srgbClr val="C0654C"/>
                </a:solidFill>
              </a:rPr>
              <a:t>).</a:t>
            </a:r>
          </a:p>
          <a:p>
            <a:pPr marL="342900" indent="-342900" algn="just"/>
            <a:endParaRPr lang="es-ES" sz="1200" b="1" dirty="0">
              <a:solidFill>
                <a:srgbClr val="C0654C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9247" y="115615"/>
            <a:ext cx="2049650" cy="190213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917" y="2017752"/>
            <a:ext cx="3972017" cy="3972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7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37300" y="240082"/>
            <a:ext cx="3968078" cy="1143000"/>
          </a:xfrm>
        </p:spPr>
        <p:txBody>
          <a:bodyPr/>
          <a:lstStyle/>
          <a:p>
            <a:pPr algn="ctr"/>
            <a:r>
              <a:rPr lang="es-ES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Introducción</a:t>
            </a:r>
            <a:endParaRPr lang="es-ES" b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425" y="1520444"/>
            <a:ext cx="3670962" cy="2443484"/>
          </a:xfrm>
          <a:prstGeom prst="rect">
            <a:avLst/>
          </a:prstGeom>
        </p:spPr>
      </p:pic>
      <p:pic>
        <p:nvPicPr>
          <p:cNvPr id="9" name="Picture 2" descr="C:\Documents and Settings\Dolores\Mis documentos\DM-BSMF-10-06-2011\IPP-Brownlee-DM-BSMF\endoex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0549" y="2135850"/>
            <a:ext cx="3412700" cy="3294568"/>
          </a:xfrm>
          <a:prstGeom prst="rect">
            <a:avLst/>
          </a:prstGeom>
          <a:noFill/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4425" y="4029605"/>
            <a:ext cx="3670962" cy="258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395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083" y="161434"/>
            <a:ext cx="5080000" cy="23622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465634" y="2774390"/>
            <a:ext cx="707818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Tx/>
              <a:buAutoNum type="alphaLcParenR"/>
            </a:pPr>
            <a:r>
              <a:rPr lang="es-ES" b="1" dirty="0">
                <a:solidFill>
                  <a:srgbClr val="C0654C"/>
                </a:solidFill>
              </a:rPr>
              <a:t>C</a:t>
            </a:r>
            <a:r>
              <a:rPr lang="es-ES" b="1" dirty="0" smtClean="0">
                <a:solidFill>
                  <a:srgbClr val="C0654C"/>
                </a:solidFill>
              </a:rPr>
              <a:t>onjunto </a:t>
            </a:r>
            <a:r>
              <a:rPr lang="es-ES" b="1" dirty="0">
                <a:solidFill>
                  <a:srgbClr val="C0654C"/>
                </a:solidFill>
              </a:rPr>
              <a:t>de cuerpos cometarios localizados entre 30 U.A. y 50 U.A. </a:t>
            </a:r>
            <a:r>
              <a:rPr lang="es-ES" b="1" dirty="0" smtClean="0">
                <a:solidFill>
                  <a:srgbClr val="C0654C"/>
                </a:solidFill>
              </a:rPr>
              <a:t> Tiene </a:t>
            </a:r>
            <a:r>
              <a:rPr lang="es-ES" b="1" dirty="0">
                <a:solidFill>
                  <a:srgbClr val="C0654C"/>
                </a:solidFill>
              </a:rPr>
              <a:t>forma de disco y está formado por cuerpos de </a:t>
            </a:r>
            <a:r>
              <a:rPr lang="es-ES" b="1" dirty="0" smtClean="0">
                <a:solidFill>
                  <a:srgbClr val="C0654C"/>
                </a:solidFill>
              </a:rPr>
              <a:t>hielo (4.5 </a:t>
            </a:r>
            <a:r>
              <a:rPr lang="es-ES" b="1" dirty="0">
                <a:solidFill>
                  <a:srgbClr val="C0654C"/>
                </a:solidFill>
              </a:rPr>
              <a:t>y 7.5 billones de </a:t>
            </a:r>
            <a:r>
              <a:rPr lang="es-ES" b="1" dirty="0" smtClean="0">
                <a:solidFill>
                  <a:srgbClr val="C0654C"/>
                </a:solidFill>
              </a:rPr>
              <a:t>Km). </a:t>
            </a:r>
          </a:p>
          <a:p>
            <a:pPr marL="342900" indent="-342900" algn="just">
              <a:buFontTx/>
              <a:buAutoNum type="alphaLcParenR"/>
            </a:pPr>
            <a:endParaRPr lang="es-ES" b="1" dirty="0" smtClean="0">
              <a:solidFill>
                <a:srgbClr val="C0654C"/>
              </a:solidFill>
            </a:endParaRPr>
          </a:p>
          <a:p>
            <a:pPr marL="342900" indent="-342900" algn="just">
              <a:buFontTx/>
              <a:buAutoNum type="alphaLcParenR"/>
            </a:pPr>
            <a:r>
              <a:rPr lang="es-ES" b="1" dirty="0" smtClean="0">
                <a:solidFill>
                  <a:srgbClr val="C0654C"/>
                </a:solidFill>
              </a:rPr>
              <a:t>Pertenecen </a:t>
            </a:r>
            <a:r>
              <a:rPr lang="es-ES" b="1" dirty="0">
                <a:solidFill>
                  <a:srgbClr val="C0654C"/>
                </a:solidFill>
              </a:rPr>
              <a:t>al grupo de los llamados objetos </a:t>
            </a:r>
            <a:r>
              <a:rPr lang="es-ES" b="1" dirty="0" err="1">
                <a:solidFill>
                  <a:srgbClr val="C0654C"/>
                </a:solidFill>
              </a:rPr>
              <a:t>trans</a:t>
            </a:r>
            <a:r>
              <a:rPr lang="es-ES" b="1" dirty="0">
                <a:solidFill>
                  <a:srgbClr val="C0654C"/>
                </a:solidFill>
              </a:rPr>
              <a:t>-neptunianos (TNO).</a:t>
            </a:r>
          </a:p>
          <a:p>
            <a:pPr marL="342900" indent="-342900" algn="just"/>
            <a:endParaRPr lang="es-ES" b="1" dirty="0">
              <a:solidFill>
                <a:srgbClr val="C0654C"/>
              </a:solidFill>
            </a:endParaRPr>
          </a:p>
          <a:p>
            <a:pPr marL="342900" indent="-342900" algn="just">
              <a:buFontTx/>
              <a:buAutoNum type="alphaLcParenR" startAt="3"/>
            </a:pPr>
            <a:r>
              <a:rPr lang="es-ES" b="1" dirty="0">
                <a:solidFill>
                  <a:srgbClr val="C0654C"/>
                </a:solidFill>
              </a:rPr>
              <a:t>Los objetos descubiertos hasta ahora poseen tamaños de entre 100 y 1000 kilómetros de diámetro. </a:t>
            </a:r>
          </a:p>
          <a:p>
            <a:pPr marL="342900" indent="-342900" algn="just">
              <a:buFontTx/>
              <a:buAutoNum type="alphaLcParenR" startAt="3"/>
            </a:pPr>
            <a:endParaRPr lang="es-ES" b="1" dirty="0">
              <a:solidFill>
                <a:srgbClr val="C0654C"/>
              </a:solidFill>
            </a:endParaRPr>
          </a:p>
          <a:p>
            <a:pPr marL="342900" indent="-342900" algn="just"/>
            <a:r>
              <a:rPr lang="es-ES" b="1" dirty="0">
                <a:solidFill>
                  <a:srgbClr val="C0654C"/>
                </a:solidFill>
              </a:rPr>
              <a:t>d) El primero de estos objetos fue descubierto en 1992.</a:t>
            </a:r>
          </a:p>
          <a:p>
            <a:pPr marL="342900" indent="-342900" algn="just"/>
            <a:endParaRPr lang="es-ES" b="1" dirty="0">
              <a:solidFill>
                <a:srgbClr val="C0654C"/>
              </a:solidFill>
            </a:endParaRPr>
          </a:p>
          <a:p>
            <a:pPr marL="342900" indent="-342900" algn="just"/>
            <a:r>
              <a:rPr lang="es-ES" b="1" dirty="0">
                <a:solidFill>
                  <a:srgbClr val="C0654C"/>
                </a:solidFill>
              </a:rPr>
              <a:t>g) </a:t>
            </a:r>
            <a:r>
              <a:rPr lang="es-ES" b="1" dirty="0" smtClean="0">
                <a:solidFill>
                  <a:srgbClr val="C0654C"/>
                </a:solidFill>
              </a:rPr>
              <a:t>Fuente de </a:t>
            </a:r>
            <a:r>
              <a:rPr lang="es-ES" b="1" dirty="0">
                <a:solidFill>
                  <a:srgbClr val="C0654C"/>
                </a:solidFill>
              </a:rPr>
              <a:t>l</a:t>
            </a:r>
            <a:r>
              <a:rPr lang="es-ES" b="1" dirty="0" smtClean="0">
                <a:solidFill>
                  <a:srgbClr val="C0654C"/>
                </a:solidFill>
              </a:rPr>
              <a:t>os </a:t>
            </a:r>
            <a:r>
              <a:rPr lang="es-ES" b="1" dirty="0">
                <a:solidFill>
                  <a:srgbClr val="C0654C"/>
                </a:solidFill>
              </a:rPr>
              <a:t>cometas de periodo </a:t>
            </a:r>
            <a:r>
              <a:rPr lang="es-ES" b="1" dirty="0" smtClean="0">
                <a:solidFill>
                  <a:srgbClr val="C0654C"/>
                </a:solidFill>
              </a:rPr>
              <a:t>corto. </a:t>
            </a:r>
            <a:endParaRPr lang="es-ES" b="1" dirty="0">
              <a:solidFill>
                <a:srgbClr val="C0654C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1246" y="161434"/>
            <a:ext cx="2459791" cy="185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3521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1444" y="169473"/>
            <a:ext cx="3531253" cy="731842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 smtClean="0">
                <a:solidFill>
                  <a:srgbClr val="C0654C"/>
                </a:solidFill>
              </a:rPr>
              <a:t>MODELOS</a:t>
            </a:r>
            <a:endParaRPr lang="es-ES" b="1" dirty="0">
              <a:solidFill>
                <a:srgbClr val="C0654C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618378" y="3725867"/>
            <a:ext cx="6746519" cy="2589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indent="-609600" algn="just">
              <a:lnSpc>
                <a:spcPct val="90000"/>
              </a:lnSpc>
              <a:buFont typeface="Wingdings" charset="0"/>
              <a:buAutoNum type="alphaLcParenR"/>
            </a:pPr>
            <a:r>
              <a:rPr lang="es-ES" b="1" dirty="0" err="1">
                <a:solidFill>
                  <a:srgbClr val="C0654C"/>
                </a:solidFill>
                <a:latin typeface="Palatino" charset="0"/>
              </a:rPr>
              <a:t>Whipple</a:t>
            </a:r>
            <a:r>
              <a:rPr lang="es-ES" b="1" dirty="0">
                <a:solidFill>
                  <a:srgbClr val="C0654C"/>
                </a:solidFill>
                <a:latin typeface="Palatino" charset="0"/>
              </a:rPr>
              <a:t> – 1950 – Bola de nieve contaminada : objeto compuesto de agua helada, monóxido de carbono y cantidades significativas de partículas de polvo interplanetario</a:t>
            </a:r>
            <a:r>
              <a:rPr lang="es-ES" b="1" dirty="0" smtClean="0">
                <a:solidFill>
                  <a:srgbClr val="C0654C"/>
                </a:solidFill>
                <a:latin typeface="Palatino" charset="0"/>
              </a:rPr>
              <a:t>.</a:t>
            </a:r>
          </a:p>
          <a:p>
            <a:pPr marL="609600" indent="-609600" algn="just">
              <a:lnSpc>
                <a:spcPct val="90000"/>
              </a:lnSpc>
              <a:buFont typeface="Wingdings" charset="0"/>
              <a:buAutoNum type="alphaLcParenR"/>
            </a:pPr>
            <a:endParaRPr lang="es-ES" b="1" dirty="0">
              <a:solidFill>
                <a:srgbClr val="C0654C"/>
              </a:solidFill>
              <a:latin typeface="Palatino" charset="0"/>
            </a:endParaRPr>
          </a:p>
          <a:p>
            <a:pPr marL="609600" indent="-609600" algn="just">
              <a:lnSpc>
                <a:spcPct val="90000"/>
              </a:lnSpc>
            </a:pPr>
            <a:endParaRPr lang="es-ES" b="1" dirty="0">
              <a:solidFill>
                <a:srgbClr val="C0654C"/>
              </a:solidFill>
              <a:latin typeface="Palatino" charset="0"/>
            </a:endParaRPr>
          </a:p>
          <a:p>
            <a:pPr marL="609600" indent="-609600" algn="just">
              <a:lnSpc>
                <a:spcPct val="90000"/>
              </a:lnSpc>
            </a:pPr>
            <a:r>
              <a:rPr lang="es-ES" b="1" dirty="0">
                <a:solidFill>
                  <a:srgbClr val="C0654C"/>
                </a:solidFill>
                <a:latin typeface="Palatino" charset="0"/>
              </a:rPr>
              <a:t>b)	Modelo reciente - </a:t>
            </a:r>
            <a:r>
              <a:rPr lang="es-ES" b="1" dirty="0" err="1">
                <a:solidFill>
                  <a:srgbClr val="C0654C"/>
                </a:solidFill>
                <a:latin typeface="Palatino" charset="0"/>
              </a:rPr>
              <a:t>McSween</a:t>
            </a:r>
            <a:r>
              <a:rPr lang="es-ES" b="1" dirty="0">
                <a:solidFill>
                  <a:srgbClr val="C0654C"/>
                </a:solidFill>
                <a:latin typeface="Palatino" charset="0"/>
              </a:rPr>
              <a:t> y </a:t>
            </a:r>
            <a:r>
              <a:rPr lang="es-ES" b="1" dirty="0" err="1">
                <a:solidFill>
                  <a:srgbClr val="C0654C"/>
                </a:solidFill>
                <a:latin typeface="Palatino" charset="0"/>
              </a:rPr>
              <a:t>Weissman</a:t>
            </a:r>
            <a:r>
              <a:rPr lang="es-ES" b="1" dirty="0">
                <a:solidFill>
                  <a:srgbClr val="C0654C"/>
                </a:solidFill>
                <a:latin typeface="Palatino" charset="0"/>
              </a:rPr>
              <a:t> – 1989 - Agregado de fragmentos donde el hielo actúa como cemento. Modelo acorde con la estructura de algunos asteroides considerados como un montón de grava. </a:t>
            </a:r>
            <a:endParaRPr lang="es-ES" b="1" dirty="0">
              <a:solidFill>
                <a:srgbClr val="C0654C"/>
              </a:solidFill>
              <a:latin typeface="Garamond" charset="0"/>
            </a:endParaRPr>
          </a:p>
        </p:txBody>
      </p:sp>
      <p:pic>
        <p:nvPicPr>
          <p:cNvPr id="5" name="Picture 10" descr="cometarynucleus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63750" y="1014571"/>
            <a:ext cx="5521134" cy="2396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43456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ometarynucleus6"/>
          <p:cNvPicPr>
            <a:picLocks noGrp="1" noChangeAspect="1" noChangeArrowheads="1" noCrop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30861" y="531793"/>
            <a:ext cx="3455987" cy="27987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 descr="cometarynucleus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60812" y="3500438"/>
            <a:ext cx="3544196" cy="2894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5444133" y="1302434"/>
            <a:ext cx="21723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smtClean="0">
                <a:solidFill>
                  <a:srgbClr val="C0654C"/>
                </a:solidFill>
              </a:rPr>
              <a:t>Pérdida de masa</a:t>
            </a:r>
            <a:endParaRPr lang="es-ES" sz="2000" b="1" dirty="0">
              <a:solidFill>
                <a:srgbClr val="C0654C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220661" y="4435919"/>
            <a:ext cx="414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C0654C"/>
                </a:solidFill>
              </a:rPr>
              <a:t>Formación de compuestos orgánicos</a:t>
            </a:r>
            <a:endParaRPr lang="es-ES" b="1" dirty="0">
              <a:solidFill>
                <a:srgbClr val="C065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1777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omet_diagram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" b="-8"/>
          <a:stretch>
            <a:fillRect/>
          </a:stretch>
        </p:blipFill>
        <p:spPr>
          <a:xfrm>
            <a:off x="1967589" y="1085963"/>
            <a:ext cx="6282324" cy="424511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46093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922" y="914130"/>
            <a:ext cx="7472583" cy="481631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35608" y="169473"/>
            <a:ext cx="7498080" cy="688030"/>
          </a:xfrm>
        </p:spPr>
        <p:txBody>
          <a:bodyPr>
            <a:normAutofit/>
          </a:bodyPr>
          <a:lstStyle/>
          <a:p>
            <a:pPr algn="ctr"/>
            <a:r>
              <a:rPr lang="es-ES" sz="3200" b="1" dirty="0" smtClean="0">
                <a:solidFill>
                  <a:srgbClr val="C0654C"/>
                </a:solidFill>
              </a:rPr>
              <a:t>ESTRUCTURA COMETARIA</a:t>
            </a:r>
            <a:endParaRPr lang="es-ES" sz="3200" b="1" dirty="0">
              <a:solidFill>
                <a:srgbClr val="C0654C"/>
              </a:solidFill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981" y="1475805"/>
            <a:ext cx="3606556" cy="3628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1548860" y="6021285"/>
            <a:ext cx="7122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C0654C"/>
                </a:solidFill>
              </a:rPr>
              <a:t>Fluorescencia:  absorción de radiación electromagnética, emisión en otra longitud de onda.</a:t>
            </a:r>
            <a:endParaRPr lang="es-ES" b="1" dirty="0">
              <a:solidFill>
                <a:srgbClr val="C065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3744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3200" b="1" dirty="0" smtClean="0">
                <a:solidFill>
                  <a:srgbClr val="C0654C"/>
                </a:solidFill>
              </a:rPr>
              <a:t>COMETAS DE PERIODO CORTO</a:t>
            </a:r>
            <a:endParaRPr lang="es-ES" sz="3200" b="1" dirty="0">
              <a:solidFill>
                <a:srgbClr val="C0654C"/>
              </a:solidFill>
            </a:endParaRPr>
          </a:p>
        </p:txBody>
      </p:sp>
      <p:pic>
        <p:nvPicPr>
          <p:cNvPr id="4" name="Picture 4" descr="Orbits_of_periodic_come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469" y="1662285"/>
            <a:ext cx="5761037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9515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7219" y="906041"/>
            <a:ext cx="2645315" cy="264531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4579" y="986936"/>
            <a:ext cx="2776864" cy="220847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0332" y="3195411"/>
            <a:ext cx="2722202" cy="296890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5433" y="3777866"/>
            <a:ext cx="3186078" cy="2070951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2540057" y="3251433"/>
            <a:ext cx="12052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 dirty="0" smtClean="0">
                <a:solidFill>
                  <a:srgbClr val="C0654C"/>
                </a:solidFill>
              </a:rPr>
              <a:t>TEMPEL 1</a:t>
            </a:r>
            <a:endParaRPr lang="es-ES" sz="1600" b="1" dirty="0">
              <a:solidFill>
                <a:srgbClr val="C0654C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5291121" y="3082156"/>
            <a:ext cx="32403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 dirty="0" smtClean="0">
                <a:solidFill>
                  <a:srgbClr val="C0654C"/>
                </a:solidFill>
              </a:rPr>
              <a:t>CHURYUMOV-GERASIMENKO</a:t>
            </a:r>
            <a:endParaRPr lang="es-ES" sz="1600" b="1" dirty="0">
              <a:solidFill>
                <a:srgbClr val="C0654C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6560464" y="6067842"/>
            <a:ext cx="1131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 dirty="0" smtClean="0">
                <a:solidFill>
                  <a:srgbClr val="C0654C"/>
                </a:solidFill>
              </a:rPr>
              <a:t>LOVEJOY</a:t>
            </a:r>
            <a:endParaRPr lang="es-ES" sz="1600" b="1" dirty="0">
              <a:solidFill>
                <a:srgbClr val="C0654C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2726112" y="5786890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C0654C"/>
                </a:solidFill>
              </a:rPr>
              <a:t>WILD 2</a:t>
            </a:r>
            <a:endParaRPr lang="es-ES" b="1" dirty="0">
              <a:solidFill>
                <a:srgbClr val="C065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9357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35608" y="582044"/>
            <a:ext cx="7498080" cy="1143000"/>
          </a:xfrm>
        </p:spPr>
        <p:txBody>
          <a:bodyPr>
            <a:normAutofit/>
          </a:bodyPr>
          <a:lstStyle/>
          <a:p>
            <a:pPr algn="ctr"/>
            <a:r>
              <a:rPr lang="es-ES" sz="3200" b="1" dirty="0" smtClean="0">
                <a:solidFill>
                  <a:srgbClr val="C0654C"/>
                </a:solidFill>
              </a:rPr>
              <a:t>STARDUST  Y WILD 2</a:t>
            </a:r>
            <a:br>
              <a:rPr lang="es-ES" sz="3200" b="1" dirty="0" smtClean="0">
                <a:solidFill>
                  <a:srgbClr val="C0654C"/>
                </a:solidFill>
              </a:rPr>
            </a:br>
            <a:endParaRPr lang="es-ES" sz="3200" b="1" dirty="0">
              <a:solidFill>
                <a:srgbClr val="C0654C"/>
              </a:solidFill>
            </a:endParaRPr>
          </a:p>
        </p:txBody>
      </p:sp>
      <p:pic>
        <p:nvPicPr>
          <p:cNvPr id="4" name="Picture 4" descr="144627main_061303_Morgan_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701" y="1295422"/>
            <a:ext cx="4410783" cy="330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4946" y="3438101"/>
            <a:ext cx="3998742" cy="323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8119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SC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13174" y="323916"/>
            <a:ext cx="3757613" cy="5851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aerogelhand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97830" y="857833"/>
            <a:ext cx="3299583" cy="165806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atlotray6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97830" y="2958337"/>
            <a:ext cx="2968087" cy="228375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87434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982" y="1743293"/>
            <a:ext cx="6502400" cy="322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923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354" y="1769513"/>
            <a:ext cx="4327621" cy="324571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1587" y="104346"/>
            <a:ext cx="4267385" cy="825554"/>
          </a:xfrm>
        </p:spPr>
        <p:txBody>
          <a:bodyPr>
            <a:normAutofit/>
          </a:bodyPr>
          <a:lstStyle/>
          <a:p>
            <a:pPr algn="ctr"/>
            <a:r>
              <a:rPr lang="es-ES" sz="32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ASTEROIDES</a:t>
            </a:r>
            <a:endParaRPr lang="es-ES" sz="3200" b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5469793" y="743187"/>
            <a:ext cx="338804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indent="-609600">
              <a:buFont typeface="Wingdings" charset="0"/>
              <a:buAutoNum type="alphaLcParenR"/>
            </a:pPr>
            <a:r>
              <a:rPr lang="es-ES" b="1" dirty="0">
                <a:solidFill>
                  <a:srgbClr val="C0654C"/>
                </a:solidFill>
                <a:latin typeface="Palatino" charset="0"/>
              </a:rPr>
              <a:t>Kepler</a:t>
            </a:r>
          </a:p>
          <a:p>
            <a:pPr marL="609600" indent="-609600">
              <a:buFont typeface="Wingdings" charset="0"/>
              <a:buAutoNum type="alphaLcParenR"/>
            </a:pPr>
            <a:r>
              <a:rPr lang="es-ES" b="1" dirty="0">
                <a:solidFill>
                  <a:srgbClr val="C0654C"/>
                </a:solidFill>
                <a:latin typeface="Palatino" charset="0"/>
              </a:rPr>
              <a:t>Giuseppe </a:t>
            </a:r>
            <a:r>
              <a:rPr lang="es-ES" b="1" dirty="0" err="1">
                <a:solidFill>
                  <a:srgbClr val="C0654C"/>
                </a:solidFill>
                <a:latin typeface="Palatino" charset="0"/>
              </a:rPr>
              <a:t>Piazzi</a:t>
            </a:r>
            <a:r>
              <a:rPr lang="es-ES" b="1" dirty="0">
                <a:solidFill>
                  <a:srgbClr val="C0654C"/>
                </a:solidFill>
                <a:latin typeface="Palatino" charset="0"/>
              </a:rPr>
              <a:t> (1746-1801) descubre Ceres.</a:t>
            </a:r>
          </a:p>
          <a:p>
            <a:pPr marL="609600" indent="-609600">
              <a:buFont typeface="Wingdings" charset="0"/>
              <a:buAutoNum type="alphaLcParenR"/>
            </a:pPr>
            <a:r>
              <a:rPr lang="es-ES" b="1" dirty="0">
                <a:solidFill>
                  <a:srgbClr val="C0654C"/>
                </a:solidFill>
                <a:latin typeface="Palatino" charset="0"/>
              </a:rPr>
              <a:t>Wilhelm </a:t>
            </a:r>
            <a:r>
              <a:rPr lang="es-ES" b="1" dirty="0" err="1">
                <a:solidFill>
                  <a:srgbClr val="C0654C"/>
                </a:solidFill>
                <a:latin typeface="Palatino" charset="0"/>
              </a:rPr>
              <a:t>Olbers</a:t>
            </a:r>
            <a:r>
              <a:rPr lang="es-ES" b="1" dirty="0">
                <a:solidFill>
                  <a:srgbClr val="C0654C"/>
                </a:solidFill>
                <a:latin typeface="Palatino" charset="0"/>
              </a:rPr>
              <a:t> (1758-1840) descubre Pallas</a:t>
            </a:r>
          </a:p>
          <a:p>
            <a:pPr marL="609600" indent="-609600">
              <a:buFont typeface="Wingdings" charset="0"/>
              <a:buAutoNum type="alphaLcParenR"/>
            </a:pPr>
            <a:r>
              <a:rPr lang="es-ES" b="1" dirty="0">
                <a:solidFill>
                  <a:srgbClr val="C0654C"/>
                </a:solidFill>
                <a:latin typeface="Palatino" charset="0"/>
              </a:rPr>
              <a:t>Juno fue descubierto en 1804.</a:t>
            </a:r>
          </a:p>
          <a:p>
            <a:pPr marL="609600" indent="-609600">
              <a:buFont typeface="Wingdings" charset="0"/>
              <a:buAutoNum type="alphaLcParenR"/>
            </a:pPr>
            <a:r>
              <a:rPr lang="es-ES" b="1" dirty="0">
                <a:solidFill>
                  <a:srgbClr val="C0654C"/>
                </a:solidFill>
                <a:latin typeface="Palatino" charset="0"/>
              </a:rPr>
              <a:t>Vesta se descubre en 1804 (K.L. </a:t>
            </a:r>
            <a:r>
              <a:rPr lang="es-ES" b="1" dirty="0" err="1">
                <a:solidFill>
                  <a:srgbClr val="C0654C"/>
                </a:solidFill>
                <a:latin typeface="Palatino" charset="0"/>
              </a:rPr>
              <a:t>Harding</a:t>
            </a:r>
            <a:r>
              <a:rPr lang="es-ES" b="1" dirty="0">
                <a:solidFill>
                  <a:srgbClr val="C0654C"/>
                </a:solidFill>
                <a:latin typeface="Palatino" charset="0"/>
              </a:rPr>
              <a:t>)</a:t>
            </a:r>
            <a:r>
              <a:rPr lang="es-ES" b="1" dirty="0" smtClean="0">
                <a:solidFill>
                  <a:srgbClr val="C0654C"/>
                </a:solidFill>
                <a:latin typeface="Palatino" charset="0"/>
              </a:rPr>
              <a:t>.</a:t>
            </a:r>
          </a:p>
        </p:txBody>
      </p:sp>
      <p:sp>
        <p:nvSpPr>
          <p:cNvPr id="4" name="Rectángulo 3"/>
          <p:cNvSpPr/>
          <p:nvPr/>
        </p:nvSpPr>
        <p:spPr>
          <a:xfrm>
            <a:off x="1611354" y="5467036"/>
            <a:ext cx="68905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indent="-609600"/>
            <a:r>
              <a:rPr lang="es-ES" b="1" dirty="0">
                <a:solidFill>
                  <a:srgbClr val="C0654C"/>
                </a:solidFill>
                <a:latin typeface="Palatino" charset="0"/>
              </a:rPr>
              <a:t>Propuesta de Laplace: </a:t>
            </a:r>
            <a:endParaRPr lang="es-ES" b="1" dirty="0" smtClean="0">
              <a:solidFill>
                <a:srgbClr val="C0654C"/>
              </a:solidFill>
              <a:latin typeface="Palatino" charset="0"/>
            </a:endParaRPr>
          </a:p>
          <a:p>
            <a:pPr marL="609600" indent="-609600"/>
            <a:r>
              <a:rPr lang="es-ES" b="1" i="1" dirty="0" smtClean="0">
                <a:solidFill>
                  <a:srgbClr val="C0654C"/>
                </a:solidFill>
                <a:latin typeface="Palatino" charset="0"/>
              </a:rPr>
              <a:t>“</a:t>
            </a:r>
            <a:r>
              <a:rPr lang="es-ES" b="1" i="1" dirty="0">
                <a:solidFill>
                  <a:srgbClr val="C0654C"/>
                </a:solidFill>
                <a:latin typeface="Palatino" charset="0"/>
              </a:rPr>
              <a:t>Los asteroides son cuerpos que  </a:t>
            </a:r>
            <a:r>
              <a:rPr lang="es-ES" b="1" i="1" dirty="0" smtClean="0">
                <a:solidFill>
                  <a:srgbClr val="C0654C"/>
                </a:solidFill>
                <a:latin typeface="Palatino" charset="0"/>
              </a:rPr>
              <a:t>nunca formaron </a:t>
            </a:r>
            <a:r>
              <a:rPr lang="es-ES" b="1" i="1" dirty="0">
                <a:solidFill>
                  <a:srgbClr val="C0654C"/>
                </a:solidFill>
                <a:latin typeface="Palatino" charset="0"/>
              </a:rPr>
              <a:t>un planeta”</a:t>
            </a:r>
            <a:r>
              <a:rPr lang="es-ES" b="1" dirty="0">
                <a:solidFill>
                  <a:srgbClr val="C0654C"/>
                </a:solidFill>
                <a:latin typeface="Palatino" charset="0"/>
              </a:rPr>
              <a:t>.</a:t>
            </a:r>
            <a:endParaRPr lang="es-ES" b="1" dirty="0">
              <a:solidFill>
                <a:srgbClr val="C065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8333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894" y="728068"/>
            <a:ext cx="3516332" cy="247741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282" y="728068"/>
            <a:ext cx="3867632" cy="241880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9834" y="3419929"/>
            <a:ext cx="5359668" cy="299516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426805" y="268354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C0654C"/>
                </a:solidFill>
              </a:rPr>
              <a:t>zanahoria</a:t>
            </a:r>
            <a:endParaRPr lang="es-ES" b="1" dirty="0">
              <a:solidFill>
                <a:srgbClr val="C0654C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6115549" y="284534"/>
            <a:ext cx="88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C0654C"/>
                </a:solidFill>
              </a:rPr>
              <a:t>bulbos</a:t>
            </a:r>
            <a:endParaRPr lang="es-ES" b="1" dirty="0">
              <a:solidFill>
                <a:srgbClr val="C0654C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1674496" y="4149990"/>
            <a:ext cx="566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C0654C"/>
                </a:solidFill>
              </a:rPr>
              <a:t>jets</a:t>
            </a:r>
            <a:endParaRPr lang="es-ES" b="1" dirty="0">
              <a:solidFill>
                <a:srgbClr val="C065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8816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35608" y="80486"/>
            <a:ext cx="7498080" cy="833644"/>
          </a:xfrm>
        </p:spPr>
        <p:txBody>
          <a:bodyPr/>
          <a:lstStyle/>
          <a:p>
            <a:pPr algn="ctr"/>
            <a:r>
              <a:rPr lang="es-ES" b="1" dirty="0" smtClean="0">
                <a:solidFill>
                  <a:srgbClr val="C0654C"/>
                </a:solidFill>
              </a:rPr>
              <a:t>Una historia de amor</a:t>
            </a:r>
            <a:endParaRPr lang="es-ES" b="1" dirty="0">
              <a:solidFill>
                <a:srgbClr val="C0654C"/>
              </a:solidFill>
            </a:endParaRPr>
          </a:p>
        </p:txBody>
      </p:sp>
      <p:pic>
        <p:nvPicPr>
          <p:cNvPr id="4" name="Picture 5" descr="tsou0602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266" y="1053603"/>
            <a:ext cx="4843847" cy="2761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5454288" y="4701477"/>
            <a:ext cx="27538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C0654C"/>
                </a:solidFill>
              </a:rPr>
              <a:t>Compuestos orgánicos, </a:t>
            </a:r>
          </a:p>
          <a:p>
            <a:r>
              <a:rPr lang="es-ES" b="1" dirty="0" smtClean="0">
                <a:solidFill>
                  <a:srgbClr val="C0654C"/>
                </a:solidFill>
              </a:rPr>
              <a:t>aminoácidos (glicina),…</a:t>
            </a:r>
            <a:endParaRPr lang="es-ES" b="1" dirty="0">
              <a:solidFill>
                <a:srgbClr val="C0654C"/>
              </a:solidFill>
            </a:endParaRPr>
          </a:p>
        </p:txBody>
      </p:sp>
      <p:pic>
        <p:nvPicPr>
          <p:cNvPr id="6" name="Picture 4" descr="144584main_061303_DB12-sulfid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4132" y="3815059"/>
            <a:ext cx="3502020" cy="2626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191864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 smtClean="0">
                <a:solidFill>
                  <a:srgbClr val="C0654C"/>
                </a:solidFill>
              </a:rPr>
              <a:t>Lluvias de estrellas</a:t>
            </a:r>
            <a:endParaRPr lang="es-ES" b="1" dirty="0">
              <a:solidFill>
                <a:srgbClr val="C0654C"/>
              </a:solidFill>
            </a:endParaRPr>
          </a:p>
        </p:txBody>
      </p:sp>
      <p:pic>
        <p:nvPicPr>
          <p:cNvPr id="7" name="Schwassman-Wachmann3-B-HST.gi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82875" y="1447800"/>
            <a:ext cx="5003800" cy="4800600"/>
          </a:xfrm>
        </p:spPr>
      </p:pic>
    </p:spTree>
    <p:extLst>
      <p:ext uri="{BB962C8B-B14F-4D97-AF65-F5344CB8AC3E}">
        <p14:creationId xmlns:p14="http://schemas.microsoft.com/office/powerpoint/2010/main" val="290189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orbita1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74630" y="1132257"/>
            <a:ext cx="6593642" cy="452240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5994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" sz="3600" b="1" dirty="0" smtClean="0">
                <a:solidFill>
                  <a:srgbClr val="C0654C"/>
                </a:solidFill>
              </a:rPr>
              <a:t>FUENTES DE POLVO EXTRATERRESTRE EN LA TIERRA</a:t>
            </a:r>
            <a:endParaRPr lang="es-ES" sz="3600" b="1" dirty="0">
              <a:solidFill>
                <a:srgbClr val="C0654C"/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8537" y="1676507"/>
            <a:ext cx="6337300" cy="454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216829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Porous_chondriteIDP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88650" y="1618263"/>
            <a:ext cx="2916158" cy="194118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1" descr="Smooth_chondriteID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09499" y="1618263"/>
            <a:ext cx="2998266" cy="1990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2582592" y="258029"/>
            <a:ext cx="5288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rgbClr val="C0654C"/>
                </a:solidFill>
              </a:rPr>
              <a:t>PARTÍCULAS DE POLVO INTERPLANETARIO</a:t>
            </a:r>
            <a:endParaRPr lang="es-ES" b="1" dirty="0">
              <a:solidFill>
                <a:srgbClr val="C0654C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688650" y="1092104"/>
            <a:ext cx="1388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C0654C"/>
                </a:solidFill>
              </a:rPr>
              <a:t>cometarias</a:t>
            </a:r>
            <a:endParaRPr lang="es-ES" b="1" dirty="0">
              <a:solidFill>
                <a:srgbClr val="C0654C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1688650" y="4813726"/>
            <a:ext cx="1469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err="1">
                <a:solidFill>
                  <a:srgbClr val="C0654C"/>
                </a:solidFill>
              </a:rPr>
              <a:t>asteroidales</a:t>
            </a:r>
            <a:endParaRPr lang="es-ES" b="1" dirty="0">
              <a:solidFill>
                <a:srgbClr val="C0654C"/>
              </a:solidFill>
            </a:endParaRPr>
          </a:p>
        </p:txBody>
      </p:sp>
      <p:pic>
        <p:nvPicPr>
          <p:cNvPr id="9" name="Picture 5" descr="C:\Documents and Settings\Dolores\Mis documentos\DM-BSMF-10-06-2011\Figura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09499" y="3832471"/>
            <a:ext cx="1846453" cy="25714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531068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545067" y="290637"/>
            <a:ext cx="70539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solidFill>
                  <a:srgbClr val="C0654C"/>
                </a:solidFill>
              </a:rPr>
              <a:t>Partículas de polvo interplanetario (IDP´s) o partículas de Brownlee</a:t>
            </a:r>
            <a:endParaRPr lang="es-ES" sz="2400" b="1" dirty="0">
              <a:solidFill>
                <a:srgbClr val="C0654C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545067" y="3686241"/>
            <a:ext cx="7316061" cy="2862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b="1" dirty="0">
                <a:solidFill>
                  <a:srgbClr val="C0654C"/>
                </a:solidFill>
              </a:rPr>
              <a:t>5 – 50 micras de diámetro.</a:t>
            </a:r>
          </a:p>
          <a:p>
            <a:pPr algn="just"/>
            <a:r>
              <a:rPr lang="es-MX" b="1" dirty="0">
                <a:solidFill>
                  <a:srgbClr val="C0654C"/>
                </a:solidFill>
              </a:rPr>
              <a:t>Desaceleradas arriba de los  100 Km.</a:t>
            </a:r>
          </a:p>
          <a:p>
            <a:pPr algn="just"/>
            <a:r>
              <a:rPr lang="es-MX" b="1" dirty="0">
                <a:solidFill>
                  <a:srgbClr val="C0654C"/>
                </a:solidFill>
              </a:rPr>
              <a:t>No alcanzan la temperatura de evaporación (</a:t>
            </a:r>
            <a:r>
              <a:rPr lang="es-MX" b="1" dirty="0">
                <a:solidFill>
                  <a:srgbClr val="C0654C"/>
                </a:solidFill>
                <a:cs typeface="Times New Roman"/>
              </a:rPr>
              <a:t>~ 800 C).</a:t>
            </a:r>
          </a:p>
          <a:p>
            <a:pPr algn="just"/>
            <a:r>
              <a:rPr lang="es-MX" b="1" dirty="0">
                <a:solidFill>
                  <a:srgbClr val="C0654C"/>
                </a:solidFill>
                <a:cs typeface="Times New Roman"/>
              </a:rPr>
              <a:t>Habitan </a:t>
            </a:r>
            <a:r>
              <a:rPr lang="es-MX" b="1" dirty="0" smtClean="0">
                <a:solidFill>
                  <a:srgbClr val="C0654C"/>
                </a:solidFill>
                <a:cs typeface="Times New Roman"/>
              </a:rPr>
              <a:t>en la Estratosfera</a:t>
            </a:r>
            <a:r>
              <a:rPr lang="es-MX" b="1" dirty="0">
                <a:solidFill>
                  <a:srgbClr val="C0654C"/>
                </a:solidFill>
                <a:cs typeface="Times New Roman"/>
              </a:rPr>
              <a:t>.</a:t>
            </a:r>
          </a:p>
          <a:p>
            <a:pPr algn="just"/>
            <a:r>
              <a:rPr lang="es-MX" b="1" dirty="0">
                <a:solidFill>
                  <a:srgbClr val="C0654C"/>
                </a:solidFill>
                <a:cs typeface="Times New Roman"/>
              </a:rPr>
              <a:t>Se recolectan a 20 Km de altura o un poco más arriba.</a:t>
            </a:r>
          </a:p>
          <a:p>
            <a:pPr algn="just"/>
            <a:r>
              <a:rPr lang="es-MX" b="1" dirty="0">
                <a:solidFill>
                  <a:srgbClr val="C0654C"/>
                </a:solidFill>
                <a:cs typeface="Times New Roman"/>
              </a:rPr>
              <a:t>A 20 Km</a:t>
            </a:r>
            <a:r>
              <a:rPr lang="es-MX" b="1" dirty="0" smtClean="0">
                <a:solidFill>
                  <a:srgbClr val="C0654C"/>
                </a:solidFill>
                <a:cs typeface="Times New Roman"/>
              </a:rPr>
              <a:t>., </a:t>
            </a:r>
            <a:r>
              <a:rPr lang="es-MX" b="1" dirty="0">
                <a:solidFill>
                  <a:srgbClr val="C0654C"/>
                </a:solidFill>
                <a:cs typeface="Times New Roman"/>
              </a:rPr>
              <a:t>abundan las IDP´s de 10 micras de diámetro.</a:t>
            </a:r>
          </a:p>
          <a:p>
            <a:pPr algn="just"/>
            <a:r>
              <a:rPr lang="es-MX" b="1" dirty="0">
                <a:solidFill>
                  <a:srgbClr val="C0654C"/>
                </a:solidFill>
                <a:cs typeface="Times New Roman"/>
              </a:rPr>
              <a:t>Composición: condríticos (60%), hierro-azufre-níquel (30%) y silicatos máficos (silicatos ricos en hierro-magnesio) (10%).</a:t>
            </a:r>
          </a:p>
          <a:p>
            <a:pPr algn="just"/>
            <a:r>
              <a:rPr lang="es-MX" b="1" dirty="0">
                <a:solidFill>
                  <a:srgbClr val="C0654C"/>
                </a:solidFill>
                <a:cs typeface="Times New Roman"/>
              </a:rPr>
              <a:t>La mayoría son agregados porosos, aunque también las hay condríticas de textura suave.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3064" y="1398110"/>
            <a:ext cx="1686153" cy="187415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5067" y="1401201"/>
            <a:ext cx="2993705" cy="187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326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577422" y="3148942"/>
            <a:ext cx="717525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b="1" dirty="0">
                <a:solidFill>
                  <a:srgbClr val="C0654C"/>
                </a:solidFill>
              </a:rPr>
              <a:t>Las muestras condríticas pueden contener cantidades variables de material </a:t>
            </a:r>
            <a:r>
              <a:rPr lang="es-MX" b="1" dirty="0" smtClean="0">
                <a:solidFill>
                  <a:srgbClr val="C0654C"/>
                </a:solidFill>
              </a:rPr>
              <a:t>carbonoso.</a:t>
            </a:r>
            <a:r>
              <a:rPr lang="es-MX" b="1" dirty="0">
                <a:solidFill>
                  <a:srgbClr val="C0654C"/>
                </a:solidFill>
              </a:rPr>
              <a:t/>
            </a:r>
            <a:br>
              <a:rPr lang="es-MX" b="1" dirty="0">
                <a:solidFill>
                  <a:srgbClr val="C0654C"/>
                </a:solidFill>
              </a:rPr>
            </a:br>
            <a:r>
              <a:rPr lang="es-MX" b="1" dirty="0">
                <a:solidFill>
                  <a:srgbClr val="C0654C"/>
                </a:solidFill>
              </a:rPr>
              <a:t>Existe una relación genética entre los cometas y los IDP´s.</a:t>
            </a:r>
            <a:br>
              <a:rPr lang="es-MX" b="1" dirty="0">
                <a:solidFill>
                  <a:srgbClr val="C0654C"/>
                </a:solidFill>
              </a:rPr>
            </a:br>
            <a:r>
              <a:rPr lang="es-MX" b="1" dirty="0">
                <a:solidFill>
                  <a:srgbClr val="C0654C"/>
                </a:solidFill>
              </a:rPr>
              <a:t>Gran variabilidad en composición isotópica.</a:t>
            </a:r>
            <a:br>
              <a:rPr lang="es-MX" b="1" dirty="0">
                <a:solidFill>
                  <a:srgbClr val="C0654C"/>
                </a:solidFill>
              </a:rPr>
            </a:br>
            <a:r>
              <a:rPr lang="es-MX" b="1" dirty="0">
                <a:solidFill>
                  <a:srgbClr val="C0654C"/>
                </a:solidFill>
              </a:rPr>
              <a:t>GEMS son las componentes mayores de los IDP´s del tipo poroso-</a:t>
            </a:r>
            <a:r>
              <a:rPr lang="es-MX" b="1" dirty="0" smtClean="0">
                <a:solidFill>
                  <a:srgbClr val="C0654C"/>
                </a:solidFill>
              </a:rPr>
              <a:t>condrítico. GEMS </a:t>
            </a:r>
            <a:r>
              <a:rPr lang="es-MX" b="1" dirty="0">
                <a:solidFill>
                  <a:srgbClr val="C0654C"/>
                </a:solidFill>
              </a:rPr>
              <a:t>: vidrio con metal + sulfuros</a:t>
            </a:r>
            <a:br>
              <a:rPr lang="es-MX" b="1" dirty="0">
                <a:solidFill>
                  <a:srgbClr val="C0654C"/>
                </a:solidFill>
              </a:rPr>
            </a:br>
            <a:r>
              <a:rPr lang="es-MX" b="1" dirty="0">
                <a:solidFill>
                  <a:srgbClr val="C0654C"/>
                </a:solidFill>
              </a:rPr>
              <a:t>Existe la composición isotópica con oxígeno no-solar (granos pre-solares).</a:t>
            </a:r>
            <a:br>
              <a:rPr lang="es-MX" b="1" dirty="0">
                <a:solidFill>
                  <a:srgbClr val="C0654C"/>
                </a:solidFill>
              </a:rPr>
            </a:br>
            <a:r>
              <a:rPr lang="es-MX" b="1" dirty="0">
                <a:solidFill>
                  <a:srgbClr val="C0654C"/>
                </a:solidFill>
              </a:rPr>
              <a:t>Los silicatos amorfos son considerados uno de los bloques fundamentales del sistema solar.</a:t>
            </a:r>
            <a:br>
              <a:rPr lang="es-MX" b="1" dirty="0">
                <a:solidFill>
                  <a:srgbClr val="C0654C"/>
                </a:solidFill>
              </a:rPr>
            </a:br>
            <a:endParaRPr lang="es-ES" b="1" dirty="0">
              <a:solidFill>
                <a:srgbClr val="C0654C"/>
              </a:solidFill>
            </a:endParaRPr>
          </a:p>
        </p:txBody>
      </p:sp>
      <p:pic>
        <p:nvPicPr>
          <p:cNvPr id="5" name="Picture 5" descr="glassp-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208394" y="436429"/>
            <a:ext cx="2348956" cy="2259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0685" y="436429"/>
            <a:ext cx="2752275" cy="2259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0163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94237" y="1012948"/>
            <a:ext cx="3014300" cy="1925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ALH84001_structur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4237" y="2938470"/>
            <a:ext cx="3014300" cy="2036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219" y="1344624"/>
            <a:ext cx="3738016" cy="203684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219" y="3595824"/>
            <a:ext cx="3738016" cy="2038186"/>
          </a:xfrm>
          <a:prstGeom prst="rect">
            <a:avLst/>
          </a:prstGeom>
        </p:spPr>
      </p:pic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1435608" y="64307"/>
            <a:ext cx="7498080" cy="882182"/>
          </a:xfrm>
        </p:spPr>
        <p:txBody>
          <a:bodyPr>
            <a:normAutofit/>
          </a:bodyPr>
          <a:lstStyle/>
          <a:p>
            <a:pPr algn="ctr"/>
            <a:r>
              <a:rPr lang="es-ES" sz="3200" b="1" dirty="0" smtClean="0">
                <a:solidFill>
                  <a:srgbClr val="C0654C"/>
                </a:solidFill>
              </a:rPr>
              <a:t>Origen de la vida en la Tierra</a:t>
            </a:r>
            <a:endParaRPr lang="es-ES" sz="3200" b="1" dirty="0">
              <a:solidFill>
                <a:srgbClr val="C0654C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4708002" y="5698727"/>
            <a:ext cx="40703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 smtClean="0">
                <a:solidFill>
                  <a:srgbClr val="C0654C"/>
                </a:solidFill>
              </a:rPr>
              <a:t>Yamato</a:t>
            </a:r>
            <a:r>
              <a:rPr lang="es-ES" b="1" dirty="0" smtClean="0">
                <a:solidFill>
                  <a:srgbClr val="C0654C"/>
                </a:solidFill>
              </a:rPr>
              <a:t> 000593-Meteorita marciana </a:t>
            </a:r>
          </a:p>
          <a:p>
            <a:r>
              <a:rPr lang="es-ES" b="1" dirty="0" smtClean="0">
                <a:solidFill>
                  <a:srgbClr val="C0654C"/>
                </a:solidFill>
              </a:rPr>
              <a:t>Antártida 2000 -50,000 años</a:t>
            </a:r>
          </a:p>
          <a:p>
            <a:r>
              <a:rPr lang="es-ES" b="1" dirty="0" smtClean="0">
                <a:solidFill>
                  <a:srgbClr val="C0654C"/>
                </a:solidFill>
              </a:rPr>
              <a:t>¿Agua en Marte?</a:t>
            </a:r>
            <a:endParaRPr lang="es-ES" b="1" dirty="0">
              <a:solidFill>
                <a:srgbClr val="C0654C"/>
              </a:solidFill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1848" y="4975319"/>
            <a:ext cx="2073830" cy="158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8617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b="1" dirty="0">
                <a:solidFill>
                  <a:srgbClr val="C0654C"/>
                </a:solidFill>
              </a:rPr>
              <a:t>Misión: OSIRIS-ReX</a:t>
            </a:r>
            <a:endParaRPr lang="es-ES" b="1" dirty="0">
              <a:solidFill>
                <a:srgbClr val="C0654C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9281" y="1696713"/>
            <a:ext cx="3840426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ángulo 4"/>
          <p:cNvSpPr/>
          <p:nvPr/>
        </p:nvSpPr>
        <p:spPr>
          <a:xfrm>
            <a:off x="1355725" y="2689361"/>
            <a:ext cx="2527164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Asteroide carbonoso</a:t>
            </a:r>
          </a:p>
          <a:p>
            <a:r>
              <a:rPr lang="es-MX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1999 RQ36</a:t>
            </a:r>
          </a:p>
          <a:p>
            <a:endParaRPr lang="es-MX" b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r>
              <a:rPr lang="es-MX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2016</a:t>
            </a:r>
          </a:p>
          <a:p>
            <a:r>
              <a:rPr lang="es-MX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2020-llegada</a:t>
            </a:r>
          </a:p>
          <a:p>
            <a:r>
              <a:rPr lang="es-MX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1436628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379993" y="1030009"/>
            <a:ext cx="277793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000" b="1" dirty="0">
                <a:solidFill>
                  <a:srgbClr val="C0654C"/>
                </a:solidFill>
                <a:latin typeface="Palatino" charset="0"/>
              </a:rPr>
              <a:t>Nebulosa primigenia</a:t>
            </a:r>
            <a:r>
              <a:rPr lang="es-ES" sz="2000" b="1" dirty="0" smtClean="0">
                <a:solidFill>
                  <a:srgbClr val="C0654C"/>
                </a:solidFill>
                <a:latin typeface="Palatino" charset="0"/>
              </a:rPr>
              <a:t>.</a:t>
            </a:r>
          </a:p>
          <a:p>
            <a:pPr algn="just"/>
            <a:endParaRPr lang="es-ES" sz="2000" b="1" dirty="0">
              <a:solidFill>
                <a:srgbClr val="C0654C"/>
              </a:solidFill>
              <a:latin typeface="Palatino" charset="0"/>
            </a:endParaRPr>
          </a:p>
          <a:p>
            <a:pPr algn="just"/>
            <a:r>
              <a:rPr lang="es-ES" sz="2000" b="1" dirty="0">
                <a:solidFill>
                  <a:srgbClr val="C0654C"/>
                </a:solidFill>
                <a:latin typeface="Palatino" charset="0"/>
              </a:rPr>
              <a:t>Cuerpos rocosos: silicatos</a:t>
            </a:r>
            <a:r>
              <a:rPr lang="es-ES" sz="2000" b="1" dirty="0" smtClean="0">
                <a:solidFill>
                  <a:srgbClr val="C0654C"/>
                </a:solidFill>
                <a:latin typeface="Palatino" charset="0"/>
              </a:rPr>
              <a:t>.</a:t>
            </a:r>
          </a:p>
          <a:p>
            <a:pPr algn="just"/>
            <a:endParaRPr lang="es-ES" sz="2000" b="1" dirty="0">
              <a:solidFill>
                <a:srgbClr val="C0654C"/>
              </a:solidFill>
              <a:latin typeface="Palatino" charset="0"/>
            </a:endParaRPr>
          </a:p>
          <a:p>
            <a:pPr algn="just"/>
            <a:r>
              <a:rPr lang="es-ES" sz="2000" b="1" dirty="0">
                <a:solidFill>
                  <a:srgbClr val="C0654C"/>
                </a:solidFill>
                <a:latin typeface="Palatino" charset="0"/>
              </a:rPr>
              <a:t>5% </a:t>
            </a:r>
            <a:r>
              <a:rPr lang="es-ES" sz="2000" b="1" dirty="0" err="1">
                <a:solidFill>
                  <a:srgbClr val="C0654C"/>
                </a:solidFill>
                <a:latin typeface="Palatino" charset="0"/>
              </a:rPr>
              <a:t>M</a:t>
            </a:r>
            <a:r>
              <a:rPr lang="es-ES" sz="2000" b="1" baseline="-25000" dirty="0" err="1">
                <a:solidFill>
                  <a:srgbClr val="C0654C"/>
                </a:solidFill>
                <a:latin typeface="Palatino" charset="0"/>
              </a:rPr>
              <a:t>luna</a:t>
            </a:r>
            <a:r>
              <a:rPr lang="es-ES" sz="2000" b="1" baseline="-25000" dirty="0" smtClean="0">
                <a:solidFill>
                  <a:srgbClr val="C0654C"/>
                </a:solidFill>
                <a:latin typeface="Palatino" charset="0"/>
              </a:rPr>
              <a:t>.</a:t>
            </a:r>
          </a:p>
          <a:p>
            <a:pPr algn="just"/>
            <a:endParaRPr lang="es-ES" sz="2000" b="1" dirty="0">
              <a:solidFill>
                <a:srgbClr val="C0654C"/>
              </a:solidFill>
              <a:latin typeface="Palatino" charset="0"/>
            </a:endParaRPr>
          </a:p>
          <a:p>
            <a:pPr algn="just"/>
            <a:r>
              <a:rPr lang="es-ES" sz="2000" b="1" dirty="0">
                <a:solidFill>
                  <a:srgbClr val="C0654C"/>
                </a:solidFill>
                <a:latin typeface="Palatino" charset="0"/>
              </a:rPr>
              <a:t>Ubicados entre Marte </a:t>
            </a:r>
            <a:r>
              <a:rPr lang="es-ES" sz="2000" b="1" dirty="0" smtClean="0">
                <a:solidFill>
                  <a:srgbClr val="C0654C"/>
                </a:solidFill>
                <a:latin typeface="Palatino" charset="0"/>
              </a:rPr>
              <a:t>y </a:t>
            </a:r>
            <a:r>
              <a:rPr lang="es-ES" sz="2000" b="1" dirty="0">
                <a:solidFill>
                  <a:srgbClr val="C0654C"/>
                </a:solidFill>
                <a:latin typeface="Palatino" charset="0"/>
              </a:rPr>
              <a:t>Júpiter</a:t>
            </a:r>
            <a:r>
              <a:rPr lang="es-ES" sz="2000" b="1" dirty="0" smtClean="0">
                <a:solidFill>
                  <a:srgbClr val="C0654C"/>
                </a:solidFill>
                <a:latin typeface="Palatino" charset="0"/>
              </a:rPr>
              <a:t>.</a:t>
            </a:r>
          </a:p>
          <a:p>
            <a:pPr algn="just"/>
            <a:endParaRPr lang="es-ES" sz="2000" b="1" dirty="0">
              <a:solidFill>
                <a:srgbClr val="C0654C"/>
              </a:solidFill>
              <a:latin typeface="Palatino" charset="0"/>
            </a:endParaRPr>
          </a:p>
          <a:p>
            <a:pPr algn="just"/>
            <a:r>
              <a:rPr lang="es-ES" sz="2000" b="1" dirty="0">
                <a:solidFill>
                  <a:srgbClr val="C0654C"/>
                </a:solidFill>
                <a:latin typeface="Palatino" charset="0"/>
              </a:rPr>
              <a:t>Ceres el mayor</a:t>
            </a:r>
            <a:r>
              <a:rPr lang="es-ES" sz="2000" b="1" dirty="0" smtClean="0">
                <a:solidFill>
                  <a:srgbClr val="C0654C"/>
                </a:solidFill>
                <a:latin typeface="Palatino" charset="0"/>
              </a:rPr>
              <a:t>.</a:t>
            </a:r>
          </a:p>
          <a:p>
            <a:pPr algn="just"/>
            <a:endParaRPr lang="es-ES" sz="2000" b="1" dirty="0">
              <a:solidFill>
                <a:srgbClr val="C0654C"/>
              </a:solidFill>
              <a:latin typeface="Palatino" charset="0"/>
            </a:endParaRPr>
          </a:p>
          <a:p>
            <a:pPr algn="just"/>
            <a:r>
              <a:rPr lang="es-ES" sz="2000" b="1" dirty="0">
                <a:solidFill>
                  <a:srgbClr val="C0654C"/>
                </a:solidFill>
                <a:latin typeface="Palatino" charset="0"/>
              </a:rPr>
              <a:t>Colisiones que producen cuerpos pequeños y polvo.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6297" y="1213447"/>
            <a:ext cx="4266382" cy="4295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3670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81368" y="298497"/>
            <a:ext cx="4623316" cy="760837"/>
          </a:xfrm>
        </p:spPr>
        <p:txBody>
          <a:bodyPr/>
          <a:lstStyle/>
          <a:p>
            <a:pPr algn="ctr"/>
            <a:r>
              <a:rPr lang="es-ES" b="1" dirty="0" smtClean="0">
                <a:solidFill>
                  <a:srgbClr val="C0654C"/>
                </a:solidFill>
              </a:rPr>
              <a:t>New </a:t>
            </a:r>
            <a:r>
              <a:rPr lang="es-ES" b="1" dirty="0" err="1" smtClean="0">
                <a:solidFill>
                  <a:srgbClr val="C0654C"/>
                </a:solidFill>
              </a:rPr>
              <a:t>Horizons</a:t>
            </a:r>
            <a:endParaRPr lang="es-ES" b="1" dirty="0">
              <a:solidFill>
                <a:srgbClr val="C0654C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423" y="1116371"/>
            <a:ext cx="3793298" cy="475716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601692" y="5962491"/>
            <a:ext cx="29904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C0654C"/>
                </a:solidFill>
              </a:rPr>
              <a:t>2006</a:t>
            </a:r>
          </a:p>
          <a:p>
            <a:r>
              <a:rPr lang="es-ES" b="1" dirty="0" smtClean="0">
                <a:solidFill>
                  <a:srgbClr val="C0654C"/>
                </a:solidFill>
              </a:rPr>
              <a:t>14 julio-2015 : marzo 2016</a:t>
            </a:r>
            <a:endParaRPr lang="es-ES" b="1" dirty="0">
              <a:solidFill>
                <a:srgbClr val="C0654C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7707" y="2454891"/>
            <a:ext cx="2955268" cy="221528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6406766" y="4942776"/>
            <a:ext cx="1852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 smtClean="0">
                <a:solidFill>
                  <a:srgbClr val="C0654C"/>
                </a:solidFill>
              </a:rPr>
              <a:t>OCK´s</a:t>
            </a:r>
            <a:r>
              <a:rPr lang="es-ES" b="1" dirty="0" smtClean="0">
                <a:solidFill>
                  <a:srgbClr val="C0654C"/>
                </a:solidFill>
              </a:rPr>
              <a:t> (</a:t>
            </a:r>
            <a:r>
              <a:rPr lang="es-ES" b="1" dirty="0" err="1" smtClean="0">
                <a:solidFill>
                  <a:srgbClr val="C0654C"/>
                </a:solidFill>
              </a:rPr>
              <a:t>KBO´s</a:t>
            </a:r>
            <a:r>
              <a:rPr lang="es-ES" b="1" dirty="0" smtClean="0">
                <a:solidFill>
                  <a:srgbClr val="C0654C"/>
                </a:solidFill>
              </a:rPr>
              <a:t>)</a:t>
            </a:r>
            <a:endParaRPr lang="es-ES" b="1" dirty="0">
              <a:solidFill>
                <a:srgbClr val="C065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5087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208" y="1231113"/>
            <a:ext cx="6792180" cy="381682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2596682" y="5492872"/>
            <a:ext cx="499547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 smtClean="0">
                <a:solidFill>
                  <a:srgbClr val="C0654C"/>
                </a:solidFill>
              </a:rPr>
              <a:t>¿La vida vino del espacio?</a:t>
            </a:r>
            <a:endParaRPr lang="es-ES" sz="3200" b="1" dirty="0">
              <a:solidFill>
                <a:srgbClr val="C065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9000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960" y="835591"/>
            <a:ext cx="7102069" cy="501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4002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2269" y="202241"/>
            <a:ext cx="3785817" cy="3785817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582227" y="3323208"/>
            <a:ext cx="6693180" cy="20913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indent="-609600">
              <a:lnSpc>
                <a:spcPct val="90000"/>
              </a:lnSpc>
            </a:pPr>
            <a:r>
              <a:rPr lang="es-ES" b="1" dirty="0">
                <a:solidFill>
                  <a:srgbClr val="C0654C"/>
                </a:solidFill>
                <a:latin typeface="Palatino" charset="0"/>
              </a:rPr>
              <a:t>TRES GRUPOS:</a:t>
            </a:r>
          </a:p>
          <a:p>
            <a:pPr marL="609600" indent="-609600">
              <a:lnSpc>
                <a:spcPct val="90000"/>
              </a:lnSpc>
            </a:pPr>
            <a:endParaRPr lang="es-ES" b="1" dirty="0">
              <a:solidFill>
                <a:srgbClr val="C0654C"/>
              </a:solidFill>
              <a:latin typeface="Palatino" charset="0"/>
            </a:endParaRPr>
          </a:p>
          <a:p>
            <a:pPr marL="609600" indent="-609600">
              <a:lnSpc>
                <a:spcPct val="90000"/>
              </a:lnSpc>
              <a:buFont typeface="Wingdings" charset="0"/>
              <a:buAutoNum type="alphaLcParenR"/>
            </a:pPr>
            <a:r>
              <a:rPr lang="es-ES" b="1" dirty="0">
                <a:solidFill>
                  <a:srgbClr val="C0654C"/>
                </a:solidFill>
                <a:latin typeface="Palatino" charset="0"/>
              </a:rPr>
              <a:t>Los objetos cerca de la Tierra (</a:t>
            </a:r>
            <a:r>
              <a:rPr lang="es-ES" b="1" dirty="0" err="1">
                <a:solidFill>
                  <a:srgbClr val="C0654C"/>
                </a:solidFill>
                <a:latin typeface="Palatino" charset="0"/>
              </a:rPr>
              <a:t>NEO</a:t>
            </a:r>
            <a:r>
              <a:rPr lang="es-ES" b="1" baseline="30000" dirty="0" err="1">
                <a:solidFill>
                  <a:srgbClr val="C0654C"/>
                </a:solidFill>
                <a:latin typeface="Palatino" charset="0"/>
              </a:rPr>
              <a:t>´s</a:t>
            </a:r>
            <a:r>
              <a:rPr lang="es-ES" b="1" dirty="0">
                <a:solidFill>
                  <a:srgbClr val="C0654C"/>
                </a:solidFill>
                <a:latin typeface="Palatino" charset="0"/>
              </a:rPr>
              <a:t>): Apolo, </a:t>
            </a:r>
            <a:r>
              <a:rPr lang="es-ES" b="1" dirty="0" err="1">
                <a:solidFill>
                  <a:srgbClr val="C0654C"/>
                </a:solidFill>
                <a:latin typeface="Palatino" charset="0"/>
              </a:rPr>
              <a:t>Atón</a:t>
            </a:r>
            <a:r>
              <a:rPr lang="es-ES" b="1" dirty="0">
                <a:solidFill>
                  <a:srgbClr val="C0654C"/>
                </a:solidFill>
                <a:latin typeface="Palatino" charset="0"/>
              </a:rPr>
              <a:t> y Amor.</a:t>
            </a:r>
          </a:p>
          <a:p>
            <a:pPr marL="609600" indent="-609600">
              <a:lnSpc>
                <a:spcPct val="90000"/>
              </a:lnSpc>
            </a:pPr>
            <a:endParaRPr lang="es-ES" b="1" dirty="0">
              <a:solidFill>
                <a:srgbClr val="C0654C"/>
              </a:solidFill>
              <a:latin typeface="Palatino" charset="0"/>
            </a:endParaRPr>
          </a:p>
          <a:p>
            <a:pPr marL="609600" indent="-609600">
              <a:lnSpc>
                <a:spcPct val="90000"/>
              </a:lnSpc>
              <a:buFont typeface="Wingdings" charset="0"/>
              <a:buAutoNum type="alphaLcParenR"/>
            </a:pPr>
            <a:r>
              <a:rPr lang="es-ES" b="1" dirty="0">
                <a:solidFill>
                  <a:srgbClr val="C0654C"/>
                </a:solidFill>
                <a:latin typeface="Palatino" charset="0"/>
              </a:rPr>
              <a:t>El cinturón principal: incluye los </a:t>
            </a:r>
            <a:r>
              <a:rPr lang="es-ES" b="1" dirty="0" err="1">
                <a:solidFill>
                  <a:srgbClr val="C0654C"/>
                </a:solidFill>
                <a:latin typeface="Palatino" charset="0"/>
              </a:rPr>
              <a:t>Hungario</a:t>
            </a:r>
            <a:r>
              <a:rPr lang="es-ES" b="1" dirty="0">
                <a:solidFill>
                  <a:srgbClr val="C0654C"/>
                </a:solidFill>
                <a:latin typeface="Palatino" charset="0"/>
              </a:rPr>
              <a:t> y los Hilda.</a:t>
            </a:r>
          </a:p>
          <a:p>
            <a:pPr marL="609600" indent="-609600">
              <a:lnSpc>
                <a:spcPct val="90000"/>
              </a:lnSpc>
            </a:pPr>
            <a:endParaRPr lang="es-ES" b="1" dirty="0">
              <a:solidFill>
                <a:srgbClr val="C0654C"/>
              </a:solidFill>
              <a:latin typeface="Palatino" charset="0"/>
            </a:endParaRPr>
          </a:p>
          <a:p>
            <a:pPr marL="609600" indent="-609600">
              <a:lnSpc>
                <a:spcPct val="90000"/>
              </a:lnSpc>
              <a:buFont typeface="Wingdings" charset="0"/>
              <a:buAutoNum type="alphaLcParenR"/>
            </a:pPr>
            <a:r>
              <a:rPr lang="es-ES" b="1" dirty="0">
                <a:solidFill>
                  <a:srgbClr val="C0654C"/>
                </a:solidFill>
                <a:latin typeface="Palatino" charset="0"/>
              </a:rPr>
              <a:t>Los Troyanos: L</a:t>
            </a:r>
            <a:r>
              <a:rPr lang="es-ES" b="1" baseline="-25000" dirty="0">
                <a:solidFill>
                  <a:srgbClr val="C0654C"/>
                </a:solidFill>
                <a:latin typeface="Palatino" charset="0"/>
              </a:rPr>
              <a:t>4</a:t>
            </a:r>
            <a:r>
              <a:rPr lang="es-ES" b="1" dirty="0">
                <a:solidFill>
                  <a:srgbClr val="C0654C"/>
                </a:solidFill>
                <a:latin typeface="Palatino" charset="0"/>
              </a:rPr>
              <a:t> y L</a:t>
            </a:r>
            <a:r>
              <a:rPr lang="es-ES" b="1" baseline="-25000" dirty="0">
                <a:solidFill>
                  <a:srgbClr val="C0654C"/>
                </a:solidFill>
                <a:latin typeface="Palatino" charset="0"/>
              </a:rPr>
              <a:t>5 </a:t>
            </a:r>
            <a:r>
              <a:rPr lang="es-ES" b="1" dirty="0">
                <a:solidFill>
                  <a:srgbClr val="C0654C"/>
                </a:solidFill>
                <a:latin typeface="Palatino" charset="0"/>
              </a:rPr>
              <a:t> de la órbita de Júpiter.</a:t>
            </a:r>
          </a:p>
        </p:txBody>
      </p:sp>
      <p:sp>
        <p:nvSpPr>
          <p:cNvPr id="5" name="Rectángulo 4"/>
          <p:cNvSpPr/>
          <p:nvPr/>
        </p:nvSpPr>
        <p:spPr>
          <a:xfrm>
            <a:off x="1460885" y="5614344"/>
            <a:ext cx="72917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 smtClean="0">
                <a:solidFill>
                  <a:srgbClr val="C0654C"/>
                </a:solidFill>
                <a:latin typeface="Garamond" charset="0"/>
              </a:rPr>
              <a:t>Los </a:t>
            </a:r>
            <a:r>
              <a:rPr lang="es-ES" sz="1600" b="1" dirty="0">
                <a:solidFill>
                  <a:srgbClr val="C0654C"/>
                </a:solidFill>
                <a:latin typeface="Garamond" charset="0"/>
              </a:rPr>
              <a:t>asteroides no están distribuidos uniformemente sino que se concentran en </a:t>
            </a:r>
            <a:r>
              <a:rPr lang="es-ES" sz="1600" b="1" dirty="0" smtClean="0">
                <a:solidFill>
                  <a:srgbClr val="C0654C"/>
                </a:solidFill>
                <a:latin typeface="Garamond" charset="0"/>
              </a:rPr>
              <a:t>grupos que </a:t>
            </a:r>
            <a:r>
              <a:rPr lang="es-ES" sz="1600" b="1" dirty="0">
                <a:solidFill>
                  <a:srgbClr val="C0654C"/>
                </a:solidFill>
                <a:latin typeface="Garamond" charset="0"/>
              </a:rPr>
              <a:t>están asociados a las resonancias con Júpiter (1/1, 3/2 y 4/3) (Brechas de </a:t>
            </a:r>
            <a:r>
              <a:rPr lang="es-ES" sz="1600" b="1" dirty="0" err="1">
                <a:solidFill>
                  <a:srgbClr val="C0654C"/>
                </a:solidFill>
                <a:latin typeface="Garamond" charset="0"/>
              </a:rPr>
              <a:t>Kirkwood</a:t>
            </a:r>
            <a:r>
              <a:rPr lang="es-ES" sz="1600" b="1" dirty="0">
                <a:solidFill>
                  <a:srgbClr val="C0654C"/>
                </a:solidFill>
                <a:latin typeface="Garamond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142265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sz="4400" b="1" dirty="0">
                <a:solidFill>
                  <a:srgbClr val="C0654C"/>
                </a:solidFill>
                <a:latin typeface="Palatino" charset="0"/>
              </a:rPr>
              <a:t>Clases </a:t>
            </a:r>
            <a:r>
              <a:rPr lang="es-ES" sz="4400" b="1" dirty="0" err="1">
                <a:solidFill>
                  <a:srgbClr val="C0654C"/>
                </a:solidFill>
                <a:latin typeface="Palatino" charset="0"/>
              </a:rPr>
              <a:t>asteroidales</a:t>
            </a:r>
            <a:endParaRPr lang="es-ES" b="1" dirty="0">
              <a:solidFill>
                <a:srgbClr val="C0654C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2099945" y="1837329"/>
            <a:ext cx="6062210" cy="3836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s-ES" b="1" dirty="0">
                <a:solidFill>
                  <a:srgbClr val="C0654C"/>
                </a:solidFill>
                <a:latin typeface="Palatino" charset="0"/>
              </a:rPr>
              <a:t>G		2.7 g/cm</a:t>
            </a:r>
            <a:r>
              <a:rPr lang="es-ES" b="1" baseline="30000" dirty="0">
                <a:solidFill>
                  <a:srgbClr val="C0654C"/>
                </a:solidFill>
                <a:latin typeface="Palatino" charset="0"/>
              </a:rPr>
              <a:t>3	</a:t>
            </a:r>
            <a:r>
              <a:rPr lang="es-ES" b="1" dirty="0">
                <a:solidFill>
                  <a:srgbClr val="C0654C"/>
                </a:solidFill>
                <a:latin typeface="Palatino" charset="0"/>
              </a:rPr>
              <a:t>Ceres	</a:t>
            </a:r>
          </a:p>
          <a:p>
            <a:pPr>
              <a:lnSpc>
                <a:spcPct val="90000"/>
              </a:lnSpc>
            </a:pPr>
            <a:r>
              <a:rPr lang="es-ES" b="1" dirty="0">
                <a:solidFill>
                  <a:srgbClr val="C0654C"/>
                </a:solidFill>
                <a:latin typeface="Palatino" charset="0"/>
              </a:rPr>
              <a:t>M		2.62		Pallas – silicatos, </a:t>
            </a:r>
            <a:r>
              <a:rPr lang="es-ES" b="1" dirty="0" smtClean="0">
                <a:solidFill>
                  <a:srgbClr val="C0654C"/>
                </a:solidFill>
                <a:latin typeface="Palatino" charset="0"/>
              </a:rPr>
              <a:t>					ricos </a:t>
            </a:r>
            <a:r>
              <a:rPr lang="es-ES" b="1" dirty="0">
                <a:solidFill>
                  <a:srgbClr val="C0654C"/>
                </a:solidFill>
                <a:latin typeface="Palatino" charset="0"/>
              </a:rPr>
              <a:t>en magnesio</a:t>
            </a:r>
          </a:p>
          <a:p>
            <a:pPr>
              <a:lnSpc>
                <a:spcPct val="90000"/>
              </a:lnSpc>
            </a:pPr>
            <a:r>
              <a:rPr lang="es-ES" b="1" dirty="0">
                <a:solidFill>
                  <a:srgbClr val="C0654C"/>
                </a:solidFill>
                <a:latin typeface="Palatino" charset="0"/>
              </a:rPr>
              <a:t>V		3.62		Vesta</a:t>
            </a:r>
          </a:p>
          <a:p>
            <a:pPr>
              <a:lnSpc>
                <a:spcPct val="90000"/>
              </a:lnSpc>
            </a:pPr>
            <a:r>
              <a:rPr lang="es-ES" b="1" dirty="0">
                <a:solidFill>
                  <a:srgbClr val="C0654C"/>
                </a:solidFill>
                <a:latin typeface="Palatino" charset="0"/>
              </a:rPr>
              <a:t>C		2.05		</a:t>
            </a:r>
            <a:r>
              <a:rPr lang="es-ES" b="1" dirty="0" err="1">
                <a:solidFill>
                  <a:srgbClr val="C0654C"/>
                </a:solidFill>
                <a:latin typeface="Palatino" charset="0"/>
              </a:rPr>
              <a:t>Hygiea</a:t>
            </a:r>
            <a:r>
              <a:rPr lang="es-ES" b="1" dirty="0">
                <a:solidFill>
                  <a:srgbClr val="C0654C"/>
                </a:solidFill>
                <a:latin typeface="Palatino" charset="0"/>
              </a:rPr>
              <a:t>, </a:t>
            </a:r>
            <a:r>
              <a:rPr lang="es-ES" b="1" dirty="0" err="1">
                <a:solidFill>
                  <a:srgbClr val="C0654C"/>
                </a:solidFill>
                <a:latin typeface="Palatino" charset="0"/>
              </a:rPr>
              <a:t>Fobos</a:t>
            </a:r>
            <a:r>
              <a:rPr lang="es-ES" b="1" dirty="0">
                <a:solidFill>
                  <a:srgbClr val="C0654C"/>
                </a:solidFill>
                <a:latin typeface="Palatino" charset="0"/>
              </a:rPr>
              <a:t>, </a:t>
            </a:r>
            <a:r>
              <a:rPr lang="es-ES" b="1" dirty="0" smtClean="0">
                <a:solidFill>
                  <a:srgbClr val="C0654C"/>
                </a:solidFill>
                <a:latin typeface="Palatino" charset="0"/>
              </a:rPr>
              <a:t>					</a:t>
            </a:r>
            <a:r>
              <a:rPr lang="es-ES" b="1" dirty="0" err="1" smtClean="0">
                <a:solidFill>
                  <a:srgbClr val="C0654C"/>
                </a:solidFill>
                <a:latin typeface="Palatino" charset="0"/>
              </a:rPr>
              <a:t>Deimos</a:t>
            </a:r>
            <a:r>
              <a:rPr lang="es-ES" b="1" dirty="0" smtClean="0">
                <a:solidFill>
                  <a:srgbClr val="C0654C"/>
                </a:solidFill>
                <a:latin typeface="Palatino" charset="0"/>
              </a:rPr>
              <a:t> </a:t>
            </a:r>
            <a:r>
              <a:rPr lang="es-ES" b="1" dirty="0">
                <a:solidFill>
                  <a:srgbClr val="C0654C"/>
                </a:solidFill>
                <a:latin typeface="Palatino" charset="0"/>
              </a:rPr>
              <a:t>- </a:t>
            </a:r>
            <a:r>
              <a:rPr lang="es-ES" b="1" dirty="0" smtClean="0">
                <a:solidFill>
                  <a:srgbClr val="C0654C"/>
                </a:solidFill>
                <a:latin typeface="Palatino" charset="0"/>
              </a:rPr>
              <a:t>carbonosos</a:t>
            </a:r>
            <a:endParaRPr lang="es-ES" b="1" dirty="0">
              <a:solidFill>
                <a:srgbClr val="C0654C"/>
              </a:solidFill>
              <a:latin typeface="Palatino" charset="0"/>
            </a:endParaRPr>
          </a:p>
          <a:p>
            <a:pPr>
              <a:lnSpc>
                <a:spcPct val="90000"/>
              </a:lnSpc>
            </a:pPr>
            <a:r>
              <a:rPr lang="es-ES" b="1" dirty="0">
                <a:solidFill>
                  <a:srgbClr val="C0654C"/>
                </a:solidFill>
                <a:latin typeface="Palatino" charset="0"/>
              </a:rPr>
              <a:t>PC	</a:t>
            </a:r>
            <a:r>
              <a:rPr lang="es-ES" b="1" dirty="0" smtClean="0">
                <a:solidFill>
                  <a:srgbClr val="C0654C"/>
                </a:solidFill>
                <a:latin typeface="Palatino" charset="0"/>
              </a:rPr>
              <a:t>	1.6</a:t>
            </a:r>
            <a:r>
              <a:rPr lang="es-ES" b="1" dirty="0">
                <a:solidFill>
                  <a:srgbClr val="C0654C"/>
                </a:solidFill>
                <a:latin typeface="Palatino" charset="0"/>
              </a:rPr>
              <a:t>		Silvia		</a:t>
            </a:r>
          </a:p>
          <a:p>
            <a:pPr>
              <a:lnSpc>
                <a:spcPct val="90000"/>
              </a:lnSpc>
            </a:pPr>
            <a:r>
              <a:rPr lang="es-ES" b="1" dirty="0">
                <a:solidFill>
                  <a:srgbClr val="C0654C"/>
                </a:solidFill>
                <a:latin typeface="Palatino" charset="0"/>
              </a:rPr>
              <a:t>S		2.6		Ida – asteroides </a:t>
            </a:r>
            <a:r>
              <a:rPr lang="es-ES" b="1" dirty="0" smtClean="0">
                <a:solidFill>
                  <a:srgbClr val="C0654C"/>
                </a:solidFill>
                <a:latin typeface="Palatino" charset="0"/>
              </a:rPr>
              <a:t>					rocosos</a:t>
            </a:r>
            <a:r>
              <a:rPr lang="es-ES" b="1" dirty="0">
                <a:solidFill>
                  <a:srgbClr val="C0654C"/>
                </a:solidFill>
                <a:latin typeface="Palatino" charset="0"/>
              </a:rPr>
              <a:t>, ricos en 				</a:t>
            </a:r>
            <a:r>
              <a:rPr lang="es-ES" b="1" dirty="0" smtClean="0">
                <a:solidFill>
                  <a:srgbClr val="C0654C"/>
                </a:solidFill>
                <a:latin typeface="Palatino" charset="0"/>
              </a:rPr>
              <a:t>	silicatos</a:t>
            </a:r>
            <a:r>
              <a:rPr lang="es-ES" b="1" dirty="0">
                <a:solidFill>
                  <a:srgbClr val="C0654C"/>
                </a:solidFill>
                <a:latin typeface="Palatino" charset="0"/>
              </a:rPr>
              <a:t>, metales, </a:t>
            </a:r>
            <a:r>
              <a:rPr lang="es-ES" b="1" dirty="0" smtClean="0">
                <a:solidFill>
                  <a:srgbClr val="C0654C"/>
                </a:solidFill>
                <a:latin typeface="Palatino" charset="0"/>
              </a:rPr>
              <a:t>				</a:t>
            </a:r>
            <a:r>
              <a:rPr lang="es-ES" b="1" dirty="0" err="1" smtClean="0">
                <a:solidFill>
                  <a:srgbClr val="C0654C"/>
                </a:solidFill>
                <a:latin typeface="Palatino" charset="0"/>
              </a:rPr>
              <a:t>piroxeno</a:t>
            </a:r>
            <a:r>
              <a:rPr lang="es-ES" b="1" dirty="0" smtClean="0">
                <a:solidFill>
                  <a:srgbClr val="C0654C"/>
                </a:solidFill>
                <a:latin typeface="Palatino" charset="0"/>
              </a:rPr>
              <a:t> </a:t>
            </a:r>
            <a:r>
              <a:rPr lang="es-ES" b="1" dirty="0">
                <a:solidFill>
                  <a:srgbClr val="C0654C"/>
                </a:solidFill>
                <a:latin typeface="Palatino" charset="0"/>
              </a:rPr>
              <a:t>y olivino</a:t>
            </a:r>
          </a:p>
          <a:p>
            <a:pPr>
              <a:lnSpc>
                <a:spcPct val="90000"/>
              </a:lnSpc>
            </a:pPr>
            <a:r>
              <a:rPr lang="es-ES" b="1" dirty="0">
                <a:solidFill>
                  <a:srgbClr val="C0654C"/>
                </a:solidFill>
                <a:latin typeface="Palatino" charset="0"/>
              </a:rPr>
              <a:t>R		</a:t>
            </a:r>
            <a:r>
              <a:rPr lang="es-ES" b="1" dirty="0" smtClean="0">
                <a:solidFill>
                  <a:srgbClr val="C0654C"/>
                </a:solidFill>
                <a:latin typeface="Palatino" charset="0"/>
              </a:rPr>
              <a:t>		2000UG</a:t>
            </a:r>
            <a:r>
              <a:rPr lang="es-ES" b="1" baseline="-25000" dirty="0" smtClean="0">
                <a:solidFill>
                  <a:srgbClr val="C0654C"/>
                </a:solidFill>
                <a:latin typeface="Palatino" charset="0"/>
              </a:rPr>
              <a:t>11</a:t>
            </a:r>
            <a:endParaRPr lang="es-ES" b="1" baseline="-25000" dirty="0">
              <a:solidFill>
                <a:srgbClr val="C0654C"/>
              </a:solidFill>
              <a:latin typeface="Palatino" charset="0"/>
            </a:endParaRPr>
          </a:p>
          <a:p>
            <a:pPr>
              <a:lnSpc>
                <a:spcPct val="90000"/>
              </a:lnSpc>
            </a:pPr>
            <a:r>
              <a:rPr lang="es-ES" b="1" dirty="0">
                <a:solidFill>
                  <a:srgbClr val="C0654C"/>
                </a:solidFill>
                <a:latin typeface="Palatino" charset="0"/>
              </a:rPr>
              <a:t>O	</a:t>
            </a:r>
          </a:p>
          <a:p>
            <a:pPr>
              <a:lnSpc>
                <a:spcPct val="90000"/>
              </a:lnSpc>
            </a:pPr>
            <a:r>
              <a:rPr lang="es-ES" b="1" dirty="0">
                <a:solidFill>
                  <a:srgbClr val="C0654C"/>
                </a:solidFill>
                <a:latin typeface="Palatino" charset="0"/>
              </a:rPr>
              <a:t>W 			</a:t>
            </a:r>
            <a:r>
              <a:rPr lang="es-ES" b="1" dirty="0" smtClean="0">
                <a:solidFill>
                  <a:srgbClr val="C0654C"/>
                </a:solidFill>
                <a:latin typeface="Palatino" charset="0"/>
              </a:rPr>
              <a:t>	ricos </a:t>
            </a:r>
            <a:r>
              <a:rPr lang="es-ES" b="1" dirty="0">
                <a:solidFill>
                  <a:srgbClr val="C0654C"/>
                </a:solidFill>
                <a:latin typeface="Palatino" charset="0"/>
              </a:rPr>
              <a:t>en agua</a:t>
            </a:r>
          </a:p>
          <a:p>
            <a:pPr>
              <a:lnSpc>
                <a:spcPct val="90000"/>
              </a:lnSpc>
            </a:pPr>
            <a:r>
              <a:rPr lang="es-ES" b="1" dirty="0">
                <a:solidFill>
                  <a:srgbClr val="C0654C"/>
                </a:solidFill>
                <a:latin typeface="Palatino" charset="0"/>
              </a:rPr>
              <a:t>Q </a:t>
            </a:r>
            <a:r>
              <a:rPr lang="es-ES" dirty="0">
                <a:latin typeface="Palatino" charset="0"/>
              </a:rPr>
              <a:t>				</a:t>
            </a:r>
            <a:r>
              <a:rPr lang="es-ES" b="1" dirty="0" err="1">
                <a:solidFill>
                  <a:srgbClr val="C0654C"/>
                </a:solidFill>
                <a:latin typeface="Palatino" charset="0"/>
              </a:rPr>
              <a:t>condritas</a:t>
            </a:r>
            <a:r>
              <a:rPr lang="es-ES" b="1" dirty="0">
                <a:solidFill>
                  <a:srgbClr val="C0654C"/>
                </a:solidFill>
                <a:latin typeface="Palatino" charset="0"/>
              </a:rPr>
              <a:t> ordinarias</a:t>
            </a:r>
          </a:p>
        </p:txBody>
      </p:sp>
    </p:spTree>
    <p:extLst>
      <p:ext uri="{BB962C8B-B14F-4D97-AF65-F5344CB8AC3E}">
        <p14:creationId xmlns:p14="http://schemas.microsoft.com/office/powerpoint/2010/main" val="21386427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85106"/>
          </a:xfrm>
        </p:spPr>
        <p:txBody>
          <a:bodyPr/>
          <a:lstStyle/>
          <a:p>
            <a:pPr algn="ctr"/>
            <a:r>
              <a:rPr lang="es-ES" b="1" dirty="0" smtClean="0">
                <a:solidFill>
                  <a:srgbClr val="C0654C"/>
                </a:solidFill>
              </a:rPr>
              <a:t>Ceres</a:t>
            </a:r>
            <a:endParaRPr lang="es-ES" b="1" dirty="0">
              <a:solidFill>
                <a:srgbClr val="C0654C"/>
              </a:solidFill>
            </a:endParaRPr>
          </a:p>
        </p:txBody>
      </p:sp>
      <p:pic>
        <p:nvPicPr>
          <p:cNvPr id="4" name="Picture 5" descr="Ceres_optimized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110" y="1125538"/>
            <a:ext cx="2619375" cy="2619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Ceres_Cutaw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1335" y="3744913"/>
            <a:ext cx="2724150" cy="218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 descr="Ceres_statu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36672" y="1217224"/>
            <a:ext cx="2625725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4127859" y="6132338"/>
            <a:ext cx="2621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rgbClr val="C0654C"/>
                </a:solidFill>
              </a:rPr>
              <a:t>Diosa de la agricultura</a:t>
            </a:r>
          </a:p>
        </p:txBody>
      </p:sp>
      <p:sp>
        <p:nvSpPr>
          <p:cNvPr id="8" name="Rectángulo 7"/>
          <p:cNvSpPr/>
          <p:nvPr/>
        </p:nvSpPr>
        <p:spPr>
          <a:xfrm>
            <a:off x="6749089" y="1986090"/>
            <a:ext cx="2249921" cy="2862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b="1" dirty="0" smtClean="0">
                <a:solidFill>
                  <a:srgbClr val="C0654C"/>
                </a:solidFill>
              </a:rPr>
              <a:t>Esferoidal</a:t>
            </a:r>
          </a:p>
          <a:p>
            <a:pPr>
              <a:defRPr/>
            </a:pPr>
            <a:endParaRPr lang="es-ES" b="1" dirty="0">
              <a:solidFill>
                <a:srgbClr val="C0654C"/>
              </a:solidFill>
            </a:endParaRPr>
          </a:p>
          <a:p>
            <a:pPr>
              <a:defRPr/>
            </a:pPr>
            <a:r>
              <a:rPr lang="es-ES" b="1" dirty="0">
                <a:solidFill>
                  <a:srgbClr val="C0654C"/>
                </a:solidFill>
              </a:rPr>
              <a:t>479.6 Km radio </a:t>
            </a:r>
            <a:r>
              <a:rPr lang="es-ES" b="1" dirty="0" err="1" smtClean="0">
                <a:solidFill>
                  <a:srgbClr val="C0654C"/>
                </a:solidFill>
              </a:rPr>
              <a:t>equatorial</a:t>
            </a:r>
            <a:endParaRPr lang="es-ES" b="1" dirty="0" smtClean="0">
              <a:solidFill>
                <a:srgbClr val="C0654C"/>
              </a:solidFill>
            </a:endParaRPr>
          </a:p>
          <a:p>
            <a:pPr>
              <a:defRPr/>
            </a:pPr>
            <a:endParaRPr lang="es-ES" b="1" dirty="0">
              <a:solidFill>
                <a:srgbClr val="C0654C"/>
              </a:solidFill>
            </a:endParaRPr>
          </a:p>
          <a:p>
            <a:pPr>
              <a:defRPr/>
            </a:pPr>
            <a:r>
              <a:rPr lang="es-ES" b="1" dirty="0">
                <a:solidFill>
                  <a:srgbClr val="C0654C"/>
                </a:solidFill>
              </a:rPr>
              <a:t>Densidad 2.3 g/</a:t>
            </a:r>
            <a:r>
              <a:rPr lang="es-ES" b="1" dirty="0" smtClean="0">
                <a:solidFill>
                  <a:srgbClr val="C0654C"/>
                </a:solidFill>
              </a:rPr>
              <a:t>cm</a:t>
            </a:r>
            <a:r>
              <a:rPr lang="es-ES" b="1" baseline="30000" dirty="0" smtClean="0">
                <a:solidFill>
                  <a:srgbClr val="C0654C"/>
                </a:solidFill>
              </a:rPr>
              <a:t>3</a:t>
            </a:r>
          </a:p>
          <a:p>
            <a:pPr>
              <a:defRPr/>
            </a:pPr>
            <a:r>
              <a:rPr lang="es-ES" b="1" dirty="0" smtClean="0">
                <a:solidFill>
                  <a:srgbClr val="C0654C"/>
                </a:solidFill>
              </a:rPr>
              <a:t> </a:t>
            </a:r>
            <a:endParaRPr lang="es-ES" b="1" dirty="0">
              <a:solidFill>
                <a:srgbClr val="C0654C"/>
              </a:solidFill>
            </a:endParaRPr>
          </a:p>
          <a:p>
            <a:pPr>
              <a:defRPr/>
            </a:pPr>
            <a:r>
              <a:rPr lang="es-ES" b="1" dirty="0" smtClean="0">
                <a:solidFill>
                  <a:srgbClr val="C0654C"/>
                </a:solidFill>
              </a:rPr>
              <a:t>Hidroxilos</a:t>
            </a:r>
            <a:r>
              <a:rPr lang="es-ES" b="1" dirty="0">
                <a:solidFill>
                  <a:srgbClr val="C0654C"/>
                </a:solidFill>
              </a:rPr>
              <a:t>?</a:t>
            </a:r>
          </a:p>
          <a:p>
            <a:pPr>
              <a:defRPr/>
            </a:pPr>
            <a:r>
              <a:rPr lang="es-ES" b="1" dirty="0">
                <a:solidFill>
                  <a:srgbClr val="C0654C"/>
                </a:solidFill>
              </a:rPr>
              <a:t>Hielo de agua?</a:t>
            </a:r>
          </a:p>
          <a:p>
            <a:pPr>
              <a:defRPr/>
            </a:pPr>
            <a:r>
              <a:rPr lang="es-ES" b="1" dirty="0" smtClean="0">
                <a:solidFill>
                  <a:srgbClr val="C0654C"/>
                </a:solidFill>
              </a:rPr>
              <a:t>NH</a:t>
            </a:r>
            <a:r>
              <a:rPr lang="es-ES" b="1" baseline="-25000" dirty="0" smtClean="0">
                <a:solidFill>
                  <a:srgbClr val="C0654C"/>
                </a:solidFill>
              </a:rPr>
              <a:t>4</a:t>
            </a:r>
            <a:endParaRPr lang="es-ES" b="1" dirty="0">
              <a:solidFill>
                <a:srgbClr val="C065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277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 smtClean="0">
                <a:solidFill>
                  <a:srgbClr val="C0654C"/>
                </a:solidFill>
              </a:rPr>
              <a:t>Vesta</a:t>
            </a:r>
            <a:endParaRPr lang="es-ES" b="1" dirty="0">
              <a:solidFill>
                <a:srgbClr val="C0654C"/>
              </a:solidFill>
            </a:endParaRPr>
          </a:p>
        </p:txBody>
      </p:sp>
      <p:pic>
        <p:nvPicPr>
          <p:cNvPr id="4" name="Picture 8" descr="Vesta-HST-Color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35608" y="703983"/>
            <a:ext cx="2211846" cy="221184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1" descr="180px-Hestia-mey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37198" y="274638"/>
            <a:ext cx="1881187" cy="453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6837198" y="5008889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C0654C"/>
                </a:solidFill>
              </a:rPr>
              <a:t>Diosa del hogar</a:t>
            </a:r>
            <a:endParaRPr lang="es-ES" b="1" dirty="0">
              <a:solidFill>
                <a:srgbClr val="C0654C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3093925" y="2913932"/>
            <a:ext cx="311869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>
                <a:solidFill>
                  <a:srgbClr val="C0654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Irregular</a:t>
            </a:r>
          </a:p>
          <a:p>
            <a:endParaRPr lang="es-ES" b="1" dirty="0">
              <a:solidFill>
                <a:srgbClr val="C0654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s-ES" b="1" dirty="0">
                <a:solidFill>
                  <a:srgbClr val="C0654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289 x 280 x 229 </a:t>
            </a:r>
            <a:r>
              <a:rPr lang="es-ES" b="1" dirty="0" smtClean="0">
                <a:solidFill>
                  <a:srgbClr val="C0654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Km</a:t>
            </a:r>
          </a:p>
          <a:p>
            <a:endParaRPr lang="es-ES" b="1" dirty="0">
              <a:solidFill>
                <a:srgbClr val="C0654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s-ES" b="1" dirty="0">
                <a:solidFill>
                  <a:srgbClr val="C0654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Densidad 3.5 y 3.9 g/</a:t>
            </a:r>
            <a:r>
              <a:rPr lang="es-ES" b="1" dirty="0" smtClean="0">
                <a:solidFill>
                  <a:srgbClr val="C0654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cm3</a:t>
            </a:r>
          </a:p>
          <a:p>
            <a:endParaRPr lang="es-ES" b="1" dirty="0">
              <a:solidFill>
                <a:srgbClr val="C0654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s-ES" b="1" dirty="0">
                <a:solidFill>
                  <a:srgbClr val="C0654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Acondritas </a:t>
            </a:r>
            <a:r>
              <a:rPr lang="es-ES" b="1" dirty="0" smtClean="0">
                <a:solidFill>
                  <a:srgbClr val="C0654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basálticas</a:t>
            </a:r>
          </a:p>
          <a:p>
            <a:endParaRPr lang="es-ES" b="1" dirty="0">
              <a:solidFill>
                <a:srgbClr val="C0654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s-ES" b="1" dirty="0">
                <a:solidFill>
                  <a:srgbClr val="C0654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¿Destruido por colisiones?</a:t>
            </a:r>
          </a:p>
          <a:p>
            <a:r>
              <a:rPr lang="es-ES" b="1" dirty="0">
                <a:solidFill>
                  <a:srgbClr val="C0654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Gran cráter: 460 km </a:t>
            </a:r>
            <a:r>
              <a:rPr lang="es-ES" b="1" dirty="0" smtClean="0">
                <a:solidFill>
                  <a:srgbClr val="C0654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diámetro</a:t>
            </a:r>
            <a:endParaRPr lang="es-ES" b="1" dirty="0">
              <a:solidFill>
                <a:srgbClr val="C0654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27740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 smtClean="0">
                <a:solidFill>
                  <a:srgbClr val="C0654C"/>
                </a:solidFill>
              </a:rPr>
              <a:t>Misión </a:t>
            </a:r>
            <a:r>
              <a:rPr lang="es-ES" b="1" dirty="0" err="1">
                <a:solidFill>
                  <a:srgbClr val="C0654C"/>
                </a:solidFill>
              </a:rPr>
              <a:t>D</a:t>
            </a:r>
            <a:r>
              <a:rPr lang="es-ES" b="1" dirty="0" err="1" smtClean="0">
                <a:solidFill>
                  <a:srgbClr val="C0654C"/>
                </a:solidFill>
              </a:rPr>
              <a:t>awn</a:t>
            </a:r>
            <a:endParaRPr lang="es-ES" b="1" dirty="0">
              <a:solidFill>
                <a:srgbClr val="C0654C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5287" y="1350971"/>
            <a:ext cx="6506280" cy="4975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686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io">
  <a:themeElements>
    <a:clrScheme name="Solsticio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io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Solsticio.thmx</Template>
  <TotalTime>648</TotalTime>
  <Words>777</Words>
  <Application>Microsoft Macintosh PowerPoint</Application>
  <PresentationFormat>Presentación en pantalla (4:3)</PresentationFormat>
  <Paragraphs>167</Paragraphs>
  <Slides>42</Slides>
  <Notes>0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42</vt:i4>
      </vt:variant>
    </vt:vector>
  </HeadingPairs>
  <TitlesOfParts>
    <vt:vector size="43" baseType="lpstr">
      <vt:lpstr>Solsticio</vt:lpstr>
      <vt:lpstr>ASTEROIDES Y COMETAS:  VISITANTES DE LA TIERRA</vt:lpstr>
      <vt:lpstr>Introducción</vt:lpstr>
      <vt:lpstr>ASTEROIDES</vt:lpstr>
      <vt:lpstr>Presentación de PowerPoint</vt:lpstr>
      <vt:lpstr>Presentación de PowerPoint</vt:lpstr>
      <vt:lpstr>Clases asteroidales</vt:lpstr>
      <vt:lpstr>Ceres</vt:lpstr>
      <vt:lpstr>Vesta</vt:lpstr>
      <vt:lpstr>Misión Dawn</vt:lpstr>
      <vt:lpstr>Presentación de PowerPoint</vt:lpstr>
      <vt:lpstr>Tatahouine acondrita</vt:lpstr>
      <vt:lpstr>Presentación de PowerPoint</vt:lpstr>
      <vt:lpstr>Estructuras nanométricas es Tatahouine</vt:lpstr>
      <vt:lpstr>Allende y Murchinson</vt:lpstr>
      <vt:lpstr>Presentación de PowerPoint</vt:lpstr>
      <vt:lpstr>COMETAS Tapete de Bayoux-1066</vt:lpstr>
      <vt:lpstr>Origen</vt:lpstr>
      <vt:lpstr>Presentación de PowerPoint</vt:lpstr>
      <vt:lpstr>NUBE DE ÖORT</vt:lpstr>
      <vt:lpstr>Presentación de PowerPoint</vt:lpstr>
      <vt:lpstr>MODELOS</vt:lpstr>
      <vt:lpstr>Presentación de PowerPoint</vt:lpstr>
      <vt:lpstr>Presentación de PowerPoint</vt:lpstr>
      <vt:lpstr>ESTRUCTURA COMETARIA</vt:lpstr>
      <vt:lpstr>COMETAS DE PERIODO CORTO</vt:lpstr>
      <vt:lpstr>Presentación de PowerPoint</vt:lpstr>
      <vt:lpstr>STARDUST  Y WILD 2 </vt:lpstr>
      <vt:lpstr>Presentación de PowerPoint</vt:lpstr>
      <vt:lpstr>Presentación de PowerPoint</vt:lpstr>
      <vt:lpstr>Presentación de PowerPoint</vt:lpstr>
      <vt:lpstr>Una historia de amor</vt:lpstr>
      <vt:lpstr>Lluvias de estrellas</vt:lpstr>
      <vt:lpstr>Presentación de PowerPoint</vt:lpstr>
      <vt:lpstr>FUENTES DE POLVO EXTRATERRESTRE EN LA TIERRA</vt:lpstr>
      <vt:lpstr>Presentación de PowerPoint</vt:lpstr>
      <vt:lpstr>Presentación de PowerPoint</vt:lpstr>
      <vt:lpstr>Presentación de PowerPoint</vt:lpstr>
      <vt:lpstr>Origen de la vida en la Tierra</vt:lpstr>
      <vt:lpstr>Misión: OSIRIS-ReX</vt:lpstr>
      <vt:lpstr>New Horizons</vt:lpstr>
      <vt:lpstr>Presentación de PowerPoint</vt:lpstr>
      <vt:lpstr>Presentación de PowerPoint</vt:lpstr>
    </vt:vector>
  </TitlesOfParts>
  <Company>UNAM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MATERIA ROCOSA Y OTROS CUERPOS EXTRATERRESTRES EN LA TIERRA</dc:title>
  <dc:creator>D MM</dc:creator>
  <cp:lastModifiedBy>DG DC</cp:lastModifiedBy>
  <cp:revision>82</cp:revision>
  <dcterms:created xsi:type="dcterms:W3CDTF">2015-02-06T00:05:14Z</dcterms:created>
  <dcterms:modified xsi:type="dcterms:W3CDTF">2015-02-25T00:15:02Z</dcterms:modified>
</cp:coreProperties>
</file>