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93" r:id="rId4"/>
    <p:sldId id="294" r:id="rId5"/>
    <p:sldId id="263" r:id="rId6"/>
    <p:sldId id="264" r:id="rId7"/>
    <p:sldId id="266" r:id="rId8"/>
    <p:sldId id="291" r:id="rId9"/>
    <p:sldId id="306" r:id="rId10"/>
    <p:sldId id="265" r:id="rId11"/>
    <p:sldId id="272" r:id="rId12"/>
    <p:sldId id="307" r:id="rId13"/>
    <p:sldId id="300" r:id="rId14"/>
    <p:sldId id="268" r:id="rId15"/>
    <p:sldId id="267" r:id="rId16"/>
    <p:sldId id="269" r:id="rId17"/>
    <p:sldId id="257" r:id="rId18"/>
    <p:sldId id="258" r:id="rId19"/>
    <p:sldId id="261" r:id="rId20"/>
    <p:sldId id="259" r:id="rId21"/>
    <p:sldId id="260" r:id="rId22"/>
    <p:sldId id="262" r:id="rId23"/>
    <p:sldId id="304" r:id="rId24"/>
    <p:sldId id="303" r:id="rId25"/>
    <p:sldId id="305" r:id="rId26"/>
    <p:sldId id="301" r:id="rId27"/>
    <p:sldId id="270" r:id="rId28"/>
    <p:sldId id="271" r:id="rId29"/>
    <p:sldId id="273" r:id="rId30"/>
    <p:sldId id="274" r:id="rId31"/>
    <p:sldId id="275" r:id="rId32"/>
    <p:sldId id="276" r:id="rId33"/>
    <p:sldId id="277" r:id="rId34"/>
    <p:sldId id="292" r:id="rId35"/>
    <p:sldId id="278" r:id="rId36"/>
    <p:sldId id="279" r:id="rId37"/>
    <p:sldId id="280" r:id="rId38"/>
    <p:sldId id="284" r:id="rId39"/>
    <p:sldId id="281" r:id="rId40"/>
    <p:sldId id="297" r:id="rId41"/>
    <p:sldId id="299" r:id="rId42"/>
    <p:sldId id="282" r:id="rId43"/>
    <p:sldId id="283" r:id="rId44"/>
    <p:sldId id="295" r:id="rId45"/>
    <p:sldId id="286" r:id="rId46"/>
    <p:sldId id="287" r:id="rId47"/>
    <p:sldId id="288" r:id="rId48"/>
    <p:sldId id="289" r:id="rId49"/>
    <p:sldId id="290" r:id="rId50"/>
    <p:sldId id="302" r:id="rId5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5" d="100"/>
          <a:sy n="125" d="100"/>
        </p:scale>
        <p:origin x="-12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685800" y="1981200"/>
            <a:ext cx="3810000" cy="4114800"/>
          </a:xfrm>
        </p:spPr>
        <p:txBody>
          <a:bodyPr/>
          <a:lstStyle/>
          <a:p>
            <a:pPr lvl="0"/>
            <a:endParaRPr lang="es-ES" noProof="0" smtClean="0"/>
          </a:p>
        </p:txBody>
      </p:sp>
      <p:sp>
        <p:nvSpPr>
          <p:cNvPr id="4" name="3 Marcador de texto"/>
          <p:cNvSpPr>
            <a:spLocks noGrp="1"/>
          </p:cNvSpPr>
          <p:nvPr>
            <p:ph type="body"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BB9C4104-9698-47D2-B4E5-89798D1E15F4}" type="slidenum">
              <a:rPr lang="es-ES_tradnl"/>
              <a:pPr>
                <a:defRPr/>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D709C91-0F86-4D3E-9633-04EE5BBD9715}" type="datetimeFigureOut">
              <a:rPr lang="es-MX" smtClean="0"/>
              <a:pPr/>
              <a:t>13/02/2015</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5A292DA-A3E8-4641-A8A6-E509876A2A41}"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09C91-0F86-4D3E-9633-04EE5BBD9715}" type="datetimeFigureOut">
              <a:rPr lang="es-MX" smtClean="0"/>
              <a:pPr/>
              <a:t>13/02/2015</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A292DA-A3E8-4641-A8A6-E509876A2A41}"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dirty="0" smtClean="0"/>
              <a:t>Superficie continental oceánica</a:t>
            </a:r>
            <a:endParaRPr lang="es-MX" dirty="0"/>
          </a:p>
        </p:txBody>
      </p:sp>
      <p:sp>
        <p:nvSpPr>
          <p:cNvPr id="3" name="2 Subtítulo"/>
          <p:cNvSpPr>
            <a:spLocks noGrp="1"/>
          </p:cNvSpPr>
          <p:nvPr>
            <p:ph type="subTitle" idx="1"/>
          </p:nvPr>
        </p:nvSpPr>
        <p:spPr/>
        <p:txBody>
          <a:bodyPr/>
          <a:lstStyle/>
          <a:p>
            <a:r>
              <a:rPr lang="es-MX" dirty="0" smtClean="0"/>
              <a:t>Raúl Aguirre Gómez</a:t>
            </a:r>
          </a:p>
          <a:p>
            <a:r>
              <a:rPr lang="es-MX" dirty="0" smtClean="0"/>
              <a:t>Instituto de Geografía</a:t>
            </a:r>
          </a:p>
          <a:p>
            <a:r>
              <a:rPr lang="es-MX" dirty="0" smtClean="0"/>
              <a:t>UNAM</a:t>
            </a:r>
            <a:endParaRPr lang="es-MX" dirty="0"/>
          </a:p>
        </p:txBody>
      </p:sp>
      <p:pic>
        <p:nvPicPr>
          <p:cNvPr id="45058" name="Picture 2" descr="http://www.feriademuseos.com/wp-content/uploads/2014/06/DGDCUNAM-ok.jpg"/>
          <p:cNvPicPr>
            <a:picLocks noChangeAspect="1" noChangeArrowheads="1"/>
          </p:cNvPicPr>
          <p:nvPr/>
        </p:nvPicPr>
        <p:blipFill>
          <a:blip r:embed="rId2" cstate="print"/>
          <a:srcRect/>
          <a:stretch>
            <a:fillRect/>
          </a:stretch>
        </p:blipFill>
        <p:spPr bwMode="auto">
          <a:xfrm>
            <a:off x="2843809" y="260648"/>
            <a:ext cx="2794405" cy="2160000"/>
          </a:xfrm>
          <a:prstGeom prst="rect">
            <a:avLst/>
          </a:prstGeom>
          <a:noFill/>
        </p:spPr>
      </p:pic>
      <p:pic>
        <p:nvPicPr>
          <p:cNvPr id="45060" name="Picture 4" descr="http://4.bp.blogspot.com/-97qDUUE6_aY/UFkXSA-7fCI/AAAAAAAAABw/OBo1nAOk430/s1600/UNAM.jpg"/>
          <p:cNvPicPr>
            <a:picLocks noChangeAspect="1" noChangeArrowheads="1"/>
          </p:cNvPicPr>
          <p:nvPr/>
        </p:nvPicPr>
        <p:blipFill>
          <a:blip r:embed="rId3" cstate="print"/>
          <a:srcRect/>
          <a:stretch>
            <a:fillRect/>
          </a:stretch>
        </p:blipFill>
        <p:spPr bwMode="auto">
          <a:xfrm>
            <a:off x="539552" y="4509120"/>
            <a:ext cx="1923750" cy="2160000"/>
          </a:xfrm>
          <a:prstGeom prst="rect">
            <a:avLst/>
          </a:prstGeom>
          <a:noFill/>
        </p:spPr>
      </p:pic>
      <p:pic>
        <p:nvPicPr>
          <p:cNvPr id="45062" name="Picture 6" descr="http://www.gits.igg.unam.mx/img/logos/IG.png"/>
          <p:cNvPicPr>
            <a:picLocks noChangeAspect="1" noChangeArrowheads="1"/>
          </p:cNvPicPr>
          <p:nvPr/>
        </p:nvPicPr>
        <p:blipFill>
          <a:blip r:embed="rId4" cstate="print"/>
          <a:srcRect/>
          <a:stretch>
            <a:fillRect/>
          </a:stretch>
        </p:blipFill>
        <p:spPr bwMode="auto">
          <a:xfrm>
            <a:off x="6300192" y="5373216"/>
            <a:ext cx="2160000" cy="106278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astromia.com/astronomia/fotos/formaoceanos1.jpg"/>
          <p:cNvPicPr>
            <a:picLocks noChangeAspect="1" noChangeArrowheads="1"/>
          </p:cNvPicPr>
          <p:nvPr/>
        </p:nvPicPr>
        <p:blipFill>
          <a:blip r:embed="rId2" cstate="print"/>
          <a:srcRect/>
          <a:stretch>
            <a:fillRect/>
          </a:stretch>
        </p:blipFill>
        <p:spPr bwMode="auto">
          <a:xfrm>
            <a:off x="395536" y="1484784"/>
            <a:ext cx="8533782" cy="4828326"/>
          </a:xfrm>
          <a:prstGeom prst="rect">
            <a:avLst/>
          </a:prstGeom>
          <a:noFill/>
        </p:spPr>
      </p:pic>
      <p:sp>
        <p:nvSpPr>
          <p:cNvPr id="2" name="1 Título"/>
          <p:cNvSpPr>
            <a:spLocks noGrp="1"/>
          </p:cNvSpPr>
          <p:nvPr>
            <p:ph type="title"/>
          </p:nvPr>
        </p:nvSpPr>
        <p:spPr/>
        <p:txBody>
          <a:bodyPr/>
          <a:lstStyle/>
          <a:p>
            <a:r>
              <a:rPr lang="es-MX" dirty="0" smtClean="0"/>
              <a:t>El origen del mar</a:t>
            </a:r>
            <a:endParaRPr lang="es-ES" dirty="0"/>
          </a:p>
        </p:txBody>
      </p:sp>
      <p:sp>
        <p:nvSpPr>
          <p:cNvPr id="3" name="2 Marcador de contenido"/>
          <p:cNvSpPr>
            <a:spLocks noGrp="1"/>
          </p:cNvSpPr>
          <p:nvPr>
            <p:ph idx="1"/>
          </p:nvPr>
        </p:nvSpPr>
        <p:spPr/>
        <p:txBody>
          <a:bodyPr/>
          <a:lstStyle/>
          <a:p>
            <a:r>
              <a:rPr lang="es-MX" b="1" dirty="0" smtClean="0">
                <a:solidFill>
                  <a:schemeClr val="bg1"/>
                </a:solidFill>
              </a:rPr>
              <a:t>Creación del océano primigenio.  </a:t>
            </a:r>
          </a:p>
          <a:p>
            <a:pPr lvl="1"/>
            <a:r>
              <a:rPr lang="es-MX" b="1" dirty="0" smtClean="0">
                <a:solidFill>
                  <a:schemeClr val="bg1"/>
                </a:solidFill>
              </a:rPr>
              <a:t>Descenso de la temperatura de la “</a:t>
            </a:r>
            <a:r>
              <a:rPr lang="es-MX" b="1" dirty="0" err="1" smtClean="0">
                <a:solidFill>
                  <a:schemeClr val="bg1"/>
                </a:solidFill>
              </a:rPr>
              <a:t>proto</a:t>
            </a:r>
            <a:r>
              <a:rPr lang="es-MX" b="1" dirty="0" smtClean="0">
                <a:solidFill>
                  <a:schemeClr val="bg1"/>
                </a:solidFill>
              </a:rPr>
              <a:t>-tierra” </a:t>
            </a:r>
          </a:p>
          <a:p>
            <a:pPr lvl="1"/>
            <a:r>
              <a:rPr lang="es-MX" b="1" dirty="0" smtClean="0">
                <a:solidFill>
                  <a:schemeClr val="bg1"/>
                </a:solidFill>
              </a:rPr>
              <a:t>Temperatura de la superficie menor al grado de ebullición del agua.</a:t>
            </a:r>
          </a:p>
          <a:p>
            <a:pPr lvl="1"/>
            <a:r>
              <a:rPr lang="es-MX" b="1" dirty="0" smtClean="0">
                <a:solidFill>
                  <a:schemeClr val="bg1"/>
                </a:solidFill>
              </a:rPr>
              <a:t>Ciclo gradual del agua: vapor-líquido-vapor</a:t>
            </a:r>
          </a:p>
          <a:p>
            <a:pPr lvl="1"/>
            <a:r>
              <a:rPr lang="es-MX" b="1" dirty="0" smtClean="0">
                <a:solidFill>
                  <a:schemeClr val="bg1"/>
                </a:solidFill>
              </a:rPr>
              <a:t>Nubes cubriendo el planeta-descenso de temperatura-formación de rocas (537°C- 1082°C)-ebullición del agua (100°C)</a:t>
            </a:r>
          </a:p>
          <a:p>
            <a:pPr lvl="1"/>
            <a:r>
              <a:rPr lang="es-MX" b="1" dirty="0" smtClean="0">
                <a:solidFill>
                  <a:schemeClr val="bg1"/>
                </a:solidFill>
              </a:rPr>
              <a:t>“Gran Diluvio”</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err="1" smtClean="0"/>
              <a:t>Pangea</a:t>
            </a:r>
            <a:r>
              <a:rPr lang="es-MX" dirty="0" smtClean="0"/>
              <a:t>, </a:t>
            </a:r>
            <a:r>
              <a:rPr lang="es-MX" dirty="0" err="1" smtClean="0"/>
              <a:t>Pantalasia</a:t>
            </a:r>
            <a:r>
              <a:rPr lang="es-MX" dirty="0" smtClean="0"/>
              <a:t>, Tectónica de Placas</a:t>
            </a:r>
            <a:endParaRPr lang="es-ES" dirty="0"/>
          </a:p>
        </p:txBody>
      </p:sp>
      <p:sp>
        <p:nvSpPr>
          <p:cNvPr id="3" name="2 Marcador de contenido"/>
          <p:cNvSpPr>
            <a:spLocks noGrp="1"/>
          </p:cNvSpPr>
          <p:nvPr>
            <p:ph idx="1"/>
          </p:nvPr>
        </p:nvSpPr>
        <p:spPr/>
        <p:txBody>
          <a:bodyPr/>
          <a:lstStyle/>
          <a:p>
            <a:endParaRPr lang="es-ES" dirty="0"/>
          </a:p>
        </p:txBody>
      </p:sp>
      <p:pic>
        <p:nvPicPr>
          <p:cNvPr id="29700" name="Picture 4" descr="http://geografia.laguia2000.com/wp-content/uploads/2012/10/Pantalasa1.png"/>
          <p:cNvPicPr>
            <a:picLocks noChangeAspect="1" noChangeArrowheads="1"/>
          </p:cNvPicPr>
          <p:nvPr/>
        </p:nvPicPr>
        <p:blipFill>
          <a:blip r:embed="rId2" cstate="print"/>
          <a:srcRect/>
          <a:stretch>
            <a:fillRect/>
          </a:stretch>
        </p:blipFill>
        <p:spPr bwMode="auto">
          <a:xfrm>
            <a:off x="467544" y="1628800"/>
            <a:ext cx="8382864" cy="403244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Nacimiento y destrucción de islas</a:t>
            </a:r>
            <a:endParaRPr lang="es-MX" dirty="0"/>
          </a:p>
        </p:txBody>
      </p:sp>
      <p:sp>
        <p:nvSpPr>
          <p:cNvPr id="3" name="2 Marcador de contenido"/>
          <p:cNvSpPr>
            <a:spLocks noGrp="1"/>
          </p:cNvSpPr>
          <p:nvPr>
            <p:ph idx="1"/>
          </p:nvPr>
        </p:nvSpPr>
        <p:spPr/>
        <p:txBody>
          <a:bodyPr/>
          <a:lstStyle/>
          <a:p>
            <a:endParaRPr lang="es-MX" dirty="0"/>
          </a:p>
        </p:txBody>
      </p:sp>
      <p:pic>
        <p:nvPicPr>
          <p:cNvPr id="64514" name="Picture 2" descr="http://recursos.cnice.mec.es/biosfera/alumno/1bachillerato/estrucinternatierra/imagenes/oceanocean.gif"/>
          <p:cNvPicPr>
            <a:picLocks noChangeAspect="1" noChangeArrowheads="1"/>
          </p:cNvPicPr>
          <p:nvPr/>
        </p:nvPicPr>
        <p:blipFill>
          <a:blip r:embed="rId2" cstate="print"/>
          <a:srcRect/>
          <a:stretch>
            <a:fillRect/>
          </a:stretch>
        </p:blipFill>
        <p:spPr bwMode="auto">
          <a:xfrm>
            <a:off x="467544" y="1628800"/>
            <a:ext cx="2876550" cy="1657351"/>
          </a:xfrm>
          <a:prstGeom prst="rect">
            <a:avLst/>
          </a:prstGeom>
          <a:noFill/>
        </p:spPr>
      </p:pic>
      <p:pic>
        <p:nvPicPr>
          <p:cNvPr id="64516" name="Picture 4" descr="https://www.uclm.es/profesorado/egcardenas/Surtsey.jpg"/>
          <p:cNvPicPr>
            <a:picLocks noChangeAspect="1" noChangeArrowheads="1"/>
          </p:cNvPicPr>
          <p:nvPr/>
        </p:nvPicPr>
        <p:blipFill>
          <a:blip r:embed="rId3" cstate="print"/>
          <a:srcRect/>
          <a:stretch>
            <a:fillRect/>
          </a:stretch>
        </p:blipFill>
        <p:spPr bwMode="auto">
          <a:xfrm>
            <a:off x="3923928" y="2420888"/>
            <a:ext cx="4694297" cy="3127500"/>
          </a:xfrm>
          <a:prstGeom prst="rect">
            <a:avLst/>
          </a:prstGeom>
          <a:noFill/>
        </p:spPr>
      </p:pic>
      <p:pic>
        <p:nvPicPr>
          <p:cNvPr id="64520" name="Picture 8" descr="http://bna.opblog.brightsolid.com/wp-content/uploads/sites/9/2013/08/krakatoa-image.jpg"/>
          <p:cNvPicPr>
            <a:picLocks noChangeAspect="1" noChangeArrowheads="1"/>
          </p:cNvPicPr>
          <p:nvPr/>
        </p:nvPicPr>
        <p:blipFill>
          <a:blip r:embed="rId4" cstate="print"/>
          <a:srcRect/>
          <a:stretch>
            <a:fillRect/>
          </a:stretch>
        </p:blipFill>
        <p:spPr bwMode="auto">
          <a:xfrm>
            <a:off x="467544" y="3573016"/>
            <a:ext cx="3168352" cy="2683198"/>
          </a:xfrm>
          <a:prstGeom prst="rect">
            <a:avLst/>
          </a:prstGeom>
          <a:noFill/>
        </p:spPr>
      </p:pic>
      <p:sp>
        <p:nvSpPr>
          <p:cNvPr id="9" name="8 CuadroTexto"/>
          <p:cNvSpPr txBox="1"/>
          <p:nvPr/>
        </p:nvSpPr>
        <p:spPr>
          <a:xfrm>
            <a:off x="611560" y="6309320"/>
            <a:ext cx="2592288" cy="369332"/>
          </a:xfrm>
          <a:prstGeom prst="rect">
            <a:avLst/>
          </a:prstGeom>
          <a:noFill/>
        </p:spPr>
        <p:txBody>
          <a:bodyPr wrap="square" rtlCol="0">
            <a:spAutoFit/>
          </a:bodyPr>
          <a:lstStyle/>
          <a:p>
            <a:r>
              <a:rPr lang="es-MX" dirty="0" smtClean="0"/>
              <a:t>Destrucción de Krakatoa</a:t>
            </a:r>
            <a:endParaRPr lang="es-MX" dirty="0"/>
          </a:p>
        </p:txBody>
      </p:sp>
      <p:sp>
        <p:nvSpPr>
          <p:cNvPr id="10" name="9 CuadroTexto"/>
          <p:cNvSpPr txBox="1"/>
          <p:nvPr/>
        </p:nvSpPr>
        <p:spPr>
          <a:xfrm>
            <a:off x="4716016" y="1844824"/>
            <a:ext cx="3240360" cy="369332"/>
          </a:xfrm>
          <a:prstGeom prst="rect">
            <a:avLst/>
          </a:prstGeom>
          <a:noFill/>
        </p:spPr>
        <p:txBody>
          <a:bodyPr wrap="square" rtlCol="0">
            <a:spAutoFit/>
          </a:bodyPr>
          <a:lstStyle/>
          <a:p>
            <a:r>
              <a:rPr lang="es-MX" dirty="0" smtClean="0"/>
              <a:t>Surgimiento de la isla de </a:t>
            </a:r>
            <a:r>
              <a:rPr lang="es-MX" dirty="0" err="1" smtClean="0"/>
              <a:t>Surtsey</a:t>
            </a:r>
            <a:endParaRPr lang="es-MX"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mafalda.jpg"/>
          <p:cNvPicPr>
            <a:picLocks noChangeAspect="1"/>
          </p:cNvPicPr>
          <p:nvPr/>
        </p:nvPicPr>
        <p:blipFill>
          <a:blip r:embed="rId2" cstate="print"/>
          <a:stretch>
            <a:fillRect/>
          </a:stretch>
        </p:blipFill>
        <p:spPr>
          <a:xfrm>
            <a:off x="306629" y="2132857"/>
            <a:ext cx="8657859" cy="234527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docentes.educacion.navarra.es/metayosa/Img/mapa%20fondo.jpg"/>
          <p:cNvPicPr>
            <a:picLocks noChangeAspect="1" noChangeArrowheads="1"/>
          </p:cNvPicPr>
          <p:nvPr/>
        </p:nvPicPr>
        <p:blipFill>
          <a:blip r:embed="rId2" cstate="print"/>
          <a:srcRect/>
          <a:stretch>
            <a:fillRect/>
          </a:stretch>
        </p:blipFill>
        <p:spPr bwMode="auto">
          <a:xfrm>
            <a:off x="566215" y="1124744"/>
            <a:ext cx="8112185" cy="5256584"/>
          </a:xfrm>
          <a:prstGeom prst="rect">
            <a:avLst/>
          </a:prstGeom>
          <a:noFill/>
        </p:spPr>
      </p:pic>
      <p:sp>
        <p:nvSpPr>
          <p:cNvPr id="3" name="2 Marcador de contenido"/>
          <p:cNvSpPr>
            <a:spLocks noGrp="1"/>
          </p:cNvSpPr>
          <p:nvPr>
            <p:ph idx="1"/>
          </p:nvPr>
        </p:nvSpPr>
        <p:spPr/>
        <p:txBody>
          <a:bodyPr/>
          <a:lstStyle/>
          <a:p>
            <a:r>
              <a:rPr lang="es-MX" dirty="0" smtClean="0"/>
              <a:t>¿Cómo conocer el relieve en el fondo del mar?</a:t>
            </a:r>
            <a:endParaRPr lang="es-E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El paisaje submarino</a:t>
            </a:r>
            <a:endParaRPr lang="es-ES" dirty="0"/>
          </a:p>
        </p:txBody>
      </p:sp>
      <p:sp>
        <p:nvSpPr>
          <p:cNvPr id="3" name="2 Marcador de contenido"/>
          <p:cNvSpPr>
            <a:spLocks noGrp="1"/>
          </p:cNvSpPr>
          <p:nvPr>
            <p:ph idx="1"/>
          </p:nvPr>
        </p:nvSpPr>
        <p:spPr>
          <a:xfrm>
            <a:off x="457200" y="1600200"/>
            <a:ext cx="4042792" cy="4853135"/>
          </a:xfrm>
        </p:spPr>
        <p:txBody>
          <a:bodyPr>
            <a:normAutofit fontScale="85000" lnSpcReduction="20000"/>
          </a:bodyPr>
          <a:lstStyle/>
          <a:p>
            <a:r>
              <a:rPr lang="es-MX" dirty="0" smtClean="0"/>
              <a:t>Medición de las profundidades.</a:t>
            </a:r>
          </a:p>
          <a:p>
            <a:r>
              <a:rPr lang="es-MX" dirty="0" smtClean="0"/>
              <a:t>1920.  Los barcos con </a:t>
            </a:r>
            <a:r>
              <a:rPr lang="es-ES" dirty="0" smtClean="0"/>
              <a:t>las velas distendidas y sin amarrar (pairos) lanzaban una cuerda con una pesa en el extremo.</a:t>
            </a:r>
          </a:p>
          <a:p>
            <a:pPr lvl="1"/>
            <a:r>
              <a:rPr lang="es-ES" dirty="0" smtClean="0"/>
              <a:t>(Método señalado por </a:t>
            </a:r>
            <a:r>
              <a:rPr lang="es-ES" dirty="0" err="1" smtClean="0"/>
              <a:t>Herodoto</a:t>
            </a:r>
            <a:r>
              <a:rPr lang="es-ES" dirty="0" smtClean="0"/>
              <a:t> hace 2400 años)</a:t>
            </a:r>
          </a:p>
          <a:p>
            <a:pPr lvl="1"/>
            <a:r>
              <a:rPr lang="es-MX" dirty="0" smtClean="0"/>
              <a:t>Una medición en mar profundo podía llevar todo el día.</a:t>
            </a:r>
          </a:p>
          <a:p>
            <a:pPr lvl="1"/>
            <a:r>
              <a:rPr lang="es-MX" dirty="0" smtClean="0"/>
              <a:t>Escasas mediciones</a:t>
            </a:r>
            <a:endParaRPr lang="es-ES" dirty="0"/>
          </a:p>
        </p:txBody>
      </p:sp>
      <p:pic>
        <p:nvPicPr>
          <p:cNvPr id="24578" name="Picture 2" descr="http://u.jimdo.com/www66/o/s35f247fc5c73a961/img/i5b67d178ab2d932b/1395858676/std/image.jpg"/>
          <p:cNvPicPr>
            <a:picLocks noChangeAspect="1" noChangeArrowheads="1"/>
          </p:cNvPicPr>
          <p:nvPr/>
        </p:nvPicPr>
        <p:blipFill>
          <a:blip r:embed="rId2" cstate="print"/>
          <a:srcRect/>
          <a:stretch>
            <a:fillRect/>
          </a:stretch>
        </p:blipFill>
        <p:spPr bwMode="auto">
          <a:xfrm>
            <a:off x="4418166" y="2060848"/>
            <a:ext cx="4164264" cy="3240360"/>
          </a:xfrm>
          <a:prstGeom prst="rect">
            <a:avLst/>
          </a:prstGeom>
          <a:noFill/>
        </p:spPr>
      </p:pic>
      <p:sp>
        <p:nvSpPr>
          <p:cNvPr id="5" name="4 CuadroTexto"/>
          <p:cNvSpPr txBox="1"/>
          <p:nvPr/>
        </p:nvSpPr>
        <p:spPr>
          <a:xfrm>
            <a:off x="4499992" y="5301208"/>
            <a:ext cx="4032448" cy="1200329"/>
          </a:xfrm>
          <a:prstGeom prst="rect">
            <a:avLst/>
          </a:prstGeom>
          <a:noFill/>
        </p:spPr>
        <p:txBody>
          <a:bodyPr wrap="square" rtlCol="0">
            <a:spAutoFit/>
          </a:bodyPr>
          <a:lstStyle/>
          <a:p>
            <a:r>
              <a:rPr lang="es-MX" dirty="0" smtClean="0"/>
              <a:t>Idea general del fondo marino: llanura extensa, con algunas oquedades y elevaciones, con enormes cantidades de cieno</a:t>
            </a:r>
            <a:endParaRPr lang="es-E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Batimetría del fondo marino</a:t>
            </a:r>
            <a:endParaRPr lang="es-ES" dirty="0"/>
          </a:p>
        </p:txBody>
      </p:sp>
      <p:sp>
        <p:nvSpPr>
          <p:cNvPr id="3" name="2 Marcador de contenido"/>
          <p:cNvSpPr>
            <a:spLocks noGrp="1"/>
          </p:cNvSpPr>
          <p:nvPr>
            <p:ph idx="1"/>
          </p:nvPr>
        </p:nvSpPr>
        <p:spPr/>
        <p:txBody>
          <a:bodyPr/>
          <a:lstStyle/>
          <a:p>
            <a:r>
              <a:rPr lang="es-MX" dirty="0" smtClean="0"/>
              <a:t>Periodo de entreguerras. Uso de ecosondas.</a:t>
            </a:r>
            <a:endParaRPr lang="es-ES" dirty="0"/>
          </a:p>
        </p:txBody>
      </p:sp>
      <p:pic>
        <p:nvPicPr>
          <p:cNvPr id="26626" name="Picture 2" descr="http://public.bay.livefilestore.com/y1p4kykZ6ZAiaIsOUmMYN1FSg5_4e1BdVuSnp5dckSJCmO1arvorgYxAjLV1TX7lhtAlW2DedQhRY-oT0cf0dxAIg/batimetria-multihaz-monohaz.png?psid=1"/>
          <p:cNvPicPr>
            <a:picLocks noChangeAspect="1" noChangeArrowheads="1"/>
          </p:cNvPicPr>
          <p:nvPr/>
        </p:nvPicPr>
        <p:blipFill>
          <a:blip r:embed="rId2" cstate="print"/>
          <a:srcRect/>
          <a:stretch>
            <a:fillRect/>
          </a:stretch>
        </p:blipFill>
        <p:spPr bwMode="auto">
          <a:xfrm>
            <a:off x="755576" y="2132856"/>
            <a:ext cx="6962775" cy="3610928"/>
          </a:xfrm>
          <a:prstGeom prst="rect">
            <a:avLst/>
          </a:prstGeom>
          <a:noFill/>
        </p:spPr>
      </p:pic>
      <p:sp>
        <p:nvSpPr>
          <p:cNvPr id="5" name="4 CuadroTexto"/>
          <p:cNvSpPr txBox="1"/>
          <p:nvPr/>
        </p:nvSpPr>
        <p:spPr>
          <a:xfrm>
            <a:off x="827584" y="6021288"/>
            <a:ext cx="7128792" cy="646331"/>
          </a:xfrm>
          <a:prstGeom prst="rect">
            <a:avLst/>
          </a:prstGeom>
          <a:noFill/>
        </p:spPr>
        <p:txBody>
          <a:bodyPr wrap="square" rtlCol="0">
            <a:spAutoFit/>
          </a:bodyPr>
          <a:lstStyle/>
          <a:p>
            <a:r>
              <a:rPr lang="es-MX" dirty="0" smtClean="0"/>
              <a:t>Trazado de cartas.  Expediciones oceanográficas pusieron al descubierto elevadas cordilleras y abismos submarinos.  </a:t>
            </a:r>
            <a:endParaRPr lang="es-E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Relieve oceánico</a:t>
            </a:r>
            <a:endParaRPr lang="es-MX" dirty="0"/>
          </a:p>
        </p:txBody>
      </p:sp>
      <p:sp>
        <p:nvSpPr>
          <p:cNvPr id="3" name="2 Marcador de contenido"/>
          <p:cNvSpPr>
            <a:spLocks noGrp="1"/>
          </p:cNvSpPr>
          <p:nvPr>
            <p:ph idx="1"/>
          </p:nvPr>
        </p:nvSpPr>
        <p:spPr/>
        <p:txBody>
          <a:bodyPr/>
          <a:lstStyle/>
          <a:p>
            <a:r>
              <a:rPr lang="es-MX" dirty="0" smtClean="0"/>
              <a:t>Está formado por las partes de la litosfera cubiertas por las aguas de mares y océanos.</a:t>
            </a:r>
          </a:p>
          <a:p>
            <a:pPr lvl="1"/>
            <a:r>
              <a:rPr lang="es-MX" dirty="0" smtClean="0"/>
              <a:t>Plataformas continentales</a:t>
            </a:r>
          </a:p>
          <a:p>
            <a:pPr lvl="1"/>
            <a:r>
              <a:rPr lang="es-MX" dirty="0" smtClean="0"/>
              <a:t>Taludes</a:t>
            </a:r>
          </a:p>
          <a:p>
            <a:pPr lvl="1"/>
            <a:r>
              <a:rPr lang="es-MX" dirty="0" smtClean="0"/>
              <a:t>Llanuras abisales</a:t>
            </a:r>
          </a:p>
          <a:p>
            <a:pPr lvl="1"/>
            <a:r>
              <a:rPr lang="es-MX" dirty="0" smtClean="0"/>
              <a:t>Dorsales oceánicas</a:t>
            </a:r>
          </a:p>
          <a:p>
            <a:pPr lvl="1"/>
            <a:r>
              <a:rPr lang="es-MX" dirty="0" smtClean="0"/>
              <a:t>Fosas marinas</a:t>
            </a:r>
            <a:endParaRPr lang="es-MX" dirty="0"/>
          </a:p>
        </p:txBody>
      </p:sp>
      <p:pic>
        <p:nvPicPr>
          <p:cNvPr id="13314" name="Picture 2" descr="http://recursostic.educacion.es/ciencias/biosfera/web/alumno/2ESO/tierrin/imagenes/Dorsal3.jpg"/>
          <p:cNvPicPr>
            <a:picLocks noChangeAspect="1" noChangeArrowheads="1"/>
          </p:cNvPicPr>
          <p:nvPr/>
        </p:nvPicPr>
        <p:blipFill>
          <a:blip r:embed="rId2" cstate="print"/>
          <a:srcRect/>
          <a:stretch>
            <a:fillRect/>
          </a:stretch>
        </p:blipFill>
        <p:spPr bwMode="auto">
          <a:xfrm>
            <a:off x="4067944" y="3140968"/>
            <a:ext cx="4778896" cy="2787689"/>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Relieve oceánico</a:t>
            </a:r>
            <a:endParaRPr lang="es-MX" dirty="0"/>
          </a:p>
        </p:txBody>
      </p:sp>
      <p:sp>
        <p:nvSpPr>
          <p:cNvPr id="3" name="2 Marcador de contenido"/>
          <p:cNvSpPr>
            <a:spLocks noGrp="1"/>
          </p:cNvSpPr>
          <p:nvPr>
            <p:ph idx="1"/>
          </p:nvPr>
        </p:nvSpPr>
        <p:spPr/>
        <p:txBody>
          <a:bodyPr/>
          <a:lstStyle/>
          <a:p>
            <a:r>
              <a:rPr lang="es-MX" dirty="0" smtClean="0"/>
              <a:t>Plataformas continentales.  Son las partes de los continentes, situadas en sus rebordes, que se encuentran bajo el mar.  Su profundidad bajo el nivel del mar está entre los 0 y los 200 metros.</a:t>
            </a:r>
          </a:p>
        </p:txBody>
      </p:sp>
      <p:pic>
        <p:nvPicPr>
          <p:cNvPr id="3074" name="Picture 2" descr="https://encrypted-tbn2.google.com/images?q=tbn:ANd9GcRbYGg54XeLZnBSDdmkCsyStNthk3i8J_oPNOS9plvaLvJWyv2EBw"/>
          <p:cNvPicPr>
            <a:picLocks noChangeAspect="1" noChangeArrowheads="1"/>
          </p:cNvPicPr>
          <p:nvPr/>
        </p:nvPicPr>
        <p:blipFill>
          <a:blip r:embed="rId2" cstate="print"/>
          <a:srcRect/>
          <a:stretch>
            <a:fillRect/>
          </a:stretch>
        </p:blipFill>
        <p:spPr bwMode="auto">
          <a:xfrm>
            <a:off x="3635896" y="4005064"/>
            <a:ext cx="3876955" cy="201303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Relieve oceánico</a:t>
            </a:r>
            <a:endParaRPr lang="es-MX" dirty="0"/>
          </a:p>
        </p:txBody>
      </p:sp>
      <p:sp>
        <p:nvSpPr>
          <p:cNvPr id="3" name="2 Marcador de contenido"/>
          <p:cNvSpPr>
            <a:spLocks noGrp="1"/>
          </p:cNvSpPr>
          <p:nvPr>
            <p:ph idx="1"/>
          </p:nvPr>
        </p:nvSpPr>
        <p:spPr/>
        <p:txBody>
          <a:bodyPr/>
          <a:lstStyle/>
          <a:p>
            <a:r>
              <a:rPr lang="es-MX" dirty="0" smtClean="0"/>
              <a:t>Taludes.  Los taludes son el borde de las plataformas continentales, formando grandes desniveles como si se tratara de un precipicio (En el Atlántico aparecieron hace 100 millones de años, después que se formaron las hendiduras de </a:t>
            </a:r>
            <a:r>
              <a:rPr lang="es-MX" dirty="0" err="1" smtClean="0"/>
              <a:t>Pangea</a:t>
            </a:r>
            <a:r>
              <a:rPr lang="es-MX" dirty="0" smtClean="0"/>
              <a:t>)</a:t>
            </a:r>
          </a:p>
          <a:p>
            <a:pPr>
              <a:buNone/>
            </a:pPr>
            <a:endParaRPr lang="es-MX" dirty="0"/>
          </a:p>
        </p:txBody>
      </p:sp>
      <p:pic>
        <p:nvPicPr>
          <p:cNvPr id="18434" name="Picture 2" descr="https://encrypted-tbn3.google.com/images?q=tbn:ANd9GcS42E5BpDTXyUoc2YiExmPMtwyJ_YzFPgK4tVenx_LvHlzwfdlZ"/>
          <p:cNvPicPr>
            <a:picLocks noChangeAspect="1" noChangeArrowheads="1"/>
          </p:cNvPicPr>
          <p:nvPr/>
        </p:nvPicPr>
        <p:blipFill>
          <a:blip r:embed="rId2" cstate="print"/>
          <a:srcRect/>
          <a:stretch>
            <a:fillRect/>
          </a:stretch>
        </p:blipFill>
        <p:spPr bwMode="auto">
          <a:xfrm>
            <a:off x="4716016" y="4212987"/>
            <a:ext cx="3312368" cy="233246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Retrato del lecho marino</a:t>
            </a:r>
            <a:endParaRPr lang="es-ES" dirty="0"/>
          </a:p>
        </p:txBody>
      </p:sp>
      <p:sp>
        <p:nvSpPr>
          <p:cNvPr id="3" name="2 Marcador de contenido"/>
          <p:cNvSpPr>
            <a:spLocks noGrp="1"/>
          </p:cNvSpPr>
          <p:nvPr>
            <p:ph idx="1"/>
          </p:nvPr>
        </p:nvSpPr>
        <p:spPr/>
        <p:txBody>
          <a:bodyPr/>
          <a:lstStyle/>
          <a:p>
            <a:r>
              <a:rPr lang="es-MX" dirty="0" smtClean="0"/>
              <a:t>Introducción</a:t>
            </a:r>
          </a:p>
          <a:p>
            <a:r>
              <a:rPr lang="es-MX" dirty="0" smtClean="0"/>
              <a:t>Extracción de sedimentos</a:t>
            </a:r>
          </a:p>
          <a:p>
            <a:r>
              <a:rPr lang="es-MX" dirty="0" smtClean="0"/>
              <a:t>Bombardeo con ondas sonoras</a:t>
            </a:r>
          </a:p>
          <a:p>
            <a:r>
              <a:rPr lang="es-MX" dirty="0" smtClean="0"/>
              <a:t>Inmersión de batiscafos</a:t>
            </a:r>
          </a:p>
          <a:p>
            <a:r>
              <a:rPr lang="es-MX" dirty="0" smtClean="0"/>
              <a:t>Observación de volcanes submarinos</a:t>
            </a:r>
          </a:p>
          <a:p>
            <a:r>
              <a:rPr lang="es-MX" dirty="0" smtClean="0"/>
              <a:t>Observaciones satelitales</a:t>
            </a:r>
            <a:endParaRPr lang="es-E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aremundi.com/graficos/mundo_marino/04.gif"/>
          <p:cNvPicPr>
            <a:picLocks noChangeAspect="1" noChangeArrowheads="1"/>
          </p:cNvPicPr>
          <p:nvPr/>
        </p:nvPicPr>
        <p:blipFill>
          <a:blip r:embed="rId2" cstate="print"/>
          <a:srcRect/>
          <a:stretch>
            <a:fillRect/>
          </a:stretch>
        </p:blipFill>
        <p:spPr bwMode="auto">
          <a:xfrm>
            <a:off x="5796136" y="4149080"/>
            <a:ext cx="2683024" cy="1808646"/>
          </a:xfrm>
          <a:prstGeom prst="rect">
            <a:avLst/>
          </a:prstGeom>
          <a:noFill/>
        </p:spPr>
      </p:pic>
      <p:sp>
        <p:nvSpPr>
          <p:cNvPr id="2" name="1 Título"/>
          <p:cNvSpPr>
            <a:spLocks noGrp="1"/>
          </p:cNvSpPr>
          <p:nvPr>
            <p:ph type="title"/>
          </p:nvPr>
        </p:nvSpPr>
        <p:spPr/>
        <p:txBody>
          <a:bodyPr/>
          <a:lstStyle/>
          <a:p>
            <a:r>
              <a:rPr lang="es-MX" dirty="0" smtClean="0"/>
              <a:t>Relieve oceánico </a:t>
            </a:r>
            <a:endParaRPr lang="es-MX" dirty="0"/>
          </a:p>
        </p:txBody>
      </p:sp>
      <p:sp>
        <p:nvSpPr>
          <p:cNvPr id="3" name="2 Marcador de contenido"/>
          <p:cNvSpPr>
            <a:spLocks noGrp="1"/>
          </p:cNvSpPr>
          <p:nvPr>
            <p:ph idx="1"/>
          </p:nvPr>
        </p:nvSpPr>
        <p:spPr/>
        <p:txBody>
          <a:bodyPr/>
          <a:lstStyle/>
          <a:p>
            <a:r>
              <a:rPr lang="es-MX" dirty="0" smtClean="0"/>
              <a:t>Llanuras abisales.  Son los fondos marinos con una profundidad de aproximadamente 4000 m.  Son zonas extensas con pendientes suaves.  Existen montañas submarinas, zonas de volcanes, generalmente activos.  En ocasiones hay islas volcánicas y </a:t>
            </a:r>
            <a:r>
              <a:rPr lang="es-MX" dirty="0" err="1" smtClean="0"/>
              <a:t>Guyots</a:t>
            </a:r>
            <a:r>
              <a:rPr lang="es-MX" dirty="0" smtClean="0"/>
              <a:t>.</a:t>
            </a:r>
            <a:endParaRPr lang="es-MX"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oogle.com/images?q=tbn:ANd9GcR6wU29qegosEwGm2bkkxIuNqXP5jpI0dtuFaoudYz1UhpN9a-N"/>
          <p:cNvPicPr>
            <a:picLocks noChangeAspect="1" noChangeArrowheads="1"/>
          </p:cNvPicPr>
          <p:nvPr/>
        </p:nvPicPr>
        <p:blipFill>
          <a:blip r:embed="rId2" cstate="print"/>
          <a:srcRect/>
          <a:stretch>
            <a:fillRect/>
          </a:stretch>
        </p:blipFill>
        <p:spPr bwMode="auto">
          <a:xfrm>
            <a:off x="4283968" y="4149080"/>
            <a:ext cx="4196821" cy="1731641"/>
          </a:xfrm>
          <a:prstGeom prst="rect">
            <a:avLst/>
          </a:prstGeom>
          <a:noFill/>
        </p:spPr>
      </p:pic>
      <p:sp>
        <p:nvSpPr>
          <p:cNvPr id="2" name="1 Título"/>
          <p:cNvSpPr>
            <a:spLocks noGrp="1"/>
          </p:cNvSpPr>
          <p:nvPr>
            <p:ph type="title"/>
          </p:nvPr>
        </p:nvSpPr>
        <p:spPr/>
        <p:txBody>
          <a:bodyPr/>
          <a:lstStyle/>
          <a:p>
            <a:r>
              <a:rPr lang="es-MX" dirty="0" smtClean="0"/>
              <a:t>Relieve oceánico</a:t>
            </a:r>
            <a:endParaRPr lang="es-MX" dirty="0"/>
          </a:p>
        </p:txBody>
      </p:sp>
      <p:sp>
        <p:nvSpPr>
          <p:cNvPr id="3" name="2 Marcador de contenido"/>
          <p:cNvSpPr>
            <a:spLocks noGrp="1"/>
          </p:cNvSpPr>
          <p:nvPr>
            <p:ph idx="1"/>
          </p:nvPr>
        </p:nvSpPr>
        <p:spPr/>
        <p:txBody>
          <a:bodyPr>
            <a:normAutofit/>
          </a:bodyPr>
          <a:lstStyle/>
          <a:p>
            <a:r>
              <a:rPr lang="es-MX" dirty="0" smtClean="0"/>
              <a:t>Dorsales oceánicas. Son </a:t>
            </a:r>
            <a:r>
              <a:rPr lang="es-MX" dirty="0"/>
              <a:t>grandes elevaciones de unos 3.000 metros sobre el fondo oceánico. Se encuentran en los bordes de placas </a:t>
            </a:r>
            <a:r>
              <a:rPr lang="es-MX" dirty="0" err="1"/>
              <a:t>litosféricas</a:t>
            </a:r>
            <a:r>
              <a:rPr lang="es-MX" dirty="0"/>
              <a:t> asociadas a volcanes submarinos</a:t>
            </a:r>
            <a:r>
              <a:rPr lang="es-MX" dirty="0" smtClean="0"/>
              <a:t>.  Se forman por la emisión de magma solidificada.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encrypted-tbn3.google.com/images?q=tbn:ANd9GcRrCRmBVTrYjITScauKwX3rauVUNExY8pqrTPXuKgX2fwX5Q_ZB"/>
          <p:cNvPicPr>
            <a:picLocks noChangeAspect="1" noChangeArrowheads="1"/>
          </p:cNvPicPr>
          <p:nvPr/>
        </p:nvPicPr>
        <p:blipFill>
          <a:blip r:embed="rId2" cstate="print"/>
          <a:srcRect/>
          <a:stretch>
            <a:fillRect/>
          </a:stretch>
        </p:blipFill>
        <p:spPr bwMode="auto">
          <a:xfrm>
            <a:off x="6156176" y="4509120"/>
            <a:ext cx="2552700" cy="1790701"/>
          </a:xfrm>
          <a:prstGeom prst="rect">
            <a:avLst/>
          </a:prstGeom>
          <a:noFill/>
        </p:spPr>
      </p:pic>
      <p:sp>
        <p:nvSpPr>
          <p:cNvPr id="2" name="1 Título"/>
          <p:cNvSpPr>
            <a:spLocks noGrp="1"/>
          </p:cNvSpPr>
          <p:nvPr>
            <p:ph type="title"/>
          </p:nvPr>
        </p:nvSpPr>
        <p:spPr/>
        <p:txBody>
          <a:bodyPr/>
          <a:lstStyle/>
          <a:p>
            <a:r>
              <a:rPr lang="es-MX" dirty="0" smtClean="0"/>
              <a:t>Relieve oceánico</a:t>
            </a:r>
            <a:endParaRPr lang="es-MX" dirty="0"/>
          </a:p>
        </p:txBody>
      </p:sp>
      <p:sp>
        <p:nvSpPr>
          <p:cNvPr id="3" name="2 Marcador de contenido"/>
          <p:cNvSpPr>
            <a:spLocks noGrp="1"/>
          </p:cNvSpPr>
          <p:nvPr>
            <p:ph idx="1"/>
          </p:nvPr>
        </p:nvSpPr>
        <p:spPr/>
        <p:txBody>
          <a:bodyPr>
            <a:normAutofit/>
          </a:bodyPr>
          <a:lstStyle/>
          <a:p>
            <a:r>
              <a:rPr lang="es-MX" dirty="0" smtClean="0"/>
              <a:t>Fosas marinas.  Son fisuras estrechas, profundas y alargadas que se forman en las llanuras abisales. En estas se acumula gran cantidad de sedimentos. Se localizan en los bordes de placa, cerca de un continente o de una zona insular. Están asociadas a la presencia de terremotos.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Corrientes de turbidez</a:t>
            </a:r>
            <a:endParaRPr lang="es-MX" dirty="0"/>
          </a:p>
        </p:txBody>
      </p:sp>
      <p:sp>
        <p:nvSpPr>
          <p:cNvPr id="3" name="2 Marcador de contenido"/>
          <p:cNvSpPr>
            <a:spLocks noGrp="1"/>
          </p:cNvSpPr>
          <p:nvPr>
            <p:ph idx="1"/>
          </p:nvPr>
        </p:nvSpPr>
        <p:spPr/>
        <p:txBody>
          <a:bodyPr/>
          <a:lstStyle/>
          <a:p>
            <a:r>
              <a:rPr lang="es-MX" dirty="0" smtClean="0"/>
              <a:t>Descubrimiento de barrancos y cañones en el talud continental, lejanos a la costa.</a:t>
            </a:r>
          </a:p>
          <a:p>
            <a:r>
              <a:rPr lang="es-MX" dirty="0" smtClean="0"/>
              <a:t>Formados por potentes aludes submarinos, los cuales son provocados por terremotos o sobrecarga inestable de sedimento.</a:t>
            </a:r>
          </a:p>
          <a:p>
            <a:r>
              <a:rPr lang="es-MX" dirty="0" smtClean="0"/>
              <a:t>Descenso desde la plataforma por el talud, abriendo un cañón y llegar a la llanura abisal.</a:t>
            </a:r>
          </a:p>
          <a:p>
            <a:endParaRPr lang="es-MX" dirty="0" smtClean="0"/>
          </a:p>
          <a:p>
            <a:endParaRPr lang="es-MX" dirty="0" smtClean="0"/>
          </a:p>
          <a:p>
            <a:endParaRPr lang="es-MX"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Corrientes de turbidez</a:t>
            </a:r>
            <a:endParaRPr lang="es-MX" dirty="0"/>
          </a:p>
        </p:txBody>
      </p:sp>
      <p:sp>
        <p:nvSpPr>
          <p:cNvPr id="3" name="2 Marcador de contenido"/>
          <p:cNvSpPr>
            <a:spLocks noGrp="1"/>
          </p:cNvSpPr>
          <p:nvPr>
            <p:ph idx="1"/>
          </p:nvPr>
        </p:nvSpPr>
        <p:spPr>
          <a:xfrm>
            <a:off x="457200" y="1600200"/>
            <a:ext cx="7787208" cy="2404864"/>
          </a:xfrm>
        </p:spPr>
        <p:txBody>
          <a:bodyPr>
            <a:normAutofit fontScale="70000" lnSpcReduction="20000"/>
          </a:bodyPr>
          <a:lstStyle/>
          <a:p>
            <a:r>
              <a:rPr lang="es-MX" dirty="0" smtClean="0"/>
              <a:t>Son avalanchas submarinas de barro y rocas. Estas avalanchas se mueven alrededor de 60 km/h hacia abajo. Durante el movimiento las partículas finas se separan de las partículas grandes. Es decir abajo llegan al primero las partículas grandes, después las medianas y como último las partículas pequeñas. Los depósitos característicos de un corriente de turbidez son sedimentos marinos que muestran una estratificación gradada.</a:t>
            </a:r>
            <a:endParaRPr lang="es-MX" dirty="0"/>
          </a:p>
        </p:txBody>
      </p:sp>
      <p:pic>
        <p:nvPicPr>
          <p:cNvPr id="1026" name="Picture 2" descr="http://www.geovirtual.cl/geologiageneral/imagenes/Turbi01.gif"/>
          <p:cNvPicPr>
            <a:picLocks noChangeAspect="1" noChangeArrowheads="1"/>
          </p:cNvPicPr>
          <p:nvPr/>
        </p:nvPicPr>
        <p:blipFill>
          <a:blip r:embed="rId2" cstate="print"/>
          <a:srcRect/>
          <a:stretch>
            <a:fillRect/>
          </a:stretch>
        </p:blipFill>
        <p:spPr bwMode="auto">
          <a:xfrm>
            <a:off x="1835696" y="3789040"/>
            <a:ext cx="4853186" cy="246916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encrypted-tbn2.gstatic.com/images?q=tbn:ANd9GcSyUEccECU8TsHy6l4yt5-zGZqc1rvi9p1rH3ZLn5wDueLMN-XDVw"/>
          <p:cNvPicPr>
            <a:picLocks noChangeAspect="1" noChangeArrowheads="1"/>
          </p:cNvPicPr>
          <p:nvPr/>
        </p:nvPicPr>
        <p:blipFill>
          <a:blip r:embed="rId2" cstate="print"/>
          <a:srcRect/>
          <a:stretch>
            <a:fillRect/>
          </a:stretch>
        </p:blipFill>
        <p:spPr bwMode="auto">
          <a:xfrm>
            <a:off x="539552" y="404664"/>
            <a:ext cx="3932376" cy="2945488"/>
          </a:xfrm>
          <a:prstGeom prst="rect">
            <a:avLst/>
          </a:prstGeom>
          <a:noFill/>
        </p:spPr>
      </p:pic>
      <p:sp>
        <p:nvSpPr>
          <p:cNvPr id="2" name="1 Título"/>
          <p:cNvSpPr>
            <a:spLocks noGrp="1"/>
          </p:cNvSpPr>
          <p:nvPr>
            <p:ph type="title"/>
          </p:nvPr>
        </p:nvSpPr>
        <p:spPr/>
        <p:txBody>
          <a:bodyPr>
            <a:normAutofit/>
          </a:bodyPr>
          <a:lstStyle/>
          <a:p>
            <a:r>
              <a:rPr lang="es-MX" b="1" dirty="0" smtClean="0">
                <a:solidFill>
                  <a:srgbClr val="FF0000"/>
                </a:solidFill>
              </a:rPr>
              <a:t>Terremoto y tsunami en Terranova </a:t>
            </a:r>
            <a:endParaRPr lang="es-MX" b="1" dirty="0">
              <a:solidFill>
                <a:srgbClr val="FF0000"/>
              </a:solidFill>
            </a:endParaRPr>
          </a:p>
        </p:txBody>
      </p:sp>
      <p:sp>
        <p:nvSpPr>
          <p:cNvPr id="3" name="2 Marcador de contenido"/>
          <p:cNvSpPr>
            <a:spLocks noGrp="1"/>
          </p:cNvSpPr>
          <p:nvPr>
            <p:ph idx="1"/>
          </p:nvPr>
        </p:nvSpPr>
        <p:spPr>
          <a:xfrm>
            <a:off x="539552" y="2132856"/>
            <a:ext cx="3898776" cy="4525963"/>
          </a:xfrm>
        </p:spPr>
        <p:txBody>
          <a:bodyPr>
            <a:normAutofit fontScale="62500" lnSpcReduction="20000"/>
          </a:bodyPr>
          <a:lstStyle/>
          <a:p>
            <a:r>
              <a:rPr lang="es-MX" b="1" dirty="0" smtClean="0">
                <a:solidFill>
                  <a:srgbClr val="FF0000"/>
                </a:solidFill>
              </a:rPr>
              <a:t>El 18 de noviembre de 1929, (17:02), se produjo un terremoto en las costas de los Grandes Bancos de Terranova, creando un deslizamiento de tierra submarino que provocó un tsunami. El terremoto tuvo una magnitud de 7.2 Richter, con un epicentro de 44.5 °  56.3 °  El tsunami causó la muerte de 29 personas y se estimaron pérdidas por 400.000 dólares.  Este fenómeno dañó 12 cables telegráficos transatlánticos ubicados a muchos kilómetros de distancia. </a:t>
            </a:r>
          </a:p>
          <a:p>
            <a:endParaRPr lang="es-MX" dirty="0"/>
          </a:p>
        </p:txBody>
      </p:sp>
      <p:pic>
        <p:nvPicPr>
          <p:cNvPr id="61444" name="Picture 4" descr="http://4.bp.blogspot.com/-ipaSxpMvfIY/USIGk9UhhUI/AAAAAAAASY8/MDvjz_3BBt0/s1600/Schermata+2013-02-18+alle+11.37.58.png"/>
          <p:cNvPicPr>
            <a:picLocks noChangeAspect="1" noChangeArrowheads="1"/>
          </p:cNvPicPr>
          <p:nvPr/>
        </p:nvPicPr>
        <p:blipFill>
          <a:blip r:embed="rId3" cstate="print"/>
          <a:srcRect/>
          <a:stretch>
            <a:fillRect/>
          </a:stretch>
        </p:blipFill>
        <p:spPr bwMode="auto">
          <a:xfrm>
            <a:off x="5004048" y="1412776"/>
            <a:ext cx="3479551" cy="474114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Algo sobre la Atlántida</a:t>
            </a:r>
            <a:endParaRPr lang="es-ES" dirty="0"/>
          </a:p>
        </p:txBody>
      </p:sp>
      <p:sp>
        <p:nvSpPr>
          <p:cNvPr id="3" name="2 Marcador de contenido"/>
          <p:cNvSpPr>
            <a:spLocks noGrp="1"/>
          </p:cNvSpPr>
          <p:nvPr>
            <p:ph idx="1"/>
          </p:nvPr>
        </p:nvSpPr>
        <p:spPr>
          <a:xfrm>
            <a:off x="457200" y="1600200"/>
            <a:ext cx="5482952" cy="4525963"/>
          </a:xfrm>
        </p:spPr>
        <p:txBody>
          <a:bodyPr>
            <a:normAutofit fontScale="77500" lnSpcReduction="20000"/>
          </a:bodyPr>
          <a:lstStyle/>
          <a:p>
            <a:r>
              <a:rPr lang="es-ES" b="1" i="1" dirty="0" smtClean="0"/>
              <a:t>Critias</a:t>
            </a:r>
            <a:r>
              <a:rPr lang="es-ES" dirty="0" smtClean="0"/>
              <a:t>  o </a:t>
            </a:r>
            <a:r>
              <a:rPr lang="es-ES" b="1" i="1" dirty="0" smtClean="0"/>
              <a:t>La Atlántida</a:t>
            </a:r>
            <a:r>
              <a:rPr lang="es-ES" dirty="0" smtClean="0"/>
              <a:t> es uno de los últimos diálogos de Platón y está inconcluso. Puede ser una continuación de </a:t>
            </a:r>
            <a:r>
              <a:rPr lang="es-ES" i="1" dirty="0" smtClean="0"/>
              <a:t>La República</a:t>
            </a:r>
            <a:r>
              <a:rPr lang="es-ES" dirty="0" smtClean="0"/>
              <a:t> y el </a:t>
            </a:r>
            <a:r>
              <a:rPr lang="es-ES" i="1" dirty="0" err="1" smtClean="0"/>
              <a:t>Timeo</a:t>
            </a:r>
            <a:r>
              <a:rPr lang="es-ES" dirty="0" smtClean="0"/>
              <a:t>.  El texto describe la guerra entre la Atenas prehelénica y la Atlántida, hipotético imperio occidental e isla misteriosa descrita por Critias, quien sostenía que la Atlántida existió en una época muy remota, y la sitúa </a:t>
            </a:r>
            <a:r>
              <a:rPr lang="es-ES" i="1" dirty="0" smtClean="0"/>
              <a:t>más allá de las columnas de Heracles</a:t>
            </a:r>
            <a:r>
              <a:rPr lang="es-ES" dirty="0" smtClean="0"/>
              <a:t>. Dicha isla mitológica fue tragada por el mar y se perdió para siempre.</a:t>
            </a:r>
            <a:endParaRPr lang="es-ES" dirty="0"/>
          </a:p>
        </p:txBody>
      </p:sp>
      <p:pic>
        <p:nvPicPr>
          <p:cNvPr id="59394" name="Picture 2" descr="http://upload.wikimedia.org/wikipedia/commons/thumb/d/da/Plato_Pio-Clemetino_Inv305.jpg/640px-Plato_Pio-Clemetino_Inv305.jpg"/>
          <p:cNvPicPr>
            <a:picLocks noChangeAspect="1" noChangeArrowheads="1"/>
          </p:cNvPicPr>
          <p:nvPr/>
        </p:nvPicPr>
        <p:blipFill>
          <a:blip r:embed="rId2" cstate="print"/>
          <a:srcRect/>
          <a:stretch>
            <a:fillRect/>
          </a:stretch>
        </p:blipFill>
        <p:spPr bwMode="auto">
          <a:xfrm>
            <a:off x="6012160" y="1988840"/>
            <a:ext cx="2520280" cy="382373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Algo sobre la Atlántida</a:t>
            </a:r>
            <a:endParaRPr lang="es-ES" dirty="0"/>
          </a:p>
        </p:txBody>
      </p:sp>
      <p:sp>
        <p:nvSpPr>
          <p:cNvPr id="3" name="2 Marcador de contenido"/>
          <p:cNvSpPr>
            <a:spLocks noGrp="1"/>
          </p:cNvSpPr>
          <p:nvPr>
            <p:ph idx="1"/>
          </p:nvPr>
        </p:nvSpPr>
        <p:spPr>
          <a:xfrm>
            <a:off x="457200" y="1600200"/>
            <a:ext cx="3610744" cy="4525963"/>
          </a:xfrm>
        </p:spPr>
        <p:txBody>
          <a:bodyPr>
            <a:normAutofit fontScale="92500" lnSpcReduction="20000"/>
          </a:bodyPr>
          <a:lstStyle/>
          <a:p>
            <a:r>
              <a:rPr lang="es-MX" dirty="0" smtClean="0"/>
              <a:t>Hendiduras en </a:t>
            </a:r>
            <a:r>
              <a:rPr lang="es-MX" dirty="0" err="1" smtClean="0"/>
              <a:t>Pangea</a:t>
            </a:r>
            <a:r>
              <a:rPr lang="es-MX" dirty="0" smtClean="0"/>
              <a:t>.</a:t>
            </a:r>
          </a:p>
          <a:p>
            <a:r>
              <a:rPr lang="es-MX" dirty="0" smtClean="0"/>
              <a:t>Desprendimiento de porciones de tierra de los flancos continentales, hundidos en los taludes</a:t>
            </a:r>
          </a:p>
          <a:p>
            <a:r>
              <a:rPr lang="es-MX" dirty="0" smtClean="0"/>
              <a:t>Formación de vastas mesetas submarinas  </a:t>
            </a:r>
          </a:p>
          <a:p>
            <a:endParaRPr lang="es-ES" dirty="0"/>
          </a:p>
        </p:txBody>
      </p:sp>
      <p:pic>
        <p:nvPicPr>
          <p:cNvPr id="27650" name="Picture 2" descr="http://science.portalhispanos.com/wordpress/wp-content/uploads/2009/01/atlantida-mapa.jpg"/>
          <p:cNvPicPr>
            <a:picLocks noChangeAspect="1" noChangeArrowheads="1"/>
          </p:cNvPicPr>
          <p:nvPr/>
        </p:nvPicPr>
        <p:blipFill>
          <a:blip r:embed="rId2" cstate="print"/>
          <a:srcRect/>
          <a:stretch>
            <a:fillRect/>
          </a:stretch>
        </p:blipFill>
        <p:spPr bwMode="auto">
          <a:xfrm>
            <a:off x="4470649" y="2204864"/>
            <a:ext cx="4303786" cy="359397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Algo sobre la Atlántida</a:t>
            </a:r>
            <a:endParaRPr lang="es-ES" dirty="0"/>
          </a:p>
        </p:txBody>
      </p:sp>
      <p:sp>
        <p:nvSpPr>
          <p:cNvPr id="3" name="2 Marcador de contenido"/>
          <p:cNvSpPr>
            <a:spLocks noGrp="1"/>
          </p:cNvSpPr>
          <p:nvPr>
            <p:ph idx="1"/>
          </p:nvPr>
        </p:nvSpPr>
        <p:spPr>
          <a:xfrm>
            <a:off x="457200" y="1600200"/>
            <a:ext cx="4042792" cy="4925144"/>
          </a:xfrm>
        </p:spPr>
        <p:txBody>
          <a:bodyPr>
            <a:normAutofit fontScale="85000" lnSpcReduction="20000"/>
          </a:bodyPr>
          <a:lstStyle/>
          <a:p>
            <a:r>
              <a:rPr lang="es-MX" dirty="0" smtClean="0"/>
              <a:t>Banco de Galicia.  Eminencia de cima plana extensa a 750 m de profundidad.</a:t>
            </a:r>
          </a:p>
          <a:p>
            <a:r>
              <a:rPr lang="es-MX" dirty="0" smtClean="0"/>
              <a:t>Su descubrimiento y ubicación favoreció la conjetura de la existencia de la Atlántida.</a:t>
            </a:r>
          </a:p>
          <a:p>
            <a:r>
              <a:rPr lang="es-MX" dirty="0" smtClean="0"/>
              <a:t>En 1958, el buque </a:t>
            </a:r>
            <a:r>
              <a:rPr lang="es-MX" dirty="0" err="1" smtClean="0"/>
              <a:t>Discovery</a:t>
            </a:r>
            <a:r>
              <a:rPr lang="es-MX" dirty="0" smtClean="0"/>
              <a:t> II, investigó el sitio y no halló evidencia del “continente perdido”.</a:t>
            </a:r>
            <a:endParaRPr lang="es-ES" dirty="0"/>
          </a:p>
        </p:txBody>
      </p:sp>
      <p:pic>
        <p:nvPicPr>
          <p:cNvPr id="28674" name="Picture 2" descr="http://4.bp.blogspot.com/-JmYYJt-a96g/UCEFY_lIHuI/AAAAAAAAA50/VHgJSmnAluI/s1600/ICM-CSIC.png"/>
          <p:cNvPicPr>
            <a:picLocks noChangeAspect="1" noChangeArrowheads="1"/>
          </p:cNvPicPr>
          <p:nvPr/>
        </p:nvPicPr>
        <p:blipFill>
          <a:blip r:embed="rId2" cstate="print"/>
          <a:srcRect/>
          <a:stretch>
            <a:fillRect/>
          </a:stretch>
        </p:blipFill>
        <p:spPr bwMode="auto">
          <a:xfrm>
            <a:off x="4644008" y="1268760"/>
            <a:ext cx="4115195" cy="529849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Técnica de los disparos sísmicos</a:t>
            </a:r>
            <a:endParaRPr lang="es-ES" dirty="0"/>
          </a:p>
        </p:txBody>
      </p:sp>
      <p:sp>
        <p:nvSpPr>
          <p:cNvPr id="3" name="2 Marcador de contenido"/>
          <p:cNvSpPr>
            <a:spLocks noGrp="1"/>
          </p:cNvSpPr>
          <p:nvPr>
            <p:ph idx="1"/>
          </p:nvPr>
        </p:nvSpPr>
        <p:spPr>
          <a:xfrm>
            <a:off x="611560" y="1412776"/>
            <a:ext cx="3456384" cy="5040560"/>
          </a:xfrm>
        </p:spPr>
        <p:txBody>
          <a:bodyPr>
            <a:normAutofit lnSpcReduction="10000"/>
          </a:bodyPr>
          <a:lstStyle/>
          <a:p>
            <a:r>
              <a:rPr lang="es-MX" dirty="0" smtClean="0"/>
              <a:t>Exploración petrolera</a:t>
            </a:r>
          </a:p>
          <a:p>
            <a:r>
              <a:rPr lang="es-MX" dirty="0" smtClean="0"/>
              <a:t>M. </a:t>
            </a:r>
            <a:r>
              <a:rPr lang="es-MX" dirty="0" err="1" smtClean="0"/>
              <a:t>Ewing</a:t>
            </a:r>
            <a:r>
              <a:rPr lang="es-MX" dirty="0" smtClean="0"/>
              <a:t> (</a:t>
            </a:r>
            <a:r>
              <a:rPr lang="es-MX" dirty="0" err="1" smtClean="0"/>
              <a:t>Lamont-Doherty</a:t>
            </a:r>
            <a:r>
              <a:rPr lang="es-MX" dirty="0" smtClean="0"/>
              <a:t>, U. de Columbia).</a:t>
            </a:r>
          </a:p>
          <a:p>
            <a:r>
              <a:rPr lang="es-MX" dirty="0" smtClean="0"/>
              <a:t>Estallar cargas explosivas en el agua y crear pequeñas olas sísmicas.</a:t>
            </a:r>
            <a:endParaRPr lang="es-ES" dirty="0"/>
          </a:p>
        </p:txBody>
      </p:sp>
      <p:pic>
        <p:nvPicPr>
          <p:cNvPr id="30722" name="Picture 2" descr="http://2.bp.blogspot.com/-M9yVnE3PIzA/U0avERkjxDI/AAAAAAAABHk/URQfllKfOWk/s1600/buques-sismicos-1.jpg"/>
          <p:cNvPicPr>
            <a:picLocks noChangeAspect="1" noChangeArrowheads="1"/>
          </p:cNvPicPr>
          <p:nvPr/>
        </p:nvPicPr>
        <p:blipFill>
          <a:blip r:embed="rId2" cstate="print"/>
          <a:srcRect/>
          <a:stretch>
            <a:fillRect/>
          </a:stretch>
        </p:blipFill>
        <p:spPr bwMode="auto">
          <a:xfrm>
            <a:off x="4932040" y="1052736"/>
            <a:ext cx="3255660" cy="3421590"/>
          </a:xfrm>
          <a:prstGeom prst="rect">
            <a:avLst/>
          </a:prstGeom>
          <a:noFill/>
        </p:spPr>
      </p:pic>
      <p:sp>
        <p:nvSpPr>
          <p:cNvPr id="6" name="5 CuadroTexto"/>
          <p:cNvSpPr txBox="1"/>
          <p:nvPr/>
        </p:nvSpPr>
        <p:spPr>
          <a:xfrm>
            <a:off x="4283968" y="4941168"/>
            <a:ext cx="4320480" cy="1569660"/>
          </a:xfrm>
          <a:prstGeom prst="rect">
            <a:avLst/>
          </a:prstGeom>
          <a:noFill/>
        </p:spPr>
        <p:txBody>
          <a:bodyPr wrap="square" rtlCol="0">
            <a:spAutoFit/>
          </a:bodyPr>
          <a:lstStyle/>
          <a:p>
            <a:r>
              <a:rPr lang="es-MX" sz="2400" dirty="0" smtClean="0"/>
              <a:t>Se emplean dos barcos: uno deja caer cargas explosivas y el otro registra la llegada de ondas sonoras desde el lecho oceánico.</a:t>
            </a:r>
            <a:endParaRPr lang="es-E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 imaginación de Julio </a:t>
            </a:r>
            <a:r>
              <a:rPr lang="es-MX" dirty="0" err="1" smtClean="0"/>
              <a:t>Verne</a:t>
            </a:r>
            <a:endParaRPr lang="es-ES" dirty="0"/>
          </a:p>
        </p:txBody>
      </p:sp>
      <p:sp>
        <p:nvSpPr>
          <p:cNvPr id="3" name="2 Marcador de contenido"/>
          <p:cNvSpPr>
            <a:spLocks noGrp="1"/>
          </p:cNvSpPr>
          <p:nvPr>
            <p:ph idx="1"/>
          </p:nvPr>
        </p:nvSpPr>
        <p:spPr>
          <a:xfrm>
            <a:off x="457200" y="1600200"/>
            <a:ext cx="3826768" cy="4525963"/>
          </a:xfrm>
        </p:spPr>
        <p:txBody>
          <a:bodyPr>
            <a:normAutofit lnSpcReduction="10000"/>
          </a:bodyPr>
          <a:lstStyle/>
          <a:p>
            <a:r>
              <a:rPr lang="es-MX" dirty="0" smtClean="0"/>
              <a:t>Viaje al Centro de la Tierra.  Isla volcánica </a:t>
            </a:r>
            <a:r>
              <a:rPr lang="es-MX" dirty="0" err="1" smtClean="0"/>
              <a:t>Strómboli</a:t>
            </a:r>
            <a:r>
              <a:rPr lang="es-MX" dirty="0" smtClean="0"/>
              <a:t>.</a:t>
            </a:r>
          </a:p>
          <a:p>
            <a:r>
              <a:rPr lang="es-MX" dirty="0" smtClean="0"/>
              <a:t>20, 000 leguas de viaje submarino.  Cordilleras oceánicas.  Atlántida.</a:t>
            </a:r>
            <a:endParaRPr lang="es-ES" dirty="0"/>
          </a:p>
        </p:txBody>
      </p:sp>
      <p:pic>
        <p:nvPicPr>
          <p:cNvPr id="52226" name="Picture 2" descr="http://geology.com/volcanoes/stromboli/stromboli-volcano.jpg"/>
          <p:cNvPicPr>
            <a:picLocks noChangeAspect="1" noChangeArrowheads="1"/>
          </p:cNvPicPr>
          <p:nvPr/>
        </p:nvPicPr>
        <p:blipFill>
          <a:blip r:embed="rId2" cstate="print"/>
          <a:srcRect/>
          <a:stretch>
            <a:fillRect/>
          </a:stretch>
        </p:blipFill>
        <p:spPr bwMode="auto">
          <a:xfrm>
            <a:off x="4860032" y="1556792"/>
            <a:ext cx="3619500" cy="2247901"/>
          </a:xfrm>
          <a:prstGeom prst="rect">
            <a:avLst/>
          </a:prstGeom>
          <a:noFill/>
        </p:spPr>
      </p:pic>
      <p:pic>
        <p:nvPicPr>
          <p:cNvPr id="52228" name="Picture 4" descr="http://mediaserver.boonty.com/gamesimages/6249_sp_sc1.jpg"/>
          <p:cNvPicPr>
            <a:picLocks noChangeAspect="1" noChangeArrowheads="1"/>
          </p:cNvPicPr>
          <p:nvPr/>
        </p:nvPicPr>
        <p:blipFill>
          <a:blip r:embed="rId3" cstate="print"/>
          <a:srcRect/>
          <a:stretch>
            <a:fillRect/>
          </a:stretch>
        </p:blipFill>
        <p:spPr bwMode="auto">
          <a:xfrm>
            <a:off x="4932040" y="4077072"/>
            <a:ext cx="3377952" cy="253346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Técnica de los disparos sísmicos</a:t>
            </a:r>
            <a:endParaRPr lang="es-ES" dirty="0"/>
          </a:p>
        </p:txBody>
      </p:sp>
      <p:sp>
        <p:nvSpPr>
          <p:cNvPr id="3" name="2 Marcador de contenido"/>
          <p:cNvSpPr>
            <a:spLocks noGrp="1"/>
          </p:cNvSpPr>
          <p:nvPr>
            <p:ph idx="1"/>
          </p:nvPr>
        </p:nvSpPr>
        <p:spPr/>
        <p:txBody>
          <a:bodyPr/>
          <a:lstStyle/>
          <a:p>
            <a:r>
              <a:rPr lang="es-MX" dirty="0" smtClean="0"/>
              <a:t>Medición del espesor de los sedimentos del fondo.</a:t>
            </a:r>
          </a:p>
          <a:p>
            <a:r>
              <a:rPr lang="es-MX" dirty="0" smtClean="0"/>
              <a:t>Determinar el grosor de la litosfera (6 Km bajo el mar, 40 km en tierra)</a:t>
            </a:r>
          </a:p>
          <a:p>
            <a:r>
              <a:rPr lang="es-MX" sz="4000" b="1" dirty="0" smtClean="0">
                <a:solidFill>
                  <a:srgbClr val="FF0000"/>
                </a:solidFill>
              </a:rPr>
              <a:t>Determinación de la naturaleza y dimensiones de la Cordillera Mesoceánica.</a:t>
            </a:r>
            <a:endParaRPr lang="es-ES" sz="4000" b="1"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Cordillera Mesoceánica</a:t>
            </a:r>
            <a:endParaRPr lang="es-ES" dirty="0"/>
          </a:p>
        </p:txBody>
      </p:sp>
      <p:sp>
        <p:nvSpPr>
          <p:cNvPr id="3" name="2 Marcador de contenido"/>
          <p:cNvSpPr>
            <a:spLocks noGrp="1"/>
          </p:cNvSpPr>
          <p:nvPr>
            <p:ph idx="1"/>
          </p:nvPr>
        </p:nvSpPr>
        <p:spPr/>
        <p:txBody>
          <a:bodyPr/>
          <a:lstStyle/>
          <a:p>
            <a:endParaRPr lang="es-ES" dirty="0"/>
          </a:p>
        </p:txBody>
      </p:sp>
      <p:pic>
        <p:nvPicPr>
          <p:cNvPr id="31746" name="Picture 2" descr="http://1.bp.blogspot.com/-rM9OLgSswTQ/VBeF482xNrI/AAAAAAAAdMc/PhB3LeqftkQ/s1600/dorsal%2Bmeso%2Boceanica.JPG"/>
          <p:cNvPicPr>
            <a:picLocks noChangeAspect="1" noChangeArrowheads="1"/>
          </p:cNvPicPr>
          <p:nvPr/>
        </p:nvPicPr>
        <p:blipFill>
          <a:blip r:embed="rId2" cstate="print"/>
          <a:srcRect/>
          <a:stretch>
            <a:fillRect/>
          </a:stretch>
        </p:blipFill>
        <p:spPr bwMode="auto">
          <a:xfrm>
            <a:off x="539552" y="1628800"/>
            <a:ext cx="7907655" cy="438054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Cordillera Mesoceánica</a:t>
            </a:r>
            <a:endParaRPr lang="es-ES" dirty="0"/>
          </a:p>
        </p:txBody>
      </p:sp>
      <p:sp>
        <p:nvSpPr>
          <p:cNvPr id="3" name="2 Marcador de contenido"/>
          <p:cNvSpPr>
            <a:spLocks noGrp="1"/>
          </p:cNvSpPr>
          <p:nvPr>
            <p:ph idx="1"/>
          </p:nvPr>
        </p:nvSpPr>
        <p:spPr>
          <a:xfrm>
            <a:off x="457200" y="1628800"/>
            <a:ext cx="5194920" cy="4497363"/>
          </a:xfrm>
        </p:spPr>
        <p:txBody>
          <a:bodyPr>
            <a:normAutofit fontScale="85000" lnSpcReduction="10000"/>
          </a:bodyPr>
          <a:lstStyle/>
          <a:p>
            <a:r>
              <a:rPr lang="es-MX" dirty="0" smtClean="0"/>
              <a:t>1873.  Primeros indicios de su existencia.  El buque </a:t>
            </a:r>
            <a:r>
              <a:rPr lang="es-MX" dirty="0" err="1" smtClean="0"/>
              <a:t>Challenger</a:t>
            </a:r>
            <a:r>
              <a:rPr lang="es-MX" dirty="0" smtClean="0"/>
              <a:t> descubrió una elevación en medio del Atlántico.</a:t>
            </a:r>
          </a:p>
          <a:p>
            <a:r>
              <a:rPr lang="es-MX" dirty="0" smtClean="0"/>
              <a:t>1950´s.  Ecosondas de registro continuo localizaron esta y otras cordilleras en otros mares.</a:t>
            </a:r>
          </a:p>
          <a:p>
            <a:r>
              <a:rPr lang="es-MX" dirty="0" smtClean="0"/>
              <a:t>1956.  M. </a:t>
            </a:r>
            <a:r>
              <a:rPr lang="es-MX" dirty="0" err="1" smtClean="0"/>
              <a:t>Ewing</a:t>
            </a:r>
            <a:r>
              <a:rPr lang="es-MX" dirty="0" smtClean="0"/>
              <a:t> y B. C. </a:t>
            </a:r>
            <a:r>
              <a:rPr lang="es-MX" dirty="0" err="1" smtClean="0"/>
              <a:t>Heezen</a:t>
            </a:r>
            <a:r>
              <a:rPr lang="es-MX" dirty="0" smtClean="0"/>
              <a:t> predijeron el descubrimiento de una gigantesca cadena montañosa interconectada.</a:t>
            </a:r>
            <a:endParaRPr lang="es-ES" dirty="0"/>
          </a:p>
        </p:txBody>
      </p:sp>
      <p:pic>
        <p:nvPicPr>
          <p:cNvPr id="33794" name="Picture 2" descr="http://upload.wikimedia.org/wikipedia/commons/thumb/0/0b/HMS_Challenger_(1858).jpg/300px-HMS_Challenger_(1858).jpg"/>
          <p:cNvPicPr>
            <a:picLocks noChangeAspect="1" noChangeArrowheads="1"/>
          </p:cNvPicPr>
          <p:nvPr/>
        </p:nvPicPr>
        <p:blipFill>
          <a:blip r:embed="rId2" cstate="print"/>
          <a:srcRect/>
          <a:stretch>
            <a:fillRect/>
          </a:stretch>
        </p:blipFill>
        <p:spPr bwMode="auto">
          <a:xfrm>
            <a:off x="5724128" y="1340768"/>
            <a:ext cx="2857500" cy="1962150"/>
          </a:xfrm>
          <a:prstGeom prst="rect">
            <a:avLst/>
          </a:prstGeom>
          <a:noFill/>
        </p:spPr>
      </p:pic>
      <p:pic>
        <p:nvPicPr>
          <p:cNvPr id="33796" name="Picture 4" descr="http://c250.columbia.edu/images/c250_celebrates/remarkable_columbians/240x240_ewing.jpg"/>
          <p:cNvPicPr>
            <a:picLocks noChangeAspect="1" noChangeArrowheads="1"/>
          </p:cNvPicPr>
          <p:nvPr/>
        </p:nvPicPr>
        <p:blipFill>
          <a:blip r:embed="rId3" cstate="print"/>
          <a:srcRect/>
          <a:stretch>
            <a:fillRect/>
          </a:stretch>
        </p:blipFill>
        <p:spPr bwMode="auto">
          <a:xfrm>
            <a:off x="5940152" y="3861048"/>
            <a:ext cx="2286000" cy="228600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Cordillera Mesoceánica</a:t>
            </a:r>
            <a:endParaRPr lang="es-ES" dirty="0"/>
          </a:p>
        </p:txBody>
      </p:sp>
      <p:sp>
        <p:nvSpPr>
          <p:cNvPr id="3" name="2 Marcador de contenido"/>
          <p:cNvSpPr>
            <a:spLocks noGrp="1"/>
          </p:cNvSpPr>
          <p:nvPr>
            <p:ph idx="1"/>
          </p:nvPr>
        </p:nvSpPr>
        <p:spPr/>
        <p:txBody>
          <a:bodyPr>
            <a:normAutofit fontScale="92500" lnSpcReduction="10000"/>
          </a:bodyPr>
          <a:lstStyle/>
          <a:p>
            <a:r>
              <a:rPr lang="es-MX" dirty="0" smtClean="0"/>
              <a:t>Cartas submarinas levantadas por buques oceanográficos han mostrado que la Cordillera Mesoceánica corre en torno al planeta.</a:t>
            </a:r>
          </a:p>
          <a:p>
            <a:r>
              <a:rPr lang="es-MX" dirty="0" smtClean="0"/>
              <a:t> No obstante su nombre, no siempre está cerca del centro del océano.</a:t>
            </a:r>
          </a:p>
          <a:p>
            <a:r>
              <a:rPr lang="es-MX" dirty="0" smtClean="0"/>
              <a:t>La Elevación del Pacífico Oriental, es casi paralela a la costa de América y divide en dos el Golfo de California.</a:t>
            </a:r>
          </a:p>
          <a:p>
            <a:r>
              <a:rPr lang="es-MX" dirty="0" smtClean="0"/>
              <a:t>A lo largo de la cúspide de la Cordillera corre la Grieta Mesocéanica (Tectónica de Placas).</a:t>
            </a:r>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Sumergibles: Batiscafo Trieste</a:t>
            </a:r>
            <a:endParaRPr lang="es-ES" dirty="0"/>
          </a:p>
        </p:txBody>
      </p:sp>
      <p:sp>
        <p:nvSpPr>
          <p:cNvPr id="3" name="2 Marcador de contenido"/>
          <p:cNvSpPr>
            <a:spLocks noGrp="1"/>
          </p:cNvSpPr>
          <p:nvPr>
            <p:ph idx="1"/>
          </p:nvPr>
        </p:nvSpPr>
        <p:spPr>
          <a:xfrm>
            <a:off x="457200" y="1600200"/>
            <a:ext cx="3322712" cy="4525963"/>
          </a:xfrm>
        </p:spPr>
        <p:txBody>
          <a:bodyPr>
            <a:normAutofit fontScale="70000" lnSpcReduction="20000"/>
          </a:bodyPr>
          <a:lstStyle/>
          <a:p>
            <a:r>
              <a:rPr lang="es-MX" dirty="0" smtClean="0"/>
              <a:t>El </a:t>
            </a:r>
            <a:r>
              <a:rPr lang="es-ES" dirty="0" smtClean="0"/>
              <a:t>23 de enero de 1960</a:t>
            </a:r>
            <a:r>
              <a:rPr lang="es-MX" dirty="0" smtClean="0"/>
              <a:t>, J. </a:t>
            </a:r>
            <a:r>
              <a:rPr lang="es-MX" dirty="0" err="1" smtClean="0"/>
              <a:t>Piccard</a:t>
            </a:r>
            <a:r>
              <a:rPr lang="es-MX" dirty="0" smtClean="0"/>
              <a:t> y D. </a:t>
            </a:r>
            <a:r>
              <a:rPr lang="es-MX" dirty="0" err="1" smtClean="0"/>
              <a:t>Walsh</a:t>
            </a:r>
            <a:r>
              <a:rPr lang="es-MX" dirty="0" smtClean="0"/>
              <a:t> descendieron 10,911 </a:t>
            </a:r>
            <a:r>
              <a:rPr lang="es-MX" dirty="0" err="1" smtClean="0"/>
              <a:t>mts</a:t>
            </a:r>
            <a:r>
              <a:rPr lang="es-MX" dirty="0" smtClean="0"/>
              <a:t>., en</a:t>
            </a:r>
            <a:r>
              <a:rPr lang="es-ES" dirty="0" smtClean="0"/>
              <a:t> la fosa de las Marianas, usando el </a:t>
            </a:r>
            <a:r>
              <a:rPr lang="es-ES" i="1" dirty="0" smtClean="0"/>
              <a:t>Trieste.  </a:t>
            </a:r>
            <a:r>
              <a:rPr lang="es-ES" dirty="0" smtClean="0"/>
              <a:t>El lugar del descenso fue el extremo suroccidental de la fosa, cerca de Guam. Los sistemas de a bordo indicaban una profundidad de 11, 521 m, que después fue revisada y resultó ser de 11034 metros.</a:t>
            </a:r>
            <a:endParaRPr lang="es-ES" dirty="0"/>
          </a:p>
        </p:txBody>
      </p:sp>
      <p:pic>
        <p:nvPicPr>
          <p:cNvPr id="51202" name="Picture 2" descr="http://upload.wikimedia.org/wikipedia/commons/3/36/Bathyscaphe_Trieste.jpg"/>
          <p:cNvPicPr>
            <a:picLocks noChangeAspect="1" noChangeArrowheads="1"/>
          </p:cNvPicPr>
          <p:nvPr/>
        </p:nvPicPr>
        <p:blipFill>
          <a:blip r:embed="rId2" cstate="print"/>
          <a:srcRect/>
          <a:stretch>
            <a:fillRect/>
          </a:stretch>
        </p:blipFill>
        <p:spPr bwMode="auto">
          <a:xfrm>
            <a:off x="3923928" y="1772816"/>
            <a:ext cx="5076056" cy="413315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gpsbuceo.com/images/cientifico/000123321.jpg"/>
          <p:cNvPicPr>
            <a:picLocks noChangeAspect="1" noChangeArrowheads="1"/>
          </p:cNvPicPr>
          <p:nvPr/>
        </p:nvPicPr>
        <p:blipFill>
          <a:blip r:embed="rId2" cstate="print"/>
          <a:srcRect/>
          <a:stretch>
            <a:fillRect/>
          </a:stretch>
        </p:blipFill>
        <p:spPr bwMode="auto">
          <a:xfrm>
            <a:off x="251520" y="1700808"/>
            <a:ext cx="8559300" cy="4264893"/>
          </a:xfrm>
          <a:prstGeom prst="rect">
            <a:avLst/>
          </a:prstGeom>
          <a:noFill/>
        </p:spPr>
      </p:pic>
      <p:sp>
        <p:nvSpPr>
          <p:cNvPr id="2" name="1 Título"/>
          <p:cNvSpPr>
            <a:spLocks noGrp="1"/>
          </p:cNvSpPr>
          <p:nvPr>
            <p:ph type="title"/>
          </p:nvPr>
        </p:nvSpPr>
        <p:spPr/>
        <p:txBody>
          <a:bodyPr/>
          <a:lstStyle/>
          <a:p>
            <a:r>
              <a:rPr lang="es-MX" dirty="0" smtClean="0"/>
              <a:t>Sumergibles: </a:t>
            </a:r>
            <a:r>
              <a:rPr lang="es-MX" dirty="0" err="1" smtClean="0"/>
              <a:t>Alvin</a:t>
            </a:r>
            <a:endParaRPr lang="es-ES" dirty="0"/>
          </a:p>
        </p:txBody>
      </p:sp>
      <p:sp>
        <p:nvSpPr>
          <p:cNvPr id="3" name="2 Marcador de contenido"/>
          <p:cNvSpPr>
            <a:spLocks noGrp="1"/>
          </p:cNvSpPr>
          <p:nvPr>
            <p:ph idx="1"/>
          </p:nvPr>
        </p:nvSpPr>
        <p:spPr/>
        <p:txBody>
          <a:bodyPr/>
          <a:lstStyle/>
          <a:p>
            <a:r>
              <a:rPr lang="es-MX" b="1" dirty="0" smtClean="0">
                <a:solidFill>
                  <a:srgbClr val="FF0000"/>
                </a:solidFill>
              </a:rPr>
              <a:t>Submarino de aleación de titanio,  poseía sondas y un brazo recolector de muestras a control remoto.  Capaz de sumergirse a más de tres km.</a:t>
            </a:r>
            <a:endParaRPr lang="es-ES" b="1"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Descubrimientos con el </a:t>
            </a:r>
            <a:r>
              <a:rPr lang="es-MX" i="1" dirty="0" err="1" smtClean="0"/>
              <a:t>Alvin</a:t>
            </a:r>
            <a:endParaRPr lang="es-ES" i="1" dirty="0"/>
          </a:p>
        </p:txBody>
      </p:sp>
      <p:sp>
        <p:nvSpPr>
          <p:cNvPr id="3" name="2 Marcador de contenido"/>
          <p:cNvSpPr>
            <a:spLocks noGrp="1"/>
          </p:cNvSpPr>
          <p:nvPr>
            <p:ph idx="1"/>
          </p:nvPr>
        </p:nvSpPr>
        <p:spPr>
          <a:xfrm>
            <a:off x="457200" y="1556792"/>
            <a:ext cx="3610744" cy="4569371"/>
          </a:xfrm>
        </p:spPr>
        <p:txBody>
          <a:bodyPr>
            <a:normAutofit fontScale="85000" lnSpcReduction="10000"/>
          </a:bodyPr>
          <a:lstStyle/>
          <a:p>
            <a:r>
              <a:rPr lang="es-MX" dirty="0" smtClean="0"/>
              <a:t>Resquebrajaduras en el lecho oceánico.  Fuente de basalto fundido (lavas).</a:t>
            </a:r>
          </a:p>
          <a:p>
            <a:r>
              <a:rPr lang="es-MX" dirty="0" smtClean="0"/>
              <a:t>J. B. </a:t>
            </a:r>
            <a:r>
              <a:rPr lang="es-MX" dirty="0" err="1" smtClean="0"/>
              <a:t>Gorliss</a:t>
            </a:r>
            <a:r>
              <a:rPr lang="es-MX" dirty="0" smtClean="0"/>
              <a:t> y R. D. </a:t>
            </a:r>
            <a:r>
              <a:rPr lang="es-MX" dirty="0" err="1" smtClean="0"/>
              <a:t>Ballard</a:t>
            </a:r>
            <a:r>
              <a:rPr lang="es-MX" dirty="0" smtClean="0"/>
              <a:t>, </a:t>
            </a:r>
            <a:r>
              <a:rPr lang="es-MX" dirty="0" smtClean="0"/>
              <a:t>examinaron </a:t>
            </a:r>
            <a:r>
              <a:rPr lang="es-MX" dirty="0" smtClean="0"/>
              <a:t>en el </a:t>
            </a:r>
            <a:r>
              <a:rPr lang="es-MX" i="1" dirty="0" err="1" smtClean="0"/>
              <a:t>Alvin</a:t>
            </a:r>
            <a:r>
              <a:rPr lang="es-MX" dirty="0" smtClean="0"/>
              <a:t> la Hendidura de las Galápagos.</a:t>
            </a:r>
          </a:p>
          <a:p>
            <a:r>
              <a:rPr lang="es-MX" dirty="0" smtClean="0"/>
              <a:t>Hallazgo de ventilas hidrotermales</a:t>
            </a:r>
          </a:p>
          <a:p>
            <a:endParaRPr lang="es-ES" dirty="0"/>
          </a:p>
        </p:txBody>
      </p:sp>
      <p:pic>
        <p:nvPicPr>
          <p:cNvPr id="36866" name="Picture 2" descr="http://www.portalplanetasedna.com.ar/archivos_varios3/galapa1.jpg"/>
          <p:cNvPicPr>
            <a:picLocks noChangeAspect="1" noChangeArrowheads="1"/>
          </p:cNvPicPr>
          <p:nvPr/>
        </p:nvPicPr>
        <p:blipFill>
          <a:blip r:embed="rId2" cstate="print"/>
          <a:srcRect/>
          <a:stretch>
            <a:fillRect/>
          </a:stretch>
        </p:blipFill>
        <p:spPr bwMode="auto">
          <a:xfrm>
            <a:off x="4788024" y="3645024"/>
            <a:ext cx="3574838" cy="2657872"/>
          </a:xfrm>
          <a:prstGeom prst="rect">
            <a:avLst/>
          </a:prstGeom>
          <a:noFill/>
        </p:spPr>
      </p:pic>
      <p:pic>
        <p:nvPicPr>
          <p:cNvPr id="36868" name="Picture 4" descr="http://universomarino.com/wp-content/uploads/2012/06/conductos-de-ventilacion-del-mar.jpg"/>
          <p:cNvPicPr>
            <a:picLocks noChangeAspect="1" noChangeArrowheads="1"/>
          </p:cNvPicPr>
          <p:nvPr/>
        </p:nvPicPr>
        <p:blipFill>
          <a:blip r:embed="rId3" cstate="print"/>
          <a:srcRect/>
          <a:stretch>
            <a:fillRect/>
          </a:stretch>
        </p:blipFill>
        <p:spPr bwMode="auto">
          <a:xfrm>
            <a:off x="5076056" y="1448780"/>
            <a:ext cx="2664296" cy="1998222"/>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Islas de coral y cúspides de volcanes hundidos</a:t>
            </a:r>
            <a:endParaRPr lang="es-ES" dirty="0"/>
          </a:p>
        </p:txBody>
      </p:sp>
      <p:sp>
        <p:nvSpPr>
          <p:cNvPr id="3" name="2 Marcador de contenido"/>
          <p:cNvSpPr>
            <a:spLocks noGrp="1"/>
          </p:cNvSpPr>
          <p:nvPr>
            <p:ph idx="1"/>
          </p:nvPr>
        </p:nvSpPr>
        <p:spPr>
          <a:xfrm>
            <a:off x="457200" y="1600200"/>
            <a:ext cx="4330824" cy="4781128"/>
          </a:xfrm>
        </p:spPr>
        <p:txBody>
          <a:bodyPr/>
          <a:lstStyle/>
          <a:p>
            <a:r>
              <a:rPr lang="es-MX" dirty="0" smtClean="0"/>
              <a:t>Darwin.</a:t>
            </a:r>
          </a:p>
          <a:p>
            <a:r>
              <a:rPr lang="es-MX" dirty="0" smtClean="0"/>
              <a:t>Perforación del Atolón de </a:t>
            </a:r>
            <a:r>
              <a:rPr lang="es-MX" dirty="0" err="1" smtClean="0"/>
              <a:t>Eniwetok</a:t>
            </a:r>
            <a:r>
              <a:rPr lang="es-MX" dirty="0" smtClean="0"/>
              <a:t>.  Isla volcánica sumergida</a:t>
            </a:r>
            <a:endParaRPr lang="es-ES" dirty="0"/>
          </a:p>
        </p:txBody>
      </p:sp>
      <p:pic>
        <p:nvPicPr>
          <p:cNvPr id="37890" name="Picture 2" descr="http://www.loran-history.info/eniwetok/eniwetok.jpg"/>
          <p:cNvPicPr>
            <a:picLocks noChangeAspect="1" noChangeArrowheads="1"/>
          </p:cNvPicPr>
          <p:nvPr/>
        </p:nvPicPr>
        <p:blipFill>
          <a:blip r:embed="rId2" cstate="print"/>
          <a:srcRect/>
          <a:stretch>
            <a:fillRect/>
          </a:stretch>
        </p:blipFill>
        <p:spPr bwMode="auto">
          <a:xfrm>
            <a:off x="1115616" y="3717032"/>
            <a:ext cx="3628661" cy="2721496"/>
          </a:xfrm>
          <a:prstGeom prst="rect">
            <a:avLst/>
          </a:prstGeom>
          <a:noFill/>
        </p:spPr>
      </p:pic>
      <p:pic>
        <p:nvPicPr>
          <p:cNvPr id="37892" name="Picture 4" descr="http://www.biografiasyvidas.com/monografia/darwin/fotos/darwin_5.jpg"/>
          <p:cNvPicPr>
            <a:picLocks noChangeAspect="1" noChangeArrowheads="1"/>
          </p:cNvPicPr>
          <p:nvPr/>
        </p:nvPicPr>
        <p:blipFill>
          <a:blip r:embed="rId3" cstate="print"/>
          <a:srcRect/>
          <a:stretch>
            <a:fillRect/>
          </a:stretch>
        </p:blipFill>
        <p:spPr bwMode="auto">
          <a:xfrm>
            <a:off x="5220072" y="1412776"/>
            <a:ext cx="3209925" cy="428625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Atolón </a:t>
            </a:r>
            <a:endParaRPr lang="es-ES" dirty="0"/>
          </a:p>
        </p:txBody>
      </p:sp>
      <p:sp>
        <p:nvSpPr>
          <p:cNvPr id="3" name="2 Marcador de contenido"/>
          <p:cNvSpPr>
            <a:spLocks noGrp="1"/>
          </p:cNvSpPr>
          <p:nvPr>
            <p:ph idx="1"/>
          </p:nvPr>
        </p:nvSpPr>
        <p:spPr>
          <a:xfrm>
            <a:off x="457200" y="1600200"/>
            <a:ext cx="3178696" cy="4781128"/>
          </a:xfrm>
        </p:spPr>
        <p:txBody>
          <a:bodyPr>
            <a:normAutofit fontScale="77500" lnSpcReduction="20000"/>
          </a:bodyPr>
          <a:lstStyle/>
          <a:p>
            <a:r>
              <a:rPr lang="es-ES" dirty="0" smtClean="0"/>
              <a:t>Conjunto de islas pequeñas que forman parte de un arrecife de coral, con una laguna interior que comunica con el mar.  Los atolones se forman cuando un arrecife de coral crece alrededor de una isla volcánica, a medida que la isla se va hundiendo en el océano.</a:t>
            </a:r>
            <a:endParaRPr lang="es-ES" dirty="0"/>
          </a:p>
        </p:txBody>
      </p:sp>
      <p:pic>
        <p:nvPicPr>
          <p:cNvPr id="41986" name="Picture 2" descr="http://www.geovirtual2.cl/geologiageneral/Marin02.gif"/>
          <p:cNvPicPr>
            <a:picLocks noChangeAspect="1" noChangeArrowheads="1"/>
          </p:cNvPicPr>
          <p:nvPr/>
        </p:nvPicPr>
        <p:blipFill>
          <a:blip r:embed="rId2" cstate="print"/>
          <a:srcRect/>
          <a:stretch>
            <a:fillRect/>
          </a:stretch>
        </p:blipFill>
        <p:spPr bwMode="auto">
          <a:xfrm>
            <a:off x="3851920" y="1628800"/>
            <a:ext cx="4799745" cy="2135887"/>
          </a:xfrm>
          <a:prstGeom prst="rect">
            <a:avLst/>
          </a:prstGeom>
          <a:noFill/>
        </p:spPr>
      </p:pic>
      <p:pic>
        <p:nvPicPr>
          <p:cNvPr id="41988" name="Picture 4" descr="http://3.bp.blogspot.com/-FmtTQZQaNFQ/T0_zWpBo8zI/AAAAAAAAAFI/BC7MqYwjbyI/s1600/Pingelap+(atol%C3%B3n_daltonismo).png"/>
          <p:cNvPicPr>
            <a:picLocks noChangeAspect="1" noChangeArrowheads="1"/>
          </p:cNvPicPr>
          <p:nvPr/>
        </p:nvPicPr>
        <p:blipFill>
          <a:blip r:embed="rId3" cstate="print"/>
          <a:srcRect/>
          <a:stretch>
            <a:fillRect/>
          </a:stretch>
        </p:blipFill>
        <p:spPr bwMode="auto">
          <a:xfrm>
            <a:off x="3995936" y="3924286"/>
            <a:ext cx="4608512" cy="258488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Altimetría satelital</a:t>
            </a:r>
            <a:endParaRPr lang="es-ES" dirty="0"/>
          </a:p>
        </p:txBody>
      </p:sp>
      <p:sp>
        <p:nvSpPr>
          <p:cNvPr id="3" name="2 Marcador de contenido"/>
          <p:cNvSpPr>
            <a:spLocks noGrp="1"/>
          </p:cNvSpPr>
          <p:nvPr>
            <p:ph idx="1"/>
          </p:nvPr>
        </p:nvSpPr>
        <p:spPr>
          <a:xfrm>
            <a:off x="457200" y="1600200"/>
            <a:ext cx="4114800" cy="4709120"/>
          </a:xfrm>
        </p:spPr>
        <p:txBody>
          <a:bodyPr>
            <a:normAutofit fontScale="85000" lnSpcReduction="20000"/>
          </a:bodyPr>
          <a:lstStyle/>
          <a:p>
            <a:r>
              <a:rPr lang="es-ES" dirty="0" smtClean="0"/>
              <a:t>La era moderna de las </a:t>
            </a:r>
            <a:r>
              <a:rPr lang="es-ES" dirty="0" err="1" smtClean="0"/>
              <a:t>geociencias</a:t>
            </a:r>
            <a:r>
              <a:rPr lang="es-ES" dirty="0" smtClean="0"/>
              <a:t> comenzó con los datos altimétricos. Las primeras observaciones revelaron la estructura tectónica a gran escala del suelo marino, y permitieron someter a prueba y confirmar nuestra comprensión de la tectónica de placas a nivel regional y planetario.</a:t>
            </a:r>
            <a:endParaRPr lang="es-ES" dirty="0"/>
          </a:p>
        </p:txBody>
      </p:sp>
      <p:pic>
        <p:nvPicPr>
          <p:cNvPr id="38916" name="Picture 4" descr="Representación de la Tierra desde el ártico con valores de batimetría y topografía"/>
          <p:cNvPicPr>
            <a:picLocks noChangeAspect="1" noChangeArrowheads="1"/>
          </p:cNvPicPr>
          <p:nvPr/>
        </p:nvPicPr>
        <p:blipFill>
          <a:blip r:embed="rId2" cstate="print"/>
          <a:srcRect/>
          <a:stretch>
            <a:fillRect/>
          </a:stretch>
        </p:blipFill>
        <p:spPr bwMode="auto">
          <a:xfrm>
            <a:off x="4860032" y="1556792"/>
            <a:ext cx="3791294" cy="393536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20,000 leguas de viaje submarino</a:t>
            </a:r>
            <a:endParaRPr lang="es-ES" dirty="0"/>
          </a:p>
        </p:txBody>
      </p:sp>
      <p:sp>
        <p:nvSpPr>
          <p:cNvPr id="3" name="2 Marcador de contenido"/>
          <p:cNvSpPr>
            <a:spLocks noGrp="1"/>
          </p:cNvSpPr>
          <p:nvPr>
            <p:ph idx="1"/>
          </p:nvPr>
        </p:nvSpPr>
        <p:spPr/>
        <p:txBody>
          <a:bodyPr>
            <a:normAutofit fontScale="92500" lnSpcReduction="20000"/>
          </a:bodyPr>
          <a:lstStyle/>
          <a:p>
            <a:r>
              <a:rPr lang="es-ES" dirty="0" smtClean="0"/>
              <a:t>Con </a:t>
            </a:r>
            <a:r>
              <a:rPr lang="es-ES" i="1" dirty="0" smtClean="0"/>
              <a:t>Veinte mil leguas de viaje submarino</a:t>
            </a:r>
            <a:r>
              <a:rPr lang="es-ES" dirty="0" smtClean="0"/>
              <a:t>, Julio </a:t>
            </a:r>
            <a:r>
              <a:rPr lang="es-ES" dirty="0" err="1" smtClean="0"/>
              <a:t>Verne</a:t>
            </a:r>
            <a:r>
              <a:rPr lang="es-ES" dirty="0" smtClean="0"/>
              <a:t> se adelantó 140 años a Google </a:t>
            </a:r>
            <a:r>
              <a:rPr lang="es-ES" dirty="0" err="1" smtClean="0"/>
              <a:t>Ocean</a:t>
            </a:r>
            <a:r>
              <a:rPr lang="es-ES" dirty="0" smtClean="0"/>
              <a:t>. http://portal.educ.ar/debates/sociedad/vizualizacion-de-la-informacio/con-veinte-mil-leguas-de-viaje.php</a:t>
            </a:r>
          </a:p>
          <a:p>
            <a:pPr fontAlgn="base"/>
            <a:r>
              <a:rPr lang="es-ES" dirty="0" smtClean="0"/>
              <a:t>El nuevo Google </a:t>
            </a:r>
            <a:r>
              <a:rPr lang="es-ES" dirty="0" err="1" smtClean="0"/>
              <a:t>Earth</a:t>
            </a:r>
            <a:r>
              <a:rPr lang="es-ES" dirty="0" smtClean="0"/>
              <a:t> recorre 20.000 leguas de viaje submarino.  El gigante de internet lanza otra versión que abarca los océanos y cobertura de la vida marítima. (http://cincodias.com/cincodias/2009/02/03/empresas/1233672005_850215.html)</a:t>
            </a:r>
          </a:p>
          <a:p>
            <a:endParaRPr lang="es-ES" dirty="0" smtClean="0"/>
          </a:p>
          <a:p>
            <a:endParaRPr lang="es-E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s-MX" smtClean="0"/>
              <a:t>Medición de corrientes y mareas</a:t>
            </a:r>
            <a:endParaRPr lang="es-ES" smtClean="0"/>
          </a:p>
        </p:txBody>
      </p:sp>
      <p:sp>
        <p:nvSpPr>
          <p:cNvPr id="57347" name="Rectangle 4"/>
          <p:cNvSpPr>
            <a:spLocks noGrp="1" noChangeArrowheads="1"/>
          </p:cNvSpPr>
          <p:nvPr>
            <p:ph type="body" sz="half" idx="2"/>
          </p:nvPr>
        </p:nvSpPr>
        <p:spPr>
          <a:xfrm>
            <a:off x="4648200" y="1981200"/>
            <a:ext cx="3810000" cy="4343400"/>
          </a:xfrm>
        </p:spPr>
        <p:txBody>
          <a:bodyPr>
            <a:normAutofit lnSpcReduction="10000"/>
          </a:bodyPr>
          <a:lstStyle/>
          <a:p>
            <a:pPr>
              <a:lnSpc>
                <a:spcPct val="90000"/>
              </a:lnSpc>
            </a:pPr>
            <a:r>
              <a:rPr lang="es-MX" sz="2600" smtClean="0"/>
              <a:t>El altímetro mide su propia altura sobre la superficie marina, la cual varía de acuerdo a la velocidad de la corriente, mareas, oleaje, presión barométrica.  Las variaciones verticales se miden de acuerdo al Nivel Medio del Mar (MSL).</a:t>
            </a:r>
            <a:endParaRPr lang="es-ES" sz="2600" smtClean="0"/>
          </a:p>
        </p:txBody>
      </p:sp>
      <p:pic>
        <p:nvPicPr>
          <p:cNvPr id="57348" name="Picture 6" descr="F:\4.TIF"/>
          <p:cNvPicPr>
            <a:picLocks noGrp="1" noChangeAspect="1" noChangeArrowheads="1"/>
          </p:cNvPicPr>
          <p:nvPr>
            <p:ph type="clipArt" sz="half" idx="1"/>
          </p:nvPr>
        </p:nvPicPr>
        <p:blipFill>
          <a:blip r:embed="rId2" cstate="print"/>
          <a:srcRect/>
          <a:stretch>
            <a:fillRect/>
          </a:stretch>
        </p:blipFill>
        <p:spPr>
          <a:xfrm>
            <a:off x="863600" y="1676400"/>
            <a:ext cx="3621088" cy="495300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s-MX" sz="4400">
                <a:solidFill>
                  <a:schemeClr val="tx2"/>
                </a:solidFill>
              </a:rPr>
              <a:t>Procesos oceánicos: Elevación media de la superficie marina</a:t>
            </a:r>
            <a:endParaRPr lang="es-ES" sz="4400">
              <a:solidFill>
                <a:schemeClr val="tx2"/>
              </a:solidFill>
            </a:endParaRPr>
          </a:p>
        </p:txBody>
      </p:sp>
      <p:sp>
        <p:nvSpPr>
          <p:cNvPr id="64515" name="Rectangle 3"/>
          <p:cNvSpPr>
            <a:spLocks noChangeArrowheads="1"/>
          </p:cNvSpPr>
          <p:nvPr/>
        </p:nvSpPr>
        <p:spPr bwMode="auto">
          <a:xfrm>
            <a:off x="685800" y="1981200"/>
            <a:ext cx="3810000" cy="4114800"/>
          </a:xfrm>
          <a:prstGeom prst="rect">
            <a:avLst/>
          </a:prstGeom>
          <a:noFill/>
          <a:ln w="9525">
            <a:noFill/>
            <a:miter lim="800000"/>
            <a:headEnd/>
            <a:tailEnd/>
          </a:ln>
        </p:spPr>
        <p:txBody>
          <a:bodyPr/>
          <a:lstStyle/>
          <a:p>
            <a:pPr marL="342900" indent="-342900">
              <a:lnSpc>
                <a:spcPct val="90000"/>
              </a:lnSpc>
              <a:spcBef>
                <a:spcPct val="20000"/>
              </a:spcBef>
              <a:buFontTx/>
              <a:buChar char="•"/>
            </a:pPr>
            <a:r>
              <a:rPr lang="es-MX" sz="2400" dirty="0"/>
              <a:t>Atlántico del norte </a:t>
            </a:r>
          </a:p>
          <a:p>
            <a:pPr marL="342900" indent="-342900">
              <a:lnSpc>
                <a:spcPct val="90000"/>
              </a:lnSpc>
              <a:spcBef>
                <a:spcPct val="20000"/>
              </a:spcBef>
              <a:buFontTx/>
              <a:buChar char="•"/>
            </a:pPr>
            <a:r>
              <a:rPr lang="es-MX" sz="2400" dirty="0"/>
              <a:t>La superficie marina no es plana, presenta colinas y valles, como respuesta del piso oceánico; las corrientes de agua caliente y </a:t>
            </a:r>
            <a:r>
              <a:rPr lang="es-MX" sz="2400" dirty="0" smtClean="0"/>
              <a:t>fría </a:t>
            </a:r>
            <a:r>
              <a:rPr lang="es-MX" sz="2400" dirty="0"/>
              <a:t>influyen en la elevación del nivel marino y el clima mundial.</a:t>
            </a:r>
          </a:p>
          <a:p>
            <a:pPr marL="342900" indent="-342900">
              <a:lnSpc>
                <a:spcPct val="90000"/>
              </a:lnSpc>
              <a:spcBef>
                <a:spcPct val="20000"/>
              </a:spcBef>
              <a:buFontTx/>
              <a:buChar char="•"/>
            </a:pPr>
            <a:r>
              <a:rPr lang="es-MX" sz="2400" dirty="0"/>
              <a:t>Mide variaciones de decenas de metros con una precisión de 2 cm.</a:t>
            </a:r>
            <a:endParaRPr lang="es-ES" sz="2400" dirty="0"/>
          </a:p>
        </p:txBody>
      </p:sp>
      <p:pic>
        <p:nvPicPr>
          <p:cNvPr id="64516" name="Picture 4" descr="C:\pubico\sar6.jpg"/>
          <p:cNvPicPr>
            <a:picLocks noChangeAspect="1" noChangeArrowheads="1"/>
          </p:cNvPicPr>
          <p:nvPr/>
        </p:nvPicPr>
        <p:blipFill>
          <a:blip r:embed="rId2" cstate="print"/>
          <a:srcRect/>
          <a:stretch>
            <a:fillRect/>
          </a:stretch>
        </p:blipFill>
        <p:spPr bwMode="auto">
          <a:xfrm>
            <a:off x="4648200" y="2693988"/>
            <a:ext cx="3810000" cy="268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Altimetría satelital y gravimetría</a:t>
            </a:r>
            <a:endParaRPr lang="es-ES" dirty="0"/>
          </a:p>
        </p:txBody>
      </p:sp>
      <p:sp>
        <p:nvSpPr>
          <p:cNvPr id="3" name="2 Marcador de contenido"/>
          <p:cNvSpPr>
            <a:spLocks noGrp="1"/>
          </p:cNvSpPr>
          <p:nvPr>
            <p:ph idx="1"/>
          </p:nvPr>
        </p:nvSpPr>
        <p:spPr/>
        <p:txBody>
          <a:bodyPr/>
          <a:lstStyle/>
          <a:p>
            <a:endParaRPr lang="es-ES"/>
          </a:p>
        </p:txBody>
      </p:sp>
      <p:pic>
        <p:nvPicPr>
          <p:cNvPr id="39938" name="Picture 2" descr="Mapa de anomalías gravitacionales en el suelo marino derivado a partir de datos de Seasat"/>
          <p:cNvPicPr>
            <a:picLocks noChangeAspect="1" noChangeArrowheads="1"/>
          </p:cNvPicPr>
          <p:nvPr/>
        </p:nvPicPr>
        <p:blipFill>
          <a:blip r:embed="rId2" cstate="print"/>
          <a:srcRect/>
          <a:stretch>
            <a:fillRect/>
          </a:stretch>
        </p:blipFill>
        <p:spPr bwMode="auto">
          <a:xfrm>
            <a:off x="467544" y="1556792"/>
            <a:ext cx="8280920" cy="486817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Batimetría satelital</a:t>
            </a:r>
            <a:endParaRPr lang="es-ES" dirty="0"/>
          </a:p>
        </p:txBody>
      </p:sp>
      <p:sp>
        <p:nvSpPr>
          <p:cNvPr id="3" name="2 Marcador de contenido"/>
          <p:cNvSpPr>
            <a:spLocks noGrp="1"/>
          </p:cNvSpPr>
          <p:nvPr>
            <p:ph idx="1"/>
          </p:nvPr>
        </p:nvSpPr>
        <p:spPr>
          <a:xfrm>
            <a:off x="457200" y="1600200"/>
            <a:ext cx="4402832" cy="4637112"/>
          </a:xfrm>
        </p:spPr>
        <p:txBody>
          <a:bodyPr>
            <a:normAutofit/>
          </a:bodyPr>
          <a:lstStyle/>
          <a:p>
            <a:r>
              <a:rPr lang="es-ES" dirty="0" smtClean="0"/>
              <a:t>La batimetría es la medición de la profundidad del suelo oceánico desde el nivel del mar, es decir, el equivalente oceánico de la topografía.</a:t>
            </a:r>
            <a:endParaRPr lang="es-ES" dirty="0"/>
          </a:p>
        </p:txBody>
      </p:sp>
      <p:pic>
        <p:nvPicPr>
          <p:cNvPr id="4" name="Picture 2" descr="http://www.subpesca.cl/publicaciones/606/articles-80147_infografia.gif"/>
          <p:cNvPicPr>
            <a:picLocks noChangeAspect="1" noChangeArrowheads="1"/>
          </p:cNvPicPr>
          <p:nvPr/>
        </p:nvPicPr>
        <p:blipFill>
          <a:blip r:embed="rId2" cstate="print"/>
          <a:srcRect/>
          <a:stretch>
            <a:fillRect/>
          </a:stretch>
        </p:blipFill>
        <p:spPr bwMode="auto">
          <a:xfrm>
            <a:off x="4932040" y="1556792"/>
            <a:ext cx="3787180" cy="4777258"/>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Un mundo sin océano</a:t>
            </a:r>
            <a:endParaRPr lang="es-ES" dirty="0"/>
          </a:p>
        </p:txBody>
      </p:sp>
      <p:sp>
        <p:nvSpPr>
          <p:cNvPr id="3" name="2 Marcador de contenido"/>
          <p:cNvSpPr>
            <a:spLocks noGrp="1"/>
          </p:cNvSpPr>
          <p:nvPr>
            <p:ph idx="1"/>
          </p:nvPr>
        </p:nvSpPr>
        <p:spPr/>
        <p:txBody>
          <a:bodyPr/>
          <a:lstStyle/>
          <a:p>
            <a:r>
              <a:rPr lang="es-MX" dirty="0" smtClean="0"/>
              <a:t>Mapas idealizados por el cartógrafo Kenneth </a:t>
            </a:r>
            <a:r>
              <a:rPr lang="es-MX" dirty="0" err="1" smtClean="0"/>
              <a:t>Fagg</a:t>
            </a:r>
            <a:r>
              <a:rPr lang="es-MX" dirty="0" smtClean="0"/>
              <a:t>.</a:t>
            </a:r>
          </a:p>
          <a:p>
            <a:pPr lvl="1"/>
            <a:r>
              <a:rPr lang="es-MX" dirty="0" smtClean="0"/>
              <a:t>Atlántico del Norte</a:t>
            </a:r>
          </a:p>
          <a:p>
            <a:pPr lvl="1"/>
            <a:r>
              <a:rPr lang="es-MX" dirty="0" smtClean="0"/>
              <a:t>Atlántico del Sur</a:t>
            </a:r>
          </a:p>
          <a:p>
            <a:pPr lvl="1"/>
            <a:r>
              <a:rPr lang="es-MX" dirty="0" smtClean="0"/>
              <a:t>Pacífico del Norte</a:t>
            </a:r>
          </a:p>
          <a:p>
            <a:pPr lvl="1"/>
            <a:r>
              <a:rPr lang="es-MX" dirty="0" smtClean="0"/>
              <a:t>Pacífico del Sur</a:t>
            </a:r>
          </a:p>
          <a:p>
            <a:pPr lvl="1"/>
            <a:r>
              <a:rPr lang="es-MX" dirty="0" smtClean="0"/>
              <a:t>Casquetes polares</a:t>
            </a:r>
            <a:endParaRPr lang="es-ES" dirty="0"/>
          </a:p>
        </p:txBody>
      </p:sp>
      <p:pic>
        <p:nvPicPr>
          <p:cNvPr id="4" name="3 Imagen" descr="PacificoNorte1.jpg"/>
          <p:cNvPicPr>
            <a:picLocks noChangeAspect="1"/>
          </p:cNvPicPr>
          <p:nvPr/>
        </p:nvPicPr>
        <p:blipFill>
          <a:blip r:embed="rId2" cstate="print"/>
          <a:stretch>
            <a:fillRect/>
          </a:stretch>
        </p:blipFill>
        <p:spPr>
          <a:xfrm>
            <a:off x="4788024" y="2276872"/>
            <a:ext cx="3619500" cy="397916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Atlántico del Norte: Cordilleras </a:t>
            </a:r>
            <a:r>
              <a:rPr lang="es-MX" smtClean="0"/>
              <a:t>y abismos</a:t>
            </a:r>
            <a:endParaRPr lang="es-ES" dirty="0"/>
          </a:p>
        </p:txBody>
      </p:sp>
      <p:pic>
        <p:nvPicPr>
          <p:cNvPr id="4" name="3 Marcador de contenido" descr="AtlanticoNorte1.jpg"/>
          <p:cNvPicPr>
            <a:picLocks noGrp="1" noChangeAspect="1"/>
          </p:cNvPicPr>
          <p:nvPr>
            <p:ph idx="1"/>
          </p:nvPr>
        </p:nvPicPr>
        <p:blipFill>
          <a:blip r:embed="rId2" cstate="print"/>
          <a:stretch>
            <a:fillRect/>
          </a:stretch>
        </p:blipFill>
        <p:spPr>
          <a:xfrm>
            <a:off x="539552" y="1628800"/>
            <a:ext cx="4195465" cy="4320000"/>
          </a:xfrm>
        </p:spPr>
      </p:pic>
      <p:pic>
        <p:nvPicPr>
          <p:cNvPr id="5" name="4 Imagen" descr="AtlanticoNorte2.jpg"/>
          <p:cNvPicPr>
            <a:picLocks noChangeAspect="1"/>
          </p:cNvPicPr>
          <p:nvPr/>
        </p:nvPicPr>
        <p:blipFill>
          <a:blip r:embed="rId3" cstate="print"/>
          <a:stretch>
            <a:fillRect/>
          </a:stretch>
        </p:blipFill>
        <p:spPr>
          <a:xfrm>
            <a:off x="4716016" y="1628800"/>
            <a:ext cx="3660394" cy="4320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Atlántico del Sur: Llanuras de aluvión y fragmentos de montañas</a:t>
            </a:r>
            <a:endParaRPr lang="es-ES" dirty="0"/>
          </a:p>
        </p:txBody>
      </p:sp>
      <p:pic>
        <p:nvPicPr>
          <p:cNvPr id="4" name="3 Marcador de contenido" descr="AtlanticoSur1.jpg"/>
          <p:cNvPicPr>
            <a:picLocks noGrp="1" noChangeAspect="1"/>
          </p:cNvPicPr>
          <p:nvPr>
            <p:ph idx="1"/>
          </p:nvPr>
        </p:nvPicPr>
        <p:blipFill>
          <a:blip r:embed="rId2" cstate="print"/>
          <a:stretch>
            <a:fillRect/>
          </a:stretch>
        </p:blipFill>
        <p:spPr>
          <a:xfrm>
            <a:off x="611560" y="1556792"/>
            <a:ext cx="4157492" cy="4320000"/>
          </a:xfrm>
        </p:spPr>
      </p:pic>
      <p:pic>
        <p:nvPicPr>
          <p:cNvPr id="5" name="4 Imagen" descr="AtlanticoSur2.jpg"/>
          <p:cNvPicPr>
            <a:picLocks noChangeAspect="1"/>
          </p:cNvPicPr>
          <p:nvPr/>
        </p:nvPicPr>
        <p:blipFill>
          <a:blip r:embed="rId3" cstate="print"/>
          <a:stretch>
            <a:fillRect/>
          </a:stretch>
        </p:blipFill>
        <p:spPr>
          <a:xfrm>
            <a:off x="4716016" y="1556792"/>
            <a:ext cx="4245953" cy="4320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Pacífico del Norte: Las fosas más hondas y los picos más altos</a:t>
            </a:r>
            <a:endParaRPr lang="es-ES" dirty="0"/>
          </a:p>
        </p:txBody>
      </p:sp>
      <p:pic>
        <p:nvPicPr>
          <p:cNvPr id="4" name="3 Marcador de contenido" descr="PacificoNorte1.jpg"/>
          <p:cNvPicPr>
            <a:picLocks noGrp="1" noChangeAspect="1"/>
          </p:cNvPicPr>
          <p:nvPr>
            <p:ph idx="1"/>
          </p:nvPr>
        </p:nvPicPr>
        <p:blipFill>
          <a:blip r:embed="rId2" cstate="print"/>
          <a:stretch>
            <a:fillRect/>
          </a:stretch>
        </p:blipFill>
        <p:spPr>
          <a:xfrm>
            <a:off x="4644008" y="1700808"/>
            <a:ext cx="3929529" cy="4320000"/>
          </a:xfrm>
        </p:spPr>
      </p:pic>
      <p:pic>
        <p:nvPicPr>
          <p:cNvPr id="5" name="4 Imagen" descr="PacificoNorte2.jpg"/>
          <p:cNvPicPr>
            <a:picLocks noChangeAspect="1"/>
          </p:cNvPicPr>
          <p:nvPr/>
        </p:nvPicPr>
        <p:blipFill>
          <a:blip r:embed="rId3" cstate="print"/>
          <a:stretch>
            <a:fillRect/>
          </a:stretch>
        </p:blipFill>
        <p:spPr>
          <a:xfrm>
            <a:off x="539552" y="1700808"/>
            <a:ext cx="4147066" cy="4320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Pacífico del Sur: Una fosa y otra cordillera</a:t>
            </a:r>
            <a:endParaRPr lang="es-ES" dirty="0"/>
          </a:p>
        </p:txBody>
      </p:sp>
      <p:pic>
        <p:nvPicPr>
          <p:cNvPr id="4" name="3 Marcador de contenido" descr="PacificoSur1.jpg"/>
          <p:cNvPicPr>
            <a:picLocks noGrp="1" noChangeAspect="1"/>
          </p:cNvPicPr>
          <p:nvPr>
            <p:ph idx="1"/>
          </p:nvPr>
        </p:nvPicPr>
        <p:blipFill>
          <a:blip r:embed="rId2" cstate="print"/>
          <a:stretch>
            <a:fillRect/>
          </a:stretch>
        </p:blipFill>
        <p:spPr>
          <a:xfrm>
            <a:off x="4499992" y="1988840"/>
            <a:ext cx="4045045" cy="4320000"/>
          </a:xfrm>
        </p:spPr>
      </p:pic>
      <p:pic>
        <p:nvPicPr>
          <p:cNvPr id="5" name="4 Imagen" descr="PacificoSur2.jpg"/>
          <p:cNvPicPr>
            <a:picLocks noChangeAspect="1"/>
          </p:cNvPicPr>
          <p:nvPr/>
        </p:nvPicPr>
        <p:blipFill>
          <a:blip r:embed="rId3" cstate="print"/>
          <a:stretch>
            <a:fillRect/>
          </a:stretch>
        </p:blipFill>
        <p:spPr>
          <a:xfrm>
            <a:off x="467544" y="1988840"/>
            <a:ext cx="4071415" cy="4320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Casquetes Polares</a:t>
            </a:r>
            <a:endParaRPr lang="es-ES" dirty="0"/>
          </a:p>
        </p:txBody>
      </p:sp>
      <p:pic>
        <p:nvPicPr>
          <p:cNvPr id="4" name="3 Marcador de contenido" descr="Polos.jpg"/>
          <p:cNvPicPr>
            <a:picLocks noGrp="1" noChangeAspect="1"/>
          </p:cNvPicPr>
          <p:nvPr>
            <p:ph idx="1"/>
          </p:nvPr>
        </p:nvPicPr>
        <p:blipFill>
          <a:blip r:embed="rId2" cstate="print"/>
          <a:stretch>
            <a:fillRect/>
          </a:stretch>
        </p:blipFill>
        <p:spPr>
          <a:xfrm>
            <a:off x="457200" y="1821407"/>
            <a:ext cx="8229600" cy="4083548"/>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Planeta Tierra (¿Oceanía?)</a:t>
            </a:r>
            <a:endParaRPr lang="es-ES" dirty="0"/>
          </a:p>
        </p:txBody>
      </p:sp>
      <p:sp>
        <p:nvSpPr>
          <p:cNvPr id="3" name="2 Marcador de contenido"/>
          <p:cNvSpPr>
            <a:spLocks noGrp="1"/>
          </p:cNvSpPr>
          <p:nvPr>
            <p:ph idx="1"/>
          </p:nvPr>
        </p:nvSpPr>
        <p:spPr/>
        <p:txBody>
          <a:bodyPr/>
          <a:lstStyle/>
          <a:p>
            <a:endParaRPr lang="es-ES"/>
          </a:p>
        </p:txBody>
      </p:sp>
      <p:pic>
        <p:nvPicPr>
          <p:cNvPr id="1026" name="Picture 2" descr="http://www.fondospantallagratis.es/wp-content/uploads/2011/01/la-tierra-desde-el-espacio.jpg"/>
          <p:cNvPicPr>
            <a:picLocks noChangeAspect="1" noChangeArrowheads="1"/>
          </p:cNvPicPr>
          <p:nvPr/>
        </p:nvPicPr>
        <p:blipFill>
          <a:blip r:embed="rId2" cstate="print"/>
          <a:srcRect/>
          <a:stretch>
            <a:fillRect/>
          </a:stretch>
        </p:blipFill>
        <p:spPr bwMode="auto">
          <a:xfrm>
            <a:off x="1475656" y="1489894"/>
            <a:ext cx="6408712" cy="512697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836712"/>
            <a:ext cx="8229600" cy="4525963"/>
          </a:xfrm>
        </p:spPr>
        <p:txBody>
          <a:bodyPr>
            <a:normAutofit fontScale="92500" lnSpcReduction="10000"/>
          </a:bodyPr>
          <a:lstStyle/>
          <a:p>
            <a:pPr algn="ctr">
              <a:buNone/>
            </a:pPr>
            <a:endParaRPr lang="es-MX" sz="9600" dirty="0" smtClean="0"/>
          </a:p>
          <a:p>
            <a:pPr algn="ctr">
              <a:buNone/>
            </a:pPr>
            <a:r>
              <a:rPr lang="es-MX" sz="9600" dirty="0" smtClean="0"/>
              <a:t>¡Gracias!</a:t>
            </a:r>
          </a:p>
          <a:p>
            <a:pPr algn="ctr">
              <a:buNone/>
            </a:pPr>
            <a:r>
              <a:rPr lang="es-MX" sz="9600" dirty="0" smtClean="0"/>
              <a:t>¿Preguntas?</a:t>
            </a:r>
            <a:endParaRPr lang="es-ES" sz="9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Evolución de la Tierra</a:t>
            </a:r>
            <a:endParaRPr lang="es-ES" dirty="0"/>
          </a:p>
        </p:txBody>
      </p:sp>
      <p:sp>
        <p:nvSpPr>
          <p:cNvPr id="3" name="2 Marcador de contenido"/>
          <p:cNvSpPr>
            <a:spLocks noGrp="1"/>
          </p:cNvSpPr>
          <p:nvPr>
            <p:ph idx="1"/>
          </p:nvPr>
        </p:nvSpPr>
        <p:spPr/>
        <p:txBody>
          <a:bodyPr>
            <a:normAutofit lnSpcReduction="10000"/>
          </a:bodyPr>
          <a:lstStyle/>
          <a:p>
            <a:r>
              <a:rPr lang="es-MX" dirty="0" smtClean="0"/>
              <a:t>Calendario “</a:t>
            </a:r>
            <a:r>
              <a:rPr lang="es-MX" dirty="0" err="1" smtClean="0"/>
              <a:t>saganiano</a:t>
            </a:r>
            <a:r>
              <a:rPr lang="es-MX" dirty="0" smtClean="0"/>
              <a:t>” de la evolución del planeta:</a:t>
            </a:r>
          </a:p>
          <a:p>
            <a:pPr lvl="1"/>
            <a:r>
              <a:rPr lang="es-MX" dirty="0" smtClean="0"/>
              <a:t>Enero.  Formación de la Tierra</a:t>
            </a:r>
          </a:p>
          <a:p>
            <a:pPr lvl="1"/>
            <a:r>
              <a:rPr lang="es-MX" dirty="0" smtClean="0"/>
              <a:t>Febrero.  Consolidación de la corteza</a:t>
            </a:r>
          </a:p>
          <a:p>
            <a:pPr lvl="1"/>
            <a:r>
              <a:rPr lang="es-MX" dirty="0" smtClean="0"/>
              <a:t>Marzo-Junio. Océano primigenio</a:t>
            </a:r>
          </a:p>
          <a:p>
            <a:pPr lvl="1"/>
            <a:r>
              <a:rPr lang="es-MX" dirty="0" smtClean="0"/>
              <a:t>Abril.  Aparición de las primeras formas de vida</a:t>
            </a:r>
          </a:p>
          <a:p>
            <a:pPr lvl="1"/>
            <a:r>
              <a:rPr lang="es-MX" dirty="0" smtClean="0"/>
              <a:t>Mayo.  </a:t>
            </a:r>
            <a:r>
              <a:rPr lang="es-MX" dirty="0" err="1" smtClean="0"/>
              <a:t>Protofósiles</a:t>
            </a:r>
            <a:endParaRPr lang="es-MX" dirty="0" smtClean="0"/>
          </a:p>
          <a:p>
            <a:pPr lvl="1"/>
            <a:r>
              <a:rPr lang="es-MX" dirty="0" smtClean="0"/>
              <a:t>Diciembre 15.  Dinosaurios</a:t>
            </a:r>
          </a:p>
          <a:p>
            <a:pPr lvl="1"/>
            <a:r>
              <a:rPr lang="es-MX" dirty="0" smtClean="0"/>
              <a:t>Diciembre 31, 22:00, aparición del </a:t>
            </a:r>
            <a:r>
              <a:rPr lang="es-MX" i="1" dirty="0" smtClean="0"/>
              <a:t>homo sapiens</a:t>
            </a:r>
            <a:endParaRPr lang="es-ES"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Formación de la Tierra</a:t>
            </a:r>
            <a:endParaRPr lang="es-ES" dirty="0"/>
          </a:p>
        </p:txBody>
      </p:sp>
      <p:sp>
        <p:nvSpPr>
          <p:cNvPr id="3" name="2 Marcador de contenido"/>
          <p:cNvSpPr>
            <a:spLocks noGrp="1"/>
          </p:cNvSpPr>
          <p:nvPr>
            <p:ph idx="1"/>
          </p:nvPr>
        </p:nvSpPr>
        <p:spPr/>
        <p:txBody>
          <a:bodyPr/>
          <a:lstStyle/>
          <a:p>
            <a:r>
              <a:rPr lang="es-MX" dirty="0" smtClean="0"/>
              <a:t>Diversas teorías</a:t>
            </a:r>
          </a:p>
          <a:p>
            <a:r>
              <a:rPr lang="es-MX" dirty="0" smtClean="0"/>
              <a:t>Elevadas temperaturas</a:t>
            </a:r>
          </a:p>
          <a:p>
            <a:r>
              <a:rPr lang="es-MX" dirty="0" smtClean="0"/>
              <a:t>Reacciones químicas</a:t>
            </a:r>
            <a:endParaRPr lang="es-ES" dirty="0"/>
          </a:p>
        </p:txBody>
      </p:sp>
      <p:pic>
        <p:nvPicPr>
          <p:cNvPr id="22530" name="Picture 2" descr="http://pendientedemigracion.ucm.es/info/Astrof/users/ncl/lucia-crespo/formacion.jpg"/>
          <p:cNvPicPr>
            <a:picLocks noChangeAspect="1" noChangeArrowheads="1"/>
          </p:cNvPicPr>
          <p:nvPr/>
        </p:nvPicPr>
        <p:blipFill>
          <a:blip r:embed="rId2" cstate="print"/>
          <a:srcRect/>
          <a:stretch>
            <a:fillRect/>
          </a:stretch>
        </p:blipFill>
        <p:spPr bwMode="auto">
          <a:xfrm>
            <a:off x="4716016" y="1628800"/>
            <a:ext cx="4000500" cy="384810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La corteza terrestre</a:t>
            </a:r>
            <a:endParaRPr lang="es-ES" dirty="0"/>
          </a:p>
        </p:txBody>
      </p:sp>
      <p:sp>
        <p:nvSpPr>
          <p:cNvPr id="3" name="2 Marcador de contenido"/>
          <p:cNvSpPr>
            <a:spLocks noGrp="1"/>
          </p:cNvSpPr>
          <p:nvPr>
            <p:ph idx="1"/>
          </p:nvPr>
        </p:nvSpPr>
        <p:spPr/>
        <p:txBody>
          <a:bodyPr/>
          <a:lstStyle/>
          <a:p>
            <a:endParaRPr lang="es-ES"/>
          </a:p>
        </p:txBody>
      </p:sp>
      <p:pic>
        <p:nvPicPr>
          <p:cNvPr id="1026" name="Picture 2" descr="https://biologiaygeologia4eso.files.wordpress.com/2012/06/manto.jpg"/>
          <p:cNvPicPr>
            <a:picLocks noChangeAspect="1" noChangeArrowheads="1"/>
          </p:cNvPicPr>
          <p:nvPr/>
        </p:nvPicPr>
        <p:blipFill>
          <a:blip r:embed="rId2" cstate="print"/>
          <a:srcRect/>
          <a:stretch>
            <a:fillRect/>
          </a:stretch>
        </p:blipFill>
        <p:spPr bwMode="auto">
          <a:xfrm>
            <a:off x="1979712" y="1407427"/>
            <a:ext cx="4896544" cy="520909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Tectónica de placas</a:t>
            </a:r>
            <a:endParaRPr lang="es-MX" dirty="0"/>
          </a:p>
        </p:txBody>
      </p:sp>
      <p:sp>
        <p:nvSpPr>
          <p:cNvPr id="3" name="2 Marcador de contenido"/>
          <p:cNvSpPr>
            <a:spLocks noGrp="1"/>
          </p:cNvSpPr>
          <p:nvPr>
            <p:ph idx="1"/>
          </p:nvPr>
        </p:nvSpPr>
        <p:spPr>
          <a:xfrm>
            <a:off x="457200" y="1600200"/>
            <a:ext cx="3610744" cy="4525963"/>
          </a:xfrm>
        </p:spPr>
        <p:txBody>
          <a:bodyPr>
            <a:normAutofit fontScale="77500" lnSpcReduction="20000"/>
          </a:bodyPr>
          <a:lstStyle/>
          <a:p>
            <a:r>
              <a:rPr lang="es-MX" dirty="0" smtClean="0"/>
              <a:t> Teoría geológica que explica la forma en que está estructurada la litosfera.</a:t>
            </a:r>
          </a:p>
          <a:p>
            <a:r>
              <a:rPr lang="es-MX" dirty="0" smtClean="0"/>
              <a:t>Se componen de dos tipos distintos: la corteza continental, más gruesa, y la corteza oceánica, relativamente delgada.</a:t>
            </a:r>
          </a:p>
          <a:p>
            <a:r>
              <a:rPr lang="es-MX" dirty="0" smtClean="0"/>
              <a:t>Alfred Wegener y la teoría de la Deriva Continental.</a:t>
            </a:r>
            <a:endParaRPr lang="es-MX" dirty="0"/>
          </a:p>
        </p:txBody>
      </p:sp>
      <p:pic>
        <p:nvPicPr>
          <p:cNvPr id="1026" name="Picture 2" descr="http://www.portalciencia.net/images/tectonica.jpg"/>
          <p:cNvPicPr>
            <a:picLocks noChangeAspect="1" noChangeArrowheads="1"/>
          </p:cNvPicPr>
          <p:nvPr/>
        </p:nvPicPr>
        <p:blipFill>
          <a:blip r:embed="rId2" cstate="print"/>
          <a:srcRect/>
          <a:stretch>
            <a:fillRect/>
          </a:stretch>
        </p:blipFill>
        <p:spPr bwMode="auto">
          <a:xfrm>
            <a:off x="4139952" y="1628800"/>
            <a:ext cx="4572000" cy="2200275"/>
          </a:xfrm>
          <a:prstGeom prst="rect">
            <a:avLst/>
          </a:prstGeom>
          <a:noFill/>
        </p:spPr>
      </p:pic>
      <p:pic>
        <p:nvPicPr>
          <p:cNvPr id="1030" name="Picture 6" descr="http://superbiologia.weebly.com/uploads/1/5/3/0/15308322/2129611_orig.jpg"/>
          <p:cNvPicPr>
            <a:picLocks noChangeAspect="1" noChangeArrowheads="1"/>
          </p:cNvPicPr>
          <p:nvPr/>
        </p:nvPicPr>
        <p:blipFill>
          <a:blip r:embed="rId3" cstate="print"/>
          <a:srcRect/>
          <a:stretch>
            <a:fillRect/>
          </a:stretch>
        </p:blipFill>
        <p:spPr bwMode="auto">
          <a:xfrm>
            <a:off x="3563888" y="4437112"/>
            <a:ext cx="5459760" cy="114655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1158</TotalTime>
  <Words>1499</Words>
  <Application>Microsoft Office PowerPoint</Application>
  <PresentationFormat>Presentación en pantalla (4:3)</PresentationFormat>
  <Paragraphs>152</Paragraphs>
  <Slides>50</Slides>
  <Notes>0</Notes>
  <HiddenSlides>0</HiddenSlides>
  <MMClips>0</MMClips>
  <ScaleCrop>false</ScaleCrop>
  <HeadingPairs>
    <vt:vector size="4" baseType="variant">
      <vt:variant>
        <vt:lpstr>Tema</vt:lpstr>
      </vt:variant>
      <vt:variant>
        <vt:i4>1</vt:i4>
      </vt:variant>
      <vt:variant>
        <vt:lpstr>Títulos de diapositiva</vt:lpstr>
      </vt:variant>
      <vt:variant>
        <vt:i4>50</vt:i4>
      </vt:variant>
    </vt:vector>
  </HeadingPairs>
  <TitlesOfParts>
    <vt:vector size="51" baseType="lpstr">
      <vt:lpstr>Tema de Office</vt:lpstr>
      <vt:lpstr>Superficie continental oceánica</vt:lpstr>
      <vt:lpstr>Retrato del lecho marino</vt:lpstr>
      <vt:lpstr>La imaginación de Julio Verne</vt:lpstr>
      <vt:lpstr>20,000 leguas de viaje submarino</vt:lpstr>
      <vt:lpstr>Planeta Tierra (¿Oceanía?)</vt:lpstr>
      <vt:lpstr>Evolución de la Tierra</vt:lpstr>
      <vt:lpstr>Formación de la Tierra</vt:lpstr>
      <vt:lpstr>La corteza terrestre</vt:lpstr>
      <vt:lpstr>Tectónica de placas</vt:lpstr>
      <vt:lpstr>El origen del mar</vt:lpstr>
      <vt:lpstr>Pangea, Pantalasia, Tectónica de Placas</vt:lpstr>
      <vt:lpstr>Nacimiento y destrucción de islas</vt:lpstr>
      <vt:lpstr>Diapositiva 13</vt:lpstr>
      <vt:lpstr>Diapositiva 14</vt:lpstr>
      <vt:lpstr>El paisaje submarino</vt:lpstr>
      <vt:lpstr>Batimetría del fondo marino</vt:lpstr>
      <vt:lpstr>Relieve oceánico</vt:lpstr>
      <vt:lpstr>Relieve oceánico</vt:lpstr>
      <vt:lpstr>Relieve oceánico</vt:lpstr>
      <vt:lpstr>Relieve oceánico </vt:lpstr>
      <vt:lpstr>Relieve oceánico</vt:lpstr>
      <vt:lpstr>Relieve oceánico</vt:lpstr>
      <vt:lpstr>Corrientes de turbidez</vt:lpstr>
      <vt:lpstr>Corrientes de turbidez</vt:lpstr>
      <vt:lpstr>Terremoto y tsunami en Terranova </vt:lpstr>
      <vt:lpstr>Algo sobre la Atlántida</vt:lpstr>
      <vt:lpstr>Algo sobre la Atlántida</vt:lpstr>
      <vt:lpstr>Algo sobre la Atlántida</vt:lpstr>
      <vt:lpstr>Técnica de los disparos sísmicos</vt:lpstr>
      <vt:lpstr>Técnica de los disparos sísmicos</vt:lpstr>
      <vt:lpstr>Cordillera Mesoceánica</vt:lpstr>
      <vt:lpstr>Cordillera Mesoceánica</vt:lpstr>
      <vt:lpstr>Cordillera Mesoceánica</vt:lpstr>
      <vt:lpstr>Sumergibles: Batiscafo Trieste</vt:lpstr>
      <vt:lpstr>Sumergibles: Alvin</vt:lpstr>
      <vt:lpstr>Descubrimientos con el Alvin</vt:lpstr>
      <vt:lpstr>Islas de coral y cúspides de volcanes hundidos</vt:lpstr>
      <vt:lpstr>Atolón </vt:lpstr>
      <vt:lpstr>Altimetría satelital</vt:lpstr>
      <vt:lpstr>Medición de corrientes y mareas</vt:lpstr>
      <vt:lpstr>Diapositiva 41</vt:lpstr>
      <vt:lpstr>Altimetría satelital y gravimetría</vt:lpstr>
      <vt:lpstr>Batimetría satelital</vt:lpstr>
      <vt:lpstr>Un mundo sin océano</vt:lpstr>
      <vt:lpstr>Atlántico del Norte: Cordilleras y abismos</vt:lpstr>
      <vt:lpstr>Atlántico del Sur: Llanuras de aluvión y fragmentos de montañas</vt:lpstr>
      <vt:lpstr>Pacífico del Norte: Las fosas más hondas y los picos más altos</vt:lpstr>
      <vt:lpstr>Pacífico del Sur: Una fosa y otra cordillera</vt:lpstr>
      <vt:lpstr>Casquetes Polares</vt:lpstr>
      <vt:lpstr>Diapositiva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Superficie continental oceánica</dc:title>
  <dc:creator>Raul</dc:creator>
  <cp:lastModifiedBy>Raul</cp:lastModifiedBy>
  <cp:revision>89</cp:revision>
  <dcterms:created xsi:type="dcterms:W3CDTF">2015-01-12T19:10:56Z</dcterms:created>
  <dcterms:modified xsi:type="dcterms:W3CDTF">2015-02-13T23:13:21Z</dcterms:modified>
</cp:coreProperties>
</file>