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Default Extension="ppt" ContentType="application/vnd.ms-powerpoint"/>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2"/>
  </p:notesMasterIdLst>
  <p:sldIdLst>
    <p:sldId id="399" r:id="rId2"/>
    <p:sldId id="400" r:id="rId3"/>
    <p:sldId id="396" r:id="rId4"/>
    <p:sldId id="397" r:id="rId5"/>
    <p:sldId id="401" r:id="rId6"/>
    <p:sldId id="398" r:id="rId7"/>
    <p:sldId id="402" r:id="rId8"/>
    <p:sldId id="256" r:id="rId9"/>
    <p:sldId id="348" r:id="rId10"/>
    <p:sldId id="370" r:id="rId11"/>
    <p:sldId id="371" r:id="rId12"/>
    <p:sldId id="257" r:id="rId13"/>
    <p:sldId id="394" r:id="rId14"/>
    <p:sldId id="265" r:id="rId15"/>
    <p:sldId id="388" r:id="rId16"/>
    <p:sldId id="389" r:id="rId17"/>
    <p:sldId id="390" r:id="rId18"/>
    <p:sldId id="391" r:id="rId19"/>
    <p:sldId id="266" r:id="rId20"/>
    <p:sldId id="267" r:id="rId21"/>
    <p:sldId id="373" r:id="rId22"/>
    <p:sldId id="374" r:id="rId23"/>
    <p:sldId id="375" r:id="rId24"/>
    <p:sldId id="376" r:id="rId25"/>
    <p:sldId id="377" r:id="rId26"/>
    <p:sldId id="378" r:id="rId27"/>
    <p:sldId id="310" r:id="rId28"/>
    <p:sldId id="311" r:id="rId29"/>
    <p:sldId id="274" r:id="rId30"/>
    <p:sldId id="271" r:id="rId31"/>
    <p:sldId id="270" r:id="rId32"/>
    <p:sldId id="272" r:id="rId33"/>
    <p:sldId id="341" r:id="rId34"/>
    <p:sldId id="349" r:id="rId35"/>
    <p:sldId id="276" r:id="rId36"/>
    <p:sldId id="342" r:id="rId37"/>
    <p:sldId id="368" r:id="rId38"/>
    <p:sldId id="382" r:id="rId39"/>
    <p:sldId id="286" r:id="rId40"/>
    <p:sldId id="395" r:id="rId41"/>
    <p:sldId id="343" r:id="rId42"/>
    <p:sldId id="278" r:id="rId43"/>
    <p:sldId id="313" r:id="rId44"/>
    <p:sldId id="317" r:id="rId45"/>
    <p:sldId id="290" r:id="rId46"/>
    <p:sldId id="379" r:id="rId47"/>
    <p:sldId id="380" r:id="rId48"/>
    <p:sldId id="258" r:id="rId49"/>
    <p:sldId id="291" r:id="rId50"/>
    <p:sldId id="281" r:id="rId51"/>
    <p:sldId id="366" r:id="rId52"/>
    <p:sldId id="282" r:id="rId53"/>
    <p:sldId id="287" r:id="rId54"/>
    <p:sldId id="312" r:id="rId55"/>
    <p:sldId id="288" r:id="rId56"/>
    <p:sldId id="383" r:id="rId57"/>
    <p:sldId id="297" r:id="rId58"/>
    <p:sldId id="384" r:id="rId59"/>
    <p:sldId id="340" r:id="rId60"/>
    <p:sldId id="393" r:id="rId61"/>
    <p:sldId id="296" r:id="rId62"/>
    <p:sldId id="359" r:id="rId63"/>
    <p:sldId id="385" r:id="rId64"/>
    <p:sldId id="360" r:id="rId65"/>
    <p:sldId id="361" r:id="rId66"/>
    <p:sldId id="295" r:id="rId67"/>
    <p:sldId id="356" r:id="rId68"/>
    <p:sldId id="367" r:id="rId69"/>
    <p:sldId id="355" r:id="rId70"/>
    <p:sldId id="314" r:id="rId71"/>
    <p:sldId id="293" r:id="rId72"/>
    <p:sldId id="294" r:id="rId73"/>
    <p:sldId id="280" r:id="rId74"/>
    <p:sldId id="324" r:id="rId75"/>
    <p:sldId id="345" r:id="rId76"/>
    <p:sldId id="301" r:id="rId77"/>
    <p:sldId id="319" r:id="rId78"/>
    <p:sldId id="358" r:id="rId79"/>
    <p:sldId id="365" r:id="rId80"/>
    <p:sldId id="300" r:id="rId81"/>
    <p:sldId id="285" r:id="rId82"/>
    <p:sldId id="302" r:id="rId83"/>
    <p:sldId id="284" r:id="rId84"/>
    <p:sldId id="369" r:id="rId85"/>
    <p:sldId id="279" r:id="rId86"/>
    <p:sldId id="363" r:id="rId87"/>
    <p:sldId id="303" r:id="rId88"/>
    <p:sldId id="350" r:id="rId89"/>
    <p:sldId id="304" r:id="rId90"/>
    <p:sldId id="364" r:id="rId91"/>
    <p:sldId id="351" r:id="rId92"/>
    <p:sldId id="321" r:id="rId93"/>
    <p:sldId id="325" r:id="rId94"/>
    <p:sldId id="305" r:id="rId95"/>
    <p:sldId id="308" r:id="rId96"/>
    <p:sldId id="306" r:id="rId97"/>
    <p:sldId id="362" r:id="rId98"/>
    <p:sldId id="346" r:id="rId99"/>
    <p:sldId id="357" r:id="rId100"/>
    <p:sldId id="403" r:id="rId101"/>
    <p:sldId id="336" r:id="rId102"/>
    <p:sldId id="347" r:id="rId103"/>
    <p:sldId id="337" r:id="rId104"/>
    <p:sldId id="381" r:id="rId105"/>
    <p:sldId id="309" r:id="rId106"/>
    <p:sldId id="307" r:id="rId107"/>
    <p:sldId id="352" r:id="rId108"/>
    <p:sldId id="330" r:id="rId109"/>
    <p:sldId id="322" r:id="rId110"/>
    <p:sldId id="318" r:id="rId111"/>
    <p:sldId id="299" r:id="rId112"/>
    <p:sldId id="334" r:id="rId113"/>
    <p:sldId id="326" r:id="rId114"/>
    <p:sldId id="316" r:id="rId115"/>
    <p:sldId id="404" r:id="rId116"/>
    <p:sldId id="405" r:id="rId117"/>
    <p:sldId id="406" r:id="rId118"/>
    <p:sldId id="407" r:id="rId119"/>
    <p:sldId id="408" r:id="rId120"/>
    <p:sldId id="409" r:id="rId121"/>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638" autoAdjust="0"/>
    <p:restoredTop sz="94638" autoAdjust="0"/>
  </p:normalViewPr>
  <p:slideViewPr>
    <p:cSldViewPr>
      <p:cViewPr varScale="1">
        <p:scale>
          <a:sx n="103" d="100"/>
          <a:sy n="103" d="100"/>
        </p:scale>
        <p:origin x="-426"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042"/>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2.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4.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99.wmf"/><Relationship Id="rId1" Type="http://schemas.openxmlformats.org/officeDocument/2006/relationships/image" Target="../media/image145.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5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017247-F610-46CC-B7A9-28B6004273EF}" type="datetimeFigureOut">
              <a:rPr lang="es-MX" smtClean="0"/>
              <a:pPr/>
              <a:t>20/02/2015</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8E7DBA-4A84-405D-AB0C-E589D97FC496}" type="slidenum">
              <a:rPr lang="es-MX" smtClean="0"/>
              <a:pPr/>
              <a:t>‹Nº›</a:t>
            </a:fld>
            <a:endParaRPr lang="es-MX"/>
          </a:p>
        </p:txBody>
      </p:sp>
    </p:spTree>
    <p:extLst>
      <p:ext uri="{BB962C8B-B14F-4D97-AF65-F5344CB8AC3E}">
        <p14:creationId xmlns:p14="http://schemas.microsoft.com/office/powerpoint/2010/main" xmlns="" val="1381597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632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p>
        </p:txBody>
      </p:sp>
      <p:sp>
        <p:nvSpPr>
          <p:cNvPr id="48132"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1C8E3D-2BD6-425B-A44C-AC93A6419545}" type="slidenum">
              <a:rPr lang="es-ES_tradnl" smtClean="0"/>
              <a:pPr fontAlgn="base">
                <a:spcBef>
                  <a:spcPct val="0"/>
                </a:spcBef>
                <a:spcAft>
                  <a:spcPct val="0"/>
                </a:spcAft>
                <a:defRPr/>
              </a:pPr>
              <a:t>14</a:t>
            </a:fld>
            <a:endParaRPr lang="es-ES_tradnl"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B78E7DBA-4A84-405D-AB0C-E589D97FC496}" type="slidenum">
              <a:rPr lang="es-MX" smtClean="0"/>
              <a:pPr/>
              <a:t>77</a:t>
            </a:fld>
            <a:endParaRPr lang="es-MX"/>
          </a:p>
        </p:txBody>
      </p:sp>
    </p:spTree>
    <p:extLst>
      <p:ext uri="{BB962C8B-B14F-4D97-AF65-F5344CB8AC3E}">
        <p14:creationId xmlns:p14="http://schemas.microsoft.com/office/powerpoint/2010/main" xmlns="" val="3568256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00938ED-1B22-4D51-8EC0-1490D7A56D16}" type="slidenum">
              <a:rPr lang="es-ES"/>
              <a:pPr fontAlgn="base">
                <a:spcBef>
                  <a:spcPct val="0"/>
                </a:spcBef>
                <a:spcAft>
                  <a:spcPct val="0"/>
                </a:spcAft>
              </a:pPr>
              <a:t>80</a:t>
            </a:fld>
            <a:endParaRPr lang="es-ES"/>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s-MX" smtClean="0"/>
              <a:t>Temas</a:t>
            </a:r>
            <a:endParaRPr lang="es-E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D970947-52E8-452F-87D2-AEB71FDC85B2}" type="slidenum">
              <a:rPr lang="es-ES"/>
              <a:pPr fontAlgn="base">
                <a:spcBef>
                  <a:spcPct val="0"/>
                </a:spcBef>
                <a:spcAft>
                  <a:spcPct val="0"/>
                </a:spcAft>
              </a:pPr>
              <a:t>82</a:t>
            </a:fld>
            <a:endParaRPr lang="es-ES"/>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3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MX"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DA03DC-24DA-4B5C-AF0A-39D9C29076E1}" type="slidenum">
              <a:rPr lang="es-ES"/>
              <a:pPr fontAlgn="base">
                <a:spcBef>
                  <a:spcPct val="0"/>
                </a:spcBef>
                <a:spcAft>
                  <a:spcPct val="0"/>
                </a:spcAft>
              </a:pPr>
              <a:t>87</a:t>
            </a:fld>
            <a:endParaRPr lang="es-ES"/>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MX"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6B7382F-02ED-40E5-B56F-06D5096E745E}" type="slidenum">
              <a:rPr lang="es-ES" smtClean="0">
                <a:latin typeface="Arial" pitchFamily="34" charset="0"/>
              </a:rPr>
              <a:pPr/>
              <a:t>105</a:t>
            </a:fld>
            <a:endParaRPr lang="es-ES" smtClean="0">
              <a:latin typeface="Arial" pitchFamily="34" charset="0"/>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D17FE2A-A8E6-43A4-BF41-E38AFF7C73FC}" type="slidenum">
              <a:rPr lang="es-ES"/>
              <a:pPr fontAlgn="base">
                <a:spcBef>
                  <a:spcPct val="0"/>
                </a:spcBef>
                <a:spcAft>
                  <a:spcPct val="0"/>
                </a:spcAft>
              </a:pPr>
              <a:t>106</a:t>
            </a:fld>
            <a:endParaRPr lang="es-ES"/>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MX"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833157-9EE2-475A-973B-5B91016D15B8}" type="slidenum">
              <a:rPr lang="es-ES"/>
              <a:pPr/>
              <a:t>108</a:t>
            </a:fld>
            <a:endParaRPr lang="es-ES"/>
          </a:p>
        </p:txBody>
      </p:sp>
      <p:sp>
        <p:nvSpPr>
          <p:cNvPr id="55298" name="Rectangle 2"/>
          <p:cNvSpPr>
            <a:spLocks noGrp="1" noRot="1" noChangeAspect="1" noChangeArrowheads="1" noTextEdit="1"/>
          </p:cNvSpPr>
          <p:nvPr>
            <p:ph type="sldImg"/>
          </p:nvPr>
        </p:nvSpPr>
        <p:spPr>
          <a:ln cap="flat"/>
        </p:spPr>
      </p:sp>
      <p:sp>
        <p:nvSpPr>
          <p:cNvPr id="55299" name="Rectangle 3"/>
          <p:cNvSpPr>
            <a:spLocks noGrp="1" noChangeArrowheads="1"/>
          </p:cNvSpPr>
          <p:nvPr>
            <p:ph type="body" idx="1"/>
          </p:nvPr>
        </p:nvSpPr>
        <p:spPr>
          <a:ln/>
        </p:spPr>
        <p:txBody>
          <a:bodyPr/>
          <a:lstStyle/>
          <a:p>
            <a:endParaRPr lang="es-MX"/>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B78E7DBA-4A84-405D-AB0C-E589D97FC496}" type="slidenum">
              <a:rPr lang="es-MX" smtClean="0"/>
              <a:pPr/>
              <a:t>114</a:t>
            </a:fld>
            <a:endParaRPr lang="es-MX"/>
          </a:p>
        </p:txBody>
      </p:sp>
    </p:spTree>
    <p:extLst>
      <p:ext uri="{BB962C8B-B14F-4D97-AF65-F5344CB8AC3E}">
        <p14:creationId xmlns:p14="http://schemas.microsoft.com/office/powerpoint/2010/main" xmlns="" val="389554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734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p>
        </p:txBody>
      </p:sp>
      <p:sp>
        <p:nvSpPr>
          <p:cNvPr id="49156"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9135DA-2D0E-4E21-9EF0-605934A51B1F}" type="slidenum">
              <a:rPr lang="es-MX" smtClean="0"/>
              <a:pPr fontAlgn="base">
                <a:spcBef>
                  <a:spcPct val="0"/>
                </a:spcBef>
                <a:spcAft>
                  <a:spcPct val="0"/>
                </a:spcAft>
                <a:defRPr/>
              </a:pPr>
              <a:t>20</a:t>
            </a:fld>
            <a:endParaRPr lang="es-MX"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DB26EE22-B226-4F09-AC2D-09D13E1818EC}" type="slidenum">
              <a:rPr lang="es-ES"/>
              <a:pPr/>
              <a:t>27</a:t>
            </a:fld>
            <a:endParaRPr lang="es-ES"/>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r>
              <a:rPr lang="es-MX" smtClean="0"/>
              <a:t>Anortosita Apollo 16 .Las misiones Apollo recolectaron 381.7 kg de roca y suelo.</a:t>
            </a:r>
          </a:p>
          <a:p>
            <a:pPr eaLnBrk="1" hangingPunct="1"/>
            <a:r>
              <a:rPr lang="es-ES" smtClean="0"/>
              <a:t>la anortosita es una roca constituida en mas de un 90% por plagioclasas cálcica ( principalmente labradorita y bitownita). </a:t>
            </a:r>
          </a:p>
          <a:p>
            <a:pPr eaLnBrk="1" hangingPunct="1"/>
            <a:r>
              <a:rPr lang="es-ES" smtClean="0"/>
              <a:t>Roca magmática plutónica granuda, blanquecina a gris, relacionada con los gabros pero constituida en un 80-90% por plagioclasas [andesina, labradorita dominante, bytownita] y cristales aislados minoritarios: piroxenos [augita, hiperstena], hornblenda y biotita, a veces granate, espinela y corindón. </a:t>
            </a:r>
          </a:p>
          <a:p>
            <a:pPr eaLnBrk="1" hangingPunct="1"/>
            <a:r>
              <a:rPr lang="es-ES" smtClean="0"/>
              <a:t>[del gr. </a:t>
            </a:r>
            <a:r>
              <a:rPr lang="es-ES" i="1" smtClean="0"/>
              <a:t>plagios</a:t>
            </a:r>
            <a:r>
              <a:rPr lang="es-ES" smtClean="0"/>
              <a:t>, oblicuo, y </a:t>
            </a:r>
            <a:r>
              <a:rPr lang="es-ES" i="1" smtClean="0"/>
              <a:t>klasis</a:t>
            </a:r>
            <a:r>
              <a:rPr lang="es-ES" smtClean="0"/>
              <a:t>, fractura] - Minerales triclínicos silicatados del grupo de los feldespatos sódico- alcalinos que forman una serie continua de soluciones sólidas denominadas plagioclasas. El escalafón va desde pura plagioclasa sódica (albita) hasta la plagioclasa cálcica pura (anortita). La lista de plagioclasas comprende seis miembros i.e., albita, oligoclasa, andesina, labradorita, bitownita y anortita. Estos minerales muestran por lo general maclado multilaminar </a:t>
            </a:r>
          </a:p>
          <a:p>
            <a:pPr eaLnBrk="1" hangingPunct="1"/>
            <a:r>
              <a:rPr lang="es-MX" smtClean="0"/>
              <a:t>Plagioclasas:silicatos de Na y Ca.</a:t>
            </a:r>
            <a:endParaRPr lang="es-E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2EBE7D59-C813-4BDE-AB00-94EF2FE5BAD5}" type="slidenum">
              <a:rPr lang="es-ES"/>
              <a:pPr/>
              <a:t>28</a:t>
            </a:fld>
            <a:endParaRPr lang="es-ES"/>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r>
              <a:rPr lang="es-MX" b="1" smtClean="0">
                <a:cs typeface="Times New Roman" pitchFamily="18" charset="0"/>
              </a:rPr>
              <a:t>Pasivos: </a:t>
            </a:r>
            <a:r>
              <a:rPr lang="es-MX" smtClean="0">
                <a:cs typeface="Times New Roman" pitchFamily="18" charset="0"/>
              </a:rPr>
              <a:t>Apollo 11, 12, 14, 15 y 16. Estudio de la propagación de ondas sísmicas a través de la Luna (Estructura interna)</a:t>
            </a:r>
            <a:endParaRPr lang="es-ES" smtClean="0">
              <a:cs typeface="Times New Roman" pitchFamily="18" charset="0"/>
            </a:endParaRPr>
          </a:p>
          <a:p>
            <a:pPr eaLnBrk="1" hangingPunct="1"/>
            <a:r>
              <a:rPr lang="es-MX" b="1" smtClean="0">
                <a:cs typeface="Times New Roman" pitchFamily="18" charset="0"/>
              </a:rPr>
              <a:t>Experimentos       </a:t>
            </a:r>
            <a:endParaRPr lang="es-ES" smtClean="0">
              <a:cs typeface="Times New Roman" pitchFamily="18" charset="0"/>
            </a:endParaRPr>
          </a:p>
          <a:p>
            <a:pPr eaLnBrk="1" hangingPunct="1"/>
            <a:r>
              <a:rPr lang="es-MX" b="1" smtClean="0">
                <a:cs typeface="Times New Roman" pitchFamily="18" charset="0"/>
              </a:rPr>
              <a:t>Activos</a:t>
            </a:r>
            <a:r>
              <a:rPr lang="es-MX" smtClean="0">
                <a:cs typeface="Times New Roman" pitchFamily="18" charset="0"/>
              </a:rPr>
              <a:t>: Apollo 14, 16 y 17. Estructura detallada de los últimos km de la corteza. Experimento sísmico activo:Apollo 14 y 16; experimento de perfiles sísmicos lunares: Apollo 17.</a:t>
            </a:r>
            <a:endParaRPr lang="es-ES" smtClean="0">
              <a:cs typeface="Times New Roman" pitchFamily="18" charset="0"/>
            </a:endParaRPr>
          </a:p>
          <a:p>
            <a:pPr eaLnBrk="1" hangingPunct="1"/>
            <a:r>
              <a:rPr lang="es-MX" b="1" smtClean="0">
                <a:cs typeface="Times New Roman" pitchFamily="18" charset="0"/>
              </a:rPr>
              <a:t> </a:t>
            </a:r>
            <a:endParaRPr lang="es-ES" smtClean="0">
              <a:cs typeface="Times New Roman" pitchFamily="18" charset="0"/>
            </a:endParaRPr>
          </a:p>
          <a:p>
            <a:pPr eaLnBrk="1" hangingPunct="1"/>
            <a:r>
              <a:rPr lang="es-MX" b="1" smtClean="0">
                <a:cs typeface="Times New Roman" pitchFamily="18" charset="0"/>
              </a:rPr>
              <a:t> </a:t>
            </a:r>
            <a:endParaRPr lang="es-ES" smtClean="0">
              <a:cs typeface="Times New Roman" pitchFamily="18" charset="0"/>
            </a:endParaRPr>
          </a:p>
          <a:p>
            <a:pPr eaLnBrk="1" hangingPunct="1"/>
            <a:r>
              <a:rPr lang="es-MX" b="1" smtClean="0">
                <a:cs typeface="Times New Roman" pitchFamily="18" charset="0"/>
              </a:rPr>
              <a:t> </a:t>
            </a:r>
            <a:endParaRPr lang="es-ES" smtClean="0">
              <a:cs typeface="Times New Roman" pitchFamily="18" charset="0"/>
            </a:endParaRPr>
          </a:p>
          <a:p>
            <a:pPr eaLnBrk="1" hangingPunct="1"/>
            <a:r>
              <a:rPr lang="es-MX" b="1" i="1" smtClean="0">
                <a:cs typeface="Times New Roman" pitchFamily="18" charset="0"/>
              </a:rPr>
              <a:t>Experimentos sísmicos pasivos.</a:t>
            </a:r>
            <a:endParaRPr lang="es-ES" smtClean="0">
              <a:cs typeface="Times New Roman" pitchFamily="18" charset="0"/>
            </a:endParaRPr>
          </a:p>
          <a:p>
            <a:pPr eaLnBrk="1" hangingPunct="1"/>
            <a:r>
              <a:rPr lang="es-MX" b="1" smtClean="0">
                <a:cs typeface="Times New Roman" pitchFamily="18" charset="0"/>
              </a:rPr>
              <a:t> </a:t>
            </a:r>
            <a:endParaRPr lang="es-ES" smtClean="0">
              <a:cs typeface="Times New Roman" pitchFamily="18" charset="0"/>
            </a:endParaRPr>
          </a:p>
          <a:p>
            <a:pPr eaLnBrk="1" hangingPunct="1"/>
            <a:r>
              <a:rPr lang="es-MX" smtClean="0">
                <a:latin typeface="Symbol" pitchFamily="18" charset="2"/>
                <a:cs typeface="Times New Roman" pitchFamily="18" charset="0"/>
              </a:rPr>
              <a:t>·</a:t>
            </a:r>
            <a:r>
              <a:rPr lang="es-MX" smtClean="0">
                <a:cs typeface="Times New Roman" pitchFamily="18" charset="0"/>
              </a:rPr>
              <a:t>        Sismómetros  3 componentes (norte-sur, este-oeste, arriba-abajo)</a:t>
            </a:r>
            <a:endParaRPr lang="es-ES" smtClean="0">
              <a:cs typeface="Times New Roman" pitchFamily="18" charset="0"/>
            </a:endParaRPr>
          </a:p>
          <a:p>
            <a:pPr eaLnBrk="1" hangingPunct="1"/>
            <a:r>
              <a:rPr lang="es-MX" smtClean="0">
                <a:latin typeface="Symbol" pitchFamily="18" charset="2"/>
                <a:cs typeface="Times New Roman" pitchFamily="18" charset="0"/>
              </a:rPr>
              <a:t>·</a:t>
            </a:r>
            <a:r>
              <a:rPr lang="es-MX" smtClean="0">
                <a:cs typeface="Times New Roman" pitchFamily="18" charset="0"/>
              </a:rPr>
              <a:t>        Determinación de focos  y epicentros (con 3 o más sismómetros)</a:t>
            </a:r>
            <a:endParaRPr lang="es-ES" smtClean="0">
              <a:cs typeface="Times New Roman" pitchFamily="18" charset="0"/>
            </a:endParaRPr>
          </a:p>
          <a:p>
            <a:pPr eaLnBrk="1" hangingPunct="1"/>
            <a:r>
              <a:rPr lang="es-MX" smtClean="0">
                <a:latin typeface="Symbol" pitchFamily="18" charset="2"/>
                <a:cs typeface="Times New Roman" pitchFamily="18" charset="0"/>
              </a:rPr>
              <a:t>·</a:t>
            </a:r>
            <a:r>
              <a:rPr lang="es-MX" smtClean="0">
                <a:cs typeface="Times New Roman" pitchFamily="18" charset="0"/>
              </a:rPr>
              <a:t>        Velocidades sísmicas</a:t>
            </a:r>
            <a:endParaRPr lang="es-ES" smtClean="0">
              <a:cs typeface="Times New Roman" pitchFamily="18" charset="0"/>
            </a:endParaRPr>
          </a:p>
          <a:p>
            <a:pPr eaLnBrk="1" hangingPunct="1"/>
            <a:r>
              <a:rPr lang="es-MX" b="1" smtClean="0">
                <a:cs typeface="Times New Roman" pitchFamily="18" charset="0"/>
              </a:rPr>
              <a:t> </a:t>
            </a:r>
            <a:endParaRPr lang="es-ES" smtClean="0">
              <a:cs typeface="Times New Roman" pitchFamily="18" charset="0"/>
            </a:endParaRPr>
          </a:p>
          <a:p>
            <a:pPr eaLnBrk="1" hangingPunct="1"/>
            <a:r>
              <a:rPr lang="es-MX" smtClean="0">
                <a:cs typeface="Times New Roman" pitchFamily="18" charset="0"/>
              </a:rPr>
              <a:t>La mayoría de los eventos observados en los sismómetros se debieron a sismos lunares o a impactos de meteoroides aunque algunos impulsores fueron chocados deliberadamente contra la Luna (Saturno 5 rockets y estados de ascenso de los módulos lunares) para calibrar la red de sismómetros (tiempos de choque y localización conocidos).</a:t>
            </a:r>
          </a:p>
          <a:p>
            <a:pPr eaLnBrk="1" hangingPunct="1"/>
            <a:r>
              <a:rPr lang="es-MX" b="1" smtClean="0">
                <a:cs typeface="Times New Roman" pitchFamily="18" charset="0"/>
              </a:rPr>
              <a:t> </a:t>
            </a:r>
            <a:endParaRPr lang="es-ES" smtClean="0">
              <a:cs typeface="Times New Roman" pitchFamily="18" charset="0"/>
            </a:endParaRPr>
          </a:p>
          <a:p>
            <a:pPr eaLnBrk="1" hangingPunct="1"/>
            <a:r>
              <a:rPr lang="es-MX" b="1" i="1" smtClean="0">
                <a:cs typeface="Times New Roman" pitchFamily="18" charset="0"/>
              </a:rPr>
              <a:t>Experimentos Activos</a:t>
            </a:r>
            <a:r>
              <a:rPr lang="es-MX" b="1" smtClean="0">
                <a:cs typeface="Times New Roman" pitchFamily="18" charset="0"/>
              </a:rPr>
              <a:t>.</a:t>
            </a:r>
            <a:endParaRPr lang="es-ES" smtClean="0">
              <a:cs typeface="Times New Roman" pitchFamily="18" charset="0"/>
            </a:endParaRPr>
          </a:p>
          <a:p>
            <a:pPr eaLnBrk="1" hangingPunct="1"/>
            <a:r>
              <a:rPr lang="es-MX" b="1" smtClean="0">
                <a:cs typeface="Times New Roman" pitchFamily="18" charset="0"/>
              </a:rPr>
              <a:t> </a:t>
            </a:r>
            <a:endParaRPr lang="es-ES" smtClean="0">
              <a:cs typeface="Times New Roman" pitchFamily="18" charset="0"/>
            </a:endParaRPr>
          </a:p>
          <a:p>
            <a:pPr eaLnBrk="1" hangingPunct="1"/>
            <a:r>
              <a:rPr lang="es-MX" smtClean="0">
                <a:latin typeface="Symbol" pitchFamily="18" charset="2"/>
                <a:cs typeface="Times New Roman" pitchFamily="18" charset="0"/>
              </a:rPr>
              <a:t>·</a:t>
            </a:r>
            <a:r>
              <a:rPr lang="es-MX" smtClean="0">
                <a:cs typeface="Times New Roman" pitchFamily="18" charset="0"/>
              </a:rPr>
              <a:t>        Red de geofonos</a:t>
            </a:r>
            <a:endParaRPr lang="es-ES" smtClean="0">
              <a:cs typeface="Times New Roman" pitchFamily="18" charset="0"/>
            </a:endParaRPr>
          </a:p>
          <a:p>
            <a:pPr eaLnBrk="1" hangingPunct="1"/>
            <a:r>
              <a:rPr lang="es-MX" smtClean="0">
                <a:latin typeface="Symbol" pitchFamily="18" charset="2"/>
                <a:cs typeface="Times New Roman" pitchFamily="18" charset="0"/>
              </a:rPr>
              <a:t>·</a:t>
            </a:r>
            <a:r>
              <a:rPr lang="es-MX" smtClean="0">
                <a:cs typeface="Times New Roman" pitchFamily="18" charset="0"/>
              </a:rPr>
              <a:t>        Apollo 14 y 16: 19 explosiones detonadas mediante un “thumper” a lo largo de la línea del geofono de 90 metros de largo. En el Apollo 16 se utilizaron también 3 “mortar ahells” para explotar explosivos a una distancia de 900 m del ALSEP.</a:t>
            </a:r>
            <a:endParaRPr lang="es-ES" smtClean="0">
              <a:cs typeface="Times New Roman" pitchFamily="18" charset="0"/>
            </a:endParaRPr>
          </a:p>
          <a:p>
            <a:pPr eaLnBrk="1" hangingPunct="1"/>
            <a:r>
              <a:rPr lang="es-MX" smtClean="0">
                <a:latin typeface="Symbol" pitchFamily="18" charset="2"/>
                <a:cs typeface="Times New Roman" pitchFamily="18" charset="0"/>
              </a:rPr>
              <a:t>·</a:t>
            </a:r>
            <a:r>
              <a:rPr lang="es-MX" smtClean="0">
                <a:cs typeface="Times New Roman" pitchFamily="18" charset="0"/>
              </a:rPr>
              <a:t>        Apollo 17: 8 cargas explosivas a una distancia de 3.5 km del módulo lunar. Las cargas tenían masas entre 57 g y 2.5 kg. Tna to los “mortar shells” del Apollo 16 como los explosivos del Apollo 17 fueron detonados por radiocontrol después de que los astronautas dejaron la Luna.</a:t>
            </a:r>
            <a:endParaRPr lang="es-ES" smtClean="0">
              <a:cs typeface="Times New Roman" pitchFamily="18" charset="0"/>
            </a:endParaRPr>
          </a:p>
          <a:p>
            <a:pPr eaLnBrk="1" hangingPunct="1"/>
            <a:r>
              <a:rPr lang="es-MX" b="1" smtClean="0">
                <a:cs typeface="Times New Roman" pitchFamily="18" charset="0"/>
              </a:rPr>
              <a:t> </a:t>
            </a:r>
            <a:endParaRPr lang="es-ES" smtClean="0">
              <a:cs typeface="Times New Roman" pitchFamily="18" charset="0"/>
            </a:endParaRPr>
          </a:p>
          <a:p>
            <a:pPr eaLnBrk="1" hangingPunct="1"/>
            <a:r>
              <a:rPr lang="es-MX" b="1" smtClean="0">
                <a:cs typeface="Times New Roman" pitchFamily="18" charset="0"/>
              </a:rPr>
              <a:t> </a:t>
            </a:r>
            <a:endParaRPr lang="es-ES" smtClean="0">
              <a:cs typeface="Times New Roman" pitchFamily="18" charset="0"/>
            </a:endParaRPr>
          </a:p>
          <a:p>
            <a:pPr eaLnBrk="1" hangingPunct="1"/>
            <a:endParaRPr lang="es-E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041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dirty="0" smtClean="0"/>
          </a:p>
        </p:txBody>
      </p:sp>
      <p:sp>
        <p:nvSpPr>
          <p:cNvPr id="52228"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38C4E5-7090-4151-9EA0-F9D94A3C629D}" type="slidenum">
              <a:rPr lang="es-MX" smtClean="0"/>
              <a:pPr fontAlgn="base">
                <a:spcBef>
                  <a:spcPct val="0"/>
                </a:spcBef>
                <a:spcAft>
                  <a:spcPct val="0"/>
                </a:spcAft>
                <a:defRPr/>
              </a:pPr>
              <a:t>29</a:t>
            </a:fld>
            <a:endParaRPr lang="es-MX"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14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p>
        </p:txBody>
      </p:sp>
      <p:sp>
        <p:nvSpPr>
          <p:cNvPr id="53252"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80EFB7-CA99-4DC2-98DD-E3749E3AA626}" type="slidenum">
              <a:rPr lang="es-MX" smtClean="0"/>
              <a:pPr fontAlgn="base">
                <a:spcBef>
                  <a:spcPct val="0"/>
                </a:spcBef>
                <a:spcAft>
                  <a:spcPct val="0"/>
                </a:spcAft>
                <a:defRPr/>
              </a:pPr>
              <a:t>32</a:t>
            </a:fld>
            <a:endParaRPr lang="es-MX"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ACE2A6-385B-4D31-AED2-CDD8F87AFFE5}" type="slidenum">
              <a:rPr lang="es-ES"/>
              <a:pPr/>
              <a:t>49</a:t>
            </a:fld>
            <a:endParaRPr lang="es-ES"/>
          </a:p>
        </p:txBody>
      </p:sp>
      <p:sp>
        <p:nvSpPr>
          <p:cNvPr id="8194" name="Rectangle 2"/>
          <p:cNvSpPr>
            <a:spLocks noGrp="1" noRot="1" noChangeAspect="1" noChangeArrowheads="1" noTextEdit="1"/>
          </p:cNvSpPr>
          <p:nvPr>
            <p:ph type="sldImg"/>
          </p:nvPr>
        </p:nvSpPr>
        <p:spPr>
          <a:xfrm>
            <a:off x="1144588" y="687388"/>
            <a:ext cx="4568825" cy="3425825"/>
          </a:xfrm>
          <a:ln w="12700" cap="flat"/>
        </p:spPr>
      </p:sp>
      <p:sp>
        <p:nvSpPr>
          <p:cNvPr id="8195" name="Rectangle 3"/>
          <p:cNvSpPr>
            <a:spLocks noGrp="1" noChangeArrowheads="1"/>
          </p:cNvSpPr>
          <p:nvPr>
            <p:ph type="body" idx="1"/>
          </p:nvPr>
        </p:nvSpPr>
        <p:spPr>
          <a:xfrm>
            <a:off x="914400" y="4343400"/>
            <a:ext cx="5029200" cy="4114800"/>
          </a:xfrm>
          <a:ln/>
        </p:spPr>
        <p:txBody>
          <a:bodyPr lIns="92075" tIns="46038" rIns="92075" bIns="46038"/>
          <a:lstStyle/>
          <a:p>
            <a:endParaRPr lang="es-MX"/>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E217283-F71E-463E-95A2-D166D0EC3FAB}" type="slidenum">
              <a:rPr lang="es-ES" smtClean="0"/>
              <a:pPr/>
              <a:t>66</a:t>
            </a:fld>
            <a:endParaRPr lang="es-ES" smtClean="0"/>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s-MX"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FD7D749-EE4C-45F7-AE45-C7F530F9A752}" type="slidenum">
              <a:rPr lang="es-ES"/>
              <a:pPr fontAlgn="base">
                <a:spcBef>
                  <a:spcPct val="0"/>
                </a:spcBef>
                <a:spcAft>
                  <a:spcPct val="0"/>
                </a:spcAft>
              </a:pPr>
              <a:t>76</a:t>
            </a:fld>
            <a:endParaRPr lang="es-ES"/>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MX"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6 Triángulo isósceles"/>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Título"/>
          <p:cNvSpPr>
            <a:spLocks noGrp="1"/>
          </p:cNvSpPr>
          <p:nvPr>
            <p:ph type="ctrTitle"/>
          </p:nvPr>
        </p:nvSpPr>
        <p:spPr>
          <a:xfrm>
            <a:off x="540544" y="776288"/>
            <a:ext cx="8062912" cy="1470025"/>
          </a:xfrm>
        </p:spPr>
        <p:txBody>
          <a:bodyPr anchor="b">
            <a:normAutofit/>
          </a:bodyPr>
          <a:lstStyle>
            <a:lvl1pPr algn="r">
              <a:defRPr sz="4400"/>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1371600" y="6012656"/>
            <a:ext cx="5791200" cy="365125"/>
          </a:xfrm>
        </p:spPr>
        <p:txBody>
          <a:bodyPr tIns="0" bIns="0" anchor="t"/>
          <a:lstStyle>
            <a:lvl1pPr algn="r">
              <a:defRPr sz="1000"/>
            </a:lvl1pPr>
          </a:lstStyle>
          <a:p>
            <a:fld id="{6BF8CF8E-9179-4719-AD23-6EF82ECF498B}" type="datetimeFigureOut">
              <a:rPr lang="es-MX" smtClean="0"/>
              <a:pPr/>
              <a:t>20/02/2015</a:t>
            </a:fld>
            <a:endParaRPr lang="es-MX"/>
          </a:p>
        </p:txBody>
      </p:sp>
      <p:sp>
        <p:nvSpPr>
          <p:cNvPr id="17" name="16 Marcador de pie de página"/>
          <p:cNvSpPr>
            <a:spLocks noGrp="1"/>
          </p:cNvSpPr>
          <p:nvPr>
            <p:ph type="ftr" sz="quarter" idx="11"/>
          </p:nvPr>
        </p:nvSpPr>
        <p:spPr>
          <a:xfrm>
            <a:off x="1371600" y="5650704"/>
            <a:ext cx="5791200" cy="365125"/>
          </a:xfrm>
        </p:spPr>
        <p:txBody>
          <a:bodyPr tIns="0" bIns="0" anchor="b"/>
          <a:lstStyle>
            <a:lvl1pPr algn="r">
              <a:defRPr sz="1100"/>
            </a:lvl1pPr>
          </a:lstStyle>
          <a:p>
            <a:endParaRPr lang="es-MX"/>
          </a:p>
        </p:txBody>
      </p:sp>
      <p:sp>
        <p:nvSpPr>
          <p:cNvPr id="29" name="28 Marcador de número de diapositiva"/>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F3E20512-437D-4B65-9CD9-1ED096B6CBBE}" type="slidenum">
              <a:rPr lang="es-MX" smtClean="0"/>
              <a:pPr/>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6BF8CF8E-9179-4719-AD23-6EF82ECF498B}" type="datetimeFigureOut">
              <a:rPr lang="es-MX" smtClean="0"/>
              <a:pPr/>
              <a:t>20/02/2015</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F3E20512-437D-4B65-9CD9-1ED096B6CBBE}" type="slidenum">
              <a:rPr lang="es-MX" smtClean="0"/>
              <a:pPr/>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781800" y="381000"/>
            <a:ext cx="1905000" cy="5486400"/>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381000"/>
            <a:ext cx="6248400" cy="5486400"/>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6BF8CF8E-9179-4719-AD23-6EF82ECF498B}" type="datetimeFigureOut">
              <a:rPr lang="es-MX" smtClean="0"/>
              <a:pPr/>
              <a:t>20/02/2015</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F3E20512-437D-4B65-9CD9-1ED096B6CBBE}" type="slidenum">
              <a:rPr lang="es-MX" smtClean="0"/>
              <a:pPr/>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7494"/>
            <a:ext cx="8229600" cy="1399032"/>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a:xfrm>
            <a:off x="457200" y="1882808"/>
            <a:ext cx="8229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a:xfrm>
            <a:off x="4791456" y="6480048"/>
            <a:ext cx="2133600" cy="301752"/>
          </a:xfrm>
        </p:spPr>
        <p:txBody>
          <a:bodyPr/>
          <a:lstStyle/>
          <a:p>
            <a:fld id="{6BF8CF8E-9179-4719-AD23-6EF82ECF498B}" type="datetimeFigureOut">
              <a:rPr lang="es-MX" smtClean="0"/>
              <a:pPr/>
              <a:t>20/02/2015</a:t>
            </a:fld>
            <a:endParaRPr lang="es-MX"/>
          </a:p>
        </p:txBody>
      </p:sp>
      <p:sp>
        <p:nvSpPr>
          <p:cNvPr id="5" name="4 Marcador de pie de página"/>
          <p:cNvSpPr>
            <a:spLocks noGrp="1"/>
          </p:cNvSpPr>
          <p:nvPr>
            <p:ph type="ftr" sz="quarter" idx="11"/>
          </p:nvPr>
        </p:nvSpPr>
        <p:spPr>
          <a:xfrm>
            <a:off x="457200" y="6480969"/>
            <a:ext cx="4260056" cy="300831"/>
          </a:xfrm>
        </p:spPr>
        <p:txBody>
          <a:bodyPr/>
          <a:lstStyle/>
          <a:p>
            <a:endParaRPr lang="es-MX"/>
          </a:p>
        </p:txBody>
      </p:sp>
      <p:sp>
        <p:nvSpPr>
          <p:cNvPr id="6" name="5 Marcador de número de diapositiva"/>
          <p:cNvSpPr>
            <a:spLocks noGrp="1"/>
          </p:cNvSpPr>
          <p:nvPr>
            <p:ph type="sldNum" sz="quarter" idx="12"/>
          </p:nvPr>
        </p:nvSpPr>
        <p:spPr/>
        <p:txBody>
          <a:bodyPr/>
          <a:lstStyle/>
          <a:p>
            <a:fld id="{F3E20512-437D-4B65-9CD9-1ED096B6CBBE}" type="slidenum">
              <a:rPr lang="es-MX" smtClean="0"/>
              <a:pPr/>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2">
        <a:schemeClr val="bg1"/>
      </p:bgRef>
    </p:bg>
    <p:spTree>
      <p:nvGrpSpPr>
        <p:cNvPr id="1" name=""/>
        <p:cNvGrpSpPr/>
        <p:nvPr/>
      </p:nvGrpSpPr>
      <p:grpSpPr>
        <a:xfrm>
          <a:off x="0" y="0"/>
          <a:ext cx="0" cy="0"/>
          <a:chOff x="0" y="0"/>
          <a:chExt cx="0" cy="0"/>
        </a:xfrm>
      </p:grpSpPr>
      <p:sp>
        <p:nvSpPr>
          <p:cNvPr id="9" name="8 Triángulo rectángulo"/>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7 Triángulo isósceles"/>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3 Marcador de fecha"/>
          <p:cNvSpPr>
            <a:spLocks noGrp="1"/>
          </p:cNvSpPr>
          <p:nvPr>
            <p:ph type="dt" sz="half" idx="10"/>
          </p:nvPr>
        </p:nvSpPr>
        <p:spPr>
          <a:xfrm>
            <a:off x="6955632" y="6477000"/>
            <a:ext cx="2133600" cy="304800"/>
          </a:xfrm>
        </p:spPr>
        <p:txBody>
          <a:bodyPr/>
          <a:lstStyle/>
          <a:p>
            <a:fld id="{6BF8CF8E-9179-4719-AD23-6EF82ECF498B}" type="datetimeFigureOut">
              <a:rPr lang="es-MX" smtClean="0"/>
              <a:pPr/>
              <a:t>20/02/2015</a:t>
            </a:fld>
            <a:endParaRPr lang="es-MX"/>
          </a:p>
        </p:txBody>
      </p:sp>
      <p:sp>
        <p:nvSpPr>
          <p:cNvPr id="5" name="4 Marcador de pie de página"/>
          <p:cNvSpPr>
            <a:spLocks noGrp="1"/>
          </p:cNvSpPr>
          <p:nvPr>
            <p:ph type="ftr" sz="quarter" idx="11"/>
          </p:nvPr>
        </p:nvSpPr>
        <p:spPr>
          <a:xfrm>
            <a:off x="2619376" y="6480969"/>
            <a:ext cx="4260056" cy="300831"/>
          </a:xfrm>
        </p:spPr>
        <p:txBody>
          <a:bodyPr/>
          <a:lstStyle/>
          <a:p>
            <a:endParaRPr lang="es-MX"/>
          </a:p>
        </p:txBody>
      </p:sp>
      <p:sp>
        <p:nvSpPr>
          <p:cNvPr id="6" name="5 Marcador de número de diapositiva"/>
          <p:cNvSpPr>
            <a:spLocks noGrp="1"/>
          </p:cNvSpPr>
          <p:nvPr>
            <p:ph type="sldNum" sz="quarter" idx="12"/>
          </p:nvPr>
        </p:nvSpPr>
        <p:spPr>
          <a:xfrm>
            <a:off x="8451056" y="809624"/>
            <a:ext cx="502920" cy="300831"/>
          </a:xfrm>
        </p:spPr>
        <p:txBody>
          <a:bodyPr/>
          <a:lstStyle/>
          <a:p>
            <a:fld id="{F3E20512-437D-4B65-9CD9-1ED096B6CBBE}" type="slidenum">
              <a:rPr lang="es-MX" smtClean="0"/>
              <a:pPr/>
              <a:t>‹Nº›</a:t>
            </a:fld>
            <a:endParaRPr lang="es-MX"/>
          </a:p>
        </p:txBody>
      </p:sp>
      <p:cxnSp>
        <p:nvCxnSpPr>
          <p:cNvPr id="11" name="10 Conector recto"/>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9 Conector recto"/>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1 Título"/>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marL="0" algn="l">
              <a:defRPr/>
            </a:lvl1p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4791456" y="6480969"/>
            <a:ext cx="2133600" cy="301752"/>
          </a:xfrm>
        </p:spPr>
        <p:txBody>
          <a:bodyPr/>
          <a:lstStyle/>
          <a:p>
            <a:fld id="{6BF8CF8E-9179-4719-AD23-6EF82ECF498B}" type="datetimeFigureOut">
              <a:rPr lang="es-MX" smtClean="0"/>
              <a:pPr/>
              <a:t>20/02/2015</a:t>
            </a:fld>
            <a:endParaRPr lang="es-MX"/>
          </a:p>
        </p:txBody>
      </p:sp>
      <p:sp>
        <p:nvSpPr>
          <p:cNvPr id="6" name="5 Marcador de pie de página"/>
          <p:cNvSpPr>
            <a:spLocks noGrp="1"/>
          </p:cNvSpPr>
          <p:nvPr>
            <p:ph type="ftr" sz="quarter" idx="11"/>
          </p:nvPr>
        </p:nvSpPr>
        <p:spPr>
          <a:xfrm>
            <a:off x="457200" y="6480969"/>
            <a:ext cx="4260056" cy="301752"/>
          </a:xfrm>
        </p:spPr>
        <p:txBody>
          <a:bodyPr/>
          <a:lstStyle/>
          <a:p>
            <a:endParaRPr lang="es-MX"/>
          </a:p>
        </p:txBody>
      </p:sp>
      <p:sp>
        <p:nvSpPr>
          <p:cNvPr id="7" name="6 Marcador de número de diapositiva"/>
          <p:cNvSpPr>
            <a:spLocks noGrp="1"/>
          </p:cNvSpPr>
          <p:nvPr>
            <p:ph type="sldNum" sz="quarter" idx="12"/>
          </p:nvPr>
        </p:nvSpPr>
        <p:spPr>
          <a:xfrm>
            <a:off x="7589520" y="6480969"/>
            <a:ext cx="502920" cy="301752"/>
          </a:xfrm>
        </p:spPr>
        <p:txBody>
          <a:bodyPr/>
          <a:lstStyle/>
          <a:p>
            <a:fld id="{F3E20512-437D-4B65-9CD9-1ED096B6CBBE}" type="slidenum">
              <a:rPr lang="es-MX" smtClean="0"/>
              <a:pPr/>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a:xfrm>
            <a:off x="4791456" y="6480969"/>
            <a:ext cx="2130552" cy="301752"/>
          </a:xfrm>
        </p:spPr>
        <p:txBody>
          <a:bodyPr/>
          <a:lstStyle/>
          <a:p>
            <a:fld id="{6BF8CF8E-9179-4719-AD23-6EF82ECF498B}" type="datetimeFigureOut">
              <a:rPr lang="es-MX" smtClean="0"/>
              <a:pPr/>
              <a:t>20/02/2015</a:t>
            </a:fld>
            <a:endParaRPr lang="es-MX"/>
          </a:p>
        </p:txBody>
      </p:sp>
      <p:sp>
        <p:nvSpPr>
          <p:cNvPr id="8" name="7 Marcador de pie de página"/>
          <p:cNvSpPr>
            <a:spLocks noGrp="1"/>
          </p:cNvSpPr>
          <p:nvPr>
            <p:ph type="ftr" sz="quarter" idx="11"/>
          </p:nvPr>
        </p:nvSpPr>
        <p:spPr>
          <a:xfrm>
            <a:off x="457200" y="6480969"/>
            <a:ext cx="4261104" cy="301752"/>
          </a:xfrm>
        </p:spPr>
        <p:txBody>
          <a:bodyPr/>
          <a:lstStyle/>
          <a:p>
            <a:endParaRPr lang="es-MX"/>
          </a:p>
        </p:txBody>
      </p:sp>
      <p:sp>
        <p:nvSpPr>
          <p:cNvPr id="9" name="8 Marcador de número de diapositiva"/>
          <p:cNvSpPr>
            <a:spLocks noGrp="1"/>
          </p:cNvSpPr>
          <p:nvPr>
            <p:ph type="sldNum" sz="quarter" idx="12"/>
          </p:nvPr>
        </p:nvSpPr>
        <p:spPr>
          <a:xfrm>
            <a:off x="7589520" y="6483096"/>
            <a:ext cx="502920" cy="301752"/>
          </a:xfrm>
        </p:spPr>
        <p:txBody>
          <a:bodyPr/>
          <a:lstStyle>
            <a:lvl1pPr algn="ctr">
              <a:defRPr/>
            </a:lvl1pPr>
          </a:lstStyle>
          <a:p>
            <a:fld id="{F3E20512-437D-4B65-9CD9-1ED096B6CBBE}" type="slidenum">
              <a:rPr lang="es-MX" smtClean="0"/>
              <a:pPr/>
              <a:t>‹Nº›</a:t>
            </a:fld>
            <a:endParaRPr lang="es-MX"/>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b="0"/>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6BF8CF8E-9179-4719-AD23-6EF82ECF498B}" type="datetimeFigureOut">
              <a:rPr lang="es-MX" smtClean="0"/>
              <a:pPr/>
              <a:t>20/02/2015</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F3E20512-437D-4B65-9CD9-1ED096B6CBBE}" type="slidenum">
              <a:rPr lang="es-MX" smtClean="0"/>
              <a:pPr/>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791456" y="6480969"/>
            <a:ext cx="2133600" cy="301752"/>
          </a:xfrm>
        </p:spPr>
        <p:txBody>
          <a:bodyPr/>
          <a:lstStyle/>
          <a:p>
            <a:fld id="{6BF8CF8E-9179-4719-AD23-6EF82ECF498B}" type="datetimeFigureOut">
              <a:rPr lang="es-MX" smtClean="0"/>
              <a:pPr/>
              <a:t>20/02/2015</a:t>
            </a:fld>
            <a:endParaRPr lang="es-MX"/>
          </a:p>
        </p:txBody>
      </p:sp>
      <p:sp>
        <p:nvSpPr>
          <p:cNvPr id="3" name="2 Marcador de pie de página"/>
          <p:cNvSpPr>
            <a:spLocks noGrp="1"/>
          </p:cNvSpPr>
          <p:nvPr>
            <p:ph type="ftr" sz="quarter" idx="11"/>
          </p:nvPr>
        </p:nvSpPr>
        <p:spPr>
          <a:xfrm>
            <a:off x="457200" y="6481890"/>
            <a:ext cx="4260056" cy="300831"/>
          </a:xfrm>
        </p:spPr>
        <p:txBody>
          <a:bodyPr/>
          <a:lstStyle/>
          <a:p>
            <a:endParaRPr lang="es-MX"/>
          </a:p>
        </p:txBody>
      </p:sp>
      <p:sp>
        <p:nvSpPr>
          <p:cNvPr id="4" name="3 Marcador de número de diapositiva"/>
          <p:cNvSpPr>
            <a:spLocks noGrp="1"/>
          </p:cNvSpPr>
          <p:nvPr>
            <p:ph type="sldNum" sz="quarter" idx="12"/>
          </p:nvPr>
        </p:nvSpPr>
        <p:spPr>
          <a:xfrm>
            <a:off x="7589520" y="6480969"/>
            <a:ext cx="502920" cy="301752"/>
          </a:xfrm>
        </p:spPr>
        <p:txBody>
          <a:bodyPr/>
          <a:lstStyle/>
          <a:p>
            <a:fld id="{F3E20512-437D-4B65-9CD9-1ED096B6CBBE}" type="slidenum">
              <a:rPr lang="es-MX" smtClean="0"/>
              <a:pPr/>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6278976" y="6556248"/>
            <a:ext cx="2133600" cy="301752"/>
          </a:xfrm>
        </p:spPr>
        <p:txBody>
          <a:bodyPr/>
          <a:lstStyle>
            <a:lvl1pPr>
              <a:defRPr sz="900"/>
            </a:lvl1pPr>
          </a:lstStyle>
          <a:p>
            <a:fld id="{6BF8CF8E-9179-4719-AD23-6EF82ECF498B}" type="datetimeFigureOut">
              <a:rPr lang="es-MX" smtClean="0"/>
              <a:pPr/>
              <a:t>20/02/2015</a:t>
            </a:fld>
            <a:endParaRPr lang="es-MX"/>
          </a:p>
        </p:txBody>
      </p:sp>
      <p:sp>
        <p:nvSpPr>
          <p:cNvPr id="6" name="5 Marcador de pie de página"/>
          <p:cNvSpPr>
            <a:spLocks noGrp="1"/>
          </p:cNvSpPr>
          <p:nvPr>
            <p:ph type="ftr" sz="quarter" idx="11"/>
          </p:nvPr>
        </p:nvSpPr>
        <p:spPr>
          <a:xfrm>
            <a:off x="1135856" y="6556248"/>
            <a:ext cx="5143120" cy="301752"/>
          </a:xfrm>
        </p:spPr>
        <p:txBody>
          <a:bodyPr/>
          <a:lstStyle>
            <a:lvl1pPr>
              <a:defRPr sz="900"/>
            </a:lvl1pPr>
          </a:lstStyle>
          <a:p>
            <a:endParaRPr lang="es-MX"/>
          </a:p>
        </p:txBody>
      </p:sp>
      <p:sp>
        <p:nvSpPr>
          <p:cNvPr id="7" name="6 Marcador de número de diapositiva"/>
          <p:cNvSpPr>
            <a:spLocks noGrp="1"/>
          </p:cNvSpPr>
          <p:nvPr>
            <p:ph type="sldNum" sz="quarter" idx="12"/>
          </p:nvPr>
        </p:nvSpPr>
        <p:spPr>
          <a:xfrm>
            <a:off x="8410576" y="6556248"/>
            <a:ext cx="502920" cy="301752"/>
          </a:xfrm>
        </p:spPr>
        <p:txBody>
          <a:bodyPr/>
          <a:lstStyle>
            <a:lvl1pPr>
              <a:defRPr sz="900"/>
            </a:lvl1pPr>
          </a:lstStyle>
          <a:p>
            <a:fld id="{F3E20512-437D-4B65-9CD9-1ED096B6CBBE}" type="slidenum">
              <a:rPr lang="es-MX" smtClean="0"/>
              <a:pPr/>
              <a:t>‹Nº›</a:t>
            </a:fld>
            <a:endParaRPr lang="es-MX"/>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a:xfrm>
            <a:off x="6108192" y="6556248"/>
            <a:ext cx="2103120" cy="301752"/>
          </a:xfrm>
        </p:spPr>
        <p:txBody>
          <a:bodyPr/>
          <a:lstStyle>
            <a:lvl1pPr>
              <a:defRPr sz="900"/>
            </a:lvl1pPr>
          </a:lstStyle>
          <a:p>
            <a:fld id="{6BF8CF8E-9179-4719-AD23-6EF82ECF498B}" type="datetimeFigureOut">
              <a:rPr lang="es-MX" smtClean="0"/>
              <a:pPr/>
              <a:t>20/02/2015</a:t>
            </a:fld>
            <a:endParaRPr lang="es-MX"/>
          </a:p>
        </p:txBody>
      </p:sp>
      <p:sp>
        <p:nvSpPr>
          <p:cNvPr id="6" name="5 Marcador de pie de página"/>
          <p:cNvSpPr>
            <a:spLocks noGrp="1"/>
          </p:cNvSpPr>
          <p:nvPr>
            <p:ph type="ftr" sz="quarter" idx="11"/>
          </p:nvPr>
        </p:nvSpPr>
        <p:spPr>
          <a:xfrm>
            <a:off x="1170432" y="6557169"/>
            <a:ext cx="4948072" cy="301752"/>
          </a:xfrm>
        </p:spPr>
        <p:txBody>
          <a:bodyPr/>
          <a:lstStyle>
            <a:lvl1pPr>
              <a:defRPr sz="900"/>
            </a:lvl1pPr>
          </a:lstStyle>
          <a:p>
            <a:endParaRPr lang="es-MX"/>
          </a:p>
        </p:txBody>
      </p:sp>
      <p:sp>
        <p:nvSpPr>
          <p:cNvPr id="7" name="6 Marcador de número de diapositiva"/>
          <p:cNvSpPr>
            <a:spLocks noGrp="1"/>
          </p:cNvSpPr>
          <p:nvPr>
            <p:ph type="sldNum" sz="quarter" idx="12"/>
          </p:nvPr>
        </p:nvSpPr>
        <p:spPr>
          <a:xfrm>
            <a:off x="8217192" y="6556248"/>
            <a:ext cx="365760" cy="301752"/>
          </a:xfrm>
        </p:spPr>
        <p:txBody>
          <a:bodyPr/>
          <a:lstStyle>
            <a:lvl1pPr algn="ctr">
              <a:defRPr sz="900"/>
            </a:lvl1pPr>
          </a:lstStyle>
          <a:p>
            <a:fld id="{F3E20512-437D-4B65-9CD9-1ED096B6CBBE}" type="slidenum">
              <a:rPr lang="es-MX" smtClean="0"/>
              <a:pPr/>
              <a:t>‹Nº›</a:t>
            </a:fld>
            <a:endParaRPr lang="es-MX"/>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10 Triángulo rectángulo"/>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7 Conector recto"/>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8 Conector recto"/>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21 Marcador de título"/>
          <p:cNvSpPr>
            <a:spLocks noGrp="1"/>
          </p:cNvSpPr>
          <p:nvPr>
            <p:ph type="title"/>
          </p:nvPr>
        </p:nvSpPr>
        <p:spPr>
          <a:xfrm>
            <a:off x="457200" y="267494"/>
            <a:ext cx="8229600" cy="1399032"/>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6BF8CF8E-9179-4719-AD23-6EF82ECF498B}" type="datetimeFigureOut">
              <a:rPr lang="es-MX" smtClean="0"/>
              <a:pPr/>
              <a:t>20/02/2015</a:t>
            </a:fld>
            <a:endParaRPr lang="es-MX"/>
          </a:p>
        </p:txBody>
      </p:sp>
      <p:sp>
        <p:nvSpPr>
          <p:cNvPr id="3" name="2 Marcador de pie de página"/>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es-MX"/>
          </a:p>
        </p:txBody>
      </p:sp>
      <p:sp>
        <p:nvSpPr>
          <p:cNvPr id="23" name="22 Marcador de número de diapositiva"/>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F3E20512-437D-4B65-9CD9-1ED096B6CBBE}" type="slidenum">
              <a:rPr lang="es-MX" smtClean="0"/>
              <a:pPr/>
              <a:t>‹Nº›</a:t>
            </a:fld>
            <a:endParaRPr lang="es-MX"/>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xml"/><Relationship Id="rId5" Type="http://schemas.openxmlformats.org/officeDocument/2006/relationships/image" Target="../media/image140.jpeg"/><Relationship Id="rId4" Type="http://schemas.openxmlformats.org/officeDocument/2006/relationships/image" Target="../media/image139.jpeg"/></Relationships>
</file>

<file path=ppt/slides/_rels/slide10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oleObject" Target="../embeddings/oleObject12.bin"/></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107.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wmf"/></Relationships>
</file>

<file path=ppt/slides/_rels/slide109.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oleObject" Target="../embeddings/Presentaci_n_de_Microsoft_Office_PowerPoint_97-20031.ppt"/></Relationships>
</file>

<file path=ppt/slides/_rels/slide117.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file:///C:\Documents%20and%20Settings\Olga\Configuraci&#243;n%20local\Datos%20de%20programa\IM\Runtime\Message\%7b4F1B5F99-EDF7-4DF2-AAE3-E1B19B916896%7d\Show\image0011.jpg" TargetMode="External"/><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file:///C:\Documents%20and%20Settings\Olga\Configuraci&#243;n%20local\Datos%20de%20programa\IM\Runtime\Message\%7b4F1B5F99-EDF7-4DF2-AAE3-E1B19B916896%7d\Show\image0022.jpg" TargetMode="External"/><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file:///C:\Documents%20and%20Settings\Olga\Configuraci&#243;n%20local\Datos%20de%20programa\IM\Runtime\Message\%7b4F1B5F99-EDF7-4DF2-AAE3-E1B19B916896%7d\Show\image0044.jpg" TargetMode="External"/><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8.v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is%20im&#225;genes/&#1087;&#1083;&#1072;&#1085;&#1077;&#1090;/&#1042;&#1077;&#1085;&#1077;&#1088;&#1072;_archivos/v.jp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images.google.com.mx/imgres?imgurl=www.sicmm.org/pictures/dna.png&amp;imgrefurl=http://www.sicmm.org/pictures/&amp;hl=es&amp;h=512&amp;w=640&amp;start=60&amp;prev=/images?q=DNA&amp;start=40&amp;svnum=10&amp;hl=es&amp;lr=&amp;ie=UTF-8&amp;oe=UTF-8&amp;sa=N" TargetMode="External"/><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gif"/><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png"/></Relationships>
</file>

<file path=ppt/slides/_rels/slide6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94.jpeg"/><Relationship Id="rId4" Type="http://schemas.openxmlformats.org/officeDocument/2006/relationships/oleObject" Target="../embeddings/oleObject9.bin"/></Relationships>
</file>

<file path=ppt/slides/_rels/slide7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6.gi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oleObject" Target="../embeddings/oleObject10.bin"/><Relationship Id="rId4" Type="http://schemas.openxmlformats.org/officeDocument/2006/relationships/image" Target="../media/image100.png"/></Relationships>
</file>

<file path=ppt/slides/_rels/slide8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8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http://eideard.com/2010/04/13/clovis-mammoth-hunters-gone-with-a-whimper-or-a-bang/"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 Id="rId9" Type="http://schemas.openxmlformats.org/officeDocument/2006/relationships/image" Target="../media/image113.jpeg"/></Relationships>
</file>

<file path=ppt/slides/_rels/slide8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hyperlink" Target="http://almadeherrero.blogspot.com/2007/12/locomotoras-ssnta-f-de-la-renfe.html" TargetMode="External"/><Relationship Id="rId2" Type="http://schemas.openxmlformats.org/officeDocument/2006/relationships/image" Target="../media/image130.jpe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133.jpeg"/></Relationships>
</file>

<file path=ppt/slides/_rels/slide9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357290" y="3648678"/>
            <a:ext cx="700467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GEOLOGÍA…¿para que?</a:t>
            </a:r>
            <a:endParaRPr lang="es-E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5" name="Picture 2" descr="http://cuentame.inegi.gob.mx/economia/petroleo/imagenes/capas.jpg"/>
          <p:cNvPicPr>
            <a:picLocks noChangeAspect="1" noChangeArrowheads="1"/>
          </p:cNvPicPr>
          <p:nvPr/>
        </p:nvPicPr>
        <p:blipFill>
          <a:blip r:embed="rId2"/>
          <a:srcRect/>
          <a:stretch>
            <a:fillRect/>
          </a:stretch>
        </p:blipFill>
        <p:spPr bwMode="auto">
          <a:xfrm>
            <a:off x="5709986" y="5072074"/>
            <a:ext cx="3434014" cy="1785950"/>
          </a:xfrm>
          <a:prstGeom prst="rect">
            <a:avLst/>
          </a:prstGeom>
          <a:noFill/>
        </p:spPr>
      </p:pic>
      <p:pic>
        <p:nvPicPr>
          <p:cNvPr id="132098" name="Picture 2"/>
          <p:cNvPicPr>
            <a:picLocks noChangeAspect="1" noChangeArrowheads="1"/>
          </p:cNvPicPr>
          <p:nvPr/>
        </p:nvPicPr>
        <p:blipFill>
          <a:blip r:embed="rId3"/>
          <a:srcRect/>
          <a:stretch>
            <a:fillRect/>
          </a:stretch>
        </p:blipFill>
        <p:spPr bwMode="auto">
          <a:xfrm>
            <a:off x="144463" y="144463"/>
            <a:ext cx="3784595" cy="3515932"/>
          </a:xfrm>
          <a:prstGeom prst="rect">
            <a:avLst/>
          </a:prstGeom>
          <a:noFill/>
          <a:ln w="9525">
            <a:noFill/>
            <a:miter lim="800000"/>
            <a:headEnd/>
            <a:tailEnd/>
          </a:ln>
          <a:effectLst/>
        </p:spPr>
      </p:pic>
      <p:pic>
        <p:nvPicPr>
          <p:cNvPr id="7" name="Picture 2" descr="C:\Documents and Settings\museo-1-2009\Mis documentos\Imagdiver\montserrat-island-1.jpg"/>
          <p:cNvPicPr>
            <a:picLocks noChangeAspect="1" noChangeArrowheads="1"/>
          </p:cNvPicPr>
          <p:nvPr/>
        </p:nvPicPr>
        <p:blipFill>
          <a:blip r:embed="rId4"/>
          <a:srcRect/>
          <a:stretch>
            <a:fillRect/>
          </a:stretch>
        </p:blipFill>
        <p:spPr bwMode="auto">
          <a:xfrm>
            <a:off x="5397529" y="-24"/>
            <a:ext cx="3746503" cy="2809877"/>
          </a:xfrm>
          <a:prstGeom prst="rect">
            <a:avLst/>
          </a:prstGeom>
          <a:noFill/>
        </p:spPr>
      </p:pic>
      <p:pic>
        <p:nvPicPr>
          <p:cNvPr id="8" name="Picture 4" descr="http://s2.hubimg.com/u/5768407_f520.jpg"/>
          <p:cNvPicPr>
            <a:picLocks noChangeAspect="1" noChangeArrowheads="1"/>
          </p:cNvPicPr>
          <p:nvPr/>
        </p:nvPicPr>
        <p:blipFill>
          <a:blip r:embed="rId5"/>
          <a:srcRect/>
          <a:stretch>
            <a:fillRect/>
          </a:stretch>
        </p:blipFill>
        <p:spPr bwMode="auto">
          <a:xfrm>
            <a:off x="285720" y="4714884"/>
            <a:ext cx="2857520" cy="214314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000232" y="1773784"/>
            <a:ext cx="5524269" cy="369332"/>
          </a:xfrm>
          <a:prstGeom prst="rect">
            <a:avLst/>
          </a:prstGeom>
          <a:noFill/>
        </p:spPr>
        <p:txBody>
          <a:bodyPr wrap="none" rtlCol="0">
            <a:spAutoFit/>
          </a:bodyPr>
          <a:lstStyle/>
          <a:p>
            <a:r>
              <a:rPr lang="es-MX" dirty="0" smtClean="0"/>
              <a:t>Adonde llega una tortuga en un millón de años</a:t>
            </a:r>
            <a:endParaRPr lang="es-MX" dirty="0"/>
          </a:p>
        </p:txBody>
      </p:sp>
      <p:sp>
        <p:nvSpPr>
          <p:cNvPr id="3" name="2 CuadroTexto"/>
          <p:cNvSpPr txBox="1"/>
          <p:nvPr/>
        </p:nvSpPr>
        <p:spPr>
          <a:xfrm>
            <a:off x="2857488" y="2928934"/>
            <a:ext cx="5044971" cy="3693319"/>
          </a:xfrm>
          <a:prstGeom prst="rect">
            <a:avLst/>
          </a:prstGeom>
          <a:noFill/>
        </p:spPr>
        <p:txBody>
          <a:bodyPr wrap="none" rtlCol="0">
            <a:spAutoFit/>
          </a:bodyPr>
          <a:lstStyle/>
          <a:p>
            <a:r>
              <a:rPr lang="es-MX" b="1" dirty="0" smtClean="0"/>
              <a:t>Camina a un cm. Por segundo.</a:t>
            </a:r>
          </a:p>
          <a:p>
            <a:r>
              <a:rPr lang="es-MX" b="1" dirty="0" smtClean="0"/>
              <a:t> </a:t>
            </a:r>
          </a:p>
          <a:p>
            <a:r>
              <a:rPr lang="es-MX" b="1" dirty="0" smtClean="0"/>
              <a:t>60 cm por minuto x 60 = 3600 cm por hora</a:t>
            </a:r>
          </a:p>
          <a:p>
            <a:endParaRPr lang="es-MX" b="1" dirty="0" smtClean="0"/>
          </a:p>
          <a:p>
            <a:r>
              <a:rPr lang="es-MX" b="1" dirty="0" smtClean="0"/>
              <a:t>36m x 24 horas= 864 metros por día</a:t>
            </a:r>
          </a:p>
          <a:p>
            <a:endParaRPr lang="es-MX" b="1" dirty="0" smtClean="0"/>
          </a:p>
          <a:p>
            <a:r>
              <a:rPr lang="es-MX" b="1" dirty="0" smtClean="0"/>
              <a:t>864 x 365 = 315 360 metros por año</a:t>
            </a:r>
          </a:p>
          <a:p>
            <a:endParaRPr lang="es-MX" b="1" dirty="0" smtClean="0"/>
          </a:p>
          <a:p>
            <a:r>
              <a:rPr lang="es-MX" b="1" dirty="0" smtClean="0"/>
              <a:t>  315. 360 Km por año x un millón</a:t>
            </a:r>
          </a:p>
          <a:p>
            <a:endParaRPr lang="es-MX" b="1" dirty="0" smtClean="0"/>
          </a:p>
          <a:p>
            <a:r>
              <a:rPr lang="es-MX" b="1" dirty="0" smtClean="0"/>
              <a:t>315 360 000,  315 millones  MAS 360 MIL KM.</a:t>
            </a:r>
          </a:p>
          <a:p>
            <a:endParaRPr lang="es-MX" b="1" dirty="0" smtClean="0"/>
          </a:p>
          <a:p>
            <a:r>
              <a:rPr lang="es-MX" b="1" dirty="0" smtClean="0"/>
              <a:t>Mas o menos  8000 vueltas a la Tierr</a:t>
            </a:r>
            <a:r>
              <a:rPr lang="es-MX" dirty="0" smtClean="0"/>
              <a:t>a</a:t>
            </a:r>
            <a:endParaRPr lang="es-MX" dirty="0"/>
          </a:p>
        </p:txBody>
      </p:sp>
      <p:sp>
        <p:nvSpPr>
          <p:cNvPr id="5" name="4 Rectángulo"/>
          <p:cNvSpPr/>
          <p:nvPr/>
        </p:nvSpPr>
        <p:spPr>
          <a:xfrm>
            <a:off x="1083705" y="571480"/>
            <a:ext cx="3260829" cy="923330"/>
          </a:xfrm>
          <a:prstGeom prst="rect">
            <a:avLst/>
          </a:prstGeom>
          <a:noFill/>
        </p:spPr>
        <p:txBody>
          <a:bodyPr wrap="none" lIns="91440" tIns="45720" rIns="91440" bIns="45720">
            <a:spAutoFit/>
          </a:bodyPr>
          <a:lstStyle/>
          <a:p>
            <a:pPr algn="ctr"/>
            <a:r>
              <a:rPr lang="es-E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distancia</a:t>
            </a:r>
            <a:endParaRPr lang="es-E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http://www.planetaazul.com.mx/site/wp-content/uploads/2011/10/termoelectrica.jpg"/>
          <p:cNvPicPr>
            <a:picLocks noChangeAspect="1" noChangeArrowheads="1"/>
          </p:cNvPicPr>
          <p:nvPr/>
        </p:nvPicPr>
        <p:blipFill>
          <a:blip r:embed="rId2"/>
          <a:srcRect/>
          <a:stretch>
            <a:fillRect/>
          </a:stretch>
        </p:blipFill>
        <p:spPr bwMode="auto">
          <a:xfrm>
            <a:off x="584203" y="500042"/>
            <a:ext cx="7416821" cy="5914917"/>
          </a:xfrm>
          <a:prstGeom prst="rect">
            <a:avLst/>
          </a:prstGeo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843808" y="3717032"/>
            <a:ext cx="3717684" cy="369332"/>
          </a:xfrm>
          <a:prstGeom prst="rect">
            <a:avLst/>
          </a:prstGeom>
          <a:noFill/>
        </p:spPr>
        <p:txBody>
          <a:bodyPr wrap="none" rtlCol="0">
            <a:spAutoFit/>
          </a:bodyPr>
          <a:lstStyle/>
          <a:p>
            <a:r>
              <a:rPr lang="es-MX" dirty="0" smtClean="0"/>
              <a:t>el motor de combustión interna</a:t>
            </a:r>
            <a:endParaRPr lang="es-MX" dirty="0"/>
          </a:p>
        </p:txBody>
      </p:sp>
    </p:spTree>
    <p:extLst>
      <p:ext uri="{BB962C8B-B14F-4D97-AF65-F5344CB8AC3E}">
        <p14:creationId xmlns:p14="http://schemas.microsoft.com/office/powerpoint/2010/main" xmlns="" val="320098541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000232" y="3497049"/>
            <a:ext cx="5977919" cy="646331"/>
          </a:xfrm>
          <a:prstGeom prst="rect">
            <a:avLst/>
          </a:prstGeom>
          <a:noFill/>
        </p:spPr>
        <p:txBody>
          <a:bodyPr wrap="none" rtlCol="0">
            <a:spAutoFit/>
          </a:bodyPr>
          <a:lstStyle/>
          <a:p>
            <a:r>
              <a:rPr lang="es-MX" dirty="0" smtClean="0"/>
              <a:t>LA EDADAD DEL PETRÓLEO SE INSTALA EN LA  TIERRA</a:t>
            </a:r>
          </a:p>
          <a:p>
            <a:r>
              <a:rPr lang="es-MX" dirty="0" smtClean="0"/>
              <a:t>              </a:t>
            </a:r>
            <a:endParaRPr lang="es-MX" dirty="0"/>
          </a:p>
        </p:txBody>
      </p:sp>
      <p:pic>
        <p:nvPicPr>
          <p:cNvPr id="124932" name="Picture 4" descr="https://encrypted-tbn2.gstatic.com/images?q=tbn:ANd9GcQ1I7YDxJmdosbSA8IRXhoVh0-pXfWfHwRezrs9yis_yoDrrSiqdw"/>
          <p:cNvPicPr>
            <a:picLocks noChangeAspect="1" noChangeArrowheads="1"/>
          </p:cNvPicPr>
          <p:nvPr/>
        </p:nvPicPr>
        <p:blipFill>
          <a:blip r:embed="rId2"/>
          <a:srcRect/>
          <a:stretch>
            <a:fillRect/>
          </a:stretch>
        </p:blipFill>
        <p:spPr bwMode="auto">
          <a:xfrm>
            <a:off x="5143504" y="3908481"/>
            <a:ext cx="3929090" cy="2663791"/>
          </a:xfrm>
          <a:prstGeom prst="rect">
            <a:avLst/>
          </a:prstGeom>
          <a:noFill/>
        </p:spPr>
      </p:pic>
      <p:pic>
        <p:nvPicPr>
          <p:cNvPr id="6" name="Picture 2" descr="https://encrypted-tbn2.gstatic.com/images?q=tbn:ANd9GcTEvt4m5Uv8fpAEFRUNPml4Bb5WjsTeJeWJXYtMTjbM2TY_BFZi"/>
          <p:cNvPicPr>
            <a:picLocks noChangeAspect="1" noChangeArrowheads="1"/>
          </p:cNvPicPr>
          <p:nvPr/>
        </p:nvPicPr>
        <p:blipFill>
          <a:blip r:embed="rId3"/>
          <a:srcRect/>
          <a:stretch>
            <a:fillRect/>
          </a:stretch>
        </p:blipFill>
        <p:spPr bwMode="auto">
          <a:xfrm>
            <a:off x="5000628" y="71414"/>
            <a:ext cx="4071966" cy="2857500"/>
          </a:xfrm>
          <a:prstGeom prst="rect">
            <a:avLst/>
          </a:prstGeom>
          <a:noFill/>
        </p:spPr>
      </p:pic>
      <p:pic>
        <p:nvPicPr>
          <p:cNvPr id="7" name="Picture 4" descr="http://www.blogcdn.com/es.autoblog.com/media/2012/10/lead21-2012-chevrolet-corvette-zr1-review.jpg"/>
          <p:cNvPicPr>
            <a:picLocks noChangeAspect="1" noChangeArrowheads="1"/>
          </p:cNvPicPr>
          <p:nvPr/>
        </p:nvPicPr>
        <p:blipFill>
          <a:blip r:embed="rId4"/>
          <a:srcRect/>
          <a:stretch>
            <a:fillRect/>
          </a:stretch>
        </p:blipFill>
        <p:spPr bwMode="auto">
          <a:xfrm>
            <a:off x="-32" y="3963874"/>
            <a:ext cx="4143404" cy="2751273"/>
          </a:xfrm>
          <a:prstGeom prst="rect">
            <a:avLst/>
          </a:prstGeom>
          <a:noFill/>
        </p:spPr>
      </p:pic>
      <p:pic>
        <p:nvPicPr>
          <p:cNvPr id="137218" name="Picture 2" descr="http://1.bp.blogspot.com/-5lH-VsFcFiA/TZIzHmZ-oDI/AAAAAAAABqI/9pa7EnVEDd0/s1600/freedomseas.jpg"/>
          <p:cNvPicPr>
            <a:picLocks noChangeAspect="1" noChangeArrowheads="1"/>
          </p:cNvPicPr>
          <p:nvPr/>
        </p:nvPicPr>
        <p:blipFill>
          <a:blip r:embed="rId5"/>
          <a:srcRect/>
          <a:stretch>
            <a:fillRect/>
          </a:stretch>
        </p:blipFill>
        <p:spPr bwMode="auto">
          <a:xfrm>
            <a:off x="71406" y="71414"/>
            <a:ext cx="4572032" cy="2979922"/>
          </a:xfrm>
          <a:prstGeom prst="rect">
            <a:avLst/>
          </a:prstGeom>
          <a:noFill/>
        </p:spPr>
      </p:pic>
    </p:spTree>
    <p:extLst>
      <p:ext uri="{BB962C8B-B14F-4D97-AF65-F5344CB8AC3E}">
        <p14:creationId xmlns:p14="http://schemas.microsoft.com/office/powerpoint/2010/main" xmlns="" val="337225002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475656" y="5951021"/>
            <a:ext cx="7250703" cy="646331"/>
          </a:xfrm>
          <a:prstGeom prst="rect">
            <a:avLst/>
          </a:prstGeom>
          <a:noFill/>
        </p:spPr>
        <p:txBody>
          <a:bodyPr wrap="none" rtlCol="0">
            <a:spAutoFit/>
          </a:bodyPr>
          <a:lstStyle/>
          <a:p>
            <a:r>
              <a:rPr lang="es-MX" dirty="0" smtClean="0"/>
              <a:t>El hombre aprende a romper y a unir los núcleos de los átomos</a:t>
            </a:r>
          </a:p>
          <a:p>
            <a:r>
              <a:rPr lang="es-MX" dirty="0" smtClean="0"/>
              <a:t>                       descubre la ENERGIA NUCLEAR</a:t>
            </a:r>
            <a:endParaRPr lang="es-MX" dirty="0"/>
          </a:p>
        </p:txBody>
      </p:sp>
      <p:pic>
        <p:nvPicPr>
          <p:cNvPr id="3" name="Picture 2" descr="http://ecologea.files.wordpress.com/2009/03/centrales-nucleares-3.jpg"/>
          <p:cNvPicPr>
            <a:picLocks noChangeAspect="1" noChangeArrowheads="1"/>
          </p:cNvPicPr>
          <p:nvPr/>
        </p:nvPicPr>
        <p:blipFill>
          <a:blip r:embed="rId2"/>
          <a:srcRect/>
          <a:stretch>
            <a:fillRect/>
          </a:stretch>
        </p:blipFill>
        <p:spPr bwMode="auto">
          <a:xfrm>
            <a:off x="3920847" y="1776877"/>
            <a:ext cx="4651681" cy="4081016"/>
          </a:xfrm>
          <a:prstGeom prst="rect">
            <a:avLst/>
          </a:prstGeom>
          <a:noFill/>
        </p:spPr>
      </p:pic>
      <p:pic>
        <p:nvPicPr>
          <p:cNvPr id="4" name="Picture 2" descr="http://www.top10de.com/wp-content/uploads/2013/11/uranio.jpg"/>
          <p:cNvPicPr>
            <a:picLocks noChangeAspect="1" noChangeArrowheads="1"/>
          </p:cNvPicPr>
          <p:nvPr/>
        </p:nvPicPr>
        <p:blipFill>
          <a:blip r:embed="rId3"/>
          <a:srcRect/>
          <a:stretch>
            <a:fillRect/>
          </a:stretch>
        </p:blipFill>
        <p:spPr bwMode="auto">
          <a:xfrm>
            <a:off x="-32" y="-23"/>
            <a:ext cx="3143272" cy="2357454"/>
          </a:xfrm>
          <a:prstGeom prst="rect">
            <a:avLst/>
          </a:prstGeom>
          <a:noFill/>
        </p:spPr>
      </p:pic>
      <p:sp>
        <p:nvSpPr>
          <p:cNvPr id="5" name="4 CuadroTexto"/>
          <p:cNvSpPr txBox="1"/>
          <p:nvPr/>
        </p:nvSpPr>
        <p:spPr>
          <a:xfrm>
            <a:off x="857224" y="2357430"/>
            <a:ext cx="1720343" cy="307777"/>
          </a:xfrm>
          <a:prstGeom prst="rect">
            <a:avLst/>
          </a:prstGeom>
          <a:noFill/>
        </p:spPr>
        <p:txBody>
          <a:bodyPr wrap="none" rtlCol="0">
            <a:spAutoFit/>
          </a:bodyPr>
          <a:lstStyle/>
          <a:p>
            <a:r>
              <a:rPr lang="es-MX" sz="1400" b="1" dirty="0" smtClean="0"/>
              <a:t>Mineral de Uranio</a:t>
            </a:r>
            <a:endParaRPr lang="es-MX" sz="1400" b="1" dirty="0"/>
          </a:p>
        </p:txBody>
      </p:sp>
    </p:spTree>
    <p:extLst>
      <p:ext uri="{BB962C8B-B14F-4D97-AF65-F5344CB8AC3E}">
        <p14:creationId xmlns:p14="http://schemas.microsoft.com/office/powerpoint/2010/main" xmlns="" val="212294791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http://www.abc.es/Media/201404/04/Alliance--644x362.jpg"/>
          <p:cNvPicPr>
            <a:picLocks noChangeAspect="1" noChangeArrowheads="1"/>
          </p:cNvPicPr>
          <p:nvPr/>
        </p:nvPicPr>
        <p:blipFill>
          <a:blip r:embed="rId2"/>
          <a:srcRect/>
          <a:stretch>
            <a:fillRect/>
          </a:stretch>
        </p:blipFill>
        <p:spPr bwMode="auto">
          <a:xfrm>
            <a:off x="155575" y="142852"/>
            <a:ext cx="6134100" cy="3448051"/>
          </a:xfrm>
          <a:prstGeom prst="rect">
            <a:avLst/>
          </a:prstGeom>
          <a:noFill/>
        </p:spPr>
      </p:pic>
      <p:sp>
        <p:nvSpPr>
          <p:cNvPr id="3" name="2 CuadroTexto"/>
          <p:cNvSpPr txBox="1"/>
          <p:nvPr/>
        </p:nvSpPr>
        <p:spPr>
          <a:xfrm>
            <a:off x="6429388" y="1214422"/>
            <a:ext cx="2292615" cy="1200329"/>
          </a:xfrm>
          <a:prstGeom prst="rect">
            <a:avLst/>
          </a:prstGeom>
          <a:noFill/>
        </p:spPr>
        <p:txBody>
          <a:bodyPr wrap="none" rtlCol="0">
            <a:spAutoFit/>
          </a:bodyPr>
          <a:lstStyle/>
          <a:p>
            <a:r>
              <a:rPr lang="es-MX" dirty="0" smtClean="0"/>
              <a:t>Puede estar meses</a:t>
            </a:r>
          </a:p>
          <a:p>
            <a:r>
              <a:rPr lang="es-MX" dirty="0" smtClean="0"/>
              <a:t>bajo el mar. </a:t>
            </a:r>
          </a:p>
          <a:p>
            <a:r>
              <a:rPr lang="es-MX" dirty="0" smtClean="0"/>
              <a:t>No genera CO</a:t>
            </a:r>
            <a:r>
              <a:rPr lang="es-MX" sz="1100" dirty="0" smtClean="0"/>
              <a:t>2</a:t>
            </a:r>
            <a:endParaRPr lang="es-MX" dirty="0" smtClean="0"/>
          </a:p>
          <a:p>
            <a:endParaRPr lang="es-MX" dirty="0" smtClean="0"/>
          </a:p>
        </p:txBody>
      </p:sp>
      <p:pic>
        <p:nvPicPr>
          <p:cNvPr id="161796" name="Picture 4" descr="http://www.defesaaereanaval.com.br/wp-content/uploads/2012/11/SNB-%C3%81lvaro-Alberto-SN-101.jpg"/>
          <p:cNvPicPr>
            <a:picLocks noChangeAspect="1" noChangeArrowheads="1"/>
          </p:cNvPicPr>
          <p:nvPr/>
        </p:nvPicPr>
        <p:blipFill>
          <a:blip r:embed="rId3" cstate="print"/>
          <a:srcRect/>
          <a:stretch>
            <a:fillRect/>
          </a:stretch>
        </p:blipFill>
        <p:spPr bwMode="auto">
          <a:xfrm>
            <a:off x="500034" y="3714752"/>
            <a:ext cx="3643338" cy="2847464"/>
          </a:xfrm>
          <a:prstGeom prst="rect">
            <a:avLst/>
          </a:prstGeo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extLst>
              <p:ext uri="{D42A27DB-BD31-4B8C-83A1-F6EECF244321}">
                <p14:modId xmlns:p14="http://schemas.microsoft.com/office/powerpoint/2010/main" xmlns="" val="832822110"/>
              </p:ext>
            </p:extLst>
          </p:nvPr>
        </p:nvGraphicFramePr>
        <p:xfrm>
          <a:off x="500034" y="908720"/>
          <a:ext cx="6520208" cy="5847679"/>
        </p:xfrm>
        <a:graphic>
          <a:graphicData uri="http://schemas.openxmlformats.org/presentationml/2006/ole">
            <p:oleObj spid="_x0000_s13331" name="PhotoSuite Image" r:id="rId4" imgW="13096875" imgH="11220450" progId="">
              <p:embed/>
            </p:oleObj>
          </a:graphicData>
        </a:graphic>
      </p:graphicFrame>
      <p:sp>
        <p:nvSpPr>
          <p:cNvPr id="4" name="3 CuadroTexto"/>
          <p:cNvSpPr txBox="1"/>
          <p:nvPr/>
        </p:nvSpPr>
        <p:spPr>
          <a:xfrm>
            <a:off x="7143768" y="1928802"/>
            <a:ext cx="2254143" cy="1200329"/>
          </a:xfrm>
          <a:prstGeom prst="rect">
            <a:avLst/>
          </a:prstGeom>
          <a:noFill/>
        </p:spPr>
        <p:txBody>
          <a:bodyPr wrap="none" rtlCol="0">
            <a:spAutoFit/>
          </a:bodyPr>
          <a:lstStyle/>
          <a:p>
            <a:r>
              <a:rPr lang="es-MX" dirty="0" smtClean="0"/>
              <a:t>Arma nuclear de </a:t>
            </a:r>
          </a:p>
          <a:p>
            <a:r>
              <a:rPr lang="es-MX" dirty="0" smtClean="0">
                <a:solidFill>
                  <a:schemeClr val="accent4">
                    <a:lumMod val="40000"/>
                    <a:lumOff val="60000"/>
                  </a:schemeClr>
                </a:solidFill>
              </a:rPr>
              <a:t>FISIÓN </a:t>
            </a:r>
            <a:r>
              <a:rPr lang="es-MX" dirty="0" smtClean="0"/>
              <a:t>bomba A</a:t>
            </a:r>
            <a:endParaRPr lang="es-MX" dirty="0"/>
          </a:p>
          <a:p>
            <a:r>
              <a:rPr lang="es-MX" dirty="0" smtClean="0"/>
              <a:t>Hiroshima U</a:t>
            </a:r>
            <a:r>
              <a:rPr lang="es-MX" sz="1050" dirty="0" smtClean="0"/>
              <a:t>235</a:t>
            </a:r>
          </a:p>
          <a:p>
            <a:r>
              <a:rPr lang="es-MX" dirty="0" smtClean="0"/>
              <a:t>Nagasaki  Plutonio</a:t>
            </a:r>
          </a:p>
        </p:txBody>
      </p:sp>
      <p:sp>
        <p:nvSpPr>
          <p:cNvPr id="5" name="4 CuadroTexto"/>
          <p:cNvSpPr txBox="1"/>
          <p:nvPr/>
        </p:nvSpPr>
        <p:spPr>
          <a:xfrm>
            <a:off x="7072330" y="4357694"/>
            <a:ext cx="2154757" cy="1200329"/>
          </a:xfrm>
          <a:prstGeom prst="rect">
            <a:avLst/>
          </a:prstGeom>
          <a:noFill/>
        </p:spPr>
        <p:txBody>
          <a:bodyPr wrap="none" rtlCol="0">
            <a:spAutoFit/>
          </a:bodyPr>
          <a:lstStyle/>
          <a:p>
            <a:r>
              <a:rPr lang="es-MX" dirty="0" smtClean="0"/>
              <a:t>Arma nuclear de </a:t>
            </a:r>
          </a:p>
          <a:p>
            <a:r>
              <a:rPr lang="es-MX" dirty="0" smtClean="0">
                <a:solidFill>
                  <a:srgbClr val="FFC000"/>
                </a:solidFill>
              </a:rPr>
              <a:t>FUSION</a:t>
            </a:r>
            <a:r>
              <a:rPr lang="es-MX" dirty="0" smtClean="0"/>
              <a:t> bomba H</a:t>
            </a:r>
          </a:p>
          <a:p>
            <a:r>
              <a:rPr lang="es-MX" dirty="0" smtClean="0"/>
              <a:t>Nunca usada </a:t>
            </a:r>
          </a:p>
          <a:p>
            <a:r>
              <a:rPr lang="es-MX" dirty="0" smtClean="0"/>
              <a:t>militarmente</a:t>
            </a:r>
            <a:endParaRPr lang="es-MX"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4143372" y="571480"/>
          <a:ext cx="5214974" cy="5567377"/>
        </p:xfrm>
        <a:graphic>
          <a:graphicData uri="http://schemas.openxmlformats.org/presentationml/2006/ole">
            <p:oleObj spid="_x0000_s12320" name="PhotoSuite Image" r:id="rId4" imgW="7753350" imgH="5314950" progId="">
              <p:embed/>
            </p:oleObj>
          </a:graphicData>
        </a:graphic>
      </p:graphicFrame>
      <p:sp>
        <p:nvSpPr>
          <p:cNvPr id="10243" name="Text Box 3"/>
          <p:cNvSpPr txBox="1">
            <a:spLocks noChangeArrowheads="1"/>
          </p:cNvSpPr>
          <p:nvPr/>
        </p:nvSpPr>
        <p:spPr bwMode="auto">
          <a:xfrm>
            <a:off x="5064718" y="5715016"/>
            <a:ext cx="3916457" cy="461665"/>
          </a:xfrm>
          <a:prstGeom prst="rect">
            <a:avLst/>
          </a:prstGeom>
          <a:solidFill>
            <a:schemeClr val="accent5">
              <a:lumMod val="20000"/>
              <a:lumOff val="80000"/>
            </a:schemeClr>
          </a:solidFill>
          <a:ln w="9525">
            <a:noFill/>
            <a:miter lim="800000"/>
            <a:headEnd/>
            <a:tailEnd/>
          </a:ln>
        </p:spPr>
        <p:txBody>
          <a:bodyPr wrap="none">
            <a:spAutoFit/>
          </a:bodyPr>
          <a:lstStyle/>
          <a:p>
            <a:r>
              <a:rPr lang="es-MX" sz="1200" dirty="0" smtClean="0">
                <a:solidFill>
                  <a:schemeClr val="accent1"/>
                </a:solidFill>
                <a:latin typeface="Times New Roman" pitchFamily="18" charset="0"/>
              </a:rPr>
              <a:t>Explosión de una bomba </a:t>
            </a:r>
            <a:r>
              <a:rPr lang="es-MX" sz="1200" dirty="0">
                <a:solidFill>
                  <a:schemeClr val="accent1"/>
                </a:solidFill>
                <a:latin typeface="Times New Roman" pitchFamily="18" charset="0"/>
              </a:rPr>
              <a:t>de hidrógeno altitud 18 000 metros</a:t>
            </a:r>
          </a:p>
          <a:p>
            <a:r>
              <a:rPr lang="es-MX" sz="1200" dirty="0">
                <a:solidFill>
                  <a:schemeClr val="accent1"/>
                </a:solidFill>
                <a:latin typeface="Times New Roman" pitchFamily="18" charset="0"/>
              </a:rPr>
              <a:t>               detonada en el Pacifico del sur (Islas Bikini)</a:t>
            </a:r>
            <a:endParaRPr lang="es-ES" sz="1200" dirty="0">
              <a:solidFill>
                <a:schemeClr val="accent1"/>
              </a:solidFill>
              <a:latin typeface="Times New Roman" pitchFamily="18" charset="0"/>
            </a:endParaRPr>
          </a:p>
        </p:txBody>
      </p:sp>
      <p:graphicFrame>
        <p:nvGraphicFramePr>
          <p:cNvPr id="12291" name="Object 3"/>
          <p:cNvGraphicFramePr>
            <a:graphicFrameLocks noChangeAspect="1"/>
          </p:cNvGraphicFramePr>
          <p:nvPr/>
        </p:nvGraphicFramePr>
        <p:xfrm>
          <a:off x="-23802" y="3571876"/>
          <a:ext cx="4167174" cy="2678898"/>
        </p:xfrm>
        <a:graphic>
          <a:graphicData uri="http://schemas.openxmlformats.org/presentationml/2006/ole">
            <p:oleObj spid="_x0000_s12321" name="PhotoSuite Image" r:id="rId5" imgW="12534900" imgH="10658475" progId="">
              <p:embed/>
            </p:oleObj>
          </a:graphicData>
        </a:graphic>
      </p:graphicFrame>
      <p:sp>
        <p:nvSpPr>
          <p:cNvPr id="5" name="4 CuadroTexto"/>
          <p:cNvSpPr txBox="1"/>
          <p:nvPr/>
        </p:nvSpPr>
        <p:spPr>
          <a:xfrm>
            <a:off x="24173" y="3000372"/>
            <a:ext cx="3073277" cy="461665"/>
          </a:xfrm>
          <a:prstGeom prst="rect">
            <a:avLst/>
          </a:prstGeom>
          <a:noFill/>
        </p:spPr>
        <p:txBody>
          <a:bodyPr wrap="none" rtlCol="0">
            <a:spAutoFit/>
          </a:bodyPr>
          <a:lstStyle/>
          <a:p>
            <a:r>
              <a:rPr lang="es-MX" sz="1200" dirty="0" smtClean="0"/>
              <a:t>Explosión de una bomba A</a:t>
            </a:r>
          </a:p>
          <a:p>
            <a:r>
              <a:rPr lang="es-MX" sz="1200" dirty="0" smtClean="0"/>
              <a:t>lanzada en  Hiroshima altitud 6 000 m.</a:t>
            </a:r>
            <a:endParaRPr lang="es-MX" sz="1200" dirty="0"/>
          </a:p>
        </p:txBody>
      </p:sp>
      <p:cxnSp>
        <p:nvCxnSpPr>
          <p:cNvPr id="7" name="6 Conector recto de flecha"/>
          <p:cNvCxnSpPr/>
          <p:nvPr/>
        </p:nvCxnSpPr>
        <p:spPr>
          <a:xfrm>
            <a:off x="214282" y="3573016"/>
            <a:ext cx="121444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p:nvPr/>
        </p:nvCxnSpPr>
        <p:spPr>
          <a:xfrm>
            <a:off x="4857752" y="4071942"/>
            <a:ext cx="1571636"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9 CuadroTexto"/>
          <p:cNvSpPr txBox="1"/>
          <p:nvPr/>
        </p:nvSpPr>
        <p:spPr>
          <a:xfrm>
            <a:off x="357158" y="2143116"/>
            <a:ext cx="2553904" cy="400110"/>
          </a:xfrm>
          <a:prstGeom prst="rect">
            <a:avLst/>
          </a:prstGeom>
          <a:noFill/>
        </p:spPr>
        <p:txBody>
          <a:bodyPr wrap="none" rtlCol="0">
            <a:spAutoFit/>
          </a:bodyPr>
          <a:lstStyle/>
          <a:p>
            <a:r>
              <a:rPr lang="es-MX" sz="1000" dirty="0" smtClean="0"/>
              <a:t>Las flechas señalan la altitud de vuelo</a:t>
            </a:r>
          </a:p>
          <a:p>
            <a:r>
              <a:rPr lang="es-MX" sz="1000" dirty="0" smtClean="0"/>
              <a:t>      de un avión comercial</a:t>
            </a:r>
            <a:endParaRPr lang="es-MX" sz="1000"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g.ecologiahoy.com/2012/12/Centrales-Nucleares-en-M%C3%A9xico.jpg"/>
          <p:cNvPicPr>
            <a:picLocks noChangeAspect="1" noChangeArrowheads="1"/>
          </p:cNvPicPr>
          <p:nvPr/>
        </p:nvPicPr>
        <p:blipFill>
          <a:blip r:embed="rId2"/>
          <a:srcRect/>
          <a:stretch>
            <a:fillRect/>
          </a:stretch>
        </p:blipFill>
        <p:spPr bwMode="auto">
          <a:xfrm>
            <a:off x="0" y="112667"/>
            <a:ext cx="8844237" cy="5332557"/>
          </a:xfrm>
          <a:prstGeom prst="rect">
            <a:avLst/>
          </a:prstGeom>
          <a:noFill/>
        </p:spPr>
      </p:pic>
      <p:sp>
        <p:nvSpPr>
          <p:cNvPr id="3" name="2 CuadroTexto"/>
          <p:cNvSpPr txBox="1"/>
          <p:nvPr/>
        </p:nvSpPr>
        <p:spPr>
          <a:xfrm>
            <a:off x="4572000" y="6093296"/>
            <a:ext cx="4338047" cy="369332"/>
          </a:xfrm>
          <a:prstGeom prst="rect">
            <a:avLst/>
          </a:prstGeom>
          <a:noFill/>
        </p:spPr>
        <p:txBody>
          <a:bodyPr wrap="none" rtlCol="0">
            <a:spAutoFit/>
          </a:bodyPr>
          <a:lstStyle/>
          <a:p>
            <a:r>
              <a:rPr lang="es-MX" dirty="0" smtClean="0"/>
              <a:t>PLANTA NUCLEAR DE LAGUNA VERDE</a:t>
            </a:r>
            <a:endParaRPr lang="es-MX" dirty="0"/>
          </a:p>
        </p:txBody>
      </p:sp>
    </p:spTree>
    <p:extLst>
      <p:ext uri="{BB962C8B-B14F-4D97-AF65-F5344CB8AC3E}">
        <p14:creationId xmlns:p14="http://schemas.microsoft.com/office/powerpoint/2010/main" xmlns="" val="388114130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rrowheads="1"/>
          </p:cNvPicPr>
          <p:nvPr/>
        </p:nvPicPr>
        <p:blipFill>
          <a:blip r:embed="rId3"/>
          <a:srcRect/>
          <a:stretch>
            <a:fillRect/>
          </a:stretch>
        </p:blipFill>
        <p:spPr bwMode="auto">
          <a:xfrm>
            <a:off x="3059832" y="0"/>
            <a:ext cx="6182271" cy="4005064"/>
          </a:xfrm>
          <a:prstGeom prst="rect">
            <a:avLst/>
          </a:prstGeom>
          <a:noFill/>
          <a:ln w="9525">
            <a:noFill/>
            <a:miter lim="800000"/>
            <a:headEnd/>
            <a:tailEnd/>
          </a:ln>
          <a:effectLst/>
        </p:spPr>
      </p:pic>
      <p:pic>
        <p:nvPicPr>
          <p:cNvPr id="54275" name="Picture 3"/>
          <p:cNvPicPr>
            <a:picLocks noChangeArrowheads="1"/>
          </p:cNvPicPr>
          <p:nvPr/>
        </p:nvPicPr>
        <p:blipFill>
          <a:blip r:embed="rId4"/>
          <a:srcRect/>
          <a:stretch>
            <a:fillRect/>
          </a:stretch>
        </p:blipFill>
        <p:spPr bwMode="auto">
          <a:xfrm>
            <a:off x="0" y="0"/>
            <a:ext cx="2400300" cy="2198688"/>
          </a:xfrm>
          <a:prstGeom prst="rect">
            <a:avLst/>
          </a:prstGeom>
          <a:noFill/>
          <a:ln w="9525">
            <a:noFill/>
            <a:miter lim="800000"/>
            <a:headEnd/>
            <a:tailEnd/>
          </a:ln>
          <a:effectLst/>
        </p:spPr>
      </p:pic>
      <p:sp>
        <p:nvSpPr>
          <p:cNvPr id="2" name="1 CuadroTexto"/>
          <p:cNvSpPr txBox="1"/>
          <p:nvPr/>
        </p:nvSpPr>
        <p:spPr>
          <a:xfrm>
            <a:off x="3959056" y="3356992"/>
            <a:ext cx="3493264" cy="584775"/>
          </a:xfrm>
          <a:prstGeom prst="rect">
            <a:avLst/>
          </a:prstGeom>
          <a:noFill/>
        </p:spPr>
        <p:txBody>
          <a:bodyPr wrap="none" rtlCol="0">
            <a:spAutoFit/>
          </a:bodyPr>
          <a:lstStyle/>
          <a:p>
            <a:r>
              <a:rPr lang="es-MX" sz="1600" dirty="0" smtClean="0">
                <a:solidFill>
                  <a:srgbClr val="FF0000"/>
                </a:solidFill>
              </a:rPr>
              <a:t>    UN REACTOR  NUCLEAR CON</a:t>
            </a:r>
          </a:p>
          <a:p>
            <a:r>
              <a:rPr lang="es-MX" sz="1600" dirty="0" smtClean="0">
                <a:solidFill>
                  <a:srgbClr val="FF0000"/>
                </a:solidFill>
              </a:rPr>
              <a:t>MAS DE 30 AÑOS FUNCIONANDO</a:t>
            </a:r>
            <a:endParaRPr lang="es-MX" sz="1600" dirty="0">
              <a:solidFill>
                <a:srgbClr val="FF0000"/>
              </a:solidFill>
            </a:endParaRPr>
          </a:p>
        </p:txBody>
      </p:sp>
      <p:sp>
        <p:nvSpPr>
          <p:cNvPr id="3" name="2 CuadroTexto"/>
          <p:cNvSpPr txBox="1"/>
          <p:nvPr/>
        </p:nvSpPr>
        <p:spPr>
          <a:xfrm>
            <a:off x="233798" y="2660719"/>
            <a:ext cx="2674130" cy="1200329"/>
          </a:xfrm>
          <a:prstGeom prst="rect">
            <a:avLst/>
          </a:prstGeom>
          <a:noFill/>
        </p:spPr>
        <p:txBody>
          <a:bodyPr wrap="none" rtlCol="0">
            <a:spAutoFit/>
          </a:bodyPr>
          <a:lstStyle/>
          <a:p>
            <a:r>
              <a:rPr lang="es-MX" dirty="0" smtClean="0">
                <a:solidFill>
                  <a:srgbClr val="FFFF00"/>
                </a:solidFill>
              </a:rPr>
              <a:t>VOYAGUER</a:t>
            </a:r>
          </a:p>
          <a:p>
            <a:r>
              <a:rPr lang="es-MX" dirty="0" smtClean="0">
                <a:solidFill>
                  <a:srgbClr val="FFFF00"/>
                </a:solidFill>
              </a:rPr>
              <a:t>NAVE  ESPACIAL  QUE </a:t>
            </a:r>
          </a:p>
          <a:p>
            <a:r>
              <a:rPr lang="es-MX" dirty="0" smtClean="0">
                <a:solidFill>
                  <a:srgbClr val="FFFF00"/>
                </a:solidFill>
              </a:rPr>
              <a:t>VA  SALIENDO</a:t>
            </a:r>
          </a:p>
          <a:p>
            <a:r>
              <a:rPr lang="es-MX" dirty="0" smtClean="0">
                <a:solidFill>
                  <a:srgbClr val="FFFF00"/>
                </a:solidFill>
              </a:rPr>
              <a:t>DEL SISTEMA SOLAR</a:t>
            </a:r>
            <a:endParaRPr lang="es-MX" dirty="0">
              <a:solidFill>
                <a:srgbClr val="FFFF00"/>
              </a:solidFill>
            </a:endParaRPr>
          </a:p>
        </p:txBody>
      </p:sp>
      <p:pic>
        <p:nvPicPr>
          <p:cNvPr id="7" name="Picture 4" descr="http://www.woman.es/var/siteFiles/storage/images/media/imagenes-y-videos/ma-carolina-hernandez/495150-1-esl-ES/ma-carolina-hernandez_galeria_principal.jpg"/>
          <p:cNvPicPr>
            <a:picLocks noChangeAspect="1" noChangeArrowheads="1"/>
          </p:cNvPicPr>
          <p:nvPr/>
        </p:nvPicPr>
        <p:blipFill>
          <a:blip r:embed="rId5"/>
          <a:srcRect/>
          <a:stretch>
            <a:fillRect/>
          </a:stretch>
        </p:blipFill>
        <p:spPr bwMode="auto">
          <a:xfrm>
            <a:off x="168042" y="4005064"/>
            <a:ext cx="3896481" cy="2789123"/>
          </a:xfrm>
          <a:prstGeom prst="rect">
            <a:avLst/>
          </a:prstGeom>
          <a:noFill/>
        </p:spPr>
      </p:pic>
      <p:sp>
        <p:nvSpPr>
          <p:cNvPr id="5" name="4 CuadroTexto"/>
          <p:cNvSpPr txBox="1"/>
          <p:nvPr/>
        </p:nvSpPr>
        <p:spPr>
          <a:xfrm>
            <a:off x="4472348" y="6290156"/>
            <a:ext cx="3700052" cy="523220"/>
          </a:xfrm>
          <a:prstGeom prst="rect">
            <a:avLst/>
          </a:prstGeom>
          <a:noFill/>
        </p:spPr>
        <p:txBody>
          <a:bodyPr wrap="none" rtlCol="0">
            <a:spAutoFit/>
          </a:bodyPr>
          <a:lstStyle/>
          <a:p>
            <a:r>
              <a:rPr lang="es-MX" sz="1400" b="1" dirty="0" smtClean="0"/>
              <a:t>LAS PLANTAS NUCLEARES NO EMITEN  </a:t>
            </a:r>
          </a:p>
          <a:p>
            <a:r>
              <a:rPr lang="es-MX" sz="1400" b="1" dirty="0" smtClean="0"/>
              <a:t>NI UN GRAMO DE CO2 A LA ATMÓSFERA</a:t>
            </a:r>
            <a:endParaRPr lang="es-MX" sz="1400" b="1" dirty="0"/>
          </a:p>
        </p:txBody>
      </p:sp>
      <p:pic>
        <p:nvPicPr>
          <p:cNvPr id="8" name="Picture 2" descr="http://k32.kn3.net/taringa/3/4/8/4/0/0/4/maggottt/32E.jpg?4807"/>
          <p:cNvPicPr>
            <a:picLocks noChangeAspect="1" noChangeArrowheads="1"/>
          </p:cNvPicPr>
          <p:nvPr/>
        </p:nvPicPr>
        <p:blipFill>
          <a:blip r:embed="rId6"/>
          <a:srcRect/>
          <a:stretch>
            <a:fillRect/>
          </a:stretch>
        </p:blipFill>
        <p:spPr bwMode="auto">
          <a:xfrm>
            <a:off x="5572132" y="4129481"/>
            <a:ext cx="3071834" cy="2228477"/>
          </a:xfrm>
          <a:prstGeom prst="rect">
            <a:avLst/>
          </a:prstGeo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C:\Documents and Settings\museo-1-2009\Mis documentos\IMAGSKY\saturno v.jpg"/>
          <p:cNvPicPr>
            <a:picLocks noChangeAspect="1" noChangeArrowheads="1"/>
          </p:cNvPicPr>
          <p:nvPr/>
        </p:nvPicPr>
        <p:blipFill>
          <a:blip r:embed="rId2"/>
          <a:srcRect/>
          <a:stretch>
            <a:fillRect/>
          </a:stretch>
        </p:blipFill>
        <p:spPr bwMode="auto">
          <a:xfrm>
            <a:off x="71405" y="128966"/>
            <a:ext cx="4270133" cy="5371736"/>
          </a:xfrm>
          <a:prstGeom prst="rect">
            <a:avLst/>
          </a:prstGeom>
          <a:noFill/>
        </p:spPr>
      </p:pic>
      <p:sp>
        <p:nvSpPr>
          <p:cNvPr id="4" name="3 Rectángulo"/>
          <p:cNvSpPr/>
          <p:nvPr/>
        </p:nvSpPr>
        <p:spPr>
          <a:xfrm>
            <a:off x="4670915" y="4468379"/>
            <a:ext cx="4288354" cy="1815882"/>
          </a:xfrm>
          <a:prstGeom prst="rect">
            <a:avLst/>
          </a:prstGeom>
          <a:noFill/>
        </p:spPr>
        <p:txBody>
          <a:bodyPr wrap="none" lIns="91440" tIns="45720" rIns="91440" bIns="45720">
            <a:spAutoFit/>
          </a:bodyPr>
          <a:lstStyle/>
          <a:p>
            <a:pPr algn="ctr"/>
            <a:r>
              <a:rPr lang="es-ES" sz="2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La tierra es la cuna del</a:t>
            </a:r>
          </a:p>
          <a:p>
            <a:pPr algn="ctr"/>
            <a:r>
              <a:rPr lang="es-E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Hombre y la vida, pero </a:t>
            </a:r>
          </a:p>
          <a:p>
            <a:pPr algn="ctr"/>
            <a:r>
              <a:rPr lang="es-E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no se puede v</a:t>
            </a:r>
            <a:r>
              <a:rPr lang="es-ES" sz="2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ivir en la</a:t>
            </a:r>
          </a:p>
          <a:p>
            <a:pPr algn="ctr"/>
            <a:r>
              <a:rPr lang="es-ES" sz="2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cuna por </a:t>
            </a:r>
            <a:r>
              <a:rPr lang="es-E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siempre</a:t>
            </a:r>
            <a:endParaRPr lang="es-ES" sz="2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285984" y="1845222"/>
            <a:ext cx="5280613" cy="369332"/>
          </a:xfrm>
          <a:prstGeom prst="rect">
            <a:avLst/>
          </a:prstGeom>
          <a:noFill/>
        </p:spPr>
        <p:txBody>
          <a:bodyPr wrap="none" rtlCol="0">
            <a:spAutoFit/>
          </a:bodyPr>
          <a:lstStyle/>
          <a:p>
            <a:r>
              <a:rPr lang="es-MX" dirty="0" smtClean="0"/>
              <a:t>Generaciones humanas en un millón de años</a:t>
            </a:r>
            <a:endParaRPr lang="es-MX" dirty="0"/>
          </a:p>
        </p:txBody>
      </p:sp>
      <p:sp>
        <p:nvSpPr>
          <p:cNvPr id="3" name="2 CuadroTexto"/>
          <p:cNvSpPr txBox="1"/>
          <p:nvPr/>
        </p:nvSpPr>
        <p:spPr>
          <a:xfrm>
            <a:off x="2643174" y="2500306"/>
            <a:ext cx="5445722" cy="4062651"/>
          </a:xfrm>
          <a:prstGeom prst="rect">
            <a:avLst/>
          </a:prstGeom>
          <a:noFill/>
        </p:spPr>
        <p:txBody>
          <a:bodyPr wrap="none" rtlCol="0">
            <a:spAutoFit/>
          </a:bodyPr>
          <a:lstStyle/>
          <a:p>
            <a:r>
              <a:rPr lang="es-MX" dirty="0" smtClean="0"/>
              <a:t>Generación humana     =    50 años</a:t>
            </a:r>
          </a:p>
          <a:p>
            <a:endParaRPr lang="es-MX" dirty="0" smtClean="0"/>
          </a:p>
          <a:p>
            <a:r>
              <a:rPr lang="es-MX" dirty="0" smtClean="0"/>
              <a:t>Al año 2 000    2000/ 50  =     40</a:t>
            </a:r>
          </a:p>
          <a:p>
            <a:endParaRPr lang="es-MX" dirty="0" smtClean="0"/>
          </a:p>
          <a:p>
            <a:r>
              <a:rPr lang="es-MX" dirty="0" smtClean="0"/>
              <a:t>Hace 40 generaciones estamos en el año cero</a:t>
            </a:r>
          </a:p>
          <a:p>
            <a:endParaRPr lang="es-MX" dirty="0" smtClean="0"/>
          </a:p>
          <a:p>
            <a:r>
              <a:rPr lang="es-MX" dirty="0" smtClean="0"/>
              <a:t>UN MILLON DE AÑOS     entre 50</a:t>
            </a:r>
          </a:p>
          <a:p>
            <a:endParaRPr lang="es-MX" dirty="0" smtClean="0"/>
          </a:p>
          <a:p>
            <a:r>
              <a:rPr lang="es-MX" dirty="0" smtClean="0"/>
              <a:t>Tenemos 20 000 generaciones</a:t>
            </a:r>
          </a:p>
          <a:p>
            <a:endParaRPr lang="es-MX" dirty="0" smtClean="0"/>
          </a:p>
          <a:p>
            <a:r>
              <a:rPr lang="es-MX" dirty="0" smtClean="0"/>
              <a:t> MAS QUE LA EXISTENCIA COMO ESPECIE</a:t>
            </a:r>
          </a:p>
          <a:p>
            <a:endParaRPr lang="es-MX" dirty="0" smtClean="0"/>
          </a:p>
          <a:p>
            <a:r>
              <a:rPr lang="es-MX" dirty="0" smtClean="0"/>
              <a:t>1600 GENERACIONES  COMO LO QUE SOMOS</a:t>
            </a:r>
          </a:p>
          <a:p>
            <a:endParaRPr lang="es-MX" sz="1200" dirty="0" smtClean="0"/>
          </a:p>
          <a:p>
            <a:r>
              <a:rPr lang="es-MX" sz="1200" dirty="0" smtClean="0"/>
              <a:t>80 000 años</a:t>
            </a:r>
            <a:endParaRPr lang="es-MX" sz="1200" dirty="0"/>
          </a:p>
        </p:txBody>
      </p:sp>
      <p:sp>
        <p:nvSpPr>
          <p:cNvPr id="5" name="4 Rectángulo"/>
          <p:cNvSpPr/>
          <p:nvPr/>
        </p:nvSpPr>
        <p:spPr>
          <a:xfrm>
            <a:off x="1083705" y="428604"/>
            <a:ext cx="2555508" cy="923330"/>
          </a:xfrm>
          <a:prstGeom prst="rect">
            <a:avLst/>
          </a:prstGeom>
          <a:noFill/>
        </p:spPr>
        <p:txBody>
          <a:bodyPr wrap="none" lIns="91440" tIns="45720" rIns="91440" bIns="45720">
            <a:spAutoFit/>
          </a:bodyPr>
          <a:lstStyle/>
          <a:p>
            <a:pPr algn="ctr"/>
            <a:r>
              <a:rPr lang="es-E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tiempo</a:t>
            </a:r>
            <a:endParaRPr lang="es-E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Documents and Settings\museo-1-2009\Mis documentos\IMAGSKY\harrison smith.jpg"/>
          <p:cNvPicPr>
            <a:picLocks noChangeAspect="1" noChangeArrowheads="1"/>
          </p:cNvPicPr>
          <p:nvPr/>
        </p:nvPicPr>
        <p:blipFill>
          <a:blip r:embed="rId2"/>
          <a:srcRect/>
          <a:stretch>
            <a:fillRect/>
          </a:stretch>
        </p:blipFill>
        <p:spPr bwMode="auto">
          <a:xfrm>
            <a:off x="-135815" y="132888"/>
            <a:ext cx="6553463" cy="6582260"/>
          </a:xfrm>
          <a:prstGeom prst="rect">
            <a:avLst/>
          </a:prstGeom>
          <a:noFill/>
        </p:spPr>
      </p:pic>
      <p:sp>
        <p:nvSpPr>
          <p:cNvPr id="6" name="5 Forma libre"/>
          <p:cNvSpPr/>
          <p:nvPr/>
        </p:nvSpPr>
        <p:spPr>
          <a:xfrm>
            <a:off x="3131840" y="5231235"/>
            <a:ext cx="784525" cy="769533"/>
          </a:xfrm>
          <a:custGeom>
            <a:avLst/>
            <a:gdLst>
              <a:gd name="connsiteX0" fmla="*/ 566811 w 784525"/>
              <a:gd name="connsiteY0" fmla="*/ 436385 h 769533"/>
              <a:gd name="connsiteX1" fmla="*/ 381754 w 784525"/>
              <a:gd name="connsiteY1" fmla="*/ 414614 h 769533"/>
              <a:gd name="connsiteX2" fmla="*/ 207583 w 784525"/>
              <a:gd name="connsiteY2" fmla="*/ 403728 h 769533"/>
              <a:gd name="connsiteX3" fmla="*/ 240240 w 784525"/>
              <a:gd name="connsiteY3" fmla="*/ 305756 h 769533"/>
              <a:gd name="connsiteX4" fmla="*/ 251125 w 784525"/>
              <a:gd name="connsiteY4" fmla="*/ 273099 h 769533"/>
              <a:gd name="connsiteX5" fmla="*/ 272897 w 784525"/>
              <a:gd name="connsiteY5" fmla="*/ 251328 h 769533"/>
              <a:gd name="connsiteX6" fmla="*/ 283783 w 784525"/>
              <a:gd name="connsiteY6" fmla="*/ 218671 h 769533"/>
              <a:gd name="connsiteX7" fmla="*/ 305554 w 784525"/>
              <a:gd name="connsiteY7" fmla="*/ 196899 h 769533"/>
              <a:gd name="connsiteX8" fmla="*/ 316440 w 784525"/>
              <a:gd name="connsiteY8" fmla="*/ 120699 h 769533"/>
              <a:gd name="connsiteX9" fmla="*/ 359983 w 784525"/>
              <a:gd name="connsiteY9" fmla="*/ 66271 h 769533"/>
              <a:gd name="connsiteX10" fmla="*/ 370868 w 784525"/>
              <a:gd name="connsiteY10" fmla="*/ 22728 h 769533"/>
              <a:gd name="connsiteX11" fmla="*/ 305554 w 784525"/>
              <a:gd name="connsiteY11" fmla="*/ 44499 h 769533"/>
              <a:gd name="connsiteX12" fmla="*/ 272897 w 784525"/>
              <a:gd name="connsiteY12" fmla="*/ 98928 h 769533"/>
              <a:gd name="connsiteX13" fmla="*/ 196697 w 784525"/>
              <a:gd name="connsiteY13" fmla="*/ 164242 h 769533"/>
              <a:gd name="connsiteX14" fmla="*/ 164040 w 784525"/>
              <a:gd name="connsiteY14" fmla="*/ 175128 h 769533"/>
              <a:gd name="connsiteX15" fmla="*/ 87840 w 784525"/>
              <a:gd name="connsiteY15" fmla="*/ 229556 h 769533"/>
              <a:gd name="connsiteX16" fmla="*/ 76954 w 784525"/>
              <a:gd name="connsiteY16" fmla="*/ 262214 h 769533"/>
              <a:gd name="connsiteX17" fmla="*/ 55183 w 784525"/>
              <a:gd name="connsiteY17" fmla="*/ 392842 h 769533"/>
              <a:gd name="connsiteX18" fmla="*/ 44297 w 784525"/>
              <a:gd name="connsiteY18" fmla="*/ 425499 h 769533"/>
              <a:gd name="connsiteX19" fmla="*/ 22525 w 784525"/>
              <a:gd name="connsiteY19" fmla="*/ 458156 h 769533"/>
              <a:gd name="connsiteX20" fmla="*/ 11640 w 784525"/>
              <a:gd name="connsiteY20" fmla="*/ 675871 h 769533"/>
              <a:gd name="connsiteX21" fmla="*/ 22525 w 784525"/>
              <a:gd name="connsiteY21" fmla="*/ 752071 h 769533"/>
              <a:gd name="connsiteX22" fmla="*/ 131383 w 784525"/>
              <a:gd name="connsiteY22" fmla="*/ 741185 h 769533"/>
              <a:gd name="connsiteX23" fmla="*/ 153154 w 784525"/>
              <a:gd name="connsiteY23" fmla="*/ 632328 h 769533"/>
              <a:gd name="connsiteX24" fmla="*/ 207583 w 784525"/>
              <a:gd name="connsiteY24" fmla="*/ 588785 h 769533"/>
              <a:gd name="connsiteX25" fmla="*/ 784525 w 784525"/>
              <a:gd name="connsiteY25" fmla="*/ 588785 h 76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4525" h="769533">
                <a:moveTo>
                  <a:pt x="566811" y="436385"/>
                </a:moveTo>
                <a:cubicBezTo>
                  <a:pt x="479543" y="414568"/>
                  <a:pt x="531312" y="424928"/>
                  <a:pt x="381754" y="414614"/>
                </a:cubicBezTo>
                <a:lnTo>
                  <a:pt x="207583" y="403728"/>
                </a:lnTo>
                <a:lnTo>
                  <a:pt x="240240" y="305756"/>
                </a:lnTo>
                <a:cubicBezTo>
                  <a:pt x="243868" y="294870"/>
                  <a:pt x="243011" y="281212"/>
                  <a:pt x="251125" y="273099"/>
                </a:cubicBezTo>
                <a:lnTo>
                  <a:pt x="272897" y="251328"/>
                </a:lnTo>
                <a:cubicBezTo>
                  <a:pt x="276526" y="240442"/>
                  <a:pt x="277879" y="228510"/>
                  <a:pt x="283783" y="218671"/>
                </a:cubicBezTo>
                <a:cubicBezTo>
                  <a:pt x="289063" y="209870"/>
                  <a:pt x="302309" y="206636"/>
                  <a:pt x="305554" y="196899"/>
                </a:cubicBezTo>
                <a:cubicBezTo>
                  <a:pt x="313668" y="172558"/>
                  <a:pt x="309067" y="145275"/>
                  <a:pt x="316440" y="120699"/>
                </a:cubicBezTo>
                <a:cubicBezTo>
                  <a:pt x="322326" y="101080"/>
                  <a:pt x="345887" y="80366"/>
                  <a:pt x="359983" y="66271"/>
                </a:cubicBezTo>
                <a:cubicBezTo>
                  <a:pt x="363611" y="51757"/>
                  <a:pt x="384759" y="28284"/>
                  <a:pt x="370868" y="22728"/>
                </a:cubicBezTo>
                <a:cubicBezTo>
                  <a:pt x="349560" y="14205"/>
                  <a:pt x="305554" y="44499"/>
                  <a:pt x="305554" y="44499"/>
                </a:cubicBezTo>
                <a:cubicBezTo>
                  <a:pt x="225106" y="124951"/>
                  <a:pt x="343560" y="0"/>
                  <a:pt x="272897" y="98928"/>
                </a:cubicBezTo>
                <a:cubicBezTo>
                  <a:pt x="258017" y="119760"/>
                  <a:pt x="222268" y="151456"/>
                  <a:pt x="196697" y="164242"/>
                </a:cubicBezTo>
                <a:cubicBezTo>
                  <a:pt x="186434" y="169374"/>
                  <a:pt x="174926" y="171499"/>
                  <a:pt x="164040" y="175128"/>
                </a:cubicBezTo>
                <a:cubicBezTo>
                  <a:pt x="112383" y="226785"/>
                  <a:pt x="139970" y="212180"/>
                  <a:pt x="87840" y="229556"/>
                </a:cubicBezTo>
                <a:cubicBezTo>
                  <a:pt x="84211" y="240442"/>
                  <a:pt x="79204" y="250962"/>
                  <a:pt x="76954" y="262214"/>
                </a:cubicBezTo>
                <a:cubicBezTo>
                  <a:pt x="58524" y="354360"/>
                  <a:pt x="74652" y="314963"/>
                  <a:pt x="55183" y="392842"/>
                </a:cubicBezTo>
                <a:cubicBezTo>
                  <a:pt x="52400" y="403974"/>
                  <a:pt x="49429" y="415236"/>
                  <a:pt x="44297" y="425499"/>
                </a:cubicBezTo>
                <a:cubicBezTo>
                  <a:pt x="38446" y="437201"/>
                  <a:pt x="29782" y="447270"/>
                  <a:pt x="22525" y="458156"/>
                </a:cubicBezTo>
                <a:cubicBezTo>
                  <a:pt x="18897" y="530728"/>
                  <a:pt x="11640" y="603209"/>
                  <a:pt x="11640" y="675871"/>
                </a:cubicBezTo>
                <a:cubicBezTo>
                  <a:pt x="11640" y="701529"/>
                  <a:pt x="0" y="739785"/>
                  <a:pt x="22525" y="752071"/>
                </a:cubicBezTo>
                <a:cubicBezTo>
                  <a:pt x="54539" y="769533"/>
                  <a:pt x="95097" y="744814"/>
                  <a:pt x="131383" y="741185"/>
                </a:cubicBezTo>
                <a:cubicBezTo>
                  <a:pt x="135395" y="713098"/>
                  <a:pt x="137953" y="662729"/>
                  <a:pt x="153154" y="632328"/>
                </a:cubicBezTo>
                <a:cubicBezTo>
                  <a:pt x="166015" y="606607"/>
                  <a:pt x="175911" y="589351"/>
                  <a:pt x="207583" y="588785"/>
                </a:cubicBezTo>
                <a:cubicBezTo>
                  <a:pt x="399866" y="585351"/>
                  <a:pt x="592211" y="588785"/>
                  <a:pt x="784525" y="588785"/>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cxnSp>
        <p:nvCxnSpPr>
          <p:cNvPr id="8" name="7 Conector recto de flecha"/>
          <p:cNvCxnSpPr/>
          <p:nvPr/>
        </p:nvCxnSpPr>
        <p:spPr>
          <a:xfrm rot="5400000">
            <a:off x="3464711" y="3821909"/>
            <a:ext cx="1500198" cy="12858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8 CuadroTexto"/>
          <p:cNvSpPr txBox="1"/>
          <p:nvPr/>
        </p:nvSpPr>
        <p:spPr>
          <a:xfrm>
            <a:off x="4860032" y="3068960"/>
            <a:ext cx="1309974" cy="523220"/>
          </a:xfrm>
          <a:prstGeom prst="rect">
            <a:avLst/>
          </a:prstGeom>
          <a:noFill/>
        </p:spPr>
        <p:txBody>
          <a:bodyPr wrap="none" rtlCol="0">
            <a:spAutoFit/>
          </a:bodyPr>
          <a:lstStyle/>
          <a:p>
            <a:r>
              <a:rPr lang="es-MX" sz="1400" dirty="0" smtClean="0"/>
              <a:t>MARTILLO DE</a:t>
            </a:r>
          </a:p>
          <a:p>
            <a:r>
              <a:rPr lang="es-MX" sz="1400" dirty="0" smtClean="0"/>
              <a:t>GEOLOGO</a:t>
            </a:r>
            <a:endParaRPr lang="es-MX" sz="1400" dirty="0"/>
          </a:p>
        </p:txBody>
      </p:sp>
      <p:sp>
        <p:nvSpPr>
          <p:cNvPr id="10" name="9 CuadroTexto"/>
          <p:cNvSpPr txBox="1"/>
          <p:nvPr/>
        </p:nvSpPr>
        <p:spPr>
          <a:xfrm>
            <a:off x="6588224" y="2071678"/>
            <a:ext cx="2552302" cy="1477328"/>
          </a:xfrm>
          <a:prstGeom prst="rect">
            <a:avLst/>
          </a:prstGeom>
          <a:noFill/>
        </p:spPr>
        <p:txBody>
          <a:bodyPr wrap="none" rtlCol="0">
            <a:spAutoFit/>
          </a:bodyPr>
          <a:lstStyle/>
          <a:p>
            <a:r>
              <a:rPr lang="es-MX" dirty="0" smtClean="0"/>
              <a:t>     HARRISON</a:t>
            </a:r>
          </a:p>
          <a:p>
            <a:r>
              <a:rPr lang="es-MX" dirty="0" smtClean="0"/>
              <a:t>       SMITH</a:t>
            </a:r>
          </a:p>
          <a:p>
            <a:r>
              <a:rPr lang="es-MX" dirty="0" smtClean="0"/>
              <a:t>EL HOMBRE QUE HA</a:t>
            </a:r>
          </a:p>
          <a:p>
            <a:r>
              <a:rPr lang="es-MX" dirty="0" smtClean="0"/>
              <a:t>LLEGADO MAS LEJOS</a:t>
            </a:r>
          </a:p>
          <a:p>
            <a:r>
              <a:rPr lang="es-MX" dirty="0" smtClean="0"/>
              <a:t>      ¿para que?</a:t>
            </a:r>
            <a:endParaRPr lang="es-MX" dirty="0"/>
          </a:p>
        </p:txBody>
      </p:sp>
      <p:sp>
        <p:nvSpPr>
          <p:cNvPr id="2" name="1 CuadroTexto"/>
          <p:cNvSpPr txBox="1"/>
          <p:nvPr/>
        </p:nvSpPr>
        <p:spPr>
          <a:xfrm>
            <a:off x="5364088" y="3851756"/>
            <a:ext cx="1936749" cy="369332"/>
          </a:xfrm>
          <a:prstGeom prst="rect">
            <a:avLst/>
          </a:prstGeom>
          <a:noFill/>
        </p:spPr>
        <p:txBody>
          <a:bodyPr wrap="none" rtlCol="0">
            <a:spAutoFit/>
          </a:bodyPr>
          <a:lstStyle/>
          <a:p>
            <a:r>
              <a:rPr lang="es-MX" dirty="0" smtClean="0"/>
              <a:t>Brújula espacial</a:t>
            </a:r>
            <a:endParaRPr lang="es-MX"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ttp://bitacoradegalileo.files.wordpress.com/2010/08/apolo_17_harrison_schmitt1.jpg"/>
          <p:cNvPicPr>
            <a:picLocks noChangeAspect="1" noChangeArrowheads="1"/>
          </p:cNvPicPr>
          <p:nvPr/>
        </p:nvPicPr>
        <p:blipFill>
          <a:blip r:embed="rId2"/>
          <a:srcRect/>
          <a:stretch>
            <a:fillRect/>
          </a:stretch>
        </p:blipFill>
        <p:spPr bwMode="auto">
          <a:xfrm>
            <a:off x="233022" y="511112"/>
            <a:ext cx="8553820" cy="6518288"/>
          </a:xfrm>
          <a:prstGeom prst="rect">
            <a:avLst/>
          </a:prstGeom>
          <a:noFill/>
        </p:spPr>
      </p:pic>
      <p:sp>
        <p:nvSpPr>
          <p:cNvPr id="3" name="2 CuadroTexto"/>
          <p:cNvSpPr txBox="1"/>
          <p:nvPr/>
        </p:nvSpPr>
        <p:spPr>
          <a:xfrm>
            <a:off x="4786314" y="6150138"/>
            <a:ext cx="3962944" cy="707886"/>
          </a:xfrm>
          <a:prstGeom prst="rect">
            <a:avLst/>
          </a:prstGeom>
          <a:solidFill>
            <a:schemeClr val="tx1">
              <a:lumMod val="85000"/>
            </a:schemeClr>
          </a:solidFill>
        </p:spPr>
        <p:txBody>
          <a:bodyPr wrap="none" rtlCol="0">
            <a:spAutoFit/>
          </a:bodyPr>
          <a:lstStyle/>
          <a:p>
            <a:r>
              <a:rPr lang="es-MX" sz="2000" b="1" dirty="0" smtClean="0">
                <a:solidFill>
                  <a:srgbClr val="FF0000"/>
                </a:solidFill>
              </a:rPr>
              <a:t>PARA SEGUIR  ESCUCHANDO </a:t>
            </a:r>
          </a:p>
          <a:p>
            <a:r>
              <a:rPr lang="es-MX" sz="2000" b="1" dirty="0" smtClean="0">
                <a:solidFill>
                  <a:srgbClr val="FF0000"/>
                </a:solidFill>
              </a:rPr>
              <a:t> EL SUSURRO DE LAS ROCAS      </a:t>
            </a:r>
            <a:endParaRPr lang="es-MX" sz="2000" b="1"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http://loincognito.files.wordpress.com/2009/01/200px-harrison_h__schmitt.jpg?w=627"/>
          <p:cNvPicPr>
            <a:picLocks noChangeAspect="1" noChangeArrowheads="1"/>
          </p:cNvPicPr>
          <p:nvPr/>
        </p:nvPicPr>
        <p:blipFill>
          <a:blip r:embed="rId2"/>
          <a:srcRect/>
          <a:stretch>
            <a:fillRect/>
          </a:stretch>
        </p:blipFill>
        <p:spPr bwMode="auto">
          <a:xfrm>
            <a:off x="2153368" y="285728"/>
            <a:ext cx="3714776" cy="5274982"/>
          </a:xfrm>
          <a:prstGeom prst="rect">
            <a:avLst/>
          </a:prstGeom>
          <a:noFill/>
        </p:spPr>
      </p:pic>
      <p:sp>
        <p:nvSpPr>
          <p:cNvPr id="3" name="2 Rectángulo"/>
          <p:cNvSpPr/>
          <p:nvPr/>
        </p:nvSpPr>
        <p:spPr>
          <a:xfrm>
            <a:off x="1959060" y="5791818"/>
            <a:ext cx="3898824"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3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HARRISON SMITH</a:t>
            </a:r>
            <a:endParaRPr lang="es-E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6512" y="1857364"/>
            <a:ext cx="9233618" cy="3231654"/>
          </a:xfrm>
          <a:prstGeom prst="rect">
            <a:avLst/>
          </a:prstGeom>
          <a:noFill/>
        </p:spPr>
        <p:txBody>
          <a:bodyPr wrap="none" lIns="91440" tIns="45720" rIns="91440" bIns="45720">
            <a:spAutoFit/>
          </a:bodyPr>
          <a:lstStyle/>
          <a:p>
            <a:pPr algn="ctr"/>
            <a:r>
              <a:rPr lang="es-ES" sz="5400" b="1" cap="none" spc="0"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Esta </a:t>
            </a:r>
            <a:r>
              <a:rPr lang="es-ES" sz="5400" b="1" cap="none" spc="0" dirty="0" err="1"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fué</a:t>
            </a:r>
            <a:r>
              <a:rPr lang="es-ES" sz="5400" b="1" cap="none" spc="0"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 la historia contada</a:t>
            </a:r>
          </a:p>
          <a:p>
            <a:pPr algn="ctr"/>
            <a:r>
              <a:rPr lang="es-ES" sz="5400" b="1" cap="none" spc="0"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 por las ROCAS </a:t>
            </a:r>
            <a:r>
              <a:rPr lang="es-ES" sz="4400" b="1" cap="none" spc="0"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(que son</a:t>
            </a:r>
          </a:p>
          <a:p>
            <a:pPr algn="ctr"/>
            <a:r>
              <a:rPr lang="es-ES" sz="4400" b="1" cap="none" spc="0"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 seres vivos porque </a:t>
            </a:r>
          </a:p>
          <a:p>
            <a:pPr algn="ctr"/>
            <a:r>
              <a:rPr lang="es-ES" sz="4400" b="1" cap="none" spc="0"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no pueden morir)</a:t>
            </a:r>
            <a:endParaRPr lang="es-ES" sz="4400" b="1" cap="none" spc="0"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C:\Documents and Settings\museo-1-2009\Mis documentos\Imagdiver\416983_kosmonavt_luna_otdyx_1920x1200_(www.GdeFon.ru).jpg"/>
          <p:cNvPicPr>
            <a:picLocks noChangeAspect="1" noChangeArrowheads="1"/>
          </p:cNvPicPr>
          <p:nvPr/>
        </p:nvPicPr>
        <p:blipFill>
          <a:blip r:embed="rId3" cstate="print"/>
          <a:srcRect/>
          <a:stretch>
            <a:fillRect/>
          </a:stretch>
        </p:blipFill>
        <p:spPr bwMode="auto">
          <a:xfrm>
            <a:off x="1096618" y="1572934"/>
            <a:ext cx="6643734" cy="4142081"/>
          </a:xfrm>
          <a:prstGeom prst="rect">
            <a:avLst/>
          </a:prstGeom>
          <a:noFill/>
        </p:spPr>
      </p:pic>
      <p:sp>
        <p:nvSpPr>
          <p:cNvPr id="3" name="2 Rectángulo"/>
          <p:cNvSpPr/>
          <p:nvPr/>
        </p:nvSpPr>
        <p:spPr>
          <a:xfrm>
            <a:off x="1561346" y="649412"/>
            <a:ext cx="5674950"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Sueño de un geólogo</a:t>
            </a:r>
            <a:endParaRPr lang="es-E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3 Rectángulo"/>
          <p:cNvSpPr/>
          <p:nvPr/>
        </p:nvSpPr>
        <p:spPr>
          <a:xfrm>
            <a:off x="338044" y="5868561"/>
            <a:ext cx="8561959"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Colorín colorado, </a:t>
            </a:r>
            <a:r>
              <a:rPr lang="es-E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a:t>
            </a:r>
            <a:r>
              <a:rPr lang="es-E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sta Historia, se ha acabado</a:t>
            </a:r>
            <a:endParaRPr lang="es-E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6_Venus_lightning_concept_2006_H"/>
          <p:cNvPicPr>
            <a:picLocks noChangeAspect="1" noChangeArrowheads="1"/>
          </p:cNvPicPr>
          <p:nvPr/>
        </p:nvPicPr>
        <p:blipFill>
          <a:blip r:embed="rId2"/>
          <a:srcRect/>
          <a:stretch>
            <a:fillRect/>
          </a:stretch>
        </p:blipFill>
        <p:spPr bwMode="auto">
          <a:xfrm>
            <a:off x="155575" y="-33338"/>
            <a:ext cx="5254625" cy="3722688"/>
          </a:xfrm>
          <a:prstGeom prst="rect">
            <a:avLst/>
          </a:prstGeom>
          <a:noFill/>
          <a:ln w="9525">
            <a:noFill/>
            <a:miter lim="800000"/>
            <a:headEnd/>
            <a:tailEnd/>
          </a:ln>
        </p:spPr>
      </p:pic>
      <p:pic>
        <p:nvPicPr>
          <p:cNvPr id="53251" name="Picture 3" descr="atardecermarte"/>
          <p:cNvPicPr>
            <a:picLocks noChangeAspect="1" noChangeArrowheads="1"/>
          </p:cNvPicPr>
          <p:nvPr/>
        </p:nvPicPr>
        <p:blipFill>
          <a:blip r:embed="rId3"/>
          <a:srcRect/>
          <a:stretch>
            <a:fillRect/>
          </a:stretch>
        </p:blipFill>
        <p:spPr bwMode="auto">
          <a:xfrm>
            <a:off x="3657600" y="3705225"/>
            <a:ext cx="5486400" cy="3228975"/>
          </a:xfrm>
          <a:prstGeom prst="rect">
            <a:avLst/>
          </a:prstGeom>
          <a:noFill/>
          <a:ln w="9525">
            <a:noFill/>
            <a:miter lim="800000"/>
            <a:headEnd/>
            <a:tailEnd/>
          </a:ln>
        </p:spPr>
      </p:pic>
      <p:sp>
        <p:nvSpPr>
          <p:cNvPr id="53252" name="Text Box 4"/>
          <p:cNvSpPr txBox="1">
            <a:spLocks noChangeArrowheads="1"/>
          </p:cNvSpPr>
          <p:nvPr/>
        </p:nvSpPr>
        <p:spPr bwMode="auto">
          <a:xfrm>
            <a:off x="5851525" y="1327150"/>
            <a:ext cx="2959100" cy="1187450"/>
          </a:xfrm>
          <a:prstGeom prst="rect">
            <a:avLst/>
          </a:prstGeom>
          <a:noFill/>
          <a:ln w="9525">
            <a:noFill/>
            <a:miter lim="800000"/>
            <a:headEnd/>
            <a:tailEnd/>
          </a:ln>
        </p:spPr>
        <p:txBody>
          <a:bodyPr wrap="none">
            <a:spAutoFit/>
          </a:bodyPr>
          <a:lstStyle/>
          <a:p>
            <a:r>
              <a:rPr lang="es-MX">
                <a:solidFill>
                  <a:srgbClr val="FF0000"/>
                </a:solidFill>
              </a:rPr>
              <a:t> Por ejemplo en Venus</a:t>
            </a:r>
          </a:p>
          <a:p>
            <a:r>
              <a:rPr lang="es-MX">
                <a:solidFill>
                  <a:srgbClr val="FF0000"/>
                </a:solidFill>
              </a:rPr>
              <a:t>          450 </a:t>
            </a:r>
            <a:r>
              <a:rPr lang="es-MX" baseline="30000">
                <a:solidFill>
                  <a:srgbClr val="FF0000"/>
                </a:solidFill>
              </a:rPr>
              <a:t>0</a:t>
            </a:r>
            <a:r>
              <a:rPr lang="es-MX">
                <a:solidFill>
                  <a:srgbClr val="FF0000"/>
                </a:solidFill>
              </a:rPr>
              <a:t>C</a:t>
            </a:r>
          </a:p>
          <a:p>
            <a:r>
              <a:rPr lang="es-MX">
                <a:solidFill>
                  <a:srgbClr val="FF0000"/>
                </a:solidFill>
              </a:rPr>
              <a:t>tormentas de  H</a:t>
            </a:r>
            <a:r>
              <a:rPr lang="es-MX" baseline="-25000">
                <a:solidFill>
                  <a:srgbClr val="FF0000"/>
                </a:solidFill>
              </a:rPr>
              <a:t>2</a:t>
            </a:r>
            <a:r>
              <a:rPr lang="es-MX">
                <a:solidFill>
                  <a:srgbClr val="FF0000"/>
                </a:solidFill>
              </a:rPr>
              <a:t>SO</a:t>
            </a:r>
            <a:r>
              <a:rPr lang="es-MX" baseline="-25000">
                <a:solidFill>
                  <a:srgbClr val="FF0000"/>
                </a:solidFill>
              </a:rPr>
              <a:t>4</a:t>
            </a:r>
            <a:endParaRPr lang="es-ES" baseline="-25000">
              <a:solidFill>
                <a:srgbClr val="FF0000"/>
              </a:solidFill>
            </a:endParaRPr>
          </a:p>
        </p:txBody>
      </p:sp>
      <p:sp>
        <p:nvSpPr>
          <p:cNvPr id="53253" name="Text Box 5"/>
          <p:cNvSpPr txBox="1">
            <a:spLocks noChangeArrowheads="1"/>
          </p:cNvSpPr>
          <p:nvPr/>
        </p:nvSpPr>
        <p:spPr bwMode="auto">
          <a:xfrm>
            <a:off x="1019175" y="4679950"/>
            <a:ext cx="2333625" cy="1187450"/>
          </a:xfrm>
          <a:prstGeom prst="rect">
            <a:avLst/>
          </a:prstGeom>
          <a:noFill/>
          <a:ln w="9525">
            <a:noFill/>
            <a:miter lim="800000"/>
            <a:headEnd/>
            <a:tailEnd/>
          </a:ln>
        </p:spPr>
        <p:txBody>
          <a:bodyPr>
            <a:spAutoFit/>
          </a:bodyPr>
          <a:lstStyle/>
          <a:p>
            <a:r>
              <a:rPr lang="es-MX">
                <a:solidFill>
                  <a:schemeClr val="accent1"/>
                </a:solidFill>
              </a:rPr>
              <a:t>   O en Marte a</a:t>
            </a:r>
          </a:p>
          <a:p>
            <a:r>
              <a:rPr lang="es-MX">
                <a:solidFill>
                  <a:schemeClr val="accent1"/>
                </a:solidFill>
              </a:rPr>
              <a:t>   menos de 40 </a:t>
            </a:r>
            <a:r>
              <a:rPr lang="es-MX" baseline="30000">
                <a:solidFill>
                  <a:schemeClr val="accent1"/>
                </a:solidFill>
              </a:rPr>
              <a:t>0</a:t>
            </a:r>
            <a:r>
              <a:rPr lang="es-MX">
                <a:solidFill>
                  <a:schemeClr val="accent1"/>
                </a:solidFill>
              </a:rPr>
              <a:t>C</a:t>
            </a:r>
          </a:p>
          <a:p>
            <a:r>
              <a:rPr lang="es-MX">
                <a:solidFill>
                  <a:schemeClr val="accent1"/>
                </a:solidFill>
              </a:rPr>
              <a:t>     </a:t>
            </a:r>
            <a:endParaRPr lang="es-ES">
              <a:solidFill>
                <a:schemeClr val="accent1"/>
              </a:solidFill>
            </a:endParaRPr>
          </a:p>
        </p:txBody>
      </p:sp>
      <p:sp>
        <p:nvSpPr>
          <p:cNvPr id="53254" name="Text Box 6"/>
          <p:cNvSpPr txBox="1">
            <a:spLocks noChangeArrowheads="1"/>
          </p:cNvSpPr>
          <p:nvPr/>
        </p:nvSpPr>
        <p:spPr bwMode="auto">
          <a:xfrm>
            <a:off x="533400" y="228600"/>
            <a:ext cx="8048625" cy="457200"/>
          </a:xfrm>
          <a:prstGeom prst="rect">
            <a:avLst/>
          </a:prstGeom>
          <a:solidFill>
            <a:schemeClr val="tx2"/>
          </a:solidFill>
          <a:ln w="9525">
            <a:noFill/>
            <a:miter lim="800000"/>
            <a:headEnd/>
            <a:tailEnd/>
          </a:ln>
        </p:spPr>
        <p:txBody>
          <a:bodyPr wrap="none">
            <a:spAutoFit/>
          </a:bodyPr>
          <a:lstStyle/>
          <a:p>
            <a:r>
              <a:rPr lang="es-MX" b="1">
                <a:solidFill>
                  <a:schemeClr val="bg1"/>
                </a:solidFill>
              </a:rPr>
              <a:t>PENSEMOS EN UN ATARDECER SIN OXÍGENO LIBRE</a:t>
            </a:r>
            <a:endParaRPr lang="es-ES" b="1">
              <a:solidFill>
                <a:schemeClr val="bg1"/>
              </a:solidFill>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descr="Octubre1024"/>
          <p:cNvPicPr>
            <a:picLocks noChangeAspect="1" noChangeArrowheads="1"/>
          </p:cNvPicPr>
          <p:nvPr/>
        </p:nvPicPr>
        <p:blipFill>
          <a:blip r:embed="rId3">
            <a:lum bright="-14000"/>
          </a:blip>
          <a:srcRect r="20377"/>
          <a:stretch>
            <a:fillRect/>
          </a:stretch>
        </p:blipFill>
        <p:spPr bwMode="auto">
          <a:xfrm>
            <a:off x="2857500" y="933450"/>
            <a:ext cx="6286500" cy="5924550"/>
          </a:xfrm>
          <a:prstGeom prst="rect">
            <a:avLst/>
          </a:prstGeom>
          <a:noFill/>
          <a:ln w="9525">
            <a:noFill/>
            <a:miter lim="800000"/>
            <a:headEnd/>
            <a:tailEnd/>
          </a:ln>
        </p:spPr>
      </p:pic>
      <p:sp>
        <p:nvSpPr>
          <p:cNvPr id="15364" name="Text Box 3"/>
          <p:cNvSpPr txBox="1">
            <a:spLocks noChangeArrowheads="1"/>
          </p:cNvSpPr>
          <p:nvPr/>
        </p:nvSpPr>
        <p:spPr bwMode="auto">
          <a:xfrm>
            <a:off x="0" y="7938"/>
            <a:ext cx="9144000" cy="523875"/>
          </a:xfrm>
          <a:prstGeom prst="rect">
            <a:avLst/>
          </a:prstGeom>
          <a:solidFill>
            <a:schemeClr val="accent3">
              <a:lumMod val="60000"/>
              <a:lumOff val="40000"/>
            </a:schemeClr>
          </a:solidFill>
          <a:ln w="9525">
            <a:noFill/>
            <a:miter lim="800000"/>
            <a:headEnd/>
            <a:tailEnd/>
          </a:ln>
        </p:spPr>
        <p:txBody>
          <a:bodyPr>
            <a:spAutoFit/>
          </a:bodyPr>
          <a:lstStyle/>
          <a:p>
            <a:pPr>
              <a:defRPr/>
            </a:pPr>
            <a:r>
              <a:rPr lang="es-MX" dirty="0">
                <a:solidFill>
                  <a:schemeClr val="accent1"/>
                </a:solidFill>
                <a:latin typeface="Century Gothic" pitchFamily="34" charset="0"/>
              </a:rPr>
              <a:t> </a:t>
            </a:r>
            <a:r>
              <a:rPr lang="es-MX" sz="2800" dirty="0">
                <a:solidFill>
                  <a:srgbClr val="FF0000"/>
                </a:solidFill>
                <a:latin typeface="Century Gothic" pitchFamily="34" charset="0"/>
              </a:rPr>
              <a:t>Atardecer    en   la   Tierra   30</a:t>
            </a:r>
            <a:r>
              <a:rPr lang="es-MX" sz="2800" baseline="30000" dirty="0">
                <a:solidFill>
                  <a:srgbClr val="FF0000"/>
                </a:solidFill>
                <a:latin typeface="Century Gothic" pitchFamily="34" charset="0"/>
              </a:rPr>
              <a:t>0</a:t>
            </a:r>
            <a:r>
              <a:rPr lang="es-MX" sz="2800" dirty="0">
                <a:solidFill>
                  <a:srgbClr val="FF0000"/>
                </a:solidFill>
                <a:latin typeface="Century Gothic" pitchFamily="34" charset="0"/>
              </a:rPr>
              <a:t>C en Cancún</a:t>
            </a:r>
            <a:endParaRPr lang="es-ES" sz="2800" dirty="0">
              <a:solidFill>
                <a:srgbClr val="FF0000"/>
              </a:solidFill>
              <a:latin typeface="Century Gothic" pitchFamily="34" charset="0"/>
            </a:endParaRPr>
          </a:p>
        </p:txBody>
      </p:sp>
      <p:sp>
        <p:nvSpPr>
          <p:cNvPr id="11269" name="Text Box 4"/>
          <p:cNvSpPr txBox="1">
            <a:spLocks noChangeArrowheads="1"/>
          </p:cNvSpPr>
          <p:nvPr/>
        </p:nvSpPr>
        <p:spPr bwMode="auto">
          <a:xfrm>
            <a:off x="214313" y="1809750"/>
            <a:ext cx="2446337" cy="4362450"/>
          </a:xfrm>
          <a:prstGeom prst="rect">
            <a:avLst/>
          </a:prstGeom>
          <a:noFill/>
          <a:ln w="9525">
            <a:noFill/>
            <a:miter lim="800000"/>
            <a:headEnd/>
            <a:tailEnd/>
          </a:ln>
        </p:spPr>
        <p:txBody>
          <a:bodyPr wrap="none">
            <a:spAutoFit/>
          </a:bodyPr>
          <a:lstStyle/>
          <a:p>
            <a:r>
              <a:rPr lang="es-MX" sz="2800">
                <a:solidFill>
                  <a:schemeClr val="bg1"/>
                </a:solidFill>
                <a:latin typeface="Century Gothic" pitchFamily="34" charset="0"/>
              </a:rPr>
              <a:t>ABUNDANTE</a:t>
            </a:r>
          </a:p>
          <a:p>
            <a:r>
              <a:rPr lang="es-MX" sz="2800">
                <a:solidFill>
                  <a:schemeClr val="bg1"/>
                </a:solidFill>
                <a:latin typeface="Century Gothic" pitchFamily="34" charset="0"/>
              </a:rPr>
              <a:t>     AGUA</a:t>
            </a:r>
            <a:endParaRPr lang="es-ES" sz="2800">
              <a:solidFill>
                <a:schemeClr val="bg1"/>
              </a:solidFill>
              <a:latin typeface="Century Gothic" pitchFamily="34" charset="0"/>
            </a:endParaRPr>
          </a:p>
          <a:p>
            <a:endParaRPr lang="es-MX" sz="2800">
              <a:solidFill>
                <a:schemeClr val="bg1"/>
              </a:solidFill>
              <a:latin typeface="Century Gothic" pitchFamily="34" charset="0"/>
            </a:endParaRPr>
          </a:p>
          <a:p>
            <a:endParaRPr lang="es-MX" sz="2800">
              <a:solidFill>
                <a:schemeClr val="bg1"/>
              </a:solidFill>
              <a:latin typeface="Century Gothic" pitchFamily="34" charset="0"/>
            </a:endParaRPr>
          </a:p>
          <a:p>
            <a:r>
              <a:rPr lang="es-MX" sz="2800">
                <a:solidFill>
                  <a:schemeClr val="bg1"/>
                </a:solidFill>
                <a:latin typeface="Century Gothic" pitchFamily="34" charset="0"/>
              </a:rPr>
              <a:t>  OXIGENO</a:t>
            </a:r>
          </a:p>
          <a:p>
            <a:r>
              <a:rPr lang="es-MX" sz="2800">
                <a:solidFill>
                  <a:schemeClr val="bg1"/>
                </a:solidFill>
                <a:latin typeface="Century Gothic" pitchFamily="34" charset="0"/>
              </a:rPr>
              <a:t> SUFICIENTE</a:t>
            </a:r>
          </a:p>
          <a:p>
            <a:r>
              <a:rPr lang="es-MX" sz="2800">
                <a:solidFill>
                  <a:schemeClr val="bg1"/>
                </a:solidFill>
                <a:latin typeface="Century Gothic" pitchFamily="34" charset="0"/>
              </a:rPr>
              <a:t>         </a:t>
            </a:r>
          </a:p>
          <a:p>
            <a:r>
              <a:rPr lang="es-MX" sz="2800">
                <a:solidFill>
                  <a:schemeClr val="bg1"/>
                </a:solidFill>
                <a:latin typeface="Century Gothic" pitchFamily="34" charset="0"/>
              </a:rPr>
              <a:t>         Y</a:t>
            </a:r>
          </a:p>
          <a:p>
            <a:r>
              <a:rPr lang="es-MX" sz="2800">
                <a:solidFill>
                  <a:schemeClr val="bg1"/>
                </a:solidFill>
                <a:latin typeface="Century Gothic" pitchFamily="34" charset="0"/>
              </a:rPr>
              <a:t> </a:t>
            </a:r>
          </a:p>
          <a:p>
            <a:r>
              <a:rPr lang="es-MX" sz="2800">
                <a:solidFill>
                  <a:schemeClr val="bg1"/>
                </a:solidFill>
                <a:latin typeface="Century Gothic" pitchFamily="34" charset="0"/>
              </a:rPr>
              <a:t>ALGO MAS</a:t>
            </a:r>
            <a:endParaRPr lang="es-ES" sz="2800">
              <a:solidFill>
                <a:schemeClr val="bg1"/>
              </a:solidFill>
              <a:latin typeface="Century Gothic" pitchFamily="34" charset="0"/>
            </a:endParaRPr>
          </a:p>
        </p:txBody>
      </p:sp>
      <p:graphicFrame>
        <p:nvGraphicFramePr>
          <p:cNvPr id="11266" name="Object 2"/>
          <p:cNvGraphicFramePr>
            <a:graphicFrameLocks noChangeAspect="1"/>
          </p:cNvGraphicFramePr>
          <p:nvPr/>
        </p:nvGraphicFramePr>
        <p:xfrm>
          <a:off x="-525463" y="5000625"/>
          <a:ext cx="3240088" cy="2428875"/>
        </p:xfrm>
        <a:graphic>
          <a:graphicData uri="http://schemas.openxmlformats.org/presentationml/2006/ole">
            <p:oleObj spid="_x0000_s151554" name="Presentación" r:id="rId4" imgW="4569620" imgH="3426452" progId="PowerPoint.Show.8">
              <p:embed/>
            </p:oleObj>
          </a:graphicData>
        </a:graphic>
      </p:graphicFrame>
      <p:sp>
        <p:nvSpPr>
          <p:cNvPr id="11270" name="5 CuadroTexto"/>
          <p:cNvSpPr txBox="1">
            <a:spLocks noChangeArrowheads="1"/>
          </p:cNvSpPr>
          <p:nvPr/>
        </p:nvSpPr>
        <p:spPr bwMode="auto">
          <a:xfrm>
            <a:off x="357188" y="1000125"/>
            <a:ext cx="3035300" cy="3416300"/>
          </a:xfrm>
          <a:prstGeom prst="rect">
            <a:avLst/>
          </a:prstGeom>
          <a:noFill/>
          <a:ln w="9525">
            <a:noFill/>
            <a:miter lim="800000"/>
            <a:headEnd/>
            <a:tailEnd/>
          </a:ln>
        </p:spPr>
        <p:txBody>
          <a:bodyPr wrap="none">
            <a:spAutoFit/>
          </a:bodyPr>
          <a:lstStyle/>
          <a:p>
            <a:r>
              <a:rPr lang="es-MX"/>
              <a:t>Humedad 90%</a:t>
            </a:r>
          </a:p>
          <a:p>
            <a:r>
              <a:rPr lang="es-MX"/>
              <a:t>    </a:t>
            </a:r>
          </a:p>
          <a:p>
            <a:endParaRPr lang="es-MX"/>
          </a:p>
          <a:p>
            <a:r>
              <a:rPr lang="es-MX"/>
              <a:t>    Temperatura </a:t>
            </a:r>
          </a:p>
          <a:p>
            <a:endParaRPr lang="es-MX"/>
          </a:p>
          <a:p>
            <a:r>
              <a:rPr lang="es-MX"/>
              <a:t>De Graciela….. 37º</a:t>
            </a:r>
          </a:p>
          <a:p>
            <a:endParaRPr lang="es-MX"/>
          </a:p>
          <a:p>
            <a:r>
              <a:rPr lang="es-MX"/>
              <a:t>De la chela…….+5</a:t>
            </a:r>
            <a:r>
              <a:rPr lang="es-MX" sz="1200"/>
              <a:t> grados</a:t>
            </a:r>
            <a:endParaRPr lang="es-MX"/>
          </a:p>
          <a:p>
            <a:endParaRPr lang="es-MX"/>
          </a:p>
        </p:txBody>
      </p:sp>
      <p:sp>
        <p:nvSpPr>
          <p:cNvPr id="11271" name="9 Flecha abajo"/>
          <p:cNvSpPr>
            <a:spLocks noChangeArrowheads="1"/>
          </p:cNvSpPr>
          <p:nvPr/>
        </p:nvSpPr>
        <p:spPr bwMode="auto">
          <a:xfrm>
            <a:off x="1214438" y="4143375"/>
            <a:ext cx="500062" cy="1500188"/>
          </a:xfrm>
          <a:prstGeom prst="downArrow">
            <a:avLst>
              <a:gd name="adj1" fmla="val 50000"/>
              <a:gd name="adj2" fmla="val 50000"/>
            </a:avLst>
          </a:prstGeom>
          <a:solidFill>
            <a:srgbClr val="FF0000"/>
          </a:solidFill>
          <a:ln w="9525" algn="ctr">
            <a:solidFill>
              <a:schemeClr val="tx1"/>
            </a:solidFill>
            <a:miter lim="800000"/>
            <a:headEnd/>
            <a:tailEnd/>
          </a:ln>
        </p:spPr>
        <p:txBody>
          <a:bodyPr wrap="none"/>
          <a:lstStyle/>
          <a:p>
            <a:endParaRPr lang="es-MX">
              <a:solidFill>
                <a:srgbClr val="FF0000"/>
              </a:solidFill>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descr="http://curiosidades.batanga.com/sites/curiosidades.batanga.com/files/imagecache/primera/5-teorIas-del-origen-de-la-vida.jpg"/>
          <p:cNvPicPr>
            <a:picLocks noChangeAspect="1" noChangeArrowheads="1"/>
          </p:cNvPicPr>
          <p:nvPr/>
        </p:nvPicPr>
        <p:blipFill>
          <a:blip r:embed="rId2"/>
          <a:srcRect/>
          <a:stretch>
            <a:fillRect/>
          </a:stretch>
        </p:blipFill>
        <p:spPr bwMode="auto">
          <a:xfrm>
            <a:off x="155575" y="2509838"/>
            <a:ext cx="6000750" cy="3990975"/>
          </a:xfrm>
          <a:prstGeom prst="rect">
            <a:avLst/>
          </a:prstGeom>
          <a:noFill/>
          <a:ln w="9525">
            <a:noFill/>
            <a:miter lim="800000"/>
            <a:headEnd/>
            <a:tailEnd/>
          </a:ln>
        </p:spPr>
      </p:pic>
      <p:sp>
        <p:nvSpPr>
          <p:cNvPr id="52227" name="6 CuadroTexto"/>
          <p:cNvSpPr txBox="1">
            <a:spLocks noChangeArrowheads="1"/>
          </p:cNvSpPr>
          <p:nvPr/>
        </p:nvSpPr>
        <p:spPr bwMode="auto">
          <a:xfrm>
            <a:off x="1071563" y="1000125"/>
            <a:ext cx="6053137" cy="461963"/>
          </a:xfrm>
          <a:prstGeom prst="rect">
            <a:avLst/>
          </a:prstGeom>
          <a:noFill/>
          <a:ln w="9525">
            <a:noFill/>
            <a:miter lim="800000"/>
            <a:headEnd/>
            <a:tailEnd/>
          </a:ln>
        </p:spPr>
        <p:txBody>
          <a:bodyPr wrap="none">
            <a:spAutoFit/>
          </a:bodyPr>
          <a:lstStyle/>
          <a:p>
            <a:r>
              <a:rPr lang="es-MX"/>
              <a:t>La Tierra único planeta con Tectónica de Placas</a:t>
            </a:r>
          </a:p>
        </p:txBody>
      </p:sp>
      <p:sp>
        <p:nvSpPr>
          <p:cNvPr id="8" name="7 Rectángulo"/>
          <p:cNvSpPr/>
          <p:nvPr/>
        </p:nvSpPr>
        <p:spPr>
          <a:xfrm>
            <a:off x="5072066" y="1500174"/>
            <a:ext cx="3429024" cy="923330"/>
          </a:xfrm>
          <a:prstGeom prst="rect">
            <a:avLst/>
          </a:prstGeom>
          <a:noFill/>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s-MX" sz="5400" b="1" dirty="0">
                <a:ln w="50800"/>
                <a:solidFill>
                  <a:srgbClr val="FF0000"/>
                </a:solidFill>
              </a:rPr>
              <a:t>Y con vida</a:t>
            </a:r>
          </a:p>
        </p:txBody>
      </p:sp>
      <p:sp>
        <p:nvSpPr>
          <p:cNvPr id="52229" name="8 CuadroTexto"/>
          <p:cNvSpPr txBox="1">
            <a:spLocks noChangeArrowheads="1"/>
          </p:cNvSpPr>
          <p:nvPr/>
        </p:nvSpPr>
        <p:spPr bwMode="auto">
          <a:xfrm>
            <a:off x="6858000" y="2500313"/>
            <a:ext cx="1479550" cy="584200"/>
          </a:xfrm>
          <a:prstGeom prst="rect">
            <a:avLst/>
          </a:prstGeom>
          <a:noFill/>
          <a:ln w="9525">
            <a:noFill/>
            <a:miter lim="800000"/>
            <a:headEnd/>
            <a:tailEnd/>
          </a:ln>
        </p:spPr>
        <p:txBody>
          <a:bodyPr wrap="none">
            <a:spAutoFit/>
          </a:bodyPr>
          <a:lstStyle/>
          <a:p>
            <a:r>
              <a:rPr lang="es-MX" sz="1600"/>
              <a:t>Hasta donde se </a:t>
            </a:r>
          </a:p>
          <a:p>
            <a:r>
              <a:rPr lang="es-MX" sz="1600"/>
              <a:t>    conoce</a:t>
            </a:r>
          </a:p>
        </p:txBody>
      </p:sp>
      <p:sp>
        <p:nvSpPr>
          <p:cNvPr id="6" name="5 Rectángulo"/>
          <p:cNvSpPr/>
          <p:nvPr/>
        </p:nvSpPr>
        <p:spPr>
          <a:xfrm>
            <a:off x="1449991" y="2967335"/>
            <a:ext cx="4307910" cy="923330"/>
          </a:xfrm>
          <a:prstGeom prst="rect">
            <a:avLst/>
          </a:prstGeom>
          <a:noFill/>
        </p:spPr>
        <p:txBody>
          <a:bodyPr wrap="none">
            <a:spAutoFit/>
          </a:bodyPr>
          <a:lstStyle/>
          <a:p>
            <a:pPr algn="ctr">
              <a:defRPr/>
            </a:pPr>
            <a:r>
              <a:rPr lang="es-E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nuestro hogar</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C:\Documents and Settings\RUTH\Escritorio\oia\Calentamiento global\clima.bmp"/>
          <p:cNvPicPr>
            <a:picLocks noChangeAspect="1" noChangeArrowheads="1"/>
          </p:cNvPicPr>
          <p:nvPr/>
        </p:nvPicPr>
        <p:blipFill>
          <a:blip r:embed="rId2"/>
          <a:srcRect/>
          <a:stretch>
            <a:fillRect/>
          </a:stretch>
        </p:blipFill>
        <p:spPr bwMode="auto">
          <a:xfrm>
            <a:off x="5830888" y="71438"/>
            <a:ext cx="3241675" cy="2643187"/>
          </a:xfrm>
          <a:prstGeom prst="rect">
            <a:avLst/>
          </a:prstGeom>
          <a:noFill/>
          <a:ln w="9525">
            <a:noFill/>
            <a:miter lim="800000"/>
            <a:headEnd/>
            <a:tailEnd/>
          </a:ln>
        </p:spPr>
      </p:pic>
      <p:sp>
        <p:nvSpPr>
          <p:cNvPr id="4101" name="Text Box 5"/>
          <p:cNvSpPr txBox="1">
            <a:spLocks noChangeArrowheads="1"/>
          </p:cNvSpPr>
          <p:nvPr/>
        </p:nvSpPr>
        <p:spPr bwMode="auto">
          <a:xfrm>
            <a:off x="823913" y="4676775"/>
            <a:ext cx="5105400" cy="1323975"/>
          </a:xfrm>
          <a:prstGeom prst="rect">
            <a:avLst/>
          </a:prstGeom>
          <a:noFill/>
          <a:ln w="9525">
            <a:noFill/>
            <a:miter lim="800000"/>
            <a:headEnd/>
            <a:tailEnd/>
          </a:ln>
          <a:effectLst>
            <a:outerShdw dist="35921" dir="2700000" algn="ctr" rotWithShape="0">
              <a:schemeClr val="bg1"/>
            </a:outerShdw>
          </a:effectLst>
        </p:spPr>
        <p:txBody>
          <a:bodyPr>
            <a:spAutoFit/>
          </a:bodyPr>
          <a:lstStyle/>
          <a:p>
            <a:pPr>
              <a:defRPr/>
            </a:pPr>
            <a:r>
              <a:rPr lang="es-MX" sz="4000" i="1" dirty="0">
                <a:solidFill>
                  <a:srgbClr val="FF3300"/>
                </a:solidFill>
              </a:rPr>
              <a:t>El Calentamiento </a:t>
            </a:r>
          </a:p>
          <a:p>
            <a:pPr>
              <a:defRPr/>
            </a:pPr>
            <a:r>
              <a:rPr lang="es-MX" sz="4000" i="1" dirty="0">
                <a:solidFill>
                  <a:srgbClr val="FF3300"/>
                </a:solidFill>
              </a:rPr>
              <a:t>Global</a:t>
            </a:r>
            <a:endParaRPr lang="es-MX" sz="5400" i="1" dirty="0">
              <a:solidFill>
                <a:srgbClr val="FF3300"/>
              </a:solidFill>
            </a:endParaRPr>
          </a:p>
        </p:txBody>
      </p:sp>
      <p:pic>
        <p:nvPicPr>
          <p:cNvPr id="54276" name="Picture 7" descr="C:\Documents and Settings\RUTH\Escritorio\oia\Calentamiento global\banda calent.jpg"/>
          <p:cNvPicPr>
            <a:picLocks noChangeAspect="1" noChangeArrowheads="1"/>
          </p:cNvPicPr>
          <p:nvPr/>
        </p:nvPicPr>
        <p:blipFill>
          <a:blip r:embed="rId3"/>
          <a:srcRect/>
          <a:stretch>
            <a:fillRect/>
          </a:stretch>
        </p:blipFill>
        <p:spPr bwMode="auto">
          <a:xfrm>
            <a:off x="2714625" y="5599113"/>
            <a:ext cx="6357938" cy="1044575"/>
          </a:xfrm>
          <a:prstGeom prst="rect">
            <a:avLst/>
          </a:prstGeom>
          <a:noFill/>
          <a:ln w="9525">
            <a:noFill/>
            <a:miter lim="800000"/>
            <a:headEnd/>
            <a:tailEnd/>
          </a:ln>
        </p:spPr>
      </p:pic>
      <p:sp>
        <p:nvSpPr>
          <p:cNvPr id="54277" name="5 CuadroTexto"/>
          <p:cNvSpPr txBox="1">
            <a:spLocks noChangeArrowheads="1"/>
          </p:cNvSpPr>
          <p:nvPr/>
        </p:nvSpPr>
        <p:spPr bwMode="auto">
          <a:xfrm>
            <a:off x="1285875" y="3014663"/>
            <a:ext cx="7572375" cy="1200150"/>
          </a:xfrm>
          <a:prstGeom prst="rect">
            <a:avLst/>
          </a:prstGeom>
          <a:solidFill>
            <a:schemeClr val="accent2"/>
          </a:solidFill>
          <a:ln w="9525">
            <a:noFill/>
            <a:miter lim="800000"/>
            <a:headEnd/>
            <a:tailEnd/>
          </a:ln>
        </p:spPr>
        <p:txBody>
          <a:bodyPr>
            <a:spAutoFit/>
          </a:bodyPr>
          <a:lstStyle/>
          <a:p>
            <a:r>
              <a:rPr lang="es-MX" sz="3600">
                <a:solidFill>
                  <a:srgbClr val="FF0000"/>
                </a:solidFill>
              </a:rPr>
              <a:t>Pero la tierra está incrementando</a:t>
            </a:r>
          </a:p>
          <a:p>
            <a:r>
              <a:rPr lang="es-MX" sz="3600">
                <a:solidFill>
                  <a:srgbClr val="FF0000"/>
                </a:solidFill>
              </a:rPr>
              <a:t>                           su temperatura</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Grp="1" noChangeAspect="1" noChangeArrowheads="1"/>
          </p:cNvPicPr>
          <p:nvPr>
            <p:ph idx="1"/>
          </p:nvPr>
        </p:nvPicPr>
        <p:blipFill>
          <a:blip r:embed="rId2"/>
          <a:srcRect/>
          <a:stretch>
            <a:fillRect/>
          </a:stretch>
        </p:blipFill>
        <p:spPr>
          <a:xfrm>
            <a:off x="1752600" y="1784350"/>
            <a:ext cx="6096000" cy="4572000"/>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78904" y="2492896"/>
            <a:ext cx="8229600" cy="1399032"/>
          </a:xfrm>
        </p:spPr>
        <p:txBody>
          <a:bodyPr/>
          <a:lstStyle/>
          <a:p>
            <a:r>
              <a:rPr lang="es-MX" dirty="0" smtClean="0">
                <a:solidFill>
                  <a:srgbClr val="FFC000"/>
                </a:solidFill>
              </a:rPr>
              <a:t> El NACIMIENTO DEL </a:t>
            </a:r>
            <a:br>
              <a:rPr lang="es-MX" dirty="0" smtClean="0">
                <a:solidFill>
                  <a:srgbClr val="FFC000"/>
                </a:solidFill>
              </a:rPr>
            </a:br>
            <a:r>
              <a:rPr lang="es-MX" dirty="0" smtClean="0">
                <a:solidFill>
                  <a:srgbClr val="FFC000"/>
                </a:solidFill>
              </a:rPr>
              <a:t> SISTEMA SOLAR</a:t>
            </a:r>
            <a:endParaRPr lang="es-MX" dirty="0">
              <a:solidFill>
                <a:srgbClr val="FFC000"/>
              </a:solidFill>
            </a:endParaRPr>
          </a:p>
        </p:txBody>
      </p:sp>
      <p:sp>
        <p:nvSpPr>
          <p:cNvPr id="4" name="3 CuadroTexto"/>
          <p:cNvSpPr txBox="1"/>
          <p:nvPr/>
        </p:nvSpPr>
        <p:spPr>
          <a:xfrm>
            <a:off x="1285852" y="5157192"/>
            <a:ext cx="2685351" cy="646331"/>
          </a:xfrm>
          <a:prstGeom prst="rect">
            <a:avLst/>
          </a:prstGeom>
          <a:noFill/>
        </p:spPr>
        <p:txBody>
          <a:bodyPr wrap="none" rtlCol="0">
            <a:spAutoFit/>
          </a:bodyPr>
          <a:lstStyle/>
          <a:p>
            <a:r>
              <a:rPr lang="es-MX" dirty="0" smtClean="0">
                <a:solidFill>
                  <a:srgbClr val="FFFF00"/>
                </a:solidFill>
              </a:rPr>
              <a:t>METEORITA ALLENDE</a:t>
            </a:r>
          </a:p>
          <a:p>
            <a:r>
              <a:rPr lang="es-MX" dirty="0" smtClean="0"/>
              <a:t>4 568 Millones de años</a:t>
            </a:r>
            <a:endParaRPr lang="es-MX" dirty="0"/>
          </a:p>
        </p:txBody>
      </p:sp>
      <p:sp>
        <p:nvSpPr>
          <p:cNvPr id="5" name="4 Rectángulo"/>
          <p:cNvSpPr/>
          <p:nvPr/>
        </p:nvSpPr>
        <p:spPr>
          <a:xfrm>
            <a:off x="1594453" y="1142984"/>
            <a:ext cx="5644495" cy="923330"/>
          </a:xfrm>
          <a:prstGeom prst="rect">
            <a:avLst/>
          </a:prstGeom>
          <a:noFill/>
        </p:spPr>
        <p:txBody>
          <a:bodyPr wrap="none" lIns="91440" tIns="45720" rIns="91440" bIns="45720">
            <a:spAutoFit/>
          </a:bodyPr>
          <a:lstStyle/>
          <a:p>
            <a:pPr algn="ctr"/>
            <a:r>
              <a:rPr lang="es-ES" sz="5400" b="1" cap="none" spc="0"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EPISODIO    UNO</a:t>
            </a:r>
            <a:endParaRPr lang="es-ES" sz="5400" b="1" cap="none" spc="0"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ndParaRPr>
          </a:p>
        </p:txBody>
      </p:sp>
      <p:pic>
        <p:nvPicPr>
          <p:cNvPr id="6" name="Picture 4" descr="800px-AllendeMeteorite"/>
          <p:cNvPicPr>
            <a:picLocks noChangeAspect="1" noChangeArrowheads="1"/>
          </p:cNvPicPr>
          <p:nvPr/>
        </p:nvPicPr>
        <p:blipFill>
          <a:blip r:embed="rId2"/>
          <a:srcRect/>
          <a:stretch>
            <a:fillRect/>
          </a:stretch>
        </p:blipFill>
        <p:spPr bwMode="auto">
          <a:xfrm>
            <a:off x="5872202" y="4654184"/>
            <a:ext cx="2843202" cy="2132402"/>
          </a:xfrm>
          <a:prstGeom prst="rect">
            <a:avLst/>
          </a:prstGeom>
          <a:noFill/>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srcRect/>
          <a:stretch>
            <a:fillRect/>
          </a:stretch>
        </p:blipFill>
        <p:spPr bwMode="auto">
          <a:xfrm>
            <a:off x="-142875" y="-857250"/>
            <a:ext cx="9786938" cy="7340600"/>
          </a:xfrm>
          <a:prstGeom prst="rect">
            <a:avLst/>
          </a:prstGeom>
          <a:noFill/>
          <a:ln w="9525">
            <a:noFill/>
            <a:miter lim="800000"/>
            <a:headEnd/>
            <a:tailEnd/>
          </a:ln>
        </p:spPr>
      </p:pic>
      <p:sp>
        <p:nvSpPr>
          <p:cNvPr id="56323" name="2 Rectángulo"/>
          <p:cNvSpPr>
            <a:spLocks noChangeArrowheads="1"/>
          </p:cNvSpPr>
          <p:nvPr/>
        </p:nvSpPr>
        <p:spPr bwMode="auto">
          <a:xfrm>
            <a:off x="642938" y="0"/>
            <a:ext cx="8715375" cy="571500"/>
          </a:xfrm>
          <a:prstGeom prst="rect">
            <a:avLst/>
          </a:prstGeom>
          <a:solidFill>
            <a:schemeClr val="accent1"/>
          </a:solidFill>
          <a:ln w="9525" algn="ctr">
            <a:solidFill>
              <a:schemeClr val="tx1"/>
            </a:solidFill>
            <a:miter lim="800000"/>
            <a:headEnd/>
            <a:tailEnd/>
          </a:ln>
        </p:spPr>
        <p:txBody>
          <a:bodyPr wrap="none"/>
          <a:lstStyle/>
          <a:p>
            <a:r>
              <a:rPr lang="es-MX">
                <a:solidFill>
                  <a:srgbClr val="0070C0"/>
                </a:solidFill>
              </a:rPr>
              <a:t>GRÁFICA DEL CALENTAMIENTO MUNDIAL</a:t>
            </a:r>
          </a:p>
        </p:txBody>
      </p:sp>
      <p:sp>
        <p:nvSpPr>
          <p:cNvPr id="56324" name="3 Rectángulo"/>
          <p:cNvSpPr>
            <a:spLocks noChangeArrowheads="1"/>
          </p:cNvSpPr>
          <p:nvPr/>
        </p:nvSpPr>
        <p:spPr bwMode="auto">
          <a:xfrm>
            <a:off x="3786188" y="3429000"/>
            <a:ext cx="5500687" cy="857250"/>
          </a:xfrm>
          <a:prstGeom prst="rect">
            <a:avLst/>
          </a:prstGeom>
          <a:solidFill>
            <a:schemeClr val="accent1"/>
          </a:solidFill>
          <a:ln w="9525" algn="ctr">
            <a:solidFill>
              <a:schemeClr val="tx1"/>
            </a:solidFill>
            <a:miter lim="800000"/>
            <a:headEnd/>
            <a:tailEnd/>
          </a:ln>
        </p:spPr>
        <p:txBody>
          <a:bodyPr wrap="none"/>
          <a:lstStyle/>
          <a:p>
            <a:endParaRPr lang="es-MX"/>
          </a:p>
        </p:txBody>
      </p:sp>
      <p:sp>
        <p:nvSpPr>
          <p:cNvPr id="56325" name="5 CuadroTexto"/>
          <p:cNvSpPr txBox="1">
            <a:spLocks noChangeArrowheads="1"/>
          </p:cNvSpPr>
          <p:nvPr/>
        </p:nvSpPr>
        <p:spPr bwMode="auto">
          <a:xfrm>
            <a:off x="4214813" y="3571875"/>
            <a:ext cx="5500687" cy="708025"/>
          </a:xfrm>
          <a:prstGeom prst="rect">
            <a:avLst/>
          </a:prstGeom>
          <a:noFill/>
          <a:ln w="9525">
            <a:noFill/>
            <a:miter lim="800000"/>
            <a:headEnd/>
            <a:tailEnd/>
          </a:ln>
        </p:spPr>
        <p:txBody>
          <a:bodyPr>
            <a:spAutoFit/>
          </a:bodyPr>
          <a:lstStyle/>
          <a:p>
            <a:r>
              <a:rPr lang="es-MX" sz="4000">
                <a:solidFill>
                  <a:srgbClr val="000099"/>
                </a:solidFill>
              </a:rPr>
              <a:t>ES  TODO AMIGOS</a:t>
            </a:r>
          </a:p>
        </p:txBody>
      </p:sp>
      <p:sp>
        <p:nvSpPr>
          <p:cNvPr id="56326" name="6 Rectángulo"/>
          <p:cNvSpPr>
            <a:spLocks noChangeArrowheads="1"/>
          </p:cNvSpPr>
          <p:nvPr/>
        </p:nvSpPr>
        <p:spPr bwMode="auto">
          <a:xfrm>
            <a:off x="-285750" y="4429125"/>
            <a:ext cx="2143125" cy="785813"/>
          </a:xfrm>
          <a:prstGeom prst="rect">
            <a:avLst/>
          </a:prstGeom>
          <a:solidFill>
            <a:schemeClr val="accent1"/>
          </a:solidFill>
          <a:ln w="9525" algn="ctr">
            <a:solidFill>
              <a:schemeClr val="tx1"/>
            </a:solidFill>
            <a:miter lim="800000"/>
            <a:headEnd/>
            <a:tailEnd/>
          </a:ln>
        </p:spPr>
        <p:txBody>
          <a:bodyPr wrap="none"/>
          <a:lstStyle/>
          <a:p>
            <a:r>
              <a:rPr lang="es-MX" sz="2800" b="1"/>
              <a:t>SIGLO XIX</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571736" y="1357298"/>
            <a:ext cx="5886548" cy="1477328"/>
          </a:xfrm>
          <a:prstGeom prst="rect">
            <a:avLst/>
          </a:prstGeom>
          <a:noFill/>
        </p:spPr>
        <p:txBody>
          <a:bodyPr wrap="none" rtlCol="0">
            <a:spAutoFit/>
          </a:bodyPr>
          <a:lstStyle/>
          <a:p>
            <a:r>
              <a:rPr lang="es-MX" dirty="0" smtClean="0"/>
              <a:t>EDAD 4568 MILLONES DE AÑOS</a:t>
            </a:r>
          </a:p>
          <a:p>
            <a:r>
              <a:rPr lang="es-MX" dirty="0" smtClean="0"/>
              <a:t>PRESENCIA DE AGUA</a:t>
            </a:r>
          </a:p>
          <a:p>
            <a:r>
              <a:rPr lang="es-MX" dirty="0" smtClean="0"/>
              <a:t>CONTIENE AMINOÁCIDOS,</a:t>
            </a:r>
          </a:p>
          <a:p>
            <a:r>
              <a:rPr lang="es-MX" dirty="0" smtClean="0"/>
              <a:t>ALCOHOLES</a:t>
            </a:r>
          </a:p>
          <a:p>
            <a:r>
              <a:rPr lang="es-MX" dirty="0" smtClean="0"/>
              <a:t>MISMA PROPORCION DE MINERALES QUE LA TIERRA</a:t>
            </a:r>
            <a:endParaRPr lang="es-MX"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2" descr="C:\Users\Victor M. Malpica\Pictures\Noche Estrellada 2.jpg"/>
          <p:cNvPicPr>
            <a:picLocks noChangeAspect="1" noChangeArrowheads="1"/>
          </p:cNvPicPr>
          <p:nvPr/>
        </p:nvPicPr>
        <p:blipFill>
          <a:blip r:embed="rId3"/>
          <a:srcRect/>
          <a:stretch>
            <a:fillRect/>
          </a:stretch>
        </p:blipFill>
        <p:spPr bwMode="auto">
          <a:xfrm>
            <a:off x="33668" y="214290"/>
            <a:ext cx="8967487" cy="60151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3 CuadroTexto"/>
          <p:cNvSpPr txBox="1"/>
          <p:nvPr/>
        </p:nvSpPr>
        <p:spPr>
          <a:xfrm>
            <a:off x="357158" y="7417386"/>
            <a:ext cx="7715304" cy="369332"/>
          </a:xfrm>
          <a:prstGeom prst="rect">
            <a:avLst/>
          </a:prstGeom>
          <a:ln/>
        </p:spPr>
        <p:style>
          <a:lnRef idx="3">
            <a:schemeClr val="lt1"/>
          </a:lnRef>
          <a:fillRef idx="1">
            <a:schemeClr val="accent1"/>
          </a:fillRef>
          <a:effectRef idx="1">
            <a:schemeClr val="accent1"/>
          </a:effectRef>
          <a:fontRef idx="minor">
            <a:schemeClr val="lt1"/>
          </a:fontRef>
        </p:style>
        <p:txBody>
          <a:bodyPr wrap="square">
            <a:spAutoFit/>
          </a:bodyPr>
          <a:lstStyle/>
          <a:p>
            <a:pPr fontAlgn="auto">
              <a:spcBef>
                <a:spcPts val="0"/>
              </a:spcBef>
              <a:spcAft>
                <a:spcPts val="0"/>
              </a:spcAft>
              <a:defRPr/>
            </a:pPr>
            <a:r>
              <a:rPr lang="es-MX" b="1" dirty="0"/>
              <a:t>                     NUBE MOLECULAR DENOMINADA “NOCHE </a:t>
            </a:r>
            <a:r>
              <a:rPr lang="es-MX" b="1" dirty="0" smtClean="0"/>
              <a:t>ESTRELLADA”</a:t>
            </a:r>
            <a:endParaRPr lang="es-MX" b="1" dirty="0"/>
          </a:p>
        </p:txBody>
      </p:sp>
      <p:sp>
        <p:nvSpPr>
          <p:cNvPr id="5" name="4 Rectángulo"/>
          <p:cNvSpPr/>
          <p:nvPr/>
        </p:nvSpPr>
        <p:spPr>
          <a:xfrm>
            <a:off x="5857884" y="1785926"/>
            <a:ext cx="128582" cy="128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Flecha abajo"/>
          <p:cNvSpPr/>
          <p:nvPr/>
        </p:nvSpPr>
        <p:spPr>
          <a:xfrm rot="5400000">
            <a:off x="6533400" y="1539038"/>
            <a:ext cx="198880" cy="8355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CuadroTexto"/>
          <p:cNvSpPr txBox="1"/>
          <p:nvPr/>
        </p:nvSpPr>
        <p:spPr>
          <a:xfrm>
            <a:off x="6300192" y="785794"/>
            <a:ext cx="2154757" cy="954107"/>
          </a:xfrm>
          <a:prstGeom prst="rect">
            <a:avLst/>
          </a:prstGeom>
          <a:solidFill>
            <a:schemeClr val="accent5">
              <a:lumMod val="40000"/>
              <a:lumOff val="60000"/>
            </a:schemeClr>
          </a:solidFill>
        </p:spPr>
        <p:txBody>
          <a:bodyPr wrap="none" rtlCol="0">
            <a:spAutoFit/>
          </a:bodyPr>
          <a:lstStyle/>
          <a:p>
            <a:r>
              <a:rPr lang="es-MX" sz="1400" dirty="0" smtClean="0"/>
              <a:t>Tamaño de la Porción </a:t>
            </a:r>
          </a:p>
          <a:p>
            <a:r>
              <a:rPr lang="es-MX" sz="1400" dirty="0" smtClean="0"/>
              <a:t>de la Nube que</a:t>
            </a:r>
          </a:p>
          <a:p>
            <a:r>
              <a:rPr lang="es-MX" sz="1400" dirty="0" smtClean="0"/>
              <a:t> origina al</a:t>
            </a:r>
          </a:p>
          <a:p>
            <a:r>
              <a:rPr lang="es-MX" sz="1400" dirty="0" smtClean="0"/>
              <a:t> sistema solar</a:t>
            </a:r>
            <a:endParaRPr lang="es-MX" sz="1400" dirty="0"/>
          </a:p>
        </p:txBody>
      </p:sp>
      <p:sp>
        <p:nvSpPr>
          <p:cNvPr id="8" name="7 CuadroTexto"/>
          <p:cNvSpPr txBox="1"/>
          <p:nvPr/>
        </p:nvSpPr>
        <p:spPr>
          <a:xfrm>
            <a:off x="1071538" y="6215082"/>
            <a:ext cx="6929486" cy="369332"/>
          </a:xfrm>
          <a:prstGeom prst="rect">
            <a:avLst/>
          </a:prstGeom>
          <a:solidFill>
            <a:schemeClr val="accent6">
              <a:lumMod val="40000"/>
              <a:lumOff val="60000"/>
            </a:schemeClr>
          </a:solidFill>
        </p:spPr>
        <p:txBody>
          <a:bodyPr wrap="square" rtlCol="0">
            <a:spAutoFit/>
          </a:bodyPr>
          <a:lstStyle/>
          <a:p>
            <a:r>
              <a:rPr lang="es-MX" dirty="0" smtClean="0"/>
              <a:t>Nube molecular llamada Noche estrellada</a:t>
            </a:r>
            <a:endParaRPr lang="es-MX" dirty="0"/>
          </a:p>
        </p:txBody>
      </p:sp>
    </p:spTree>
  </p:cSld>
  <p:clrMapOvr>
    <a:masterClrMapping/>
  </p:clrMapOvr>
  <p:transition advClick="0" advTm="30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1.1142782561" descr="file:///C:/Documents%20and%20Settings/Olga/Configuración%20local/Datos%20de%20programa/IM/Runtime/Message/%7B4F1B5F99-EDF7-4DF2-AAE3-E1B19B916896%7D/Show/image0011.jpg"/>
          <p:cNvPicPr>
            <a:picLocks noChangeAspect="1" noChangeArrowheads="1"/>
          </p:cNvPicPr>
          <p:nvPr/>
        </p:nvPicPr>
        <p:blipFill>
          <a:blip r:embed="rId2" r:link="rId3"/>
          <a:srcRect/>
          <a:stretch>
            <a:fillRect/>
          </a:stretch>
        </p:blipFill>
        <p:spPr bwMode="auto">
          <a:xfrm>
            <a:off x="0" y="38112"/>
            <a:ext cx="9210675" cy="5176838"/>
          </a:xfrm>
          <a:prstGeom prst="rect">
            <a:avLst/>
          </a:prstGeom>
          <a:noFill/>
          <a:ln w="9525">
            <a:noFill/>
            <a:miter lim="800000"/>
            <a:headEnd/>
            <a:tailEnd/>
          </a:ln>
        </p:spPr>
      </p:pic>
      <p:sp>
        <p:nvSpPr>
          <p:cNvPr id="22531" name="3 CuadroTexto"/>
          <p:cNvSpPr txBox="1">
            <a:spLocks noChangeArrowheads="1"/>
          </p:cNvSpPr>
          <p:nvPr/>
        </p:nvSpPr>
        <p:spPr bwMode="auto">
          <a:xfrm>
            <a:off x="1571625" y="5214938"/>
            <a:ext cx="7072313" cy="1323975"/>
          </a:xfrm>
          <a:prstGeom prst="rect">
            <a:avLst/>
          </a:prstGeom>
          <a:noFill/>
          <a:ln w="9525">
            <a:noFill/>
            <a:miter lim="800000"/>
            <a:headEnd/>
            <a:tailEnd/>
          </a:ln>
        </p:spPr>
        <p:txBody>
          <a:bodyPr>
            <a:spAutoFit/>
          </a:bodyPr>
          <a:lstStyle/>
          <a:p>
            <a:r>
              <a:rPr lang="es-MX" sz="4000">
                <a:latin typeface="Calibri" pitchFamily="34" charset="0"/>
              </a:rPr>
              <a:t>Tamaño comparativo de la tierra con otros planetas</a:t>
            </a:r>
          </a:p>
        </p:txBody>
      </p:sp>
      <p:sp>
        <p:nvSpPr>
          <p:cNvPr id="4" name="3 CuadroTexto"/>
          <p:cNvSpPr txBox="1"/>
          <p:nvPr/>
        </p:nvSpPr>
        <p:spPr>
          <a:xfrm>
            <a:off x="1714500" y="214313"/>
            <a:ext cx="2071688" cy="461962"/>
          </a:xfrm>
          <a:prstGeom prst="rect">
            <a:avLst/>
          </a:prstGeom>
          <a:solidFill>
            <a:schemeClr val="accent1">
              <a:lumMod val="40000"/>
              <a:lumOff val="60000"/>
            </a:schemeClr>
          </a:solidFill>
        </p:spPr>
        <p:txBody>
          <a:bodyPr>
            <a:spAutoFit/>
          </a:bodyPr>
          <a:lstStyle/>
          <a:p>
            <a:pPr>
              <a:defRPr/>
            </a:pPr>
            <a:r>
              <a:rPr lang="es-MX" dirty="0">
                <a:solidFill>
                  <a:srgbClr val="FF0000"/>
                </a:solidFill>
              </a:rPr>
              <a:t>TIERRA</a:t>
            </a:r>
          </a:p>
        </p:txBody>
      </p:sp>
      <p:sp>
        <p:nvSpPr>
          <p:cNvPr id="22533" name="5 CuadroTexto"/>
          <p:cNvSpPr txBox="1">
            <a:spLocks noChangeArrowheads="1"/>
          </p:cNvSpPr>
          <p:nvPr/>
        </p:nvSpPr>
        <p:spPr bwMode="auto">
          <a:xfrm>
            <a:off x="1214438" y="4714875"/>
            <a:ext cx="7358062" cy="369332"/>
          </a:xfrm>
          <a:prstGeom prst="rect">
            <a:avLst/>
          </a:prstGeom>
          <a:solidFill>
            <a:schemeClr val="accent2"/>
          </a:solidFill>
          <a:ln w="9525">
            <a:noFill/>
            <a:miter lim="800000"/>
            <a:headEnd/>
            <a:tailEnd/>
          </a:ln>
        </p:spPr>
        <p:txBody>
          <a:bodyPr>
            <a:spAutoFit/>
          </a:bodyPr>
          <a:lstStyle/>
          <a:p>
            <a:r>
              <a:rPr lang="es-MX" dirty="0">
                <a:solidFill>
                  <a:schemeClr val="bg1"/>
                </a:solidFill>
              </a:rPr>
              <a:t>MARTE                    </a:t>
            </a:r>
            <a:r>
              <a:rPr lang="es-MX" dirty="0" smtClean="0">
                <a:solidFill>
                  <a:schemeClr val="bg1"/>
                </a:solidFill>
              </a:rPr>
              <a:t>       </a:t>
            </a:r>
            <a:r>
              <a:rPr lang="es-MX" dirty="0">
                <a:solidFill>
                  <a:schemeClr val="bg1"/>
                </a:solidFill>
              </a:rPr>
              <a:t>MERCURIO   </a:t>
            </a:r>
            <a:r>
              <a:rPr lang="es-MX" dirty="0" smtClean="0">
                <a:solidFill>
                  <a:schemeClr val="bg1"/>
                </a:solidFill>
              </a:rPr>
              <a:t>                        </a:t>
            </a:r>
            <a:r>
              <a:rPr lang="es-MX" dirty="0">
                <a:solidFill>
                  <a:schemeClr val="bg1"/>
                </a:solidFill>
              </a:rPr>
              <a:t>PLUTON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2.1142782561" descr="file:///C:/Documents%20and%20Settings/Olga/Configuración%20local/Datos%20de%20programa/IM/Runtime/Message/%7B4F1B5F99-EDF7-4DF2-AAE3-E1B19B916896%7D/Show/image0022.jpg"/>
          <p:cNvPicPr>
            <a:picLocks noChangeAspect="1" noChangeArrowheads="1"/>
          </p:cNvPicPr>
          <p:nvPr/>
        </p:nvPicPr>
        <p:blipFill>
          <a:blip r:embed="rId2" r:link="rId3"/>
          <a:srcRect/>
          <a:stretch>
            <a:fillRect/>
          </a:stretch>
        </p:blipFill>
        <p:spPr bwMode="auto">
          <a:xfrm>
            <a:off x="0" y="0"/>
            <a:ext cx="9144000" cy="5572125"/>
          </a:xfrm>
          <a:prstGeom prst="rect">
            <a:avLst/>
          </a:prstGeom>
          <a:noFill/>
          <a:ln w="9525">
            <a:noFill/>
            <a:miter lim="800000"/>
            <a:headEnd/>
            <a:tailEnd/>
          </a:ln>
        </p:spPr>
      </p:pic>
      <p:sp>
        <p:nvSpPr>
          <p:cNvPr id="23555" name="2 CuadroTexto"/>
          <p:cNvSpPr txBox="1">
            <a:spLocks noChangeArrowheads="1"/>
          </p:cNvSpPr>
          <p:nvPr/>
        </p:nvSpPr>
        <p:spPr bwMode="auto">
          <a:xfrm>
            <a:off x="1857375" y="6215063"/>
            <a:ext cx="6610350" cy="461962"/>
          </a:xfrm>
          <a:prstGeom prst="rect">
            <a:avLst/>
          </a:prstGeom>
          <a:noFill/>
          <a:ln w="9525">
            <a:noFill/>
            <a:miter lim="800000"/>
            <a:headEnd/>
            <a:tailEnd/>
          </a:ln>
        </p:spPr>
        <p:txBody>
          <a:bodyPr wrap="none">
            <a:spAutoFit/>
          </a:bodyPr>
          <a:lstStyle/>
          <a:p>
            <a:r>
              <a:rPr lang="es-MX" b="1">
                <a:solidFill>
                  <a:srgbClr val="FF0000"/>
                </a:solidFill>
                <a:latin typeface="Calibri" pitchFamily="34" charset="0"/>
              </a:rPr>
              <a:t>TIERRA            VENUS   MARTE MERCURIO  PLUTON</a:t>
            </a:r>
          </a:p>
        </p:txBody>
      </p:sp>
      <p:cxnSp>
        <p:nvCxnSpPr>
          <p:cNvPr id="5" name="4 Conector recto de flecha"/>
          <p:cNvCxnSpPr/>
          <p:nvPr/>
        </p:nvCxnSpPr>
        <p:spPr>
          <a:xfrm rot="5400000" flipH="1" flipV="1">
            <a:off x="2571750" y="5429250"/>
            <a:ext cx="571500" cy="5715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 name="6 Conector recto de flecha"/>
          <p:cNvCxnSpPr/>
          <p:nvPr/>
        </p:nvCxnSpPr>
        <p:spPr>
          <a:xfrm rot="16200000" flipV="1">
            <a:off x="3881438" y="5834063"/>
            <a:ext cx="714375" cy="4762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p:nvPr/>
        </p:nvCxnSpPr>
        <p:spPr>
          <a:xfrm rot="10800000">
            <a:off x="5000625" y="5357813"/>
            <a:ext cx="1214438" cy="78581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MA4.1142782561" descr="file:///C:/Documents%20and%20Settings/Olga/Configuración%20local/Datos%20de%20programa/IM/Runtime/Message/%7B4F1B5F99-EDF7-4DF2-AAE3-E1B19B916896%7D/Show/image0044.jpg"/>
          <p:cNvPicPr>
            <a:picLocks noChangeAspect="1" noChangeArrowheads="1"/>
          </p:cNvPicPr>
          <p:nvPr/>
        </p:nvPicPr>
        <p:blipFill>
          <a:blip r:embed="rId2" r:link="rId3"/>
          <a:srcRect/>
          <a:stretch>
            <a:fillRect/>
          </a:stretch>
        </p:blipFill>
        <p:spPr bwMode="auto">
          <a:xfrm>
            <a:off x="101600" y="1071563"/>
            <a:ext cx="8828088" cy="4962525"/>
          </a:xfrm>
          <a:prstGeom prst="rect">
            <a:avLst/>
          </a:prstGeom>
          <a:noFill/>
          <a:ln w="9525">
            <a:noFill/>
            <a:miter lim="800000"/>
            <a:headEnd/>
            <a:tailEnd/>
          </a:ln>
        </p:spPr>
      </p:pic>
      <p:sp>
        <p:nvSpPr>
          <p:cNvPr id="6148" name="Text Box 4"/>
          <p:cNvSpPr txBox="1">
            <a:spLocks noChangeArrowheads="1"/>
          </p:cNvSpPr>
          <p:nvPr/>
        </p:nvSpPr>
        <p:spPr bwMode="auto">
          <a:xfrm>
            <a:off x="2235200" y="6400800"/>
            <a:ext cx="69088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defRPr/>
            </a:pPr>
            <a:r>
              <a:rPr lang="en-US" b="1">
                <a:solidFill>
                  <a:schemeClr val="bg1"/>
                </a:solidFill>
                <a:cs typeface="Arial" charset="0"/>
              </a:rPr>
              <a:t>AHORA LA TIERRA CONTRA EL SOL</a:t>
            </a:r>
            <a:endParaRPr lang="es-ES" b="1">
              <a:solidFill>
                <a:schemeClr val="bg1"/>
              </a:solidFill>
              <a:cs typeface="Arial" charset="0"/>
            </a:endParaRPr>
          </a:p>
        </p:txBody>
      </p:sp>
      <p:sp>
        <p:nvSpPr>
          <p:cNvPr id="24580" name="Text Box 8"/>
          <p:cNvSpPr txBox="1">
            <a:spLocks noChangeArrowheads="1"/>
          </p:cNvSpPr>
          <p:nvPr/>
        </p:nvSpPr>
        <p:spPr bwMode="auto">
          <a:xfrm>
            <a:off x="6858016" y="4514687"/>
            <a:ext cx="1928826" cy="1200329"/>
          </a:xfrm>
          <a:prstGeom prst="rect">
            <a:avLst/>
          </a:prstGeom>
          <a:solidFill>
            <a:srgbClr val="FFFF00"/>
          </a:solidFill>
          <a:ln w="9525">
            <a:solidFill>
              <a:srgbClr val="FFFF00"/>
            </a:solidFill>
            <a:miter lim="800000"/>
            <a:headEnd/>
            <a:tailEnd/>
          </a:ln>
        </p:spPr>
        <p:txBody>
          <a:bodyPr wrap="square">
            <a:spAutoFit/>
          </a:bodyPr>
          <a:lstStyle/>
          <a:p>
            <a:pPr>
              <a:spcBef>
                <a:spcPct val="50000"/>
              </a:spcBef>
            </a:pPr>
            <a:r>
              <a:rPr lang="es-MX" dirty="0">
                <a:solidFill>
                  <a:schemeClr val="bg1"/>
                </a:solidFill>
              </a:rPr>
              <a:t>¡ Esta es </a:t>
            </a:r>
          </a:p>
          <a:p>
            <a:pPr>
              <a:spcBef>
                <a:spcPct val="50000"/>
              </a:spcBef>
            </a:pPr>
            <a:r>
              <a:rPr lang="es-MX" dirty="0">
                <a:solidFill>
                  <a:schemeClr val="bg1"/>
                </a:solidFill>
              </a:rPr>
              <a:t>la Tierra !</a:t>
            </a:r>
          </a:p>
          <a:p>
            <a:pPr>
              <a:spcBef>
                <a:spcPct val="50000"/>
              </a:spcBef>
            </a:pPr>
            <a:endParaRPr lang="es-E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childTnLst>
                          </p:cTn>
                        </p:par>
                        <p:par>
                          <p:cTn id="8" fill="hold">
                            <p:stCondLst>
                              <p:cond delay="500"/>
                            </p:stCondLst>
                            <p:childTnLst>
                              <p:par>
                                <p:cTn id="9" presetID="2" presetClass="entr" presetSubtype="8" fill="hold" grpId="0" nodeType="afterEffect">
                                  <p:stCondLst>
                                    <p:cond delay="0"/>
                                  </p:stCondLst>
                                  <p:iterate type="lt">
                                    <p:tmPct val="100000"/>
                                  </p:iterate>
                                  <p:childTnLst>
                                    <p:set>
                                      <p:cBhvr>
                                        <p:cTn id="10" dur="1" fill="hold">
                                          <p:stCondLst>
                                            <p:cond delay="0"/>
                                          </p:stCondLst>
                                        </p:cTn>
                                        <p:tgtEl>
                                          <p:spTgt spid="6148"/>
                                        </p:tgtEl>
                                        <p:attrNameLst>
                                          <p:attrName>style.visibility</p:attrName>
                                        </p:attrNameLst>
                                      </p:cBhvr>
                                      <p:to>
                                        <p:strVal val="visible"/>
                                      </p:to>
                                    </p:set>
                                    <p:anim calcmode="lin" valueType="num">
                                      <p:cBhvr additive="base">
                                        <p:cTn id="11" dur="75" fill="hold"/>
                                        <p:tgtEl>
                                          <p:spTgt spid="6148"/>
                                        </p:tgtEl>
                                        <p:attrNameLst>
                                          <p:attrName>ppt_x</p:attrName>
                                        </p:attrNameLst>
                                      </p:cBhvr>
                                      <p:tavLst>
                                        <p:tav tm="0">
                                          <p:val>
                                            <p:strVal val="0-#ppt_w/2"/>
                                          </p:val>
                                        </p:tav>
                                        <p:tav tm="100000">
                                          <p:val>
                                            <p:strVal val="#ppt_x"/>
                                          </p:val>
                                        </p:tav>
                                      </p:tavLst>
                                    </p:anim>
                                    <p:anim calcmode="lin" valueType="num">
                                      <p:cBhvr additive="base">
                                        <p:cTn id="12" dur="75" fill="hold"/>
                                        <p:tgtEl>
                                          <p:spTgt spid="61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a:stretch>
            <a:fillRect/>
          </a:stretch>
        </p:blipFill>
        <p:spPr bwMode="auto">
          <a:xfrm>
            <a:off x="-32" y="571480"/>
            <a:ext cx="9144064" cy="5714882"/>
          </a:xfrm>
          <a:prstGeom prst="rect">
            <a:avLst/>
          </a:prstGeom>
          <a:noFill/>
          <a:ln w="9525">
            <a:noFill/>
            <a:miter lim="800000"/>
            <a:headEnd/>
            <a:tailEnd/>
          </a:ln>
        </p:spPr>
      </p:pic>
      <p:sp>
        <p:nvSpPr>
          <p:cNvPr id="4" name="3 Rectángulo"/>
          <p:cNvSpPr/>
          <p:nvPr/>
        </p:nvSpPr>
        <p:spPr>
          <a:xfrm>
            <a:off x="1083705" y="642918"/>
            <a:ext cx="1431802" cy="923330"/>
          </a:xfrm>
          <a:prstGeom prst="rect">
            <a:avLst/>
          </a:prstGeom>
          <a:noFill/>
        </p:spPr>
        <p:txBody>
          <a:bodyPr wrap="none" lIns="91440" tIns="45720" rIns="91440" bIns="45720">
            <a:spAutoFit/>
          </a:bodyPr>
          <a:lstStyle/>
          <a:p>
            <a:pPr algn="ctr"/>
            <a:r>
              <a:rPr lang="es-E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SOL</a:t>
            </a:r>
            <a:endParaRPr lang="es-E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cxnSp>
        <p:nvCxnSpPr>
          <p:cNvPr id="6" name="5 Conector recto"/>
          <p:cNvCxnSpPr/>
          <p:nvPr/>
        </p:nvCxnSpPr>
        <p:spPr>
          <a:xfrm rot="5400000">
            <a:off x="-500098" y="3286124"/>
            <a:ext cx="3143272"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7 Conector recto de flecha"/>
          <p:cNvCxnSpPr/>
          <p:nvPr/>
        </p:nvCxnSpPr>
        <p:spPr>
          <a:xfrm>
            <a:off x="1071538" y="4857760"/>
            <a:ext cx="928694"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33400" y="332656"/>
            <a:ext cx="5610236" cy="1143000"/>
          </a:xfrm>
        </p:spPr>
        <p:txBody>
          <a:bodyPr>
            <a:normAutofit/>
          </a:bodyPr>
          <a:lstStyle/>
          <a:p>
            <a:pPr marL="484632" indent="0" fontAlgn="auto">
              <a:spcAft>
                <a:spcPts val="0"/>
              </a:spcAft>
              <a:defRPr/>
            </a:pPr>
            <a:r>
              <a:rPr lang="es-ES" sz="3200" dirty="0" smtClean="0">
                <a:solidFill>
                  <a:srgbClr val="FFFF00"/>
                </a:solidFill>
              </a:rPr>
              <a:t>La nebulosa solar</a:t>
            </a:r>
          </a:p>
        </p:txBody>
      </p:sp>
      <p:pic>
        <p:nvPicPr>
          <p:cNvPr id="16387" name="Picture 3" descr="C:\Documents and Settings\Propietario\Escritorio\formación de la Tierra\SST_2a.jpg"/>
          <p:cNvPicPr>
            <a:picLocks noChangeAspect="1" noChangeArrowheads="1"/>
          </p:cNvPicPr>
          <p:nvPr/>
        </p:nvPicPr>
        <p:blipFill>
          <a:blip r:embed="rId2"/>
          <a:srcRect/>
          <a:stretch>
            <a:fillRect/>
          </a:stretch>
        </p:blipFill>
        <p:spPr bwMode="auto">
          <a:xfrm>
            <a:off x="0" y="1628800"/>
            <a:ext cx="9144000" cy="5203043"/>
          </a:xfrm>
          <a:prstGeom prst="rect">
            <a:avLst/>
          </a:prstGeom>
          <a:solidFill>
            <a:srgbClr val="FFFF00"/>
          </a:solidFill>
          <a:ln w="9525">
            <a:noFill/>
            <a:miter lim="800000"/>
            <a:headEnd/>
            <a:tailEnd/>
          </a:ln>
        </p:spPr>
      </p:pic>
      <p:sp>
        <p:nvSpPr>
          <p:cNvPr id="4" name="3 Rectángulo"/>
          <p:cNvSpPr/>
          <p:nvPr/>
        </p:nvSpPr>
        <p:spPr>
          <a:xfrm>
            <a:off x="5500694" y="2571744"/>
            <a:ext cx="1214446" cy="35719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71406" y="5357826"/>
            <a:ext cx="1857388" cy="71438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CuadroTexto"/>
          <p:cNvSpPr txBox="1"/>
          <p:nvPr/>
        </p:nvSpPr>
        <p:spPr>
          <a:xfrm>
            <a:off x="5607368" y="2571744"/>
            <a:ext cx="822020" cy="369332"/>
          </a:xfrm>
          <a:prstGeom prst="rect">
            <a:avLst/>
          </a:prstGeom>
          <a:noFill/>
        </p:spPr>
        <p:txBody>
          <a:bodyPr wrap="none" rtlCol="0">
            <a:spAutoFit/>
          </a:bodyPr>
          <a:lstStyle/>
          <a:p>
            <a:r>
              <a:rPr lang="es-MX" dirty="0" smtClean="0"/>
              <a:t>ROCAS</a:t>
            </a:r>
            <a:endParaRPr lang="es-MX" dirty="0"/>
          </a:p>
        </p:txBody>
      </p:sp>
      <p:sp>
        <p:nvSpPr>
          <p:cNvPr id="7" name="6 CuadroTexto"/>
          <p:cNvSpPr txBox="1"/>
          <p:nvPr/>
        </p:nvSpPr>
        <p:spPr>
          <a:xfrm>
            <a:off x="642910" y="5488560"/>
            <a:ext cx="785151" cy="369332"/>
          </a:xfrm>
          <a:prstGeom prst="rect">
            <a:avLst/>
          </a:prstGeom>
          <a:noFill/>
        </p:spPr>
        <p:txBody>
          <a:bodyPr wrap="none" rtlCol="0">
            <a:spAutoFit/>
          </a:bodyPr>
          <a:lstStyle/>
          <a:p>
            <a:r>
              <a:rPr lang="es-MX" dirty="0" smtClean="0"/>
              <a:t>GASES</a:t>
            </a:r>
            <a:endParaRPr lang="es-MX" dirty="0"/>
          </a:p>
        </p:txBody>
      </p:sp>
      <p:sp>
        <p:nvSpPr>
          <p:cNvPr id="8" name="7 Estrella de 5 puntas"/>
          <p:cNvSpPr/>
          <p:nvPr/>
        </p:nvSpPr>
        <p:spPr>
          <a:xfrm>
            <a:off x="3786182" y="2643182"/>
            <a:ext cx="1143008" cy="85725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3857620" y="1702346"/>
            <a:ext cx="4355680" cy="646331"/>
          </a:xfrm>
          <a:prstGeom prst="rect">
            <a:avLst/>
          </a:prstGeom>
          <a:noFill/>
        </p:spPr>
        <p:txBody>
          <a:bodyPr wrap="none" rtlCol="0">
            <a:spAutoFit/>
          </a:bodyPr>
          <a:lstStyle/>
          <a:p>
            <a:r>
              <a:rPr lang="es-MX" dirty="0" smtClean="0">
                <a:solidFill>
                  <a:srgbClr val="FFFF00"/>
                </a:solidFill>
              </a:rPr>
              <a:t>Inicia una reacción nuclear de fusión</a:t>
            </a:r>
          </a:p>
          <a:p>
            <a:r>
              <a:rPr lang="es-MX" dirty="0" smtClean="0">
                <a:solidFill>
                  <a:srgbClr val="FFFF00"/>
                </a:solidFill>
              </a:rPr>
              <a:t>Se enciende una estrella</a:t>
            </a:r>
            <a:endParaRPr lang="es-MX" dirty="0">
              <a:solidFill>
                <a:srgbClr val="FFFF00"/>
              </a:solidFill>
            </a:endParaRPr>
          </a:p>
        </p:txBody>
      </p:sp>
      <p:cxnSp>
        <p:nvCxnSpPr>
          <p:cNvPr id="11" name="10 Conector recto de flecha"/>
          <p:cNvCxnSpPr/>
          <p:nvPr/>
        </p:nvCxnSpPr>
        <p:spPr>
          <a:xfrm rot="5400000">
            <a:off x="4362816" y="2139696"/>
            <a:ext cx="1000132" cy="71438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71538" y="357166"/>
            <a:ext cx="3092578" cy="923330"/>
          </a:xfrm>
          <a:prstGeom prst="rect">
            <a:avLst/>
          </a:prstGeom>
          <a:noFill/>
        </p:spPr>
        <p:txBody>
          <a:bodyPr wrap="none" lIns="91440" tIns="45720" rIns="91440" bIns="45720">
            <a:spAutoFit/>
          </a:bodyPr>
          <a:lstStyle/>
          <a:p>
            <a:pPr algn="ctr"/>
            <a:r>
              <a:rPr lang="es-ES" sz="5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sobrevivir</a:t>
            </a:r>
            <a:endParaRPr lang="es-ES"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3" name="Picture 2" descr="C:\Documents and Settings\museo-1-2009\Mis documentos\galeravolcan\images.jpg"/>
          <p:cNvPicPr>
            <a:picLocks noChangeAspect="1" noChangeArrowheads="1"/>
          </p:cNvPicPr>
          <p:nvPr/>
        </p:nvPicPr>
        <p:blipFill>
          <a:blip r:embed="rId2"/>
          <a:srcRect/>
          <a:stretch>
            <a:fillRect/>
          </a:stretch>
        </p:blipFill>
        <p:spPr bwMode="auto">
          <a:xfrm>
            <a:off x="4929222" y="4032971"/>
            <a:ext cx="4214810" cy="2967929"/>
          </a:xfrm>
          <a:prstGeom prst="rect">
            <a:avLst/>
          </a:prstGeom>
          <a:noFill/>
        </p:spPr>
      </p:pic>
      <p:pic>
        <p:nvPicPr>
          <p:cNvPr id="5" name="Picture 2" descr="http://antesdelfin.com/ilustrations/primates.jpg"/>
          <p:cNvPicPr>
            <a:picLocks noChangeAspect="1" noChangeArrowheads="1"/>
          </p:cNvPicPr>
          <p:nvPr/>
        </p:nvPicPr>
        <p:blipFill>
          <a:blip r:embed="rId3"/>
          <a:srcRect/>
          <a:stretch>
            <a:fillRect/>
          </a:stretch>
        </p:blipFill>
        <p:spPr bwMode="auto">
          <a:xfrm>
            <a:off x="214282" y="1285861"/>
            <a:ext cx="4500594" cy="2700356"/>
          </a:xfrm>
          <a:prstGeom prst="rect">
            <a:avLst/>
          </a:prstGeom>
          <a:noFill/>
        </p:spPr>
      </p:pic>
      <p:sp>
        <p:nvSpPr>
          <p:cNvPr id="6" name="5 CuadroTexto"/>
          <p:cNvSpPr txBox="1"/>
          <p:nvPr/>
        </p:nvSpPr>
        <p:spPr>
          <a:xfrm>
            <a:off x="4857752" y="1357298"/>
            <a:ext cx="1907895" cy="369332"/>
          </a:xfrm>
          <a:prstGeom prst="rect">
            <a:avLst/>
          </a:prstGeom>
          <a:noFill/>
        </p:spPr>
        <p:txBody>
          <a:bodyPr wrap="none" rtlCol="0">
            <a:spAutoFit/>
          </a:bodyPr>
          <a:lstStyle/>
          <a:p>
            <a:r>
              <a:rPr lang="es-MX" dirty="0" smtClean="0"/>
              <a:t>Búsqueda de agua</a:t>
            </a:r>
            <a:endParaRPr lang="es-MX" dirty="0"/>
          </a:p>
        </p:txBody>
      </p:sp>
      <p:sp>
        <p:nvSpPr>
          <p:cNvPr id="7" name="6 CuadroTexto"/>
          <p:cNvSpPr txBox="1"/>
          <p:nvPr/>
        </p:nvSpPr>
        <p:spPr>
          <a:xfrm>
            <a:off x="2357422" y="6215082"/>
            <a:ext cx="2455352" cy="369332"/>
          </a:xfrm>
          <a:prstGeom prst="rect">
            <a:avLst/>
          </a:prstGeom>
          <a:noFill/>
        </p:spPr>
        <p:txBody>
          <a:bodyPr wrap="none" rtlCol="0">
            <a:spAutoFit/>
          </a:bodyPr>
          <a:lstStyle/>
          <a:p>
            <a:r>
              <a:rPr lang="es-MX" dirty="0" smtClean="0"/>
              <a:t>Prevención de desastres</a:t>
            </a:r>
            <a:endParaRPr lang="es-MX"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Documents and Settings\malpica.IGEOLCU\Mis documentos\Mis imágenes\2007-02 (feb)\Escanear0023.jpg"/>
          <p:cNvPicPr>
            <a:picLocks noChangeAspect="1" noChangeArrowheads="1"/>
          </p:cNvPicPr>
          <p:nvPr/>
        </p:nvPicPr>
        <p:blipFill>
          <a:blip r:embed="rId3"/>
          <a:srcRect/>
          <a:stretch>
            <a:fillRect/>
          </a:stretch>
        </p:blipFill>
        <p:spPr bwMode="auto">
          <a:xfrm>
            <a:off x="357158" y="250636"/>
            <a:ext cx="9415492" cy="6607363"/>
          </a:xfrm>
          <a:prstGeom prst="rect">
            <a:avLst/>
          </a:prstGeom>
          <a:noFill/>
          <a:ln w="9525">
            <a:noFill/>
            <a:miter lim="800000"/>
            <a:headEnd/>
            <a:tailEnd/>
          </a:ln>
        </p:spPr>
      </p:pic>
      <p:sp>
        <p:nvSpPr>
          <p:cNvPr id="3" name="2 CuadroTexto"/>
          <p:cNvSpPr txBox="1"/>
          <p:nvPr/>
        </p:nvSpPr>
        <p:spPr>
          <a:xfrm>
            <a:off x="6858016" y="2702478"/>
            <a:ext cx="1725088" cy="369332"/>
          </a:xfrm>
          <a:prstGeom prst="rect">
            <a:avLst/>
          </a:prstGeom>
          <a:noFill/>
        </p:spPr>
        <p:txBody>
          <a:bodyPr wrap="none" rtlCol="0">
            <a:spAutoFit/>
          </a:bodyPr>
          <a:lstStyle/>
          <a:p>
            <a:r>
              <a:rPr lang="es-MX" dirty="0" smtClean="0">
                <a:solidFill>
                  <a:srgbClr val="FF0000"/>
                </a:solidFill>
              </a:rPr>
              <a:t>Planetas de roca</a:t>
            </a:r>
            <a:endParaRPr lang="es-MX" dirty="0">
              <a:solidFill>
                <a:srgbClr val="FF0000"/>
              </a:solidFill>
            </a:endParaRPr>
          </a:p>
        </p:txBody>
      </p:sp>
      <p:sp>
        <p:nvSpPr>
          <p:cNvPr id="4" name="3 CuadroTexto"/>
          <p:cNvSpPr txBox="1"/>
          <p:nvPr/>
        </p:nvSpPr>
        <p:spPr>
          <a:xfrm>
            <a:off x="1000100" y="2786058"/>
            <a:ext cx="1625445" cy="369332"/>
          </a:xfrm>
          <a:prstGeom prst="rect">
            <a:avLst/>
          </a:prstGeom>
          <a:noFill/>
        </p:spPr>
        <p:txBody>
          <a:bodyPr wrap="none" rtlCol="0">
            <a:spAutoFit/>
          </a:bodyPr>
          <a:lstStyle/>
          <a:p>
            <a:r>
              <a:rPr lang="es-MX" dirty="0" smtClean="0">
                <a:solidFill>
                  <a:srgbClr val="FF0000"/>
                </a:solidFill>
              </a:rPr>
              <a:t>Planetas de gas</a:t>
            </a:r>
            <a:endParaRPr lang="es-MX" dirty="0">
              <a:solidFill>
                <a:srgbClr val="FF0000"/>
              </a:solidFill>
            </a:endParaRPr>
          </a:p>
        </p:txBody>
      </p:sp>
    </p:spTree>
  </p:cSld>
  <p:clrMapOvr>
    <a:masterClrMapping/>
  </p:clrMapOvr>
  <p:transition advClick="0" advTm="30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857488" y="1714488"/>
            <a:ext cx="2896947" cy="369332"/>
          </a:xfrm>
          <a:prstGeom prst="rect">
            <a:avLst/>
          </a:prstGeom>
          <a:noFill/>
        </p:spPr>
        <p:txBody>
          <a:bodyPr wrap="none" rtlCol="0">
            <a:spAutoFit/>
          </a:bodyPr>
          <a:lstStyle/>
          <a:p>
            <a:r>
              <a:rPr lang="es-MX" dirty="0" err="1" smtClean="0"/>
              <a:t>Meteoritas</a:t>
            </a:r>
            <a:r>
              <a:rPr lang="es-MX" dirty="0" smtClean="0"/>
              <a:t>  clasificación</a:t>
            </a:r>
            <a:endParaRPr lang="es-MX" dirty="0"/>
          </a:p>
        </p:txBody>
      </p:sp>
      <p:sp>
        <p:nvSpPr>
          <p:cNvPr id="3" name="2 CuadroTexto"/>
          <p:cNvSpPr txBox="1"/>
          <p:nvPr/>
        </p:nvSpPr>
        <p:spPr>
          <a:xfrm>
            <a:off x="1428728" y="4416990"/>
            <a:ext cx="1091966" cy="369332"/>
          </a:xfrm>
          <a:prstGeom prst="rect">
            <a:avLst/>
          </a:prstGeom>
          <a:noFill/>
        </p:spPr>
        <p:txBody>
          <a:bodyPr wrap="none" rtlCol="0">
            <a:spAutoFit/>
          </a:bodyPr>
          <a:lstStyle/>
          <a:p>
            <a:r>
              <a:rPr lang="es-MX" dirty="0" smtClean="0"/>
              <a:t>PÉTREAS</a:t>
            </a:r>
            <a:endParaRPr lang="es-MX" dirty="0"/>
          </a:p>
        </p:txBody>
      </p:sp>
      <p:sp>
        <p:nvSpPr>
          <p:cNvPr id="4" name="3 CuadroTexto"/>
          <p:cNvSpPr txBox="1"/>
          <p:nvPr/>
        </p:nvSpPr>
        <p:spPr>
          <a:xfrm>
            <a:off x="1428728" y="2773916"/>
            <a:ext cx="6066084" cy="369332"/>
          </a:xfrm>
          <a:prstGeom prst="rect">
            <a:avLst/>
          </a:prstGeom>
          <a:noFill/>
        </p:spPr>
        <p:txBody>
          <a:bodyPr wrap="none" rtlCol="0">
            <a:spAutoFit/>
          </a:bodyPr>
          <a:lstStyle/>
          <a:p>
            <a:r>
              <a:rPr lang="es-MX" dirty="0" smtClean="0"/>
              <a:t>METÁLICAS         (</a:t>
            </a:r>
            <a:r>
              <a:rPr lang="es-MX" dirty="0" err="1" smtClean="0"/>
              <a:t>nucleo</a:t>
            </a:r>
            <a:r>
              <a:rPr lang="es-MX" dirty="0" smtClean="0"/>
              <a:t> de un cuerpo diferenciado)</a:t>
            </a:r>
            <a:endParaRPr lang="es-MX" dirty="0"/>
          </a:p>
        </p:txBody>
      </p:sp>
      <p:sp>
        <p:nvSpPr>
          <p:cNvPr id="5" name="4 CuadroTexto"/>
          <p:cNvSpPr txBox="1"/>
          <p:nvPr/>
        </p:nvSpPr>
        <p:spPr>
          <a:xfrm>
            <a:off x="1571604" y="5857892"/>
            <a:ext cx="3711272" cy="369332"/>
          </a:xfrm>
          <a:prstGeom prst="rect">
            <a:avLst/>
          </a:prstGeom>
          <a:noFill/>
        </p:spPr>
        <p:txBody>
          <a:bodyPr wrap="none" rtlCol="0">
            <a:spAutoFit/>
          </a:bodyPr>
          <a:lstStyle/>
          <a:p>
            <a:r>
              <a:rPr lang="es-MX" dirty="0" smtClean="0"/>
              <a:t>MIXTAS        (zona de transición)</a:t>
            </a:r>
            <a:endParaRPr lang="es-MX" dirty="0"/>
          </a:p>
        </p:txBody>
      </p:sp>
      <p:sp>
        <p:nvSpPr>
          <p:cNvPr id="6" name="5 CuadroTexto"/>
          <p:cNvSpPr txBox="1"/>
          <p:nvPr/>
        </p:nvSpPr>
        <p:spPr>
          <a:xfrm>
            <a:off x="5072066" y="4000504"/>
            <a:ext cx="3570208" cy="1477328"/>
          </a:xfrm>
          <a:prstGeom prst="rect">
            <a:avLst/>
          </a:prstGeom>
          <a:noFill/>
        </p:spPr>
        <p:txBody>
          <a:bodyPr wrap="none" rtlCol="0">
            <a:spAutoFit/>
          </a:bodyPr>
          <a:lstStyle/>
          <a:p>
            <a:r>
              <a:rPr lang="es-MX" dirty="0" err="1" smtClean="0"/>
              <a:t>Condritas</a:t>
            </a:r>
            <a:r>
              <a:rPr lang="es-MX" dirty="0" smtClean="0"/>
              <a:t>  (nube molecular)</a:t>
            </a:r>
          </a:p>
          <a:p>
            <a:endParaRPr lang="es-MX" dirty="0" smtClean="0"/>
          </a:p>
          <a:p>
            <a:endParaRPr lang="es-MX" dirty="0" smtClean="0"/>
          </a:p>
          <a:p>
            <a:endParaRPr lang="es-MX" dirty="0" smtClean="0"/>
          </a:p>
          <a:p>
            <a:r>
              <a:rPr lang="es-MX" dirty="0" smtClean="0"/>
              <a:t>Acondritas  (manto o corteza)</a:t>
            </a:r>
            <a:endParaRPr lang="es-MX" dirty="0"/>
          </a:p>
        </p:txBody>
      </p:sp>
      <p:sp>
        <p:nvSpPr>
          <p:cNvPr id="7" name="6 Flecha doblada"/>
          <p:cNvSpPr/>
          <p:nvPr/>
        </p:nvSpPr>
        <p:spPr>
          <a:xfrm>
            <a:off x="3428992" y="4060518"/>
            <a:ext cx="642942" cy="44005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8" name="7 Flecha doblada hacia arriba"/>
          <p:cNvSpPr/>
          <p:nvPr/>
        </p:nvSpPr>
        <p:spPr>
          <a:xfrm rot="5400000">
            <a:off x="3643306" y="4714884"/>
            <a:ext cx="365760" cy="794388"/>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Flecha derecha"/>
          <p:cNvSpPr/>
          <p:nvPr/>
        </p:nvSpPr>
        <p:spPr>
          <a:xfrm>
            <a:off x="2643174" y="4444566"/>
            <a:ext cx="785818" cy="341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571868" y="785794"/>
            <a:ext cx="1271502" cy="369332"/>
          </a:xfrm>
          <a:prstGeom prst="rect">
            <a:avLst/>
          </a:prstGeom>
          <a:noFill/>
        </p:spPr>
        <p:txBody>
          <a:bodyPr wrap="none" rtlCol="0">
            <a:spAutoFit/>
          </a:bodyPr>
          <a:lstStyle/>
          <a:p>
            <a:r>
              <a:rPr lang="es-MX" dirty="0" smtClean="0"/>
              <a:t>Metálicas</a:t>
            </a:r>
            <a:endParaRPr lang="es-MX" dirty="0"/>
          </a:p>
        </p:txBody>
      </p:sp>
      <p:pic>
        <p:nvPicPr>
          <p:cNvPr id="3" name="Picture 4" descr="http://live.iliustruotasismokslas.lt/images/publicationimages/5803705f-c9ee-4870-b55e-15bf380bac01.jpg"/>
          <p:cNvPicPr>
            <a:picLocks noChangeAspect="1" noChangeArrowheads="1"/>
          </p:cNvPicPr>
          <p:nvPr/>
        </p:nvPicPr>
        <p:blipFill>
          <a:blip r:embed="rId2"/>
          <a:srcRect/>
          <a:stretch>
            <a:fillRect/>
          </a:stretch>
        </p:blipFill>
        <p:spPr bwMode="auto">
          <a:xfrm>
            <a:off x="3240522" y="3143249"/>
            <a:ext cx="5832072" cy="3714776"/>
          </a:xfrm>
          <a:prstGeom prst="rect">
            <a:avLst/>
          </a:prstGeom>
          <a:noFill/>
        </p:spPr>
      </p:pic>
      <p:pic>
        <p:nvPicPr>
          <p:cNvPr id="4" name="Picture 2" descr="http://www.palaciomineria.unam.mx/imagenes/meteorita1.jpg"/>
          <p:cNvPicPr>
            <a:picLocks noChangeAspect="1" noChangeArrowheads="1"/>
          </p:cNvPicPr>
          <p:nvPr/>
        </p:nvPicPr>
        <p:blipFill>
          <a:blip r:embed="rId3"/>
          <a:srcRect/>
          <a:stretch>
            <a:fillRect/>
          </a:stretch>
        </p:blipFill>
        <p:spPr bwMode="auto">
          <a:xfrm>
            <a:off x="155575" y="4143380"/>
            <a:ext cx="3102448" cy="2714644"/>
          </a:xfrm>
          <a:prstGeom prst="rect">
            <a:avLst/>
          </a:prstGeom>
          <a:noFill/>
        </p:spPr>
      </p:pic>
      <p:sp>
        <p:nvSpPr>
          <p:cNvPr id="5" name="4 Flecha derecha"/>
          <p:cNvSpPr/>
          <p:nvPr/>
        </p:nvSpPr>
        <p:spPr>
          <a:xfrm>
            <a:off x="2571736" y="200024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Elipse"/>
          <p:cNvSpPr/>
          <p:nvPr/>
        </p:nvSpPr>
        <p:spPr>
          <a:xfrm>
            <a:off x="6072198" y="5000636"/>
            <a:ext cx="71438" cy="57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8" name="7 Conector recto de flecha"/>
          <p:cNvCxnSpPr/>
          <p:nvPr/>
        </p:nvCxnSpPr>
        <p:spPr>
          <a:xfrm rot="16200000" flipH="1">
            <a:off x="3643306" y="2500306"/>
            <a:ext cx="2571768" cy="2286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flipV="1">
            <a:off x="4714876" y="6429396"/>
            <a:ext cx="3071834" cy="71438"/>
          </a:xfrm>
          <a:prstGeom prst="line">
            <a:avLst/>
          </a:prstGeom>
        </p:spPr>
        <p:style>
          <a:lnRef idx="1">
            <a:schemeClr val="accent1"/>
          </a:lnRef>
          <a:fillRef idx="0">
            <a:schemeClr val="accent1"/>
          </a:fillRef>
          <a:effectRef idx="0">
            <a:schemeClr val="accent1"/>
          </a:effectRef>
          <a:fontRef idx="minor">
            <a:schemeClr val="tx1"/>
          </a:fontRef>
        </p:style>
      </p:cxnSp>
      <p:sp>
        <p:nvSpPr>
          <p:cNvPr id="11" name="10 CuadroTexto"/>
          <p:cNvSpPr txBox="1"/>
          <p:nvPr/>
        </p:nvSpPr>
        <p:spPr>
          <a:xfrm>
            <a:off x="6000760" y="6643710"/>
            <a:ext cx="1071127" cy="276999"/>
          </a:xfrm>
          <a:prstGeom prst="rect">
            <a:avLst/>
          </a:prstGeom>
          <a:noFill/>
        </p:spPr>
        <p:txBody>
          <a:bodyPr wrap="none" rtlCol="0">
            <a:spAutoFit/>
          </a:bodyPr>
          <a:lstStyle/>
          <a:p>
            <a:r>
              <a:rPr lang="es-MX" sz="1200" dirty="0" smtClean="0"/>
              <a:t>1200 metros</a:t>
            </a:r>
            <a:endParaRPr lang="es-MX" sz="1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428992" y="1000108"/>
            <a:ext cx="4403770" cy="1477328"/>
          </a:xfrm>
          <a:prstGeom prst="rect">
            <a:avLst/>
          </a:prstGeom>
          <a:noFill/>
        </p:spPr>
        <p:txBody>
          <a:bodyPr wrap="none" rtlCol="0">
            <a:spAutoFit/>
          </a:bodyPr>
          <a:lstStyle/>
          <a:p>
            <a:r>
              <a:rPr lang="es-MX" dirty="0" smtClean="0"/>
              <a:t>Pétreas </a:t>
            </a:r>
            <a:r>
              <a:rPr lang="es-MX" dirty="0" err="1" smtClean="0"/>
              <a:t>condritas</a:t>
            </a:r>
            <a:r>
              <a:rPr lang="es-MX" dirty="0" smtClean="0"/>
              <a:t>  carbonosas</a:t>
            </a:r>
          </a:p>
          <a:p>
            <a:r>
              <a:rPr lang="es-MX" dirty="0" err="1" smtClean="0"/>
              <a:t>Meteorita</a:t>
            </a:r>
            <a:r>
              <a:rPr lang="es-MX" dirty="0" smtClean="0"/>
              <a:t> Allende</a:t>
            </a:r>
          </a:p>
          <a:p>
            <a:endParaRPr lang="es-MX" dirty="0" smtClean="0"/>
          </a:p>
          <a:p>
            <a:r>
              <a:rPr lang="es-MX" dirty="0" smtClean="0"/>
              <a:t>Mismos minerales y misma proporción</a:t>
            </a:r>
          </a:p>
          <a:p>
            <a:r>
              <a:rPr lang="es-MX" dirty="0" smtClean="0"/>
              <a:t>que la tierra </a:t>
            </a:r>
            <a:endParaRPr lang="es-MX" dirty="0"/>
          </a:p>
        </p:txBody>
      </p:sp>
      <p:pic>
        <p:nvPicPr>
          <p:cNvPr id="15362" name="Picture 2" descr="http://1.bp.blogspot.com/-68CJsAsRV6s/TuIz2eVUgtI/AAAAAAAABlY/fqjoM95F5zc/s1600/meteorito2.jpg"/>
          <p:cNvPicPr>
            <a:picLocks noChangeAspect="1" noChangeArrowheads="1"/>
          </p:cNvPicPr>
          <p:nvPr/>
        </p:nvPicPr>
        <p:blipFill>
          <a:blip r:embed="rId2"/>
          <a:srcRect/>
          <a:stretch>
            <a:fillRect/>
          </a:stretch>
        </p:blipFill>
        <p:spPr bwMode="auto">
          <a:xfrm>
            <a:off x="2628917" y="3743345"/>
            <a:ext cx="4371975" cy="2686051"/>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http://www.technologijos.lt/upload/image/n/mokslas/astronomija_ir_kosmonautika/S-27175/nuotrauka-51728/2-1-meteoritas_102.jpg"/>
          <p:cNvPicPr>
            <a:picLocks noChangeAspect="1" noChangeArrowheads="1"/>
          </p:cNvPicPr>
          <p:nvPr/>
        </p:nvPicPr>
        <p:blipFill>
          <a:blip r:embed="rId2"/>
          <a:srcRect/>
          <a:stretch>
            <a:fillRect/>
          </a:stretch>
        </p:blipFill>
        <p:spPr bwMode="auto">
          <a:xfrm>
            <a:off x="155575" y="352425"/>
            <a:ext cx="4476750" cy="3076575"/>
          </a:xfrm>
          <a:prstGeom prst="rect">
            <a:avLst/>
          </a:prstGeom>
          <a:noFill/>
        </p:spPr>
      </p:pic>
      <p:pic>
        <p:nvPicPr>
          <p:cNvPr id="156676" name="Picture 4" descr="http://static4.balsas.lt/usi/662x442/3/21/f5/7d/21f57d249b0ee6477daa6e39e87fdf4e.jpg?v=4.0.2.74&amp;t=cr&amp;s=662x442&amp;m=3&amp;f=/Uploads/UGallery/photos/4c/0f/e0/a5/4c0fe0a5412a7dfe7915019f06023c2f.jpg"/>
          <p:cNvPicPr>
            <a:picLocks noChangeAspect="1" noChangeArrowheads="1"/>
          </p:cNvPicPr>
          <p:nvPr/>
        </p:nvPicPr>
        <p:blipFill>
          <a:blip r:embed="rId3"/>
          <a:srcRect/>
          <a:stretch>
            <a:fillRect/>
          </a:stretch>
        </p:blipFill>
        <p:spPr bwMode="auto">
          <a:xfrm>
            <a:off x="4000496" y="3471516"/>
            <a:ext cx="5072098" cy="3386507"/>
          </a:xfrm>
          <a:prstGeom prst="rect">
            <a:avLst/>
          </a:prstGeom>
          <a:noFill/>
        </p:spPr>
      </p:pic>
      <p:sp>
        <p:nvSpPr>
          <p:cNvPr id="4" name="3 CuadroTexto"/>
          <p:cNvSpPr txBox="1"/>
          <p:nvPr/>
        </p:nvSpPr>
        <p:spPr>
          <a:xfrm>
            <a:off x="5643570" y="1071546"/>
            <a:ext cx="3041217" cy="646331"/>
          </a:xfrm>
          <a:prstGeom prst="rect">
            <a:avLst/>
          </a:prstGeom>
          <a:noFill/>
        </p:spPr>
        <p:txBody>
          <a:bodyPr wrap="none" rtlCol="0">
            <a:spAutoFit/>
          </a:bodyPr>
          <a:lstStyle/>
          <a:p>
            <a:r>
              <a:rPr lang="es-MX" dirty="0" smtClean="0"/>
              <a:t>Mrs. Hewlett </a:t>
            </a:r>
            <a:r>
              <a:rPr lang="es-MX" dirty="0" err="1" smtClean="0"/>
              <a:t>Hodges</a:t>
            </a:r>
            <a:r>
              <a:rPr lang="es-MX" dirty="0" smtClean="0"/>
              <a:t> 1954</a:t>
            </a:r>
          </a:p>
          <a:p>
            <a:r>
              <a:rPr lang="es-MX" dirty="0" err="1" smtClean="0"/>
              <a:t>Sylacauga</a:t>
            </a:r>
            <a:r>
              <a:rPr lang="es-MX" dirty="0" smtClean="0"/>
              <a:t> Alabama</a:t>
            </a:r>
            <a:endParaRPr lang="es-MX" dirty="0"/>
          </a:p>
        </p:txBody>
      </p:sp>
      <p:sp>
        <p:nvSpPr>
          <p:cNvPr id="5" name="4 CuadroTexto"/>
          <p:cNvSpPr txBox="1"/>
          <p:nvPr/>
        </p:nvSpPr>
        <p:spPr>
          <a:xfrm>
            <a:off x="642910" y="4714884"/>
            <a:ext cx="2980303" cy="369332"/>
          </a:xfrm>
          <a:prstGeom prst="rect">
            <a:avLst/>
          </a:prstGeom>
          <a:noFill/>
        </p:spPr>
        <p:txBody>
          <a:bodyPr wrap="none" rtlCol="0">
            <a:spAutoFit/>
          </a:bodyPr>
          <a:lstStyle/>
          <a:p>
            <a:r>
              <a:rPr lang="es-MX" dirty="0" err="1" smtClean="0"/>
              <a:t>Sheliavinsk</a:t>
            </a:r>
            <a:r>
              <a:rPr lang="es-MX" dirty="0" smtClean="0"/>
              <a:t>  2000 victimas</a:t>
            </a:r>
            <a:endParaRPr lang="es-MX"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928926" y="1142984"/>
            <a:ext cx="3751348" cy="646331"/>
          </a:xfrm>
          <a:prstGeom prst="rect">
            <a:avLst/>
          </a:prstGeom>
          <a:noFill/>
        </p:spPr>
        <p:txBody>
          <a:bodyPr wrap="none" rtlCol="0">
            <a:spAutoFit/>
          </a:bodyPr>
          <a:lstStyle/>
          <a:p>
            <a:r>
              <a:rPr lang="es-MX" dirty="0" smtClean="0"/>
              <a:t>Historia de  Leodegario</a:t>
            </a:r>
          </a:p>
          <a:p>
            <a:r>
              <a:rPr lang="es-MX" dirty="0" smtClean="0"/>
              <a:t>UN NUEVO  TIPO DE METEORITAS</a:t>
            </a:r>
            <a:endParaRPr lang="es-MX"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29058" y="1500174"/>
            <a:ext cx="3103735" cy="369332"/>
          </a:xfrm>
          <a:prstGeom prst="rect">
            <a:avLst/>
          </a:prstGeom>
          <a:noFill/>
        </p:spPr>
        <p:txBody>
          <a:bodyPr wrap="none" rtlCol="0">
            <a:spAutoFit/>
          </a:bodyPr>
          <a:lstStyle/>
          <a:p>
            <a:r>
              <a:rPr lang="es-MX" dirty="0" smtClean="0"/>
              <a:t>Historia del </a:t>
            </a:r>
            <a:r>
              <a:rPr lang="es-MX" dirty="0" err="1" smtClean="0"/>
              <a:t>Tequisquiapan</a:t>
            </a:r>
            <a:endParaRPr lang="es-MX"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anortosita_apolo16"/>
          <p:cNvPicPr>
            <a:picLocks noChangeAspect="1" noChangeArrowheads="1"/>
          </p:cNvPicPr>
          <p:nvPr/>
        </p:nvPicPr>
        <p:blipFill>
          <a:blip r:embed="rId3"/>
          <a:srcRect/>
          <a:stretch>
            <a:fillRect/>
          </a:stretch>
        </p:blipFill>
        <p:spPr bwMode="auto">
          <a:xfrm>
            <a:off x="5214966" y="3005134"/>
            <a:ext cx="3929066" cy="3929066"/>
          </a:xfrm>
          <a:prstGeom prst="rect">
            <a:avLst/>
          </a:prstGeom>
          <a:noFill/>
          <a:ln w="9525">
            <a:noFill/>
            <a:miter lim="800000"/>
            <a:headEnd/>
            <a:tailEnd/>
          </a:ln>
        </p:spPr>
      </p:pic>
      <p:sp>
        <p:nvSpPr>
          <p:cNvPr id="3" name="2 Rectángulo"/>
          <p:cNvSpPr/>
          <p:nvPr/>
        </p:nvSpPr>
        <p:spPr>
          <a:xfrm>
            <a:off x="642910" y="692696"/>
            <a:ext cx="6929486" cy="923330"/>
          </a:xfrm>
          <a:prstGeom prst="rect">
            <a:avLst/>
          </a:prstGeom>
          <a:noFill/>
        </p:spPr>
        <p:txBody>
          <a:bodyPr wrap="square" lIns="91440" tIns="45720" rIns="91440" bIns="45720">
            <a:spAutoFit/>
          </a:bodyPr>
          <a:lstStyle/>
          <a:p>
            <a:pPr algn="ctr"/>
            <a:r>
              <a:rPr lang="es-ES" sz="5400" b="1" cap="none" spc="0" dirty="0" smtClean="0">
                <a:ln w="19050">
                  <a:solidFill>
                    <a:schemeClr val="tx2">
                      <a:tint val="1000"/>
                    </a:schemeClr>
                  </a:solidFill>
                  <a:prstDash val="solid"/>
                </a:ln>
                <a:solidFill>
                  <a:schemeClr val="accent1"/>
                </a:solidFill>
                <a:effectLst>
                  <a:outerShdw blurRad="50000" dist="50800" dir="7500000" algn="tl">
                    <a:srgbClr val="000000">
                      <a:shade val="5000"/>
                      <a:alpha val="35000"/>
                    </a:srgbClr>
                  </a:outerShdw>
                </a:effectLst>
              </a:rPr>
              <a:t>EPISODIO   DOS</a:t>
            </a:r>
            <a:endParaRPr lang="es-ES" sz="5400" b="1" cap="none" spc="0" dirty="0">
              <a:ln w="19050">
                <a:solidFill>
                  <a:schemeClr val="tx2">
                    <a:tint val="1000"/>
                  </a:schemeClr>
                </a:solidFill>
                <a:prstDash val="solid"/>
              </a:ln>
              <a:solidFill>
                <a:schemeClr val="accent1"/>
              </a:solidFill>
              <a:effectLst>
                <a:outerShdw blurRad="50000" dist="50800" dir="7500000" algn="tl">
                  <a:srgbClr val="000000">
                    <a:shade val="5000"/>
                    <a:alpha val="35000"/>
                  </a:srgbClr>
                </a:outerShdw>
              </a:effectLst>
            </a:endParaRPr>
          </a:p>
        </p:txBody>
      </p:sp>
      <p:sp>
        <p:nvSpPr>
          <p:cNvPr id="4" name="3 CuadroTexto"/>
          <p:cNvSpPr txBox="1"/>
          <p:nvPr/>
        </p:nvSpPr>
        <p:spPr>
          <a:xfrm>
            <a:off x="71406" y="4295998"/>
            <a:ext cx="3688830" cy="830997"/>
          </a:xfrm>
          <a:prstGeom prst="rect">
            <a:avLst/>
          </a:prstGeom>
          <a:noFill/>
        </p:spPr>
        <p:txBody>
          <a:bodyPr wrap="none" rtlCol="0">
            <a:spAutoFit/>
          </a:bodyPr>
          <a:lstStyle/>
          <a:p>
            <a:r>
              <a:rPr lang="es-MX" sz="2400" b="1" dirty="0" smtClean="0"/>
              <a:t>CREACIÓN DEL SISTEMA</a:t>
            </a:r>
          </a:p>
          <a:p>
            <a:r>
              <a:rPr lang="es-MX" sz="2400" b="1" dirty="0" smtClean="0"/>
              <a:t>        TIERRA - LUNA</a:t>
            </a:r>
            <a:endParaRPr lang="es-MX" sz="2400" b="1" dirty="0"/>
          </a:p>
        </p:txBody>
      </p:sp>
      <p:sp>
        <p:nvSpPr>
          <p:cNvPr id="5" name="4 CuadroTexto"/>
          <p:cNvSpPr txBox="1"/>
          <p:nvPr/>
        </p:nvSpPr>
        <p:spPr>
          <a:xfrm>
            <a:off x="5357818" y="6286520"/>
            <a:ext cx="2427268" cy="369332"/>
          </a:xfrm>
          <a:prstGeom prst="rect">
            <a:avLst/>
          </a:prstGeom>
          <a:noFill/>
        </p:spPr>
        <p:txBody>
          <a:bodyPr wrap="none" rtlCol="0">
            <a:spAutoFit/>
          </a:bodyPr>
          <a:lstStyle/>
          <a:p>
            <a:r>
              <a:rPr lang="es-MX" dirty="0" smtClean="0"/>
              <a:t>      ROCAS LUNARES</a:t>
            </a:r>
            <a:endParaRPr lang="es-MX" dirty="0"/>
          </a:p>
        </p:txBody>
      </p:sp>
      <p:sp>
        <p:nvSpPr>
          <p:cNvPr id="6" name="5 CuadroTexto"/>
          <p:cNvSpPr txBox="1"/>
          <p:nvPr/>
        </p:nvSpPr>
        <p:spPr>
          <a:xfrm>
            <a:off x="2233561" y="1916832"/>
            <a:ext cx="4679486" cy="707886"/>
          </a:xfrm>
          <a:prstGeom prst="rect">
            <a:avLst/>
          </a:prstGeom>
          <a:noFill/>
        </p:spPr>
        <p:txBody>
          <a:bodyPr wrap="none" rtlCol="0">
            <a:spAutoFit/>
          </a:bodyPr>
          <a:lstStyle/>
          <a:p>
            <a:r>
              <a:rPr lang="es-MX" sz="4000" b="1" dirty="0" smtClean="0">
                <a:solidFill>
                  <a:srgbClr val="FFFF00"/>
                </a:solidFill>
              </a:rPr>
              <a:t>EL MEGAIMPACTO</a:t>
            </a:r>
            <a:endParaRPr lang="es-MX" sz="4000" b="1" dirty="0">
              <a:solidFill>
                <a:srgbClr val="FFFF00"/>
              </a:solidFill>
            </a:endParaRPr>
          </a:p>
        </p:txBody>
      </p:sp>
      <p:sp>
        <p:nvSpPr>
          <p:cNvPr id="7" name="6 CuadroTexto"/>
          <p:cNvSpPr txBox="1"/>
          <p:nvPr/>
        </p:nvSpPr>
        <p:spPr>
          <a:xfrm>
            <a:off x="6072198" y="2559602"/>
            <a:ext cx="2754280" cy="369332"/>
          </a:xfrm>
          <a:prstGeom prst="rect">
            <a:avLst/>
          </a:prstGeom>
          <a:noFill/>
        </p:spPr>
        <p:txBody>
          <a:bodyPr wrap="none" rtlCol="0">
            <a:spAutoFit/>
          </a:bodyPr>
          <a:lstStyle/>
          <a:p>
            <a:r>
              <a:rPr lang="es-MX" dirty="0" smtClean="0"/>
              <a:t>4 450  millones de años</a:t>
            </a:r>
            <a:endParaRPr lang="es-MX"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A11_PSE"/>
          <p:cNvPicPr>
            <a:picLocks noChangeAspect="1" noChangeArrowheads="1"/>
          </p:cNvPicPr>
          <p:nvPr/>
        </p:nvPicPr>
        <p:blipFill>
          <a:blip r:embed="rId3"/>
          <a:srcRect/>
          <a:stretch>
            <a:fillRect/>
          </a:stretch>
        </p:blipFill>
        <p:spPr bwMode="auto">
          <a:xfrm>
            <a:off x="-32" y="1348089"/>
            <a:ext cx="5357850" cy="5295621"/>
          </a:xfrm>
          <a:prstGeom prst="rect">
            <a:avLst/>
          </a:prstGeom>
          <a:noFill/>
          <a:ln w="9525">
            <a:noFill/>
            <a:miter lim="800000"/>
            <a:headEnd/>
            <a:tailEnd/>
          </a:ln>
        </p:spPr>
      </p:pic>
      <p:sp>
        <p:nvSpPr>
          <p:cNvPr id="3" name="2 CuadroTexto"/>
          <p:cNvSpPr txBox="1"/>
          <p:nvPr/>
        </p:nvSpPr>
        <p:spPr>
          <a:xfrm>
            <a:off x="6715140" y="1268760"/>
            <a:ext cx="2169184" cy="1477328"/>
          </a:xfrm>
          <a:prstGeom prst="rect">
            <a:avLst/>
          </a:prstGeom>
          <a:noFill/>
        </p:spPr>
        <p:txBody>
          <a:bodyPr wrap="none" rtlCol="0">
            <a:spAutoFit/>
          </a:bodyPr>
          <a:lstStyle/>
          <a:p>
            <a:r>
              <a:rPr lang="es-MX" dirty="0" smtClean="0"/>
              <a:t>  HARRISON SMITH</a:t>
            </a:r>
          </a:p>
          <a:p>
            <a:r>
              <a:rPr lang="es-MX" dirty="0" smtClean="0"/>
              <a:t>        </a:t>
            </a:r>
            <a:r>
              <a:rPr lang="es-MX" sz="1400" dirty="0" smtClean="0"/>
              <a:t>GEOLOGO</a:t>
            </a:r>
          </a:p>
          <a:p>
            <a:r>
              <a:rPr lang="es-MX" dirty="0" smtClean="0"/>
              <a:t>único civil que ha</a:t>
            </a:r>
          </a:p>
          <a:p>
            <a:r>
              <a:rPr lang="es-MX" dirty="0" smtClean="0"/>
              <a:t>   pisado la luna</a:t>
            </a:r>
          </a:p>
          <a:p>
            <a:r>
              <a:rPr lang="es-MX" dirty="0" smtClean="0"/>
              <a:t>Misión  Apolo 16</a:t>
            </a:r>
            <a:endParaRPr lang="es-MX" dirty="0"/>
          </a:p>
        </p:txBody>
      </p:sp>
      <p:sp>
        <p:nvSpPr>
          <p:cNvPr id="2" name="1 CuadroTexto"/>
          <p:cNvSpPr txBox="1"/>
          <p:nvPr/>
        </p:nvSpPr>
        <p:spPr>
          <a:xfrm>
            <a:off x="6012160" y="3429000"/>
            <a:ext cx="2731838" cy="646331"/>
          </a:xfrm>
          <a:prstGeom prst="rect">
            <a:avLst/>
          </a:prstGeom>
          <a:noFill/>
        </p:spPr>
        <p:txBody>
          <a:bodyPr wrap="none" rtlCol="0">
            <a:spAutoFit/>
          </a:bodyPr>
          <a:lstStyle/>
          <a:p>
            <a:r>
              <a:rPr lang="es-MX" sz="1200" b="1" dirty="0" smtClean="0">
                <a:solidFill>
                  <a:srgbClr val="FFFF00"/>
                </a:solidFill>
              </a:rPr>
              <a:t>SE ALEJÓ 10 Km  de la nave para</a:t>
            </a:r>
          </a:p>
          <a:p>
            <a:r>
              <a:rPr lang="es-MX" sz="1200" b="1" dirty="0" smtClean="0">
                <a:solidFill>
                  <a:srgbClr val="FFFF00"/>
                </a:solidFill>
              </a:rPr>
              <a:t>colectar las primeras muestras de </a:t>
            </a:r>
          </a:p>
          <a:p>
            <a:r>
              <a:rPr lang="es-MX" sz="1200" b="1" dirty="0" smtClean="0">
                <a:solidFill>
                  <a:srgbClr val="FFFF00"/>
                </a:solidFill>
              </a:rPr>
              <a:t>rocas    representativas de la Luna</a:t>
            </a:r>
            <a:endParaRPr lang="es-MX" sz="1200" b="1" dirty="0">
              <a:solidFill>
                <a:srgbClr val="FFFF00"/>
              </a:solidFill>
            </a:endParaRPr>
          </a:p>
        </p:txBody>
      </p:sp>
      <p:sp>
        <p:nvSpPr>
          <p:cNvPr id="4" name="3 CuadroTexto"/>
          <p:cNvSpPr txBox="1"/>
          <p:nvPr/>
        </p:nvSpPr>
        <p:spPr>
          <a:xfrm>
            <a:off x="5572132" y="5085184"/>
            <a:ext cx="3587842" cy="923330"/>
          </a:xfrm>
          <a:prstGeom prst="rect">
            <a:avLst/>
          </a:prstGeom>
          <a:noFill/>
        </p:spPr>
        <p:txBody>
          <a:bodyPr wrap="none" rtlCol="0">
            <a:spAutoFit/>
          </a:bodyPr>
          <a:lstStyle/>
          <a:p>
            <a:r>
              <a:rPr lang="es-MX" dirty="0" smtClean="0"/>
              <a:t>LAS ROCAS LUNARES cuentan </a:t>
            </a:r>
          </a:p>
          <a:p>
            <a:r>
              <a:rPr lang="es-MX" dirty="0" smtClean="0"/>
              <a:t> la historia de </a:t>
            </a:r>
          </a:p>
          <a:p>
            <a:r>
              <a:rPr lang="es-MX" dirty="0" smtClean="0"/>
              <a:t>Un evento catastrófico</a:t>
            </a:r>
            <a:endParaRPr lang="es-MX"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3 Imagen" descr="Escanear0001.jpg"/>
          <p:cNvPicPr>
            <a:picLocks noChangeAspect="1"/>
          </p:cNvPicPr>
          <p:nvPr/>
        </p:nvPicPr>
        <p:blipFill>
          <a:blip r:embed="rId3"/>
          <a:srcRect/>
          <a:stretch>
            <a:fillRect/>
          </a:stretch>
        </p:blipFill>
        <p:spPr bwMode="auto">
          <a:xfrm>
            <a:off x="-71438" y="357166"/>
            <a:ext cx="9215438" cy="6357982"/>
          </a:xfrm>
          <a:prstGeom prst="rect">
            <a:avLst/>
          </a:prstGeom>
          <a:noFill/>
          <a:ln w="9525">
            <a:noFill/>
            <a:miter lim="800000"/>
            <a:headEnd/>
            <a:tailEnd/>
          </a:ln>
        </p:spPr>
      </p:pic>
      <p:sp>
        <p:nvSpPr>
          <p:cNvPr id="2" name="1 CuadroTexto"/>
          <p:cNvSpPr txBox="1"/>
          <p:nvPr/>
        </p:nvSpPr>
        <p:spPr>
          <a:xfrm>
            <a:off x="1331640" y="1124744"/>
            <a:ext cx="4806124" cy="369332"/>
          </a:xfrm>
          <a:prstGeom prst="rect">
            <a:avLst/>
          </a:prstGeom>
          <a:noFill/>
        </p:spPr>
        <p:txBody>
          <a:bodyPr wrap="none" rtlCol="0">
            <a:spAutoFit/>
          </a:bodyPr>
          <a:lstStyle/>
          <a:p>
            <a:r>
              <a:rPr lang="es-MX" dirty="0" smtClean="0">
                <a:solidFill>
                  <a:schemeClr val="bg1"/>
                </a:solidFill>
              </a:rPr>
              <a:t>Cuando la Tierra fundida se diferenciaba</a:t>
            </a:r>
            <a:endParaRPr lang="es-MX" dirty="0">
              <a:solidFill>
                <a:schemeClr val="bg1"/>
              </a:solidFill>
            </a:endParaRPr>
          </a:p>
        </p:txBody>
      </p:sp>
    </p:spTree>
  </p:cSld>
  <p:clrMapOvr>
    <a:masterClrMapping/>
  </p:clrMapOvr>
  <p:transition advClick="0" advTm="30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pijamasurf.com/wp-content/uploads/2011/01/0621949000.jpg"/>
          <p:cNvPicPr>
            <a:picLocks noChangeAspect="1" noChangeArrowheads="1"/>
          </p:cNvPicPr>
          <p:nvPr/>
        </p:nvPicPr>
        <p:blipFill>
          <a:blip r:embed="rId2"/>
          <a:srcRect/>
          <a:stretch>
            <a:fillRect/>
          </a:stretch>
        </p:blipFill>
        <p:spPr bwMode="auto">
          <a:xfrm>
            <a:off x="155574" y="363853"/>
            <a:ext cx="7916888" cy="5428725"/>
          </a:xfrm>
          <a:prstGeom prst="rect">
            <a:avLst/>
          </a:prstGeom>
          <a:noFill/>
        </p:spPr>
      </p:pic>
      <p:sp>
        <p:nvSpPr>
          <p:cNvPr id="5" name="4 CuadroTexto"/>
          <p:cNvSpPr txBox="1"/>
          <p:nvPr/>
        </p:nvSpPr>
        <p:spPr>
          <a:xfrm>
            <a:off x="1071538" y="6357958"/>
            <a:ext cx="4046301" cy="369332"/>
          </a:xfrm>
          <a:prstGeom prst="rect">
            <a:avLst/>
          </a:prstGeom>
          <a:noFill/>
        </p:spPr>
        <p:txBody>
          <a:bodyPr wrap="none" rtlCol="0">
            <a:spAutoFit/>
          </a:bodyPr>
          <a:lstStyle/>
          <a:p>
            <a:r>
              <a:rPr lang="es-MX" dirty="0" smtClean="0"/>
              <a:t>La riqueza era lo </a:t>
            </a:r>
            <a:r>
              <a:rPr lang="es-MX" dirty="0" err="1" smtClean="0"/>
              <a:t>podiamos</a:t>
            </a:r>
            <a:r>
              <a:rPr lang="es-MX" dirty="0" smtClean="0"/>
              <a:t> cargar</a:t>
            </a:r>
            <a:endParaRPr lang="es-MX"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1027"/>
          <p:cNvPicPr>
            <a:picLocks noChangeAspect="1" noChangeArrowheads="1"/>
          </p:cNvPicPr>
          <p:nvPr/>
        </p:nvPicPr>
        <p:blipFill>
          <a:blip r:embed="rId2"/>
          <a:srcRect/>
          <a:stretch>
            <a:fillRect/>
          </a:stretch>
        </p:blipFill>
        <p:spPr bwMode="auto">
          <a:xfrm>
            <a:off x="0" y="487204"/>
            <a:ext cx="7286644" cy="6442233"/>
          </a:xfrm>
          <a:prstGeom prst="rect">
            <a:avLst/>
          </a:prstGeom>
          <a:noFill/>
          <a:ln w="9525">
            <a:noFill/>
            <a:miter lim="800000"/>
            <a:headEnd/>
            <a:tailEnd/>
          </a:ln>
        </p:spPr>
      </p:pic>
      <p:sp>
        <p:nvSpPr>
          <p:cNvPr id="4" name="3 CuadroTexto"/>
          <p:cNvSpPr txBox="1"/>
          <p:nvPr/>
        </p:nvSpPr>
        <p:spPr>
          <a:xfrm>
            <a:off x="5148064" y="44624"/>
            <a:ext cx="3847528" cy="646331"/>
          </a:xfrm>
          <a:prstGeom prst="rect">
            <a:avLst/>
          </a:prstGeom>
          <a:noFill/>
        </p:spPr>
        <p:txBody>
          <a:bodyPr wrap="none" rtlCol="0">
            <a:spAutoFit/>
          </a:bodyPr>
          <a:lstStyle/>
          <a:p>
            <a:r>
              <a:rPr lang="es-MX" dirty="0" smtClean="0"/>
              <a:t>Un cuerpo del tamaño de Marte</a:t>
            </a:r>
          </a:p>
          <a:p>
            <a:r>
              <a:rPr lang="es-MX" dirty="0" smtClean="0"/>
              <a:t>«</a:t>
            </a:r>
            <a:r>
              <a:rPr lang="es-MX" dirty="0" err="1" smtClean="0"/>
              <a:t>Theia</a:t>
            </a:r>
            <a:r>
              <a:rPr lang="es-MX" dirty="0" smtClean="0"/>
              <a:t>»  </a:t>
            </a:r>
            <a:r>
              <a:rPr lang="es-MX" dirty="0" err="1" smtClean="0"/>
              <a:t>inpacta</a:t>
            </a:r>
            <a:r>
              <a:rPr lang="es-MX" dirty="0" smtClean="0"/>
              <a:t> la Tierra</a:t>
            </a:r>
            <a:endParaRPr lang="es-MX"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C:\Documents and Settings\Propietario\Escritorio\formación de la Tierra\impacto y núcleo.jpg"/>
          <p:cNvPicPr>
            <a:picLocks noChangeAspect="1" noChangeArrowheads="1"/>
          </p:cNvPicPr>
          <p:nvPr/>
        </p:nvPicPr>
        <p:blipFill>
          <a:blip r:embed="rId2" cstate="print"/>
          <a:srcRect/>
          <a:stretch>
            <a:fillRect/>
          </a:stretch>
        </p:blipFill>
        <p:spPr bwMode="auto">
          <a:xfrm>
            <a:off x="4160104" y="928694"/>
            <a:ext cx="4198110" cy="5715016"/>
          </a:xfrm>
          <a:prstGeom prst="rect">
            <a:avLst/>
          </a:prstGeom>
          <a:noFill/>
          <a:ln w="9525">
            <a:noFill/>
            <a:miter lim="800000"/>
            <a:headEnd/>
            <a:tailEnd/>
          </a:ln>
        </p:spPr>
      </p:pic>
      <p:sp>
        <p:nvSpPr>
          <p:cNvPr id="7" name="6 CuadroTexto"/>
          <p:cNvSpPr txBox="1"/>
          <p:nvPr/>
        </p:nvSpPr>
        <p:spPr>
          <a:xfrm>
            <a:off x="428596" y="2357430"/>
            <a:ext cx="3324949" cy="1200329"/>
          </a:xfrm>
          <a:prstGeom prst="rect">
            <a:avLst/>
          </a:prstGeom>
          <a:noFill/>
        </p:spPr>
        <p:txBody>
          <a:bodyPr wrap="none" rtlCol="0">
            <a:spAutoFit/>
          </a:bodyPr>
          <a:lstStyle/>
          <a:p>
            <a:r>
              <a:rPr lang="es-MX" dirty="0" smtClean="0"/>
              <a:t>La Tierra en el impacto </a:t>
            </a:r>
          </a:p>
          <a:p>
            <a:r>
              <a:rPr lang="es-MX" dirty="0" smtClean="0"/>
              <a:t>absorbe la mayor parte del </a:t>
            </a:r>
          </a:p>
          <a:p>
            <a:r>
              <a:rPr lang="es-MX" dirty="0" smtClean="0"/>
              <a:t>Núcleo (</a:t>
            </a:r>
            <a:r>
              <a:rPr lang="es-MX" dirty="0" err="1" smtClean="0"/>
              <a:t>Nikel</a:t>
            </a:r>
            <a:r>
              <a:rPr lang="es-MX" dirty="0" smtClean="0"/>
              <a:t> y Hierro) </a:t>
            </a:r>
          </a:p>
          <a:p>
            <a:r>
              <a:rPr lang="es-MX" dirty="0" smtClean="0"/>
              <a:t>del </a:t>
            </a:r>
            <a:r>
              <a:rPr lang="es-MX" dirty="0" err="1" smtClean="0"/>
              <a:t>impactor</a:t>
            </a:r>
            <a:endParaRPr lang="es-MX"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Título"/>
          <p:cNvSpPr>
            <a:spLocks noGrp="1"/>
          </p:cNvSpPr>
          <p:nvPr>
            <p:ph type="title"/>
          </p:nvPr>
        </p:nvSpPr>
        <p:spPr>
          <a:xfrm>
            <a:off x="457200" y="268288"/>
            <a:ext cx="8229600" cy="1398587"/>
          </a:xfrm>
        </p:spPr>
        <p:txBody>
          <a:bodyPr/>
          <a:lstStyle/>
          <a:p>
            <a:pPr marL="484632" indent="0" fontAlgn="auto">
              <a:spcAft>
                <a:spcPts val="0"/>
              </a:spcAft>
              <a:defRPr/>
            </a:pPr>
            <a:endParaRPr lang="es-ES" smtClean="0">
              <a:solidFill>
                <a:schemeClr val="accent1">
                  <a:tint val="83000"/>
                  <a:satMod val="150000"/>
                </a:schemeClr>
              </a:solidFill>
            </a:endParaRPr>
          </a:p>
        </p:txBody>
      </p:sp>
      <p:pic>
        <p:nvPicPr>
          <p:cNvPr id="28675" name="3 Marcador de contenido" descr="Calizas de Yucatán 322.jpg"/>
          <p:cNvPicPr>
            <a:picLocks noGrp="1" noChangeAspect="1"/>
          </p:cNvPicPr>
          <p:nvPr>
            <p:ph idx="1"/>
          </p:nvPr>
        </p:nvPicPr>
        <p:blipFill>
          <a:blip r:embed="rId3"/>
          <a:srcRect/>
          <a:stretch>
            <a:fillRect/>
          </a:stretch>
        </p:blipFill>
        <p:spPr>
          <a:xfrm>
            <a:off x="0" y="0"/>
            <a:ext cx="9144000" cy="6864350"/>
          </a:xfrm>
        </p:spPr>
      </p:pic>
    </p:spTree>
  </p:cSld>
  <p:clrMapOvr>
    <a:masterClrMapping/>
  </p:clrMapOvr>
  <p:transition advClick="0" advTm="30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oonint"/>
          <p:cNvPicPr>
            <a:picLocks noChangeAspect="1" noChangeArrowheads="1"/>
          </p:cNvPicPr>
          <p:nvPr/>
        </p:nvPicPr>
        <p:blipFill>
          <a:blip r:embed="rId2"/>
          <a:srcRect/>
          <a:stretch>
            <a:fillRect/>
          </a:stretch>
        </p:blipFill>
        <p:spPr bwMode="auto">
          <a:xfrm>
            <a:off x="428596" y="61053"/>
            <a:ext cx="8715404" cy="6796948"/>
          </a:xfrm>
          <a:prstGeom prst="rect">
            <a:avLst/>
          </a:prstGeom>
          <a:noFill/>
          <a:ln w="9525">
            <a:noFill/>
            <a:miter lim="800000"/>
            <a:headEnd/>
            <a:tailEnd/>
          </a:ln>
        </p:spPr>
      </p:pic>
      <p:sp>
        <p:nvSpPr>
          <p:cNvPr id="3" name="2 CuadroTexto"/>
          <p:cNvSpPr txBox="1"/>
          <p:nvPr/>
        </p:nvSpPr>
        <p:spPr>
          <a:xfrm>
            <a:off x="571472" y="214290"/>
            <a:ext cx="2642070" cy="369332"/>
          </a:xfrm>
          <a:prstGeom prst="rect">
            <a:avLst/>
          </a:prstGeom>
          <a:noFill/>
        </p:spPr>
        <p:txBody>
          <a:bodyPr wrap="none" rtlCol="0">
            <a:spAutoFit/>
          </a:bodyPr>
          <a:lstStyle/>
          <a:p>
            <a:r>
              <a:rPr lang="es-MX" dirty="0" smtClean="0"/>
              <a:t>La Luna es un Planeta</a:t>
            </a:r>
            <a:endParaRPr lang="es-MX" dirty="0"/>
          </a:p>
        </p:txBody>
      </p:sp>
    </p:spTree>
    <p:extLst>
      <p:ext uri="{BB962C8B-B14F-4D97-AF65-F5344CB8AC3E}">
        <p14:creationId xmlns:p14="http://schemas.microsoft.com/office/powerpoint/2010/main" xmlns="" val="7198498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una_sección"/>
          <p:cNvPicPr>
            <a:picLocks noChangeAspect="1" noChangeArrowheads="1"/>
          </p:cNvPicPr>
          <p:nvPr/>
        </p:nvPicPr>
        <p:blipFill>
          <a:blip r:embed="rId2"/>
          <a:srcRect/>
          <a:stretch>
            <a:fillRect/>
          </a:stretch>
        </p:blipFill>
        <p:spPr bwMode="auto">
          <a:xfrm>
            <a:off x="36513" y="-24"/>
            <a:ext cx="7393007" cy="4632181"/>
          </a:xfrm>
          <a:prstGeom prst="rect">
            <a:avLst/>
          </a:prstGeom>
          <a:noFill/>
          <a:ln w="9525">
            <a:noFill/>
            <a:miter lim="800000"/>
            <a:headEnd/>
            <a:tailEnd/>
          </a:ln>
        </p:spPr>
      </p:pic>
      <p:pic>
        <p:nvPicPr>
          <p:cNvPr id="4" name="Picture 2" descr="LUNAINT"/>
          <p:cNvPicPr>
            <a:picLocks noChangeAspect="1" noChangeArrowheads="1"/>
          </p:cNvPicPr>
          <p:nvPr/>
        </p:nvPicPr>
        <p:blipFill>
          <a:blip r:embed="rId3"/>
          <a:srcRect/>
          <a:stretch>
            <a:fillRect/>
          </a:stretch>
        </p:blipFill>
        <p:spPr bwMode="auto">
          <a:xfrm>
            <a:off x="5672166" y="3147346"/>
            <a:ext cx="3471866" cy="3710653"/>
          </a:xfrm>
          <a:prstGeom prst="rect">
            <a:avLst/>
          </a:prstGeom>
          <a:noFill/>
          <a:ln w="9525">
            <a:noFill/>
            <a:miter lim="800000"/>
            <a:headEnd/>
            <a:tailEnd/>
          </a:ln>
        </p:spPr>
      </p:pic>
    </p:spTree>
    <p:extLst>
      <p:ext uri="{BB962C8B-B14F-4D97-AF65-F5344CB8AC3E}">
        <p14:creationId xmlns:p14="http://schemas.microsoft.com/office/powerpoint/2010/main" xmlns="" val="18396142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extLst>
              <p:ext uri="{D42A27DB-BD31-4B8C-83A1-F6EECF244321}">
                <p14:modId xmlns:p14="http://schemas.microsoft.com/office/powerpoint/2010/main" xmlns="" val="142123156"/>
              </p:ext>
            </p:extLst>
          </p:nvPr>
        </p:nvGraphicFramePr>
        <p:xfrm>
          <a:off x="0" y="3175"/>
          <a:ext cx="9144000" cy="6854825"/>
        </p:xfrm>
        <a:graphic>
          <a:graphicData uri="http://schemas.openxmlformats.org/presentationml/2006/ole">
            <p:oleObj spid="_x0000_s2066" name="Diapositiva" r:id="rId3" imgW="3413581" imgH="2560327" progId="PowerPoint.Slide.8">
              <p:embed/>
            </p:oleObj>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onint"/>
          <p:cNvPicPr>
            <a:picLocks noChangeAspect="1" noChangeArrowheads="1"/>
          </p:cNvPicPr>
          <p:nvPr/>
        </p:nvPicPr>
        <p:blipFill>
          <a:blip r:embed="rId3" cstate="print"/>
          <a:srcRect/>
          <a:stretch>
            <a:fillRect/>
          </a:stretch>
        </p:blipFill>
        <p:spPr bwMode="auto">
          <a:xfrm>
            <a:off x="243663" y="5000636"/>
            <a:ext cx="1648796" cy="1285860"/>
          </a:xfrm>
          <a:prstGeom prst="rect">
            <a:avLst/>
          </a:prstGeom>
          <a:noFill/>
          <a:ln w="9525">
            <a:noFill/>
            <a:miter lim="800000"/>
            <a:headEnd/>
            <a:tailEnd/>
          </a:ln>
        </p:spPr>
      </p:pic>
      <p:graphicFrame>
        <p:nvGraphicFramePr>
          <p:cNvPr id="37889" name="Object 2"/>
          <p:cNvGraphicFramePr>
            <a:graphicFrameLocks noChangeAspect="1"/>
          </p:cNvGraphicFramePr>
          <p:nvPr/>
        </p:nvGraphicFramePr>
        <p:xfrm>
          <a:off x="3792569" y="166702"/>
          <a:ext cx="5280025" cy="5334000"/>
        </p:xfrm>
        <a:graphic>
          <a:graphicData uri="http://schemas.openxmlformats.org/presentationml/2006/ole">
            <p:oleObj spid="_x0000_s37892" name="PhotoSuite Image" r:id="rId4" imgW="4533900" imgH="4581525" progId="">
              <p:embed/>
            </p:oleObj>
          </a:graphicData>
        </a:graphic>
      </p:graphicFrame>
      <p:sp>
        <p:nvSpPr>
          <p:cNvPr id="5" name="4 CuadroTexto"/>
          <p:cNvSpPr txBox="1"/>
          <p:nvPr/>
        </p:nvSpPr>
        <p:spPr>
          <a:xfrm>
            <a:off x="1047097" y="3488296"/>
            <a:ext cx="2773516" cy="923330"/>
          </a:xfrm>
          <a:prstGeom prst="rect">
            <a:avLst/>
          </a:prstGeom>
          <a:noFill/>
        </p:spPr>
        <p:txBody>
          <a:bodyPr wrap="none" rtlCol="0">
            <a:spAutoFit/>
          </a:bodyPr>
          <a:lstStyle/>
          <a:p>
            <a:r>
              <a:rPr lang="es-MX" dirty="0" smtClean="0"/>
              <a:t>EDAD : 4500 M. A.</a:t>
            </a:r>
          </a:p>
          <a:p>
            <a:r>
              <a:rPr lang="es-MX" dirty="0"/>
              <a:t>m</a:t>
            </a:r>
            <a:r>
              <a:rPr lang="es-MX" dirty="0" smtClean="0"/>
              <a:t>enos del 5% de agua</a:t>
            </a:r>
          </a:p>
          <a:p>
            <a:r>
              <a:rPr lang="es-MX" dirty="0"/>
              <a:t>e</a:t>
            </a:r>
            <a:r>
              <a:rPr lang="es-MX" dirty="0" smtClean="0"/>
              <a:t>n volumen</a:t>
            </a:r>
            <a:endParaRPr lang="es-MX" dirty="0"/>
          </a:p>
        </p:txBody>
      </p:sp>
      <p:sp>
        <p:nvSpPr>
          <p:cNvPr id="6" name="5 CuadroTexto"/>
          <p:cNvSpPr txBox="1"/>
          <p:nvPr/>
        </p:nvSpPr>
        <p:spPr>
          <a:xfrm>
            <a:off x="2714612" y="5572140"/>
            <a:ext cx="6553397" cy="923330"/>
          </a:xfrm>
          <a:prstGeom prst="rect">
            <a:avLst/>
          </a:prstGeom>
          <a:noFill/>
        </p:spPr>
        <p:txBody>
          <a:bodyPr wrap="none" rtlCol="0">
            <a:spAutoFit/>
          </a:bodyPr>
          <a:lstStyle/>
          <a:p>
            <a:r>
              <a:rPr lang="es-MX" dirty="0" smtClean="0"/>
              <a:t>La  distancia entre  la Luna y la Tierra es de  384 000 Km.</a:t>
            </a:r>
          </a:p>
          <a:p>
            <a:r>
              <a:rPr lang="es-MX" dirty="0" smtClean="0"/>
              <a:t>En una autopista en línea  recta a 100 km/h  tardaríamos</a:t>
            </a:r>
          </a:p>
          <a:p>
            <a:r>
              <a:rPr lang="es-MX" dirty="0" smtClean="0"/>
              <a:t>                              5 meses en llegar.</a:t>
            </a:r>
            <a:endParaRPr lang="es-MX" dirty="0"/>
          </a:p>
        </p:txBody>
      </p:sp>
      <p:sp>
        <p:nvSpPr>
          <p:cNvPr id="7" name="6 CuadroTexto"/>
          <p:cNvSpPr txBox="1"/>
          <p:nvPr/>
        </p:nvSpPr>
        <p:spPr>
          <a:xfrm>
            <a:off x="-32" y="928670"/>
            <a:ext cx="3722494" cy="584775"/>
          </a:xfrm>
          <a:prstGeom prst="rect">
            <a:avLst/>
          </a:prstGeom>
          <a:noFill/>
        </p:spPr>
        <p:txBody>
          <a:bodyPr wrap="none" rtlCol="0">
            <a:spAutoFit/>
          </a:bodyPr>
          <a:lstStyle/>
          <a:p>
            <a:r>
              <a:rPr lang="es-MX" sz="1600" dirty="0" smtClean="0"/>
              <a:t>Excavando un metro por minuto</a:t>
            </a:r>
          </a:p>
          <a:p>
            <a:r>
              <a:rPr lang="es-MX" sz="1600" dirty="0" smtClean="0"/>
              <a:t>Tardaríamos 24 años en atravesarla</a:t>
            </a:r>
            <a:endParaRPr lang="es-MX" sz="1600" dirty="0"/>
          </a:p>
        </p:txBody>
      </p:sp>
    </p:spTree>
    <p:extLst>
      <p:ext uri="{BB962C8B-B14F-4D97-AF65-F5344CB8AC3E}">
        <p14:creationId xmlns:p14="http://schemas.microsoft.com/office/powerpoint/2010/main" xmlns="" val="10672816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ttp://www.wallsave.com/wallpapers/1920x1080/carros-ferrari/101262/carros-ferrari-x-junho-101262.jpg"/>
          <p:cNvPicPr>
            <a:picLocks noChangeAspect="1" noChangeArrowheads="1"/>
          </p:cNvPicPr>
          <p:nvPr/>
        </p:nvPicPr>
        <p:blipFill>
          <a:blip r:embed="rId2"/>
          <a:srcRect/>
          <a:stretch>
            <a:fillRect/>
          </a:stretch>
        </p:blipFill>
        <p:spPr bwMode="auto">
          <a:xfrm>
            <a:off x="4916516" y="608717"/>
            <a:ext cx="3870326" cy="2177341"/>
          </a:xfrm>
          <a:prstGeom prst="rect">
            <a:avLst/>
          </a:prstGeom>
          <a:noFill/>
        </p:spPr>
      </p:pic>
      <p:pic>
        <p:nvPicPr>
          <p:cNvPr id="3" name="Picture 2" descr="http://www.modelosaescala.com/wp-content/uploads/2009/12/tronco.01.jpg"/>
          <p:cNvPicPr>
            <a:picLocks noChangeAspect="1" noChangeArrowheads="1"/>
          </p:cNvPicPr>
          <p:nvPr/>
        </p:nvPicPr>
        <p:blipFill>
          <a:blip r:embed="rId3" cstate="print"/>
          <a:srcRect/>
          <a:stretch>
            <a:fillRect/>
          </a:stretch>
        </p:blipFill>
        <p:spPr bwMode="auto">
          <a:xfrm>
            <a:off x="155575" y="3921683"/>
            <a:ext cx="2773351" cy="2079085"/>
          </a:xfrm>
          <a:prstGeom prst="rect">
            <a:avLst/>
          </a:prstGeom>
          <a:noFill/>
        </p:spPr>
      </p:pic>
      <p:sp>
        <p:nvSpPr>
          <p:cNvPr id="4" name="3 CuadroTexto"/>
          <p:cNvSpPr txBox="1"/>
          <p:nvPr/>
        </p:nvSpPr>
        <p:spPr>
          <a:xfrm>
            <a:off x="4860032" y="3214686"/>
            <a:ext cx="4225837" cy="369332"/>
          </a:xfrm>
          <a:prstGeom prst="rect">
            <a:avLst/>
          </a:prstGeom>
          <a:noFill/>
        </p:spPr>
        <p:txBody>
          <a:bodyPr wrap="none" rtlCol="0">
            <a:spAutoFit/>
          </a:bodyPr>
          <a:lstStyle/>
          <a:p>
            <a:r>
              <a:rPr lang="es-MX" dirty="0" smtClean="0"/>
              <a:t>En mi carro a 100 Km/h cinco meses</a:t>
            </a:r>
            <a:endParaRPr lang="es-MX" dirty="0"/>
          </a:p>
        </p:txBody>
      </p:sp>
      <p:sp>
        <p:nvSpPr>
          <p:cNvPr id="5" name="4 CuadroTexto"/>
          <p:cNvSpPr txBox="1"/>
          <p:nvPr/>
        </p:nvSpPr>
        <p:spPr>
          <a:xfrm>
            <a:off x="3428992" y="5143512"/>
            <a:ext cx="1915909" cy="369332"/>
          </a:xfrm>
          <a:prstGeom prst="rect">
            <a:avLst/>
          </a:prstGeom>
          <a:noFill/>
        </p:spPr>
        <p:txBody>
          <a:bodyPr wrap="none" rtlCol="0">
            <a:spAutoFit/>
          </a:bodyPr>
          <a:lstStyle/>
          <a:p>
            <a:r>
              <a:rPr lang="es-MX" dirty="0" smtClean="0"/>
              <a:t>Auto de Serafín</a:t>
            </a:r>
            <a:endParaRPr lang="es-MX"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16379" y="3428999"/>
            <a:ext cx="6913207" cy="1323439"/>
          </a:xfrm>
          <a:prstGeom prst="rect">
            <a:avLst/>
          </a:prstGeom>
          <a:noFill/>
        </p:spPr>
        <p:txBody>
          <a:bodyPr wrap="square" lIns="91440" tIns="45720" rIns="91440" bIns="45720">
            <a:spAutoFit/>
          </a:bodyPr>
          <a:lstStyle/>
          <a:p>
            <a:pPr algn="ctr"/>
            <a:r>
              <a:rPr lang="es-ES" sz="40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QUE NOS HAN ENSEÑADO </a:t>
            </a:r>
          </a:p>
          <a:p>
            <a:pPr algn="ctr"/>
            <a:r>
              <a:rPr lang="es-ES" sz="40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LAS ROCAS IGNEAS</a:t>
            </a:r>
            <a:endParaRPr lang="es-ES" sz="40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5" name="4 Rectángulo"/>
          <p:cNvSpPr/>
          <p:nvPr/>
        </p:nvSpPr>
        <p:spPr>
          <a:xfrm>
            <a:off x="1083705" y="1571612"/>
            <a:ext cx="4105611"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5400" b="1" cap="none" spc="0" dirty="0" smtClean="0">
                <a:ln w="11430"/>
                <a:solidFill>
                  <a:schemeClr val="accent2"/>
                </a:solidFill>
                <a:effectLst>
                  <a:outerShdw blurRad="80000" dist="40000" dir="5040000" algn="tl">
                    <a:srgbClr val="000000">
                      <a:alpha val="30000"/>
                    </a:srgbClr>
                  </a:outerShdw>
                </a:effectLst>
              </a:rPr>
              <a:t>EPISODIO  3</a:t>
            </a:r>
            <a:endParaRPr lang="es-ES" sz="5400" b="1" cap="none" spc="0" dirty="0">
              <a:ln w="11430"/>
              <a:solidFill>
                <a:schemeClr val="accent2"/>
              </a:solidFill>
              <a:effectLst>
                <a:outerShdw blurRad="80000" dist="40000" dir="5040000" algn="tl">
                  <a:srgbClr val="000000">
                    <a:alpha val="30000"/>
                  </a:srgbClr>
                </a:outerShdw>
              </a:effectLs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extLst>
              <p:ext uri="{D42A27DB-BD31-4B8C-83A1-F6EECF244321}">
                <p14:modId xmlns:p14="http://schemas.microsoft.com/office/powerpoint/2010/main" xmlns="" val="319769055"/>
              </p:ext>
            </p:extLst>
          </p:nvPr>
        </p:nvGraphicFramePr>
        <p:xfrm>
          <a:off x="107504" y="116632"/>
          <a:ext cx="9144000" cy="6858000"/>
        </p:xfrm>
        <a:graphic>
          <a:graphicData uri="http://schemas.openxmlformats.org/presentationml/2006/ole">
            <p:oleObj spid="_x0000_s4115" name="Diapositiva" r:id="rId3" imgW="4537075" imgH="3402013" progId="PowerPoint.Slide.8">
              <p:embed/>
            </p:oleObj>
          </a:graphicData>
        </a:graphic>
      </p:graphicFrame>
      <p:sp>
        <p:nvSpPr>
          <p:cNvPr id="5123" name="Line 3"/>
          <p:cNvSpPr>
            <a:spLocks noChangeShapeType="1"/>
          </p:cNvSpPr>
          <p:nvPr/>
        </p:nvSpPr>
        <p:spPr bwMode="auto">
          <a:xfrm>
            <a:off x="3581400" y="4267200"/>
            <a:ext cx="990600" cy="0"/>
          </a:xfrm>
          <a:prstGeom prst="line">
            <a:avLst/>
          </a:prstGeom>
          <a:noFill/>
          <a:ln w="9525">
            <a:solidFill>
              <a:schemeClr val="tx1"/>
            </a:solidFill>
            <a:round/>
            <a:headEnd/>
            <a:tailEnd type="triangle" w="med" len="med"/>
          </a:ln>
        </p:spPr>
        <p:txBody>
          <a:bodyPr wrap="none"/>
          <a:lstStyle/>
          <a:p>
            <a:endParaRPr lang="es-MX"/>
          </a:p>
        </p:txBody>
      </p:sp>
      <p:sp>
        <p:nvSpPr>
          <p:cNvPr id="5124" name="Line 4"/>
          <p:cNvSpPr>
            <a:spLocks noChangeShapeType="1"/>
          </p:cNvSpPr>
          <p:nvPr/>
        </p:nvSpPr>
        <p:spPr bwMode="auto">
          <a:xfrm flipH="1">
            <a:off x="5410200" y="3581400"/>
            <a:ext cx="152400" cy="381000"/>
          </a:xfrm>
          <a:prstGeom prst="line">
            <a:avLst/>
          </a:prstGeom>
          <a:noFill/>
          <a:ln w="9525">
            <a:solidFill>
              <a:schemeClr val="tx1"/>
            </a:solidFill>
            <a:round/>
            <a:headEnd/>
            <a:tailEnd type="triangle" w="med" len="med"/>
          </a:ln>
        </p:spPr>
        <p:txBody>
          <a:bodyPr wrap="none"/>
          <a:lstStyle/>
          <a:p>
            <a:endParaRPr lang="es-MX"/>
          </a:p>
        </p:txBody>
      </p:sp>
      <p:sp>
        <p:nvSpPr>
          <p:cNvPr id="5" name="4 Rectángulo"/>
          <p:cNvSpPr/>
          <p:nvPr/>
        </p:nvSpPr>
        <p:spPr>
          <a:xfrm>
            <a:off x="1700484" y="-71462"/>
            <a:ext cx="6014788" cy="1323439"/>
          </a:xfrm>
          <a:prstGeom prst="rect">
            <a:avLst/>
          </a:prstGeom>
          <a:noFill/>
        </p:spPr>
        <p:txBody>
          <a:bodyPr wrap="none" lIns="91440" tIns="45720" rIns="91440" bIns="45720">
            <a:spAutoFit/>
          </a:bodyPr>
          <a:lstStyle/>
          <a:p>
            <a:pPr algn="ctr"/>
            <a:r>
              <a:rPr lang="es-E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ú</a:t>
            </a:r>
            <a:r>
              <a:rPr lang="es-E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nico planeta con</a:t>
            </a:r>
          </a:p>
          <a:p>
            <a:pPr algn="ctr"/>
            <a:r>
              <a:rPr lang="es-E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TECTÓNICA DE PLACAS</a:t>
            </a:r>
            <a:endParaRPr lang="es-E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2.bp.blogspot.com/_FCKou2yVcDA/TQnT-IhTRFI/AAAAAAAAAFw/E_gbeW1c5fY/s1600/Hombre+prehistorico.jpg"/>
          <p:cNvPicPr>
            <a:picLocks noChangeAspect="1" noChangeArrowheads="1"/>
          </p:cNvPicPr>
          <p:nvPr/>
        </p:nvPicPr>
        <p:blipFill>
          <a:blip r:embed="rId2"/>
          <a:srcRect/>
          <a:stretch>
            <a:fillRect/>
          </a:stretch>
        </p:blipFill>
        <p:spPr bwMode="auto">
          <a:xfrm>
            <a:off x="448335" y="571504"/>
            <a:ext cx="7624127" cy="5715016"/>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ceibal.edu.uy/UserFiles/P0001/ODEA/ORIGINAL/0100205Haiti.elp/placasuh6.jpg"/>
          <p:cNvPicPr>
            <a:picLocks noChangeAspect="1" noChangeArrowheads="1"/>
          </p:cNvPicPr>
          <p:nvPr/>
        </p:nvPicPr>
        <p:blipFill>
          <a:blip r:embed="rId2" cstate="print"/>
          <a:srcRect/>
          <a:stretch>
            <a:fillRect/>
          </a:stretch>
        </p:blipFill>
        <p:spPr bwMode="auto">
          <a:xfrm>
            <a:off x="428596" y="714356"/>
            <a:ext cx="7643866" cy="5768731"/>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C:\Documents and Settings\museo-1-2009\Mis documentos\Imagenes-viejas\Imagengeo\pangetrs.jpg"/>
          <p:cNvPicPr>
            <a:picLocks noChangeAspect="1" noChangeArrowheads="1"/>
          </p:cNvPicPr>
          <p:nvPr/>
        </p:nvPicPr>
        <p:blipFill>
          <a:blip r:embed="rId2"/>
          <a:srcRect/>
          <a:stretch>
            <a:fillRect/>
          </a:stretch>
        </p:blipFill>
        <p:spPr bwMode="auto">
          <a:xfrm>
            <a:off x="6143636" y="4170175"/>
            <a:ext cx="2343561" cy="2143134"/>
          </a:xfrm>
          <a:prstGeom prst="rect">
            <a:avLst/>
          </a:prstGeom>
          <a:noFill/>
        </p:spPr>
      </p:pic>
      <p:pic>
        <p:nvPicPr>
          <p:cNvPr id="9" name="Picture 2" descr="http://www.danzaballet.com/UserFiles/Image/2/06.jpg"/>
          <p:cNvPicPr>
            <a:picLocks noChangeAspect="1" noChangeArrowheads="1"/>
          </p:cNvPicPr>
          <p:nvPr/>
        </p:nvPicPr>
        <p:blipFill>
          <a:blip r:embed="rId3"/>
          <a:srcRect/>
          <a:stretch>
            <a:fillRect/>
          </a:stretch>
        </p:blipFill>
        <p:spPr bwMode="auto">
          <a:xfrm>
            <a:off x="0" y="2200957"/>
            <a:ext cx="6061664" cy="4085563"/>
          </a:xfrm>
          <a:prstGeom prst="rect">
            <a:avLst/>
          </a:prstGeom>
          <a:noFill/>
        </p:spPr>
      </p:pic>
      <p:sp>
        <p:nvSpPr>
          <p:cNvPr id="3" name="2 Rectángulo"/>
          <p:cNvSpPr/>
          <p:nvPr/>
        </p:nvSpPr>
        <p:spPr>
          <a:xfrm>
            <a:off x="1142976" y="428604"/>
            <a:ext cx="7466461" cy="646331"/>
          </a:xfrm>
          <a:prstGeom prst="rect">
            <a:avLst/>
          </a:prstGeom>
          <a:noFill/>
        </p:spPr>
        <p:txBody>
          <a:bodyPr wrap="square" lIns="91440" tIns="45720" rIns="91440" bIns="45720">
            <a:spAutoFit/>
          </a:bodyPr>
          <a:lstStyle/>
          <a:p>
            <a:pPr algn="ctr"/>
            <a:r>
              <a:rPr lang="es-ES" sz="36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LA DANZA DE LOS CONTINENTES</a:t>
            </a:r>
            <a:endParaRPr lang="es-ES" sz="36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7" name="6 CuadroTexto"/>
          <p:cNvSpPr txBox="1"/>
          <p:nvPr/>
        </p:nvSpPr>
        <p:spPr>
          <a:xfrm>
            <a:off x="1357290" y="6357958"/>
            <a:ext cx="5004896" cy="369332"/>
          </a:xfrm>
          <a:prstGeom prst="rect">
            <a:avLst/>
          </a:prstGeom>
          <a:noFill/>
        </p:spPr>
        <p:txBody>
          <a:bodyPr wrap="none" rtlCol="0">
            <a:spAutoFit/>
          </a:bodyPr>
          <a:lstStyle/>
          <a:p>
            <a:r>
              <a:rPr lang="es-MX" dirty="0" smtClean="0"/>
              <a:t>DANZANDO UN VALS SIN FIN EN EL PLANETA</a:t>
            </a:r>
            <a:endParaRPr lang="es-MX" dirty="0"/>
          </a:p>
        </p:txBody>
      </p:sp>
    </p:spTree>
    <p:extLst>
      <p:ext uri="{BB962C8B-B14F-4D97-AF65-F5344CB8AC3E}">
        <p14:creationId xmlns:p14="http://schemas.microsoft.com/office/powerpoint/2010/main" xmlns="" val="16506388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p:cNvGraphicFramePr>
            <a:graphicFrameLocks noChangeAspect="1"/>
          </p:cNvGraphicFramePr>
          <p:nvPr>
            <p:extLst>
              <p:ext uri="{D42A27DB-BD31-4B8C-83A1-F6EECF244321}">
                <p14:modId xmlns:p14="http://schemas.microsoft.com/office/powerpoint/2010/main" xmlns="" val="1096707499"/>
              </p:ext>
            </p:extLst>
          </p:nvPr>
        </p:nvGraphicFramePr>
        <p:xfrm>
          <a:off x="1500166" y="71414"/>
          <a:ext cx="5857916" cy="5773105"/>
        </p:xfrm>
        <a:graphic>
          <a:graphicData uri="http://schemas.openxmlformats.org/presentationml/2006/ole">
            <p:oleObj spid="_x0000_s3090" name="Fotografía de Photo Editor" r:id="rId3" imgW="9276190" imgH="9488224" progId="">
              <p:embed/>
            </p:oleObj>
          </a:graphicData>
        </a:graphic>
      </p:graphicFrame>
      <p:sp>
        <p:nvSpPr>
          <p:cNvPr id="3" name="2 CuadroTexto"/>
          <p:cNvSpPr txBox="1"/>
          <p:nvPr/>
        </p:nvSpPr>
        <p:spPr>
          <a:xfrm>
            <a:off x="2830255" y="6000768"/>
            <a:ext cx="4099199" cy="461665"/>
          </a:xfrm>
          <a:prstGeom prst="rect">
            <a:avLst/>
          </a:prstGeom>
          <a:noFill/>
        </p:spPr>
        <p:txBody>
          <a:bodyPr wrap="none" rtlCol="0">
            <a:spAutoFit/>
          </a:bodyPr>
          <a:lstStyle/>
          <a:p>
            <a:r>
              <a:rPr lang="es-MX" sz="1200" dirty="0" smtClean="0"/>
              <a:t>LA TIERRA SE COMPORTA COMO UN SER VIVO POSEÉ</a:t>
            </a:r>
          </a:p>
          <a:p>
            <a:r>
              <a:rPr lang="es-MX" sz="1200" dirty="0" smtClean="0"/>
              <a:t>                    MECANISMOS INTERNOS</a:t>
            </a:r>
            <a:endParaRPr lang="es-MX" sz="12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84"/>
            <a:ext cx="8229600" cy="1399032"/>
          </a:xfrm>
        </p:spPr>
        <p:txBody>
          <a:bodyPr>
            <a:normAutofit/>
          </a:bodyPr>
          <a:lstStyle/>
          <a:p>
            <a:r>
              <a:rPr lang="es-MX" sz="3600" dirty="0" smtClean="0"/>
              <a:t> </a:t>
            </a:r>
            <a:r>
              <a:rPr lang="es-MX" sz="2400" dirty="0" smtClean="0">
                <a:solidFill>
                  <a:srgbClr val="FFC000"/>
                </a:solidFill>
              </a:rPr>
              <a:t>VULCANISMO MANIFESTACIÓN DE LA ACTIVIDAD  </a:t>
            </a:r>
            <a:br>
              <a:rPr lang="es-MX" sz="2400" dirty="0" smtClean="0">
                <a:solidFill>
                  <a:srgbClr val="FFC000"/>
                </a:solidFill>
              </a:rPr>
            </a:br>
            <a:r>
              <a:rPr lang="es-MX" sz="2400" dirty="0">
                <a:solidFill>
                  <a:srgbClr val="FFC000"/>
                </a:solidFill>
              </a:rPr>
              <a:t> </a:t>
            </a:r>
            <a:r>
              <a:rPr lang="es-MX" sz="2400" dirty="0" smtClean="0">
                <a:solidFill>
                  <a:srgbClr val="FFC000"/>
                </a:solidFill>
              </a:rPr>
              <a:t>                  INTERNA DEL PLANETA</a:t>
            </a:r>
            <a:endParaRPr lang="es-MX" sz="3600" dirty="0">
              <a:solidFill>
                <a:srgbClr val="FFC000"/>
              </a:solidFill>
            </a:endParaRPr>
          </a:p>
        </p:txBody>
      </p:sp>
      <p:pic>
        <p:nvPicPr>
          <p:cNvPr id="4" name="Picture 9" descr="http://phenixdurif.p.h.pic.centerblog.net/r4iboi2w.jpg"/>
          <p:cNvPicPr>
            <a:picLocks noChangeAspect="1" noChangeArrowheads="1"/>
          </p:cNvPicPr>
          <p:nvPr/>
        </p:nvPicPr>
        <p:blipFill>
          <a:blip r:embed="rId2"/>
          <a:srcRect/>
          <a:stretch>
            <a:fillRect/>
          </a:stretch>
        </p:blipFill>
        <p:spPr bwMode="auto">
          <a:xfrm>
            <a:off x="4992915" y="3643314"/>
            <a:ext cx="4151117" cy="3125776"/>
          </a:xfrm>
          <a:prstGeom prst="rect">
            <a:avLst/>
          </a:prstGeom>
          <a:noFill/>
          <a:ln w="9525">
            <a:noFill/>
            <a:miter lim="800000"/>
            <a:headEnd/>
            <a:tailEnd/>
          </a:ln>
        </p:spPr>
      </p:pic>
      <p:pic>
        <p:nvPicPr>
          <p:cNvPr id="5" name="Picture 2" descr="http://strangesounds.org/wp-content/uploads/2013/09/Lava-Falls-II-Snorri-Gunnarsson.png"/>
          <p:cNvPicPr>
            <a:picLocks noChangeAspect="1" noChangeArrowheads="1"/>
          </p:cNvPicPr>
          <p:nvPr/>
        </p:nvPicPr>
        <p:blipFill>
          <a:blip r:embed="rId3"/>
          <a:srcRect/>
          <a:stretch>
            <a:fillRect/>
          </a:stretch>
        </p:blipFill>
        <p:spPr bwMode="auto">
          <a:xfrm>
            <a:off x="155575" y="1357298"/>
            <a:ext cx="4735745" cy="2833684"/>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C:\Documents and Settings\museo-1-2009\Mis documentos\Imagdiver\montserrat-island-1.jpg"/>
          <p:cNvPicPr>
            <a:picLocks noChangeAspect="1" noChangeArrowheads="1"/>
          </p:cNvPicPr>
          <p:nvPr/>
        </p:nvPicPr>
        <p:blipFill>
          <a:blip r:embed="rId2"/>
          <a:srcRect/>
          <a:stretch>
            <a:fillRect/>
          </a:stretch>
        </p:blipFill>
        <p:spPr bwMode="auto">
          <a:xfrm>
            <a:off x="1397000" y="1607330"/>
            <a:ext cx="5603892" cy="4202919"/>
          </a:xfrm>
          <a:prstGeom prst="rect">
            <a:avLst/>
          </a:prstGeom>
          <a:noFill/>
        </p:spPr>
      </p:pic>
      <p:sp>
        <p:nvSpPr>
          <p:cNvPr id="2" name="1 CuadroTexto"/>
          <p:cNvSpPr txBox="1"/>
          <p:nvPr/>
        </p:nvSpPr>
        <p:spPr>
          <a:xfrm>
            <a:off x="1979712" y="404664"/>
            <a:ext cx="5671745" cy="646331"/>
          </a:xfrm>
          <a:prstGeom prst="rect">
            <a:avLst/>
          </a:prstGeom>
          <a:noFill/>
        </p:spPr>
        <p:txBody>
          <a:bodyPr wrap="none" rtlCol="0">
            <a:spAutoFit/>
          </a:bodyPr>
          <a:lstStyle/>
          <a:p>
            <a:r>
              <a:rPr lang="es-MX" dirty="0" smtClean="0"/>
              <a:t>LAS ROCAS IGNEAS LAS PRIMERAS EN FORMARSE </a:t>
            </a:r>
          </a:p>
          <a:p>
            <a:r>
              <a:rPr lang="es-MX" dirty="0" smtClean="0"/>
              <a:t>    GENERADORAS DE LA CORTEZA TERRESTRE</a:t>
            </a:r>
            <a:endParaRPr lang="es-MX"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2"/>
          <p:cNvGraphicFramePr>
            <a:graphicFrameLocks noChangeAspect="1"/>
          </p:cNvGraphicFramePr>
          <p:nvPr/>
        </p:nvGraphicFramePr>
        <p:xfrm>
          <a:off x="1066800" y="241300"/>
          <a:ext cx="7239000" cy="6616700"/>
        </p:xfrm>
        <a:graphic>
          <a:graphicData uri="http://schemas.openxmlformats.org/presentationml/2006/ole">
            <p:oleObj spid="_x0000_s7185" name="PhotoSuite Image" r:id="rId3" imgW="11534775" imgH="10772775" progId="">
              <p:embed/>
            </p:oleObj>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http://1.bp.blogspot.com/-bzCLcauLHig/ThH6_UfeeJI/AAAAAAAAACg/B3XZGTjWNkU/s1600/Cristal+de+cuarzo.jpg"/>
          <p:cNvPicPr>
            <a:picLocks noChangeAspect="1" noChangeArrowheads="1"/>
          </p:cNvPicPr>
          <p:nvPr/>
        </p:nvPicPr>
        <p:blipFill>
          <a:blip r:embed="rId2"/>
          <a:srcRect/>
          <a:stretch>
            <a:fillRect/>
          </a:stretch>
        </p:blipFill>
        <p:spPr bwMode="auto">
          <a:xfrm>
            <a:off x="155575" y="842965"/>
            <a:ext cx="3486150" cy="3086101"/>
          </a:xfrm>
          <a:prstGeom prst="rect">
            <a:avLst/>
          </a:prstGeom>
          <a:noFill/>
        </p:spPr>
      </p:pic>
      <p:pic>
        <p:nvPicPr>
          <p:cNvPr id="157700" name="Picture 4" descr="http://www.radiouas.org/wp-content/uploads/2013/08/cueva-de-los-cristales-de-naica.jpg"/>
          <p:cNvPicPr>
            <a:picLocks noChangeAspect="1" noChangeArrowheads="1"/>
          </p:cNvPicPr>
          <p:nvPr/>
        </p:nvPicPr>
        <p:blipFill>
          <a:blip r:embed="rId3"/>
          <a:srcRect/>
          <a:stretch>
            <a:fillRect/>
          </a:stretch>
        </p:blipFill>
        <p:spPr bwMode="auto">
          <a:xfrm>
            <a:off x="4004046" y="3429000"/>
            <a:ext cx="5139985" cy="3429024"/>
          </a:xfrm>
          <a:prstGeom prst="rect">
            <a:avLst/>
          </a:prstGeom>
          <a:noFill/>
        </p:spPr>
      </p:pic>
      <p:pic>
        <p:nvPicPr>
          <p:cNvPr id="4" name="Picture 2" descr="http://nlcenters.org/wp-content/uploads/2014/07/Superman1.jpg"/>
          <p:cNvPicPr>
            <a:picLocks noChangeAspect="1" noChangeArrowheads="1"/>
          </p:cNvPicPr>
          <p:nvPr/>
        </p:nvPicPr>
        <p:blipFill>
          <a:blip r:embed="rId4" cstate="print"/>
          <a:srcRect/>
          <a:stretch>
            <a:fillRect/>
          </a:stretch>
        </p:blipFill>
        <p:spPr bwMode="auto">
          <a:xfrm>
            <a:off x="8013755" y="5225898"/>
            <a:ext cx="1130277" cy="1489249"/>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elprofedenaturales.wordpress.com/files/2009/11/granito.jpg"/>
          <p:cNvPicPr>
            <a:picLocks noChangeAspect="1" noChangeArrowheads="1"/>
          </p:cNvPicPr>
          <p:nvPr/>
        </p:nvPicPr>
        <p:blipFill>
          <a:blip r:embed="rId2"/>
          <a:srcRect/>
          <a:stretch>
            <a:fillRect/>
          </a:stretch>
        </p:blipFill>
        <p:spPr bwMode="auto">
          <a:xfrm>
            <a:off x="155575" y="857252"/>
            <a:ext cx="2857500" cy="2857500"/>
          </a:xfrm>
          <a:prstGeom prst="rect">
            <a:avLst/>
          </a:prstGeom>
          <a:noFill/>
        </p:spPr>
      </p:pic>
      <p:pic>
        <p:nvPicPr>
          <p:cNvPr id="160772" name="Picture 4" descr="http://pendientedemigracion.ucm.es/info/diciex/programas/las-rocas/fotos/rocas/obsidiana.jpg"/>
          <p:cNvPicPr>
            <a:picLocks noChangeAspect="1" noChangeArrowheads="1"/>
          </p:cNvPicPr>
          <p:nvPr/>
        </p:nvPicPr>
        <p:blipFill>
          <a:blip r:embed="rId3"/>
          <a:srcRect/>
          <a:stretch>
            <a:fillRect/>
          </a:stretch>
        </p:blipFill>
        <p:spPr bwMode="auto">
          <a:xfrm>
            <a:off x="3317769" y="2857496"/>
            <a:ext cx="5897701" cy="392909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Elipse"/>
          <p:cNvSpPr/>
          <p:nvPr/>
        </p:nvSpPr>
        <p:spPr>
          <a:xfrm>
            <a:off x="71406" y="1000108"/>
            <a:ext cx="2857520" cy="17859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1797050" algn="l"/>
              </a:tabLst>
            </a:pPr>
            <a:r>
              <a:rPr lang="es-MX" dirty="0" smtClean="0">
                <a:solidFill>
                  <a:schemeClr val="accent1"/>
                </a:solidFill>
              </a:rPr>
              <a:t>ROCAS   ÍGNEAS</a:t>
            </a:r>
            <a:endParaRPr lang="es-MX" dirty="0">
              <a:solidFill>
                <a:schemeClr val="accent1"/>
              </a:solidFill>
            </a:endParaRPr>
          </a:p>
        </p:txBody>
      </p:sp>
      <p:sp>
        <p:nvSpPr>
          <p:cNvPr id="5" name="4 Elipse"/>
          <p:cNvSpPr/>
          <p:nvPr/>
        </p:nvSpPr>
        <p:spPr>
          <a:xfrm>
            <a:off x="5000628" y="4929198"/>
            <a:ext cx="3857652" cy="157163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accent4">
                    <a:lumMod val="40000"/>
                    <a:lumOff val="60000"/>
                  </a:schemeClr>
                </a:solidFill>
              </a:rPr>
              <a:t>ROCAS METAMÓRFICAS</a:t>
            </a:r>
            <a:endParaRPr lang="es-MX" dirty="0">
              <a:solidFill>
                <a:schemeClr val="accent4">
                  <a:lumMod val="40000"/>
                  <a:lumOff val="60000"/>
                </a:schemeClr>
              </a:solidFill>
            </a:endParaRPr>
          </a:p>
        </p:txBody>
      </p:sp>
      <p:sp>
        <p:nvSpPr>
          <p:cNvPr id="6" name="5 Elipse"/>
          <p:cNvSpPr/>
          <p:nvPr/>
        </p:nvSpPr>
        <p:spPr>
          <a:xfrm>
            <a:off x="6429388" y="1071546"/>
            <a:ext cx="2500330" cy="18573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smtClean="0">
                <a:solidFill>
                  <a:srgbClr val="00B050"/>
                </a:solidFill>
              </a:rPr>
              <a:t>ROCAS SEDIMENTARIAS</a:t>
            </a:r>
            <a:endParaRPr lang="es-MX" sz="1600" dirty="0">
              <a:solidFill>
                <a:srgbClr val="00B050"/>
              </a:solidFill>
            </a:endParaRPr>
          </a:p>
        </p:txBody>
      </p:sp>
      <p:sp>
        <p:nvSpPr>
          <p:cNvPr id="7" name="6 Flecha derecha"/>
          <p:cNvSpPr/>
          <p:nvPr/>
        </p:nvSpPr>
        <p:spPr>
          <a:xfrm>
            <a:off x="3357554" y="1928802"/>
            <a:ext cx="2857520" cy="42862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000364" y="1428736"/>
            <a:ext cx="3674404" cy="646331"/>
          </a:xfrm>
          <a:prstGeom prst="rect">
            <a:avLst/>
          </a:prstGeom>
          <a:noFill/>
        </p:spPr>
        <p:txBody>
          <a:bodyPr wrap="none" rtlCol="0">
            <a:spAutoFit/>
          </a:bodyPr>
          <a:lstStyle/>
          <a:p>
            <a:r>
              <a:rPr lang="es-MX" dirty="0" err="1" smtClean="0"/>
              <a:t>Intemperismo</a:t>
            </a:r>
            <a:r>
              <a:rPr lang="es-MX" dirty="0" smtClean="0"/>
              <a:t>, erosión, solución</a:t>
            </a:r>
          </a:p>
          <a:p>
            <a:r>
              <a:rPr lang="es-MX" dirty="0" smtClean="0"/>
              <a:t>Transporte</a:t>
            </a:r>
            <a:endParaRPr lang="es-MX" dirty="0"/>
          </a:p>
        </p:txBody>
      </p:sp>
      <p:sp>
        <p:nvSpPr>
          <p:cNvPr id="9" name="8 Rectángulo"/>
          <p:cNvSpPr/>
          <p:nvPr/>
        </p:nvSpPr>
        <p:spPr>
          <a:xfrm>
            <a:off x="571472" y="4929198"/>
            <a:ext cx="2643206" cy="11430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rgbClr val="FF0000"/>
                </a:solidFill>
              </a:rPr>
              <a:t>MAGMA</a:t>
            </a:r>
            <a:endParaRPr lang="es-MX" dirty="0">
              <a:solidFill>
                <a:srgbClr val="FF0000"/>
              </a:solidFill>
            </a:endParaRPr>
          </a:p>
        </p:txBody>
      </p:sp>
      <p:sp>
        <p:nvSpPr>
          <p:cNvPr id="10" name="9 Flecha arriba"/>
          <p:cNvSpPr/>
          <p:nvPr/>
        </p:nvSpPr>
        <p:spPr>
          <a:xfrm>
            <a:off x="1500166" y="3357562"/>
            <a:ext cx="571504" cy="1071570"/>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10 CuadroTexto"/>
          <p:cNvSpPr txBox="1"/>
          <p:nvPr/>
        </p:nvSpPr>
        <p:spPr>
          <a:xfrm>
            <a:off x="1072944" y="4488428"/>
            <a:ext cx="1641668" cy="369332"/>
          </a:xfrm>
          <a:prstGeom prst="rect">
            <a:avLst/>
          </a:prstGeom>
          <a:noFill/>
        </p:spPr>
        <p:txBody>
          <a:bodyPr wrap="none" rtlCol="0">
            <a:spAutoFit/>
          </a:bodyPr>
          <a:lstStyle/>
          <a:p>
            <a:r>
              <a:rPr lang="es-MX" dirty="0" smtClean="0"/>
              <a:t>ENFRIAMIENTO</a:t>
            </a:r>
            <a:endParaRPr lang="es-MX" dirty="0"/>
          </a:p>
        </p:txBody>
      </p:sp>
      <p:sp>
        <p:nvSpPr>
          <p:cNvPr id="12" name="11 Flecha abajo"/>
          <p:cNvSpPr/>
          <p:nvPr/>
        </p:nvSpPr>
        <p:spPr>
          <a:xfrm>
            <a:off x="6786578" y="2928934"/>
            <a:ext cx="357190" cy="164307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12 CuadroTexto"/>
          <p:cNvSpPr txBox="1"/>
          <p:nvPr/>
        </p:nvSpPr>
        <p:spPr>
          <a:xfrm>
            <a:off x="5214942" y="3286124"/>
            <a:ext cx="1594924" cy="1754326"/>
          </a:xfrm>
          <a:prstGeom prst="rect">
            <a:avLst/>
          </a:prstGeom>
          <a:noFill/>
        </p:spPr>
        <p:txBody>
          <a:bodyPr wrap="none" rtlCol="0">
            <a:spAutoFit/>
          </a:bodyPr>
          <a:lstStyle/>
          <a:p>
            <a:r>
              <a:rPr lang="es-MX" dirty="0" smtClean="0"/>
              <a:t>PRESIÓN</a:t>
            </a:r>
          </a:p>
          <a:p>
            <a:r>
              <a:rPr lang="es-MX" dirty="0" smtClean="0"/>
              <a:t>TEMPERATURA</a:t>
            </a:r>
          </a:p>
          <a:p>
            <a:r>
              <a:rPr lang="es-MX" dirty="0" smtClean="0"/>
              <a:t>REACCIONES</a:t>
            </a:r>
          </a:p>
          <a:p>
            <a:r>
              <a:rPr lang="es-MX" dirty="0" smtClean="0"/>
              <a:t>QUIMICAS</a:t>
            </a:r>
          </a:p>
          <a:p>
            <a:r>
              <a:rPr lang="es-MX" b="1" dirty="0" smtClean="0"/>
              <a:t>TIEMPO</a:t>
            </a:r>
          </a:p>
          <a:p>
            <a:endParaRPr lang="es-MX" dirty="0"/>
          </a:p>
        </p:txBody>
      </p:sp>
      <p:sp>
        <p:nvSpPr>
          <p:cNvPr id="14" name="13 Flecha izquierda"/>
          <p:cNvSpPr/>
          <p:nvPr/>
        </p:nvSpPr>
        <p:spPr>
          <a:xfrm>
            <a:off x="3714744" y="5643578"/>
            <a:ext cx="1143008" cy="35719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14 CuadroTexto"/>
          <p:cNvSpPr txBox="1"/>
          <p:nvPr/>
        </p:nvSpPr>
        <p:spPr>
          <a:xfrm>
            <a:off x="3714744" y="5214950"/>
            <a:ext cx="1269899" cy="369332"/>
          </a:xfrm>
          <a:prstGeom prst="rect">
            <a:avLst/>
          </a:prstGeom>
          <a:noFill/>
        </p:spPr>
        <p:txBody>
          <a:bodyPr wrap="none" rtlCol="0">
            <a:spAutoFit/>
          </a:bodyPr>
          <a:lstStyle/>
          <a:p>
            <a:r>
              <a:rPr lang="es-MX" dirty="0"/>
              <a:t>F</a:t>
            </a:r>
            <a:r>
              <a:rPr lang="es-MX" dirty="0" smtClean="0"/>
              <a:t>UNDICIÓN</a:t>
            </a:r>
            <a:endParaRPr lang="es-MX" dirty="0"/>
          </a:p>
        </p:txBody>
      </p:sp>
      <p:sp>
        <p:nvSpPr>
          <p:cNvPr id="16" name="15 Flecha arriba"/>
          <p:cNvSpPr/>
          <p:nvPr/>
        </p:nvSpPr>
        <p:spPr>
          <a:xfrm>
            <a:off x="7358082" y="3071810"/>
            <a:ext cx="214314" cy="1357322"/>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16 CuadroTexto"/>
          <p:cNvSpPr txBox="1"/>
          <p:nvPr/>
        </p:nvSpPr>
        <p:spPr>
          <a:xfrm>
            <a:off x="7643834" y="3357562"/>
            <a:ext cx="1457450" cy="954107"/>
          </a:xfrm>
          <a:prstGeom prst="rect">
            <a:avLst/>
          </a:prstGeom>
          <a:noFill/>
        </p:spPr>
        <p:txBody>
          <a:bodyPr wrap="none" rtlCol="0">
            <a:spAutoFit/>
          </a:bodyPr>
          <a:lstStyle/>
          <a:p>
            <a:r>
              <a:rPr lang="es-MX" sz="1400" dirty="0" smtClean="0"/>
              <a:t>INTEMPERISMO</a:t>
            </a:r>
          </a:p>
          <a:p>
            <a:r>
              <a:rPr lang="es-MX" sz="1400" dirty="0" smtClean="0"/>
              <a:t>EROSIÓN</a:t>
            </a:r>
          </a:p>
          <a:p>
            <a:r>
              <a:rPr lang="es-MX" sz="1400" dirty="0" smtClean="0"/>
              <a:t>SOLUCION</a:t>
            </a:r>
          </a:p>
          <a:p>
            <a:r>
              <a:rPr lang="es-MX" sz="1400" dirty="0" smtClean="0"/>
              <a:t>TRANSPORTE</a:t>
            </a:r>
            <a:endParaRPr lang="es-MX" sz="1400" dirty="0"/>
          </a:p>
        </p:txBody>
      </p:sp>
      <p:sp>
        <p:nvSpPr>
          <p:cNvPr id="18" name="17 Rectángulo"/>
          <p:cNvSpPr/>
          <p:nvPr/>
        </p:nvSpPr>
        <p:spPr>
          <a:xfrm>
            <a:off x="2285985" y="-71462"/>
            <a:ext cx="4357717" cy="1323439"/>
          </a:xfrm>
          <a:prstGeom prst="rect">
            <a:avLst/>
          </a:prstGeom>
          <a:noFill/>
        </p:spPr>
        <p:txBody>
          <a:bodyPr wrap="square" lIns="91440" tIns="45720" rIns="91440" bIns="45720">
            <a:spAutoFit/>
          </a:bodyPr>
          <a:lstStyle/>
          <a:p>
            <a:pPr algn="ctr"/>
            <a:r>
              <a:rPr lang="es-ES" sz="4000" b="1" cap="none" spc="100" dirty="0" smtClean="0">
                <a:ln w="18000">
                  <a:solidFill>
                    <a:schemeClr val="accent1">
                      <a:satMod val="200000"/>
                      <a:tint val="72000"/>
                    </a:schemeClr>
                  </a:solidFill>
                  <a:prstDash val="solid"/>
                </a:ln>
                <a:solidFill>
                  <a:srgbClr val="FF0000"/>
                </a:solidFill>
                <a:effectLst>
                  <a:outerShdw blurRad="25000" dist="20000" dir="16020000" algn="tl">
                    <a:schemeClr val="accent1">
                      <a:satMod val="200000"/>
                      <a:shade val="1000"/>
                      <a:alpha val="60000"/>
                    </a:schemeClr>
                  </a:outerShdw>
                </a:effectLst>
              </a:rPr>
              <a:t>CICLO DE LAS ROCAS</a:t>
            </a:r>
            <a:endParaRPr lang="es-ES" sz="4000" b="1" cap="none" spc="100" dirty="0">
              <a:ln w="18000">
                <a:solidFill>
                  <a:schemeClr val="accent1">
                    <a:satMod val="200000"/>
                    <a:tint val="72000"/>
                  </a:schemeClr>
                </a:solidFill>
                <a:prstDash val="solid"/>
              </a:ln>
              <a:solidFill>
                <a:srgbClr val="FF0000"/>
              </a:solidFill>
              <a:effectLst>
                <a:outerShdw blurRad="25000" dist="20000" dir="16020000" algn="tl">
                  <a:schemeClr val="accent1">
                    <a:satMod val="200000"/>
                    <a:shade val="1000"/>
                    <a:alpha val="60000"/>
                  </a:schemeClr>
                </a:outerShdw>
              </a:effectLst>
            </a:endParaRPr>
          </a:p>
        </p:txBody>
      </p:sp>
      <p:cxnSp>
        <p:nvCxnSpPr>
          <p:cNvPr id="19" name="18 Conector recto de flecha"/>
          <p:cNvCxnSpPr/>
          <p:nvPr/>
        </p:nvCxnSpPr>
        <p:spPr>
          <a:xfrm>
            <a:off x="2714612" y="2786058"/>
            <a:ext cx="2793492" cy="2254392"/>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p:cNvGraphicFramePr>
          <p:nvPr/>
        </p:nvGraphicFramePr>
        <p:xfrm>
          <a:off x="0" y="0"/>
          <a:ext cx="9169400" cy="6883400"/>
        </p:xfrm>
        <a:graphic>
          <a:graphicData uri="http://schemas.openxmlformats.org/presentationml/2006/ole">
            <p:oleObj spid="_x0000_s8209" name="Imagen de mapa de bits" r:id="rId4" imgW="9169400" imgH="6883400" progId="PBrush">
              <p:embed/>
            </p:oleObj>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yesteryearsnews.files.wordpress.com/2009/12/gr-miner-washing-gold.jpg"/>
          <p:cNvPicPr>
            <a:picLocks noChangeAspect="1" noChangeArrowheads="1"/>
          </p:cNvPicPr>
          <p:nvPr/>
        </p:nvPicPr>
        <p:blipFill>
          <a:blip r:embed="rId2"/>
          <a:srcRect/>
          <a:stretch>
            <a:fillRect/>
          </a:stretch>
        </p:blipFill>
        <p:spPr bwMode="auto">
          <a:xfrm>
            <a:off x="155575" y="38726"/>
            <a:ext cx="4130673" cy="3461712"/>
          </a:xfrm>
          <a:prstGeom prst="rect">
            <a:avLst/>
          </a:prstGeom>
          <a:noFill/>
        </p:spPr>
      </p:pic>
      <p:pic>
        <p:nvPicPr>
          <p:cNvPr id="108548" name="Picture 4" descr="http://s2.hubimg.com/u/5768407_f520.jpg"/>
          <p:cNvPicPr>
            <a:picLocks noChangeAspect="1" noChangeArrowheads="1"/>
          </p:cNvPicPr>
          <p:nvPr/>
        </p:nvPicPr>
        <p:blipFill>
          <a:blip r:embed="rId3"/>
          <a:srcRect/>
          <a:stretch>
            <a:fillRect/>
          </a:stretch>
        </p:blipFill>
        <p:spPr bwMode="auto">
          <a:xfrm>
            <a:off x="142844" y="3643314"/>
            <a:ext cx="3231173" cy="3019905"/>
          </a:xfrm>
          <a:prstGeom prst="rect">
            <a:avLst/>
          </a:prstGeom>
          <a:noFill/>
        </p:spPr>
      </p:pic>
      <p:pic>
        <p:nvPicPr>
          <p:cNvPr id="112642" name="Picture 2" descr="http://4e7221.medialib.glogster.com/media/988d9d630727857f3ad2c217146a816b89c0695ffa363eba4b44c14297cb3ef7/vellocino-de-oro.jpg"/>
          <p:cNvPicPr>
            <a:picLocks noChangeAspect="1" noChangeArrowheads="1"/>
          </p:cNvPicPr>
          <p:nvPr/>
        </p:nvPicPr>
        <p:blipFill>
          <a:blip r:embed="rId4"/>
          <a:srcRect/>
          <a:stretch>
            <a:fillRect/>
          </a:stretch>
        </p:blipFill>
        <p:spPr bwMode="auto">
          <a:xfrm>
            <a:off x="4643438" y="316631"/>
            <a:ext cx="4286280" cy="3898187"/>
          </a:xfrm>
          <a:prstGeom prst="rect">
            <a:avLst/>
          </a:prstGeom>
          <a:noFill/>
        </p:spPr>
      </p:pic>
      <p:sp>
        <p:nvSpPr>
          <p:cNvPr id="8" name="7 CuadroTexto"/>
          <p:cNvSpPr txBox="1"/>
          <p:nvPr/>
        </p:nvSpPr>
        <p:spPr>
          <a:xfrm>
            <a:off x="4643438" y="5702874"/>
            <a:ext cx="1565044" cy="369332"/>
          </a:xfrm>
          <a:prstGeom prst="rect">
            <a:avLst/>
          </a:prstGeom>
          <a:noFill/>
        </p:spPr>
        <p:txBody>
          <a:bodyPr wrap="none" rtlCol="0">
            <a:spAutoFit/>
          </a:bodyPr>
          <a:lstStyle/>
          <a:p>
            <a:r>
              <a:rPr lang="es-MX" dirty="0" smtClean="0"/>
              <a:t>Valor universal</a:t>
            </a:r>
            <a:endParaRPr lang="es-MX" dirty="0"/>
          </a:p>
        </p:txBody>
      </p:sp>
      <p:sp>
        <p:nvSpPr>
          <p:cNvPr id="9" name="8 CuadroTexto"/>
          <p:cNvSpPr txBox="1"/>
          <p:nvPr/>
        </p:nvSpPr>
        <p:spPr>
          <a:xfrm>
            <a:off x="4786314" y="4786322"/>
            <a:ext cx="3205429" cy="646331"/>
          </a:xfrm>
          <a:prstGeom prst="rect">
            <a:avLst/>
          </a:prstGeom>
          <a:noFill/>
        </p:spPr>
        <p:txBody>
          <a:bodyPr wrap="none" rtlCol="0">
            <a:spAutoFit/>
          </a:bodyPr>
          <a:lstStyle/>
          <a:p>
            <a:r>
              <a:rPr lang="es-MX" dirty="0" smtClean="0"/>
              <a:t>Mineral conocido y utilizado por</a:t>
            </a:r>
          </a:p>
          <a:p>
            <a:r>
              <a:rPr lang="es-MX" dirty="0" smtClean="0"/>
              <a:t> la mayoría de las culturas</a:t>
            </a:r>
            <a:endParaRPr lang="es-MX"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endParaRPr lang="es-ES_tradnl"/>
          </a:p>
        </p:txBody>
      </p:sp>
      <p:pic>
        <p:nvPicPr>
          <p:cNvPr id="97283" name="Picture 3" descr="Baja Sur"/>
          <p:cNvPicPr>
            <a:picLocks noChangeAspect="1" noChangeArrowheads="1"/>
          </p:cNvPicPr>
          <p:nvPr/>
        </p:nvPicPr>
        <p:blipFill>
          <a:blip r:embed="rId2"/>
          <a:srcRect/>
          <a:stretch>
            <a:fillRect/>
          </a:stretch>
        </p:blipFill>
        <p:spPr bwMode="auto">
          <a:xfrm>
            <a:off x="381000" y="228600"/>
            <a:ext cx="4541838" cy="6248400"/>
          </a:xfrm>
          <a:prstGeom prst="rect">
            <a:avLst/>
          </a:prstGeom>
          <a:noFill/>
        </p:spPr>
      </p:pic>
      <p:pic>
        <p:nvPicPr>
          <p:cNvPr id="97284" name="Picture 4" descr="Sierra Madre Occidental"/>
          <p:cNvPicPr>
            <a:picLocks noChangeAspect="1" noChangeArrowheads="1"/>
          </p:cNvPicPr>
          <p:nvPr/>
        </p:nvPicPr>
        <p:blipFill>
          <a:blip r:embed="rId3"/>
          <a:srcRect/>
          <a:stretch>
            <a:fillRect/>
          </a:stretch>
        </p:blipFill>
        <p:spPr bwMode="auto">
          <a:xfrm>
            <a:off x="5105400" y="228600"/>
            <a:ext cx="3467100" cy="4419600"/>
          </a:xfrm>
          <a:prstGeom prst="rect">
            <a:avLst/>
          </a:prstGeom>
          <a:noFill/>
        </p:spPr>
      </p:pic>
      <p:sp>
        <p:nvSpPr>
          <p:cNvPr id="97285" name="Line 5"/>
          <p:cNvSpPr>
            <a:spLocks noChangeShapeType="1"/>
          </p:cNvSpPr>
          <p:nvPr/>
        </p:nvSpPr>
        <p:spPr bwMode="auto">
          <a:xfrm flipV="1">
            <a:off x="4572000" y="3429000"/>
            <a:ext cx="1828800" cy="2743200"/>
          </a:xfrm>
          <a:prstGeom prst="line">
            <a:avLst/>
          </a:prstGeom>
          <a:noFill/>
          <a:ln w="19050">
            <a:solidFill>
              <a:srgbClr val="FF0000"/>
            </a:solidFill>
            <a:round/>
            <a:headEnd/>
            <a:tailEnd type="triangle" w="med" len="med"/>
          </a:ln>
          <a:effectLst/>
        </p:spPr>
        <p:txBody>
          <a:bodyPr wrap="none" anchor="ctr"/>
          <a:lstStyle/>
          <a:p>
            <a:endParaRPr lang="es-MX"/>
          </a:p>
        </p:txBody>
      </p:sp>
      <p:pic>
        <p:nvPicPr>
          <p:cNvPr id="97286" name="Picture 6" descr="cabo1"/>
          <p:cNvPicPr>
            <a:picLocks noChangeAspect="1" noChangeArrowheads="1"/>
          </p:cNvPicPr>
          <p:nvPr/>
        </p:nvPicPr>
        <p:blipFill>
          <a:blip r:embed="rId4"/>
          <a:srcRect/>
          <a:stretch>
            <a:fillRect/>
          </a:stretch>
        </p:blipFill>
        <p:spPr bwMode="auto">
          <a:xfrm>
            <a:off x="5715000" y="4876800"/>
            <a:ext cx="2489200" cy="1654175"/>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3" descr="Mapa Geológico República Chico"/>
          <p:cNvPicPr>
            <a:picLocks noChangeAspect="1" noChangeArrowheads="1"/>
          </p:cNvPicPr>
          <p:nvPr/>
        </p:nvPicPr>
        <p:blipFill>
          <a:blip r:embed="rId2" cstate="print"/>
          <a:srcRect/>
          <a:stretch>
            <a:fillRect/>
          </a:stretch>
        </p:blipFill>
        <p:spPr bwMode="auto">
          <a:xfrm>
            <a:off x="785786" y="1000108"/>
            <a:ext cx="7500958" cy="5145189"/>
          </a:xfrm>
          <a:prstGeom prst="rect">
            <a:avLst/>
          </a:prstGeom>
          <a:noFill/>
        </p:spPr>
      </p:pic>
      <p:sp>
        <p:nvSpPr>
          <p:cNvPr id="87044" name="Rectangle 4"/>
          <p:cNvSpPr>
            <a:spLocks noChangeArrowheads="1"/>
          </p:cNvSpPr>
          <p:nvPr/>
        </p:nvSpPr>
        <p:spPr bwMode="auto">
          <a:xfrm>
            <a:off x="228600" y="457200"/>
            <a:ext cx="8686800" cy="5943600"/>
          </a:xfrm>
          <a:prstGeom prst="rect">
            <a:avLst/>
          </a:prstGeom>
          <a:noFill/>
          <a:ln w="38100">
            <a:solidFill>
              <a:schemeClr val="tx1"/>
            </a:solidFill>
            <a:miter lim="800000"/>
            <a:headEnd/>
            <a:tailEnd/>
          </a:ln>
          <a:effectLst/>
        </p:spPr>
        <p:txBody>
          <a:bodyPr wrap="none" anchor="ctr"/>
          <a:lstStyle/>
          <a:p>
            <a:endParaRPr lang="es-MX"/>
          </a:p>
        </p:txBody>
      </p:sp>
      <p:cxnSp>
        <p:nvCxnSpPr>
          <p:cNvPr id="5" name="4 Conector recto de flecha"/>
          <p:cNvCxnSpPr/>
          <p:nvPr/>
        </p:nvCxnSpPr>
        <p:spPr>
          <a:xfrm rot="10800000">
            <a:off x="2500298" y="3786190"/>
            <a:ext cx="1000132" cy="71438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257568" y="371460"/>
            <a:ext cx="5386398" cy="914400"/>
          </a:xfrm>
        </p:spPr>
        <p:txBody>
          <a:bodyPr/>
          <a:lstStyle/>
          <a:p>
            <a:pPr eaLnBrk="1" hangingPunct="1"/>
            <a:r>
              <a:rPr lang="es-ES" sz="2800" b="1" dirty="0" smtClean="0">
                <a:solidFill>
                  <a:srgbClr val="FFFF00"/>
                </a:solidFill>
                <a:latin typeface="Arial" charset="0"/>
              </a:rPr>
              <a:t>Edades del Piso </a:t>
            </a:r>
            <a:r>
              <a:rPr lang="es-ES" sz="2800" b="1" dirty="0" err="1" smtClean="0">
                <a:solidFill>
                  <a:srgbClr val="FFFF00"/>
                </a:solidFill>
                <a:latin typeface="Arial" charset="0"/>
              </a:rPr>
              <a:t>Oce</a:t>
            </a:r>
            <a:r>
              <a:rPr lang="es-MX" sz="2800" b="1" dirty="0" smtClean="0">
                <a:solidFill>
                  <a:srgbClr val="FFFF00"/>
                </a:solidFill>
                <a:latin typeface="Arial" charset="0"/>
              </a:rPr>
              <a:t>á</a:t>
            </a:r>
            <a:r>
              <a:rPr lang="es-ES" sz="2800" b="1" dirty="0" err="1" smtClean="0">
                <a:solidFill>
                  <a:srgbClr val="FFFF00"/>
                </a:solidFill>
                <a:latin typeface="Arial" charset="0"/>
              </a:rPr>
              <a:t>nico</a:t>
            </a:r>
            <a:endParaRPr lang="es-ES" sz="2800" b="1" dirty="0" smtClean="0">
              <a:solidFill>
                <a:srgbClr val="FFFF00"/>
              </a:solidFill>
              <a:latin typeface="Arial" charset="0"/>
            </a:endParaRPr>
          </a:p>
        </p:txBody>
      </p:sp>
      <p:pic>
        <p:nvPicPr>
          <p:cNvPr id="33795" name="Picture 3" descr="E:\seafloorage.gif"/>
          <p:cNvPicPr>
            <a:picLocks noChangeAspect="1" noChangeArrowheads="1"/>
          </p:cNvPicPr>
          <p:nvPr/>
        </p:nvPicPr>
        <p:blipFill>
          <a:blip r:embed="rId2"/>
          <a:srcRect/>
          <a:stretch>
            <a:fillRect/>
          </a:stretch>
        </p:blipFill>
        <p:spPr bwMode="auto">
          <a:xfrm>
            <a:off x="142844" y="1571612"/>
            <a:ext cx="4715788" cy="3357586"/>
          </a:xfrm>
          <a:prstGeom prst="rect">
            <a:avLst/>
          </a:prstGeom>
          <a:solidFill>
            <a:srgbClr val="0000CC"/>
          </a:solidFill>
          <a:ln w="9525">
            <a:noFill/>
            <a:miter lim="800000"/>
            <a:headEnd/>
            <a:tailEnd/>
          </a:ln>
        </p:spPr>
      </p:pic>
      <p:pic>
        <p:nvPicPr>
          <p:cNvPr id="4" name="Picture 4" descr="http://www.geologia.unam.mx/igl/images/igl/temas/placas/AnoMag.gif"/>
          <p:cNvPicPr>
            <a:picLocks noChangeAspect="1" noChangeArrowheads="1"/>
          </p:cNvPicPr>
          <p:nvPr/>
        </p:nvPicPr>
        <p:blipFill>
          <a:blip r:embed="rId3"/>
          <a:srcRect/>
          <a:stretch>
            <a:fillRect/>
          </a:stretch>
        </p:blipFill>
        <p:spPr bwMode="auto">
          <a:xfrm>
            <a:off x="5085069" y="4143381"/>
            <a:ext cx="3701753" cy="271462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Mis documentos\Mis imágenes\2005-11 (Nov)\Escanear0007.jpg"/>
          <p:cNvPicPr>
            <a:picLocks noChangeAspect="1" noChangeArrowheads="1"/>
          </p:cNvPicPr>
          <p:nvPr/>
        </p:nvPicPr>
        <p:blipFill>
          <a:blip r:embed="rId2"/>
          <a:srcRect/>
          <a:stretch>
            <a:fillRect/>
          </a:stretch>
        </p:blipFill>
        <p:spPr bwMode="auto">
          <a:xfrm>
            <a:off x="0" y="0"/>
            <a:ext cx="9144000" cy="662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0" y="0"/>
          <a:ext cx="9144000" cy="6858000"/>
        </p:xfrm>
        <a:graphic>
          <a:graphicData uri="http://schemas.openxmlformats.org/presentationml/2006/ole">
            <p:oleObj spid="_x0000_s85009" name="Diapositiva" r:id="rId3" imgW="4537075" imgH="3402013" progId="PowerPoint.Slide.8">
              <p:embed/>
            </p:oleObj>
          </a:graphicData>
        </a:graphic>
      </p:graphicFrame>
      <p:sp>
        <p:nvSpPr>
          <p:cNvPr id="5123" name="Line 3"/>
          <p:cNvSpPr>
            <a:spLocks noChangeShapeType="1"/>
          </p:cNvSpPr>
          <p:nvPr/>
        </p:nvSpPr>
        <p:spPr bwMode="auto">
          <a:xfrm>
            <a:off x="3581400" y="4267200"/>
            <a:ext cx="990600" cy="0"/>
          </a:xfrm>
          <a:prstGeom prst="line">
            <a:avLst/>
          </a:prstGeom>
          <a:noFill/>
          <a:ln w="9525">
            <a:solidFill>
              <a:schemeClr val="tx1"/>
            </a:solidFill>
            <a:round/>
            <a:headEnd/>
            <a:tailEnd type="triangle" w="med" len="med"/>
          </a:ln>
        </p:spPr>
        <p:txBody>
          <a:bodyPr wrap="none"/>
          <a:lstStyle/>
          <a:p>
            <a:endParaRPr lang="es-MX"/>
          </a:p>
        </p:txBody>
      </p:sp>
      <p:sp>
        <p:nvSpPr>
          <p:cNvPr id="5124" name="Line 4"/>
          <p:cNvSpPr>
            <a:spLocks noChangeShapeType="1"/>
          </p:cNvSpPr>
          <p:nvPr/>
        </p:nvSpPr>
        <p:spPr bwMode="auto">
          <a:xfrm flipH="1">
            <a:off x="5410200" y="3581400"/>
            <a:ext cx="152400" cy="381000"/>
          </a:xfrm>
          <a:prstGeom prst="line">
            <a:avLst/>
          </a:prstGeom>
          <a:noFill/>
          <a:ln w="9525">
            <a:solidFill>
              <a:schemeClr val="tx1"/>
            </a:solidFill>
            <a:round/>
            <a:headEnd/>
            <a:tailEnd type="triangle" w="med" len="med"/>
          </a:ln>
        </p:spPr>
        <p:txBody>
          <a:bodyPr wrap="none"/>
          <a:lstStyle/>
          <a:p>
            <a:endParaRPr lang="es-MX"/>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0" y="0"/>
          <a:ext cx="9144000" cy="6858000"/>
        </p:xfrm>
        <a:graphic>
          <a:graphicData uri="http://schemas.openxmlformats.org/presentationml/2006/ole">
            <p:oleObj spid="_x0000_s5137" name="Diapositiva" r:id="rId3" imgW="4506913" imgH="3379788" progId="PowerPoint.Slide.8">
              <p:embed/>
            </p:oleObj>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221602" y="1214422"/>
            <a:ext cx="5452134" cy="1107996"/>
          </a:xfrm>
          <a:prstGeom prst="rect">
            <a:avLst/>
          </a:prstGeom>
          <a:noFill/>
        </p:spPr>
        <p:txBody>
          <a:bodyPr wrap="none" lIns="91440" tIns="45720" rIns="91440" bIns="45720">
            <a:spAutoFit/>
          </a:bodyPr>
          <a:lstStyle/>
          <a:p>
            <a:pPr algn="ctr"/>
            <a:r>
              <a:rPr lang="es-ES" sz="6600" b="1" cap="none" spc="0" dirty="0" smtClean="0">
                <a:ln w="1905"/>
                <a:solidFill>
                  <a:schemeClr val="accent2"/>
                </a:solidFill>
                <a:effectLst>
                  <a:innerShdw blurRad="69850" dist="43180" dir="5400000">
                    <a:srgbClr val="000000">
                      <a:alpha val="65000"/>
                    </a:srgbClr>
                  </a:innerShdw>
                </a:effectLst>
              </a:rPr>
              <a:t>EPISODIO    4</a:t>
            </a:r>
            <a:endParaRPr lang="es-ES" sz="6600" b="1" cap="none" spc="0" dirty="0">
              <a:ln w="1905"/>
              <a:solidFill>
                <a:schemeClr val="accent2"/>
              </a:solidFill>
              <a:effectLst>
                <a:innerShdw blurRad="69850" dist="43180" dir="5400000">
                  <a:srgbClr val="000000">
                    <a:alpha val="65000"/>
                  </a:srgbClr>
                </a:innerShdw>
              </a:effectLst>
            </a:endParaRPr>
          </a:p>
        </p:txBody>
      </p:sp>
      <p:sp>
        <p:nvSpPr>
          <p:cNvPr id="4" name="3 Rectángulo"/>
          <p:cNvSpPr/>
          <p:nvPr/>
        </p:nvSpPr>
        <p:spPr>
          <a:xfrm>
            <a:off x="1083705" y="4482780"/>
            <a:ext cx="6394699" cy="1446550"/>
          </a:xfrm>
          <a:prstGeom prst="rect">
            <a:avLst/>
          </a:prstGeom>
          <a:noFill/>
        </p:spPr>
        <p:txBody>
          <a:bodyPr wrap="none" lIns="91440" tIns="45720" rIns="91440" bIns="45720">
            <a:spAutoFit/>
          </a:bodyPr>
          <a:lstStyle/>
          <a:p>
            <a:pPr algn="ctr"/>
            <a:r>
              <a:rPr lang="es-ES" sz="4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QUE DICEN LAS ROCAS</a:t>
            </a:r>
          </a:p>
          <a:p>
            <a:pPr algn="ctr"/>
            <a:r>
              <a:rPr lang="es-ES" sz="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SEDIMENTARIAS</a:t>
            </a:r>
            <a:endParaRPr lang="es-ES" sz="4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img703.imageshack.us/img703/1064/huasteca.jpg"/>
          <p:cNvPicPr>
            <a:picLocks noChangeAspect="1" noChangeArrowheads="1"/>
          </p:cNvPicPr>
          <p:nvPr/>
        </p:nvPicPr>
        <p:blipFill>
          <a:blip r:embed="rId2"/>
          <a:srcRect/>
          <a:stretch>
            <a:fillRect/>
          </a:stretch>
        </p:blipFill>
        <p:spPr bwMode="auto">
          <a:xfrm>
            <a:off x="428596" y="2357430"/>
            <a:ext cx="8650002" cy="4527954"/>
          </a:xfrm>
          <a:prstGeom prst="rect">
            <a:avLst/>
          </a:prstGeom>
          <a:noFill/>
        </p:spPr>
      </p:pic>
      <p:sp>
        <p:nvSpPr>
          <p:cNvPr id="6" name="5 Rectángulo"/>
          <p:cNvSpPr/>
          <p:nvPr/>
        </p:nvSpPr>
        <p:spPr>
          <a:xfrm>
            <a:off x="1785918" y="928670"/>
            <a:ext cx="5553123" cy="1077218"/>
          </a:xfrm>
          <a:prstGeom prst="rect">
            <a:avLst/>
          </a:prstGeom>
          <a:noFill/>
        </p:spPr>
        <p:txBody>
          <a:bodyPr wrap="none" lIns="91440" tIns="45720" rIns="91440" bIns="45720">
            <a:spAutoFit/>
          </a:bodyPr>
          <a:lstStyle/>
          <a:p>
            <a:pPr algn="ctr"/>
            <a:r>
              <a:rPr lang="es-ES" sz="32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QUE LA VIDA TRANSFORMÓ</a:t>
            </a:r>
          </a:p>
          <a:p>
            <a:pPr algn="ctr"/>
            <a:r>
              <a:rPr lang="es-ES" sz="3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 NUESTRO PLANETA</a:t>
            </a:r>
            <a:endParaRPr lang="es-ES" sz="32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5" name="4 CuadroTexto"/>
          <p:cNvSpPr txBox="1"/>
          <p:nvPr/>
        </p:nvSpPr>
        <p:spPr>
          <a:xfrm>
            <a:off x="7000892" y="2071678"/>
            <a:ext cx="2302233" cy="369332"/>
          </a:xfrm>
          <a:prstGeom prst="rect">
            <a:avLst/>
          </a:prstGeom>
          <a:noFill/>
        </p:spPr>
        <p:txBody>
          <a:bodyPr wrap="none" rtlCol="0">
            <a:spAutoFit/>
          </a:bodyPr>
          <a:lstStyle/>
          <a:p>
            <a:r>
              <a:rPr lang="es-MX" dirty="0" smtClean="0"/>
              <a:t>Ver en la </a:t>
            </a:r>
            <a:r>
              <a:rPr lang="es-MX" dirty="0" err="1" smtClean="0"/>
              <a:t>excursion</a:t>
            </a:r>
            <a:endParaRPr lang="es-MX"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geofrikphotos.files.wordpress.com/2013/06/bif-2.jpg"/>
          <p:cNvPicPr>
            <a:picLocks noChangeAspect="1" noChangeArrowheads="1"/>
          </p:cNvPicPr>
          <p:nvPr/>
        </p:nvPicPr>
        <p:blipFill>
          <a:blip r:embed="rId2" cstate="print"/>
          <a:srcRect/>
          <a:stretch>
            <a:fillRect/>
          </a:stretch>
        </p:blipFill>
        <p:spPr bwMode="auto">
          <a:xfrm>
            <a:off x="155574" y="431460"/>
            <a:ext cx="8559829" cy="549787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86591" y="928670"/>
            <a:ext cx="8170827"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3200" b="1" dirty="0" smtClean="0">
                <a:ln w="11430"/>
                <a:solidFill>
                  <a:srgbClr val="FFC000"/>
                </a:solidFill>
                <a:effectLst>
                  <a:outerShdw blurRad="50800" dist="39000" dir="5460000" algn="tl">
                    <a:srgbClr val="000000">
                      <a:alpha val="38000"/>
                    </a:srgbClr>
                  </a:outerShdw>
                </a:effectLst>
              </a:rPr>
              <a:t>LA VIDA MODIFICA EL PLANETA</a:t>
            </a:r>
          </a:p>
          <a:p>
            <a:pPr algn="ctr"/>
            <a:r>
              <a:rPr lang="es-ES" sz="3200" b="1" cap="none" spc="0" dirty="0" smtClean="0">
                <a:ln w="11430"/>
                <a:solidFill>
                  <a:srgbClr val="FFC000"/>
                </a:solidFill>
                <a:effectLst>
                  <a:outerShdw blurRad="50800" dist="39000" dir="5460000" algn="tl">
                    <a:srgbClr val="000000">
                      <a:alpha val="38000"/>
                    </a:srgbClr>
                  </a:outerShdw>
                </a:effectLst>
              </a:rPr>
              <a:t>TRANSMITE INFORMACIÓN (APRENDE)</a:t>
            </a:r>
          </a:p>
          <a:p>
            <a:pPr algn="ctr"/>
            <a:r>
              <a:rPr lang="es-ES" sz="3200" b="1" dirty="0" smtClean="0">
                <a:ln w="11430"/>
                <a:solidFill>
                  <a:srgbClr val="FFC000"/>
                </a:solidFill>
                <a:effectLst>
                  <a:outerShdw blurRad="50800" dist="39000" dir="5460000" algn="tl">
                    <a:srgbClr val="000000">
                      <a:alpha val="38000"/>
                    </a:srgbClr>
                  </a:outerShdw>
                </a:effectLst>
              </a:rPr>
              <a:t>ENRIQUECE LA ATMÓSFERA EN OXIGENO</a:t>
            </a:r>
          </a:p>
        </p:txBody>
      </p:sp>
      <p:pic>
        <p:nvPicPr>
          <p:cNvPr id="3" name="Picture 3" descr="C:\Mis documentos\Dante\Imágenes\Planetarias\Mars 2.jpg"/>
          <p:cNvPicPr>
            <a:picLocks noChangeAspect="1" noChangeArrowheads="1"/>
          </p:cNvPicPr>
          <p:nvPr/>
        </p:nvPicPr>
        <p:blipFill>
          <a:blip r:embed="rId2"/>
          <a:srcRect/>
          <a:stretch>
            <a:fillRect/>
          </a:stretch>
        </p:blipFill>
        <p:spPr bwMode="auto">
          <a:xfrm>
            <a:off x="-71470" y="3714753"/>
            <a:ext cx="3143272" cy="3143272"/>
          </a:xfrm>
          <a:prstGeom prst="rect">
            <a:avLst/>
          </a:prstGeom>
          <a:noFill/>
          <a:ln w="9525">
            <a:noFill/>
            <a:miter lim="800000"/>
            <a:headEnd/>
            <a:tailEnd/>
          </a:ln>
        </p:spPr>
      </p:pic>
      <p:pic>
        <p:nvPicPr>
          <p:cNvPr id="4" name="Picture 4" descr="Венера"/>
          <p:cNvPicPr>
            <a:picLocks noChangeAspect="1" noChangeArrowheads="1"/>
          </p:cNvPicPr>
          <p:nvPr/>
        </p:nvPicPr>
        <p:blipFill>
          <a:blip r:embed="rId3" r:link="rId4"/>
          <a:srcRect/>
          <a:stretch>
            <a:fillRect/>
          </a:stretch>
        </p:blipFill>
        <p:spPr bwMode="auto">
          <a:xfrm>
            <a:off x="5715008" y="3430360"/>
            <a:ext cx="3429024" cy="3427664"/>
          </a:xfrm>
          <a:prstGeom prst="rect">
            <a:avLst/>
          </a:prstGeom>
          <a:noFill/>
          <a:ln w="9525">
            <a:noFill/>
            <a:miter lim="800000"/>
            <a:headEnd/>
            <a:tailEnd/>
          </a:ln>
        </p:spPr>
      </p:pic>
      <p:sp>
        <p:nvSpPr>
          <p:cNvPr id="6" name="5 CuadroTexto"/>
          <p:cNvSpPr txBox="1"/>
          <p:nvPr/>
        </p:nvSpPr>
        <p:spPr>
          <a:xfrm>
            <a:off x="214282" y="3214686"/>
            <a:ext cx="2241319" cy="307777"/>
          </a:xfrm>
          <a:prstGeom prst="rect">
            <a:avLst/>
          </a:prstGeom>
          <a:noFill/>
        </p:spPr>
        <p:txBody>
          <a:bodyPr wrap="none" rtlCol="0">
            <a:spAutoFit/>
          </a:bodyPr>
          <a:lstStyle/>
          <a:p>
            <a:r>
              <a:rPr lang="es-MX" sz="1400" dirty="0" smtClean="0"/>
              <a:t>MARTE  95.32 % de CO</a:t>
            </a:r>
            <a:r>
              <a:rPr lang="es-MX" sz="1100" dirty="0" smtClean="0"/>
              <a:t>2</a:t>
            </a:r>
            <a:endParaRPr lang="es-MX" sz="1400" dirty="0"/>
          </a:p>
        </p:txBody>
      </p:sp>
      <p:sp>
        <p:nvSpPr>
          <p:cNvPr id="8" name="7 CuadroTexto"/>
          <p:cNvSpPr txBox="1"/>
          <p:nvPr/>
        </p:nvSpPr>
        <p:spPr>
          <a:xfrm>
            <a:off x="7215206" y="3000372"/>
            <a:ext cx="1875835" cy="307777"/>
          </a:xfrm>
          <a:prstGeom prst="rect">
            <a:avLst/>
          </a:prstGeom>
          <a:noFill/>
        </p:spPr>
        <p:txBody>
          <a:bodyPr wrap="none" rtlCol="0">
            <a:spAutoFit/>
          </a:bodyPr>
          <a:lstStyle/>
          <a:p>
            <a:r>
              <a:rPr lang="es-MX" sz="1400" dirty="0" smtClean="0"/>
              <a:t>VENUS 95% de CO</a:t>
            </a:r>
            <a:r>
              <a:rPr lang="es-MX" sz="1050" dirty="0" smtClean="0"/>
              <a:t>2</a:t>
            </a:r>
            <a:endParaRPr lang="es-MX" sz="1400" dirty="0"/>
          </a:p>
        </p:txBody>
      </p:sp>
    </p:spTree>
    <p:extLst>
      <p:ext uri="{BB962C8B-B14F-4D97-AF65-F5344CB8AC3E}">
        <p14:creationId xmlns:p14="http://schemas.microsoft.com/office/powerpoint/2010/main" xmlns="" val="218436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C:\Documents and Settings\museo-1-2009\Mis documentos\Mis imágenes\Nikon Transfer 2\030\IMG_2621.JPG"/>
          <p:cNvPicPr>
            <a:picLocks noChangeAspect="1" noChangeArrowheads="1"/>
          </p:cNvPicPr>
          <p:nvPr/>
        </p:nvPicPr>
        <p:blipFill>
          <a:blip r:embed="rId2"/>
          <a:srcRect/>
          <a:stretch>
            <a:fillRect/>
          </a:stretch>
        </p:blipFill>
        <p:spPr bwMode="auto">
          <a:xfrm>
            <a:off x="500034" y="714356"/>
            <a:ext cx="8128000" cy="5405120"/>
          </a:xfrm>
          <a:prstGeom prst="rect">
            <a:avLst/>
          </a:prstGeom>
          <a:noFill/>
        </p:spPr>
      </p:pic>
      <p:sp>
        <p:nvSpPr>
          <p:cNvPr id="5" name="4 Rectángulo"/>
          <p:cNvSpPr/>
          <p:nvPr/>
        </p:nvSpPr>
        <p:spPr>
          <a:xfrm>
            <a:off x="428596" y="571480"/>
            <a:ext cx="428628" cy="564360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857224" y="6000768"/>
            <a:ext cx="7786742" cy="2857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CuadroTexto"/>
          <p:cNvSpPr txBox="1"/>
          <p:nvPr/>
        </p:nvSpPr>
        <p:spPr>
          <a:xfrm>
            <a:off x="1571604" y="285728"/>
            <a:ext cx="3611886" cy="369332"/>
          </a:xfrm>
          <a:prstGeom prst="rect">
            <a:avLst/>
          </a:prstGeom>
          <a:noFill/>
        </p:spPr>
        <p:txBody>
          <a:bodyPr wrap="none" rtlCol="0">
            <a:spAutoFit/>
          </a:bodyPr>
          <a:lstStyle/>
          <a:p>
            <a:r>
              <a:rPr lang="es-MX" dirty="0" smtClean="0"/>
              <a:t>APRENDER A LEÉR LOS CERROS</a:t>
            </a:r>
            <a:endParaRPr lang="es-MX"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tierra"/>
          <p:cNvPicPr>
            <a:picLocks noChangeAspect="1" noChangeArrowheads="1"/>
          </p:cNvPicPr>
          <p:nvPr/>
        </p:nvPicPr>
        <p:blipFill>
          <a:blip r:embed="rId2" cstate="print"/>
          <a:srcRect/>
          <a:stretch>
            <a:fillRect/>
          </a:stretch>
        </p:blipFill>
        <p:spPr bwMode="auto">
          <a:xfrm>
            <a:off x="0" y="71414"/>
            <a:ext cx="9162942" cy="6237484"/>
          </a:xfrm>
          <a:prstGeom prst="rect">
            <a:avLst/>
          </a:prstGeom>
          <a:noFill/>
          <a:ln w="9525">
            <a:noFill/>
            <a:miter lim="800000"/>
            <a:headEnd/>
            <a:tailEnd/>
          </a:ln>
        </p:spPr>
      </p:pic>
      <p:sp>
        <p:nvSpPr>
          <p:cNvPr id="5" name="4 Rectángulo"/>
          <p:cNvSpPr/>
          <p:nvPr/>
        </p:nvSpPr>
        <p:spPr>
          <a:xfrm>
            <a:off x="1016379" y="2967335"/>
            <a:ext cx="4009431"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O.O38% DE</a:t>
            </a:r>
          </a:p>
          <a:p>
            <a:pPr algn="ctr"/>
            <a:r>
              <a:rPr lang="es-E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a:t>
            </a:r>
            <a:r>
              <a:rPr lang="es-E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endParaRPr lang="es-E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Título"/>
          <p:cNvSpPr>
            <a:spLocks noGrp="1"/>
          </p:cNvSpPr>
          <p:nvPr>
            <p:ph type="title"/>
          </p:nvPr>
        </p:nvSpPr>
        <p:spPr>
          <a:xfrm>
            <a:off x="457200" y="267494"/>
            <a:ext cx="8229600" cy="1399032"/>
          </a:xfrm>
        </p:spPr>
        <p:txBody>
          <a:bodyPr/>
          <a:lstStyle/>
          <a:p>
            <a:pPr marL="484632" indent="0" fontAlgn="auto">
              <a:spcAft>
                <a:spcPts val="0"/>
              </a:spcAft>
              <a:defRPr/>
            </a:pPr>
            <a:r>
              <a:rPr lang="es-MX" sz="2800" smtClean="0">
                <a:solidFill>
                  <a:schemeClr val="accent1">
                    <a:tint val="83000"/>
                    <a:satMod val="150000"/>
                  </a:schemeClr>
                </a:solidFill>
              </a:rPr>
              <a:t>FORMACION ACASTA CANADA</a:t>
            </a:r>
            <a:br>
              <a:rPr lang="es-MX" sz="2800" smtClean="0">
                <a:solidFill>
                  <a:schemeClr val="accent1">
                    <a:tint val="83000"/>
                    <a:satMod val="150000"/>
                  </a:schemeClr>
                </a:solidFill>
              </a:rPr>
            </a:br>
            <a:r>
              <a:rPr lang="es-MX" sz="2800" smtClean="0">
                <a:solidFill>
                  <a:schemeClr val="accent1">
                    <a:tint val="83000"/>
                    <a:satMod val="150000"/>
                  </a:schemeClr>
                </a:solidFill>
              </a:rPr>
              <a:t>4000 MILLONES DE AÑOS</a:t>
            </a:r>
          </a:p>
        </p:txBody>
      </p:sp>
      <p:pic>
        <p:nvPicPr>
          <p:cNvPr id="4" name="Picture 4" descr="http://scienceviews.com/photo/browse/SIA3497.jpg"/>
          <p:cNvPicPr>
            <a:picLocks noChangeAspect="1" noChangeArrowheads="1"/>
          </p:cNvPicPr>
          <p:nvPr/>
        </p:nvPicPr>
        <p:blipFill>
          <a:blip r:embed="rId2"/>
          <a:srcRect/>
          <a:stretch>
            <a:fillRect/>
          </a:stretch>
        </p:blipFill>
        <p:spPr bwMode="auto">
          <a:xfrm>
            <a:off x="1285852" y="2000240"/>
            <a:ext cx="5882750" cy="4071966"/>
          </a:xfrm>
          <a:prstGeom prst="rect">
            <a:avLst/>
          </a:prstGeom>
          <a:noFill/>
        </p:spPr>
      </p:pic>
      <p:sp>
        <p:nvSpPr>
          <p:cNvPr id="2" name="1 Rectángulo"/>
          <p:cNvSpPr/>
          <p:nvPr/>
        </p:nvSpPr>
        <p:spPr>
          <a:xfrm>
            <a:off x="7596336" y="4221088"/>
            <a:ext cx="216024"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CuadroTexto"/>
          <p:cNvSpPr txBox="1"/>
          <p:nvPr/>
        </p:nvSpPr>
        <p:spPr>
          <a:xfrm>
            <a:off x="8028384" y="5013176"/>
            <a:ext cx="870751" cy="369332"/>
          </a:xfrm>
          <a:prstGeom prst="rect">
            <a:avLst/>
          </a:prstGeom>
          <a:noFill/>
        </p:spPr>
        <p:txBody>
          <a:bodyPr wrap="none" rtlCol="0">
            <a:spAutoFit/>
          </a:bodyPr>
          <a:lstStyle/>
          <a:p>
            <a:r>
              <a:rPr lang="es-MX" dirty="0" smtClean="0"/>
              <a:t>15 cm</a:t>
            </a:r>
            <a:endParaRPr lang="es-MX"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s://encrypted-tbn0.gstatic.com/images?q=tbn:ANd9GcRqAwwTjesCekC6C70tlcsoYRBCd6CjbDJlFOF-8e-aYTGQIIQ_Ig"/>
          <p:cNvPicPr>
            <a:picLocks noChangeAspect="1" noChangeArrowheads="1"/>
          </p:cNvPicPr>
          <p:nvPr/>
        </p:nvPicPr>
        <p:blipFill>
          <a:blip r:embed="rId2"/>
          <a:srcRect/>
          <a:stretch>
            <a:fillRect/>
          </a:stretch>
        </p:blipFill>
        <p:spPr bwMode="auto">
          <a:xfrm>
            <a:off x="155575" y="942993"/>
            <a:ext cx="8143875" cy="5200651"/>
          </a:xfrm>
          <a:prstGeom prst="rect">
            <a:avLst/>
          </a:prstGeom>
          <a:noFill/>
        </p:spPr>
      </p:pic>
      <p:sp>
        <p:nvSpPr>
          <p:cNvPr id="5" name="4 CuadroTexto"/>
          <p:cNvSpPr txBox="1"/>
          <p:nvPr/>
        </p:nvSpPr>
        <p:spPr>
          <a:xfrm>
            <a:off x="2285984" y="500042"/>
            <a:ext cx="3006657" cy="369332"/>
          </a:xfrm>
          <a:prstGeom prst="rect">
            <a:avLst/>
          </a:prstGeom>
          <a:noFill/>
        </p:spPr>
        <p:txBody>
          <a:bodyPr wrap="none" rtlCol="0">
            <a:spAutoFit/>
          </a:bodyPr>
          <a:lstStyle/>
          <a:p>
            <a:r>
              <a:rPr lang="es-MX" dirty="0" smtClean="0"/>
              <a:t>Gneis </a:t>
            </a:r>
            <a:r>
              <a:rPr lang="es-MX" dirty="0" err="1" smtClean="0"/>
              <a:t>Acasta</a:t>
            </a:r>
            <a:r>
              <a:rPr lang="es-MX" dirty="0" smtClean="0"/>
              <a:t> huellas de oleaje</a:t>
            </a:r>
            <a:endParaRPr lang="es-MX" dirty="0"/>
          </a:p>
        </p:txBody>
      </p:sp>
      <p:sp>
        <p:nvSpPr>
          <p:cNvPr id="2" name="1 Rectángulo"/>
          <p:cNvSpPr/>
          <p:nvPr/>
        </p:nvSpPr>
        <p:spPr>
          <a:xfrm>
            <a:off x="8532440" y="2204864"/>
            <a:ext cx="144016" cy="3456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CuadroTexto"/>
          <p:cNvSpPr txBox="1"/>
          <p:nvPr/>
        </p:nvSpPr>
        <p:spPr>
          <a:xfrm>
            <a:off x="8460432" y="6309320"/>
            <a:ext cx="821059" cy="369332"/>
          </a:xfrm>
          <a:prstGeom prst="rect">
            <a:avLst/>
          </a:prstGeom>
          <a:noFill/>
        </p:spPr>
        <p:txBody>
          <a:bodyPr wrap="none" rtlCol="0">
            <a:spAutoFit/>
          </a:bodyPr>
          <a:lstStyle/>
          <a:p>
            <a:r>
              <a:rPr lang="es-MX" dirty="0" smtClean="0"/>
              <a:t>Un m.</a:t>
            </a:r>
            <a:endParaRPr lang="es-MX"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http://images.slideplayer.es/2/170953/slides/slide_1.jpg"/>
          <p:cNvPicPr>
            <a:picLocks noChangeAspect="1" noChangeArrowheads="1"/>
          </p:cNvPicPr>
          <p:nvPr/>
        </p:nvPicPr>
        <p:blipFill>
          <a:blip r:embed="rId2"/>
          <a:srcRect/>
          <a:stretch>
            <a:fillRect/>
          </a:stretch>
        </p:blipFill>
        <p:spPr bwMode="auto">
          <a:xfrm>
            <a:off x="155574" y="295275"/>
            <a:ext cx="7988325" cy="5991245"/>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na">
            <a:hlinkClick r:id="rId2"/>
          </p:cNvPr>
          <p:cNvPicPr>
            <a:picLocks noChangeAspect="1" noChangeArrowheads="1"/>
          </p:cNvPicPr>
          <p:nvPr/>
        </p:nvPicPr>
        <p:blipFill>
          <a:blip r:embed="rId3"/>
          <a:srcRect/>
          <a:stretch>
            <a:fillRect/>
          </a:stretch>
        </p:blipFill>
        <p:spPr>
          <a:xfrm>
            <a:off x="-36513" y="-24"/>
            <a:ext cx="5113338" cy="4090987"/>
          </a:xfrm>
          <a:prstGeom prst="rect">
            <a:avLst/>
          </a:prstGeom>
          <a:noFill/>
          <a:ln/>
        </p:spPr>
      </p:pic>
      <p:pic>
        <p:nvPicPr>
          <p:cNvPr id="3" name="Picture 4" descr="http://palaeo.gly.bris.ac.uk/palaeofiles/lagerstatten/Burgess/Anomalocarishunts.jpg"/>
          <p:cNvPicPr>
            <a:picLocks noChangeAspect="1" noChangeArrowheads="1"/>
          </p:cNvPicPr>
          <p:nvPr/>
        </p:nvPicPr>
        <p:blipFill>
          <a:blip r:embed="rId4"/>
          <a:srcRect/>
          <a:stretch>
            <a:fillRect/>
          </a:stretch>
        </p:blipFill>
        <p:spPr bwMode="auto">
          <a:xfrm>
            <a:off x="6102636" y="4572008"/>
            <a:ext cx="3041395" cy="2286016"/>
          </a:xfrm>
          <a:prstGeom prst="rect">
            <a:avLst/>
          </a:prstGeom>
          <a:noFill/>
        </p:spPr>
      </p:pic>
      <p:pic>
        <p:nvPicPr>
          <p:cNvPr id="4" name="Picture 2" descr="http://natuurbelevingessen.files.wordpress.com/2010/11/ediacara_fauna.jpg"/>
          <p:cNvPicPr>
            <a:picLocks noChangeAspect="1" noChangeArrowheads="1"/>
          </p:cNvPicPr>
          <p:nvPr/>
        </p:nvPicPr>
        <p:blipFill>
          <a:blip r:embed="rId5"/>
          <a:srcRect/>
          <a:stretch>
            <a:fillRect/>
          </a:stretch>
        </p:blipFill>
        <p:spPr bwMode="auto">
          <a:xfrm>
            <a:off x="1142976" y="4750597"/>
            <a:ext cx="2928958" cy="2059462"/>
          </a:xfrm>
          <a:prstGeom prst="rect">
            <a:avLst/>
          </a:prstGeom>
          <a:noFill/>
        </p:spPr>
      </p:pic>
      <p:sp>
        <p:nvSpPr>
          <p:cNvPr id="5" name="4 CuadroTexto"/>
          <p:cNvSpPr txBox="1"/>
          <p:nvPr/>
        </p:nvSpPr>
        <p:spPr>
          <a:xfrm>
            <a:off x="5500694" y="1285860"/>
            <a:ext cx="3544560" cy="923330"/>
          </a:xfrm>
          <a:prstGeom prst="rect">
            <a:avLst/>
          </a:prstGeom>
          <a:noFill/>
        </p:spPr>
        <p:txBody>
          <a:bodyPr wrap="none" rtlCol="0">
            <a:spAutoFit/>
          </a:bodyPr>
          <a:lstStyle/>
          <a:p>
            <a:r>
              <a:rPr lang="es-MX" dirty="0" smtClean="0"/>
              <a:t>ACIDO DESOXIRIBONUCLEICO</a:t>
            </a:r>
          </a:p>
          <a:p>
            <a:r>
              <a:rPr lang="es-MX" dirty="0" smtClean="0"/>
              <a:t>MOLECULA  MUY COMPLEJA</a:t>
            </a:r>
          </a:p>
          <a:p>
            <a:r>
              <a:rPr lang="es-MX" dirty="0" smtClean="0"/>
              <a:t>QUE APRENDIÓ A DUPLICARSE</a:t>
            </a:r>
            <a:endParaRPr lang="es-MX" dirty="0"/>
          </a:p>
        </p:txBody>
      </p:sp>
      <p:sp>
        <p:nvSpPr>
          <p:cNvPr id="6" name="5 CuadroTexto"/>
          <p:cNvSpPr txBox="1"/>
          <p:nvPr/>
        </p:nvSpPr>
        <p:spPr>
          <a:xfrm>
            <a:off x="500034" y="4345552"/>
            <a:ext cx="4281941" cy="369332"/>
          </a:xfrm>
          <a:prstGeom prst="rect">
            <a:avLst/>
          </a:prstGeom>
          <a:noFill/>
        </p:spPr>
        <p:txBody>
          <a:bodyPr wrap="none" rtlCol="0">
            <a:spAutoFit/>
          </a:bodyPr>
          <a:lstStyle/>
          <a:p>
            <a:r>
              <a:rPr lang="es-MX" dirty="0" smtClean="0"/>
              <a:t>EMPIEZA LA VIDA, jardín de </a:t>
            </a:r>
            <a:r>
              <a:rPr lang="es-MX" dirty="0" err="1" smtClean="0"/>
              <a:t>Ediacara</a:t>
            </a:r>
            <a:endParaRPr lang="es-MX" dirty="0"/>
          </a:p>
        </p:txBody>
      </p:sp>
      <p:sp>
        <p:nvSpPr>
          <p:cNvPr id="7" name="6 CuadroTexto"/>
          <p:cNvSpPr txBox="1"/>
          <p:nvPr/>
        </p:nvSpPr>
        <p:spPr>
          <a:xfrm>
            <a:off x="5929322" y="3643314"/>
            <a:ext cx="3366627" cy="646331"/>
          </a:xfrm>
          <a:prstGeom prst="rect">
            <a:avLst/>
          </a:prstGeom>
          <a:noFill/>
        </p:spPr>
        <p:txBody>
          <a:bodyPr wrap="none" rtlCol="0">
            <a:spAutoFit/>
          </a:bodyPr>
          <a:lstStyle/>
          <a:p>
            <a:r>
              <a:rPr lang="es-MX" dirty="0" smtClean="0"/>
              <a:t>Aparecen los depredadores</a:t>
            </a:r>
          </a:p>
          <a:p>
            <a:r>
              <a:rPr lang="es-MX" dirty="0" err="1" smtClean="0"/>
              <a:t>Monustros</a:t>
            </a:r>
            <a:r>
              <a:rPr lang="es-MX" dirty="0" smtClean="0"/>
              <a:t> de </a:t>
            </a:r>
            <a:r>
              <a:rPr lang="es-MX" dirty="0" err="1" smtClean="0"/>
              <a:t>Burgess</a:t>
            </a:r>
            <a:r>
              <a:rPr lang="es-MX" dirty="0" smtClean="0"/>
              <a:t> </a:t>
            </a:r>
            <a:r>
              <a:rPr lang="es-MX" dirty="0" err="1" smtClean="0"/>
              <a:t>Shale</a:t>
            </a:r>
            <a:endParaRPr lang="es-MX"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http://www.duiops.net/dinos/images/carbonif.gif"/>
          <p:cNvPicPr>
            <a:picLocks noChangeAspect="1" noChangeArrowheads="1"/>
          </p:cNvPicPr>
          <p:nvPr/>
        </p:nvPicPr>
        <p:blipFill>
          <a:blip r:embed="rId2"/>
          <a:srcRect/>
          <a:stretch>
            <a:fillRect/>
          </a:stretch>
        </p:blipFill>
        <p:spPr bwMode="auto">
          <a:xfrm>
            <a:off x="71406" y="95017"/>
            <a:ext cx="4143404" cy="3048231"/>
          </a:xfrm>
          <a:prstGeom prst="rect">
            <a:avLst/>
          </a:prstGeom>
          <a:noFill/>
        </p:spPr>
      </p:pic>
      <p:pic>
        <p:nvPicPr>
          <p:cNvPr id="5" name="Picture 14" descr="http://www.somosamigosdelatierra.org/00_imagenes/archaeopteryx.jpg"/>
          <p:cNvPicPr>
            <a:picLocks noChangeAspect="1" noChangeArrowheads="1"/>
          </p:cNvPicPr>
          <p:nvPr/>
        </p:nvPicPr>
        <p:blipFill>
          <a:blip r:embed="rId3"/>
          <a:srcRect/>
          <a:stretch>
            <a:fillRect/>
          </a:stretch>
        </p:blipFill>
        <p:spPr bwMode="auto">
          <a:xfrm>
            <a:off x="71407" y="3237598"/>
            <a:ext cx="4071966" cy="3406111"/>
          </a:xfrm>
          <a:prstGeom prst="rect">
            <a:avLst/>
          </a:prstGeom>
          <a:noFill/>
        </p:spPr>
      </p:pic>
      <p:pic>
        <p:nvPicPr>
          <p:cNvPr id="137218" name="Picture 2" descr="http://upload.wikimedia.org/wikipedia/commons/5/59/Egg_Mountain.jpg"/>
          <p:cNvPicPr>
            <a:picLocks noChangeAspect="1" noChangeArrowheads="1"/>
          </p:cNvPicPr>
          <p:nvPr/>
        </p:nvPicPr>
        <p:blipFill>
          <a:blip r:embed="rId4"/>
          <a:srcRect/>
          <a:stretch>
            <a:fillRect/>
          </a:stretch>
        </p:blipFill>
        <p:spPr bwMode="auto">
          <a:xfrm>
            <a:off x="5437209" y="2906696"/>
            <a:ext cx="3206757" cy="3808452"/>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noChangeArrowheads="1"/>
          </p:cNvPicPr>
          <p:nvPr/>
        </p:nvPicPr>
        <p:blipFill>
          <a:blip r:embed="rId3"/>
          <a:srcRect/>
          <a:stretch>
            <a:fillRect/>
          </a:stretch>
        </p:blipFill>
        <p:spPr bwMode="auto">
          <a:xfrm>
            <a:off x="233363" y="1357313"/>
            <a:ext cx="4738687" cy="1895475"/>
          </a:xfrm>
          <a:prstGeom prst="rect">
            <a:avLst/>
          </a:prstGeom>
          <a:noFill/>
          <a:ln w="9525">
            <a:noFill/>
            <a:miter lim="800000"/>
            <a:headEnd/>
            <a:tailEnd/>
          </a:ln>
        </p:spPr>
      </p:pic>
      <p:pic>
        <p:nvPicPr>
          <p:cNvPr id="31747" name="Picture 4" descr="Image19"/>
          <p:cNvPicPr>
            <a:picLocks noChangeAspect="1" noChangeArrowheads="1"/>
          </p:cNvPicPr>
          <p:nvPr/>
        </p:nvPicPr>
        <p:blipFill>
          <a:blip r:embed="rId4"/>
          <a:srcRect/>
          <a:stretch>
            <a:fillRect/>
          </a:stretch>
        </p:blipFill>
        <p:spPr bwMode="auto">
          <a:xfrm>
            <a:off x="3136900" y="3262313"/>
            <a:ext cx="6007100" cy="3595687"/>
          </a:xfrm>
          <a:prstGeom prst="rect">
            <a:avLst/>
          </a:prstGeom>
          <a:noFill/>
          <a:ln w="9525">
            <a:noFill/>
            <a:miter lim="800000"/>
            <a:headEnd/>
            <a:tailEnd/>
          </a:ln>
        </p:spPr>
      </p:pic>
      <p:pic>
        <p:nvPicPr>
          <p:cNvPr id="31748" name="Picture 5" descr="2D5BE35D8B8D436FBDA03807B8888510"/>
          <p:cNvPicPr>
            <a:picLocks noChangeAspect="1" noChangeArrowheads="1"/>
          </p:cNvPicPr>
          <p:nvPr/>
        </p:nvPicPr>
        <p:blipFill>
          <a:blip r:embed="rId5"/>
          <a:srcRect/>
          <a:stretch>
            <a:fillRect/>
          </a:stretch>
        </p:blipFill>
        <p:spPr bwMode="auto">
          <a:xfrm>
            <a:off x="614363" y="3743325"/>
            <a:ext cx="1882775" cy="2900363"/>
          </a:xfrm>
          <a:prstGeom prst="rect">
            <a:avLst/>
          </a:prstGeom>
          <a:noFill/>
          <a:ln w="9525">
            <a:noFill/>
            <a:miter lim="800000"/>
            <a:headEnd/>
            <a:tailEnd/>
          </a:ln>
        </p:spPr>
      </p:pic>
      <p:sp>
        <p:nvSpPr>
          <p:cNvPr id="31749" name="5 CuadroTexto"/>
          <p:cNvSpPr txBox="1">
            <a:spLocks noChangeArrowheads="1"/>
          </p:cNvSpPr>
          <p:nvPr/>
        </p:nvSpPr>
        <p:spPr bwMode="auto">
          <a:xfrm>
            <a:off x="5143504" y="1143000"/>
            <a:ext cx="3746538" cy="1569660"/>
          </a:xfrm>
          <a:prstGeom prst="rect">
            <a:avLst/>
          </a:prstGeom>
          <a:noFill/>
          <a:ln w="9525">
            <a:noFill/>
            <a:miter lim="800000"/>
            <a:headEnd/>
            <a:tailEnd/>
          </a:ln>
        </p:spPr>
        <p:txBody>
          <a:bodyPr wrap="none">
            <a:spAutoFit/>
          </a:bodyPr>
          <a:lstStyle/>
          <a:p>
            <a:r>
              <a:rPr lang="es-MX" sz="2400" b="1" dirty="0">
                <a:solidFill>
                  <a:srgbClr val="FFFF00"/>
                </a:solidFill>
              </a:rPr>
              <a:t>L</a:t>
            </a:r>
            <a:r>
              <a:rPr lang="es-MX" sz="2400" b="1" dirty="0" smtClean="0">
                <a:solidFill>
                  <a:srgbClr val="FFFF00"/>
                </a:solidFill>
              </a:rPr>
              <a:t>as rocas sedimentarias</a:t>
            </a:r>
          </a:p>
          <a:p>
            <a:r>
              <a:rPr lang="es-MX" sz="2400" b="1" dirty="0" smtClean="0">
                <a:solidFill>
                  <a:srgbClr val="FFFF00"/>
                </a:solidFill>
              </a:rPr>
              <a:t>contienen una inmensa</a:t>
            </a:r>
          </a:p>
          <a:p>
            <a:r>
              <a:rPr lang="es-MX" sz="2400" b="1" dirty="0" smtClean="0">
                <a:solidFill>
                  <a:srgbClr val="FFFF00"/>
                </a:solidFill>
              </a:rPr>
              <a:t>riqueza el CARBÓN Y</a:t>
            </a:r>
          </a:p>
          <a:p>
            <a:r>
              <a:rPr lang="es-MX" sz="2400" b="1" dirty="0" smtClean="0">
                <a:solidFill>
                  <a:srgbClr val="FFFF00"/>
                </a:solidFill>
              </a:rPr>
              <a:t>EL PETRÓLEO</a:t>
            </a:r>
            <a:endParaRPr lang="es-MX" sz="2400" b="1" dirty="0">
              <a:solidFill>
                <a:srgbClr val="FFFF00"/>
              </a:solidFill>
            </a:endParaRPr>
          </a:p>
        </p:txBody>
      </p:sp>
      <p:sp>
        <p:nvSpPr>
          <p:cNvPr id="6" name="5 CuadroTexto"/>
          <p:cNvSpPr txBox="1"/>
          <p:nvPr/>
        </p:nvSpPr>
        <p:spPr>
          <a:xfrm>
            <a:off x="2357422" y="571480"/>
            <a:ext cx="3297698" cy="369332"/>
          </a:xfrm>
          <a:prstGeom prst="rect">
            <a:avLst/>
          </a:prstGeom>
          <a:noFill/>
        </p:spPr>
        <p:txBody>
          <a:bodyPr wrap="none" rtlCol="0">
            <a:spAutoFit/>
          </a:bodyPr>
          <a:lstStyle/>
          <a:p>
            <a:r>
              <a:rPr lang="es-MX" dirty="0" smtClean="0"/>
              <a:t>LA VIDA SECUESTRA AL CO</a:t>
            </a:r>
            <a:r>
              <a:rPr lang="es-MX" sz="1100" dirty="0" smtClean="0"/>
              <a:t>2</a:t>
            </a:r>
            <a:endParaRPr lang="es-MX"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desenchufados.net/wp-content/uploads/2012/03/obtenci%C3%B3n-del-petroleo-y-el-gas-natural.jpg"/>
          <p:cNvPicPr>
            <a:picLocks noChangeAspect="1" noChangeArrowheads="1"/>
          </p:cNvPicPr>
          <p:nvPr/>
        </p:nvPicPr>
        <p:blipFill>
          <a:blip r:embed="rId2"/>
          <a:srcRect/>
          <a:stretch>
            <a:fillRect/>
          </a:stretch>
        </p:blipFill>
        <p:spPr bwMode="auto">
          <a:xfrm>
            <a:off x="821539" y="780103"/>
            <a:ext cx="7250923" cy="5220666"/>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all-free-photos.com/images/usa/PI10006-hr.jpg"/>
          <p:cNvPicPr>
            <a:picLocks noChangeAspect="1" noChangeArrowheads="1"/>
          </p:cNvPicPr>
          <p:nvPr/>
        </p:nvPicPr>
        <p:blipFill>
          <a:blip r:embed="rId2"/>
          <a:srcRect/>
          <a:stretch>
            <a:fillRect/>
          </a:stretch>
        </p:blipFill>
        <p:spPr bwMode="auto">
          <a:xfrm>
            <a:off x="742973" y="214290"/>
            <a:ext cx="7115175" cy="5334001"/>
          </a:xfrm>
          <a:prstGeom prst="rect">
            <a:avLst/>
          </a:prstGeom>
          <a:noFill/>
        </p:spPr>
      </p:pic>
      <p:sp>
        <p:nvSpPr>
          <p:cNvPr id="3" name="2 CuadroTexto"/>
          <p:cNvSpPr txBox="1"/>
          <p:nvPr/>
        </p:nvSpPr>
        <p:spPr>
          <a:xfrm>
            <a:off x="857224" y="5857892"/>
            <a:ext cx="7407797" cy="369332"/>
          </a:xfrm>
          <a:prstGeom prst="rect">
            <a:avLst/>
          </a:prstGeom>
          <a:noFill/>
        </p:spPr>
        <p:txBody>
          <a:bodyPr wrap="none" rtlCol="0">
            <a:spAutoFit/>
          </a:bodyPr>
          <a:lstStyle/>
          <a:p>
            <a:r>
              <a:rPr lang="es-MX" dirty="0" smtClean="0"/>
              <a:t>La historia de la vida esta plasmada en las rocas SEDIMENTARIAS</a:t>
            </a:r>
            <a:endParaRPr lang="es-MX"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nonabox.es/blog/wp-content/uploads/2013/04/stork.jpg"/>
          <p:cNvPicPr>
            <a:picLocks noChangeAspect="1" noChangeArrowheads="1"/>
          </p:cNvPicPr>
          <p:nvPr/>
        </p:nvPicPr>
        <p:blipFill>
          <a:blip r:embed="rId2"/>
          <a:srcRect/>
          <a:stretch>
            <a:fillRect/>
          </a:stretch>
        </p:blipFill>
        <p:spPr bwMode="auto">
          <a:xfrm>
            <a:off x="2312" y="71438"/>
            <a:ext cx="8942688" cy="6715148"/>
          </a:xfrm>
          <a:prstGeom prst="rect">
            <a:avLst/>
          </a:prstGeom>
          <a:noFill/>
        </p:spPr>
      </p:pic>
      <p:sp>
        <p:nvSpPr>
          <p:cNvPr id="3" name="2 CuadroTexto"/>
          <p:cNvSpPr txBox="1"/>
          <p:nvPr/>
        </p:nvSpPr>
        <p:spPr>
          <a:xfrm>
            <a:off x="1142976" y="642918"/>
            <a:ext cx="1526380" cy="369332"/>
          </a:xfrm>
          <a:prstGeom prst="rect">
            <a:avLst/>
          </a:prstGeom>
          <a:noFill/>
        </p:spPr>
        <p:txBody>
          <a:bodyPr wrap="none" rtlCol="0">
            <a:spAutoFit/>
          </a:bodyPr>
          <a:lstStyle/>
          <a:p>
            <a:r>
              <a:rPr lang="es-MX" dirty="0" smtClean="0"/>
              <a:t>panspermia</a:t>
            </a:r>
            <a:endParaRPr lang="es-MX"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357290" y="2214554"/>
            <a:ext cx="4410182" cy="646331"/>
          </a:xfrm>
          <a:prstGeom prst="rect">
            <a:avLst/>
          </a:prstGeom>
          <a:noFill/>
        </p:spPr>
        <p:txBody>
          <a:bodyPr wrap="none" rtlCol="0">
            <a:spAutoFit/>
          </a:bodyPr>
          <a:lstStyle/>
          <a:p>
            <a:r>
              <a:rPr lang="es-MX" dirty="0" smtClean="0"/>
              <a:t>LAS ROCAS, PÁGINAS DONDE ESTA</a:t>
            </a:r>
          </a:p>
          <a:p>
            <a:r>
              <a:rPr lang="es-MX" dirty="0" smtClean="0"/>
              <a:t> PLASMADA LA HISTORIA DEL PLANETA</a:t>
            </a:r>
            <a:endParaRPr lang="es-MX" dirty="0"/>
          </a:p>
        </p:txBody>
      </p:sp>
      <p:pic>
        <p:nvPicPr>
          <p:cNvPr id="151554" name="Picture 2" descr="C:\Documents and Settings\museo-1-2009\Mis documentos\Mis imágenes\Nikon Transfer 2\030\IMG_2860.JPG"/>
          <p:cNvPicPr>
            <a:picLocks noChangeAspect="1" noChangeArrowheads="1"/>
          </p:cNvPicPr>
          <p:nvPr/>
        </p:nvPicPr>
        <p:blipFill>
          <a:blip r:embed="rId2" cstate="print"/>
          <a:srcRect/>
          <a:stretch>
            <a:fillRect/>
          </a:stretch>
        </p:blipFill>
        <p:spPr bwMode="auto">
          <a:xfrm>
            <a:off x="4572000" y="3429000"/>
            <a:ext cx="4064000" cy="2702560"/>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1406" y="2071678"/>
            <a:ext cx="1963999" cy="1477328"/>
          </a:xfrm>
          <a:prstGeom prst="rect">
            <a:avLst/>
          </a:prstGeom>
          <a:noFill/>
        </p:spPr>
        <p:txBody>
          <a:bodyPr wrap="none" rtlCol="0">
            <a:spAutoFit/>
          </a:bodyPr>
          <a:lstStyle/>
          <a:p>
            <a:r>
              <a:rPr lang="es-MX" dirty="0" smtClean="0"/>
              <a:t>ROCAS  IGNEAS</a:t>
            </a:r>
          </a:p>
          <a:p>
            <a:endParaRPr lang="es-MX" dirty="0" smtClean="0"/>
          </a:p>
          <a:p>
            <a:endParaRPr lang="es-MX" dirty="0" smtClean="0"/>
          </a:p>
          <a:p>
            <a:r>
              <a:rPr lang="es-MX" dirty="0" smtClean="0"/>
              <a:t>ROCAS </a:t>
            </a:r>
          </a:p>
          <a:p>
            <a:r>
              <a:rPr lang="es-MX" dirty="0" smtClean="0"/>
              <a:t>SEDIMENTERIAS</a:t>
            </a:r>
            <a:endParaRPr lang="es-MX" dirty="0"/>
          </a:p>
        </p:txBody>
      </p:sp>
      <p:sp>
        <p:nvSpPr>
          <p:cNvPr id="3" name="2 Más"/>
          <p:cNvSpPr/>
          <p:nvPr/>
        </p:nvSpPr>
        <p:spPr>
          <a:xfrm>
            <a:off x="1928794" y="2357430"/>
            <a:ext cx="914400" cy="914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2928926" y="1714488"/>
            <a:ext cx="1721946" cy="2308324"/>
          </a:xfrm>
          <a:prstGeom prst="rect">
            <a:avLst/>
          </a:prstGeom>
          <a:noFill/>
        </p:spPr>
        <p:txBody>
          <a:bodyPr wrap="none" rtlCol="0">
            <a:spAutoFit/>
          </a:bodyPr>
          <a:lstStyle/>
          <a:p>
            <a:r>
              <a:rPr lang="es-MX" dirty="0" smtClean="0"/>
              <a:t>CALOR</a:t>
            </a:r>
          </a:p>
          <a:p>
            <a:endParaRPr lang="es-MX" dirty="0" smtClean="0"/>
          </a:p>
          <a:p>
            <a:r>
              <a:rPr lang="es-MX" dirty="0" smtClean="0"/>
              <a:t>PRESIÓN</a:t>
            </a:r>
          </a:p>
          <a:p>
            <a:endParaRPr lang="es-MX" dirty="0" smtClean="0"/>
          </a:p>
          <a:p>
            <a:r>
              <a:rPr lang="es-MX" dirty="0" smtClean="0"/>
              <a:t>REACCIONES </a:t>
            </a:r>
          </a:p>
          <a:p>
            <a:r>
              <a:rPr lang="es-MX" dirty="0" smtClean="0"/>
              <a:t>QUIMICAS</a:t>
            </a:r>
          </a:p>
          <a:p>
            <a:endParaRPr lang="es-MX" dirty="0" smtClean="0"/>
          </a:p>
          <a:p>
            <a:r>
              <a:rPr lang="es-MX" b="1" dirty="0" smtClean="0"/>
              <a:t>TIEMPO</a:t>
            </a:r>
            <a:endParaRPr lang="es-MX" b="1" dirty="0"/>
          </a:p>
        </p:txBody>
      </p:sp>
      <p:sp>
        <p:nvSpPr>
          <p:cNvPr id="5" name="4 Igual que"/>
          <p:cNvSpPr/>
          <p:nvPr/>
        </p:nvSpPr>
        <p:spPr>
          <a:xfrm>
            <a:off x="4572000" y="2428868"/>
            <a:ext cx="914400" cy="9144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 name="5 Rectángulo"/>
          <p:cNvSpPr/>
          <p:nvPr/>
        </p:nvSpPr>
        <p:spPr>
          <a:xfrm>
            <a:off x="5572132" y="2280344"/>
            <a:ext cx="3459600" cy="1077218"/>
          </a:xfrm>
          <a:prstGeom prst="rect">
            <a:avLst/>
          </a:prstGeom>
          <a:noFill/>
        </p:spPr>
        <p:txBody>
          <a:bodyPr wrap="none" lIns="91440" tIns="45720" rIns="91440" bIns="45720">
            <a:spAutoFit/>
          </a:bodyPr>
          <a:lstStyle/>
          <a:p>
            <a:pPr algn="ctr"/>
            <a:r>
              <a:rPr lang="es-ES" sz="32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ROCAS</a:t>
            </a:r>
          </a:p>
          <a:p>
            <a:pPr algn="ctr"/>
            <a:r>
              <a:rPr lang="es-ES" sz="32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METAMÓRFICAS</a:t>
            </a:r>
            <a:endParaRPr lang="es-ES" sz="32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Grp="1" noChangeArrowheads="1"/>
          </p:cNvSpPr>
          <p:nvPr>
            <p:ph type="title"/>
          </p:nvPr>
        </p:nvSpPr>
        <p:spPr/>
        <p:txBody>
          <a:bodyPr/>
          <a:lstStyle/>
          <a:p>
            <a:endParaRPr lang="es-MX" smtClean="0"/>
          </a:p>
        </p:txBody>
      </p:sp>
      <p:pic>
        <p:nvPicPr>
          <p:cNvPr id="22531" name="Picture 4" descr="rock_cycle"/>
          <p:cNvPicPr>
            <a:picLocks noGrp="1" noChangeAspect="1" noChangeArrowheads="1"/>
          </p:cNvPicPr>
          <p:nvPr>
            <p:ph idx="1"/>
          </p:nvPr>
        </p:nvPicPr>
        <p:blipFill>
          <a:blip r:embed="rId2"/>
          <a:srcRect/>
          <a:stretch>
            <a:fillRect/>
          </a:stretch>
        </p:blipFill>
        <p:spPr>
          <a:xfrm>
            <a:off x="250825" y="304823"/>
            <a:ext cx="8640763" cy="6481763"/>
          </a:xfr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ciclo%20de%20las%20rocas"/>
          <p:cNvPicPr>
            <a:picLocks noGrp="1" noChangeAspect="1" noChangeArrowheads="1" noCrop="1"/>
          </p:cNvPicPr>
          <p:nvPr>
            <p:ph idx="1"/>
          </p:nvPr>
        </p:nvPicPr>
        <p:blipFill>
          <a:blip r:embed="rId2"/>
          <a:stretch>
            <a:fillRect/>
          </a:stretch>
        </p:blipFill>
        <p:spPr>
          <a:xfrm>
            <a:off x="457200" y="2213879"/>
            <a:ext cx="8229600" cy="3909792"/>
          </a:xfr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187450" y="0"/>
            <a:ext cx="7194550" cy="463550"/>
          </a:xfrm>
          <a:solidFill>
            <a:schemeClr val="tx1"/>
          </a:solidFill>
        </p:spPr>
        <p:txBody>
          <a:bodyPr>
            <a:normAutofit fontScale="90000"/>
          </a:bodyPr>
          <a:lstStyle/>
          <a:p>
            <a:r>
              <a:rPr lang="es-MX" sz="3600">
                <a:solidFill>
                  <a:srgbClr val="FFFF00"/>
                </a:solidFill>
                <a:latin typeface="Arial" charset="0"/>
              </a:rPr>
              <a:t>Principales rasgos orográficos</a:t>
            </a:r>
            <a:endParaRPr lang="es-ES" sz="3600">
              <a:solidFill>
                <a:srgbClr val="FFFF00"/>
              </a:solidFill>
              <a:latin typeface="Arial" charset="0"/>
            </a:endParaRPr>
          </a:p>
        </p:txBody>
      </p:sp>
      <p:pic>
        <p:nvPicPr>
          <p:cNvPr id="71683" name="Picture 3" descr="Mexico 3D chico"/>
          <p:cNvPicPr>
            <a:picLocks noChangeAspect="1" noChangeArrowheads="1"/>
          </p:cNvPicPr>
          <p:nvPr/>
        </p:nvPicPr>
        <p:blipFill>
          <a:blip r:embed="rId2"/>
          <a:srcRect/>
          <a:stretch>
            <a:fillRect/>
          </a:stretch>
        </p:blipFill>
        <p:spPr bwMode="auto">
          <a:xfrm>
            <a:off x="55776" y="599901"/>
            <a:ext cx="9144000" cy="6213475"/>
          </a:xfrm>
          <a:prstGeom prst="rect">
            <a:avLst/>
          </a:prstGeom>
          <a:noFill/>
        </p:spPr>
      </p:pic>
      <p:sp>
        <p:nvSpPr>
          <p:cNvPr id="71684" name="Text Box 4"/>
          <p:cNvSpPr txBox="1">
            <a:spLocks noChangeArrowheads="1"/>
          </p:cNvSpPr>
          <p:nvPr/>
        </p:nvSpPr>
        <p:spPr bwMode="auto">
          <a:xfrm>
            <a:off x="0" y="3581400"/>
            <a:ext cx="1816523" cy="369332"/>
          </a:xfrm>
          <a:prstGeom prst="rect">
            <a:avLst/>
          </a:prstGeom>
          <a:noFill/>
          <a:ln w="9525">
            <a:noFill/>
            <a:miter lim="800000"/>
            <a:headEnd/>
            <a:tailEnd/>
          </a:ln>
          <a:effectLst/>
        </p:spPr>
        <p:txBody>
          <a:bodyPr wrap="none">
            <a:spAutoFit/>
          </a:bodyPr>
          <a:lstStyle/>
          <a:p>
            <a:r>
              <a:rPr lang="es-MX" dirty="0">
                <a:solidFill>
                  <a:srgbClr val="FFFF00"/>
                </a:solidFill>
              </a:rPr>
              <a:t>Baja California</a:t>
            </a:r>
            <a:endParaRPr lang="es-ES" dirty="0">
              <a:solidFill>
                <a:srgbClr val="FFFF00"/>
              </a:solidFill>
            </a:endParaRPr>
          </a:p>
        </p:txBody>
      </p:sp>
      <p:sp>
        <p:nvSpPr>
          <p:cNvPr id="71685" name="Text Box 5"/>
          <p:cNvSpPr txBox="1">
            <a:spLocks noChangeArrowheads="1"/>
          </p:cNvSpPr>
          <p:nvPr/>
        </p:nvSpPr>
        <p:spPr bwMode="auto">
          <a:xfrm>
            <a:off x="5148263" y="3068638"/>
            <a:ext cx="2557110" cy="369332"/>
          </a:xfrm>
          <a:prstGeom prst="rect">
            <a:avLst/>
          </a:prstGeom>
          <a:noFill/>
          <a:ln w="9525">
            <a:noFill/>
            <a:miter lim="800000"/>
            <a:headEnd/>
            <a:tailEnd/>
          </a:ln>
          <a:effectLst/>
        </p:spPr>
        <p:txBody>
          <a:bodyPr wrap="none">
            <a:spAutoFit/>
          </a:bodyPr>
          <a:lstStyle/>
          <a:p>
            <a:r>
              <a:rPr lang="es-MX" dirty="0">
                <a:solidFill>
                  <a:srgbClr val="FFFF00"/>
                </a:solidFill>
              </a:rPr>
              <a:t>Sierra Madre Oriental</a:t>
            </a:r>
            <a:endParaRPr lang="es-ES" dirty="0">
              <a:solidFill>
                <a:srgbClr val="FFFF00"/>
              </a:solidFill>
            </a:endParaRPr>
          </a:p>
        </p:txBody>
      </p:sp>
      <p:sp>
        <p:nvSpPr>
          <p:cNvPr id="71686" name="Text Box 6"/>
          <p:cNvSpPr txBox="1">
            <a:spLocks noChangeArrowheads="1"/>
          </p:cNvSpPr>
          <p:nvPr/>
        </p:nvSpPr>
        <p:spPr bwMode="auto">
          <a:xfrm>
            <a:off x="228600" y="4495800"/>
            <a:ext cx="2945037" cy="369332"/>
          </a:xfrm>
          <a:prstGeom prst="rect">
            <a:avLst/>
          </a:prstGeom>
          <a:noFill/>
          <a:ln w="9525">
            <a:noFill/>
            <a:miter lim="800000"/>
            <a:headEnd/>
            <a:tailEnd/>
          </a:ln>
          <a:effectLst/>
        </p:spPr>
        <p:txBody>
          <a:bodyPr wrap="none">
            <a:spAutoFit/>
          </a:bodyPr>
          <a:lstStyle/>
          <a:p>
            <a:r>
              <a:rPr lang="es-MX" dirty="0">
                <a:solidFill>
                  <a:srgbClr val="FFFF00"/>
                </a:solidFill>
              </a:rPr>
              <a:t>Sierra Madre Occidental</a:t>
            </a:r>
            <a:endParaRPr lang="es-ES" dirty="0">
              <a:solidFill>
                <a:srgbClr val="FFFF00"/>
              </a:solidFill>
            </a:endParaRPr>
          </a:p>
        </p:txBody>
      </p:sp>
      <p:sp>
        <p:nvSpPr>
          <p:cNvPr id="71687" name="Text Box 7"/>
          <p:cNvSpPr txBox="1">
            <a:spLocks noChangeArrowheads="1"/>
          </p:cNvSpPr>
          <p:nvPr/>
        </p:nvSpPr>
        <p:spPr bwMode="auto">
          <a:xfrm>
            <a:off x="2057400" y="5867400"/>
            <a:ext cx="2412840" cy="369332"/>
          </a:xfrm>
          <a:prstGeom prst="rect">
            <a:avLst/>
          </a:prstGeom>
          <a:noFill/>
          <a:ln w="9525">
            <a:noFill/>
            <a:miter lim="800000"/>
            <a:headEnd/>
            <a:tailEnd/>
          </a:ln>
          <a:effectLst/>
        </p:spPr>
        <p:txBody>
          <a:bodyPr wrap="none">
            <a:spAutoFit/>
          </a:bodyPr>
          <a:lstStyle/>
          <a:p>
            <a:r>
              <a:rPr lang="es-MX" dirty="0">
                <a:solidFill>
                  <a:srgbClr val="FFFF00"/>
                </a:solidFill>
              </a:rPr>
              <a:t>Sierra Madre del Sur</a:t>
            </a:r>
            <a:endParaRPr lang="es-ES" dirty="0">
              <a:solidFill>
                <a:srgbClr val="FFFF00"/>
              </a:solidFill>
            </a:endParaRPr>
          </a:p>
        </p:txBody>
      </p:sp>
      <p:sp>
        <p:nvSpPr>
          <p:cNvPr id="71689" name="Text Box 9"/>
          <p:cNvSpPr txBox="1">
            <a:spLocks noChangeArrowheads="1"/>
          </p:cNvSpPr>
          <p:nvPr/>
        </p:nvSpPr>
        <p:spPr bwMode="auto">
          <a:xfrm>
            <a:off x="4932363" y="6035675"/>
            <a:ext cx="2138362" cy="646331"/>
          </a:xfrm>
          <a:prstGeom prst="rect">
            <a:avLst/>
          </a:prstGeom>
          <a:noFill/>
          <a:ln w="9525">
            <a:noFill/>
            <a:miter lim="800000"/>
            <a:headEnd/>
            <a:tailEnd/>
          </a:ln>
          <a:effectLst/>
        </p:spPr>
        <p:txBody>
          <a:bodyPr>
            <a:spAutoFit/>
          </a:bodyPr>
          <a:lstStyle/>
          <a:p>
            <a:r>
              <a:rPr lang="es-MX" dirty="0">
                <a:solidFill>
                  <a:srgbClr val="FFFF00"/>
                </a:solidFill>
              </a:rPr>
              <a:t>Sierra de Chiapas</a:t>
            </a:r>
            <a:endParaRPr lang="es-ES" dirty="0">
              <a:solidFill>
                <a:srgbClr val="FFFF00"/>
              </a:solidFill>
            </a:endParaRPr>
          </a:p>
        </p:txBody>
      </p:sp>
      <p:sp>
        <p:nvSpPr>
          <p:cNvPr id="71690" name="Text Box 10"/>
          <p:cNvSpPr txBox="1">
            <a:spLocks noChangeArrowheads="1"/>
          </p:cNvSpPr>
          <p:nvPr/>
        </p:nvSpPr>
        <p:spPr bwMode="auto">
          <a:xfrm>
            <a:off x="1127125" y="5222875"/>
            <a:ext cx="3627916" cy="369332"/>
          </a:xfrm>
          <a:prstGeom prst="rect">
            <a:avLst/>
          </a:prstGeom>
          <a:noFill/>
          <a:ln w="9525">
            <a:noFill/>
            <a:miter lim="800000"/>
            <a:headEnd/>
            <a:tailEnd/>
          </a:ln>
          <a:effectLst/>
        </p:spPr>
        <p:txBody>
          <a:bodyPr wrap="none">
            <a:spAutoFit/>
          </a:bodyPr>
          <a:lstStyle/>
          <a:p>
            <a:r>
              <a:rPr lang="es-MX" dirty="0">
                <a:solidFill>
                  <a:srgbClr val="FFFF00"/>
                </a:solidFill>
              </a:rPr>
              <a:t>Faja Volcánica </a:t>
            </a:r>
            <a:r>
              <a:rPr lang="es-MX" dirty="0" err="1">
                <a:solidFill>
                  <a:srgbClr val="FFFF00"/>
                </a:solidFill>
              </a:rPr>
              <a:t>Transmexicana</a:t>
            </a:r>
            <a:endParaRPr lang="es-ES" dirty="0">
              <a:solidFill>
                <a:srgbClr val="FFFF00"/>
              </a:solidFill>
            </a:endParaRPr>
          </a:p>
        </p:txBody>
      </p:sp>
      <p:sp>
        <p:nvSpPr>
          <p:cNvPr id="71692" name="Line 12"/>
          <p:cNvSpPr>
            <a:spLocks noChangeShapeType="1"/>
          </p:cNvSpPr>
          <p:nvPr/>
        </p:nvSpPr>
        <p:spPr bwMode="auto">
          <a:xfrm flipV="1">
            <a:off x="1295400" y="3124200"/>
            <a:ext cx="609600" cy="457200"/>
          </a:xfrm>
          <a:prstGeom prst="line">
            <a:avLst/>
          </a:prstGeom>
          <a:noFill/>
          <a:ln w="38100">
            <a:solidFill>
              <a:srgbClr val="FFFF00"/>
            </a:solidFill>
            <a:round/>
            <a:headEnd/>
            <a:tailEnd type="triangle" w="med" len="med"/>
          </a:ln>
          <a:effectLst/>
        </p:spPr>
        <p:txBody>
          <a:bodyPr/>
          <a:lstStyle/>
          <a:p>
            <a:endParaRPr lang="es-MX"/>
          </a:p>
        </p:txBody>
      </p:sp>
      <p:sp>
        <p:nvSpPr>
          <p:cNvPr id="71693" name="Line 13"/>
          <p:cNvSpPr>
            <a:spLocks noChangeShapeType="1"/>
          </p:cNvSpPr>
          <p:nvPr/>
        </p:nvSpPr>
        <p:spPr bwMode="auto">
          <a:xfrm flipV="1">
            <a:off x="1828800" y="3810000"/>
            <a:ext cx="1828800" cy="762000"/>
          </a:xfrm>
          <a:prstGeom prst="line">
            <a:avLst/>
          </a:prstGeom>
          <a:noFill/>
          <a:ln w="38100">
            <a:solidFill>
              <a:srgbClr val="FFFF00"/>
            </a:solidFill>
            <a:round/>
            <a:headEnd/>
            <a:tailEnd type="triangle" w="med" len="med"/>
          </a:ln>
          <a:effectLst/>
        </p:spPr>
        <p:txBody>
          <a:bodyPr/>
          <a:lstStyle/>
          <a:p>
            <a:endParaRPr lang="es-MX"/>
          </a:p>
        </p:txBody>
      </p:sp>
      <p:sp>
        <p:nvSpPr>
          <p:cNvPr id="71694" name="Line 14"/>
          <p:cNvSpPr>
            <a:spLocks noChangeShapeType="1"/>
          </p:cNvSpPr>
          <p:nvPr/>
        </p:nvSpPr>
        <p:spPr bwMode="auto">
          <a:xfrm flipV="1">
            <a:off x="2895600" y="5029200"/>
            <a:ext cx="1676400" cy="304800"/>
          </a:xfrm>
          <a:prstGeom prst="line">
            <a:avLst/>
          </a:prstGeom>
          <a:noFill/>
          <a:ln w="38100">
            <a:solidFill>
              <a:srgbClr val="FFFF00"/>
            </a:solidFill>
            <a:round/>
            <a:headEnd/>
            <a:tailEnd type="triangle" w="med" len="med"/>
          </a:ln>
          <a:effectLst/>
        </p:spPr>
        <p:txBody>
          <a:bodyPr/>
          <a:lstStyle/>
          <a:p>
            <a:endParaRPr lang="es-MX"/>
          </a:p>
        </p:txBody>
      </p:sp>
      <p:sp>
        <p:nvSpPr>
          <p:cNvPr id="71695" name="Line 15"/>
          <p:cNvSpPr>
            <a:spLocks noChangeShapeType="1"/>
          </p:cNvSpPr>
          <p:nvPr/>
        </p:nvSpPr>
        <p:spPr bwMode="auto">
          <a:xfrm flipV="1">
            <a:off x="4495800" y="5410200"/>
            <a:ext cx="685800" cy="533400"/>
          </a:xfrm>
          <a:prstGeom prst="line">
            <a:avLst/>
          </a:prstGeom>
          <a:noFill/>
          <a:ln w="38100">
            <a:solidFill>
              <a:srgbClr val="FFFF00"/>
            </a:solidFill>
            <a:round/>
            <a:headEnd/>
            <a:tailEnd type="triangle" w="med" len="med"/>
          </a:ln>
          <a:effectLst/>
        </p:spPr>
        <p:txBody>
          <a:bodyPr/>
          <a:lstStyle/>
          <a:p>
            <a:endParaRPr lang="es-MX"/>
          </a:p>
        </p:txBody>
      </p:sp>
      <p:sp>
        <p:nvSpPr>
          <p:cNvPr id="71696" name="Line 16"/>
          <p:cNvSpPr>
            <a:spLocks noChangeShapeType="1"/>
          </p:cNvSpPr>
          <p:nvPr/>
        </p:nvSpPr>
        <p:spPr bwMode="auto">
          <a:xfrm flipV="1">
            <a:off x="5867400" y="5638800"/>
            <a:ext cx="838200" cy="533400"/>
          </a:xfrm>
          <a:prstGeom prst="line">
            <a:avLst/>
          </a:prstGeom>
          <a:noFill/>
          <a:ln w="38100">
            <a:solidFill>
              <a:srgbClr val="FFFF00"/>
            </a:solidFill>
            <a:round/>
            <a:headEnd/>
            <a:tailEnd type="triangle" w="med" len="med"/>
          </a:ln>
          <a:effectLst/>
        </p:spPr>
        <p:txBody>
          <a:bodyPr/>
          <a:lstStyle/>
          <a:p>
            <a:endParaRPr lang="es-MX"/>
          </a:p>
        </p:txBody>
      </p:sp>
      <p:sp>
        <p:nvSpPr>
          <p:cNvPr id="71697" name="Line 17"/>
          <p:cNvSpPr>
            <a:spLocks noChangeShapeType="1"/>
          </p:cNvSpPr>
          <p:nvPr/>
        </p:nvSpPr>
        <p:spPr bwMode="auto">
          <a:xfrm flipH="1">
            <a:off x="5003800" y="3500438"/>
            <a:ext cx="936625" cy="506412"/>
          </a:xfrm>
          <a:prstGeom prst="line">
            <a:avLst/>
          </a:prstGeom>
          <a:noFill/>
          <a:ln w="38100">
            <a:solidFill>
              <a:srgbClr val="FFFF00"/>
            </a:solidFill>
            <a:round/>
            <a:headEnd/>
            <a:tailEnd type="triangle" w="med" len="med"/>
          </a:ln>
          <a:effectLst/>
        </p:spPr>
        <p:txBody>
          <a:bodyPr/>
          <a:lstStyle/>
          <a:p>
            <a:endParaRPr lang="es-MX"/>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684"/>
                                        </p:tgtEl>
                                        <p:attrNameLst>
                                          <p:attrName>style.visibility</p:attrName>
                                        </p:attrNameLst>
                                      </p:cBhvr>
                                      <p:to>
                                        <p:strVal val="visible"/>
                                      </p:to>
                                    </p:set>
                                    <p:anim calcmode="lin" valueType="num">
                                      <p:cBhvr additive="base">
                                        <p:cTn id="7" dur="500" fill="hold"/>
                                        <p:tgtEl>
                                          <p:spTgt spid="71684"/>
                                        </p:tgtEl>
                                        <p:attrNameLst>
                                          <p:attrName>ppt_x</p:attrName>
                                        </p:attrNameLst>
                                      </p:cBhvr>
                                      <p:tavLst>
                                        <p:tav tm="0">
                                          <p:val>
                                            <p:strVal val="0-#ppt_w/2"/>
                                          </p:val>
                                        </p:tav>
                                        <p:tav tm="100000">
                                          <p:val>
                                            <p:strVal val="#ppt_x"/>
                                          </p:val>
                                        </p:tav>
                                      </p:tavLst>
                                    </p:anim>
                                    <p:anim calcmode="lin" valueType="num">
                                      <p:cBhvr additive="base">
                                        <p:cTn id="8" dur="500" fill="hold"/>
                                        <p:tgtEl>
                                          <p:spTgt spid="7168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692"/>
                                        </p:tgtEl>
                                        <p:attrNameLst>
                                          <p:attrName>style.visibility</p:attrName>
                                        </p:attrNameLst>
                                      </p:cBhvr>
                                      <p:to>
                                        <p:strVal val="visible"/>
                                      </p:to>
                                    </p:set>
                                    <p:anim calcmode="lin" valueType="num">
                                      <p:cBhvr additive="base">
                                        <p:cTn id="13" dur="500" fill="hold"/>
                                        <p:tgtEl>
                                          <p:spTgt spid="71692"/>
                                        </p:tgtEl>
                                        <p:attrNameLst>
                                          <p:attrName>ppt_x</p:attrName>
                                        </p:attrNameLst>
                                      </p:cBhvr>
                                      <p:tavLst>
                                        <p:tav tm="0">
                                          <p:val>
                                            <p:strVal val="0-#ppt_w/2"/>
                                          </p:val>
                                        </p:tav>
                                        <p:tav tm="100000">
                                          <p:val>
                                            <p:strVal val="#ppt_x"/>
                                          </p:val>
                                        </p:tav>
                                      </p:tavLst>
                                    </p:anim>
                                    <p:anim calcmode="lin" valueType="num">
                                      <p:cBhvr additive="base">
                                        <p:cTn id="14" dur="500" fill="hold"/>
                                        <p:tgtEl>
                                          <p:spTgt spid="7169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685"/>
                                        </p:tgtEl>
                                        <p:attrNameLst>
                                          <p:attrName>style.visibility</p:attrName>
                                        </p:attrNameLst>
                                      </p:cBhvr>
                                      <p:to>
                                        <p:strVal val="visible"/>
                                      </p:to>
                                    </p:set>
                                    <p:anim calcmode="lin" valueType="num">
                                      <p:cBhvr additive="base">
                                        <p:cTn id="19" dur="500" fill="hold"/>
                                        <p:tgtEl>
                                          <p:spTgt spid="71685"/>
                                        </p:tgtEl>
                                        <p:attrNameLst>
                                          <p:attrName>ppt_x</p:attrName>
                                        </p:attrNameLst>
                                      </p:cBhvr>
                                      <p:tavLst>
                                        <p:tav tm="0">
                                          <p:val>
                                            <p:strVal val="0-#ppt_w/2"/>
                                          </p:val>
                                        </p:tav>
                                        <p:tav tm="100000">
                                          <p:val>
                                            <p:strVal val="#ppt_x"/>
                                          </p:val>
                                        </p:tav>
                                      </p:tavLst>
                                    </p:anim>
                                    <p:anim calcmode="lin" valueType="num">
                                      <p:cBhvr additive="base">
                                        <p:cTn id="20" dur="500" fill="hold"/>
                                        <p:tgtEl>
                                          <p:spTgt spid="7168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1697"/>
                                        </p:tgtEl>
                                        <p:attrNameLst>
                                          <p:attrName>style.visibility</p:attrName>
                                        </p:attrNameLst>
                                      </p:cBhvr>
                                      <p:to>
                                        <p:strVal val="visible"/>
                                      </p:to>
                                    </p:set>
                                    <p:anim calcmode="lin" valueType="num">
                                      <p:cBhvr additive="base">
                                        <p:cTn id="25" dur="500" fill="hold"/>
                                        <p:tgtEl>
                                          <p:spTgt spid="71697"/>
                                        </p:tgtEl>
                                        <p:attrNameLst>
                                          <p:attrName>ppt_x</p:attrName>
                                        </p:attrNameLst>
                                      </p:cBhvr>
                                      <p:tavLst>
                                        <p:tav tm="0">
                                          <p:val>
                                            <p:strVal val="0-#ppt_w/2"/>
                                          </p:val>
                                        </p:tav>
                                        <p:tav tm="100000">
                                          <p:val>
                                            <p:strVal val="#ppt_x"/>
                                          </p:val>
                                        </p:tav>
                                      </p:tavLst>
                                    </p:anim>
                                    <p:anim calcmode="lin" valueType="num">
                                      <p:cBhvr additive="base">
                                        <p:cTn id="26" dur="500" fill="hold"/>
                                        <p:tgtEl>
                                          <p:spTgt spid="7169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1686"/>
                                        </p:tgtEl>
                                        <p:attrNameLst>
                                          <p:attrName>style.visibility</p:attrName>
                                        </p:attrNameLst>
                                      </p:cBhvr>
                                      <p:to>
                                        <p:strVal val="visible"/>
                                      </p:to>
                                    </p:set>
                                    <p:anim calcmode="lin" valueType="num">
                                      <p:cBhvr additive="base">
                                        <p:cTn id="31" dur="500" fill="hold"/>
                                        <p:tgtEl>
                                          <p:spTgt spid="71686"/>
                                        </p:tgtEl>
                                        <p:attrNameLst>
                                          <p:attrName>ppt_x</p:attrName>
                                        </p:attrNameLst>
                                      </p:cBhvr>
                                      <p:tavLst>
                                        <p:tav tm="0">
                                          <p:val>
                                            <p:strVal val="0-#ppt_w/2"/>
                                          </p:val>
                                        </p:tav>
                                        <p:tav tm="100000">
                                          <p:val>
                                            <p:strVal val="#ppt_x"/>
                                          </p:val>
                                        </p:tav>
                                      </p:tavLst>
                                    </p:anim>
                                    <p:anim calcmode="lin" valueType="num">
                                      <p:cBhvr additive="base">
                                        <p:cTn id="32" dur="500" fill="hold"/>
                                        <p:tgtEl>
                                          <p:spTgt spid="7168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1693"/>
                                        </p:tgtEl>
                                        <p:attrNameLst>
                                          <p:attrName>style.visibility</p:attrName>
                                        </p:attrNameLst>
                                      </p:cBhvr>
                                      <p:to>
                                        <p:strVal val="visible"/>
                                      </p:to>
                                    </p:set>
                                    <p:anim calcmode="lin" valueType="num">
                                      <p:cBhvr additive="base">
                                        <p:cTn id="37" dur="500" fill="hold"/>
                                        <p:tgtEl>
                                          <p:spTgt spid="71693"/>
                                        </p:tgtEl>
                                        <p:attrNameLst>
                                          <p:attrName>ppt_x</p:attrName>
                                        </p:attrNameLst>
                                      </p:cBhvr>
                                      <p:tavLst>
                                        <p:tav tm="0">
                                          <p:val>
                                            <p:strVal val="0-#ppt_w/2"/>
                                          </p:val>
                                        </p:tav>
                                        <p:tav tm="100000">
                                          <p:val>
                                            <p:strVal val="#ppt_x"/>
                                          </p:val>
                                        </p:tav>
                                      </p:tavLst>
                                    </p:anim>
                                    <p:anim calcmode="lin" valueType="num">
                                      <p:cBhvr additive="base">
                                        <p:cTn id="38" dur="500" fill="hold"/>
                                        <p:tgtEl>
                                          <p:spTgt spid="7169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1687"/>
                                        </p:tgtEl>
                                        <p:attrNameLst>
                                          <p:attrName>style.visibility</p:attrName>
                                        </p:attrNameLst>
                                      </p:cBhvr>
                                      <p:to>
                                        <p:strVal val="visible"/>
                                      </p:to>
                                    </p:set>
                                    <p:anim calcmode="lin" valueType="num">
                                      <p:cBhvr additive="base">
                                        <p:cTn id="43" dur="500" fill="hold"/>
                                        <p:tgtEl>
                                          <p:spTgt spid="71687"/>
                                        </p:tgtEl>
                                        <p:attrNameLst>
                                          <p:attrName>ppt_x</p:attrName>
                                        </p:attrNameLst>
                                      </p:cBhvr>
                                      <p:tavLst>
                                        <p:tav tm="0">
                                          <p:val>
                                            <p:strVal val="0-#ppt_w/2"/>
                                          </p:val>
                                        </p:tav>
                                        <p:tav tm="100000">
                                          <p:val>
                                            <p:strVal val="#ppt_x"/>
                                          </p:val>
                                        </p:tav>
                                      </p:tavLst>
                                    </p:anim>
                                    <p:anim calcmode="lin" valueType="num">
                                      <p:cBhvr additive="base">
                                        <p:cTn id="44" dur="500" fill="hold"/>
                                        <p:tgtEl>
                                          <p:spTgt spid="71687"/>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71695"/>
                                        </p:tgtEl>
                                        <p:attrNameLst>
                                          <p:attrName>style.visibility</p:attrName>
                                        </p:attrNameLst>
                                      </p:cBhvr>
                                      <p:to>
                                        <p:strVal val="visible"/>
                                      </p:to>
                                    </p:set>
                                    <p:anim calcmode="lin" valueType="num">
                                      <p:cBhvr additive="base">
                                        <p:cTn id="49" dur="500" fill="hold"/>
                                        <p:tgtEl>
                                          <p:spTgt spid="71695"/>
                                        </p:tgtEl>
                                        <p:attrNameLst>
                                          <p:attrName>ppt_x</p:attrName>
                                        </p:attrNameLst>
                                      </p:cBhvr>
                                      <p:tavLst>
                                        <p:tav tm="0">
                                          <p:val>
                                            <p:strVal val="0-#ppt_w/2"/>
                                          </p:val>
                                        </p:tav>
                                        <p:tav tm="100000">
                                          <p:val>
                                            <p:strVal val="#ppt_x"/>
                                          </p:val>
                                        </p:tav>
                                      </p:tavLst>
                                    </p:anim>
                                    <p:anim calcmode="lin" valueType="num">
                                      <p:cBhvr additive="base">
                                        <p:cTn id="50" dur="500" fill="hold"/>
                                        <p:tgtEl>
                                          <p:spTgt spid="71695"/>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71689"/>
                                        </p:tgtEl>
                                        <p:attrNameLst>
                                          <p:attrName>style.visibility</p:attrName>
                                        </p:attrNameLst>
                                      </p:cBhvr>
                                      <p:to>
                                        <p:strVal val="visible"/>
                                      </p:to>
                                    </p:set>
                                    <p:anim calcmode="lin" valueType="num">
                                      <p:cBhvr additive="base">
                                        <p:cTn id="55" dur="500" fill="hold"/>
                                        <p:tgtEl>
                                          <p:spTgt spid="71689"/>
                                        </p:tgtEl>
                                        <p:attrNameLst>
                                          <p:attrName>ppt_x</p:attrName>
                                        </p:attrNameLst>
                                      </p:cBhvr>
                                      <p:tavLst>
                                        <p:tav tm="0">
                                          <p:val>
                                            <p:strVal val="0-#ppt_w/2"/>
                                          </p:val>
                                        </p:tav>
                                        <p:tav tm="100000">
                                          <p:val>
                                            <p:strVal val="#ppt_x"/>
                                          </p:val>
                                        </p:tav>
                                      </p:tavLst>
                                    </p:anim>
                                    <p:anim calcmode="lin" valueType="num">
                                      <p:cBhvr additive="base">
                                        <p:cTn id="56" dur="500" fill="hold"/>
                                        <p:tgtEl>
                                          <p:spTgt spid="7168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71696"/>
                                        </p:tgtEl>
                                        <p:attrNameLst>
                                          <p:attrName>style.visibility</p:attrName>
                                        </p:attrNameLst>
                                      </p:cBhvr>
                                      <p:to>
                                        <p:strVal val="visible"/>
                                      </p:to>
                                    </p:set>
                                    <p:anim calcmode="lin" valueType="num">
                                      <p:cBhvr additive="base">
                                        <p:cTn id="61" dur="500" fill="hold"/>
                                        <p:tgtEl>
                                          <p:spTgt spid="71696"/>
                                        </p:tgtEl>
                                        <p:attrNameLst>
                                          <p:attrName>ppt_x</p:attrName>
                                        </p:attrNameLst>
                                      </p:cBhvr>
                                      <p:tavLst>
                                        <p:tav tm="0">
                                          <p:val>
                                            <p:strVal val="0-#ppt_w/2"/>
                                          </p:val>
                                        </p:tav>
                                        <p:tav tm="100000">
                                          <p:val>
                                            <p:strVal val="#ppt_x"/>
                                          </p:val>
                                        </p:tav>
                                      </p:tavLst>
                                    </p:anim>
                                    <p:anim calcmode="lin" valueType="num">
                                      <p:cBhvr additive="base">
                                        <p:cTn id="62" dur="500" fill="hold"/>
                                        <p:tgtEl>
                                          <p:spTgt spid="71696"/>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71690"/>
                                        </p:tgtEl>
                                        <p:attrNameLst>
                                          <p:attrName>style.visibility</p:attrName>
                                        </p:attrNameLst>
                                      </p:cBhvr>
                                      <p:to>
                                        <p:strVal val="visible"/>
                                      </p:to>
                                    </p:set>
                                    <p:anim calcmode="lin" valueType="num">
                                      <p:cBhvr additive="base">
                                        <p:cTn id="67" dur="500" fill="hold"/>
                                        <p:tgtEl>
                                          <p:spTgt spid="71690"/>
                                        </p:tgtEl>
                                        <p:attrNameLst>
                                          <p:attrName>ppt_x</p:attrName>
                                        </p:attrNameLst>
                                      </p:cBhvr>
                                      <p:tavLst>
                                        <p:tav tm="0">
                                          <p:val>
                                            <p:strVal val="0-#ppt_w/2"/>
                                          </p:val>
                                        </p:tav>
                                        <p:tav tm="100000">
                                          <p:val>
                                            <p:strVal val="#ppt_x"/>
                                          </p:val>
                                        </p:tav>
                                      </p:tavLst>
                                    </p:anim>
                                    <p:anim calcmode="lin" valueType="num">
                                      <p:cBhvr additive="base">
                                        <p:cTn id="68" dur="500" fill="hold"/>
                                        <p:tgtEl>
                                          <p:spTgt spid="71690"/>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71694"/>
                                        </p:tgtEl>
                                        <p:attrNameLst>
                                          <p:attrName>style.visibility</p:attrName>
                                        </p:attrNameLst>
                                      </p:cBhvr>
                                      <p:to>
                                        <p:strVal val="visible"/>
                                      </p:to>
                                    </p:set>
                                    <p:anim calcmode="lin" valueType="num">
                                      <p:cBhvr additive="base">
                                        <p:cTn id="73" dur="500" fill="hold"/>
                                        <p:tgtEl>
                                          <p:spTgt spid="71694"/>
                                        </p:tgtEl>
                                        <p:attrNameLst>
                                          <p:attrName>ppt_x</p:attrName>
                                        </p:attrNameLst>
                                      </p:cBhvr>
                                      <p:tavLst>
                                        <p:tav tm="0">
                                          <p:val>
                                            <p:strVal val="0-#ppt_w/2"/>
                                          </p:val>
                                        </p:tav>
                                        <p:tav tm="100000">
                                          <p:val>
                                            <p:strVal val="#ppt_x"/>
                                          </p:val>
                                        </p:tav>
                                      </p:tavLst>
                                    </p:anim>
                                    <p:anim calcmode="lin" valueType="num">
                                      <p:cBhvr additive="base">
                                        <p:cTn id="74" dur="500" fill="hold"/>
                                        <p:tgtEl>
                                          <p:spTgt spid="716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autoUpdateAnimBg="0"/>
      <p:bldP spid="71685" grpId="0" autoUpdateAnimBg="0"/>
      <p:bldP spid="71686" grpId="0" autoUpdateAnimBg="0"/>
      <p:bldP spid="71687" grpId="0" autoUpdateAnimBg="0"/>
      <p:bldP spid="71689" grpId="0" autoUpdateAnimBg="0"/>
      <p:bldP spid="71690" grpId="0" autoUpdateAnimBg="0"/>
      <p:bldP spid="71692" grpId="0" animBg="1"/>
      <p:bldP spid="71693" grpId="0" animBg="1"/>
      <p:bldP spid="71694" grpId="0" animBg="1"/>
      <p:bldP spid="71695" grpId="0" animBg="1"/>
      <p:bldP spid="71696" grpId="0" animBg="1"/>
      <p:bldP spid="7169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3" descr="Mapa Geológico República Chico"/>
          <p:cNvPicPr>
            <a:picLocks noChangeAspect="1" noChangeArrowheads="1"/>
          </p:cNvPicPr>
          <p:nvPr/>
        </p:nvPicPr>
        <p:blipFill>
          <a:blip r:embed="rId2" cstate="print"/>
          <a:srcRect/>
          <a:stretch>
            <a:fillRect/>
          </a:stretch>
        </p:blipFill>
        <p:spPr bwMode="auto">
          <a:xfrm>
            <a:off x="785818" y="785794"/>
            <a:ext cx="7500958" cy="5145189"/>
          </a:xfrm>
          <a:prstGeom prst="rect">
            <a:avLst/>
          </a:prstGeom>
          <a:noFill/>
        </p:spPr>
      </p:pic>
      <p:sp>
        <p:nvSpPr>
          <p:cNvPr id="87044" name="Rectangle 4"/>
          <p:cNvSpPr>
            <a:spLocks noChangeArrowheads="1"/>
          </p:cNvSpPr>
          <p:nvPr/>
        </p:nvSpPr>
        <p:spPr bwMode="auto">
          <a:xfrm>
            <a:off x="228600" y="457200"/>
            <a:ext cx="8686800" cy="5943600"/>
          </a:xfrm>
          <a:prstGeom prst="rect">
            <a:avLst/>
          </a:prstGeom>
          <a:noFill/>
          <a:ln w="38100">
            <a:solidFill>
              <a:schemeClr val="tx1"/>
            </a:solidFill>
            <a:miter lim="800000"/>
            <a:headEnd/>
            <a:tailEnd/>
          </a:ln>
          <a:effectLst/>
        </p:spPr>
        <p:txBody>
          <a:bodyPr wrap="none" anchor="ctr"/>
          <a:lstStyle/>
          <a:p>
            <a:endParaRPr lang="es-MX"/>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285852" y="2791422"/>
            <a:ext cx="5769528" cy="830997"/>
          </a:xfrm>
          <a:prstGeom prst="rect">
            <a:avLst/>
          </a:prstGeom>
          <a:noFill/>
        </p:spPr>
        <p:txBody>
          <a:bodyPr wrap="none" lIns="91440" tIns="45720" rIns="91440" bIns="45720">
            <a:spAutoFit/>
          </a:bodyPr>
          <a:lstStyle/>
          <a:p>
            <a:pPr algn="ctr"/>
            <a:r>
              <a:rPr lang="es-ES" sz="48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EPISODIO    CINCO</a:t>
            </a:r>
            <a:endParaRPr lang="es-ES" sz="48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4" name="3 CuadroTexto"/>
          <p:cNvSpPr txBox="1"/>
          <p:nvPr/>
        </p:nvSpPr>
        <p:spPr>
          <a:xfrm>
            <a:off x="357158" y="5336048"/>
            <a:ext cx="3445174" cy="1477328"/>
          </a:xfrm>
          <a:prstGeom prst="rect">
            <a:avLst/>
          </a:prstGeom>
          <a:noFill/>
        </p:spPr>
        <p:txBody>
          <a:bodyPr wrap="none" rtlCol="0">
            <a:spAutoFit/>
          </a:bodyPr>
          <a:lstStyle/>
          <a:p>
            <a:r>
              <a:rPr lang="es-MX" b="1" dirty="0" smtClean="0"/>
              <a:t>DESARROLLO DE LA MENTE</a:t>
            </a:r>
          </a:p>
          <a:p>
            <a:r>
              <a:rPr lang="es-MX" b="1" dirty="0" smtClean="0"/>
              <a:t>LA CIVILIZACION</a:t>
            </a:r>
          </a:p>
          <a:p>
            <a:r>
              <a:rPr lang="es-MX" b="1" dirty="0" smtClean="0"/>
              <a:t>LAS GUERRAS</a:t>
            </a:r>
          </a:p>
          <a:p>
            <a:r>
              <a:rPr lang="es-MX" b="1" dirty="0" smtClean="0"/>
              <a:t>NUEVAS FUENTES DE ENERGÍA</a:t>
            </a:r>
          </a:p>
          <a:p>
            <a:r>
              <a:rPr lang="es-MX" b="1" dirty="0" smtClean="0"/>
              <a:t>EL FUTURO</a:t>
            </a:r>
            <a:endParaRPr lang="es-MX" b="1" dirty="0"/>
          </a:p>
        </p:txBody>
      </p:sp>
      <p:pic>
        <p:nvPicPr>
          <p:cNvPr id="5" name="Picture 2" descr="http://bitacoradegalileo.files.wordpress.com/2010/08/apolo_17_harrison_schmitt1.jpg"/>
          <p:cNvPicPr>
            <a:picLocks noChangeAspect="1" noChangeArrowheads="1"/>
          </p:cNvPicPr>
          <p:nvPr/>
        </p:nvPicPr>
        <p:blipFill>
          <a:blip r:embed="rId2"/>
          <a:srcRect/>
          <a:stretch>
            <a:fillRect/>
          </a:stretch>
        </p:blipFill>
        <p:spPr bwMode="auto">
          <a:xfrm>
            <a:off x="5857884" y="4500616"/>
            <a:ext cx="2928958" cy="2231961"/>
          </a:xfrm>
          <a:prstGeom prst="rect">
            <a:avLst/>
          </a:prstGeom>
          <a:noFill/>
        </p:spPr>
      </p:pic>
      <p:pic>
        <p:nvPicPr>
          <p:cNvPr id="94210" name="Picture 2" descr="http://2.bp.blogspot.com/_wMiI_1RfhFs/Scatqq8fZrI/AAAAAAAAAa8/7c6X8O9-fys/s320/Neandertales.JPG"/>
          <p:cNvPicPr>
            <a:picLocks noChangeAspect="1" noChangeArrowheads="1"/>
          </p:cNvPicPr>
          <p:nvPr/>
        </p:nvPicPr>
        <p:blipFill>
          <a:blip r:embed="rId3"/>
          <a:srcRect/>
          <a:stretch>
            <a:fillRect/>
          </a:stretch>
        </p:blipFill>
        <p:spPr bwMode="auto">
          <a:xfrm>
            <a:off x="155574" y="105128"/>
            <a:ext cx="3559169" cy="2252302"/>
          </a:xfrm>
          <a:prstGeom prst="rect">
            <a:avLst/>
          </a:prstGeom>
          <a:noFill/>
        </p:spPr>
      </p:pic>
      <p:sp>
        <p:nvSpPr>
          <p:cNvPr id="6" name="5 CuadroTexto"/>
          <p:cNvSpPr txBox="1"/>
          <p:nvPr/>
        </p:nvSpPr>
        <p:spPr>
          <a:xfrm>
            <a:off x="285720" y="2416726"/>
            <a:ext cx="3113353" cy="307777"/>
          </a:xfrm>
          <a:prstGeom prst="rect">
            <a:avLst/>
          </a:prstGeom>
          <a:noFill/>
        </p:spPr>
        <p:txBody>
          <a:bodyPr wrap="none" rtlCol="0">
            <a:spAutoFit/>
          </a:bodyPr>
          <a:lstStyle/>
          <a:p>
            <a:r>
              <a:rPr lang="es-MX" sz="1400" dirty="0" smtClean="0"/>
              <a:t>Hombre aprendiendo a  incinerar</a:t>
            </a:r>
            <a:endParaRPr lang="es-MX" sz="1400" dirty="0"/>
          </a:p>
        </p:txBody>
      </p:sp>
      <p:sp>
        <p:nvSpPr>
          <p:cNvPr id="8" name="7 Rectángulo"/>
          <p:cNvSpPr/>
          <p:nvPr/>
        </p:nvSpPr>
        <p:spPr>
          <a:xfrm>
            <a:off x="1214414" y="3598135"/>
            <a:ext cx="5886548" cy="830997"/>
          </a:xfrm>
          <a:prstGeom prst="rect">
            <a:avLst/>
          </a:prstGeom>
          <a:solidFill>
            <a:srgbClr val="FFFF00"/>
          </a:solidFill>
        </p:spPr>
        <p:txBody>
          <a:bodyPr wrap="none" lIns="91440" tIns="45720" rIns="91440" bIns="45720">
            <a:spAutoFit/>
          </a:bodyPr>
          <a:lstStyle/>
          <a:p>
            <a:pPr algn="ctr"/>
            <a:r>
              <a:rPr lang="es-ES" sz="2400" b="1" cap="none" spc="100" dirty="0" smtClean="0">
                <a:ln w="18000">
                  <a:solidFill>
                    <a:schemeClr val="accent1">
                      <a:satMod val="200000"/>
                      <a:tint val="72000"/>
                    </a:schemeClr>
                  </a:solidFill>
                  <a:prstDash val="solid"/>
                </a:ln>
                <a:solidFill>
                  <a:srgbClr val="FFFF00">
                    <a:alpha val="5700"/>
                  </a:srgbClr>
                </a:solidFill>
                <a:effectLst>
                  <a:outerShdw blurRad="25000" dist="20000" dir="16020000" algn="tl">
                    <a:schemeClr val="accent1">
                      <a:satMod val="200000"/>
                      <a:shade val="1000"/>
                      <a:alpha val="60000"/>
                    </a:schemeClr>
                  </a:outerShdw>
                </a:effectLst>
              </a:rPr>
              <a:t>DEL FUEGO A LA ENERGÍA NUCLEAR </a:t>
            </a:r>
          </a:p>
          <a:p>
            <a:pPr algn="ctr"/>
            <a:r>
              <a:rPr lang="es-ES" sz="2400" b="1" cap="none" spc="100" dirty="0" smtClean="0">
                <a:ln w="18000">
                  <a:solidFill>
                    <a:schemeClr val="accent1">
                      <a:satMod val="200000"/>
                      <a:tint val="72000"/>
                    </a:schemeClr>
                  </a:solidFill>
                  <a:prstDash val="solid"/>
                </a:ln>
                <a:solidFill>
                  <a:srgbClr val="FFFF00">
                    <a:alpha val="5700"/>
                  </a:srgbClr>
                </a:solidFill>
                <a:effectLst>
                  <a:outerShdw blurRad="25000" dist="20000" dir="16020000" algn="tl">
                    <a:schemeClr val="accent1">
                      <a:satMod val="200000"/>
                      <a:shade val="1000"/>
                      <a:alpha val="60000"/>
                    </a:schemeClr>
                  </a:outerShdw>
                </a:effectLst>
              </a:rPr>
              <a:t>Y AL ESPACIO EXTERIOR</a:t>
            </a:r>
            <a:endParaRPr lang="es-ES" sz="2400" b="1" cap="none" spc="100" dirty="0">
              <a:ln w="18000">
                <a:solidFill>
                  <a:schemeClr val="accent1">
                    <a:satMod val="200000"/>
                    <a:tint val="72000"/>
                  </a:schemeClr>
                </a:solidFill>
                <a:prstDash val="solid"/>
              </a:ln>
              <a:solidFill>
                <a:srgbClr val="FFFF00">
                  <a:alpha val="5700"/>
                </a:srgbClr>
              </a:solidFill>
              <a:effectLst>
                <a:outerShdw blurRad="25000" dist="20000" dir="16020000" algn="tl">
                  <a:schemeClr val="accent1">
                    <a:satMod val="200000"/>
                    <a:shade val="1000"/>
                    <a:alpha val="60000"/>
                  </a:schemeClr>
                </a:outerShdw>
              </a:effectLst>
            </a:endParaRPr>
          </a:p>
        </p:txBody>
      </p:sp>
      <p:pic>
        <p:nvPicPr>
          <p:cNvPr id="9" name="Picture 6" descr="https://encrypted-tbn3.gstatic.com/images?q=tbn:ANd9GcTNn-Kntz4JBrfuH3ivnHofghyGGxHIfnYqRuj5o4gQj_YncV5D"/>
          <p:cNvPicPr>
            <a:picLocks noChangeAspect="1" noChangeArrowheads="1"/>
          </p:cNvPicPr>
          <p:nvPr/>
        </p:nvPicPr>
        <p:blipFill>
          <a:blip r:embed="rId4"/>
          <a:srcRect/>
          <a:stretch>
            <a:fillRect/>
          </a:stretch>
        </p:blipFill>
        <p:spPr bwMode="auto">
          <a:xfrm>
            <a:off x="5717072" y="285728"/>
            <a:ext cx="3212646" cy="2006495"/>
          </a:xfrm>
          <a:prstGeom prst="rect">
            <a:avLst/>
          </a:prstGeom>
          <a:noFill/>
        </p:spPr>
      </p:pic>
    </p:spTree>
    <p:extLst>
      <p:ext uri="{BB962C8B-B14F-4D97-AF65-F5344CB8AC3E}">
        <p14:creationId xmlns:p14="http://schemas.microsoft.com/office/powerpoint/2010/main" xmlns="" val="53163517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107950" y="127000"/>
          <a:ext cx="4716463" cy="6578600"/>
        </p:xfrm>
        <a:graphic>
          <a:graphicData uri="http://schemas.openxmlformats.org/presentationml/2006/ole">
            <p:oleObj spid="_x0000_s10257" name="PhotoSuite Image" r:id="rId4" imgW="6115050" imgH="9648825" progId="">
              <p:embed/>
            </p:oleObj>
          </a:graphicData>
        </a:graphic>
      </p:graphicFrame>
      <p:sp>
        <p:nvSpPr>
          <p:cNvPr id="2051" name="Text Box 3"/>
          <p:cNvSpPr txBox="1">
            <a:spLocks noChangeArrowheads="1"/>
          </p:cNvSpPr>
          <p:nvPr/>
        </p:nvSpPr>
        <p:spPr bwMode="auto">
          <a:xfrm>
            <a:off x="5143504" y="-24"/>
            <a:ext cx="3760966" cy="2492990"/>
          </a:xfrm>
          <a:prstGeom prst="rect">
            <a:avLst/>
          </a:prstGeom>
          <a:solidFill>
            <a:schemeClr val="tx1">
              <a:lumMod val="95000"/>
            </a:schemeClr>
          </a:solidFill>
          <a:ln w="9525">
            <a:noFill/>
            <a:miter lim="800000"/>
            <a:headEnd/>
            <a:tailEnd/>
          </a:ln>
        </p:spPr>
        <p:txBody>
          <a:bodyPr wrap="none">
            <a:spAutoFit/>
          </a:bodyPr>
          <a:lstStyle/>
          <a:p>
            <a:r>
              <a:rPr lang="es-MX" sz="2400" dirty="0">
                <a:latin typeface="Times New Roman" pitchFamily="18" charset="0"/>
              </a:rPr>
              <a:t>    </a:t>
            </a:r>
            <a:r>
              <a:rPr lang="es-MX" sz="2800" b="1" i="1" dirty="0">
                <a:solidFill>
                  <a:srgbClr val="FF0000"/>
                </a:solidFill>
                <a:latin typeface="Times New Roman" pitchFamily="18" charset="0"/>
              </a:rPr>
              <a:t>Homo </a:t>
            </a:r>
            <a:r>
              <a:rPr lang="es-MX" sz="2800" b="1" i="1" dirty="0" err="1">
                <a:solidFill>
                  <a:srgbClr val="FF0000"/>
                </a:solidFill>
                <a:latin typeface="Times New Roman" pitchFamily="18" charset="0"/>
              </a:rPr>
              <a:t>erectus</a:t>
            </a:r>
            <a:endParaRPr lang="es-MX" sz="2800" b="1" i="1" dirty="0">
              <a:solidFill>
                <a:srgbClr val="FF0000"/>
              </a:solidFill>
              <a:latin typeface="Times New Roman" pitchFamily="18" charset="0"/>
            </a:endParaRPr>
          </a:p>
          <a:p>
            <a:r>
              <a:rPr lang="es-MX" sz="2800" b="1" dirty="0">
                <a:solidFill>
                  <a:srgbClr val="FF0000"/>
                </a:solidFill>
                <a:latin typeface="Times New Roman" pitchFamily="18" charset="0"/>
              </a:rPr>
              <a:t>Primer hacedor de </a:t>
            </a:r>
          </a:p>
          <a:p>
            <a:r>
              <a:rPr lang="es-MX" sz="2800" b="1" dirty="0">
                <a:solidFill>
                  <a:srgbClr val="FF0000"/>
                </a:solidFill>
                <a:latin typeface="Times New Roman" pitchFamily="18" charset="0"/>
              </a:rPr>
              <a:t>fuego y de armas.</a:t>
            </a:r>
          </a:p>
          <a:p>
            <a:r>
              <a:rPr lang="es-MX" sz="2400" b="1" dirty="0">
                <a:solidFill>
                  <a:srgbClr val="FF0000"/>
                </a:solidFill>
                <a:latin typeface="Times New Roman" pitchFamily="18" charset="0"/>
              </a:rPr>
              <a:t>Antes de </a:t>
            </a:r>
            <a:r>
              <a:rPr lang="es-MX" sz="2400" b="1" dirty="0" smtClean="0">
                <a:solidFill>
                  <a:srgbClr val="FF0000"/>
                </a:solidFill>
                <a:latin typeface="Times New Roman" pitchFamily="18" charset="0"/>
              </a:rPr>
              <a:t>evolucionar a</a:t>
            </a:r>
          </a:p>
          <a:p>
            <a:r>
              <a:rPr lang="es-MX" sz="2400" b="1" dirty="0" smtClean="0">
                <a:solidFill>
                  <a:srgbClr val="FF0000"/>
                </a:solidFill>
                <a:latin typeface="Times New Roman" pitchFamily="18" charset="0"/>
              </a:rPr>
              <a:t>humanos  usamos el fuego</a:t>
            </a:r>
            <a:r>
              <a:rPr lang="es-MX" sz="2400" dirty="0" smtClean="0">
                <a:solidFill>
                  <a:srgbClr val="FF0000"/>
                </a:solidFill>
                <a:latin typeface="Times New Roman" pitchFamily="18" charset="0"/>
              </a:rPr>
              <a:t>  </a:t>
            </a:r>
            <a:endParaRPr lang="es-MX" sz="2400" dirty="0">
              <a:solidFill>
                <a:srgbClr val="FF0000"/>
              </a:solidFill>
              <a:latin typeface="Times New Roman" pitchFamily="18" charset="0"/>
            </a:endParaRPr>
          </a:p>
          <a:p>
            <a:r>
              <a:rPr lang="es-MX" sz="2400" dirty="0">
                <a:latin typeface="Times New Roman" pitchFamily="18" charset="0"/>
              </a:rPr>
              <a:t> </a:t>
            </a:r>
            <a:endParaRPr lang="es-ES" sz="2400" dirty="0">
              <a:latin typeface="Times New Roman" pitchFamily="18" charset="0"/>
            </a:endParaRPr>
          </a:p>
        </p:txBody>
      </p:sp>
      <p:sp>
        <p:nvSpPr>
          <p:cNvPr id="2052" name="Text Box 4"/>
          <p:cNvSpPr txBox="1">
            <a:spLocks noChangeArrowheads="1"/>
          </p:cNvSpPr>
          <p:nvPr/>
        </p:nvSpPr>
        <p:spPr bwMode="auto">
          <a:xfrm>
            <a:off x="5200650" y="5516585"/>
            <a:ext cx="3673475" cy="830997"/>
          </a:xfrm>
          <a:prstGeom prst="rect">
            <a:avLst/>
          </a:prstGeom>
          <a:solidFill>
            <a:schemeClr val="bg2">
              <a:lumMod val="40000"/>
              <a:lumOff val="60000"/>
            </a:schemeClr>
          </a:solidFill>
          <a:ln w="9525">
            <a:noFill/>
            <a:miter lim="800000"/>
            <a:headEnd/>
            <a:tailEnd/>
          </a:ln>
        </p:spPr>
        <p:txBody>
          <a:bodyPr wrap="square">
            <a:spAutoFit/>
          </a:bodyPr>
          <a:lstStyle/>
          <a:p>
            <a:r>
              <a:rPr lang="es-MX" sz="2400" b="1" dirty="0">
                <a:solidFill>
                  <a:srgbClr val="FF0000"/>
                </a:solidFill>
                <a:latin typeface="Century Gothic" pitchFamily="34" charset="0"/>
              </a:rPr>
              <a:t>DE PRESA A SUPREMO</a:t>
            </a:r>
          </a:p>
          <a:p>
            <a:r>
              <a:rPr lang="es-MX" sz="2400" b="1" dirty="0">
                <a:solidFill>
                  <a:srgbClr val="FF0000"/>
                </a:solidFill>
                <a:latin typeface="Century Gothic" pitchFamily="34" charset="0"/>
              </a:rPr>
              <a:t>          CAZADOR</a:t>
            </a:r>
            <a:r>
              <a:rPr lang="es-MX" dirty="0">
                <a:latin typeface="Century Gothic" pitchFamily="34" charset="0"/>
              </a:rPr>
              <a:t> </a:t>
            </a:r>
            <a:endParaRPr lang="es-ES" dirty="0">
              <a:latin typeface="Century Gothic" pitchFamily="34" charset="0"/>
            </a:endParaRPr>
          </a:p>
        </p:txBody>
      </p:sp>
      <p:pic>
        <p:nvPicPr>
          <p:cNvPr id="5" name="Picture 2"/>
          <p:cNvPicPr>
            <a:picLocks noChangeAspect="1" noChangeArrowheads="1"/>
          </p:cNvPicPr>
          <p:nvPr/>
        </p:nvPicPr>
        <p:blipFill>
          <a:blip r:embed="rId5" cstate="print"/>
          <a:srcRect/>
          <a:stretch>
            <a:fillRect/>
          </a:stretch>
        </p:blipFill>
        <p:spPr bwMode="auto">
          <a:xfrm>
            <a:off x="5308627" y="2801950"/>
            <a:ext cx="3121025" cy="2341562"/>
          </a:xfrm>
          <a:prstGeom prst="rect">
            <a:avLst/>
          </a:prstGeom>
          <a:noFill/>
          <a:ln w="9525">
            <a:noFill/>
            <a:miter lim="800000"/>
            <a:headEnd/>
            <a:tailEnd/>
          </a:ln>
          <a:effectLst/>
        </p:spPr>
      </p:pic>
      <p:sp>
        <p:nvSpPr>
          <p:cNvPr id="6" name="5 CuadroTexto"/>
          <p:cNvSpPr txBox="1"/>
          <p:nvPr/>
        </p:nvSpPr>
        <p:spPr>
          <a:xfrm>
            <a:off x="5857884" y="5143512"/>
            <a:ext cx="2214578" cy="307777"/>
          </a:xfrm>
          <a:prstGeom prst="rect">
            <a:avLst/>
          </a:prstGeom>
          <a:noFill/>
        </p:spPr>
        <p:txBody>
          <a:bodyPr wrap="square" rtlCol="0">
            <a:spAutoFit/>
          </a:bodyPr>
          <a:lstStyle/>
          <a:p>
            <a:r>
              <a:rPr lang="es-MX" sz="1400" dirty="0" smtClean="0"/>
              <a:t>Pirita de   </a:t>
            </a:r>
            <a:r>
              <a:rPr lang="es-MX" sz="1400" dirty="0" err="1" smtClean="0"/>
              <a:t>pyros</a:t>
            </a:r>
            <a:r>
              <a:rPr lang="es-MX" sz="1400" dirty="0" smtClean="0"/>
              <a:t> fuego</a:t>
            </a:r>
            <a:endParaRPr lang="es-MX" sz="14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Explorar0024"/>
          <p:cNvPicPr>
            <a:picLocks noChangeAspect="1" noChangeArrowheads="1"/>
          </p:cNvPicPr>
          <p:nvPr/>
        </p:nvPicPr>
        <p:blipFill>
          <a:blip r:embed="rId3"/>
          <a:srcRect/>
          <a:stretch>
            <a:fillRect/>
          </a:stretch>
        </p:blipFill>
        <p:spPr bwMode="auto">
          <a:xfrm>
            <a:off x="-36512" y="233019"/>
            <a:ext cx="6321594" cy="5428229"/>
          </a:xfrm>
          <a:prstGeom prst="rect">
            <a:avLst/>
          </a:prstGeom>
          <a:noFill/>
        </p:spPr>
      </p:pic>
      <p:sp>
        <p:nvSpPr>
          <p:cNvPr id="3" name="2 CuadroTexto"/>
          <p:cNvSpPr txBox="1"/>
          <p:nvPr/>
        </p:nvSpPr>
        <p:spPr>
          <a:xfrm>
            <a:off x="6285082" y="1628800"/>
            <a:ext cx="2858918" cy="861774"/>
          </a:xfrm>
          <a:prstGeom prst="rect">
            <a:avLst/>
          </a:prstGeom>
          <a:solidFill>
            <a:schemeClr val="accent2"/>
          </a:solidFill>
        </p:spPr>
        <p:txBody>
          <a:bodyPr wrap="square" rtlCol="0">
            <a:spAutoFit/>
          </a:bodyPr>
          <a:lstStyle/>
          <a:p>
            <a:r>
              <a:rPr lang="es-MX" sz="1600" i="1" dirty="0" smtClean="0"/>
              <a:t>HOMO ERECTUS </a:t>
            </a:r>
            <a:r>
              <a:rPr lang="es-MX" sz="1600" dirty="0" smtClean="0"/>
              <a:t>SALE DE </a:t>
            </a:r>
          </a:p>
          <a:p>
            <a:r>
              <a:rPr lang="es-MX" sz="1600" dirty="0" smtClean="0"/>
              <a:t>AFRICA, EVOLUCIONA EN</a:t>
            </a:r>
          </a:p>
          <a:p>
            <a:r>
              <a:rPr lang="es-MX" sz="1600" dirty="0" smtClean="0"/>
              <a:t>ASIA</a:t>
            </a:r>
            <a:endParaRPr lang="es-MX" sz="1600" dirty="0"/>
          </a:p>
        </p:txBody>
      </p:sp>
      <p:sp>
        <p:nvSpPr>
          <p:cNvPr id="5" name="4 CuadroTexto"/>
          <p:cNvSpPr txBox="1"/>
          <p:nvPr/>
        </p:nvSpPr>
        <p:spPr>
          <a:xfrm>
            <a:off x="1331640" y="6237312"/>
            <a:ext cx="7265130" cy="338554"/>
          </a:xfrm>
          <a:prstGeom prst="rect">
            <a:avLst/>
          </a:prstGeom>
          <a:noFill/>
        </p:spPr>
        <p:txBody>
          <a:bodyPr wrap="none" rtlCol="0">
            <a:spAutoFit/>
          </a:bodyPr>
          <a:lstStyle/>
          <a:p>
            <a:r>
              <a:rPr lang="es-MX" sz="1600" b="1" dirty="0" smtClean="0">
                <a:solidFill>
                  <a:schemeClr val="accent6">
                    <a:lumMod val="75000"/>
                  </a:schemeClr>
                </a:solidFill>
              </a:rPr>
              <a:t>UNA MEGA ERUPCION DEL VOLCAN  TOBA EN INDONESIA  LOS EXTINGUE</a:t>
            </a:r>
            <a:endParaRPr lang="es-MX" sz="1600" b="1"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http://www.mineral-s.com/imagenes/halita5-8663.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4414" y="433359"/>
            <a:ext cx="6886462" cy="599603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3" name="2 CuadroTexto"/>
          <p:cNvSpPr txBox="1"/>
          <p:nvPr/>
        </p:nvSpPr>
        <p:spPr>
          <a:xfrm>
            <a:off x="1500166" y="6000768"/>
            <a:ext cx="6351419" cy="646331"/>
          </a:xfrm>
          <a:prstGeom prst="rect">
            <a:avLst/>
          </a:prstGeom>
          <a:noFill/>
        </p:spPr>
        <p:txBody>
          <a:bodyPr wrap="none" rtlCol="0">
            <a:spAutoFit/>
          </a:bodyPr>
          <a:lstStyle/>
          <a:p>
            <a:r>
              <a:rPr lang="es-MX" dirty="0" smtClean="0"/>
              <a:t>El uso de la sal nos permite dar un salto en la evolución</a:t>
            </a:r>
          </a:p>
          <a:p>
            <a:r>
              <a:rPr lang="es-MX" dirty="0" smtClean="0"/>
              <a:t>                     de nómadas a sedentarios </a:t>
            </a:r>
            <a:endParaRPr lang="es-MX" dirty="0"/>
          </a:p>
        </p:txBody>
      </p:sp>
      <p:sp>
        <p:nvSpPr>
          <p:cNvPr id="4" name="3 CuadroTexto"/>
          <p:cNvSpPr txBox="1"/>
          <p:nvPr/>
        </p:nvSpPr>
        <p:spPr>
          <a:xfrm>
            <a:off x="1214414" y="357166"/>
            <a:ext cx="6973384" cy="369332"/>
          </a:xfrm>
          <a:prstGeom prst="rect">
            <a:avLst/>
          </a:prstGeom>
          <a:noFill/>
        </p:spPr>
        <p:txBody>
          <a:bodyPr wrap="none" rtlCol="0">
            <a:spAutoFit/>
          </a:bodyPr>
          <a:lstStyle/>
          <a:p>
            <a:r>
              <a:rPr lang="es-MX" dirty="0" smtClean="0"/>
              <a:t>El 90% de nuestra existencia como especie  fuimos nómadas</a:t>
            </a:r>
            <a:endParaRPr lang="es-MX"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s://encrypted-tbn3.gstatic.com/images?q=tbn:ANd9GcSVT6GiPRV4wnhtw0aaC6-wPXUmQvo91TZsvfQrr_CKy2q8cnWlrw"/>
          <p:cNvPicPr>
            <a:picLocks noChangeAspect="1" noChangeArrowheads="1"/>
          </p:cNvPicPr>
          <p:nvPr/>
        </p:nvPicPr>
        <p:blipFill>
          <a:blip r:embed="rId2"/>
          <a:srcRect/>
          <a:stretch>
            <a:fillRect/>
          </a:stretch>
        </p:blipFill>
        <p:spPr bwMode="auto">
          <a:xfrm>
            <a:off x="155575" y="3629047"/>
            <a:ext cx="7048500" cy="3086101"/>
          </a:xfrm>
          <a:prstGeom prst="rect">
            <a:avLst/>
          </a:prstGeom>
          <a:noFill/>
        </p:spPr>
      </p:pic>
      <p:pic>
        <p:nvPicPr>
          <p:cNvPr id="90116" name="Picture 4" descr="http://www.malagahistoria.com/malagahistoria/imagenes/prehistoria03.jpg"/>
          <p:cNvPicPr>
            <a:picLocks noChangeAspect="1" noChangeArrowheads="1"/>
          </p:cNvPicPr>
          <p:nvPr/>
        </p:nvPicPr>
        <p:blipFill>
          <a:blip r:embed="rId3"/>
          <a:srcRect/>
          <a:stretch>
            <a:fillRect/>
          </a:stretch>
        </p:blipFill>
        <p:spPr bwMode="auto">
          <a:xfrm>
            <a:off x="1514490" y="857232"/>
            <a:ext cx="4105468" cy="1847847"/>
          </a:xfrm>
          <a:prstGeom prst="rect">
            <a:avLst/>
          </a:prstGeom>
          <a:noFill/>
        </p:spPr>
      </p:pic>
      <p:sp>
        <p:nvSpPr>
          <p:cNvPr id="4" name="3 CuadroTexto"/>
          <p:cNvSpPr txBox="1"/>
          <p:nvPr/>
        </p:nvSpPr>
        <p:spPr>
          <a:xfrm>
            <a:off x="2071670" y="3214686"/>
            <a:ext cx="3118161" cy="369332"/>
          </a:xfrm>
          <a:prstGeom prst="rect">
            <a:avLst/>
          </a:prstGeom>
          <a:noFill/>
        </p:spPr>
        <p:txBody>
          <a:bodyPr wrap="none" rtlCol="0">
            <a:spAutoFit/>
          </a:bodyPr>
          <a:lstStyle/>
          <a:p>
            <a:r>
              <a:rPr lang="es-MX" dirty="0" smtClean="0"/>
              <a:t>APRENDEMOS A CULTIVAR</a:t>
            </a:r>
            <a:endParaRPr lang="es-MX"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000232" y="2677065"/>
            <a:ext cx="6628738" cy="132343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HISTORIAS QUE CUENTAN </a:t>
            </a:r>
          </a:p>
          <a:p>
            <a:pPr algn="ctr"/>
            <a:r>
              <a:rPr lang="es-E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LAS ROCAS</a:t>
            </a:r>
            <a:endParaRPr lang="es-E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Picture 2" descr="basalt_apolo17"/>
          <p:cNvPicPr>
            <a:picLocks noChangeAspect="1" noChangeArrowheads="1"/>
          </p:cNvPicPr>
          <p:nvPr/>
        </p:nvPicPr>
        <p:blipFill>
          <a:blip r:embed="rId2"/>
          <a:srcRect/>
          <a:stretch>
            <a:fillRect/>
          </a:stretch>
        </p:blipFill>
        <p:spPr bwMode="auto">
          <a:xfrm>
            <a:off x="3000364" y="-24"/>
            <a:ext cx="1852602" cy="1852602"/>
          </a:xfrm>
          <a:prstGeom prst="rect">
            <a:avLst/>
          </a:prstGeom>
          <a:noFill/>
          <a:ln w="9525">
            <a:noFill/>
            <a:miter lim="800000"/>
            <a:headEnd/>
            <a:tailEnd/>
          </a:ln>
        </p:spPr>
      </p:pic>
      <p:pic>
        <p:nvPicPr>
          <p:cNvPr id="11" name="Picture 2"/>
          <p:cNvPicPr>
            <a:picLocks noChangeAspect="1" noChangeArrowheads="1"/>
          </p:cNvPicPr>
          <p:nvPr/>
        </p:nvPicPr>
        <p:blipFill>
          <a:blip r:embed="rId3" cstate="print"/>
          <a:srcRect/>
          <a:stretch>
            <a:fillRect/>
          </a:stretch>
        </p:blipFill>
        <p:spPr bwMode="auto">
          <a:xfrm>
            <a:off x="103078" y="142852"/>
            <a:ext cx="2111468" cy="1785950"/>
          </a:xfrm>
          <a:prstGeom prst="rect">
            <a:avLst/>
          </a:prstGeom>
          <a:noFill/>
          <a:ln w="12700">
            <a:noFill/>
            <a:miter lim="800000"/>
            <a:headEnd/>
            <a:tailEnd/>
          </a:ln>
          <a:effectLst/>
        </p:spPr>
      </p:pic>
      <p:pic>
        <p:nvPicPr>
          <p:cNvPr id="12" name="Picture 4" descr="http://img703.imageshack.us/img703/1064/huasteca.jpg"/>
          <p:cNvPicPr>
            <a:picLocks noChangeAspect="1" noChangeArrowheads="1"/>
          </p:cNvPicPr>
          <p:nvPr/>
        </p:nvPicPr>
        <p:blipFill>
          <a:blip r:embed="rId4"/>
          <a:srcRect/>
          <a:stretch>
            <a:fillRect/>
          </a:stretch>
        </p:blipFill>
        <p:spPr bwMode="auto">
          <a:xfrm>
            <a:off x="-32" y="4429132"/>
            <a:ext cx="3214710" cy="2140998"/>
          </a:xfrm>
          <a:prstGeom prst="rect">
            <a:avLst/>
          </a:prstGeom>
          <a:noFill/>
        </p:spPr>
      </p:pic>
      <p:pic>
        <p:nvPicPr>
          <p:cNvPr id="13" name="Picture 9" descr="http://phenixdurif.p.h.pic.centerblog.net/r4iboi2w.jpg"/>
          <p:cNvPicPr>
            <a:picLocks noChangeAspect="1" noChangeArrowheads="1"/>
          </p:cNvPicPr>
          <p:nvPr/>
        </p:nvPicPr>
        <p:blipFill>
          <a:blip r:embed="rId5"/>
          <a:srcRect/>
          <a:stretch>
            <a:fillRect/>
          </a:stretch>
        </p:blipFill>
        <p:spPr bwMode="auto">
          <a:xfrm>
            <a:off x="6362744" y="192549"/>
            <a:ext cx="2495536" cy="1879129"/>
          </a:xfrm>
          <a:prstGeom prst="rect">
            <a:avLst/>
          </a:prstGeom>
          <a:noFill/>
          <a:ln w="9525">
            <a:noFill/>
            <a:miter lim="800000"/>
            <a:headEnd/>
            <a:tailEnd/>
          </a:ln>
        </p:spPr>
      </p:pic>
      <p:sp>
        <p:nvSpPr>
          <p:cNvPr id="14" name="13 CuadroTexto"/>
          <p:cNvSpPr txBox="1"/>
          <p:nvPr/>
        </p:nvSpPr>
        <p:spPr>
          <a:xfrm>
            <a:off x="285720" y="2000240"/>
            <a:ext cx="1710725" cy="276999"/>
          </a:xfrm>
          <a:prstGeom prst="rect">
            <a:avLst/>
          </a:prstGeom>
          <a:noFill/>
        </p:spPr>
        <p:txBody>
          <a:bodyPr wrap="none" rtlCol="0">
            <a:spAutoFit/>
          </a:bodyPr>
          <a:lstStyle/>
          <a:p>
            <a:r>
              <a:rPr lang="es-MX" sz="1200" dirty="0" smtClean="0"/>
              <a:t>1.-Meteorita Allende</a:t>
            </a:r>
            <a:endParaRPr lang="es-MX" sz="1200" dirty="0"/>
          </a:p>
        </p:txBody>
      </p:sp>
      <p:sp>
        <p:nvSpPr>
          <p:cNvPr id="15" name="14 CuadroTexto"/>
          <p:cNvSpPr txBox="1"/>
          <p:nvPr/>
        </p:nvSpPr>
        <p:spPr>
          <a:xfrm>
            <a:off x="3286116" y="2071678"/>
            <a:ext cx="1790875" cy="261610"/>
          </a:xfrm>
          <a:prstGeom prst="rect">
            <a:avLst/>
          </a:prstGeom>
          <a:noFill/>
        </p:spPr>
        <p:txBody>
          <a:bodyPr wrap="none" rtlCol="0">
            <a:spAutoFit/>
          </a:bodyPr>
          <a:lstStyle/>
          <a:p>
            <a:r>
              <a:rPr lang="es-MX" sz="1100" dirty="0" smtClean="0"/>
              <a:t>2.-Roca  lunar . </a:t>
            </a:r>
            <a:r>
              <a:rPr lang="es-MX" sz="1100" dirty="0" err="1" smtClean="0"/>
              <a:t>Anortita</a:t>
            </a:r>
            <a:endParaRPr lang="es-MX" sz="1100" dirty="0"/>
          </a:p>
        </p:txBody>
      </p:sp>
      <p:sp>
        <p:nvSpPr>
          <p:cNvPr id="16" name="15 CuadroTexto"/>
          <p:cNvSpPr txBox="1"/>
          <p:nvPr/>
        </p:nvSpPr>
        <p:spPr>
          <a:xfrm>
            <a:off x="6858016" y="2071678"/>
            <a:ext cx="1359668" cy="276999"/>
          </a:xfrm>
          <a:prstGeom prst="rect">
            <a:avLst/>
          </a:prstGeom>
          <a:noFill/>
        </p:spPr>
        <p:txBody>
          <a:bodyPr wrap="none" rtlCol="0">
            <a:spAutoFit/>
          </a:bodyPr>
          <a:lstStyle/>
          <a:p>
            <a:r>
              <a:rPr lang="es-MX" sz="1200" dirty="0" smtClean="0"/>
              <a:t>3.-Rocas ígneas</a:t>
            </a:r>
            <a:endParaRPr lang="es-MX" sz="1200" dirty="0"/>
          </a:p>
        </p:txBody>
      </p:sp>
      <p:sp>
        <p:nvSpPr>
          <p:cNvPr id="17" name="16 CuadroTexto"/>
          <p:cNvSpPr txBox="1"/>
          <p:nvPr/>
        </p:nvSpPr>
        <p:spPr>
          <a:xfrm>
            <a:off x="285720" y="6572272"/>
            <a:ext cx="1754006" cy="261610"/>
          </a:xfrm>
          <a:prstGeom prst="rect">
            <a:avLst/>
          </a:prstGeom>
          <a:noFill/>
        </p:spPr>
        <p:txBody>
          <a:bodyPr wrap="none" rtlCol="0">
            <a:spAutoFit/>
          </a:bodyPr>
          <a:lstStyle/>
          <a:p>
            <a:r>
              <a:rPr lang="es-MX" sz="1100" dirty="0" smtClean="0"/>
              <a:t>4.-Rocas sedimentarias</a:t>
            </a:r>
            <a:endParaRPr lang="es-MX" sz="1100" dirty="0"/>
          </a:p>
        </p:txBody>
      </p:sp>
      <p:sp>
        <p:nvSpPr>
          <p:cNvPr id="27650" name="AutoShape 2" descr="data:image/jpeg;base64,/9j/4AAQSkZJRgABAQAAAQABAAD/2wCEAAkGBxQSEhUUEhQWFhUVGBgYFxcYGBccGBwcGhcYHRsXGxoYHSggHRwlHBgcITEhJSkrLi4uFx8zODMsNygtLiwBCgoKDg0OGxAQGzckICYvLDUsLywsLywsLCwsLCwsLCwsLCwsLCwsLCwsLCwsLCwsLCwsLCwsLCwsLCwsLCwsLP/AABEIAL8BCAMBIgACEQEDEQH/xAAcAAABBQEBAQAAAAAAAAAAAAADAQIEBQYHAAj/xABFEAACAQIEAwUFBQYDBwQDAAABAhEAAwQSITEFQVEGEyJhcTKBkaGxFCNCwdEHUmJysvAzksIVJFNzouHxRIKDsxY0Q//EABoBAAIDAQEAAAAAAAAAAAAAAAACAQMEBQb/xAA1EQACAgEDAgIIBAUFAAAAAAAAAQIRAwQSITFBUWEFExQicYGRoSMyUsEzQrHw8RUkQ2LR/9oADAMBAAIRAxEAPwDVkU0LRYpQtdazmAstJFFIpIosKGZaULT4pYosKGZacBTgKdlqGyaGAUuWiBacFqj2nD+tfVFnqcn6X9AOWvZaNlr2Sles066zX1RKwZX/ACv6AstKBRMvnS5aR+kNKv8AkX1G9my/pYIilApykHnt5UO7iUUwxI0nYxUL0hpm6U0N7Jm/Sx2WvZa8mIQ7MPj+tFy1pjkhL8rv5lMoOPVAopIo2SkK04tASKTLRstJFAUCy16KLFNIqbIoGRSEUSK8RRYAstNK0YimkVNkUCK0hFGIpuWiwoERXstEily0ADC16iBa9QAQrTgKcy60sUo1A2FJlokV7LQFDIpYp2WnZaAoYFqTh7YALtoqgmTtpuabYskms5224zH+7Wj/AMwj+n8zXI9J6zZH1UH7z6+SN+i0zySTfQK3afDA+2dP4W/SgYjtnh0gRdYnQAKv5sKxN6FB8taDhrU+Ntz7I6D/AL155aXH1Z6DZ2Nw/bO3yt3D65R9CaDY7Zh2IWzoN2L/AC0G9Y26x9lfaPy86cPAsA6fX1qfZcfgTsVmrudtG1hECjmS1DHau+ROW2oPsjK0x1Mtz3isph/EczeyNh1PX0ouKxZ2GrHYfnTezwukiKXUusT2pxBIAZc3KFGnmT0of+2L7GXfMfNV/ICqhAEGplj7Tf3ypLbd55INzzbyHlTrFFdETSLuxx1jMqCo56iT5dalWuPKsEh19D+kVQXL4EACeiilRI1aC3yHkKXYlyuCHBM1dztGQhKOCw2V9BuJEnynnQsP2yvD/Ew2bqbbA9Ok9ay4ctIX2Ru35DrTQ4Xbfl1Na8WoyY1Vv6mfJpMcux0HhfaW3fBhLilYBDAcxPWrFcbbP4gPWRXNrGJdfxtPSdB+tPXjV4HcMPMfmImr16R1CfFNeZml6Oxs6ajA+yQfQg/SnZa5ynaMj2rY9xIPwINT8P2pXYM6HlOq+/l8q0Y/Ss7qcPozNP0b+mRtCtJlqvwXG0YDPAn8Q1U/pVqqzqNQdorqYs0MiuLOfkxSg6kgJWkijFaQrV1lVACK9lo2TnSRQFAYr0U8ivRU2QNy16nxXqLJDMNaTLRHFJFJYwyK8BT4rwFFgNy0oWnZaJbTWklPanLwJUbdELtDxL7LYzLGckBZ6kan3D8q5zaQklmVrhLa/eZDJBO5U+fStV+0B5uInJVzR5sx/JfnWew721Jzuwl58KBuREnxCB6TXltO4ZJSnk7/APp6FxljxxWMC3D0vM9trPdNbDMsXWcMUksjhvIEgrzFU+KxFwHS2Y5VsuHW7Ld9ezOM4ukFx1BmFWTABHMb7VRXcGQzAusIJbcb+yZAiNarU1u8jZDoVBvCyPEfG256eVBt3Rc3MKASfOPyqzvWmgZcrE/xr+ZoGIwLIhlCc2mikiBvVikvmS7K65jZIC6nkBRFbJz8Z3PTyoa5EhssEjfnQGa37UnQ8zp75q3amV2SWBY+KQo+dEuX2gZRodAOWnWi4TDG+RlYnUaAT9DvVxirHcKWUpnOxYjKn8ukO/nsPPlXKaTolEFOHvbGZsoZhrmdFYA7QpMgbUJsPcILOpVBrprm945VP4qGa+6WxnZ1TMCeYRSWJ5DQEk0mMwj2VwrNvnuZoEjV1AEiQQQNDzBpNz7kbqK77TPhUDTlyHrS2vLU8z+Q6U7ir5r14KMpV3LAfiEzmEcxzHTXrVbg3zZ8jAlRLEzAHwqxR4sN5NNyPa9yjc+tIt8naFHXkPKqtrviAmS0QAdDNex1w23KXGAymNDI25VYsYryE57onST58zRLaj2rhAUcv73qlGPzaLoOpqZh8daWIBu3OQ/CPh7R8hTOFCesRf4XHP8A/wAVhOZfYjnAG3rV9wfj4zFbb+Lmh1U+nI/Wsdi8Rp/vFyDytJv74299IrXHWLai1bO3U+/cn0pYNwdoScVNUzrWF4wjaP4G+IPod/jVkRWI7NcFxTKM8i3ya7o3/tWCxH81btoGpMDma7WmyzlG5nG1GKEZVAgY2xeYp3TqizLkpmYjkFlgBPUg7GpGWjkAkke705fKmZa0xfczvwBFaSKKVpIqyxRgFep+WvUWRQVhSZaKwpuWq7HoZlr2Wn5aWKLIoQLRsMutMC0ewKxa7PDHjak+powY3Kd+Bz7thczX38oX4KPzqlsYUvMnQKWaNyANgeRPXlVli0bEYgqglrjuw9Cx1J5DzrQY/h1uyndIwOVbgduphZPXSRpXmHKlwelU1FKJS2bbd0XgBTbuKoHUlFVQPRKq7iscM5KnOMqzB9jPpr5aj3itFicGrYa5IKqrWlRiTMkrnPno0a856CqMcOOExF22hLWY0B5eIAgHoVYadRNTjVp88irJcqoo8NhWuMYGibkkACfM8/Lej4MrdxKWwTk0GhKkwJ33GsD41u+BraGDxRcjMglCzQZKHLuddayHCLyG4WfxNmUKwtAEdR4dzqN+nnWpxezeTubteDMnxfGG7ebbfLptv/Y91TLfZprqqA4QsSYKnRRsW9RrHQCn8ZRft58OmdWEGNoGuke0DrWwwIUlCFhouKYnc5gN9fKaMuV44x2laW67KS3gXsWL9ixH+G+a4TDs+ZFEQPCkFtNTrWawnZu8ozX8y2wDCrBuP/CinQbe0dPXauhX7YRcQxhmCOY0KDxKdf3vp603s/wW7fQXLxYBtcxBzMAB7K9IHoKrhqJQi3Xf5siUYX1M5ext8cQVEtLbtnIJ7tSxHcL7V0jMTy5DTarHtXxVrOEw94qjkuEYOu3hzNEbHMo6wRWh4/xTD2O7Nu2pYye8M5hkIUawQTpVJjuN4V0W33ikEk9CpO58epMkn3URk57Xs6CJV0ZmONY8rlvpbVlKo5JLq4LKpzSrRuwBEaE8wwkRxFj7LcuBCmcp3iIyyASQAJX2NPnFaVLVoIJkrkCmVB1VSsxInQRHMe6KTD8LFtcQVuKbbi1AYNGQNqpMQVZW0bf0IMaIThJVVVXzFlujyZ/DWrV64FtPdVjsO6DH1lH+cVcv2AvSTmBE+HckgnnMctd96kYO4US4MJ3K2zacrcW4puZwF0YsdwDz056V7iN3GKuIuW2u6jCsmRi0SkXAoUkRJ1q9uTfuuviUt+JQY/s3ftnLlJHWV1/6poQs3bK6TbnQtlIPoGj6VcXeN42wkX7t1swPgVF0gkHNdyyDIOgn1FT7HaG85s2hh7NzvLQbxht/HoW1P4OesmrFvddGK5JdQnYTsYcWDdnKitBuOMzMeeRfZ06kmuq8K7PWMNqi5n53H8T/ABI8PoIFSeFXU7i13dsqmRcqquiyAYHvnUUW1jEYT4gJI8SsNjB1iOVbsccUafcxZMmSV+ASKi4gZjl5AifU/oNfeKffx9tQPGpZtFWRJPIQNY86dbtQQNyAST1Ztz8jV7km6RnSa5HRTYouWkirBAeWky0SKSKkihmWlp4WkoCgjCvRRGWkilsehmWly04CnZaWeSMIuUuiJjFt0gZ01Ow1NQMNjWZb1yIRVOTzyhpMev50zFubzd0p8I/xGH9IPU/9+lTOIKEw7gaAIQB8q8jq9VLUZN/ZdDs4cSxxUe7MD2cxLDFPAIOS2okEHxXN9fKr23hGuARA1uEzyBaJ+VVlp7Vq/evX3CJbWxrzJCiAB6/SsjxXjdzieJt2oe3YZlREXoWA7x45DeKI4nkdrhLqy+c9r46nRsaMyrYPelii3Ft2SofNmZmJLeFVEqMzQOmtZrjuIxSZrhsOOZ7u6lwgDqrESfMTNbXhvBbeCwEWzmu3I724dWZgD4ZOoVdgOXvrLYRGziRpzMmd9Z8o191dLFo8ajb5MftEk+DK2u3NgpFwtm6tb03MAgE9am8O41YHju92ighg4tXEk6aywA5DrUfgXCsO/FrhZQyqFYLyzMp1+QPvrUlizFTsZ8MSsTEE9ad6TGlSH9skjPYnilhmW4UtlTIDiCZzT7Q5ydtK0lm8mW2UykqcxAM6NAHn0j1qixd3umKyMogAFSwjXw+mlL/t5bdoMlu27qbgcAEKR3Ra3qQNZQda5uXG72xXQ2bk47jb4HhqOTcdQW1tidVjNPXxcvLSqvthhcQbfhfICWBKsJYQIGuqjUjKNDFZj9mXaLEYziLm+8qLFxlQaIpz2th1jmda6Jx+MqsdlJb4DT5xWHN6zDnUZO2VRabOR9sMC6lFDQllFtAmBLKCXOvMsWPupnB2tWLZY2+8Z9jEsPIGCADJ+HlQu3AfNat52KMTcKnbNIXN12NROyfFhYbu7om053n2G8Ov8hO/xrtxxuWBNcivIlOmb+3aFy2Gy5SyzqBO2xjn/fOqbg3AAqXcOb63AwOVSjKynNJEnkSeWxg8zNmlvEI2cBWtSAyIIABI+8DE6sJB1Oo91G4nhbjFGtXCjI4JGhV1kSpkbxsRWCM3Hi+H9iySvsZDg3ZC9auXVZ0a1ct3Fyq4DsSpyeFhof16VOu9nry24CFmWzYSRGpt3jOk/wDDhv1ofBuO3GvG3cKE52CEqAZBYRygjLp11G8Uy32kud4Bft2ydDmBbeFhgZMrr8B10roJ6hS7MzVjGY7D3vAVGItAFwwy3GOrlpAUxENpJ02q74dmW7hQVBDIpzuJuEm4wInYCNxvqKrbva5g5Ny06sInJdMc4IGUAggTPMVNwHaRcTcKEvbAKyHyBJnTxL4htv8ArTbsnFx4RDUXaTN72X4ggwlgXGykZrYBkSVdlA23IAPvqG/HmXultCA2IdGLgRDO3RsynUHUDaKZ2dxdrDqW0W2wzaCWBZixOYmQCW2JOsRGoqqx95muSgnLiu/A8JlfFoeYmRWj2uLUXur9jOsDt8Gh4jhM2Jw5uNmHiMAAITlaJGpIEk6mrXBWVAJUAAsYA200/KffWUXiFy5eR2trbCMsJbEMxYNu2kgNAOmxra27eUBegA+VadNNTtrxKc8HGkxpFJFEivZa12ZgWWky0TLXstTYUMC16iAV6iwoeRSRRCK9lpLGGAVXY7Eknurfttuf3R1NWT6A1XYLDd27sQJdpn6SYrj+lsj2xh2b5NujiuZP5BcNhxbXKPeeZPMnzr3ErOaywmP/ACDUi2ms/wB+tU/HuLhLTZAG8eQyYHsknYHaK4smtqhE2xtys5B2txNy7ddioyq7ZUnTcjMZjNEAbRUv9k6Zse2YSxsXCsiZbPb284n4Go2J4picOzWw4EsxKwrgFjJjOp60XsHfu/b7LLq2Z8ueCM3dPBOxiehFddR/CcX0Ind2jrHaMsgt29iUVm65gCu/pWPe2SzJnfwjMZXSDMag67Hlyqd2nsL3QvNcY4nMDcbQMBEZPIAxCjSJ31Jy44ywzN3imQAxKrMa6SsHmfjUuOWL9x8FK2Ne8uR3DeFC3iGvC+JuZ/CQwIykgAkxEBZ18xVyuMuFoUoWO0Ms8xMHXkfgayXDeOXGuBSltVWQn+IGA1jXP5+6au7NwB0fJqm0Pppn3lZJ8bazrzpryrz+hLjj7j7uEvA3WchRukwRAFvMdfPN8TVBjFMgs1sgXbRlCo0ZijEgHo9XnD+0LYq/cshEyqjZTqZJVhvO0kcuVV/GMEzW7v3IGa28MpO6jMuh81HOscZyWX3+rNjV4+AX7GLJTiN5G3SxcU+q3bQP0rqvakE2gAd219BrHxFYL9nbKeLXyo9uwboPUXGsvPxat/2lH3Q9T/Sa5+vlerT8kU41TRyXt4kXLHo39aVRXLWYax8B/DWp7a2VZrJa4E9uJRjOqHddto99UyWF/wCLa0694PqnlXc0s0sSKsqubLHsrxYeHD4g6CBabpt4NPl8OlaO3et4eRluhXubn2UzQJgGVUnfeM3Kuf4jBZtnsn0uKDy/eI6VquzvG7jBbV1stwaLcBRs4gaEyfENfWOtZtViT9+PTuv3LcUv5ZfIsOI8EnEWb6KJW4nerpqJ9oabydetUeCvLcBS8gLjN4sqZieR1EDWCeXON61PD77I7BryXCWBtxmLiZJRzGXQjQzOpEVneM8Lay3eKJUkExrlnLqYjcydoo0mXnZJ9OjIywr3kviBudw3hNt1YSolQvJoSVeBqSBpzp/YzDzexGn4ZI/+SP79KjYxe+ssQPEBBHWFmI5nXT4dJtuyFxS91i3iIa3+GDlZGBPPNDGesCtGpn+DKirGvfTJvGOFd69ubr2wofwrpnnLvAjSPnVDx/AYi1bDYe4zKGE23CmJMBwQBz39a1HHGYC2yicpMjmQQNvPSqjiuPIw792hJYqMsEalh13OpqdFtlhVi5nJTdHsBhcWots9+2GUg5QjDYgwWDa+pBrrtpwyhgZBANcxw2NDKuY5TAMTE6fMRXQezmuHTWfa93iOh8/KuhhSi+DLmk5dSwIpKJFNitBnGRXop8V6KLAZFep8V6gKHEV6KIRSRS2MCZZ0NCuELEkamB5neKlRXorJqtLDOueviW48jg/IoL2Ka+xtWDoNHuch/COp8v7NX2ssLbtWraaT3h8ycsSeplq2IsgDwgD0AH0rD/tCxT23tlbbtlUkEIxQkspiR5LXDyaDJimu68ToYc8ZPwOY8fbNibh/juf1mPpR+z/FBhL9m+Uz92xOWYmQy7wY36cqm8M7PviLiu5XI4zMVYTqZIjkZPOtTieDW7afcooKjTRRrruzKSBqSTE6CunDG3Hgic4xdMqOIdtLV9iWw5Ub+2D16qKgJx3DNH3bgNtAX8jVpwvii3NBctsf4DmEebGAflT8fh7boXdbKZfadwRG+vggk7D2qongUf8AI0Jp8FFiMXhG18YI55CfpQDh1v8A3WGZmMEvoywoBAEt1Yge41HxdhBMBtZgm3cVT5KGBPTc1ueDcFbC2vvVRXcyxBEwPZRj1Gpjz8qpzZPVRvv2LoxUmZTsphBZxpRpk22eIIgK6mdfIH4VohgLXfIDbf28nKNSV11HWrfgaW7pu37Kgu1tLRY8pJbnscjIco/e1qBjrxDMRdZZh/xQJhumm9YsuWUp+dIvxc2kVn7OLBTG2idxg7tlvWxiFX6BflXQe0n+F7/9JrNcACnH3SkBbbPEbsuIFm7JnqyGPIVpe0Y+6Hr/AKTWbVS3aiL8kZYqnRyzt4NbEfx/VKp7mUDlqW5NyZwdgeYq47fxFknTV4/6KzF55MFj+KP81016PRfwV8zPn/OyUEXmy/PqOoqsxFnKwK6EFSCI6W4IPIzUt9Og35ebfpQO611I5emmUflWkqN5w7Hrfsqly0C9y2hXO+XOsf4ihdRqDz061e4drjFu8tlYiG1yMDpoTrI6a7g1x8O6MrqxDJBUzttt5an410PhuLTGWM+a4twRmyaurjURmaIO4nQjSuRqtPs95dH9jdiyb+H1/qQ+OWLuGUslxyudSmYlo01Qk8vPzFTuC3C7EiPCYYeHQlJiQJJ29d/IWhuWr4e0QZAXMrgKwzbOIkRIOoOhFUvBMBcs37yMTBNt1bkwFu6NfMGJHpUesUsTUuJL7oja1NV0LPjWJdEUqAYbUGYiDOo25a1QY7jSW1diHXOy+yQdRExDA6xPlWmxXDziQEDojA5gXJA8KNIJjYrPuqrX9nRcd4xUIFLxmYEAe0o0B8JERvtNW6OEXHlFeaTTK+3ji6yrPBkqSOpBGknaD8fKum9jLblO8PsMoCg76c45DUxNZKz2dwuGu2rd8Xki011rbOJZlOgBQmE0gg8zWp7NvOJuBUCWxaWILanNro4nQc9jW6EUpp+Zmm24s08UhFPFeroWY6BkUG+5XKeRYKffoPmVqSRUbiSnunjcKWHqviHzFQ2CQaK9TlMiRsdfjXqmwoIRSZaIVpMtJZNDAtey07LXmgCTsNTRYUDe6q+0yr6kD60DFY+2LbnvE0VvxD90+dYPtUGYd4JnNJgpoD1L6ACBsJqMcWWsMeqNzDcjzGh+FZsuaUeiNGLCpdyL2B4d3eGz7G6c2u0AQIHTc++tR3QboQRB2gioPD7OS3atiYVVXqx2AA6k9KtWslGyncLP5/ERHuqPWJS29yXFtWYPF33t32W7irVsBpFvKkQdVWWeZg7wPSpfeMD7QB8omNI009dOtQu1doJiWZcJ3kjVstoy0kGc3iPITHLyqO+K0GZGWRryMj8JG2kfLSkyRvoW45FF2ky5vE73bkTC6BAY/AoMD1M1K4TxPusPm1zuYnUkSYLkeQ11oPFrlwhltKEWZZjCyZnQDUnXUmqe22S1eYvLMFQRt4pJPyqrJjU4pMvxz2yZu+yXayS9sIAr3jdVpiFU21VY/lUVoOI2WDEC2pER+L8LMvI9FrlHZtLhY92BIESYjU9NzrG1dT4gUYW3aTmUGVAiWRGMazuT865WsxRjkuPc1aeXATg+dcarMoAv4UT5PabLEHWcrbnpV52jYlLYBiSZ+EfmazmA0uYZ0zZbb3kaeZuKrL66iPfWk4ymZbYGplhHwrn5V+JF+X9LFaqRzvtutsJa70PEvGQqOQ/eBFQsP2YzYa5iWN1LaB2hwmZgC0sojbUwTHKrLt1iO6+zXIzZLuYKdmygGD5GKtk42+L4fjWuhVgXkVVmAoTTc6nzr0Gk/gpt/wB2Y8z/ABGjNYfsYbih87JnEqrquYgyeT6aGqm5w5e97kPcFzNlyGySZk81c6Rz6a1P7L4sHEW/tT3DkI+zySVDk3AZmdMsfKrjFcUOFxzq1pGuX3shLn7tswkDSc2h5xNXtyTq7+hWvgZji3Bhh37u5dAaAYKORByxqoI5fOo/DLxw1wXbV60eTKc4DLvlMp755Vd/tKWMYusHuk/+w/pWUAkbchqP5V/WiKc4cvqNdPhHUVxrX7Xe2MQig7BhbCyDqjALm6jymamWr4dYUoWUjNlOYK2XVZIB2Y7jWuZdn+Lthbkxmtt7a/54YfxD57V0nDWg7i9ZtqQ6qC6m4SVnQwCFkcpXqK5Woweqdduz/ZmvHk3rz7ldxq8bduQGJDLsTMFuo6TNewHbK5aU2MVF1blxlS+xgo5IEXCAJWA0nQka6yYmce4b31lrR0JgieoII9NdPKsJj2hmDKSC91XUkBpBUqynaRMj+c9TWjQzTVCZ43yzrfE8ZefEkrZXN9mI9rQAuNZIEyDy6+VW/Cmc4q6boUN3aCFMiJ0Enc1kMBfe4hD3WXIgtFsy6qb1shp5ZQQI8qv+AYe39svor98uVfExDEmBJBA3Go0rTDI3JfEyygqfwNU7AAk6Aak+ley0BTmtgMZZrZ/pEn50TDklVOkFRpHkNZroqdmXbQ6K8VmnRXoprIoh8JH3NsHdVCH1Twn5rXqXh0DvF6XX/wCuH/116hMJLknEV6KcaQ0tk0Nio3FXy2XPlHxgfnUq28zpzI+BIqv7RN9zHVl+s/lUOVKyVG2YntJaDWGkWyBlIL6oPEBO+vx3qj4fdnKp7sljH3eimTzEmDr1q84hdZ8JmYBjBjNtAuGJ0O221UXBbDFmZkt2lslXcKwysOWWAJbTp+HnWNz3QUn3NcYOMnE1mFwr3WyoSpOmcbqCfER/FlzAfzVZcXw4QW1WYVSgzMWbSIktqfU0HhKeEty0MjqCrD60Xjb/AHiCZ8bf0+lZFk/3FeYzXufIxXa0XhcGS7bSRs6TO2s5hr4joKyuIu31gvl70e0vJgD7QU7jyGorQ9txbzpmNzNrGS4VI0GkTEc9qxl8tEG4WYDwMxM6nTNr7QOobb0rotc2VwfugeIBn9shF5xuYA0mIAgetVV7IBmQGAYmTzBjf0qXjGBJZySBss6Hn6moWOclB4YUnT++Z1qKHbrkLwrizWmJVZnqY5yDtXVeEYs3sFh7ihQSMsROqNcVgJ8gvxrjVrQ+YPzHlXYezfBgOH4ZneQ+a4ABMZ9TMneY2gaVz/SMYKKl3sv003u5LjhiuVu5svhCugA/EupPnoI99WWNuZhZg6MSN4nwwdeWoqs4fh7Vp88kypTQQYJHQ+XzpLhItBEOZlLFWbQAEmBGsnxHWuNCvWqXmanV2c04+PunUljlxDgTtpaAgQTI036zVzw3ia2+HY3NJ8TAgb/eFEmT/NMfwmrDE8ALoEdFKhmae9ZZJBB9lPOo3+wCtt7YRStxgWU3GYaaiSQOYGnlXa9pxuNX3+xjlie6wOG7Ud41m3dwb3bqDPbJdVMAaPqY2HP61W8Y4hcvXVxdy2UA7p0WV9gFyuoY7lTMxU1+yxZ8xVDC5ACzEQPfI003p1nsuYKsigEgxbYqICkD2g07mnWoxLmxfVT7kDtJxkYu8txRlAUKVJB2djOg/uKThvZ172Gu4hdRYKqUUEu3htEwNtvOrleyFs/hcelxfP8Ag86sH4eLWDuYa0rk3ris8uPZVR+IZTuo09arlq4JKON919O4LDLuc5xAgDMlwSoYShEqQ0MNfZJO9X/ZjHlSlppNm42VRsRcmZ13UggEf96OvZd1LHI0MuQKLumXnqWJjbTlTLnZ26VQKrobZzAKyEZj5swJgDfzqzJmxTjVkwxzi7Ne+Nt2VbR4AnQLHKSACTEa+6qrtfwo37ee3JdNQBzBA284AjrVZgsPdRmstde2r7O1xUA1O8Hb06c612Hu4e1bUPjbLMqLmOcN4wPFEawdIrB/BkpQdsvl7yplXwTFKLsFXbNbtv3a2yxbwWXOWdM0IdBM7VtOyeJF3GX3QQngEQsg5GInL4QdJ0661hn4rabEd59stC0VINsaNPd5Rlbca61c9jMdYTEZ7J7zOTnyObhMiJ25edaoZKateH99CicOGdLwWqL6frTcC020PkPlpT8KCEEiDrp0knTShcOP3cdGcfB2j5V1IPhfAxNdQd5iM+g3Q7+nl5VMHnUfEn/E/wCWD8M9SjTKRDRAwx/3m6sbpaf+tT/SPlXqbdOXFWz+/auL/lZGHyLUlFhRZXjqvm0fIn8qcaiX8Ukp4huef8LfrSXsWkDxL7S8/OobGoPhG8Pvb+tqr+0WqKOrH+lqNgsYndp4l1ExPU1G4tfV+7CsD4+XmDSS/KwSqSMTjWnBhcuaFOnXxseo+tZDiWL+yqbQVn+02ycl0lhahyFI3aSFYx1jbltOIqECo0mLirp/zJ18gT8q5JxDibs6sWzlQqSRr4QQRB6Nm19DVWGD2xXkaJSW6UvM7B2M419pUK47tsgdlnQw2VonoyD3XB51KxmLLYlF5ZHY+90UfIN8K5z+yW613FXVkSlq64lSV8T25UqNY8J2rZpig2MvkbIttBGgGUOWA35nL6qazLBWpsaU1sdGe7b4lc6B7ashL5iyHcECQY6D5VgryoCQhJTdNQYHIHy+la7tjirouKQ3hW2ZQPB1LGYkE6H5Vhs68gADyk6fHaugUroFa4N/aaNP/A0pmOd4GcjeYBOmmleRj+HQ8zyH61MwmHYqxFq5dAI8Qtsw89VBApJcDrkhYPDKxBYkyddfPrvXYsO8cMsLaYIVNxUJO0N1IPI1yrE8MvgPGDuqqgkk27nhAEktpAgGaj8AvXc5CDNAZhOoBVGI0OmpArLqMDypO+hZGai6Ojd3iSR/vCRILbHSdYi30q+wzSJAZ9VU92Ax8RgGJ2rib5nuOWAnxuYPhkSTtp5adRVr2P47bwzE3GvjVdLZ3UbgnMD84rPm0LcbT5Xgh1qF0Or428Ld02jIgSJjUEkSI05fShteXmR765L2g7S3MRdZgzLbzEohMlR0nc/GqoYxubMfef1pI+jW0m3TD2mJ24sB+IfGlW4pIEgyY0rh4xT/AL7f5jVr2Wt3L+MsWu9Kh7igy7Dwz4hpzKyB5xTf6Y/1B7THwOvEgGKCuIQ6FhI3BNVn7TOzlrCYUYjDXrgKuFyFZBDnctIIgc9Z25zXImxLzJdif5jr60L0a65YPVLwO4u69RTRcB0kaedcXTE3PFBMHUidNJ29JqKHPImfU0L0Z/2+we1V2O1jhP2gxlOTK3iABEiPDuIOtZ3FdnkuHXQ5tR08orL8I7S9wnhFwtlI1chDP7wU6xvVKbzMSzMzMdySSSfWrcOjyRtbqRE86fY3vDuAWBj8IlxiqvcWIXNLKykIRyDbE8q78CFEKAo6DQfAV8/fshw7NjluFEa3bBLM8HIYlSk6h8w9oTzruJ4jb/eHzrbFbVTdmab3OyaXqLg2jOOlxv8AqhvzoRxydfkajWcaga4M25U8+agflU7uRdpOvNJbztn8/wBakJckD0qrbGpm33VuR6rTsPxG3lXxD2R16VNktBeKGLmGbpdKn0e26/XLXqg8bxyd1mzjwPaf4XFn5TXqhsNtmXu9obIKzd5mNIG0AQYpP/yOyzALcBMg7D67c9vI1lbnDr7W8hZRIjwhpAg+Ubka+VVuH7NXVlTcBTXwsjaE8xHrvUetjXUnZKzc2O0NlVCtcEgAQIze7TbffpUrDcetXnCW28QGbY8p8uVYG1wUhoW4sLyCyZ8hvVhwvh7Wby3czZROYQYIKkGNNN591CywvqQ8ci27b8Q7tFbM4Ju5pAJBjMTm5xP1rK4/h1u3hrd8WgjYls1qScyLmIYbeOYBzea85Af274gzuqWgxKoTCZt2OxAGoCgfGidrbTDEWbADFcPYtooymFi2rZSQTr4idYmrsf5uBX0o0PYfgS4YNiFZs19YgSMozHQFddYHShWsVkx+It5cq90oCqNoCZQAPJm99SuyvF3+zKr/AHbqSsMpXwgnKwzdV1061V8V4itvFm6CMvcMxY7M9sghZInUEDTfWo7th5GP7W4i0+Iu5SzMpCCfZ8Hh0MzyOvOqFXM1Jx+KLnxsG55lAG/uHwqGblKhgpI5/Afma7L+zBO5wSDN/iE3I1AAaBlg7+z8TNcbwVhrrhEkk7wCTHM6Ca39hGCZFUmAAgbDyAB+E+IbDzpJSSGSs6XiMSCrK0Q1twQdQQYGvXpXzt3vd33NslQrvkI3Akge7LpXR8O0W3FyyAw6KiAiOYa5XKsOTm3A332+NNjkpWRNVRMv4+6wIa45B5FjB91QxU3G4BraljdsMdBlS4GbXyXSBUa1ZzZvHbGXqxE77SNdvnT8VwIwZpJojqsCGltZHTpBG/yohwhAJBmI0Cud/PKBUAAFbr9k3De8xRvNGWyukjTM0gQTsRv11rGWsK5IlXAmDCMTP7o0ia23CcStm2BasYwqJJmyJM/iY5oP5RSylSGirOqcZwq4mxdsZ8puoVzAgkTsY9wr5xv2GRijgqymCCIII5EV1TC9olUEHBYljocxtoI9CDpvNZXtjhzi37+xhMRbZjFwvGVoAAjXQ6R50kMlumNKPBkYrxot3h95TlKNPTf6TT14ff8A+DcP/sf4bVbwV8gYp+cAVIHB8Uf/AE16P+W/6VKwHAcQHVruEvOoOqFXXN5SBIo3IOTon7LuEhMPcvkFbjnL4j+AAEQAJEkzqdYG1XvEeLNaBINs9NWrG43i2Ju5EbhyCCCiyRGXXTUUT/bWOYHLghHlP5NVDbu/3LODQcC7Wm8jtctFcj5fAC0iAZg6/Cas8RxRFm4biorBILac308Ua7aVhDjsd3gcYYBlkgGY1BG2ffWpd/iPEnBW5hLbA6RH6PRKn/kFZftxV3VXRpkHUAEbmY+FLheLILStcuZTA0JAMhiDodY03rNYZ+JooVcOiqAABlUADyGeoOP4TxG/He2gwB0BFrcx+lCrx+5Ds1XFuIuVZUVnEQRl6gAA16qZU4vJ2HURZj6f3FeqNy8V9SaZIw/a61sAzkEglbbGfiKnDjwIk2rw/wDjcCfdWXXt05GUWEAHIu35CKGe0OIuHwWbQ1Ebn6tSeo8vuW+s8/sbiy2YZoaByOhGvQ9OtM+0A+00R55WG3MQfd51nfsvELwgLZtSOWXX4ZjNTl4fxFFnvrJjqomPXKKpeNLuh1O+xdWcUCDlckKd5Df6ajXkL3LjkoRcfvGHdNtkCZc8wJUaxrroANKrrvA8ZnEYzUwWAXKBp+EAREUAcCvsYfFtAOujTHuaJimj7vSRD80XFzAMSciJJJOi3Bz0n3RrNVfGeCm8oF1HXLJGUqNZ5gk79QDFHu9lgygJevkH2iz+W4ERM8jTF7HWVIMvdbcBz4B0zAQSJ5TRGaj0kDjfYrbPZLDEEBbzdSXC5fkAeXX1qSvZbBAAC3mOY5i15pAA2IU9eXrU5Oy1k3MzL4mhgVhFUCNlQiJ953qzucMtskXAGAJ8JLsBpEyx1MeQiolkfiwUF4FGey+E9pbQjmBfuCAfPyHKaOey2EIA7pYjR1a4SfUzrzq4GCtKAqWxAMjUiCefUnf4UzhdwhmUmVUa+uaM2vo3upHkl4sbavAqbXZfBz/+oZ2kmR6+1zqQOy2EQ64Ofep5dWarG1aYl1EC3G/MHTadtPWiGyyqcqqY1ALECTvPhOk+up99Q8kvH7k7I+BX3uz+EBEYS1BB/Cu5A3nfcUVuCYVEzfZLEDlkUnzPsQKlYctllySR0OhEkiRpryn+EVIuYjL4PxSAROni2ny22pXOXSyVFArFlQvhs2lyj2UVfplp4RyJCIvM+Ak+WxH1otlBuN9dfjP1o6oBpOsctOf0ml3E0iJ3rKdSojojbHmIbp5UvedW35ZVE/EfnR7tqT4dDzI3ofdRvy6f386AoGuQncyd9F19+X8zXsimNYPqR5brB+lP+y5oJOXTYee+o/vSvGxHKT6x5iTQB63aU7F/87Hb36aGinBLswJ1B1LHYjqT05UBMrqHiZ2Ea6kiOQppvwYg8xAgQImankiiW2GWNFE8pE+k/rXmtg8h5aAx8ajG/ptDeukjfn5Gm3cUFjMSJ6axrHM9Y+NRRId4kbCeYEe6lZxI8XoASPKooxqyYY8j7I5kjl5ik+3oTAfxdMp+HSp2kMlFtfa301On9zTQY5yPXahd/wDvRG+1At49WUMpzBjoQIjy2Gm1G0CasxqT0EHfTrvXlUnfX0I+dQnuTIMRz8jp8aIDlXxCABO+pHXTnNFBZJCn+zp8K9Q7bKBsQOpMn60lFAf/2Q=="/>
          <p:cNvSpPr>
            <a:spLocks noChangeAspect="1" noChangeArrowheads="1"/>
          </p:cNvSpPr>
          <p:nvPr/>
        </p:nvSpPr>
        <p:spPr bwMode="auto">
          <a:xfrm>
            <a:off x="155575" y="-1371600"/>
            <a:ext cx="3952875" cy="2857500"/>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3" name="2 Rectángulo"/>
          <p:cNvSpPr/>
          <p:nvPr/>
        </p:nvSpPr>
        <p:spPr>
          <a:xfrm>
            <a:off x="3357554" y="5991671"/>
            <a:ext cx="4177746"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Las rocas tienen memoria</a:t>
            </a:r>
            <a:endParaRPr lang="es-E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 name="1 CuadroTexto"/>
          <p:cNvSpPr txBox="1"/>
          <p:nvPr/>
        </p:nvSpPr>
        <p:spPr>
          <a:xfrm>
            <a:off x="4355976" y="4941168"/>
            <a:ext cx="2576346" cy="369332"/>
          </a:xfrm>
          <a:prstGeom prst="rect">
            <a:avLst/>
          </a:prstGeom>
          <a:noFill/>
        </p:spPr>
        <p:txBody>
          <a:bodyPr wrap="none" rtlCol="0">
            <a:spAutoFit/>
          </a:bodyPr>
          <a:lstStyle/>
          <a:p>
            <a:r>
              <a:rPr lang="es-MX" dirty="0" smtClean="0"/>
              <a:t>EN CINCO EPISODIOS</a:t>
            </a:r>
            <a:endParaRPr lang="es-MX" dirty="0"/>
          </a:p>
        </p:txBody>
      </p:sp>
      <p:pic>
        <p:nvPicPr>
          <p:cNvPr id="18" name="Picture 2" descr="http://www.top10de.com/wp-content/uploads/2013/11/uranio.jpg"/>
          <p:cNvPicPr>
            <a:picLocks noChangeAspect="1" noChangeArrowheads="1"/>
          </p:cNvPicPr>
          <p:nvPr/>
        </p:nvPicPr>
        <p:blipFill>
          <a:blip r:embed="rId6"/>
          <a:srcRect/>
          <a:stretch>
            <a:fillRect/>
          </a:stretch>
        </p:blipFill>
        <p:spPr bwMode="auto">
          <a:xfrm>
            <a:off x="7286644" y="4714884"/>
            <a:ext cx="1809762" cy="1357322"/>
          </a:xfrm>
          <a:prstGeom prst="rect">
            <a:avLst/>
          </a:prstGeom>
          <a:noFill/>
        </p:spPr>
      </p:pic>
      <p:sp>
        <p:nvSpPr>
          <p:cNvPr id="19" name="18 CuadroTexto"/>
          <p:cNvSpPr txBox="1"/>
          <p:nvPr/>
        </p:nvSpPr>
        <p:spPr>
          <a:xfrm>
            <a:off x="8336703" y="6072206"/>
            <a:ext cx="878767" cy="276999"/>
          </a:xfrm>
          <a:prstGeom prst="rect">
            <a:avLst/>
          </a:prstGeom>
          <a:noFill/>
        </p:spPr>
        <p:txBody>
          <a:bodyPr wrap="none" rtlCol="0">
            <a:spAutoFit/>
          </a:bodyPr>
          <a:lstStyle/>
          <a:p>
            <a:r>
              <a:rPr lang="es-MX" sz="1200" dirty="0" smtClean="0"/>
              <a:t>5.- uranio</a:t>
            </a:r>
            <a:endParaRPr lang="es-MX" sz="12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p:cNvPicPr>
            <a:picLocks noChangeAspect="1" noChangeArrowheads="1"/>
          </p:cNvPicPr>
          <p:nvPr/>
        </p:nvPicPr>
        <p:blipFill>
          <a:blip r:embed="rId4"/>
          <a:srcRect/>
          <a:stretch>
            <a:fillRect/>
          </a:stretch>
        </p:blipFill>
        <p:spPr bwMode="auto">
          <a:xfrm>
            <a:off x="609600" y="2066925"/>
            <a:ext cx="2581275" cy="4181475"/>
          </a:xfrm>
          <a:prstGeom prst="rect">
            <a:avLst/>
          </a:prstGeom>
          <a:noFill/>
          <a:ln w="9525">
            <a:noFill/>
            <a:miter lim="800000"/>
            <a:headEnd/>
            <a:tailEnd/>
          </a:ln>
        </p:spPr>
      </p:pic>
      <p:sp>
        <p:nvSpPr>
          <p:cNvPr id="1028" name="Rectangle 4"/>
          <p:cNvSpPr>
            <a:spLocks noChangeArrowheads="1"/>
          </p:cNvSpPr>
          <p:nvPr/>
        </p:nvSpPr>
        <p:spPr bwMode="auto">
          <a:xfrm>
            <a:off x="428596" y="457200"/>
            <a:ext cx="8915400" cy="707886"/>
          </a:xfrm>
          <a:prstGeom prst="rect">
            <a:avLst/>
          </a:prstGeom>
          <a:noFill/>
          <a:ln w="9525">
            <a:noFill/>
            <a:miter lim="800000"/>
            <a:headEnd/>
            <a:tailEnd/>
          </a:ln>
        </p:spPr>
        <p:txBody>
          <a:bodyPr>
            <a:spAutoFit/>
          </a:bodyPr>
          <a:lstStyle/>
          <a:p>
            <a:r>
              <a:rPr lang="es-ES" sz="2000" dirty="0" smtClean="0">
                <a:latin typeface="Century Gothic" pitchFamily="34" charset="0"/>
              </a:rPr>
              <a:t>En adelante el uso de MINERALES determina    “ERAS” en</a:t>
            </a:r>
          </a:p>
          <a:p>
            <a:r>
              <a:rPr lang="es-ES" sz="2000" dirty="0" smtClean="0">
                <a:latin typeface="Century Gothic" pitchFamily="34" charset="0"/>
              </a:rPr>
              <a:t>    las </a:t>
            </a:r>
            <a:r>
              <a:rPr lang="es-ES" sz="2000" dirty="0" err="1" smtClean="0">
                <a:latin typeface="Century Gothic" pitchFamily="34" charset="0"/>
              </a:rPr>
              <a:t>civilizaciónes</a:t>
            </a:r>
            <a:r>
              <a:rPr lang="es-ES" sz="2000" dirty="0" smtClean="0">
                <a:latin typeface="Century Gothic" pitchFamily="34" charset="0"/>
              </a:rPr>
              <a:t> del Paleolítico a la ERA Atómica</a:t>
            </a:r>
            <a:endParaRPr lang="es-ES" sz="2000" dirty="0">
              <a:latin typeface="Century Gothic" pitchFamily="34" charset="0"/>
            </a:endParaRPr>
          </a:p>
        </p:txBody>
      </p:sp>
      <p:graphicFrame>
        <p:nvGraphicFramePr>
          <p:cNvPr id="1026" name="Object 6"/>
          <p:cNvGraphicFramePr>
            <a:graphicFrameLocks noChangeAspect="1"/>
          </p:cNvGraphicFramePr>
          <p:nvPr/>
        </p:nvGraphicFramePr>
        <p:xfrm>
          <a:off x="4287838" y="2260600"/>
          <a:ext cx="4779962" cy="4064000"/>
        </p:xfrm>
        <a:graphic>
          <a:graphicData uri="http://schemas.openxmlformats.org/presentationml/2006/ole">
            <p:oleObj spid="_x0000_s9235" name="PhotoSuite Image" r:id="rId5" imgW="12534900" imgH="10658475" progId="">
              <p:embed/>
            </p:oleObj>
          </a:graphicData>
        </a:graphic>
      </p:graphicFrame>
      <p:sp>
        <p:nvSpPr>
          <p:cNvPr id="6" name="5 CuadroTexto"/>
          <p:cNvSpPr txBox="1"/>
          <p:nvPr/>
        </p:nvSpPr>
        <p:spPr>
          <a:xfrm>
            <a:off x="2786050" y="6429396"/>
            <a:ext cx="4643470" cy="369332"/>
          </a:xfrm>
          <a:prstGeom prst="rect">
            <a:avLst/>
          </a:prstGeom>
          <a:noFill/>
        </p:spPr>
        <p:txBody>
          <a:bodyPr wrap="square" rtlCol="0">
            <a:spAutoFit/>
          </a:bodyPr>
          <a:lstStyle/>
          <a:p>
            <a:r>
              <a:rPr lang="es-MX" dirty="0" smtClean="0"/>
              <a:t>DE LA LANZA  A LA  ENERGÍA NUCLEAR</a:t>
            </a:r>
            <a:endParaRPr lang="es-MX"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srcRect/>
          <a:stretch>
            <a:fillRect/>
          </a:stretch>
        </p:blipFill>
        <p:spPr bwMode="auto">
          <a:xfrm>
            <a:off x="157163" y="457026"/>
            <a:ext cx="8377237" cy="6356350"/>
          </a:xfrm>
          <a:prstGeom prst="rect">
            <a:avLst/>
          </a:prstGeom>
          <a:noFill/>
          <a:ln w="9525">
            <a:noFill/>
            <a:miter lim="800000"/>
            <a:headEnd/>
            <a:tailEnd/>
          </a:ln>
        </p:spPr>
      </p:pic>
      <p:sp>
        <p:nvSpPr>
          <p:cNvPr id="34819" name="2 CuadroTexto"/>
          <p:cNvSpPr txBox="1">
            <a:spLocks noChangeArrowheads="1"/>
          </p:cNvSpPr>
          <p:nvPr/>
        </p:nvSpPr>
        <p:spPr bwMode="auto">
          <a:xfrm>
            <a:off x="3635896" y="3355727"/>
            <a:ext cx="4732337" cy="369887"/>
          </a:xfrm>
          <a:prstGeom prst="rect">
            <a:avLst/>
          </a:prstGeom>
          <a:noFill/>
          <a:ln w="9525">
            <a:noFill/>
            <a:miter lim="800000"/>
            <a:headEnd/>
            <a:tailEnd/>
          </a:ln>
        </p:spPr>
        <p:txBody>
          <a:bodyPr wrap="none">
            <a:spAutoFit/>
          </a:bodyPr>
          <a:lstStyle/>
          <a:p>
            <a:r>
              <a:rPr lang="es-MX" b="1" dirty="0">
                <a:solidFill>
                  <a:schemeClr val="accent2"/>
                </a:solidFill>
              </a:rPr>
              <a:t>MADERA Y ROCA  COMBINACION LETAL</a:t>
            </a:r>
          </a:p>
        </p:txBody>
      </p:sp>
      <p:sp>
        <p:nvSpPr>
          <p:cNvPr id="2" name="1 CuadroTexto"/>
          <p:cNvSpPr txBox="1"/>
          <p:nvPr/>
        </p:nvSpPr>
        <p:spPr>
          <a:xfrm>
            <a:off x="-2700808" y="1628800"/>
            <a:ext cx="2952544" cy="646331"/>
          </a:xfrm>
          <a:prstGeom prst="rect">
            <a:avLst/>
          </a:prstGeom>
          <a:noFill/>
        </p:spPr>
        <p:txBody>
          <a:bodyPr wrap="square" rtlCol="0">
            <a:spAutoFit/>
          </a:bodyPr>
          <a:lstStyle/>
          <a:p>
            <a:r>
              <a:rPr lang="es-MX" dirty="0">
                <a:solidFill>
                  <a:srgbClr val="FF0000"/>
                </a:solidFill>
              </a:rPr>
              <a:t> </a:t>
            </a:r>
            <a:r>
              <a:rPr lang="es-MX" dirty="0" smtClean="0">
                <a:solidFill>
                  <a:srgbClr val="FF0000"/>
                </a:solidFill>
              </a:rPr>
              <a:t>  madera con roca</a:t>
            </a:r>
          </a:p>
          <a:p>
            <a:r>
              <a:rPr lang="es-MX" dirty="0">
                <a:solidFill>
                  <a:srgbClr val="FF0000"/>
                </a:solidFill>
              </a:rPr>
              <a:t>c</a:t>
            </a:r>
            <a:r>
              <a:rPr lang="es-MX" dirty="0" smtClean="0">
                <a:solidFill>
                  <a:srgbClr val="FF0000"/>
                </a:solidFill>
              </a:rPr>
              <a:t>ombinación mortal    </a:t>
            </a:r>
            <a:endParaRPr lang="es-MX" dirty="0">
              <a:solidFill>
                <a:srgbClr val="FF0000"/>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3"/>
          <p:cNvPicPr>
            <a:picLocks noChangeAspect="1" noChangeArrowheads="1"/>
          </p:cNvPicPr>
          <p:nvPr/>
        </p:nvPicPr>
        <p:blipFill>
          <a:blip r:embed="rId3"/>
          <a:srcRect/>
          <a:stretch>
            <a:fillRect/>
          </a:stretch>
        </p:blipFill>
        <p:spPr bwMode="auto">
          <a:xfrm>
            <a:off x="428625" y="1852560"/>
            <a:ext cx="6715143" cy="4433940"/>
          </a:xfrm>
          <a:prstGeom prst="rect">
            <a:avLst/>
          </a:prstGeom>
          <a:noFill/>
          <a:ln w="9525">
            <a:noFill/>
            <a:miter lim="800000"/>
            <a:headEnd/>
            <a:tailEnd/>
          </a:ln>
        </p:spPr>
      </p:pic>
      <p:sp>
        <p:nvSpPr>
          <p:cNvPr id="25603" name="Text Box 5"/>
          <p:cNvSpPr txBox="1">
            <a:spLocks noChangeArrowheads="1"/>
          </p:cNvSpPr>
          <p:nvPr/>
        </p:nvSpPr>
        <p:spPr bwMode="auto">
          <a:xfrm>
            <a:off x="714348" y="6286500"/>
            <a:ext cx="7434728" cy="369332"/>
          </a:xfrm>
          <a:prstGeom prst="rect">
            <a:avLst/>
          </a:prstGeom>
          <a:noFill/>
          <a:ln w="9525">
            <a:noFill/>
            <a:miter lim="800000"/>
            <a:headEnd/>
            <a:tailEnd/>
          </a:ln>
        </p:spPr>
        <p:txBody>
          <a:bodyPr wrap="none">
            <a:spAutoFit/>
          </a:bodyPr>
          <a:lstStyle/>
          <a:p>
            <a:r>
              <a:rPr lang="es-MX" b="1" dirty="0" smtClean="0">
                <a:latin typeface="Times New Roman" pitchFamily="18" charset="0"/>
              </a:rPr>
              <a:t>Aprende a matar </a:t>
            </a:r>
            <a:r>
              <a:rPr lang="es-MX" b="1" dirty="0">
                <a:latin typeface="Times New Roman" pitchFamily="18" charset="0"/>
              </a:rPr>
              <a:t>a </a:t>
            </a:r>
            <a:r>
              <a:rPr lang="es-MX" b="1" dirty="0" smtClean="0">
                <a:latin typeface="Times New Roman" pitchFamily="18" charset="0"/>
              </a:rPr>
              <a:t>distancia  inventa el </a:t>
            </a:r>
            <a:r>
              <a:rPr lang="es-MX" b="1" dirty="0" err="1" smtClean="0">
                <a:latin typeface="Times New Roman" pitchFamily="18" charset="0"/>
              </a:rPr>
              <a:t>atatl</a:t>
            </a:r>
            <a:r>
              <a:rPr lang="es-MX" b="1" dirty="0" smtClean="0">
                <a:latin typeface="Times New Roman" pitchFamily="18" charset="0"/>
              </a:rPr>
              <a:t> , venablo, </a:t>
            </a:r>
            <a:r>
              <a:rPr lang="es-MX" b="1" dirty="0" err="1" smtClean="0">
                <a:latin typeface="Times New Roman" pitchFamily="18" charset="0"/>
              </a:rPr>
              <a:t>estólica</a:t>
            </a:r>
            <a:r>
              <a:rPr lang="es-MX" b="1" dirty="0" smtClean="0">
                <a:latin typeface="Times New Roman" pitchFamily="18" charset="0"/>
              </a:rPr>
              <a:t>  ó azagaya</a:t>
            </a:r>
          </a:p>
        </p:txBody>
      </p:sp>
      <p:pic>
        <p:nvPicPr>
          <p:cNvPr id="4" name="Picture 2" descr="http://associations.missouristate.edu/mas/macquest/desk/useatlatl.jpg"/>
          <p:cNvPicPr>
            <a:picLocks noChangeAspect="1" noChangeArrowheads="1"/>
          </p:cNvPicPr>
          <p:nvPr/>
        </p:nvPicPr>
        <p:blipFill>
          <a:blip r:embed="rId4"/>
          <a:srcRect/>
          <a:stretch>
            <a:fillRect/>
          </a:stretch>
        </p:blipFill>
        <p:spPr bwMode="auto">
          <a:xfrm>
            <a:off x="2532640" y="285728"/>
            <a:ext cx="3325244" cy="1357322"/>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p:cNvSpPr>
            <a:spLocks noChangeArrowheads="1"/>
          </p:cNvSpPr>
          <p:nvPr/>
        </p:nvSpPr>
        <p:spPr bwMode="auto">
          <a:xfrm>
            <a:off x="0" y="-714404"/>
            <a:ext cx="9144000" cy="457200"/>
          </a:xfrm>
          <a:prstGeom prst="rect">
            <a:avLst/>
          </a:prstGeom>
          <a:noFill/>
          <a:ln w="9525">
            <a:noFill/>
            <a:miter lim="800000"/>
            <a:headEnd/>
            <a:tailEnd/>
          </a:ln>
        </p:spPr>
        <p:txBody>
          <a:bodyPr wrap="none" lIns="0" tIns="0" rIns="0" bIns="0" anchor="ctr">
            <a:spAutoFit/>
          </a:bodyPr>
          <a:lstStyle/>
          <a:p>
            <a:pPr eaLnBrk="0" hangingPunct="0"/>
            <a:r>
              <a:rPr lang="es-MX" sz="900" dirty="0" err="1">
                <a:solidFill>
                  <a:srgbClr val="FFFFFF"/>
                </a:solidFill>
              </a:rPr>
              <a:t>Sith</a:t>
            </a:r>
            <a:r>
              <a:rPr lang="es-MX" sz="900" dirty="0">
                <a:solidFill>
                  <a:srgbClr val="FFFFFF"/>
                </a:solidFill>
              </a:rPr>
              <a:t> </a:t>
            </a:r>
            <a:r>
              <a:rPr lang="es-MX" sz="900" dirty="0" err="1">
                <a:solidFill>
                  <a:srgbClr val="FFFFFF"/>
                </a:solidFill>
              </a:rPr>
              <a:t>gun</a:t>
            </a:r>
            <a:r>
              <a:rPr lang="es-MX" sz="900" dirty="0">
                <a:solidFill>
                  <a:srgbClr val="FFFFFF"/>
                </a:solidFill>
              </a:rPr>
              <a:t> </a:t>
            </a:r>
            <a:r>
              <a:rPr lang="es-MX" sz="900" dirty="0" err="1">
                <a:solidFill>
                  <a:srgbClr val="FFFFFF"/>
                </a:solidFill>
              </a:rPr>
              <a:t>robh</a:t>
            </a:r>
            <a:r>
              <a:rPr lang="es-MX" sz="900" dirty="0">
                <a:solidFill>
                  <a:srgbClr val="FFFFFF"/>
                </a:solidFill>
              </a:rPr>
              <a:t> so…</a:t>
            </a:r>
            <a:endParaRPr lang="es-MX" sz="800" dirty="0"/>
          </a:p>
          <a:p>
            <a:pPr eaLnBrk="0" hangingPunct="0"/>
            <a:endParaRPr lang="es-MX" sz="1200" b="1" dirty="0"/>
          </a:p>
          <a:p>
            <a:pPr eaLnBrk="0" hangingPunct="0"/>
            <a:r>
              <a:rPr lang="es-MX" sz="1200" b="1" dirty="0"/>
              <a:t>Clovis </a:t>
            </a:r>
            <a:r>
              <a:rPr lang="es-MX" sz="1200" b="1" dirty="0" err="1"/>
              <a:t>Mammoth</a:t>
            </a:r>
            <a:r>
              <a:rPr lang="es-MX" sz="1200" b="1" dirty="0"/>
              <a:t> hunters: </a:t>
            </a:r>
            <a:r>
              <a:rPr lang="es-MX" sz="1200" b="1" dirty="0" err="1"/>
              <a:t>Gone</a:t>
            </a:r>
            <a:r>
              <a:rPr lang="es-MX" sz="1200" b="1" dirty="0"/>
              <a:t> </a:t>
            </a:r>
            <a:r>
              <a:rPr lang="es-MX" sz="1200" b="1" dirty="0" err="1"/>
              <a:t>with</a:t>
            </a:r>
            <a:r>
              <a:rPr lang="es-MX" sz="1200" b="1" dirty="0"/>
              <a:t> a </a:t>
            </a:r>
            <a:r>
              <a:rPr lang="es-MX" sz="1200" b="1" dirty="0" err="1"/>
              <a:t>whimper</a:t>
            </a:r>
            <a:r>
              <a:rPr lang="es-MX" sz="1200" b="1" dirty="0"/>
              <a:t> </a:t>
            </a:r>
            <a:r>
              <a:rPr lang="es-MX" sz="1200" b="1" dirty="0" err="1"/>
              <a:t>or</a:t>
            </a:r>
            <a:r>
              <a:rPr lang="es-MX" sz="1200" b="1" dirty="0"/>
              <a:t> a </a:t>
            </a:r>
            <a:r>
              <a:rPr lang="es-MX" sz="1200" b="1" dirty="0" err="1"/>
              <a:t>bang</a:t>
            </a:r>
            <a:r>
              <a:rPr lang="es-MX" sz="1200" b="1" dirty="0"/>
              <a:t>?</a:t>
            </a:r>
          </a:p>
          <a:p>
            <a:pPr eaLnBrk="0" hangingPunct="0"/>
            <a:r>
              <a:rPr lang="es-MX" sz="900" dirty="0" err="1">
                <a:solidFill>
                  <a:srgbClr val="FFFFFF"/>
                </a:solidFill>
                <a:hlinkClick r:id="rId2"/>
              </a:rPr>
              <a:t>leave</a:t>
            </a:r>
            <a:r>
              <a:rPr lang="es-MX" sz="900" dirty="0">
                <a:solidFill>
                  <a:srgbClr val="FFFFFF"/>
                </a:solidFill>
                <a:hlinkClick r:id="rId2"/>
              </a:rPr>
              <a:t> a </a:t>
            </a:r>
            <a:r>
              <a:rPr lang="es-MX" sz="900" dirty="0" err="1">
                <a:solidFill>
                  <a:srgbClr val="FFFFFF"/>
                </a:solidFill>
                <a:hlinkClick r:id="rId2"/>
              </a:rPr>
              <a:t>comment</a:t>
            </a:r>
            <a:r>
              <a:rPr lang="es-MX" sz="900" dirty="0">
                <a:solidFill>
                  <a:srgbClr val="FFFFFF"/>
                </a:solidFill>
                <a:hlinkClick r:id="rId2"/>
              </a:rPr>
              <a:t> »</a:t>
            </a:r>
            <a:endParaRPr lang="es-MX" sz="800" dirty="0"/>
          </a:p>
          <a:p>
            <a:pPr eaLnBrk="0" hangingPunct="0"/>
            <a:r>
              <a:rPr lang="es-MX" sz="900" dirty="0">
                <a:solidFill>
                  <a:srgbClr val="FFFFFF"/>
                </a:solidFill>
              </a:rPr>
              <a:t>  </a:t>
            </a:r>
            <a:r>
              <a:rPr lang="es-MX" sz="20100" dirty="0">
                <a:solidFill>
                  <a:srgbClr val="FFFFFF"/>
                </a:solidFill>
              </a:rPr>
              <a:t> </a:t>
            </a:r>
            <a:r>
              <a:rPr lang="es-MX" sz="900" dirty="0">
                <a:solidFill>
                  <a:srgbClr val="FFFFFF"/>
                </a:solidFill>
              </a:rPr>
              <a:t>                                                                                                                                      </a:t>
            </a:r>
          </a:p>
        </p:txBody>
      </p:sp>
      <p:pic>
        <p:nvPicPr>
          <p:cNvPr id="35843" name="Picture 2" descr="http://www.cerebromente.org.br/n13/mente/evolution/hunting.JPG"/>
          <p:cNvPicPr>
            <a:picLocks noChangeAspect="1" noChangeArrowheads="1"/>
          </p:cNvPicPr>
          <p:nvPr/>
        </p:nvPicPr>
        <p:blipFill>
          <a:blip r:embed="rId3"/>
          <a:srcRect/>
          <a:stretch>
            <a:fillRect/>
          </a:stretch>
        </p:blipFill>
        <p:spPr bwMode="auto">
          <a:xfrm>
            <a:off x="31750" y="-111125"/>
            <a:ext cx="9112250" cy="5826125"/>
          </a:xfrm>
          <a:prstGeom prst="rect">
            <a:avLst/>
          </a:prstGeom>
          <a:noFill/>
          <a:ln w="9525">
            <a:noFill/>
            <a:miter lim="800000"/>
            <a:headEnd/>
            <a:tailEnd/>
          </a:ln>
        </p:spPr>
      </p:pic>
      <p:sp>
        <p:nvSpPr>
          <p:cNvPr id="4" name="3 CuadroTexto"/>
          <p:cNvSpPr txBox="1"/>
          <p:nvPr/>
        </p:nvSpPr>
        <p:spPr>
          <a:xfrm>
            <a:off x="3071802" y="-857280"/>
            <a:ext cx="2714205" cy="369332"/>
          </a:xfrm>
          <a:prstGeom prst="rect">
            <a:avLst/>
          </a:prstGeom>
          <a:noFill/>
        </p:spPr>
        <p:txBody>
          <a:bodyPr wrap="none" rtlCol="0">
            <a:spAutoFit/>
          </a:bodyPr>
          <a:lstStyle/>
          <a:p>
            <a:r>
              <a:rPr lang="es-MX" dirty="0" smtClean="0"/>
              <a:t>Cooperar no competir</a:t>
            </a:r>
            <a:endParaRPr lang="es-MX" dirty="0"/>
          </a:p>
        </p:txBody>
      </p:sp>
      <p:sp>
        <p:nvSpPr>
          <p:cNvPr id="2" name="1 CuadroTexto"/>
          <p:cNvSpPr txBox="1"/>
          <p:nvPr/>
        </p:nvSpPr>
        <p:spPr>
          <a:xfrm>
            <a:off x="2345641" y="5805264"/>
            <a:ext cx="4823756" cy="369332"/>
          </a:xfrm>
          <a:prstGeom prst="rect">
            <a:avLst/>
          </a:prstGeom>
          <a:solidFill>
            <a:schemeClr val="accent1"/>
          </a:solidFill>
        </p:spPr>
        <p:txBody>
          <a:bodyPr wrap="none" rtlCol="0">
            <a:spAutoFit/>
          </a:bodyPr>
          <a:lstStyle/>
          <a:p>
            <a:r>
              <a:rPr lang="es-MX" dirty="0" smtClean="0"/>
              <a:t>aprende a cooperar  en vez de competir</a:t>
            </a:r>
            <a:endParaRPr lang="es-MX"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571736" y="3500438"/>
            <a:ext cx="5718232" cy="646331"/>
          </a:xfrm>
          <a:prstGeom prst="rect">
            <a:avLst/>
          </a:prstGeom>
          <a:noFill/>
        </p:spPr>
        <p:txBody>
          <a:bodyPr wrap="none" rtlCol="0">
            <a:spAutoFit/>
          </a:bodyPr>
          <a:lstStyle/>
          <a:p>
            <a:r>
              <a:rPr lang="es-MX" dirty="0" smtClean="0"/>
              <a:t>Con el estomago lleno a salvo de depredadores </a:t>
            </a:r>
          </a:p>
          <a:p>
            <a:r>
              <a:rPr lang="es-MX" dirty="0" smtClean="0"/>
              <a:t>el hombre empieza a desarrollar la inteligencia </a:t>
            </a:r>
            <a:endParaRPr lang="es-MX"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406" y="2571744"/>
            <a:ext cx="4690082" cy="4013628"/>
          </a:xfrm>
          <a:prstGeom prst="rect">
            <a:avLst/>
          </a:prstGeom>
          <a:noFill/>
          <a:ln w="57150">
            <a:solidFill>
              <a:schemeClr val="accent2">
                <a:lumMod val="50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1 CuadroTexto"/>
          <p:cNvSpPr txBox="1"/>
          <p:nvPr/>
        </p:nvSpPr>
        <p:spPr>
          <a:xfrm>
            <a:off x="1115616" y="620688"/>
            <a:ext cx="6399509" cy="369332"/>
          </a:xfrm>
          <a:prstGeom prst="rect">
            <a:avLst/>
          </a:prstGeom>
          <a:noFill/>
        </p:spPr>
        <p:txBody>
          <a:bodyPr wrap="none" rtlCol="0">
            <a:spAutoFit/>
          </a:bodyPr>
          <a:lstStyle/>
          <a:p>
            <a:r>
              <a:rPr lang="es-MX" dirty="0" smtClean="0"/>
              <a:t>perfecciona la técnica lapidaria          Periodo Neolítico</a:t>
            </a:r>
            <a:endParaRPr lang="es-MX" dirty="0"/>
          </a:p>
        </p:txBody>
      </p:sp>
    </p:spTree>
    <p:extLst>
      <p:ext uri="{BB962C8B-B14F-4D97-AF65-F5344CB8AC3E}">
        <p14:creationId xmlns:p14="http://schemas.microsoft.com/office/powerpoint/2010/main" xmlns="" val="4258936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http://4.bp.blogspot.com/_uheNlUAGBA8/Sf0zt8s1_OI/AAAAAAAAA-w/Z-sdO2mB0qg/s320/edad3.jpg"/>
          <p:cNvPicPr>
            <a:picLocks noChangeAspect="1" noChangeArrowheads="1"/>
          </p:cNvPicPr>
          <p:nvPr/>
        </p:nvPicPr>
        <p:blipFill>
          <a:blip r:embed="rId2"/>
          <a:srcRect/>
          <a:stretch>
            <a:fillRect/>
          </a:stretch>
        </p:blipFill>
        <p:spPr bwMode="auto">
          <a:xfrm>
            <a:off x="357158" y="1738151"/>
            <a:ext cx="5762644" cy="4195927"/>
          </a:xfrm>
          <a:prstGeom prst="rect">
            <a:avLst/>
          </a:prstGeom>
          <a:noFill/>
        </p:spPr>
      </p:pic>
      <p:sp>
        <p:nvSpPr>
          <p:cNvPr id="3" name="2 CuadroTexto"/>
          <p:cNvSpPr txBox="1"/>
          <p:nvPr/>
        </p:nvSpPr>
        <p:spPr>
          <a:xfrm>
            <a:off x="6343615" y="1785926"/>
            <a:ext cx="1943161" cy="369332"/>
          </a:xfrm>
          <a:prstGeom prst="rect">
            <a:avLst/>
          </a:prstGeom>
          <a:noFill/>
        </p:spPr>
        <p:txBody>
          <a:bodyPr wrap="none" rtlCol="0">
            <a:spAutoFit/>
          </a:bodyPr>
          <a:lstStyle/>
          <a:p>
            <a:r>
              <a:rPr lang="es-MX" dirty="0" smtClean="0"/>
              <a:t>Edad del cobre</a:t>
            </a:r>
            <a:endParaRPr lang="es-MX"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srcRect/>
          <a:stretch>
            <a:fillRect/>
          </a:stretch>
        </p:blipFill>
        <p:spPr bwMode="auto">
          <a:xfrm>
            <a:off x="1828800" y="3289300"/>
            <a:ext cx="1116013" cy="1168400"/>
          </a:xfrm>
          <a:prstGeom prst="rect">
            <a:avLst/>
          </a:prstGeom>
          <a:noFill/>
          <a:ln w="9525">
            <a:noFill/>
            <a:miter lim="800000"/>
            <a:headEnd/>
            <a:tailEnd/>
          </a:ln>
        </p:spPr>
      </p:pic>
      <p:pic>
        <p:nvPicPr>
          <p:cNvPr id="32771" name="Picture 3"/>
          <p:cNvPicPr>
            <a:picLocks noChangeAspect="1" noChangeArrowheads="1"/>
          </p:cNvPicPr>
          <p:nvPr/>
        </p:nvPicPr>
        <p:blipFill>
          <a:blip r:embed="rId4"/>
          <a:srcRect/>
          <a:stretch>
            <a:fillRect/>
          </a:stretch>
        </p:blipFill>
        <p:spPr bwMode="auto">
          <a:xfrm>
            <a:off x="6116638" y="200025"/>
            <a:ext cx="2700337" cy="2865438"/>
          </a:xfrm>
          <a:prstGeom prst="rect">
            <a:avLst/>
          </a:prstGeom>
          <a:noFill/>
          <a:ln w="9525">
            <a:noFill/>
            <a:miter lim="800000"/>
            <a:headEnd/>
            <a:tailEnd/>
          </a:ln>
        </p:spPr>
      </p:pic>
      <p:pic>
        <p:nvPicPr>
          <p:cNvPr id="32772" name="Picture 4"/>
          <p:cNvPicPr>
            <a:picLocks noChangeAspect="1" noChangeArrowheads="1"/>
          </p:cNvPicPr>
          <p:nvPr/>
        </p:nvPicPr>
        <p:blipFill>
          <a:blip r:embed="rId5"/>
          <a:srcRect/>
          <a:stretch>
            <a:fillRect/>
          </a:stretch>
        </p:blipFill>
        <p:spPr bwMode="auto">
          <a:xfrm>
            <a:off x="292100" y="82550"/>
            <a:ext cx="5172075" cy="3244850"/>
          </a:xfrm>
          <a:prstGeom prst="rect">
            <a:avLst/>
          </a:prstGeom>
          <a:noFill/>
          <a:ln w="9525">
            <a:noFill/>
            <a:miter lim="800000"/>
            <a:headEnd/>
            <a:tailEnd/>
          </a:ln>
        </p:spPr>
      </p:pic>
      <p:sp>
        <p:nvSpPr>
          <p:cNvPr id="32773" name="Text Box 5"/>
          <p:cNvSpPr txBox="1">
            <a:spLocks noChangeArrowheads="1"/>
          </p:cNvSpPr>
          <p:nvPr/>
        </p:nvSpPr>
        <p:spPr bwMode="auto">
          <a:xfrm>
            <a:off x="630238" y="0"/>
            <a:ext cx="7878762" cy="914400"/>
          </a:xfrm>
          <a:prstGeom prst="rect">
            <a:avLst/>
          </a:prstGeom>
          <a:solidFill>
            <a:schemeClr val="accent2"/>
          </a:solidFill>
          <a:ln w="9525">
            <a:noFill/>
            <a:miter lim="800000"/>
            <a:headEnd/>
            <a:tailEnd/>
          </a:ln>
        </p:spPr>
        <p:txBody>
          <a:bodyPr>
            <a:spAutoFit/>
          </a:bodyPr>
          <a:lstStyle/>
          <a:p>
            <a:pPr algn="ctr">
              <a:spcBef>
                <a:spcPct val="50000"/>
              </a:spcBef>
            </a:pPr>
            <a:r>
              <a:rPr lang="es-MX" sz="5400" dirty="0" smtClean="0">
                <a:latin typeface="Times New Roman" pitchFamily="18" charset="0"/>
              </a:rPr>
              <a:t>La </a:t>
            </a:r>
            <a:r>
              <a:rPr lang="es-MX" sz="5400" dirty="0">
                <a:latin typeface="Times New Roman" pitchFamily="18" charset="0"/>
              </a:rPr>
              <a:t> </a:t>
            </a:r>
            <a:r>
              <a:rPr lang="es-MX" sz="5400" dirty="0" smtClean="0">
                <a:latin typeface="Times New Roman" pitchFamily="18" charset="0"/>
              </a:rPr>
              <a:t>Edad del Bronce</a:t>
            </a:r>
            <a:endParaRPr lang="es-MX" sz="5400" dirty="0">
              <a:latin typeface="Times New Roman" pitchFamily="18" charset="0"/>
            </a:endParaRPr>
          </a:p>
        </p:txBody>
      </p:sp>
      <p:pic>
        <p:nvPicPr>
          <p:cNvPr id="32774" name="Picture 6"/>
          <p:cNvPicPr>
            <a:picLocks noChangeAspect="1" noChangeArrowheads="1"/>
          </p:cNvPicPr>
          <p:nvPr/>
        </p:nvPicPr>
        <p:blipFill>
          <a:blip r:embed="rId6" cstate="print"/>
          <a:srcRect/>
          <a:stretch>
            <a:fillRect/>
          </a:stretch>
        </p:blipFill>
        <p:spPr bwMode="auto">
          <a:xfrm>
            <a:off x="6254750" y="3267075"/>
            <a:ext cx="1903413" cy="2314575"/>
          </a:xfrm>
          <a:prstGeom prst="rect">
            <a:avLst/>
          </a:prstGeom>
          <a:noFill/>
          <a:ln w="9525">
            <a:noFill/>
            <a:miter lim="800000"/>
            <a:headEnd/>
            <a:tailEnd/>
          </a:ln>
        </p:spPr>
      </p:pic>
      <p:sp>
        <p:nvSpPr>
          <p:cNvPr id="32775" name="Text Box 7"/>
          <p:cNvSpPr txBox="1">
            <a:spLocks noChangeArrowheads="1"/>
          </p:cNvSpPr>
          <p:nvPr/>
        </p:nvSpPr>
        <p:spPr bwMode="auto">
          <a:xfrm>
            <a:off x="563563" y="4384675"/>
            <a:ext cx="4884737" cy="822325"/>
          </a:xfrm>
          <a:prstGeom prst="rect">
            <a:avLst/>
          </a:prstGeom>
          <a:solidFill>
            <a:schemeClr val="accent2"/>
          </a:solidFill>
          <a:ln w="9525">
            <a:noFill/>
            <a:miter lim="800000"/>
            <a:headEnd/>
            <a:tailEnd/>
          </a:ln>
        </p:spPr>
        <p:txBody>
          <a:bodyPr>
            <a:spAutoFit/>
          </a:bodyPr>
          <a:lstStyle/>
          <a:p>
            <a:pPr algn="ctr">
              <a:spcBef>
                <a:spcPct val="50000"/>
              </a:spcBef>
            </a:pPr>
            <a:r>
              <a:rPr lang="es-MX" sz="2400">
                <a:latin typeface="Times New Roman" pitchFamily="18" charset="0"/>
              </a:rPr>
              <a:t>Se funden juntos minerales de cobre 90% y estaño (10%).</a:t>
            </a:r>
          </a:p>
        </p:txBody>
      </p:sp>
      <p:pic>
        <p:nvPicPr>
          <p:cNvPr id="32776" name="Picture 8"/>
          <p:cNvPicPr>
            <a:picLocks noChangeAspect="1" noChangeArrowheads="1"/>
          </p:cNvPicPr>
          <p:nvPr/>
        </p:nvPicPr>
        <p:blipFill>
          <a:blip r:embed="rId7"/>
          <a:srcRect/>
          <a:stretch>
            <a:fillRect/>
          </a:stretch>
        </p:blipFill>
        <p:spPr bwMode="auto">
          <a:xfrm>
            <a:off x="4305300" y="3244850"/>
            <a:ext cx="1298575" cy="1200150"/>
          </a:xfrm>
          <a:prstGeom prst="rect">
            <a:avLst/>
          </a:prstGeom>
          <a:noFill/>
          <a:ln w="9525">
            <a:noFill/>
            <a:miter lim="800000"/>
            <a:headEnd/>
            <a:tailEnd/>
          </a:ln>
        </p:spPr>
      </p:pic>
      <p:pic>
        <p:nvPicPr>
          <p:cNvPr id="32777" name="Picture 9"/>
          <p:cNvPicPr>
            <a:picLocks noChangeAspect="1" noChangeArrowheads="1"/>
          </p:cNvPicPr>
          <p:nvPr/>
        </p:nvPicPr>
        <p:blipFill>
          <a:blip r:embed="rId8"/>
          <a:srcRect/>
          <a:stretch>
            <a:fillRect/>
          </a:stretch>
        </p:blipFill>
        <p:spPr bwMode="auto">
          <a:xfrm>
            <a:off x="574675" y="5216525"/>
            <a:ext cx="1992313" cy="1539875"/>
          </a:xfrm>
          <a:prstGeom prst="rect">
            <a:avLst/>
          </a:prstGeom>
          <a:noFill/>
          <a:ln w="9525">
            <a:noFill/>
            <a:miter lim="800000"/>
            <a:headEnd/>
            <a:tailEnd/>
          </a:ln>
        </p:spPr>
      </p:pic>
      <p:pic>
        <p:nvPicPr>
          <p:cNvPr id="32778" name="Picture 10"/>
          <p:cNvPicPr>
            <a:picLocks noChangeAspect="1" noChangeArrowheads="1"/>
          </p:cNvPicPr>
          <p:nvPr/>
        </p:nvPicPr>
        <p:blipFill>
          <a:blip r:embed="rId9"/>
          <a:srcRect/>
          <a:stretch>
            <a:fillRect/>
          </a:stretch>
        </p:blipFill>
        <p:spPr bwMode="auto">
          <a:xfrm>
            <a:off x="3756025" y="5200650"/>
            <a:ext cx="1630363" cy="1619250"/>
          </a:xfrm>
          <a:prstGeom prst="rect">
            <a:avLst/>
          </a:prstGeom>
          <a:noFill/>
          <a:ln w="9525">
            <a:noFill/>
            <a:miter lim="800000"/>
            <a:headEnd/>
            <a:tailEnd/>
          </a:ln>
        </p:spPr>
      </p:pic>
      <p:sp>
        <p:nvSpPr>
          <p:cNvPr id="32779" name="Text Box 11"/>
          <p:cNvSpPr txBox="1">
            <a:spLocks noChangeArrowheads="1"/>
          </p:cNvSpPr>
          <p:nvPr/>
        </p:nvSpPr>
        <p:spPr bwMode="auto">
          <a:xfrm>
            <a:off x="6088063" y="5661025"/>
            <a:ext cx="2730500" cy="822325"/>
          </a:xfrm>
          <a:prstGeom prst="rect">
            <a:avLst/>
          </a:prstGeom>
          <a:solidFill>
            <a:schemeClr val="accent2"/>
          </a:solidFill>
          <a:ln w="9525">
            <a:noFill/>
            <a:miter lim="800000"/>
            <a:headEnd/>
            <a:tailEnd/>
          </a:ln>
        </p:spPr>
        <p:txBody>
          <a:bodyPr>
            <a:spAutoFit/>
          </a:bodyPr>
          <a:lstStyle/>
          <a:p>
            <a:pPr>
              <a:spcBef>
                <a:spcPct val="50000"/>
              </a:spcBef>
            </a:pPr>
            <a:r>
              <a:rPr lang="es-MX" sz="2400">
                <a:latin typeface="Times New Roman" pitchFamily="18" charset="0"/>
              </a:rPr>
              <a:t>En Europa hacia el año 2,000 a.C.</a:t>
            </a:r>
          </a:p>
        </p:txBody>
      </p:sp>
      <p:sp>
        <p:nvSpPr>
          <p:cNvPr id="32780" name="Text Box 12"/>
          <p:cNvSpPr txBox="1">
            <a:spLocks noChangeArrowheads="1"/>
          </p:cNvSpPr>
          <p:nvPr/>
        </p:nvSpPr>
        <p:spPr bwMode="auto">
          <a:xfrm>
            <a:off x="2503488" y="5372100"/>
            <a:ext cx="989012" cy="366713"/>
          </a:xfrm>
          <a:prstGeom prst="rect">
            <a:avLst/>
          </a:prstGeom>
          <a:noFill/>
          <a:ln w="9525">
            <a:noFill/>
            <a:miter lim="800000"/>
            <a:headEnd/>
            <a:tailEnd/>
          </a:ln>
        </p:spPr>
        <p:txBody>
          <a:bodyPr>
            <a:spAutoFit/>
          </a:bodyPr>
          <a:lstStyle/>
          <a:p>
            <a:pPr>
              <a:spcBef>
                <a:spcPct val="50000"/>
              </a:spcBef>
            </a:pPr>
            <a:r>
              <a:rPr lang="es-MX">
                <a:latin typeface="Times New Roman" pitchFamily="18" charset="0"/>
              </a:rPr>
              <a:t>Cobre</a:t>
            </a:r>
          </a:p>
        </p:txBody>
      </p:sp>
      <p:sp>
        <p:nvSpPr>
          <p:cNvPr id="32781" name="Text Box 13"/>
          <p:cNvSpPr txBox="1">
            <a:spLocks noChangeArrowheads="1"/>
          </p:cNvSpPr>
          <p:nvPr/>
        </p:nvSpPr>
        <p:spPr bwMode="auto">
          <a:xfrm>
            <a:off x="2514600" y="5935663"/>
            <a:ext cx="1214438" cy="792162"/>
          </a:xfrm>
          <a:prstGeom prst="rect">
            <a:avLst/>
          </a:prstGeom>
          <a:solidFill>
            <a:schemeClr val="accent2"/>
          </a:solidFill>
          <a:ln w="9525">
            <a:noFill/>
            <a:miter lim="800000"/>
            <a:headEnd/>
            <a:tailEnd/>
          </a:ln>
        </p:spPr>
        <p:txBody>
          <a:bodyPr>
            <a:spAutoFit/>
          </a:bodyPr>
          <a:lstStyle/>
          <a:p>
            <a:pPr algn="r">
              <a:spcBef>
                <a:spcPct val="50000"/>
              </a:spcBef>
            </a:pPr>
            <a:r>
              <a:rPr lang="es-MX">
                <a:latin typeface="Times New Roman" pitchFamily="18" charset="0"/>
              </a:rPr>
              <a:t>Casiterita, </a:t>
            </a:r>
            <a:r>
              <a:rPr lang="es-MX" sz="1400">
                <a:latin typeface="Times New Roman" pitchFamily="18" charset="0"/>
              </a:rPr>
              <a:t>mineral de estaño</a:t>
            </a:r>
          </a:p>
        </p:txBody>
      </p:sp>
      <p:sp>
        <p:nvSpPr>
          <p:cNvPr id="32782" name="Text Box 14"/>
          <p:cNvSpPr txBox="1">
            <a:spLocks noChangeArrowheads="1"/>
          </p:cNvSpPr>
          <p:nvPr/>
        </p:nvSpPr>
        <p:spPr bwMode="auto">
          <a:xfrm>
            <a:off x="1828800" y="-385786"/>
            <a:ext cx="6537325" cy="457200"/>
          </a:xfrm>
          <a:prstGeom prst="rect">
            <a:avLst/>
          </a:prstGeom>
          <a:noFill/>
          <a:ln w="9525">
            <a:noFill/>
            <a:miter lim="800000"/>
            <a:headEnd/>
            <a:tailEnd/>
          </a:ln>
        </p:spPr>
        <p:txBody>
          <a:bodyPr wrap="none">
            <a:spAutoFit/>
          </a:bodyPr>
          <a:lstStyle/>
          <a:p>
            <a:r>
              <a:rPr lang="es-MX" sz="2400" dirty="0">
                <a:latin typeface="Times New Roman" pitchFamily="18" charset="0"/>
              </a:rPr>
              <a:t>EDAD DEL BRONCE Y LA CULTURA GRIEGA</a:t>
            </a:r>
            <a:endParaRPr lang="es-ES" sz="2400" dirty="0">
              <a:latin typeface="Times New Roman" pitchFamily="18"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puzzleclopedia.com/wp-content/uploads/ejercito-romano.jpg"/>
          <p:cNvPicPr>
            <a:picLocks noChangeAspect="1" noChangeArrowheads="1"/>
          </p:cNvPicPr>
          <p:nvPr/>
        </p:nvPicPr>
        <p:blipFill>
          <a:blip r:embed="rId2"/>
          <a:srcRect/>
          <a:stretch>
            <a:fillRect/>
          </a:stretch>
        </p:blipFill>
        <p:spPr bwMode="auto">
          <a:xfrm>
            <a:off x="155575" y="116632"/>
            <a:ext cx="8131201" cy="5098319"/>
          </a:xfrm>
          <a:prstGeom prst="rect">
            <a:avLst/>
          </a:prstGeom>
          <a:noFill/>
        </p:spPr>
      </p:pic>
      <p:sp>
        <p:nvSpPr>
          <p:cNvPr id="3" name="2 CuadroTexto"/>
          <p:cNvSpPr txBox="1"/>
          <p:nvPr/>
        </p:nvSpPr>
        <p:spPr>
          <a:xfrm>
            <a:off x="1000100" y="5286388"/>
            <a:ext cx="7784503" cy="1200329"/>
          </a:xfrm>
          <a:prstGeom prst="rect">
            <a:avLst/>
          </a:prstGeom>
          <a:noFill/>
        </p:spPr>
        <p:txBody>
          <a:bodyPr wrap="none" rtlCol="0">
            <a:spAutoFit/>
          </a:bodyPr>
          <a:lstStyle/>
          <a:p>
            <a:r>
              <a:rPr lang="es-MX" dirty="0" smtClean="0">
                <a:solidFill>
                  <a:srgbClr val="FFFF00"/>
                </a:solidFill>
              </a:rPr>
              <a:t>Imperios militares en las ciudades-estado alrededor del </a:t>
            </a:r>
          </a:p>
          <a:p>
            <a:r>
              <a:rPr lang="es-MX" dirty="0" smtClean="0">
                <a:solidFill>
                  <a:srgbClr val="FFFF00"/>
                </a:solidFill>
              </a:rPr>
              <a:t>del Mar Egeo.  Corinto, Delfos, Argos, Troya, Atenas, </a:t>
            </a:r>
            <a:r>
              <a:rPr lang="es-MX" dirty="0" err="1" smtClean="0">
                <a:solidFill>
                  <a:srgbClr val="FFFF00"/>
                </a:solidFill>
              </a:rPr>
              <a:t>Mileto</a:t>
            </a:r>
            <a:r>
              <a:rPr lang="es-MX" dirty="0" smtClean="0">
                <a:solidFill>
                  <a:srgbClr val="FFFF00"/>
                </a:solidFill>
              </a:rPr>
              <a:t>, </a:t>
            </a:r>
          </a:p>
          <a:p>
            <a:r>
              <a:rPr lang="es-MX" dirty="0" smtClean="0">
                <a:solidFill>
                  <a:srgbClr val="FFFF00"/>
                </a:solidFill>
              </a:rPr>
              <a:t>                                  </a:t>
            </a:r>
            <a:r>
              <a:rPr lang="es-MX" dirty="0" err="1" smtClean="0">
                <a:solidFill>
                  <a:srgbClr val="FFFF00"/>
                </a:solidFill>
              </a:rPr>
              <a:t>Knosos</a:t>
            </a:r>
            <a:r>
              <a:rPr lang="es-MX" dirty="0" smtClean="0">
                <a:solidFill>
                  <a:srgbClr val="FFFF00"/>
                </a:solidFill>
              </a:rPr>
              <a:t>, </a:t>
            </a:r>
            <a:r>
              <a:rPr lang="es-MX" dirty="0" err="1" smtClean="0">
                <a:solidFill>
                  <a:srgbClr val="FFFF00"/>
                </a:solidFill>
              </a:rPr>
              <a:t>Rhodas</a:t>
            </a:r>
            <a:r>
              <a:rPr lang="es-MX" dirty="0" smtClean="0">
                <a:solidFill>
                  <a:srgbClr val="FFFF00"/>
                </a:solidFill>
              </a:rPr>
              <a:t>.</a:t>
            </a:r>
          </a:p>
          <a:p>
            <a:r>
              <a:rPr lang="es-MX" dirty="0" smtClean="0">
                <a:solidFill>
                  <a:srgbClr val="FFFF00"/>
                </a:solidFill>
              </a:rPr>
              <a:t>Dominan a los imperios agrícolas como  los del Nilo  y Mesopotamia</a:t>
            </a:r>
            <a:endParaRPr lang="es-MX" dirty="0">
              <a:solidFill>
                <a:srgbClr val="FFFF00"/>
              </a:solidFill>
            </a:endParaRPr>
          </a:p>
        </p:txBody>
      </p:sp>
      <p:cxnSp>
        <p:nvCxnSpPr>
          <p:cNvPr id="5" name="4 Conector recto"/>
          <p:cNvCxnSpPr/>
          <p:nvPr/>
        </p:nvCxnSpPr>
        <p:spPr>
          <a:xfrm>
            <a:off x="8286776" y="6061938"/>
            <a:ext cx="914400" cy="914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37837340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srcRect/>
          <a:stretch>
            <a:fillRect/>
          </a:stretch>
        </p:blipFill>
        <p:spPr bwMode="auto">
          <a:xfrm>
            <a:off x="7199313" y="223838"/>
            <a:ext cx="1944687" cy="2765425"/>
          </a:xfrm>
          <a:prstGeom prst="rect">
            <a:avLst/>
          </a:prstGeom>
          <a:noFill/>
          <a:ln w="9525">
            <a:noFill/>
            <a:miter lim="800000"/>
            <a:headEnd/>
            <a:tailEnd/>
          </a:ln>
        </p:spPr>
      </p:pic>
      <p:sp>
        <p:nvSpPr>
          <p:cNvPr id="36867" name="Text Box 3"/>
          <p:cNvSpPr txBox="1">
            <a:spLocks noChangeArrowheads="1"/>
          </p:cNvSpPr>
          <p:nvPr/>
        </p:nvSpPr>
        <p:spPr bwMode="auto">
          <a:xfrm>
            <a:off x="4503738" y="214290"/>
            <a:ext cx="3019425" cy="2400657"/>
          </a:xfrm>
          <a:prstGeom prst="rect">
            <a:avLst/>
          </a:prstGeom>
          <a:noFill/>
          <a:ln w="9525">
            <a:noFill/>
            <a:miter lim="800000"/>
            <a:headEnd/>
            <a:tailEnd/>
          </a:ln>
        </p:spPr>
        <p:txBody>
          <a:bodyPr>
            <a:spAutoFit/>
          </a:bodyPr>
          <a:lstStyle/>
          <a:p>
            <a:r>
              <a:rPr lang="es-MX" sz="4400" dirty="0">
                <a:latin typeface="Calibri" pitchFamily="34" charset="0"/>
              </a:rPr>
              <a:t>Edad de </a:t>
            </a:r>
            <a:r>
              <a:rPr lang="es-MX" sz="4400" dirty="0" smtClean="0">
                <a:latin typeface="Calibri" pitchFamily="34" charset="0"/>
              </a:rPr>
              <a:t>hierro (forjado)</a:t>
            </a:r>
            <a:endParaRPr lang="es-MX" sz="4400" dirty="0">
              <a:latin typeface="Calibri" pitchFamily="34" charset="0"/>
            </a:endParaRPr>
          </a:p>
          <a:p>
            <a:r>
              <a:rPr lang="es-MX" dirty="0">
                <a:latin typeface="Calibri" pitchFamily="34" charset="0"/>
              </a:rPr>
              <a:t>(hacia el año 750 a. C.)</a:t>
            </a:r>
          </a:p>
        </p:txBody>
      </p:sp>
      <p:pic>
        <p:nvPicPr>
          <p:cNvPr id="36868" name="Picture 4"/>
          <p:cNvPicPr>
            <a:picLocks noChangeAspect="1" noChangeArrowheads="1"/>
          </p:cNvPicPr>
          <p:nvPr/>
        </p:nvPicPr>
        <p:blipFill>
          <a:blip r:embed="rId3"/>
          <a:srcRect/>
          <a:stretch>
            <a:fillRect/>
          </a:stretch>
        </p:blipFill>
        <p:spPr bwMode="auto">
          <a:xfrm>
            <a:off x="654050" y="560388"/>
            <a:ext cx="3567113" cy="1628775"/>
          </a:xfrm>
          <a:prstGeom prst="rect">
            <a:avLst/>
          </a:prstGeom>
          <a:noFill/>
          <a:ln w="9525">
            <a:noFill/>
            <a:miter lim="800000"/>
            <a:headEnd/>
            <a:tailEnd/>
          </a:ln>
        </p:spPr>
      </p:pic>
      <p:pic>
        <p:nvPicPr>
          <p:cNvPr id="36869" name="Picture 5"/>
          <p:cNvPicPr>
            <a:picLocks noChangeAspect="1" noChangeArrowheads="1"/>
          </p:cNvPicPr>
          <p:nvPr/>
        </p:nvPicPr>
        <p:blipFill>
          <a:blip r:embed="rId4"/>
          <a:srcRect/>
          <a:stretch>
            <a:fillRect/>
          </a:stretch>
        </p:blipFill>
        <p:spPr bwMode="auto">
          <a:xfrm>
            <a:off x="912813" y="5054600"/>
            <a:ext cx="2868612" cy="1487488"/>
          </a:xfrm>
          <a:prstGeom prst="rect">
            <a:avLst/>
          </a:prstGeom>
          <a:noFill/>
          <a:ln w="9525">
            <a:noFill/>
            <a:miter lim="800000"/>
            <a:headEnd/>
            <a:tailEnd/>
          </a:ln>
        </p:spPr>
      </p:pic>
      <p:pic>
        <p:nvPicPr>
          <p:cNvPr id="36870" name="Picture 6"/>
          <p:cNvPicPr>
            <a:picLocks noChangeAspect="1" noChangeArrowheads="1"/>
          </p:cNvPicPr>
          <p:nvPr/>
        </p:nvPicPr>
        <p:blipFill>
          <a:blip r:embed="rId5"/>
          <a:srcRect/>
          <a:stretch>
            <a:fillRect/>
          </a:stretch>
        </p:blipFill>
        <p:spPr bwMode="auto">
          <a:xfrm>
            <a:off x="4875213" y="4994275"/>
            <a:ext cx="1362075" cy="1376363"/>
          </a:xfrm>
          <a:prstGeom prst="rect">
            <a:avLst/>
          </a:prstGeom>
          <a:noFill/>
          <a:ln w="9525">
            <a:noFill/>
            <a:miter lim="800000"/>
            <a:headEnd/>
            <a:tailEnd/>
          </a:ln>
        </p:spPr>
      </p:pic>
      <p:pic>
        <p:nvPicPr>
          <p:cNvPr id="36871" name="Picture 7"/>
          <p:cNvPicPr>
            <a:picLocks noChangeAspect="1" noChangeArrowheads="1"/>
          </p:cNvPicPr>
          <p:nvPr/>
        </p:nvPicPr>
        <p:blipFill>
          <a:blip r:embed="rId6"/>
          <a:srcRect/>
          <a:stretch>
            <a:fillRect/>
          </a:stretch>
        </p:blipFill>
        <p:spPr bwMode="auto">
          <a:xfrm>
            <a:off x="682625" y="2309813"/>
            <a:ext cx="1838325" cy="2608262"/>
          </a:xfrm>
          <a:prstGeom prst="rect">
            <a:avLst/>
          </a:prstGeom>
          <a:noFill/>
          <a:ln w="9525">
            <a:noFill/>
            <a:miter lim="800000"/>
            <a:headEnd/>
            <a:tailEnd/>
          </a:ln>
        </p:spPr>
      </p:pic>
      <p:pic>
        <p:nvPicPr>
          <p:cNvPr id="36872" name="Picture 8"/>
          <p:cNvPicPr>
            <a:picLocks noChangeAspect="1" noChangeArrowheads="1"/>
          </p:cNvPicPr>
          <p:nvPr/>
        </p:nvPicPr>
        <p:blipFill>
          <a:blip r:embed="rId7"/>
          <a:srcRect/>
          <a:stretch>
            <a:fillRect/>
          </a:stretch>
        </p:blipFill>
        <p:spPr bwMode="auto">
          <a:xfrm>
            <a:off x="6537325" y="4316413"/>
            <a:ext cx="2606675" cy="2219325"/>
          </a:xfrm>
          <a:prstGeom prst="rect">
            <a:avLst/>
          </a:prstGeom>
          <a:noFill/>
          <a:ln w="9525">
            <a:noFill/>
            <a:miter lim="800000"/>
            <a:headEnd/>
            <a:tailEnd/>
          </a:ln>
        </p:spPr>
      </p:pic>
      <p:pic>
        <p:nvPicPr>
          <p:cNvPr id="36873" name="Picture 9"/>
          <p:cNvPicPr>
            <a:picLocks noChangeAspect="1" noChangeArrowheads="1"/>
          </p:cNvPicPr>
          <p:nvPr/>
        </p:nvPicPr>
        <p:blipFill>
          <a:blip r:embed="rId8"/>
          <a:srcRect/>
          <a:stretch>
            <a:fillRect/>
          </a:stretch>
        </p:blipFill>
        <p:spPr bwMode="auto">
          <a:xfrm>
            <a:off x="3027363" y="2298700"/>
            <a:ext cx="3654425" cy="2590800"/>
          </a:xfrm>
          <a:prstGeom prst="rect">
            <a:avLst/>
          </a:prstGeom>
          <a:noFill/>
          <a:ln w="9525">
            <a:noFill/>
            <a:miter lim="800000"/>
            <a:headEnd/>
            <a:tailEnd/>
          </a:ln>
        </p:spPr>
      </p:pic>
      <p:sp>
        <p:nvSpPr>
          <p:cNvPr id="36874" name="Text Box 10"/>
          <p:cNvSpPr txBox="1">
            <a:spLocks noChangeArrowheads="1"/>
          </p:cNvSpPr>
          <p:nvPr/>
        </p:nvSpPr>
        <p:spPr bwMode="auto">
          <a:xfrm>
            <a:off x="814388" y="96838"/>
            <a:ext cx="3932237" cy="517525"/>
          </a:xfrm>
          <a:prstGeom prst="rect">
            <a:avLst/>
          </a:prstGeom>
          <a:noFill/>
          <a:ln w="9525">
            <a:noFill/>
            <a:miter lim="800000"/>
            <a:headEnd/>
            <a:tailEnd/>
          </a:ln>
        </p:spPr>
        <p:txBody>
          <a:bodyPr>
            <a:spAutoFit/>
          </a:bodyPr>
          <a:lstStyle/>
          <a:p>
            <a:r>
              <a:rPr lang="es-MX" sz="1400">
                <a:latin typeface="Calibri" pitchFamily="34" charset="0"/>
              </a:rPr>
              <a:t>Broche anteojo</a:t>
            </a:r>
          </a:p>
          <a:p>
            <a:r>
              <a:rPr lang="es-MX" sz="1400">
                <a:latin typeface="Calibri" pitchFamily="34" charset="0"/>
              </a:rPr>
              <a:t>Austria 1,000 y 800 años a.C.</a:t>
            </a:r>
          </a:p>
        </p:txBody>
      </p:sp>
      <p:sp>
        <p:nvSpPr>
          <p:cNvPr id="14347" name="Text Box 11"/>
          <p:cNvSpPr txBox="1">
            <a:spLocks noChangeArrowheads="1"/>
          </p:cNvSpPr>
          <p:nvPr/>
        </p:nvSpPr>
        <p:spPr bwMode="auto">
          <a:xfrm>
            <a:off x="50800" y="6213475"/>
            <a:ext cx="2292350" cy="523875"/>
          </a:xfrm>
          <a:prstGeom prst="rect">
            <a:avLst/>
          </a:prstGeom>
          <a:solidFill>
            <a:schemeClr val="accent1">
              <a:lumMod val="40000"/>
              <a:lumOff val="60000"/>
            </a:schemeClr>
          </a:solidFill>
          <a:ln w="9525">
            <a:noFill/>
            <a:miter lim="800000"/>
            <a:headEnd/>
            <a:tailEnd/>
          </a:ln>
        </p:spPr>
        <p:txBody>
          <a:bodyPr>
            <a:spAutoFit/>
          </a:bodyPr>
          <a:lstStyle/>
          <a:p>
            <a:pPr fontAlgn="auto">
              <a:spcBef>
                <a:spcPts val="0"/>
              </a:spcBef>
              <a:spcAft>
                <a:spcPts val="0"/>
              </a:spcAft>
              <a:defRPr/>
            </a:pPr>
            <a:r>
              <a:rPr lang="es-MX" sz="1400" dirty="0">
                <a:solidFill>
                  <a:schemeClr val="accent2"/>
                </a:solidFill>
                <a:latin typeface="Calibri" pitchFamily="34" charset="0"/>
              </a:rPr>
              <a:t>Imperdible (alfiler)</a:t>
            </a:r>
          </a:p>
          <a:p>
            <a:pPr fontAlgn="auto">
              <a:spcBef>
                <a:spcPts val="0"/>
              </a:spcBef>
              <a:spcAft>
                <a:spcPts val="0"/>
              </a:spcAft>
              <a:defRPr/>
            </a:pPr>
            <a:r>
              <a:rPr lang="es-MX" sz="1400" dirty="0">
                <a:solidFill>
                  <a:schemeClr val="accent2"/>
                </a:solidFill>
                <a:latin typeface="Calibri" pitchFamily="34" charset="0"/>
              </a:rPr>
              <a:t>Italia 800 y 700 años a. C.</a:t>
            </a:r>
          </a:p>
        </p:txBody>
      </p:sp>
      <p:sp>
        <p:nvSpPr>
          <p:cNvPr id="36876" name="Text Box 12"/>
          <p:cNvSpPr txBox="1">
            <a:spLocks noChangeArrowheads="1"/>
          </p:cNvSpPr>
          <p:nvPr/>
        </p:nvSpPr>
        <p:spPr bwMode="auto">
          <a:xfrm>
            <a:off x="1906588" y="4273550"/>
            <a:ext cx="2292350" cy="523875"/>
          </a:xfrm>
          <a:prstGeom prst="rect">
            <a:avLst/>
          </a:prstGeom>
          <a:noFill/>
          <a:ln w="9525">
            <a:noFill/>
            <a:miter lim="800000"/>
            <a:headEnd/>
            <a:tailEnd/>
          </a:ln>
        </p:spPr>
        <p:txBody>
          <a:bodyPr>
            <a:spAutoFit/>
          </a:bodyPr>
          <a:lstStyle/>
          <a:p>
            <a:r>
              <a:rPr lang="es-MX" sz="1400">
                <a:solidFill>
                  <a:schemeClr val="accent2"/>
                </a:solidFill>
                <a:latin typeface="Calibri" pitchFamily="34" charset="0"/>
              </a:rPr>
              <a:t>Espejo de bronce y hierro hallado en una tumba Sajona</a:t>
            </a:r>
          </a:p>
        </p:txBody>
      </p:sp>
      <p:sp>
        <p:nvSpPr>
          <p:cNvPr id="14349" name="Text Box 13"/>
          <p:cNvSpPr txBox="1">
            <a:spLocks noChangeArrowheads="1"/>
          </p:cNvSpPr>
          <p:nvPr/>
        </p:nvSpPr>
        <p:spPr bwMode="auto">
          <a:xfrm>
            <a:off x="3429000" y="6340475"/>
            <a:ext cx="2292350" cy="523875"/>
          </a:xfrm>
          <a:prstGeom prst="rect">
            <a:avLst/>
          </a:prstGeom>
          <a:solidFill>
            <a:schemeClr val="accent1">
              <a:lumMod val="40000"/>
              <a:lumOff val="60000"/>
            </a:schemeClr>
          </a:solidFill>
          <a:ln w="9525">
            <a:noFill/>
            <a:miter lim="800000"/>
            <a:headEnd/>
            <a:tailEnd/>
          </a:ln>
        </p:spPr>
        <p:txBody>
          <a:bodyPr>
            <a:spAutoFit/>
          </a:bodyPr>
          <a:lstStyle/>
          <a:p>
            <a:pPr fontAlgn="auto">
              <a:spcBef>
                <a:spcPts val="0"/>
              </a:spcBef>
              <a:spcAft>
                <a:spcPts val="0"/>
              </a:spcAft>
              <a:defRPr/>
            </a:pPr>
            <a:r>
              <a:rPr lang="es-MX" sz="1400" dirty="0">
                <a:solidFill>
                  <a:schemeClr val="accent2"/>
                </a:solidFill>
                <a:latin typeface="Calibri" pitchFamily="34" charset="0"/>
              </a:rPr>
              <a:t>Herradura de la Edad de hierro</a:t>
            </a:r>
          </a:p>
        </p:txBody>
      </p:sp>
      <p:sp>
        <p:nvSpPr>
          <p:cNvPr id="36878" name="Text Box 14"/>
          <p:cNvSpPr txBox="1">
            <a:spLocks noChangeArrowheads="1"/>
          </p:cNvSpPr>
          <p:nvPr/>
        </p:nvSpPr>
        <p:spPr bwMode="auto">
          <a:xfrm>
            <a:off x="6889750" y="3786188"/>
            <a:ext cx="2292350" cy="517525"/>
          </a:xfrm>
          <a:prstGeom prst="rect">
            <a:avLst/>
          </a:prstGeom>
          <a:noFill/>
          <a:ln w="9525">
            <a:noFill/>
            <a:miter lim="800000"/>
            <a:headEnd/>
            <a:tailEnd/>
          </a:ln>
        </p:spPr>
        <p:txBody>
          <a:bodyPr>
            <a:spAutoFit/>
          </a:bodyPr>
          <a:lstStyle/>
          <a:p>
            <a:r>
              <a:rPr lang="es-MX" sz="1400">
                <a:latin typeface="Calibri" pitchFamily="34" charset="0"/>
              </a:rPr>
              <a:t>Goethita</a:t>
            </a:r>
          </a:p>
          <a:p>
            <a:r>
              <a:rPr lang="es-MX" sz="1400">
                <a:latin typeface="Calibri" pitchFamily="34" charset="0"/>
              </a:rPr>
              <a:t>mineral de hierro  </a:t>
            </a:r>
          </a:p>
        </p:txBody>
      </p:sp>
      <p:sp>
        <p:nvSpPr>
          <p:cNvPr id="36879" name="Text Box 15"/>
          <p:cNvSpPr txBox="1">
            <a:spLocks noChangeArrowheads="1"/>
          </p:cNvSpPr>
          <p:nvPr/>
        </p:nvSpPr>
        <p:spPr bwMode="auto">
          <a:xfrm>
            <a:off x="6851650" y="3195638"/>
            <a:ext cx="2292350" cy="304800"/>
          </a:xfrm>
          <a:prstGeom prst="rect">
            <a:avLst/>
          </a:prstGeom>
          <a:noFill/>
          <a:ln w="9525">
            <a:noFill/>
            <a:miter lim="800000"/>
            <a:headEnd/>
            <a:tailEnd/>
          </a:ln>
        </p:spPr>
        <p:txBody>
          <a:bodyPr>
            <a:spAutoFit/>
          </a:bodyPr>
          <a:lstStyle/>
          <a:p>
            <a:r>
              <a:rPr lang="es-MX" sz="1400" dirty="0">
                <a:latin typeface="Calibri" pitchFamily="34" charset="0"/>
              </a:rPr>
              <a:t>Alfileres de la edad de hierro</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191386" y="3140968"/>
            <a:ext cx="4626588" cy="646331"/>
          </a:xfrm>
          <a:prstGeom prst="rect">
            <a:avLst/>
          </a:prstGeom>
          <a:noFill/>
        </p:spPr>
        <p:txBody>
          <a:bodyPr wrap="none" rtlCol="0">
            <a:spAutoFit/>
          </a:bodyPr>
          <a:lstStyle/>
          <a:p>
            <a:r>
              <a:rPr lang="es-MX" dirty="0" smtClean="0"/>
              <a:t>Asociación de  uno o más elementos </a:t>
            </a:r>
          </a:p>
          <a:p>
            <a:r>
              <a:rPr lang="es-MX" dirty="0"/>
              <a:t>e</a:t>
            </a:r>
            <a:r>
              <a:rPr lang="es-MX" dirty="0" smtClean="0"/>
              <a:t>structurados  en una    </a:t>
            </a:r>
            <a:r>
              <a:rPr lang="es-MX" dirty="0" smtClean="0">
                <a:solidFill>
                  <a:srgbClr val="FF0000"/>
                </a:solidFill>
              </a:rPr>
              <a:t>RED CRISTALINA</a:t>
            </a:r>
            <a:endParaRPr lang="es-MX" dirty="0">
              <a:solidFill>
                <a:srgbClr val="FF0000"/>
              </a:solidFill>
            </a:endParaRPr>
          </a:p>
        </p:txBody>
      </p:sp>
      <p:sp>
        <p:nvSpPr>
          <p:cNvPr id="6" name="5 CuadroTexto"/>
          <p:cNvSpPr txBox="1"/>
          <p:nvPr/>
        </p:nvSpPr>
        <p:spPr>
          <a:xfrm>
            <a:off x="4143372" y="5517232"/>
            <a:ext cx="4834978" cy="369332"/>
          </a:xfrm>
          <a:prstGeom prst="rect">
            <a:avLst/>
          </a:prstGeom>
          <a:noFill/>
        </p:spPr>
        <p:txBody>
          <a:bodyPr wrap="none" rtlCol="0">
            <a:spAutoFit/>
          </a:bodyPr>
          <a:lstStyle/>
          <a:p>
            <a:r>
              <a:rPr lang="es-MX" dirty="0" smtClean="0"/>
              <a:t>Asociación de minerales en forma natural</a:t>
            </a:r>
            <a:endParaRPr lang="es-MX" dirty="0"/>
          </a:p>
        </p:txBody>
      </p:sp>
      <p:sp>
        <p:nvSpPr>
          <p:cNvPr id="7" name="6 CuadroTexto"/>
          <p:cNvSpPr txBox="1"/>
          <p:nvPr/>
        </p:nvSpPr>
        <p:spPr>
          <a:xfrm>
            <a:off x="4286248" y="862596"/>
            <a:ext cx="4968552" cy="923330"/>
          </a:xfrm>
          <a:prstGeom prst="rect">
            <a:avLst/>
          </a:prstGeom>
          <a:noFill/>
        </p:spPr>
        <p:txBody>
          <a:bodyPr wrap="square" rtlCol="0">
            <a:spAutoFit/>
          </a:bodyPr>
          <a:lstStyle/>
          <a:p>
            <a:r>
              <a:rPr lang="es-MX" dirty="0" smtClean="0"/>
              <a:t>Materia  integrada por átomos con</a:t>
            </a:r>
          </a:p>
          <a:p>
            <a:r>
              <a:rPr lang="es-MX" dirty="0" smtClean="0"/>
              <a:t> el mismo Numero </a:t>
            </a:r>
            <a:r>
              <a:rPr lang="es-MX" dirty="0"/>
              <a:t>A</a:t>
            </a:r>
            <a:r>
              <a:rPr lang="es-MX" dirty="0" smtClean="0"/>
              <a:t>tómico</a:t>
            </a:r>
          </a:p>
          <a:p>
            <a:r>
              <a:rPr lang="es-MX" dirty="0" smtClean="0"/>
              <a:t> (</a:t>
            </a:r>
            <a:r>
              <a:rPr lang="es-MX" dirty="0" err="1" smtClean="0"/>
              <a:t>Num.</a:t>
            </a:r>
            <a:r>
              <a:rPr lang="es-MX" dirty="0" smtClean="0"/>
              <a:t> de Protones = </a:t>
            </a:r>
            <a:r>
              <a:rPr lang="es-MX" dirty="0" err="1" smtClean="0"/>
              <a:t>Num.</a:t>
            </a:r>
            <a:r>
              <a:rPr lang="es-MX" dirty="0" smtClean="0"/>
              <a:t> de electrones)</a:t>
            </a:r>
          </a:p>
        </p:txBody>
      </p:sp>
      <p:pic>
        <p:nvPicPr>
          <p:cNvPr id="9" name="Picture 4" descr="http://scienceviews.com/photo/browse/SIA3497.jpg"/>
          <p:cNvPicPr>
            <a:picLocks noChangeAspect="1" noChangeArrowheads="1"/>
          </p:cNvPicPr>
          <p:nvPr/>
        </p:nvPicPr>
        <p:blipFill>
          <a:blip r:embed="rId2"/>
          <a:srcRect/>
          <a:stretch>
            <a:fillRect/>
          </a:stretch>
        </p:blipFill>
        <p:spPr bwMode="auto">
          <a:xfrm>
            <a:off x="785786" y="4750410"/>
            <a:ext cx="2528830" cy="1750424"/>
          </a:xfrm>
          <a:prstGeom prst="rect">
            <a:avLst/>
          </a:prstGeom>
          <a:noFill/>
        </p:spPr>
      </p:pic>
      <p:sp>
        <p:nvSpPr>
          <p:cNvPr id="10" name="9 Rectángulo"/>
          <p:cNvSpPr/>
          <p:nvPr/>
        </p:nvSpPr>
        <p:spPr>
          <a:xfrm>
            <a:off x="285720" y="857232"/>
            <a:ext cx="3579826" cy="923330"/>
          </a:xfrm>
          <a:prstGeom prst="rect">
            <a:avLst/>
          </a:prstGeom>
          <a:noFill/>
        </p:spPr>
        <p:txBody>
          <a:bodyPr wrap="none" lIns="91440" tIns="45720" rIns="91440" bIns="45720">
            <a:spAutoFit/>
          </a:bodyPr>
          <a:lstStyle/>
          <a:p>
            <a:pPr algn="ctr"/>
            <a:r>
              <a:rPr lang="es-E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ELEMENTO</a:t>
            </a:r>
            <a:endParaRPr lang="es-E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1" name="10 Rectángulo"/>
          <p:cNvSpPr/>
          <p:nvPr/>
        </p:nvSpPr>
        <p:spPr>
          <a:xfrm>
            <a:off x="5048181" y="2204864"/>
            <a:ext cx="3095719" cy="923330"/>
          </a:xfrm>
          <a:prstGeom prst="rect">
            <a:avLst/>
          </a:prstGeom>
          <a:noFill/>
        </p:spPr>
        <p:txBody>
          <a:bodyPr wrap="none" lIns="91440" tIns="45720" rIns="91440" bIns="45720">
            <a:spAutoFit/>
          </a:bodyPr>
          <a:lstStyle/>
          <a:p>
            <a:pPr algn="ctr"/>
            <a:r>
              <a:rPr lang="es-E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MINERAL</a:t>
            </a:r>
            <a:endParaRPr lang="es-E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2" name="11 Rectángulo"/>
          <p:cNvSpPr/>
          <p:nvPr/>
        </p:nvSpPr>
        <p:spPr>
          <a:xfrm>
            <a:off x="5493189" y="4653136"/>
            <a:ext cx="2222083" cy="923330"/>
          </a:xfrm>
          <a:prstGeom prst="rect">
            <a:avLst/>
          </a:prstGeom>
          <a:noFill/>
        </p:spPr>
        <p:txBody>
          <a:bodyPr wrap="none" lIns="91440" tIns="45720" rIns="91440" bIns="45720">
            <a:spAutoFit/>
          </a:bodyPr>
          <a:lstStyle/>
          <a:p>
            <a:pPr algn="ctr"/>
            <a:r>
              <a:rPr lang="es-E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ROCA</a:t>
            </a:r>
            <a:endParaRPr lang="es-E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3" name="12 CuadroTexto"/>
          <p:cNvSpPr txBox="1"/>
          <p:nvPr/>
        </p:nvSpPr>
        <p:spPr>
          <a:xfrm>
            <a:off x="1857356" y="71414"/>
            <a:ext cx="5796780" cy="400110"/>
          </a:xfrm>
          <a:prstGeom prst="rect">
            <a:avLst/>
          </a:prstGeom>
          <a:noFill/>
        </p:spPr>
        <p:txBody>
          <a:bodyPr wrap="none" rtlCol="0">
            <a:spAutoFit/>
          </a:bodyPr>
          <a:lstStyle/>
          <a:p>
            <a:r>
              <a:rPr lang="es-MX" sz="2000" dirty="0" smtClean="0">
                <a:solidFill>
                  <a:srgbClr val="FFFF00"/>
                </a:solidFill>
              </a:rPr>
              <a:t>TRES           DEFINICIONES             IMPORTANTES</a:t>
            </a:r>
            <a:endParaRPr lang="es-MX" sz="2000" dirty="0">
              <a:solidFill>
                <a:srgbClr val="FFFF00"/>
              </a:solidFill>
            </a:endParaRPr>
          </a:p>
        </p:txBody>
      </p:sp>
      <p:pic>
        <p:nvPicPr>
          <p:cNvPr id="14" name="Picture 2" descr="http://wiccasolitario.mex.tl/imagesnew2/0/0/0/0/2/1/2/9/8/2/cuarzo.jpg"/>
          <p:cNvPicPr>
            <a:picLocks noChangeAspect="1" noChangeArrowheads="1"/>
          </p:cNvPicPr>
          <p:nvPr/>
        </p:nvPicPr>
        <p:blipFill>
          <a:blip r:embed="rId3"/>
          <a:srcRect/>
          <a:stretch>
            <a:fillRect/>
          </a:stretch>
        </p:blipFill>
        <p:spPr bwMode="auto">
          <a:xfrm>
            <a:off x="785786" y="2060848"/>
            <a:ext cx="2462219" cy="2424791"/>
          </a:xfrm>
          <a:prstGeom prst="rect">
            <a:avLst/>
          </a:prstGeom>
          <a:noFill/>
          <a:ln w="9525">
            <a:noFill/>
            <a:miter lim="800000"/>
            <a:headEnd/>
            <a:tailEnd/>
          </a:ln>
        </p:spPr>
      </p:pic>
      <p:sp>
        <p:nvSpPr>
          <p:cNvPr id="2" name="1 CuadroTexto"/>
          <p:cNvSpPr txBox="1"/>
          <p:nvPr/>
        </p:nvSpPr>
        <p:spPr>
          <a:xfrm>
            <a:off x="5364088" y="6237312"/>
            <a:ext cx="3400290" cy="369332"/>
          </a:xfrm>
          <a:prstGeom prst="rect">
            <a:avLst/>
          </a:prstGeom>
          <a:noFill/>
        </p:spPr>
        <p:txBody>
          <a:bodyPr wrap="none" rtlCol="0">
            <a:spAutoFit/>
          </a:bodyPr>
          <a:lstStyle/>
          <a:p>
            <a:r>
              <a:rPr lang="es-MX" dirty="0" smtClean="0"/>
              <a:t>Concepto físico de un millón</a:t>
            </a:r>
            <a:endParaRPr lang="es-MX" dirty="0"/>
          </a:p>
        </p:txBody>
      </p:sp>
    </p:spTree>
    <p:extLst>
      <p:ext uri="{BB962C8B-B14F-4D97-AF65-F5344CB8AC3E}">
        <p14:creationId xmlns:p14="http://schemas.microsoft.com/office/powerpoint/2010/main" xmlns="" val="389668238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encrypted-tbn1.gstatic.com/images?q=tbn:ANd9GcSsDik4ORuxmn0bObfdkarRd_KNJiQsyBao-g8yDPAnENdNmna4gw"/>
          <p:cNvPicPr>
            <a:picLocks noChangeAspect="1" noChangeArrowheads="1"/>
          </p:cNvPicPr>
          <p:nvPr/>
        </p:nvPicPr>
        <p:blipFill>
          <a:blip r:embed="rId2"/>
          <a:srcRect/>
          <a:stretch>
            <a:fillRect/>
          </a:stretch>
        </p:blipFill>
        <p:spPr bwMode="auto">
          <a:xfrm>
            <a:off x="155575" y="447667"/>
            <a:ext cx="7026595" cy="5195911"/>
          </a:xfrm>
          <a:prstGeom prst="rect">
            <a:avLst/>
          </a:prstGeom>
          <a:noFill/>
        </p:spPr>
      </p:pic>
      <p:sp>
        <p:nvSpPr>
          <p:cNvPr id="3" name="2 CuadroTexto"/>
          <p:cNvSpPr txBox="1"/>
          <p:nvPr/>
        </p:nvSpPr>
        <p:spPr>
          <a:xfrm>
            <a:off x="357158" y="5643578"/>
            <a:ext cx="8158003" cy="923330"/>
          </a:xfrm>
          <a:prstGeom prst="rect">
            <a:avLst/>
          </a:prstGeom>
          <a:noFill/>
        </p:spPr>
        <p:txBody>
          <a:bodyPr wrap="none" rtlCol="0">
            <a:spAutoFit/>
          </a:bodyPr>
          <a:lstStyle/>
          <a:p>
            <a:r>
              <a:rPr lang="es-MX" dirty="0" smtClean="0"/>
              <a:t>Imperio romano. Roma requiere de plomo, cobre, plata, estaño, oro </a:t>
            </a:r>
          </a:p>
          <a:p>
            <a:r>
              <a:rPr lang="es-MX" dirty="0" smtClean="0"/>
              <a:t>en busca de ellos conquista Europa desde entonces las guerras son por</a:t>
            </a:r>
          </a:p>
          <a:p>
            <a:r>
              <a:rPr lang="es-MX" dirty="0" smtClean="0"/>
              <a:t>la posesión de minerales estratégicos              </a:t>
            </a:r>
            <a:r>
              <a:rPr lang="es-MX" dirty="0" err="1" smtClean="0"/>
              <a:t>poblacion</a:t>
            </a:r>
            <a:r>
              <a:rPr lang="es-MX" dirty="0" smtClean="0"/>
              <a:t> 50 millones</a:t>
            </a:r>
            <a:endParaRPr lang="es-MX"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042674" y="3139859"/>
            <a:ext cx="5921814" cy="646331"/>
          </a:xfrm>
          <a:prstGeom prst="rect">
            <a:avLst/>
          </a:prstGeom>
          <a:noFill/>
        </p:spPr>
        <p:txBody>
          <a:bodyPr wrap="none" rtlCol="0">
            <a:spAutoFit/>
          </a:bodyPr>
          <a:lstStyle/>
          <a:p>
            <a:r>
              <a:rPr lang="es-MX" dirty="0" smtClean="0"/>
              <a:t>DESDE LOS ROMANOS EL 90% DE LAS GUERRAS SON</a:t>
            </a:r>
          </a:p>
          <a:p>
            <a:r>
              <a:rPr lang="es-MX" dirty="0" smtClean="0"/>
              <a:t>POR LA POSESIÓN DE MINERALES ESTRATÉGICOS</a:t>
            </a:r>
            <a:endParaRPr lang="es-MX" dirty="0"/>
          </a:p>
        </p:txBody>
      </p:sp>
      <p:pic>
        <p:nvPicPr>
          <p:cNvPr id="4" name="Picture 2" descr="http://www.tienda-medieval.com/blog/wp-content/uploads/2011/10/ENRIQUE-V-DE-INGLATERRA.jpg"/>
          <p:cNvPicPr>
            <a:picLocks noChangeAspect="1" noChangeArrowheads="1"/>
          </p:cNvPicPr>
          <p:nvPr/>
        </p:nvPicPr>
        <p:blipFill>
          <a:blip r:embed="rId2"/>
          <a:srcRect/>
          <a:stretch>
            <a:fillRect/>
          </a:stretch>
        </p:blipFill>
        <p:spPr bwMode="auto">
          <a:xfrm>
            <a:off x="6119637" y="3762820"/>
            <a:ext cx="2595767" cy="2952328"/>
          </a:xfrm>
          <a:prstGeom prst="rect">
            <a:avLst/>
          </a:prstGeom>
          <a:noFill/>
        </p:spPr>
      </p:pic>
      <p:pic>
        <p:nvPicPr>
          <p:cNvPr id="118786" name="Picture 2" descr="http://franciscoponce.com/wp-content/uploads/cuadriga-antigua-roma.jpg"/>
          <p:cNvPicPr>
            <a:picLocks noChangeAspect="1" noChangeArrowheads="1"/>
          </p:cNvPicPr>
          <p:nvPr/>
        </p:nvPicPr>
        <p:blipFill>
          <a:blip r:embed="rId3"/>
          <a:srcRect/>
          <a:stretch>
            <a:fillRect/>
          </a:stretch>
        </p:blipFill>
        <p:spPr bwMode="auto">
          <a:xfrm>
            <a:off x="155575" y="-90491"/>
            <a:ext cx="4286250" cy="3162301"/>
          </a:xfrm>
          <a:prstGeom prst="rect">
            <a:avLst/>
          </a:prstGeom>
          <a:noFill/>
        </p:spPr>
      </p:pic>
    </p:spTree>
    <p:extLst>
      <p:ext uri="{BB962C8B-B14F-4D97-AF65-F5344CB8AC3E}">
        <p14:creationId xmlns:p14="http://schemas.microsoft.com/office/powerpoint/2010/main" xmlns="" val="424807182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Llamada ovalada"/>
          <p:cNvSpPr/>
          <p:nvPr/>
        </p:nvSpPr>
        <p:spPr>
          <a:xfrm>
            <a:off x="214282" y="71414"/>
            <a:ext cx="8929718" cy="4357718"/>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EDAD   MEDIA</a:t>
            </a:r>
            <a:endParaRPr lang="es-MX" dirty="0"/>
          </a:p>
        </p:txBody>
      </p:sp>
      <p:pic>
        <p:nvPicPr>
          <p:cNvPr id="3" name="Marcador de contenido 5" descr="Anaxágoras.jpg"/>
          <p:cNvPicPr>
            <a:picLocks noChangeAspect="1"/>
          </p:cNvPicPr>
          <p:nvPr/>
        </p:nvPicPr>
        <p:blipFill>
          <a:blip r:embed="rId2" cstate="print">
            <a:extLst>
              <a:ext uri="{28A0092B-C50C-407E-A947-70E740481C1C}">
                <a14:useLocalDpi xmlns:a14="http://schemas.microsoft.com/office/drawing/2010/main" xmlns="" val="0"/>
              </a:ext>
            </a:extLst>
          </a:blip>
          <a:srcRect l="-9435" r="-9435"/>
          <a:stretch>
            <a:fillRect/>
          </a:stretch>
        </p:blipFill>
        <p:spPr>
          <a:xfrm>
            <a:off x="2143108" y="5047869"/>
            <a:ext cx="1423998" cy="1595841"/>
          </a:xfrm>
          <a:prstGeom prst="rect">
            <a:avLst/>
          </a:prstGeo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857488" y="2538770"/>
            <a:ext cx="4200189" cy="2031325"/>
          </a:xfrm>
          <a:prstGeom prst="rect">
            <a:avLst/>
          </a:prstGeom>
          <a:noFill/>
        </p:spPr>
        <p:txBody>
          <a:bodyPr wrap="none" rtlCol="0">
            <a:spAutoFit/>
          </a:bodyPr>
          <a:lstStyle/>
          <a:p>
            <a:r>
              <a:rPr lang="es-MX" dirty="0" smtClean="0"/>
              <a:t>Energía usada hasta ahora</a:t>
            </a:r>
          </a:p>
          <a:p>
            <a:endParaRPr lang="es-MX" dirty="0" smtClean="0"/>
          </a:p>
          <a:p>
            <a:r>
              <a:rPr lang="es-MX" dirty="0" smtClean="0"/>
              <a:t>El viento</a:t>
            </a:r>
          </a:p>
          <a:p>
            <a:r>
              <a:rPr lang="es-MX" dirty="0" smtClean="0"/>
              <a:t>Carbón vegetal</a:t>
            </a:r>
          </a:p>
          <a:p>
            <a:r>
              <a:rPr lang="es-MX" dirty="0" smtClean="0"/>
              <a:t>Aceites vegetales y animales</a:t>
            </a:r>
          </a:p>
          <a:p>
            <a:r>
              <a:rPr lang="es-MX" dirty="0" smtClean="0"/>
              <a:t>Energía  muscular animal y humana</a:t>
            </a:r>
          </a:p>
          <a:p>
            <a:r>
              <a:rPr lang="es-MX" dirty="0" smtClean="0"/>
              <a:t>La pólvora</a:t>
            </a:r>
            <a:endParaRPr lang="es-MX" dirty="0"/>
          </a:p>
        </p:txBody>
      </p:sp>
      <p:sp>
        <p:nvSpPr>
          <p:cNvPr id="3" name="2 CuadroTexto"/>
          <p:cNvSpPr txBox="1"/>
          <p:nvPr/>
        </p:nvSpPr>
        <p:spPr>
          <a:xfrm>
            <a:off x="2500298" y="4929198"/>
            <a:ext cx="6287299" cy="369332"/>
          </a:xfrm>
          <a:prstGeom prst="rect">
            <a:avLst/>
          </a:prstGeom>
          <a:noFill/>
        </p:spPr>
        <p:txBody>
          <a:bodyPr wrap="none" rtlCol="0">
            <a:spAutoFit/>
          </a:bodyPr>
          <a:lstStyle/>
          <a:p>
            <a:r>
              <a:rPr lang="es-MX" dirty="0" smtClean="0"/>
              <a:t>En el siglo XIX aprendimos a utilizar el carbón mineral </a:t>
            </a:r>
            <a:endParaRPr lang="es-MX" dirty="0"/>
          </a:p>
        </p:txBody>
      </p:sp>
      <p:pic>
        <p:nvPicPr>
          <p:cNvPr id="4" name="Picture 8" descr="http://fotos.miarroba.es/fo/ea2c/1F5089D8B4215031695A1D50314142.jpg"/>
          <p:cNvPicPr>
            <a:picLocks noChangeAspect="1" noChangeArrowheads="1"/>
          </p:cNvPicPr>
          <p:nvPr/>
        </p:nvPicPr>
        <p:blipFill>
          <a:blip r:embed="rId2"/>
          <a:srcRect/>
          <a:stretch>
            <a:fillRect/>
          </a:stretch>
        </p:blipFill>
        <p:spPr bwMode="auto">
          <a:xfrm>
            <a:off x="35496" y="44624"/>
            <a:ext cx="3539386" cy="2178935"/>
          </a:xfrm>
          <a:prstGeom prst="rect">
            <a:avLst/>
          </a:prstGeom>
          <a:noFill/>
        </p:spPr>
      </p:pic>
      <p:pic>
        <p:nvPicPr>
          <p:cNvPr id="5" name="Picture 2" descr="http://www.modelosaescala.com/wp-content/uploads/2009/12/tronco.01.jpg"/>
          <p:cNvPicPr>
            <a:picLocks noChangeAspect="1" noChangeArrowheads="1"/>
          </p:cNvPicPr>
          <p:nvPr/>
        </p:nvPicPr>
        <p:blipFill>
          <a:blip r:embed="rId3" cstate="print"/>
          <a:srcRect/>
          <a:stretch>
            <a:fillRect/>
          </a:stretch>
        </p:blipFill>
        <p:spPr bwMode="auto">
          <a:xfrm>
            <a:off x="6013491" y="142852"/>
            <a:ext cx="2987665" cy="2239749"/>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85918" y="500042"/>
            <a:ext cx="6705682" cy="646331"/>
          </a:xfrm>
          <a:prstGeom prst="rect">
            <a:avLst/>
          </a:prstGeom>
          <a:noFill/>
        </p:spPr>
        <p:txBody>
          <a:bodyPr wrap="none" rtlCol="0">
            <a:spAutoFit/>
          </a:bodyPr>
          <a:lstStyle/>
          <a:p>
            <a:r>
              <a:rPr lang="es-MX" dirty="0" smtClean="0"/>
              <a:t>Con el carbón mineral el hombre alcanza  la temperatura </a:t>
            </a:r>
          </a:p>
          <a:p>
            <a:r>
              <a:rPr lang="es-MX" dirty="0" smtClean="0"/>
              <a:t>Para fundir    el  HIERRO y elaborar ACERO</a:t>
            </a:r>
            <a:endParaRPr lang="es-MX" dirty="0"/>
          </a:p>
        </p:txBody>
      </p:sp>
      <p:sp>
        <p:nvSpPr>
          <p:cNvPr id="3" name="2 CuadroTexto"/>
          <p:cNvSpPr txBox="1"/>
          <p:nvPr/>
        </p:nvSpPr>
        <p:spPr>
          <a:xfrm>
            <a:off x="2643174" y="5559998"/>
            <a:ext cx="4346062" cy="369332"/>
          </a:xfrm>
          <a:prstGeom prst="rect">
            <a:avLst/>
          </a:prstGeom>
          <a:noFill/>
        </p:spPr>
        <p:txBody>
          <a:bodyPr wrap="none" rtlCol="0">
            <a:spAutoFit/>
          </a:bodyPr>
          <a:lstStyle/>
          <a:p>
            <a:r>
              <a:rPr lang="es-MX" dirty="0" smtClean="0"/>
              <a:t>SE INICIA LA REVOLUCION INDUSTRIAL</a:t>
            </a:r>
            <a:endParaRPr lang="es-MX" dirty="0"/>
          </a:p>
        </p:txBody>
      </p:sp>
      <p:pic>
        <p:nvPicPr>
          <p:cNvPr id="114690" name="Picture 2" descr="http://www.gan.com.mx/acero/empresa/images/olla-3.jpg"/>
          <p:cNvPicPr>
            <a:picLocks noChangeAspect="1" noChangeArrowheads="1"/>
          </p:cNvPicPr>
          <p:nvPr/>
        </p:nvPicPr>
        <p:blipFill>
          <a:blip r:embed="rId2"/>
          <a:srcRect/>
          <a:stretch>
            <a:fillRect/>
          </a:stretch>
        </p:blipFill>
        <p:spPr bwMode="auto">
          <a:xfrm>
            <a:off x="6072198" y="1726871"/>
            <a:ext cx="2071702" cy="2845137"/>
          </a:xfrm>
          <a:prstGeom prst="rect">
            <a:avLst/>
          </a:prstGeom>
          <a:noFill/>
        </p:spPr>
      </p:pic>
      <p:pic>
        <p:nvPicPr>
          <p:cNvPr id="114692" name="Picture 4" descr="http://2.bp.blogspot.com/-DreZVbHJp98/UyYV42BbDVI/AAAAAAAAXBU/wgVagFhaAVw/s1600/Colada-de-arrabio-en-Altos-Hornos..jpg"/>
          <p:cNvPicPr>
            <a:picLocks noChangeAspect="1" noChangeArrowheads="1"/>
          </p:cNvPicPr>
          <p:nvPr/>
        </p:nvPicPr>
        <p:blipFill>
          <a:blip r:embed="rId3"/>
          <a:srcRect/>
          <a:stretch>
            <a:fillRect/>
          </a:stretch>
        </p:blipFill>
        <p:spPr bwMode="auto">
          <a:xfrm>
            <a:off x="155575" y="2028833"/>
            <a:ext cx="3810000" cy="2543175"/>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1524000" y="3246438"/>
          <a:ext cx="6096000" cy="365760"/>
        </p:xfrm>
        <a:graphic>
          <a:graphicData uri="http://schemas.openxmlformats.org/drawingml/2006/table">
            <a:tbl>
              <a:tblPr/>
              <a:tblGrid>
                <a:gridCol w="3048000"/>
                <a:gridCol w="3048000"/>
              </a:tblGrid>
              <a:tr h="0">
                <a:tc>
                  <a:txBody>
                    <a:bodyPr/>
                    <a:lstStyle/>
                    <a:p>
                      <a:pPr marL="0" marR="0">
                        <a:spcBef>
                          <a:spcPts val="0"/>
                        </a:spcBef>
                        <a:spcAft>
                          <a:spcPts val="0"/>
                        </a:spcAft>
                      </a:pPr>
                      <a:r>
                        <a:rPr lang="es-MX"/>
                        <a:t>Tipo: </a:t>
                      </a:r>
                    </a:p>
                  </a:txBody>
                  <a:tcPr anchor="ctr">
                    <a:lnL>
                      <a:noFill/>
                    </a:lnL>
                    <a:lnR>
                      <a:noFill/>
                    </a:lnR>
                    <a:lnT>
                      <a:noFill/>
                    </a:lnT>
                    <a:lnB>
                      <a:noFill/>
                    </a:lnB>
                  </a:tcPr>
                </a:tc>
                <a:tc>
                  <a:txBody>
                    <a:bodyPr/>
                    <a:lstStyle/>
                    <a:p>
                      <a:pPr marL="0" marR="0">
                        <a:spcBef>
                          <a:spcPts val="0"/>
                        </a:spcBef>
                        <a:spcAft>
                          <a:spcPts val="0"/>
                        </a:spcAft>
                      </a:pPr>
                      <a:r>
                        <a:rPr lang="es-MX" dirty="0"/>
                        <a:t>JPG</a:t>
                      </a:r>
                    </a:p>
                  </a:txBody>
                  <a:tcPr anchor="ctr">
                    <a:lnL>
                      <a:noFill/>
                    </a:lnL>
                    <a:lnR>
                      <a:noFill/>
                    </a:lnR>
                    <a:lnT>
                      <a:noFill/>
                    </a:lnT>
                    <a:lnB>
                      <a:noFill/>
                    </a:lnB>
                  </a:tcPr>
                </a:tc>
              </a:tr>
            </a:tbl>
          </a:graphicData>
        </a:graphic>
      </p:graphicFrame>
      <p:sp>
        <p:nvSpPr>
          <p:cNvPr id="22533" name="Rectangle 1"/>
          <p:cNvSpPr>
            <a:spLocks noChangeArrowheads="1"/>
          </p:cNvSpPr>
          <p:nvPr/>
        </p:nvSpPr>
        <p:spPr bwMode="auto">
          <a:xfrm>
            <a:off x="0" y="0"/>
            <a:ext cx="9144000" cy="646113"/>
          </a:xfrm>
          <a:prstGeom prst="rect">
            <a:avLst/>
          </a:prstGeom>
          <a:noFill/>
          <a:ln w="9525">
            <a:noFill/>
            <a:miter lim="800000"/>
            <a:headEnd/>
            <a:tailEnd/>
          </a:ln>
        </p:spPr>
        <p:txBody>
          <a:bodyPr anchor="ctr">
            <a:spAutoFit/>
          </a:bodyPr>
          <a:lstStyle/>
          <a:p>
            <a:pPr eaLnBrk="0" fontAlgn="t" hangingPunct="0"/>
            <a:r>
              <a:rPr lang="es-MX">
                <a:hlinkClick r:id=""/>
              </a:rPr>
              <a:t>  </a:t>
            </a:r>
            <a:r>
              <a:rPr lang="es-MX"/>
              <a:t>                      </a:t>
            </a:r>
            <a:endParaRPr lang="es-MX" sz="1100"/>
          </a:p>
          <a:p>
            <a:pPr eaLnBrk="0" hangingPunct="0"/>
            <a:endParaRPr lang="es-MX"/>
          </a:p>
        </p:txBody>
      </p:sp>
      <p:pic>
        <p:nvPicPr>
          <p:cNvPr id="22534" name="Picture 3" descr="http://1.bp.blogspot.com/_4W_JRbA-QYc/R1Ht7BKJs8I/AAAAAAAAA9c/41bNRLrPvjw/s1600-R/santafe01.jpg"/>
          <p:cNvPicPr>
            <a:picLocks noChangeAspect="1" noChangeArrowheads="1"/>
          </p:cNvPicPr>
          <p:nvPr/>
        </p:nvPicPr>
        <p:blipFill>
          <a:blip r:embed="rId2"/>
          <a:srcRect/>
          <a:stretch>
            <a:fillRect/>
          </a:stretch>
        </p:blipFill>
        <p:spPr bwMode="auto">
          <a:xfrm>
            <a:off x="0" y="1643050"/>
            <a:ext cx="8929718" cy="4870514"/>
          </a:xfrm>
          <a:prstGeom prst="rect">
            <a:avLst/>
          </a:prstGeom>
          <a:noFill/>
          <a:ln w="9525">
            <a:noFill/>
            <a:miter lim="800000"/>
            <a:headEnd/>
            <a:tailEnd/>
          </a:ln>
        </p:spPr>
      </p:pic>
      <p:sp>
        <p:nvSpPr>
          <p:cNvPr id="22535" name="Rectangle 4">
            <a:hlinkClick r:id="rId3"/>
          </p:cNvPr>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endParaRPr lang="es-MX"/>
          </a:p>
        </p:txBody>
      </p:sp>
      <p:pic>
        <p:nvPicPr>
          <p:cNvPr id="22536" name="Picture 2" descr="http://www.google.com.mx/intl/es-419_ALL/images/logos/images_logo_sm.gif">
            <a:hlinkClick r:id=""/>
          </p:cNvPr>
          <p:cNvPicPr>
            <a:picLocks noChangeAspect="1" noChangeArrowheads="1"/>
          </p:cNvPicPr>
          <p:nvPr/>
        </p:nvPicPr>
        <p:blipFill>
          <a:blip r:embed="rId4"/>
          <a:srcRect/>
          <a:stretch>
            <a:fillRect/>
          </a:stretch>
        </p:blipFill>
        <p:spPr bwMode="auto">
          <a:xfrm>
            <a:off x="155575" y="-1395413"/>
            <a:ext cx="1390650" cy="285750"/>
          </a:xfrm>
          <a:prstGeom prst="rect">
            <a:avLst/>
          </a:prstGeom>
          <a:noFill/>
          <a:ln w="9525">
            <a:noFill/>
            <a:miter lim="800000"/>
            <a:headEnd/>
            <a:tailEnd/>
          </a:ln>
        </p:spPr>
      </p:pic>
      <p:sp>
        <p:nvSpPr>
          <p:cNvPr id="8" name="7 Rectángulo"/>
          <p:cNvSpPr/>
          <p:nvPr/>
        </p:nvSpPr>
        <p:spPr>
          <a:xfrm>
            <a:off x="881726" y="332656"/>
            <a:ext cx="7976553" cy="954107"/>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s-ES" sz="2800" b="1" cap="none" spc="150" dirty="0" smtClean="0">
                <a:ln w="11430"/>
                <a:solidFill>
                  <a:srgbClr val="F8F8F8"/>
                </a:solidFill>
                <a:effectLst>
                  <a:outerShdw blurRad="25400" algn="tl" rotWithShape="0">
                    <a:srgbClr val="000000">
                      <a:alpha val="43000"/>
                    </a:srgbClr>
                  </a:outerShdw>
                </a:effectLst>
              </a:rPr>
              <a:t>NUEVAS ENERGIAS : </a:t>
            </a:r>
            <a:r>
              <a:rPr lang="es-ES" sz="2800" b="1" spc="150" dirty="0" smtClean="0">
                <a:ln w="11430"/>
                <a:solidFill>
                  <a:schemeClr val="accent4">
                    <a:lumMod val="40000"/>
                    <a:lumOff val="60000"/>
                  </a:schemeClr>
                </a:solidFill>
                <a:effectLst>
                  <a:outerShdw blurRad="25400" algn="tl" rotWithShape="0">
                    <a:srgbClr val="000000">
                      <a:alpha val="43000"/>
                    </a:srgbClr>
                  </a:outerShdw>
                </a:effectLst>
              </a:rPr>
              <a:t>máquina de vapor </a:t>
            </a:r>
            <a:endParaRPr lang="es-ES" sz="2800" b="1" cap="none" spc="150" dirty="0" smtClean="0">
              <a:ln w="11430"/>
              <a:solidFill>
                <a:schemeClr val="accent4">
                  <a:lumMod val="40000"/>
                  <a:lumOff val="60000"/>
                </a:schemeClr>
              </a:solidFill>
              <a:effectLst>
                <a:outerShdw blurRad="25400" algn="tl" rotWithShape="0">
                  <a:srgbClr val="000000">
                    <a:alpha val="43000"/>
                  </a:srgbClr>
                </a:outerShdw>
              </a:effectLst>
            </a:endParaRPr>
          </a:p>
          <a:p>
            <a:pPr algn="ctr"/>
            <a:r>
              <a:rPr lang="es-ES" sz="2800" b="1" spc="150" dirty="0" smtClean="0">
                <a:ln w="11430"/>
                <a:solidFill>
                  <a:schemeClr val="accent4">
                    <a:lumMod val="40000"/>
                    <a:lumOff val="60000"/>
                  </a:schemeClr>
                </a:solidFill>
                <a:effectLst>
                  <a:outerShdw blurRad="25400" algn="tl" rotWithShape="0">
                    <a:srgbClr val="000000">
                      <a:alpha val="43000"/>
                    </a:srgbClr>
                  </a:outerShdw>
                </a:effectLst>
              </a:rPr>
              <a:t>carbón mineral</a:t>
            </a:r>
            <a:endParaRPr lang="es-ES" sz="2800" b="1" cap="none" spc="150" dirty="0">
              <a:ln w="11430"/>
              <a:solidFill>
                <a:schemeClr val="accent4">
                  <a:lumMod val="40000"/>
                  <a:lumOff val="60000"/>
                </a:schemeClr>
              </a:solidFill>
              <a:effectLst>
                <a:outerShdw blurRad="25400" algn="tl" rotWithShape="0">
                  <a:srgbClr val="000000">
                    <a:alpha val="43000"/>
                  </a:srgbClr>
                </a:outerShdw>
              </a:effectLst>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1026"/>
          <p:cNvGraphicFramePr>
            <a:graphicFrameLocks noChangeAspect="1"/>
          </p:cNvGraphicFramePr>
          <p:nvPr/>
        </p:nvGraphicFramePr>
        <p:xfrm>
          <a:off x="4579830" y="3143248"/>
          <a:ext cx="4868969" cy="3341690"/>
        </p:xfrm>
        <a:graphic>
          <a:graphicData uri="http://schemas.openxmlformats.org/presentationml/2006/ole">
            <p:oleObj spid="_x0000_s11281" name="PhotoSuite Image" r:id="rId3" imgW="7524750" imgH="5029200" progId="">
              <p:embed/>
            </p:oleObj>
          </a:graphicData>
        </a:graphic>
      </p:graphicFrame>
      <p:pic>
        <p:nvPicPr>
          <p:cNvPr id="11281" name="Picture 17" descr="http://democratacoahuila.files.wordpress.com/2013/06/ahmsa-241109.jpg?w=497"/>
          <p:cNvPicPr>
            <a:picLocks noChangeAspect="1" noChangeArrowheads="1"/>
          </p:cNvPicPr>
          <p:nvPr/>
        </p:nvPicPr>
        <p:blipFill>
          <a:blip r:embed="rId4"/>
          <a:srcRect/>
          <a:stretch>
            <a:fillRect/>
          </a:stretch>
        </p:blipFill>
        <p:spPr bwMode="auto">
          <a:xfrm>
            <a:off x="155574" y="1857364"/>
            <a:ext cx="4432477" cy="3286148"/>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cuentame.inegi.gob.mx/economia/petroleo/imagenes/capas.jpg"/>
          <p:cNvPicPr>
            <a:picLocks noChangeAspect="1" noChangeArrowheads="1"/>
          </p:cNvPicPr>
          <p:nvPr/>
        </p:nvPicPr>
        <p:blipFill>
          <a:blip r:embed="rId2"/>
          <a:srcRect/>
          <a:stretch>
            <a:fillRect/>
          </a:stretch>
        </p:blipFill>
        <p:spPr bwMode="auto">
          <a:xfrm>
            <a:off x="-59160" y="1285860"/>
            <a:ext cx="9203160" cy="4786346"/>
          </a:xfrm>
          <a:prstGeom prst="rect">
            <a:avLst/>
          </a:prstGeom>
          <a:noFill/>
        </p:spPr>
      </p:pic>
      <p:sp>
        <p:nvSpPr>
          <p:cNvPr id="3" name="2 CuadroTexto"/>
          <p:cNvSpPr txBox="1"/>
          <p:nvPr/>
        </p:nvSpPr>
        <p:spPr>
          <a:xfrm>
            <a:off x="-32" y="142852"/>
            <a:ext cx="5933034" cy="646331"/>
          </a:xfrm>
          <a:prstGeom prst="rect">
            <a:avLst/>
          </a:prstGeom>
          <a:noFill/>
        </p:spPr>
        <p:txBody>
          <a:bodyPr wrap="none" rtlCol="0">
            <a:spAutoFit/>
          </a:bodyPr>
          <a:lstStyle/>
          <a:p>
            <a:r>
              <a:rPr lang="es-MX" dirty="0" smtClean="0"/>
              <a:t>La Geología nos lleva a descubrir una nueva, más  </a:t>
            </a:r>
          </a:p>
          <a:p>
            <a:r>
              <a:rPr lang="es-MX" dirty="0" smtClean="0"/>
              <a:t>abundante y eficiente fuente de energía</a:t>
            </a:r>
            <a:endParaRPr lang="es-MX" dirty="0"/>
          </a:p>
        </p:txBody>
      </p:sp>
      <p:sp>
        <p:nvSpPr>
          <p:cNvPr id="4" name="3 Rectángulo"/>
          <p:cNvSpPr/>
          <p:nvPr/>
        </p:nvSpPr>
        <p:spPr>
          <a:xfrm>
            <a:off x="2666820" y="642918"/>
            <a:ext cx="3762568" cy="923330"/>
          </a:xfrm>
          <a:prstGeom prst="rect">
            <a:avLst/>
          </a:prstGeom>
          <a:noFill/>
        </p:spPr>
        <p:txBody>
          <a:bodyPr wrap="none" lIns="91440" tIns="45720" rIns="91440" bIns="45720">
            <a:spAutoFit/>
          </a:bodyPr>
          <a:lstStyle/>
          <a:p>
            <a:pPr algn="ctr"/>
            <a:r>
              <a:rPr lang="es-E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PETROLEO</a:t>
            </a:r>
            <a:endParaRPr lang="es-E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ay petróleo en España?"/>
          <p:cNvPicPr>
            <a:picLocks noChangeAspect="1" noChangeArrowheads="1"/>
          </p:cNvPicPr>
          <p:nvPr/>
        </p:nvPicPr>
        <p:blipFill>
          <a:blip r:embed="rId2"/>
          <a:srcRect/>
          <a:stretch>
            <a:fillRect/>
          </a:stretch>
        </p:blipFill>
        <p:spPr bwMode="auto">
          <a:xfrm>
            <a:off x="428596" y="285728"/>
            <a:ext cx="8715436" cy="6403426"/>
          </a:xfrm>
          <a:prstGeom prst="rect">
            <a:avLst/>
          </a:prstGeom>
          <a:noFill/>
        </p:spPr>
      </p:pic>
      <p:sp>
        <p:nvSpPr>
          <p:cNvPr id="3" name="2 CuadroTexto"/>
          <p:cNvSpPr txBox="1"/>
          <p:nvPr/>
        </p:nvSpPr>
        <p:spPr>
          <a:xfrm>
            <a:off x="3872829" y="500042"/>
            <a:ext cx="5128327" cy="369332"/>
          </a:xfrm>
          <a:prstGeom prst="rect">
            <a:avLst/>
          </a:prstGeom>
          <a:noFill/>
        </p:spPr>
        <p:txBody>
          <a:bodyPr wrap="none" rtlCol="0">
            <a:spAutoFit/>
          </a:bodyPr>
          <a:lstStyle/>
          <a:p>
            <a:r>
              <a:rPr lang="es-MX" dirty="0" smtClean="0"/>
              <a:t> Se inicia la era  del  el hombre hidrocarburo</a:t>
            </a:r>
            <a:endParaRPr lang="es-MX" dirty="0"/>
          </a:p>
        </p:txBody>
      </p:sp>
    </p:spTree>
    <p:extLst>
      <p:ext uri="{BB962C8B-B14F-4D97-AF65-F5344CB8AC3E}">
        <p14:creationId xmlns:p14="http://schemas.microsoft.com/office/powerpoint/2010/main" xmlns="" val="184176025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saladeinversion.com/assets/images/content/commodities/Nuevas/petroleo-refineria-noctura-canerias.jpg"/>
          <p:cNvPicPr>
            <a:picLocks noChangeAspect="1" noChangeArrowheads="1"/>
          </p:cNvPicPr>
          <p:nvPr/>
        </p:nvPicPr>
        <p:blipFill>
          <a:blip r:embed="rId2"/>
          <a:srcRect/>
          <a:stretch>
            <a:fillRect/>
          </a:stretch>
        </p:blipFill>
        <p:spPr bwMode="auto">
          <a:xfrm>
            <a:off x="785783" y="1000107"/>
            <a:ext cx="6858050" cy="5143537"/>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ío">
  <a:themeElements>
    <a:clrScheme name="Brío">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Brí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Brío">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4369</TotalTime>
  <Words>1939</Words>
  <Application>Microsoft Office PowerPoint</Application>
  <PresentationFormat>Presentación en pantalla (4:3)</PresentationFormat>
  <Paragraphs>459</Paragraphs>
  <Slides>120</Slides>
  <Notes>17</Notes>
  <HiddenSlides>0</HiddenSlides>
  <MMClips>0</MMClips>
  <ScaleCrop>false</ScaleCrop>
  <HeadingPairs>
    <vt:vector size="6" baseType="variant">
      <vt:variant>
        <vt:lpstr>Tema</vt:lpstr>
      </vt:variant>
      <vt:variant>
        <vt:i4>1</vt:i4>
      </vt:variant>
      <vt:variant>
        <vt:lpstr>Servidores OLE incrustados</vt:lpstr>
      </vt:variant>
      <vt:variant>
        <vt:i4>5</vt:i4>
      </vt:variant>
      <vt:variant>
        <vt:lpstr>Títulos de diapositiva</vt:lpstr>
      </vt:variant>
      <vt:variant>
        <vt:i4>120</vt:i4>
      </vt:variant>
    </vt:vector>
  </HeadingPairs>
  <TitlesOfParts>
    <vt:vector size="126" baseType="lpstr">
      <vt:lpstr>Brío</vt:lpstr>
      <vt:lpstr>Diapositiva</vt:lpstr>
      <vt:lpstr>PhotoSuite Image</vt:lpstr>
      <vt:lpstr>Fotografía de Photo Editor</vt:lpstr>
      <vt:lpstr>Imagen de mapa de bits</vt:lpstr>
      <vt:lpstr>Presentación de Microsoft Office PowerPoint 97-2003</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 El NACIMIENTO DEL   SISTEMA SOLAR</vt:lpstr>
      <vt:lpstr>Diapositiva 13</vt:lpstr>
      <vt:lpstr>Diapositiva 14</vt:lpstr>
      <vt:lpstr>Diapositiva 15</vt:lpstr>
      <vt:lpstr>Diapositiva 16</vt:lpstr>
      <vt:lpstr>Diapositiva 17</vt:lpstr>
      <vt:lpstr>Diapositiva 18</vt:lpstr>
      <vt:lpstr>La nebulosa solar</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 VULCANISMO MANIFESTACIÓN DE LA ACTIVIDAD                      INTERNA DEL PLANETA</vt:lpstr>
      <vt:lpstr>Diapositiva 44</vt:lpstr>
      <vt:lpstr>Diapositiva 45</vt:lpstr>
      <vt:lpstr>Diapositiva 46</vt:lpstr>
      <vt:lpstr>Diapositiva 47</vt:lpstr>
      <vt:lpstr>Diapositiva 48</vt:lpstr>
      <vt:lpstr>Diapositiva 49</vt:lpstr>
      <vt:lpstr>Diapositiva 50</vt:lpstr>
      <vt:lpstr>Diapositiva 51</vt:lpstr>
      <vt:lpstr>Edades del Piso Oceánico</vt:lpstr>
      <vt:lpstr>Diapositiva 53</vt:lpstr>
      <vt:lpstr>Diapositiva 54</vt:lpstr>
      <vt:lpstr>Diapositiva 55</vt:lpstr>
      <vt:lpstr>Diapositiva 56</vt:lpstr>
      <vt:lpstr>Diapositiva 57</vt:lpstr>
      <vt:lpstr>Diapositiva 58</vt:lpstr>
      <vt:lpstr>Diapositiva 59</vt:lpstr>
      <vt:lpstr>Diapositiva 60</vt:lpstr>
      <vt:lpstr>FORMACION ACASTA CANADA 4000 MILLONES DE AÑOS</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Principales rasgos orográficos</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museo-1-2009</dc:creator>
  <cp:lastModifiedBy>museo-1-2009</cp:lastModifiedBy>
  <cp:revision>387</cp:revision>
  <dcterms:created xsi:type="dcterms:W3CDTF">2014-05-07T18:39:59Z</dcterms:created>
  <dcterms:modified xsi:type="dcterms:W3CDTF">2015-02-21T01:25:50Z</dcterms:modified>
</cp:coreProperties>
</file>