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6" r:id="rId6"/>
    <p:sldMasterId id="2147483738" r:id="rId7"/>
  </p:sldMasterIdLst>
  <p:notesMasterIdLst>
    <p:notesMasterId r:id="rId44"/>
  </p:notesMasterIdLst>
  <p:sldIdLst>
    <p:sldId id="309" r:id="rId8"/>
    <p:sldId id="281" r:id="rId9"/>
    <p:sldId id="287" r:id="rId10"/>
    <p:sldId id="284" r:id="rId11"/>
    <p:sldId id="260" r:id="rId12"/>
    <p:sldId id="292" r:id="rId13"/>
    <p:sldId id="295" r:id="rId14"/>
    <p:sldId id="293" r:id="rId15"/>
    <p:sldId id="294" r:id="rId16"/>
    <p:sldId id="278" r:id="rId17"/>
    <p:sldId id="296" r:id="rId18"/>
    <p:sldId id="298" r:id="rId19"/>
    <p:sldId id="289" r:id="rId20"/>
    <p:sldId id="297" r:id="rId21"/>
    <p:sldId id="276" r:id="rId22"/>
    <p:sldId id="285" r:id="rId23"/>
    <p:sldId id="286" r:id="rId24"/>
    <p:sldId id="303" r:id="rId25"/>
    <p:sldId id="305" r:id="rId26"/>
    <p:sldId id="304" r:id="rId27"/>
    <p:sldId id="307" r:id="rId28"/>
    <p:sldId id="266" r:id="rId29"/>
    <p:sldId id="263" r:id="rId30"/>
    <p:sldId id="264" r:id="rId31"/>
    <p:sldId id="277" r:id="rId32"/>
    <p:sldId id="265" r:id="rId33"/>
    <p:sldId id="261" r:id="rId34"/>
    <p:sldId id="299" r:id="rId35"/>
    <p:sldId id="300" r:id="rId36"/>
    <p:sldId id="312" r:id="rId37"/>
    <p:sldId id="311" r:id="rId38"/>
    <p:sldId id="301" r:id="rId39"/>
    <p:sldId id="290" r:id="rId40"/>
    <p:sldId id="267" r:id="rId41"/>
    <p:sldId id="302" r:id="rId42"/>
    <p:sldId id="275" r:id="rId4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8F7A92"/>
    <a:srgbClr val="574769"/>
    <a:srgbClr val="4F81BD"/>
    <a:srgbClr val="4577C7"/>
    <a:srgbClr val="66FF33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238" y="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5" d="100"/>
        <a:sy n="45" d="100"/>
      </p:scale>
      <p:origin x="0" y="-167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colog&#237;a%202\Desktop\Gr&#225;fica%20R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strRef>
              <c:f>Hoja1!$C$4:$C$19</c:f>
              <c:strCache>
                <c:ptCount val="16"/>
                <c:pt idx="0">
                  <c:v>1500-1599</c:v>
                </c:pt>
                <c:pt idx="1">
                  <c:v>1600-1699</c:v>
                </c:pt>
                <c:pt idx="2">
                  <c:v>1700-1799</c:v>
                </c:pt>
                <c:pt idx="3">
                  <c:v>1800-1899</c:v>
                </c:pt>
                <c:pt idx="4">
                  <c:v>1900-1909</c:v>
                </c:pt>
                <c:pt idx="5">
                  <c:v>1910-1919</c:v>
                </c:pt>
                <c:pt idx="6">
                  <c:v>1920-1929</c:v>
                </c:pt>
                <c:pt idx="7">
                  <c:v>1930-1939</c:v>
                </c:pt>
                <c:pt idx="8">
                  <c:v>1940-1949</c:v>
                </c:pt>
                <c:pt idx="9">
                  <c:v>1950-1959</c:v>
                </c:pt>
                <c:pt idx="10">
                  <c:v>1960-1969</c:v>
                </c:pt>
                <c:pt idx="11">
                  <c:v>1970-1979</c:v>
                </c:pt>
                <c:pt idx="12">
                  <c:v>1980-1989</c:v>
                </c:pt>
                <c:pt idx="13">
                  <c:v>1990-1998</c:v>
                </c:pt>
                <c:pt idx="14">
                  <c:v>1999-2009</c:v>
                </c:pt>
                <c:pt idx="15">
                  <c:v>2010-2012</c:v>
                </c:pt>
              </c:strCache>
            </c:strRef>
          </c:cat>
          <c:val>
            <c:numRef>
              <c:f>Hoja1!$D$4:$D$19</c:f>
              <c:numCache>
                <c:formatCode>General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8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14</c:v>
                </c:pt>
                <c:pt idx="8">
                  <c:v>9</c:v>
                </c:pt>
                <c:pt idx="9">
                  <c:v>17</c:v>
                </c:pt>
                <c:pt idx="10">
                  <c:v>16</c:v>
                </c:pt>
                <c:pt idx="11">
                  <c:v>23</c:v>
                </c:pt>
                <c:pt idx="12">
                  <c:v>47</c:v>
                </c:pt>
                <c:pt idx="13">
                  <c:v>117</c:v>
                </c:pt>
                <c:pt idx="14">
                  <c:v>230</c:v>
                </c:pt>
                <c:pt idx="15">
                  <c:v>260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58059856"/>
        <c:axId val="1258054960"/>
      </c:lineChart>
      <c:catAx>
        <c:axId val="12580598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58054960"/>
        <c:crosses val="autoZero"/>
        <c:auto val="1"/>
        <c:lblAlgn val="ctr"/>
        <c:lblOffset val="100"/>
        <c:noMultiLvlLbl val="0"/>
      </c:catAx>
      <c:valAx>
        <c:axId val="1258054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58059856"/>
        <c:crosses val="autoZero"/>
        <c:crossBetween val="between"/>
      </c:valAx>
      <c:spPr>
        <a:ln>
          <a:solidFill>
            <a:schemeClr val="tx2">
              <a:lumMod val="75000"/>
            </a:schemeClr>
          </a:solidFill>
        </a:ln>
      </c:spPr>
    </c:plotArea>
    <c:plotVisOnly val="1"/>
    <c:dispBlanksAs val="gap"/>
    <c:showDLblsOverMax val="0"/>
  </c:chart>
  <c:spPr>
    <a:ln>
      <a:solidFill>
        <a:schemeClr val="accent5">
          <a:lumMod val="50000"/>
        </a:schemeClr>
      </a:solidFill>
    </a:ln>
  </c:sp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1E8858-939A-4517-A7ED-894425F7EFD8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32BE3A7-99C1-45A7-BA06-1EF4C7307221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ABF4BC23-7038-48E1-9580-EA5398BDF0D0}" type="parTrans" cxnId="{B4C666ED-B664-4040-8BE2-37C3B2A2E5A7}">
      <dgm:prSet/>
      <dgm:spPr/>
      <dgm:t>
        <a:bodyPr/>
        <a:lstStyle/>
        <a:p>
          <a:endParaRPr lang="es-MX"/>
        </a:p>
      </dgm:t>
    </dgm:pt>
    <dgm:pt modelId="{A6E8FA24-F184-4142-8DAF-0355BCF7ABF3}" type="sibTrans" cxnId="{B4C666ED-B664-4040-8BE2-37C3B2A2E5A7}">
      <dgm:prSet/>
      <dgm:spPr/>
      <dgm:t>
        <a:bodyPr/>
        <a:lstStyle/>
        <a:p>
          <a:endParaRPr lang="es-MX"/>
        </a:p>
      </dgm:t>
    </dgm:pt>
    <dgm:pt modelId="{3ADE5092-49FE-4EC3-AEFF-A03B0E3F845B}">
      <dgm:prSet phldrT="[Texto]"/>
      <dgm:spPr>
        <a:solidFill>
          <a:schemeClr val="accent3">
            <a:lumMod val="50000"/>
            <a:alpha val="50000"/>
          </a:schemeClr>
        </a:solidFill>
      </dgm:spPr>
      <dgm:t>
        <a:bodyPr/>
        <a:lstStyle/>
        <a:p>
          <a:r>
            <a:rPr lang="es-MX" dirty="0" smtClean="0"/>
            <a:t>Conocimiento</a:t>
          </a:r>
          <a:endParaRPr lang="es-MX" dirty="0"/>
        </a:p>
      </dgm:t>
    </dgm:pt>
    <dgm:pt modelId="{20603E00-7938-45D1-B5C4-B8725ED3C8DA}" type="parTrans" cxnId="{7427F495-CC01-4229-88B4-C3AAD744D9F0}">
      <dgm:prSet/>
      <dgm:spPr/>
      <dgm:t>
        <a:bodyPr/>
        <a:lstStyle/>
        <a:p>
          <a:endParaRPr lang="es-MX"/>
        </a:p>
      </dgm:t>
    </dgm:pt>
    <dgm:pt modelId="{CB84E17C-47F9-44CF-9AE6-067A2911B1D7}" type="sibTrans" cxnId="{7427F495-CC01-4229-88B4-C3AAD744D9F0}">
      <dgm:prSet/>
      <dgm:spPr/>
      <dgm:t>
        <a:bodyPr/>
        <a:lstStyle/>
        <a:p>
          <a:endParaRPr lang="es-MX"/>
        </a:p>
      </dgm:t>
    </dgm:pt>
    <dgm:pt modelId="{E14FDFD7-62DF-4097-828E-DF4212C45A5B}">
      <dgm:prSet phldrT="[Texto]"/>
      <dgm:spPr>
        <a:solidFill>
          <a:schemeClr val="accent2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s-MX" dirty="0" smtClean="0"/>
            <a:t>Percepción </a:t>
          </a:r>
          <a:endParaRPr lang="es-MX" dirty="0"/>
        </a:p>
      </dgm:t>
    </dgm:pt>
    <dgm:pt modelId="{9D731AA9-76D3-49FC-A98A-6894F51A5EDD}" type="parTrans" cxnId="{044407A7-45E2-4D2E-A4A0-FA5170C1E878}">
      <dgm:prSet/>
      <dgm:spPr/>
      <dgm:t>
        <a:bodyPr/>
        <a:lstStyle/>
        <a:p>
          <a:endParaRPr lang="es-MX"/>
        </a:p>
      </dgm:t>
    </dgm:pt>
    <dgm:pt modelId="{0DC80C30-5B73-4D32-8D61-B5525A5CD16A}" type="sibTrans" cxnId="{044407A7-45E2-4D2E-A4A0-FA5170C1E878}">
      <dgm:prSet/>
      <dgm:spPr/>
      <dgm:t>
        <a:bodyPr/>
        <a:lstStyle/>
        <a:p>
          <a:endParaRPr lang="es-MX"/>
        </a:p>
      </dgm:t>
    </dgm:pt>
    <dgm:pt modelId="{FD28A91D-7A79-423F-94CB-3899D0481518}">
      <dgm:prSet phldrT="[Texto]"/>
      <dgm:spPr/>
      <dgm:t>
        <a:bodyPr/>
        <a:lstStyle/>
        <a:p>
          <a:r>
            <a:rPr lang="es-MX" dirty="0" smtClean="0"/>
            <a:t>Actitud</a:t>
          </a:r>
          <a:endParaRPr lang="es-MX" dirty="0"/>
        </a:p>
      </dgm:t>
    </dgm:pt>
    <dgm:pt modelId="{65C3FBB8-69FC-4014-AE86-4A73923B8C42}" type="parTrans" cxnId="{BDD00DFE-7EFF-45AE-BAC9-9637DF9E1781}">
      <dgm:prSet/>
      <dgm:spPr/>
      <dgm:t>
        <a:bodyPr/>
        <a:lstStyle/>
        <a:p>
          <a:endParaRPr lang="es-MX"/>
        </a:p>
      </dgm:t>
    </dgm:pt>
    <dgm:pt modelId="{4CAB3C8C-2ABF-4932-86CA-15ACD2327F3B}" type="sibTrans" cxnId="{BDD00DFE-7EFF-45AE-BAC9-9637DF9E1781}">
      <dgm:prSet/>
      <dgm:spPr/>
      <dgm:t>
        <a:bodyPr/>
        <a:lstStyle/>
        <a:p>
          <a:endParaRPr lang="es-MX"/>
        </a:p>
      </dgm:t>
    </dgm:pt>
    <dgm:pt modelId="{47CF39D4-A63C-4F1C-9E9C-70587CAAD71E}">
      <dgm:prSet phldrT="[Texto]"/>
      <dgm:spPr>
        <a:solidFill>
          <a:srgbClr val="0099CC">
            <a:alpha val="50000"/>
          </a:srgbClr>
        </a:solidFill>
      </dgm:spPr>
      <dgm:t>
        <a:bodyPr/>
        <a:lstStyle/>
        <a:p>
          <a:r>
            <a:rPr lang="es-MX" dirty="0" smtClean="0"/>
            <a:t>Prácticas</a:t>
          </a:r>
          <a:endParaRPr lang="es-MX" dirty="0"/>
        </a:p>
      </dgm:t>
    </dgm:pt>
    <dgm:pt modelId="{B46CF118-F0C7-4EAE-9977-FE4D86CBA220}" type="parTrans" cxnId="{9DC22FE9-82B1-445F-B9A9-8BAA7D64BD9B}">
      <dgm:prSet/>
      <dgm:spPr/>
      <dgm:t>
        <a:bodyPr/>
        <a:lstStyle/>
        <a:p>
          <a:endParaRPr lang="es-MX"/>
        </a:p>
      </dgm:t>
    </dgm:pt>
    <dgm:pt modelId="{9DFBF352-A0EF-430F-A282-4BE698F22503}" type="sibTrans" cxnId="{9DC22FE9-82B1-445F-B9A9-8BAA7D64BD9B}">
      <dgm:prSet/>
      <dgm:spPr/>
      <dgm:t>
        <a:bodyPr/>
        <a:lstStyle/>
        <a:p>
          <a:endParaRPr lang="es-MX"/>
        </a:p>
      </dgm:t>
    </dgm:pt>
    <dgm:pt modelId="{71930039-F7EF-42B7-9A32-CAA2484298F1}" type="pres">
      <dgm:prSet presAssocID="{141E8858-939A-4517-A7ED-894425F7EFD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99E6194-ADFD-45D6-AD6A-08AA28021448}" type="pres">
      <dgm:prSet presAssocID="{141E8858-939A-4517-A7ED-894425F7EFD8}" presName="radial" presStyleCnt="0">
        <dgm:presLayoutVars>
          <dgm:animLvl val="ctr"/>
        </dgm:presLayoutVars>
      </dgm:prSet>
      <dgm:spPr/>
    </dgm:pt>
    <dgm:pt modelId="{2A931A62-FF78-47F2-93E1-E91CA0E09A05}" type="pres">
      <dgm:prSet presAssocID="{F32BE3A7-99C1-45A7-BA06-1EF4C7307221}" presName="centerShape" presStyleLbl="vennNode1" presStyleIdx="0" presStyleCnt="5" custScaleX="220015" custScaleY="180282"/>
      <dgm:spPr/>
      <dgm:t>
        <a:bodyPr/>
        <a:lstStyle/>
        <a:p>
          <a:endParaRPr lang="es-MX"/>
        </a:p>
      </dgm:t>
    </dgm:pt>
    <dgm:pt modelId="{D174D640-7F1E-48F0-95AB-89CACF3A86A3}" type="pres">
      <dgm:prSet presAssocID="{3ADE5092-49FE-4EC3-AEFF-A03B0E3F845B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B964E59-A18E-4FFF-9DCD-616DAD479918}" type="pres">
      <dgm:prSet presAssocID="{E14FDFD7-62DF-4097-828E-DF4212C45A5B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C810D12-4C55-4134-B865-F8007BAC8122}" type="pres">
      <dgm:prSet presAssocID="{FD28A91D-7A79-423F-94CB-3899D0481518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964EEA0-D2F4-4F23-AC59-EA99722DE316}" type="pres">
      <dgm:prSet presAssocID="{47CF39D4-A63C-4F1C-9E9C-70587CAAD71E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DD00DFE-7EFF-45AE-BAC9-9637DF9E1781}" srcId="{F32BE3A7-99C1-45A7-BA06-1EF4C7307221}" destId="{FD28A91D-7A79-423F-94CB-3899D0481518}" srcOrd="2" destOrd="0" parTransId="{65C3FBB8-69FC-4014-AE86-4A73923B8C42}" sibTransId="{4CAB3C8C-2ABF-4932-86CA-15ACD2327F3B}"/>
    <dgm:cxn modelId="{05BD72F7-B1A5-45EC-9634-E29C9CA54B31}" type="presOf" srcId="{3ADE5092-49FE-4EC3-AEFF-A03B0E3F845B}" destId="{D174D640-7F1E-48F0-95AB-89CACF3A86A3}" srcOrd="0" destOrd="0" presId="urn:microsoft.com/office/officeart/2005/8/layout/radial3"/>
    <dgm:cxn modelId="{B4C666ED-B664-4040-8BE2-37C3B2A2E5A7}" srcId="{141E8858-939A-4517-A7ED-894425F7EFD8}" destId="{F32BE3A7-99C1-45A7-BA06-1EF4C7307221}" srcOrd="0" destOrd="0" parTransId="{ABF4BC23-7038-48E1-9580-EA5398BDF0D0}" sibTransId="{A6E8FA24-F184-4142-8DAF-0355BCF7ABF3}"/>
    <dgm:cxn modelId="{9DC22FE9-82B1-445F-B9A9-8BAA7D64BD9B}" srcId="{F32BE3A7-99C1-45A7-BA06-1EF4C7307221}" destId="{47CF39D4-A63C-4F1C-9E9C-70587CAAD71E}" srcOrd="3" destOrd="0" parTransId="{B46CF118-F0C7-4EAE-9977-FE4D86CBA220}" sibTransId="{9DFBF352-A0EF-430F-A282-4BE698F22503}"/>
    <dgm:cxn modelId="{6038F062-4491-4EA1-8EB3-E3E767FDA181}" type="presOf" srcId="{FD28A91D-7A79-423F-94CB-3899D0481518}" destId="{DC810D12-4C55-4134-B865-F8007BAC8122}" srcOrd="0" destOrd="0" presId="urn:microsoft.com/office/officeart/2005/8/layout/radial3"/>
    <dgm:cxn modelId="{24759C34-C9A6-4E79-93F9-9FC2CDC5D98E}" type="presOf" srcId="{E14FDFD7-62DF-4097-828E-DF4212C45A5B}" destId="{0B964E59-A18E-4FFF-9DCD-616DAD479918}" srcOrd="0" destOrd="0" presId="urn:microsoft.com/office/officeart/2005/8/layout/radial3"/>
    <dgm:cxn modelId="{5976CBF6-0636-4295-925E-E816101B5E69}" type="presOf" srcId="{47CF39D4-A63C-4F1C-9E9C-70587CAAD71E}" destId="{D964EEA0-D2F4-4F23-AC59-EA99722DE316}" srcOrd="0" destOrd="0" presId="urn:microsoft.com/office/officeart/2005/8/layout/radial3"/>
    <dgm:cxn modelId="{7427F495-CC01-4229-88B4-C3AAD744D9F0}" srcId="{F32BE3A7-99C1-45A7-BA06-1EF4C7307221}" destId="{3ADE5092-49FE-4EC3-AEFF-A03B0E3F845B}" srcOrd="0" destOrd="0" parTransId="{20603E00-7938-45D1-B5C4-B8725ED3C8DA}" sibTransId="{CB84E17C-47F9-44CF-9AE6-067A2911B1D7}"/>
    <dgm:cxn modelId="{53FEC960-DB22-4AF7-9514-BECF0DFA6DEB}" type="presOf" srcId="{141E8858-939A-4517-A7ED-894425F7EFD8}" destId="{71930039-F7EF-42B7-9A32-CAA2484298F1}" srcOrd="0" destOrd="0" presId="urn:microsoft.com/office/officeart/2005/8/layout/radial3"/>
    <dgm:cxn modelId="{157E5BBB-904F-47BF-ABF6-6F546901F79B}" type="presOf" srcId="{F32BE3A7-99C1-45A7-BA06-1EF4C7307221}" destId="{2A931A62-FF78-47F2-93E1-E91CA0E09A05}" srcOrd="0" destOrd="0" presId="urn:microsoft.com/office/officeart/2005/8/layout/radial3"/>
    <dgm:cxn modelId="{044407A7-45E2-4D2E-A4A0-FA5170C1E878}" srcId="{F32BE3A7-99C1-45A7-BA06-1EF4C7307221}" destId="{E14FDFD7-62DF-4097-828E-DF4212C45A5B}" srcOrd="1" destOrd="0" parTransId="{9D731AA9-76D3-49FC-A98A-6894F51A5EDD}" sibTransId="{0DC80C30-5B73-4D32-8D61-B5525A5CD16A}"/>
    <dgm:cxn modelId="{092ACF00-D84C-4E77-B1C4-479B63D5A0DD}" type="presParOf" srcId="{71930039-F7EF-42B7-9A32-CAA2484298F1}" destId="{699E6194-ADFD-45D6-AD6A-08AA28021448}" srcOrd="0" destOrd="0" presId="urn:microsoft.com/office/officeart/2005/8/layout/radial3"/>
    <dgm:cxn modelId="{219822E0-6472-49A8-B1D9-D42617499EE8}" type="presParOf" srcId="{699E6194-ADFD-45D6-AD6A-08AA28021448}" destId="{2A931A62-FF78-47F2-93E1-E91CA0E09A05}" srcOrd="0" destOrd="0" presId="urn:microsoft.com/office/officeart/2005/8/layout/radial3"/>
    <dgm:cxn modelId="{23571D64-313D-4879-BB52-3E324269DDF9}" type="presParOf" srcId="{699E6194-ADFD-45D6-AD6A-08AA28021448}" destId="{D174D640-7F1E-48F0-95AB-89CACF3A86A3}" srcOrd="1" destOrd="0" presId="urn:microsoft.com/office/officeart/2005/8/layout/radial3"/>
    <dgm:cxn modelId="{6A9CEC45-B653-450E-BDE4-A9506FFA6F97}" type="presParOf" srcId="{699E6194-ADFD-45D6-AD6A-08AA28021448}" destId="{0B964E59-A18E-4FFF-9DCD-616DAD479918}" srcOrd="2" destOrd="0" presId="urn:microsoft.com/office/officeart/2005/8/layout/radial3"/>
    <dgm:cxn modelId="{B67EE101-DACB-4089-9C9D-FAEF48FB4B84}" type="presParOf" srcId="{699E6194-ADFD-45D6-AD6A-08AA28021448}" destId="{DC810D12-4C55-4134-B865-F8007BAC8122}" srcOrd="3" destOrd="0" presId="urn:microsoft.com/office/officeart/2005/8/layout/radial3"/>
    <dgm:cxn modelId="{EF02D940-9BDE-491C-AF9C-91575D0FAB2E}" type="presParOf" srcId="{699E6194-ADFD-45D6-AD6A-08AA28021448}" destId="{D964EEA0-D2F4-4F23-AC59-EA99722DE316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31A62-FF78-47F2-93E1-E91CA0E09A05}">
      <dsp:nvSpPr>
        <dsp:cNvPr id="0" name=""/>
        <dsp:cNvSpPr/>
      </dsp:nvSpPr>
      <dsp:spPr>
        <a:xfrm>
          <a:off x="906209" y="432334"/>
          <a:ext cx="4763972" cy="390363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6500" kern="1200" dirty="0"/>
        </a:p>
      </dsp:txBody>
      <dsp:txXfrm>
        <a:off x="1603877" y="1004008"/>
        <a:ext cx="3368636" cy="2760287"/>
      </dsp:txXfrm>
    </dsp:sp>
    <dsp:sp modelId="{D174D640-7F1E-48F0-95AB-89CACF3A86A3}">
      <dsp:nvSpPr>
        <dsp:cNvPr id="0" name=""/>
        <dsp:cNvSpPr/>
      </dsp:nvSpPr>
      <dsp:spPr>
        <a:xfrm>
          <a:off x="2746872" y="1142"/>
          <a:ext cx="1082647" cy="1082647"/>
        </a:xfrm>
        <a:prstGeom prst="ellipse">
          <a:avLst/>
        </a:prstGeom>
        <a:solidFill>
          <a:schemeClr val="accent3">
            <a:lumMod val="5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/>
            <a:t>Conocimiento</a:t>
          </a:r>
          <a:endParaRPr lang="es-MX" sz="1000" kern="1200" dirty="0"/>
        </a:p>
      </dsp:txBody>
      <dsp:txXfrm>
        <a:off x="2905422" y="159692"/>
        <a:ext cx="765547" cy="765547"/>
      </dsp:txXfrm>
    </dsp:sp>
    <dsp:sp modelId="{0B964E59-A18E-4FFF-9DCD-616DAD479918}">
      <dsp:nvSpPr>
        <dsp:cNvPr id="0" name=""/>
        <dsp:cNvSpPr/>
      </dsp:nvSpPr>
      <dsp:spPr>
        <a:xfrm>
          <a:off x="4588558" y="1842828"/>
          <a:ext cx="1082647" cy="1082647"/>
        </a:xfrm>
        <a:prstGeom prst="ellipse">
          <a:avLst/>
        </a:prstGeom>
        <a:solidFill>
          <a:schemeClr val="accent2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/>
            <a:t>Percepción </a:t>
          </a:r>
          <a:endParaRPr lang="es-MX" sz="1000" kern="1200" dirty="0"/>
        </a:p>
      </dsp:txBody>
      <dsp:txXfrm>
        <a:off x="4747108" y="2001378"/>
        <a:ext cx="765547" cy="765547"/>
      </dsp:txXfrm>
    </dsp:sp>
    <dsp:sp modelId="{DC810D12-4C55-4134-B865-F8007BAC8122}">
      <dsp:nvSpPr>
        <dsp:cNvPr id="0" name=""/>
        <dsp:cNvSpPr/>
      </dsp:nvSpPr>
      <dsp:spPr>
        <a:xfrm>
          <a:off x="2746872" y="3684514"/>
          <a:ext cx="1082647" cy="108264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/>
            <a:t>Actitud</a:t>
          </a:r>
          <a:endParaRPr lang="es-MX" sz="1000" kern="1200" dirty="0"/>
        </a:p>
      </dsp:txBody>
      <dsp:txXfrm>
        <a:off x="2905422" y="3843064"/>
        <a:ext cx="765547" cy="765547"/>
      </dsp:txXfrm>
    </dsp:sp>
    <dsp:sp modelId="{D964EEA0-D2F4-4F23-AC59-EA99722DE316}">
      <dsp:nvSpPr>
        <dsp:cNvPr id="0" name=""/>
        <dsp:cNvSpPr/>
      </dsp:nvSpPr>
      <dsp:spPr>
        <a:xfrm>
          <a:off x="905186" y="1842828"/>
          <a:ext cx="1082647" cy="1082647"/>
        </a:xfrm>
        <a:prstGeom prst="ellipse">
          <a:avLst/>
        </a:prstGeom>
        <a:solidFill>
          <a:srgbClr val="0099CC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/>
            <a:t>Prácticas</a:t>
          </a:r>
          <a:endParaRPr lang="es-MX" sz="1000" kern="1200" dirty="0"/>
        </a:p>
      </dsp:txBody>
      <dsp:txXfrm>
        <a:off x="1063736" y="2001378"/>
        <a:ext cx="765547" cy="7655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19145-2D08-4BD2-80BD-1FE14635E5AC}" type="datetimeFigureOut">
              <a:rPr lang="es-MX" smtClean="0"/>
              <a:pPr/>
              <a:t>27/02/2016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74D05-8D68-4B62-B704-B5A39C0E0E61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614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74D05-8D68-4B62-B704-B5A39C0E0E61}" type="slidenum">
              <a:rPr lang="es-MX" smtClean="0"/>
              <a:pPr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3138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0C20E-E48D-4F3A-83A7-AE14488550CE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63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1E8DA-D426-4C6D-A5FE-EC1975DC651B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14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DB346A-6A15-490D-9AC8-9CA0C6416B5A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50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0C20E-E48D-4F3A-83A7-AE14488550CE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23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BC18A-EFA6-46E4-8AC3-8EBE280B95EF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350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3D8E5-C39C-435B-8DED-DA6634E28A20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58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552DA-9B73-43DB-983E-5FBCD5D0A29A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45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33723-BCFF-4D5B-AC15-DBED618CF796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901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6A042-C8A4-48F9-9D95-208A40159437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57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10CA5-0AD1-4A91-AA9F-6FFD28E4B279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0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4108B-079F-433F-BE80-75AB36234DE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2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BC18A-EFA6-46E4-8AC3-8EBE280B95EF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45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B06CE-798F-4212-B74C-D4A63C1E860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64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1E8DA-D426-4C6D-A5FE-EC1975DC651B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32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DB346A-6A15-490D-9AC8-9CA0C6416B5A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78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0C20E-E48D-4F3A-83A7-AE14488550CE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2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BC18A-EFA6-46E4-8AC3-8EBE280B95EF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595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3D8E5-C39C-435B-8DED-DA6634E28A20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476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552DA-9B73-43DB-983E-5FBCD5D0A29A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921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33723-BCFF-4D5B-AC15-DBED618CF796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440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6A042-C8A4-48F9-9D95-208A40159437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21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10CA5-0AD1-4A91-AA9F-6FFD28E4B279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7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3D8E5-C39C-435B-8DED-DA6634E28A20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172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4108B-079F-433F-BE80-75AB36234DE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523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B06CE-798F-4212-B74C-D4A63C1E860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17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1E8DA-D426-4C6D-A5FE-EC1975DC651B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7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DB346A-6A15-490D-9AC8-9CA0C6416B5A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14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026B82-B29C-4F06-A3B1-54A09F27DDC7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94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C6412C-160B-4B09-9DA8-691C1EA32B0A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56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9A861B-1CF3-47D6-84AF-D9DF77078770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296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2AB1F-6347-417F-B8D5-FD3E96FE265C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221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DBEAD-B2B9-4913-B372-733B13A864A1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08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D4FF53-6ECF-4BF8-AF25-D49E8FC7E7EB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79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552DA-9B73-43DB-983E-5FBCD5D0A29A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4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F8887A-9DD8-47C7-9CD2-7CD81B7CD7F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362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5B8620-85B9-4B81-8619-DF0137F8FA10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2646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17E44-AC2E-4DA9-9A17-A6CDDFA277E4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69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C281D-C2E3-4DB7-AC88-673BA47831C4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65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3B3BA1-802A-4E48-978D-D00A348B28AA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68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609601"/>
            <a:ext cx="6507167" cy="3200400"/>
          </a:xfrm>
        </p:spPr>
        <p:txBody>
          <a:bodyPr anchor="b">
            <a:normAutofit/>
          </a:bodyPr>
          <a:lstStyle>
            <a:lvl1pPr algn="ctr">
              <a:defRPr sz="36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0"/>
            <a:ext cx="6507167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2/27/2016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34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2/27/2016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278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260" y="3308581"/>
            <a:ext cx="6515100" cy="1468800"/>
          </a:xfrm>
        </p:spPr>
        <p:txBody>
          <a:bodyPr anchor="b"/>
          <a:lstStyle>
            <a:lvl1pPr algn="r">
              <a:defRPr sz="30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3259" y="4777381"/>
            <a:ext cx="65151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2/27/2016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84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9" y="2667000"/>
            <a:ext cx="3657600" cy="312420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959" y="2667000"/>
            <a:ext cx="3657600" cy="3124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2/27/2016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377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1961" y="2658533"/>
            <a:ext cx="3441698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9" y="3243263"/>
            <a:ext cx="3657600" cy="254793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32350" y="2667000"/>
            <a:ext cx="3453210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959" y="3243263"/>
            <a:ext cx="3657601" cy="254793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2/27/2016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33723-BCFF-4D5B-AC15-DBED618CF796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361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2/27/2016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209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2/27/2016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403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1600200"/>
            <a:ext cx="2661841" cy="13716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859" y="609601"/>
            <a:ext cx="4457701" cy="51816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971800"/>
            <a:ext cx="2661841" cy="18288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2/27/2016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574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1600200"/>
            <a:ext cx="4000501" cy="13716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75300" y="-18288"/>
            <a:ext cx="245744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971800"/>
            <a:ext cx="4000501" cy="1828800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9409" y="5883276"/>
            <a:ext cx="685800" cy="365125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2/27/2016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3829050" cy="365125"/>
          </a:xfrm>
        </p:spPr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56960" y="5883276"/>
            <a:ext cx="241925" cy="3651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184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4732865"/>
            <a:ext cx="7429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847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60" y="5299603"/>
            <a:ext cx="7429500" cy="493712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2/27/2016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918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09602"/>
            <a:ext cx="7429499" cy="3124199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2/27/2016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800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7459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/>
            <a:r>
              <a:rPr lang="en-US" sz="6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/>
            <a:r>
              <a:rPr lang="en-US" sz="6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609602"/>
            <a:ext cx="6972299" cy="2743199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3352800"/>
            <a:ext cx="66294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15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2/27/2016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5015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3308581"/>
            <a:ext cx="7429500" cy="146880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777381"/>
            <a:ext cx="74295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5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2/27/2016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765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7459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/>
            <a:r>
              <a:rPr lang="en-US" sz="6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/>
            <a:r>
              <a:rPr lang="en-US" sz="6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609602"/>
            <a:ext cx="6972299" cy="2743199"/>
          </a:xfrm>
        </p:spPr>
        <p:txBody>
          <a:bodyPr anchor="ctr">
            <a:normAutofit/>
          </a:bodyPr>
          <a:lstStyle>
            <a:lvl1pPr algn="l">
              <a:defRPr sz="24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56059" y="3886200"/>
            <a:ext cx="74295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775200"/>
            <a:ext cx="74295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2/27/2016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247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09602"/>
            <a:ext cx="74294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56059" y="3505200"/>
            <a:ext cx="74295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2/27/2016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6A042-C8A4-48F9-9D95-208A40159437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660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2/27/2016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32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673" y="609600"/>
            <a:ext cx="1657886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9" y="609600"/>
            <a:ext cx="5657850" cy="5181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2/27/2016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>
                    <a:lumMod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874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431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077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080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6778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666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074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4363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14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610CA5-0AD1-4A91-AA9F-6FFD28E4B279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179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668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055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917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3012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0650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761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052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62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850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8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4108B-079F-433F-BE80-75AB36234DE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808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782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110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9877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0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B06CE-798F-4212-B74C-D4A63C1E860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06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67149E-6471-4E37-9D7D-2E5ACD656D71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4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67149E-6471-4E37-9D7D-2E5ACD656D71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4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67149E-6471-4E37-9D7D-2E5ACD656D71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30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5AF3E4-4EFE-4158-90AA-9ED3B1764F61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92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667000"/>
            <a:ext cx="742949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defTabSz="342900"/>
            <a:fld id="{B61BEF0D-F0BB-DE4B-95CE-6DB70DBA9567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 defTabSz="342900"/>
              <a:t>2/27/2016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defTabSz="342900"/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defTabSz="342900"/>
            <a:fld id="{D57F1E4F-1CFF-5643-939E-217C01CDF565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 defTabSz="342900"/>
              <a:t>‹Nº›</a:t>
            </a:fld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556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4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5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35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05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105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100000"/>
        <a:buFont typeface="Arial"/>
        <a:buChar char="•"/>
        <a:defRPr sz="9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01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B0DBB-8646-4DA0-9E2A-8B58D17E3606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27/02/2016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5D78E-3BBF-4C52-ACE8-77A624ADEFC2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0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http://www2.nrm.se/kbo/images/corcya.jpg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http://www2.nrm.se/kbo/images/agaaer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-995299" y="1628800"/>
            <a:ext cx="9740231" cy="2362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/>
            <a:r>
              <a:rPr lang="es-MX" sz="4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s-MX" sz="4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Etnomicología</a:t>
            </a:r>
            <a:endParaRPr lang="es-MX" sz="4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endParaRPr lang="es-MX" sz="13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endParaRPr lang="es-MX" sz="13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342900"/>
            <a:r>
              <a:rPr lang="es-MX" sz="10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Ángel Moreno </a:t>
            </a:r>
            <a:r>
              <a:rPr lang="es-MX" sz="10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Fuentes</a:t>
            </a:r>
          </a:p>
          <a:p>
            <a:pPr algn="r" defTabSz="342900"/>
            <a:r>
              <a:rPr lang="es-MX" sz="10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Universidad Autónoma del Estado </a:t>
            </a:r>
            <a:r>
              <a:rPr lang="es-MX" sz="10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MX" sz="105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Hidalgo</a:t>
            </a:r>
          </a:p>
          <a:p>
            <a:pPr algn="r" defTabSz="342900"/>
            <a:endParaRPr lang="es-MX" sz="105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342900"/>
            <a:r>
              <a:rPr lang="es-MX" sz="10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 García Morales</a:t>
            </a:r>
            <a:endParaRPr lang="es-MX" sz="10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342900"/>
            <a:r>
              <a:rPr lang="es-MX" sz="105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Universidad Nacional Autónoma de México</a:t>
            </a:r>
            <a:endParaRPr lang="es-MX" sz="10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342900"/>
            <a:endParaRPr lang="es-MX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342900"/>
            <a:endParaRPr lang="es-MX" sz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65103"/>
            <a:ext cx="1132493" cy="178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205" y="4365104"/>
            <a:ext cx="1246611" cy="178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5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1008112" y="1124744"/>
            <a:ext cx="0" cy="451256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160512" y="2284512"/>
            <a:ext cx="292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lain" startAt="1954"/>
            </a:pPr>
            <a:r>
              <a:rPr lang="es-MX" sz="1800" b="1" dirty="0"/>
              <a:t> </a:t>
            </a:r>
            <a:r>
              <a:rPr lang="es-MX" sz="1800" b="1" dirty="0" err="1"/>
              <a:t>Etnoecología</a:t>
            </a:r>
            <a:r>
              <a:rPr lang="es-MX" sz="1800" b="1" dirty="0"/>
              <a:t>    </a:t>
            </a:r>
            <a:r>
              <a:rPr lang="es-MX" sz="1800" dirty="0" err="1"/>
              <a:t>Conklin</a:t>
            </a:r>
            <a:endParaRPr lang="es-MX" sz="1800" dirty="0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160512" y="5256312"/>
            <a:ext cx="3365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lain" startAt="1896"/>
            </a:pPr>
            <a:r>
              <a:rPr lang="es-MX" sz="1800" b="1"/>
              <a:t> Etnobotánica    </a:t>
            </a:r>
            <a:r>
              <a:rPr lang="es-ES" sz="1800">
                <a:cs typeface="Times New Roman" pitchFamily="18" charset="0"/>
              </a:rPr>
              <a:t>Harsbergher</a:t>
            </a:r>
            <a:endParaRPr lang="es-MX" sz="1800">
              <a:cs typeface="Times New Roman" pitchFamily="18" charset="0"/>
            </a:endParaRPr>
          </a:p>
          <a:p>
            <a:pPr marL="457200" indent="-457200"/>
            <a:r>
              <a:rPr lang="es-ES" sz="1000"/>
              <a:t> 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160512" y="3503712"/>
            <a:ext cx="3733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lain" startAt="1936"/>
            </a:pPr>
            <a:r>
              <a:rPr lang="es-MX" sz="1800" b="1"/>
              <a:t> Etnobiología    </a:t>
            </a:r>
            <a:r>
              <a:rPr lang="es-ES" sz="1800">
                <a:cs typeface="Times New Roman" pitchFamily="18" charset="0"/>
              </a:rPr>
              <a:t>Castteter y Opler</a:t>
            </a:r>
            <a:endParaRPr lang="es-MX" sz="1800">
              <a:cs typeface="Times New Roman" pitchFamily="18" charset="0"/>
            </a:endParaRPr>
          </a:p>
          <a:p>
            <a:pPr marL="457200" indent="-457200"/>
            <a:r>
              <a:rPr lang="es-ES" sz="1000" b="1"/>
              <a:t> 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160512" y="4418112"/>
            <a:ext cx="441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lain" startAt="1914"/>
            </a:pPr>
            <a:r>
              <a:rPr lang="es-MX" sz="1800" b="1"/>
              <a:t> Etnozoología</a:t>
            </a:r>
            <a:r>
              <a:rPr lang="es-MX" sz="1800"/>
              <a:t>    </a:t>
            </a:r>
            <a:r>
              <a:rPr lang="es-ES" sz="1800">
                <a:cs typeface="Times New Roman" pitchFamily="18" charset="0"/>
              </a:rPr>
              <a:t>Henderson y Harrington</a:t>
            </a:r>
            <a:endParaRPr lang="es-MX" sz="1800">
              <a:cs typeface="Times New Roman" pitchFamily="18" charset="0"/>
            </a:endParaRPr>
          </a:p>
          <a:p>
            <a:pPr marL="457200" indent="-457200"/>
            <a:endParaRPr lang="es-ES" sz="1800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160512" y="1598712"/>
            <a:ext cx="3060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lain" startAt="1957"/>
            </a:pPr>
            <a:r>
              <a:rPr lang="es-MX" sz="1800" b="1" dirty="0">
                <a:solidFill>
                  <a:srgbClr val="0070C0"/>
                </a:solidFill>
              </a:rPr>
              <a:t> Etnomicología    </a:t>
            </a:r>
            <a:r>
              <a:rPr lang="es-MX" sz="1800" dirty="0" err="1">
                <a:solidFill>
                  <a:srgbClr val="0070C0"/>
                </a:solidFill>
              </a:rPr>
              <a:t>Wasson</a:t>
            </a:r>
            <a:endParaRPr lang="es-MX" sz="1800" dirty="0">
              <a:solidFill>
                <a:srgbClr val="0070C0"/>
              </a:solidFill>
            </a:endParaRP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1008112" y="5789712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>
            <a:off x="931912" y="5484912"/>
            <a:ext cx="152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>
            <a:off x="931912" y="4570512"/>
            <a:ext cx="152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931912" y="3656112"/>
            <a:ext cx="152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931912" y="2436912"/>
            <a:ext cx="152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931912" y="1827312"/>
            <a:ext cx="152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14" name="13 CuadroTexto"/>
          <p:cNvSpPr txBox="1"/>
          <p:nvPr/>
        </p:nvSpPr>
        <p:spPr>
          <a:xfrm>
            <a:off x="0" y="260648"/>
            <a:ext cx="456887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00" b="1" dirty="0" smtClean="0">
                <a:latin typeface="Times New Roman" pitchFamily="18" charset="0"/>
                <a:cs typeface="Times New Roman" pitchFamily="18" charset="0"/>
              </a:rPr>
              <a:t>La más joven de las disciplinas</a:t>
            </a:r>
          </a:p>
          <a:p>
            <a:r>
              <a:rPr lang="es-MX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2600" b="1" dirty="0" err="1" smtClean="0">
                <a:latin typeface="Times New Roman" pitchFamily="18" charset="0"/>
                <a:cs typeface="Times New Roman" pitchFamily="18" charset="0"/>
              </a:rPr>
              <a:t>etnobiológicas</a:t>
            </a:r>
            <a:endParaRPr lang="es-MX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1309" y="-55124"/>
            <a:ext cx="3682692" cy="691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imaginaria.org/images/wasson/hei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5" y="5565481"/>
            <a:ext cx="866603" cy="120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www.lysergia.com/FeedYourHead/WassonLife1957_1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4696"/>
            <a:ext cx="7899205" cy="545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87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964"/>
            <a:ext cx="9144000" cy="51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7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33400" y="620688"/>
            <a:ext cx="3505200" cy="360363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Wasson</a:t>
            </a: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y </a:t>
            </a:r>
            <a:r>
              <a:rPr kumimoji="0" lang="fr-FR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Wasson</a:t>
            </a:r>
            <a:r>
              <a:rPr kumimoji="0" lang="fr-F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</a:rPr>
              <a:t> (1957) EUA</a:t>
            </a:r>
            <a:endParaRPr kumimoji="0" lang="fr-FR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32595" y="1268760"/>
            <a:ext cx="8077200" cy="1196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s-E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“Estudio del papel desempeñado por los hongos mágicos en la historia de las sociedades primitivas”</a:t>
            </a:r>
            <a:endParaRPr kumimoji="0" lang="es-ES" sz="2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s-E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3401904"/>
            <a:ext cx="3312368" cy="221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3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payload410.cargocollective.com/1/11/360454/10511779/TW_magic-mushrooms-brain02_63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72816"/>
            <a:ext cx="174942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92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0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0213" y="2590800"/>
            <a:ext cx="174942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4419600" y="685800"/>
            <a:ext cx="0" cy="5638800"/>
          </a:xfrm>
          <a:prstGeom prst="line">
            <a:avLst/>
          </a:prstGeom>
          <a:noFill/>
          <a:ln w="292100">
            <a:solidFill>
              <a:srgbClr val="0000FF">
                <a:alpha val="50000"/>
              </a:srgb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4267200" y="3581400"/>
            <a:ext cx="304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953000" y="3449638"/>
            <a:ext cx="1455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1600" b="1"/>
              <a:t>Wasson [1957]</a:t>
            </a:r>
            <a:endParaRPr lang="es-ES" sz="1600" b="1"/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762000" y="5002213"/>
            <a:ext cx="2684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000" i="1"/>
              <a:t>Práctica etnomicológica</a:t>
            </a:r>
            <a:endParaRPr lang="es-ES" sz="2000" i="1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685800" y="2133600"/>
            <a:ext cx="2867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2000" i="1"/>
              <a:t>Disciplina etnomicológica</a:t>
            </a:r>
            <a:endParaRPr lang="es-ES" sz="2000" i="1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>
            <a:off x="4267200" y="6172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4800600" y="6049963"/>
            <a:ext cx="2454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1400">
                <a:latin typeface="Clarendon" pitchFamily="18" charset="0"/>
              </a:rPr>
              <a:t>  Sahagún [</a:t>
            </a:r>
            <a:r>
              <a:rPr lang="es-MX" sz="1400" i="1">
                <a:latin typeface="Clarendon" pitchFamily="18" charset="0"/>
              </a:rPr>
              <a:t>aprox.</a:t>
            </a:r>
            <a:r>
              <a:rPr lang="es-MX" sz="1400">
                <a:latin typeface="Clarendon" pitchFamily="18" charset="0"/>
              </a:rPr>
              <a:t> 1550]</a:t>
            </a:r>
            <a:endParaRPr lang="es-ES" sz="1400">
              <a:latin typeface="Clarendon" pitchFamily="18" charset="0"/>
            </a:endParaRP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3352800" y="252413"/>
            <a:ext cx="1936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1400" b="1">
                <a:latin typeface="Clarendon" pitchFamily="18" charset="0"/>
              </a:rPr>
              <a:t>    Línea de tiempo</a:t>
            </a:r>
            <a:endParaRPr lang="es-ES" sz="1400" b="1">
              <a:latin typeface="Clarendon" pitchFamily="18" charset="0"/>
            </a:endParaRPr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>
            <a:off x="4191000" y="685800"/>
            <a:ext cx="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4953000" y="3856038"/>
            <a:ext cx="1868488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MX" sz="1400">
              <a:latin typeface="Clarendon" pitchFamily="18" charset="0"/>
            </a:endParaRPr>
          </a:p>
          <a:p>
            <a:r>
              <a:rPr lang="es-MX" sz="1400">
                <a:latin typeface="Clarendon" pitchFamily="18" charset="0"/>
              </a:rPr>
              <a:t>Whittlaner [1950]</a:t>
            </a:r>
          </a:p>
          <a:p>
            <a:endParaRPr lang="es-MX" sz="500">
              <a:latin typeface="Clarendon" pitchFamily="18" charset="0"/>
            </a:endParaRPr>
          </a:p>
          <a:p>
            <a:r>
              <a:rPr lang="es-MX" sz="1400">
                <a:latin typeface="Clarendon" pitchFamily="18" charset="0"/>
              </a:rPr>
              <a:t>Jhonson [1939]</a:t>
            </a:r>
          </a:p>
          <a:p>
            <a:endParaRPr lang="es-MX" sz="500">
              <a:latin typeface="Clarendon" pitchFamily="18" charset="0"/>
            </a:endParaRPr>
          </a:p>
          <a:p>
            <a:r>
              <a:rPr lang="es-MX" sz="1400">
                <a:latin typeface="Clarendon" pitchFamily="18" charset="0"/>
              </a:rPr>
              <a:t>Schultes [1939]</a:t>
            </a:r>
          </a:p>
          <a:p>
            <a:endParaRPr lang="es-MX" sz="500">
              <a:latin typeface="Clarendon" pitchFamily="18" charset="0"/>
            </a:endParaRPr>
          </a:p>
          <a:p>
            <a:r>
              <a:rPr lang="es-MX" sz="1400">
                <a:latin typeface="Clarendon" pitchFamily="18" charset="0"/>
              </a:rPr>
              <a:t>Reko [1919,1923]</a:t>
            </a:r>
          </a:p>
          <a:p>
            <a:endParaRPr lang="es-MX" sz="500">
              <a:latin typeface="Clarendon" pitchFamily="18" charset="0"/>
            </a:endParaRPr>
          </a:p>
          <a:p>
            <a:r>
              <a:rPr lang="es-MX" sz="1400">
                <a:latin typeface="Clarendon" pitchFamily="18" charset="0"/>
              </a:rPr>
              <a:t>Safford [1915]</a:t>
            </a:r>
            <a:endParaRPr lang="es-ES" sz="1400">
              <a:latin typeface="Clarendon" pitchFamily="18" charset="0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0" y="3429000"/>
            <a:ext cx="4089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1200"/>
              <a:t>     Lingüística/Etnología/Arqueología/Antropología/”Botánica”</a:t>
            </a:r>
            <a:endParaRPr lang="es-ES" sz="1200"/>
          </a:p>
        </p:txBody>
      </p:sp>
      <p:sp>
        <p:nvSpPr>
          <p:cNvPr id="4118" name="Line 22"/>
          <p:cNvSpPr>
            <a:spLocks noChangeShapeType="1"/>
          </p:cNvSpPr>
          <p:nvPr/>
        </p:nvSpPr>
        <p:spPr bwMode="auto">
          <a:xfrm>
            <a:off x="4191000" y="36576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5029200" y="1341438"/>
            <a:ext cx="3578225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MX" sz="1400" dirty="0">
                <a:solidFill>
                  <a:srgbClr val="DDDDDD"/>
                </a:solidFill>
                <a:latin typeface="Clarendon" pitchFamily="18" charset="0"/>
              </a:rPr>
              <a:t>Hoffman [1966,1969]</a:t>
            </a:r>
          </a:p>
          <a:p>
            <a:endParaRPr lang="es-MX" sz="500" dirty="0">
              <a:solidFill>
                <a:srgbClr val="DDDDDD"/>
              </a:solidFill>
            </a:endParaRPr>
          </a:p>
          <a:p>
            <a:r>
              <a:rPr lang="es-MX" sz="1400" dirty="0" err="1">
                <a:solidFill>
                  <a:srgbClr val="DDDDDD"/>
                </a:solidFill>
                <a:latin typeface="Clarendon" pitchFamily="18" charset="0"/>
              </a:rPr>
              <a:t>Heim</a:t>
            </a:r>
            <a:r>
              <a:rPr lang="es-MX" sz="1400" dirty="0">
                <a:solidFill>
                  <a:srgbClr val="DDDDDD"/>
                </a:solidFill>
                <a:latin typeface="Clarendon" pitchFamily="18" charset="0"/>
              </a:rPr>
              <a:t> y </a:t>
            </a:r>
            <a:r>
              <a:rPr lang="es-MX" sz="1400" dirty="0" err="1">
                <a:solidFill>
                  <a:srgbClr val="DDDDDD"/>
                </a:solidFill>
                <a:latin typeface="Clarendon" pitchFamily="18" charset="0"/>
              </a:rPr>
              <a:t>Cailleux</a:t>
            </a:r>
            <a:r>
              <a:rPr lang="es-MX" sz="1400" dirty="0">
                <a:solidFill>
                  <a:srgbClr val="DDDDDD"/>
                </a:solidFill>
                <a:latin typeface="Clarendon" pitchFamily="18" charset="0"/>
              </a:rPr>
              <a:t> [1959]</a:t>
            </a:r>
          </a:p>
          <a:p>
            <a:endParaRPr lang="es-MX" sz="500" dirty="0">
              <a:solidFill>
                <a:srgbClr val="DDDDDD"/>
              </a:solidFill>
              <a:latin typeface="Clarendon" pitchFamily="18" charset="0"/>
            </a:endParaRPr>
          </a:p>
          <a:p>
            <a:r>
              <a:rPr lang="es-MX" sz="1400" dirty="0">
                <a:solidFill>
                  <a:srgbClr val="DDDDDD"/>
                </a:solidFill>
                <a:latin typeface="Clarendon" pitchFamily="18" charset="0"/>
              </a:rPr>
              <a:t>Singer y Smith [1958]</a:t>
            </a:r>
          </a:p>
          <a:p>
            <a:endParaRPr lang="es-MX" sz="500" dirty="0">
              <a:solidFill>
                <a:srgbClr val="DDDDDD"/>
              </a:solidFill>
              <a:latin typeface="Clarendon" pitchFamily="18" charset="0"/>
            </a:endParaRPr>
          </a:p>
          <a:p>
            <a:r>
              <a:rPr lang="es-MX" sz="1400" dirty="0">
                <a:solidFill>
                  <a:srgbClr val="DDDDDD"/>
                </a:solidFill>
                <a:latin typeface="Clarendon" pitchFamily="18" charset="0"/>
              </a:rPr>
              <a:t>Singer [1958, 1959]</a:t>
            </a:r>
          </a:p>
          <a:p>
            <a:endParaRPr lang="es-MX" sz="500" dirty="0">
              <a:solidFill>
                <a:srgbClr val="DDDDDD"/>
              </a:solidFill>
              <a:latin typeface="Clarendon" pitchFamily="18" charset="0"/>
            </a:endParaRPr>
          </a:p>
          <a:p>
            <a:r>
              <a:rPr lang="es-MX" sz="1400" dirty="0">
                <a:solidFill>
                  <a:srgbClr val="DDDDDD"/>
                </a:solidFill>
                <a:latin typeface="Clarendon" pitchFamily="18" charset="0"/>
              </a:rPr>
              <a:t>Guzmán [1958, 1959, 1960a,1960b]</a:t>
            </a:r>
            <a:endParaRPr lang="es-ES" sz="1400" dirty="0">
              <a:solidFill>
                <a:srgbClr val="DDDDDD"/>
              </a:solidFill>
              <a:latin typeface="Clarendo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09600" y="620688"/>
            <a:ext cx="4953000" cy="3603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E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Moreno-Fuentes, </a:t>
            </a:r>
            <a:r>
              <a:rPr lang="es-ES" sz="2000" b="1" i="1" dirty="0">
                <a:solidFill>
                  <a:schemeClr val="bg1"/>
                </a:solidFill>
                <a:cs typeface="Times New Roman" panose="02020603050405020304" pitchFamily="18" charset="0"/>
              </a:rPr>
              <a:t>et al</a:t>
            </a:r>
            <a:r>
              <a:rPr lang="es-ES" sz="2000" b="1" dirty="0">
                <a:solidFill>
                  <a:schemeClr val="bg1"/>
                </a:solidFill>
                <a:cs typeface="Times New Roman" panose="02020603050405020304" pitchFamily="18" charset="0"/>
              </a:rPr>
              <a:t>. (1998, 2001) México</a:t>
            </a:r>
            <a:endParaRPr lang="fr-FR" sz="20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04543" y="1196752"/>
            <a:ext cx="807720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s-MX" b="1" i="1">
                <a:cs typeface="Times New Roman" panose="02020603050405020304" pitchFamily="18" charset="0"/>
              </a:rPr>
              <a:t>“</a:t>
            </a:r>
            <a:r>
              <a:rPr lang="es-ES" b="1" i="1">
                <a:cs typeface="Times New Roman" panose="02020603050405020304" pitchFamily="18" charset="0"/>
              </a:rPr>
              <a:t>Área de la etnobiología que se encarga de estudiar el saber tradicional y las manifestaciones e implicaciones culturales y/o ambientales que se derivan de las relaciones establecidas entre los hongos y el hombre a través del tiempo y el espacio”.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140968"/>
            <a:ext cx="4396747" cy="329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6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9600" y="2362200"/>
            <a:ext cx="3429000" cy="360363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Garibay-Orijel (2000) México</a:t>
            </a:r>
            <a:endParaRPr kumimoji="0" lang="fr-FR" sz="2000" b="1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09600" y="2971800"/>
            <a:ext cx="8077200" cy="1927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“...........así </a:t>
            </a:r>
            <a:r>
              <a:rPr kumimoji="0" lang="es-MX" sz="24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" sz="24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como </a:t>
            </a:r>
            <a:r>
              <a:rPr kumimoji="0" lang="es-MX" sz="24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" sz="24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kumimoji="0" lang="es-MX" sz="24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" sz="24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mecanismos</a:t>
            </a:r>
            <a:r>
              <a:rPr kumimoji="0" lang="es-MX" sz="24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" sz="24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mediante los cuales se generan, transmiten y evolucionan de manera no formal a través del tiempo y el espacio, pudiendo brindar elementos para la modificación y perfeccionamiento de las formas de manejo de los recursos a partir de estos saberes”</a:t>
            </a:r>
          </a:p>
        </p:txBody>
      </p:sp>
    </p:spTree>
    <p:extLst>
      <p:ext uri="{BB962C8B-B14F-4D97-AF65-F5344CB8AC3E}">
        <p14:creationId xmlns:p14="http://schemas.microsoft.com/office/powerpoint/2010/main" val="289587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822239699"/>
              </p:ext>
            </p:extLst>
          </p:nvPr>
        </p:nvGraphicFramePr>
        <p:xfrm>
          <a:off x="1283804" y="908720"/>
          <a:ext cx="657639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23528" y="332656"/>
            <a:ext cx="3482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Dimensiones Teóricas</a:t>
            </a:r>
            <a:endParaRPr lang="es-MX" sz="2800" b="1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49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 rot="19485627">
            <a:off x="106870" y="2287636"/>
            <a:ext cx="6454669" cy="36595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Medicinales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 rot="19485627">
            <a:off x="391066" y="2713848"/>
            <a:ext cx="6484990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Alimenticios</a:t>
            </a:r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 rot="19485627">
            <a:off x="708763" y="3128409"/>
            <a:ext cx="644822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Tóxicos</a:t>
            </a:r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262858" y="173088"/>
            <a:ext cx="3117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</a:rPr>
              <a:t>Categorías Antrópicas</a:t>
            </a:r>
            <a:endParaRPr lang="es-MX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 rot="19485627">
            <a:off x="1022532" y="3554330"/>
            <a:ext cx="6448220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Lúdicos</a:t>
            </a:r>
            <a:endParaRPr lang="es-MX" dirty="0"/>
          </a:p>
        </p:txBody>
      </p:sp>
      <p:sp>
        <p:nvSpPr>
          <p:cNvPr id="13" name="CuadroTexto 12"/>
          <p:cNvSpPr txBox="1"/>
          <p:nvPr/>
        </p:nvSpPr>
        <p:spPr>
          <a:xfrm rot="19485627">
            <a:off x="1337182" y="3937470"/>
            <a:ext cx="64482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Mágico-Religiosos</a:t>
            </a:r>
            <a:endParaRPr lang="es-MX" dirty="0"/>
          </a:p>
        </p:txBody>
      </p:sp>
      <p:pic>
        <p:nvPicPr>
          <p:cNvPr id="12" name="Picture 1034" descr="http://www2.nrm.se/kbo/images/corcya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58" y="794026"/>
            <a:ext cx="1806352" cy="210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 rot="19485627">
            <a:off x="1659104" y="4351441"/>
            <a:ext cx="6448220" cy="369332"/>
          </a:xfrm>
          <a:prstGeom prst="rect">
            <a:avLst/>
          </a:prstGeom>
          <a:noFill/>
          <a:ln>
            <a:solidFill>
              <a:srgbClr val="8F7A9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Combustibles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697" y="4672089"/>
            <a:ext cx="2762142" cy="1899578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 rot="19485627">
            <a:off x="1981028" y="4818335"/>
            <a:ext cx="6448220" cy="369332"/>
          </a:xfrm>
          <a:prstGeom prst="rect">
            <a:avLst/>
          </a:prstGeom>
          <a:noFill/>
          <a:ln>
            <a:solidFill>
              <a:srgbClr val="8F7A9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Bebidas Fermentadas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092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040661"/>
            <a:ext cx="4140460" cy="477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5000"/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 rot="19310338">
            <a:off x="106870" y="2287636"/>
            <a:ext cx="6454669" cy="36595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Importancia Cultural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 rot="19310338">
            <a:off x="391066" y="2713848"/>
            <a:ext cx="6484990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Comercialización</a:t>
            </a:r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 rot="19310338">
            <a:off x="708763" y="3128409"/>
            <a:ext cx="644822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Nomenclaturas Locales</a:t>
            </a:r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408429" y="501157"/>
            <a:ext cx="2141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chemeClr val="accent6">
                    <a:lumMod val="75000"/>
                  </a:schemeClr>
                </a:solidFill>
              </a:rPr>
              <a:t>Ejes Temáticos</a:t>
            </a:r>
            <a:endParaRPr lang="es-MX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 rot="19310338">
            <a:off x="1022532" y="3554330"/>
            <a:ext cx="6448220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Clasificaciones Locales</a:t>
            </a:r>
            <a:endParaRPr lang="es-MX" dirty="0"/>
          </a:p>
        </p:txBody>
      </p:sp>
      <p:sp>
        <p:nvSpPr>
          <p:cNvPr id="13" name="CuadroTexto 12"/>
          <p:cNvSpPr txBox="1"/>
          <p:nvPr/>
        </p:nvSpPr>
        <p:spPr>
          <a:xfrm rot="19310338">
            <a:off x="1337182" y="3937470"/>
            <a:ext cx="64482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Transmisión, Variación y Erosión Cognitiva</a:t>
            </a:r>
            <a:endParaRPr lang="es-MX" dirty="0"/>
          </a:p>
        </p:txBody>
      </p:sp>
      <p:pic>
        <p:nvPicPr>
          <p:cNvPr id="15" name="Picture 13" descr="http://www2.nrm.se/kbo/images/agaaer.jpg"/>
          <p:cNvPicPr>
            <a:picLocks noChangeAspect="1" noChangeArrowheads="1"/>
          </p:cNvPicPr>
          <p:nvPr/>
        </p:nvPicPr>
        <p:blipFill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624" y="4770927"/>
            <a:ext cx="2180356" cy="187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35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CuadroTexto"/>
          <p:cNvSpPr txBox="1">
            <a:spLocks noChangeArrowheads="1"/>
          </p:cNvSpPr>
          <p:nvPr/>
        </p:nvSpPr>
        <p:spPr bwMode="auto">
          <a:xfrm>
            <a:off x="250825" y="2997200"/>
            <a:ext cx="31686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mtClean="0">
                <a:solidFill>
                  <a:srgbClr val="000000"/>
                </a:solidFill>
              </a:rPr>
              <a:t>2. ETNOHISTÓRICOS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1600" i="1" smtClean="0">
                <a:solidFill>
                  <a:srgbClr val="000000"/>
                </a:solidFill>
              </a:rPr>
              <a:t>Códices, documentos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sz="1600" smtClean="0">
              <a:solidFill>
                <a:srgbClr val="000000"/>
              </a:solidFill>
            </a:endParaRPr>
          </a:p>
        </p:txBody>
      </p:sp>
      <p:sp>
        <p:nvSpPr>
          <p:cNvPr id="4099" name="8 Rectángulo"/>
          <p:cNvSpPr>
            <a:spLocks noChangeArrowheads="1"/>
          </p:cNvSpPr>
          <p:nvPr/>
        </p:nvSpPr>
        <p:spPr bwMode="auto">
          <a:xfrm>
            <a:off x="5724525" y="2133600"/>
            <a:ext cx="291465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mtClean="0">
                <a:solidFill>
                  <a:srgbClr val="000000"/>
                </a:solidFill>
              </a:rPr>
              <a:t> 1. ETNOGRÁFICOS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1600" i="1" smtClean="0">
                <a:solidFill>
                  <a:srgbClr val="000000"/>
                </a:solidFill>
              </a:rPr>
              <a:t> Obtención información diversa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smtClean="0">
              <a:solidFill>
                <a:srgbClr val="000000"/>
              </a:solidFill>
            </a:endParaRPr>
          </a:p>
        </p:txBody>
      </p:sp>
      <p:sp>
        <p:nvSpPr>
          <p:cNvPr id="4100" name="9 Rectángulo"/>
          <p:cNvSpPr>
            <a:spLocks noChangeArrowheads="1"/>
          </p:cNvSpPr>
          <p:nvPr/>
        </p:nvSpPr>
        <p:spPr bwMode="auto">
          <a:xfrm>
            <a:off x="5797550" y="2852738"/>
            <a:ext cx="3346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mtClean="0">
                <a:solidFill>
                  <a:srgbClr val="000000"/>
                </a:solidFill>
              </a:rPr>
              <a:t>2. SOCIALES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1600" i="1" smtClean="0">
                <a:solidFill>
                  <a:srgbClr val="000000"/>
                </a:solidFill>
              </a:rPr>
              <a:t>Participativo, Fortalecimiento cultura</a:t>
            </a:r>
          </a:p>
        </p:txBody>
      </p:sp>
      <p:sp>
        <p:nvSpPr>
          <p:cNvPr id="4101" name="10 Rectángulo"/>
          <p:cNvSpPr>
            <a:spLocks noChangeArrowheads="1"/>
          </p:cNvSpPr>
          <p:nvPr/>
        </p:nvSpPr>
        <p:spPr bwMode="auto">
          <a:xfrm>
            <a:off x="395288" y="5229225"/>
            <a:ext cx="8280400" cy="70802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mtClean="0">
                <a:solidFill>
                  <a:srgbClr val="000000"/>
                </a:solidFill>
              </a:rPr>
              <a:t>I. LINGUÍSTICOS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1600" i="1" smtClean="0">
                <a:solidFill>
                  <a:srgbClr val="000000"/>
                </a:solidFill>
              </a:rPr>
              <a:t>Lengua, nomenclatura, etc.</a:t>
            </a:r>
          </a:p>
        </p:txBody>
      </p:sp>
      <p:sp>
        <p:nvSpPr>
          <p:cNvPr id="4102" name="11 Rectángulo"/>
          <p:cNvSpPr>
            <a:spLocks noChangeArrowheads="1"/>
          </p:cNvSpPr>
          <p:nvPr/>
        </p:nvSpPr>
        <p:spPr bwMode="auto">
          <a:xfrm>
            <a:off x="5795963" y="3573463"/>
            <a:ext cx="2359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mtClean="0">
                <a:solidFill>
                  <a:srgbClr val="000000"/>
                </a:solidFill>
              </a:rPr>
              <a:t>3. BIOLÓGICOS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1600" i="1" smtClean="0">
                <a:solidFill>
                  <a:srgbClr val="000000"/>
                </a:solidFill>
              </a:rPr>
              <a:t>Recolecta, identif., etc.</a:t>
            </a:r>
          </a:p>
        </p:txBody>
      </p:sp>
      <p:sp>
        <p:nvSpPr>
          <p:cNvPr id="4103" name="12 Rectángulo"/>
          <p:cNvSpPr>
            <a:spLocks noChangeArrowheads="1"/>
          </p:cNvSpPr>
          <p:nvPr/>
        </p:nvSpPr>
        <p:spPr bwMode="auto">
          <a:xfrm>
            <a:off x="5795963" y="4292600"/>
            <a:ext cx="3113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mtClean="0">
                <a:solidFill>
                  <a:srgbClr val="000000"/>
                </a:solidFill>
              </a:rPr>
              <a:t>4. ECOLÓGICOS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1600" i="1" smtClean="0">
                <a:solidFill>
                  <a:srgbClr val="000000"/>
                </a:solidFill>
              </a:rPr>
              <a:t>Abundancia, biomas, sustratos, etc.</a:t>
            </a:r>
          </a:p>
        </p:txBody>
      </p:sp>
      <p:sp>
        <p:nvSpPr>
          <p:cNvPr id="4104" name="13 Rectángulo"/>
          <p:cNvSpPr>
            <a:spLocks noChangeArrowheads="1"/>
          </p:cNvSpPr>
          <p:nvPr/>
        </p:nvSpPr>
        <p:spPr bwMode="auto">
          <a:xfrm>
            <a:off x="250825" y="2060575"/>
            <a:ext cx="44624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mtClean="0">
                <a:solidFill>
                  <a:srgbClr val="000000"/>
                </a:solidFill>
              </a:rPr>
              <a:t>1. ETNOARQUEOBIOLÓGICOS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1600" i="1" smtClean="0">
                <a:solidFill>
                  <a:srgbClr val="000000"/>
                </a:solidFill>
              </a:rPr>
              <a:t>Semillas, utensilios, huesos, esporas,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1600" i="1" smtClean="0">
                <a:solidFill>
                  <a:srgbClr val="000000"/>
                </a:solidFill>
              </a:rPr>
              <a:t>rocas antropomorfas etc.</a:t>
            </a:r>
          </a:p>
        </p:txBody>
      </p:sp>
      <p:sp>
        <p:nvSpPr>
          <p:cNvPr id="4105" name="14 Rectángulo"/>
          <p:cNvSpPr>
            <a:spLocks noChangeArrowheads="1"/>
          </p:cNvSpPr>
          <p:nvPr/>
        </p:nvSpPr>
        <p:spPr bwMode="auto">
          <a:xfrm>
            <a:off x="1258888" y="1052513"/>
            <a:ext cx="13081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i="1" smtClean="0">
                <a:solidFill>
                  <a:srgbClr val="000000"/>
                </a:solidFill>
              </a:rPr>
              <a:t>PASADO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MX" smtClean="0">
              <a:solidFill>
                <a:srgbClr val="000000"/>
              </a:solidFill>
            </a:endParaRPr>
          </a:p>
        </p:txBody>
      </p:sp>
      <p:sp>
        <p:nvSpPr>
          <p:cNvPr id="4106" name="15 Rectángulo"/>
          <p:cNvSpPr>
            <a:spLocks noChangeArrowheads="1"/>
          </p:cNvSpPr>
          <p:nvPr/>
        </p:nvSpPr>
        <p:spPr bwMode="auto">
          <a:xfrm>
            <a:off x="6227763" y="1052513"/>
            <a:ext cx="1706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i="1" smtClean="0">
                <a:solidFill>
                  <a:srgbClr val="000000"/>
                </a:solidFill>
              </a:rPr>
              <a:t>PRESENTE</a:t>
            </a:r>
          </a:p>
        </p:txBody>
      </p:sp>
      <p:sp>
        <p:nvSpPr>
          <p:cNvPr id="4107" name="16 Rectángulo"/>
          <p:cNvSpPr>
            <a:spLocks noChangeArrowheads="1"/>
          </p:cNvSpPr>
          <p:nvPr/>
        </p:nvSpPr>
        <p:spPr bwMode="auto">
          <a:xfrm>
            <a:off x="2051050" y="260350"/>
            <a:ext cx="4716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2000" b="1" smtClean="0">
                <a:solidFill>
                  <a:srgbClr val="000000"/>
                </a:solidFill>
              </a:rPr>
              <a:t>  ABORDAJE DE LA INVESTIGACIÓN</a:t>
            </a:r>
          </a:p>
        </p:txBody>
      </p:sp>
      <p:sp>
        <p:nvSpPr>
          <p:cNvPr id="19" name="18 Rectángulo"/>
          <p:cNvSpPr/>
          <p:nvPr/>
        </p:nvSpPr>
        <p:spPr>
          <a:xfrm rot="16200000">
            <a:off x="3326607" y="2637631"/>
            <a:ext cx="381635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dirty="0">
                <a:solidFill>
                  <a:srgbClr val="FFFFFF">
                    <a:lumMod val="50000"/>
                  </a:srgbClr>
                </a:solidFill>
              </a:rPr>
              <a:t>1. REVISIÓN Y ANÁLISIS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MX" dirty="0">
                <a:solidFill>
                  <a:srgbClr val="FFFFFF">
                    <a:lumMod val="50000"/>
                  </a:srgbClr>
                </a:solidFill>
              </a:rPr>
              <a:t>    Revisión bibliográfica, análisis, etc.</a:t>
            </a:r>
          </a:p>
        </p:txBody>
      </p:sp>
      <p:cxnSp>
        <p:nvCxnSpPr>
          <p:cNvPr id="21" name="20 Conector recto"/>
          <p:cNvCxnSpPr/>
          <p:nvPr/>
        </p:nvCxnSpPr>
        <p:spPr>
          <a:xfrm>
            <a:off x="323850" y="836613"/>
            <a:ext cx="8496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Flecha izquierda"/>
          <p:cNvSpPr/>
          <p:nvPr/>
        </p:nvSpPr>
        <p:spPr>
          <a:xfrm>
            <a:off x="755650" y="5516563"/>
            <a:ext cx="2447925" cy="73025"/>
          </a:xfrm>
          <a:prstGeom prst="leftArrow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MX" sz="2400">
              <a:solidFill>
                <a:srgbClr val="FFFFFF"/>
              </a:solidFill>
            </a:endParaRPr>
          </a:p>
        </p:txBody>
      </p:sp>
      <p:sp>
        <p:nvSpPr>
          <p:cNvPr id="16" name="15 Flecha derecha"/>
          <p:cNvSpPr/>
          <p:nvPr/>
        </p:nvSpPr>
        <p:spPr>
          <a:xfrm>
            <a:off x="5724525" y="5589588"/>
            <a:ext cx="2663825" cy="46037"/>
          </a:xfrm>
          <a:prstGeom prst="rightArrow">
            <a:avLst/>
          </a:prstGeom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s-MX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23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500033" y="3323908"/>
            <a:ext cx="2123633" cy="79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Rectángulo"/>
          <p:cNvSpPr/>
          <p:nvPr/>
        </p:nvSpPr>
        <p:spPr>
          <a:xfrm>
            <a:off x="2500297" y="3323908"/>
            <a:ext cx="2123633" cy="79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Rectángulo"/>
          <p:cNvSpPr/>
          <p:nvPr/>
        </p:nvSpPr>
        <p:spPr>
          <a:xfrm>
            <a:off x="4500561" y="3323908"/>
            <a:ext cx="2123633" cy="79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10 Rectángulo"/>
          <p:cNvSpPr/>
          <p:nvPr/>
        </p:nvSpPr>
        <p:spPr>
          <a:xfrm>
            <a:off x="6500825" y="3323908"/>
            <a:ext cx="2123633" cy="79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11 CuadroTexto"/>
          <p:cNvSpPr txBox="1"/>
          <p:nvPr/>
        </p:nvSpPr>
        <p:spPr>
          <a:xfrm>
            <a:off x="928662" y="2679712"/>
            <a:ext cx="1272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Pre</a:t>
            </a:r>
            <a:r>
              <a:rPr lang="es-MX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MX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Wasson</a:t>
            </a:r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928926" y="2679712"/>
            <a:ext cx="1072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</a:t>
            </a:r>
            <a:r>
              <a:rPr lang="es-MX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Wasson</a:t>
            </a:r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660232" y="2675722"/>
            <a:ext cx="1664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Siglo XXI, Inicios</a:t>
            </a:r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499991" y="2675722"/>
            <a:ext cx="21380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Siglo XX, Recta final</a:t>
            </a:r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 rot="16200000">
            <a:off x="-8644" y="3486352"/>
            <a:ext cx="1528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Comestibles</a:t>
            </a:r>
            <a:endParaRPr lang="es-MX" sz="1100" dirty="0"/>
          </a:p>
        </p:txBody>
      </p:sp>
      <p:sp>
        <p:nvSpPr>
          <p:cNvPr id="21" name="20 CuadroTexto"/>
          <p:cNvSpPr txBox="1"/>
          <p:nvPr/>
        </p:nvSpPr>
        <p:spPr>
          <a:xfrm rot="16200000">
            <a:off x="372268" y="3495202"/>
            <a:ext cx="14866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err="1" smtClean="0"/>
              <a:t>Enteógenos</a:t>
            </a:r>
            <a:endParaRPr lang="es-MX" sz="1100" dirty="0"/>
          </a:p>
        </p:txBody>
      </p:sp>
      <p:sp>
        <p:nvSpPr>
          <p:cNvPr id="22" name="21 CuadroTexto"/>
          <p:cNvSpPr txBox="1"/>
          <p:nvPr/>
        </p:nvSpPr>
        <p:spPr>
          <a:xfrm rot="16200000">
            <a:off x="937526" y="3561430"/>
            <a:ext cx="25164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Bebidas fermentadas</a:t>
            </a:r>
            <a:endParaRPr lang="es-MX" sz="1100" dirty="0"/>
          </a:p>
        </p:txBody>
      </p:sp>
      <p:sp>
        <p:nvSpPr>
          <p:cNvPr id="23" name="22 CuadroTexto"/>
          <p:cNvSpPr txBox="1"/>
          <p:nvPr/>
        </p:nvSpPr>
        <p:spPr>
          <a:xfrm rot="16200000">
            <a:off x="3025432" y="3562490"/>
            <a:ext cx="15089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err="1" smtClean="0"/>
              <a:t>Enteógenos</a:t>
            </a:r>
            <a:endParaRPr lang="es-MX" sz="1100" b="1" dirty="0"/>
          </a:p>
        </p:txBody>
      </p:sp>
      <p:sp>
        <p:nvSpPr>
          <p:cNvPr id="24" name="23 CuadroTexto"/>
          <p:cNvSpPr txBox="1"/>
          <p:nvPr/>
        </p:nvSpPr>
        <p:spPr>
          <a:xfrm rot="16200000">
            <a:off x="3447740" y="3558358"/>
            <a:ext cx="15284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Comestibles</a:t>
            </a:r>
            <a:endParaRPr lang="es-MX" sz="1100" dirty="0"/>
          </a:p>
        </p:txBody>
      </p:sp>
      <p:sp>
        <p:nvSpPr>
          <p:cNvPr id="25" name="24 CuadroTexto"/>
          <p:cNvSpPr txBox="1"/>
          <p:nvPr/>
        </p:nvSpPr>
        <p:spPr>
          <a:xfrm rot="16200000">
            <a:off x="6264402" y="3485082"/>
            <a:ext cx="15117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Medicinales</a:t>
            </a:r>
            <a:endParaRPr lang="es-MX" sz="1100" dirty="0"/>
          </a:p>
        </p:txBody>
      </p:sp>
      <p:sp>
        <p:nvSpPr>
          <p:cNvPr id="26" name="25 CuadroTexto"/>
          <p:cNvSpPr txBox="1"/>
          <p:nvPr/>
        </p:nvSpPr>
        <p:spPr>
          <a:xfrm rot="16200000">
            <a:off x="4116347" y="3522407"/>
            <a:ext cx="10553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Tóxicos</a:t>
            </a:r>
            <a:endParaRPr lang="es-MX" sz="1100" dirty="0"/>
          </a:p>
        </p:txBody>
      </p:sp>
      <p:sp>
        <p:nvSpPr>
          <p:cNvPr id="27" name="26 CuadroTexto"/>
          <p:cNvSpPr txBox="1"/>
          <p:nvPr/>
        </p:nvSpPr>
        <p:spPr>
          <a:xfrm rot="16200000">
            <a:off x="7417582" y="3452090"/>
            <a:ext cx="10775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Tóxicos</a:t>
            </a:r>
            <a:endParaRPr lang="es-MX" sz="1100" b="1" dirty="0"/>
          </a:p>
        </p:txBody>
      </p:sp>
      <p:sp>
        <p:nvSpPr>
          <p:cNvPr id="28" name="27 CuadroTexto"/>
          <p:cNvSpPr txBox="1"/>
          <p:nvPr/>
        </p:nvSpPr>
        <p:spPr>
          <a:xfrm rot="16200000">
            <a:off x="6895776" y="3487620"/>
            <a:ext cx="1545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smtClean="0"/>
              <a:t>Medicinales</a:t>
            </a:r>
            <a:endParaRPr lang="es-MX" sz="11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2411760" y="1052736"/>
            <a:ext cx="4557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latin typeface="Times New Roman" pitchFamily="18" charset="0"/>
                <a:cs typeface="Times New Roman" pitchFamily="18" charset="0"/>
              </a:rPr>
              <a:t>Categorías antropocéntricas  abordadas</a:t>
            </a:r>
            <a:endParaRPr lang="es-MX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29 Elipse"/>
          <p:cNvSpPr/>
          <p:nvPr/>
        </p:nvSpPr>
        <p:spPr>
          <a:xfrm>
            <a:off x="683567" y="3303984"/>
            <a:ext cx="158561" cy="125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30 Elipse"/>
          <p:cNvSpPr/>
          <p:nvPr/>
        </p:nvSpPr>
        <p:spPr>
          <a:xfrm>
            <a:off x="1043607" y="3303984"/>
            <a:ext cx="158561" cy="125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31 Elipse"/>
          <p:cNvSpPr/>
          <p:nvPr/>
        </p:nvSpPr>
        <p:spPr>
          <a:xfrm>
            <a:off x="2123727" y="3303984"/>
            <a:ext cx="158561" cy="125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32 Elipse"/>
          <p:cNvSpPr/>
          <p:nvPr/>
        </p:nvSpPr>
        <p:spPr>
          <a:xfrm>
            <a:off x="3707903" y="3303984"/>
            <a:ext cx="158561" cy="125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33 Elipse"/>
          <p:cNvSpPr/>
          <p:nvPr/>
        </p:nvSpPr>
        <p:spPr>
          <a:xfrm>
            <a:off x="4139951" y="3303984"/>
            <a:ext cx="158561" cy="125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34 Elipse"/>
          <p:cNvSpPr/>
          <p:nvPr/>
        </p:nvSpPr>
        <p:spPr>
          <a:xfrm>
            <a:off x="4571999" y="3303984"/>
            <a:ext cx="158561" cy="125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35 Elipse"/>
          <p:cNvSpPr/>
          <p:nvPr/>
        </p:nvSpPr>
        <p:spPr>
          <a:xfrm>
            <a:off x="6948263" y="3303984"/>
            <a:ext cx="158561" cy="125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7" name="36 Elipse"/>
          <p:cNvSpPr/>
          <p:nvPr/>
        </p:nvSpPr>
        <p:spPr>
          <a:xfrm>
            <a:off x="7596335" y="3303984"/>
            <a:ext cx="158561" cy="125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37 Elipse"/>
          <p:cNvSpPr/>
          <p:nvPr/>
        </p:nvSpPr>
        <p:spPr>
          <a:xfrm>
            <a:off x="7884367" y="3303984"/>
            <a:ext cx="158561" cy="125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9" name="Picture 2" descr="F:\Nallely\Imágenes\Imagenes Nallely\Fotos maestrriaa\Salidas 2009\3. Acaxochitlan (Las Lajas) 180709\DSC035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16" b="85223" l="24911" r="75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12" t="15015" r="18395" b="6976"/>
          <a:stretch/>
        </p:blipFill>
        <p:spPr bwMode="auto">
          <a:xfrm>
            <a:off x="7308304" y="3645024"/>
            <a:ext cx="2088232" cy="344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2 Gráfico"/>
          <p:cNvGraphicFramePr/>
          <p:nvPr/>
        </p:nvGraphicFramePr>
        <p:xfrm>
          <a:off x="1835696" y="2132856"/>
          <a:ext cx="5429288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1835696" y="1124744"/>
            <a:ext cx="5363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Times New Roman" pitchFamily="18" charset="0"/>
                <a:cs typeface="Times New Roman" pitchFamily="18" charset="0"/>
              </a:rPr>
              <a:t>Crecimiento del número de trabajos etnomicológicos</a:t>
            </a:r>
            <a:endParaRPr lang="es-MX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Flecha abajo"/>
          <p:cNvSpPr/>
          <p:nvPr/>
        </p:nvSpPr>
        <p:spPr>
          <a:xfrm>
            <a:off x="6804248" y="4797152"/>
            <a:ext cx="72008" cy="1143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Flecha abajo"/>
          <p:cNvSpPr/>
          <p:nvPr/>
        </p:nvSpPr>
        <p:spPr>
          <a:xfrm>
            <a:off x="1835696" y="6093296"/>
            <a:ext cx="72008" cy="1143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CuadroTexto"/>
          <p:cNvSpPr txBox="1"/>
          <p:nvPr/>
        </p:nvSpPr>
        <p:spPr>
          <a:xfrm>
            <a:off x="1907704" y="5949280"/>
            <a:ext cx="4503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Cambio de escala; sólo 3 años, de ahí el quiebre de la curva</a:t>
            </a:r>
            <a:endParaRPr lang="es-MX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static.panoramio.com/photos/original/609447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04572"/>
            <a:ext cx="55626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847633" y="2420888"/>
            <a:ext cx="3209468" cy="313932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s-MX" dirty="0" smtClean="0"/>
              <a:t>1942  Manuel Ruiz </a:t>
            </a:r>
            <a:r>
              <a:rPr lang="es-MX" dirty="0" err="1" smtClean="0"/>
              <a:t>Oronoz</a:t>
            </a:r>
            <a:endParaRPr lang="es-MX" dirty="0" smtClean="0"/>
          </a:p>
          <a:p>
            <a:endParaRPr lang="es-MX" dirty="0" smtClean="0"/>
          </a:p>
          <a:p>
            <a:r>
              <a:rPr lang="es-MX" dirty="0" smtClean="0"/>
              <a:t>2002  Ángel Moreno Fuentes</a:t>
            </a:r>
          </a:p>
          <a:p>
            <a:endParaRPr lang="es-MX" dirty="0" smtClean="0"/>
          </a:p>
          <a:p>
            <a:r>
              <a:rPr lang="es-MX" dirty="0" smtClean="0"/>
              <a:t>2005  Adriana Montoya Esquivel</a:t>
            </a:r>
          </a:p>
          <a:p>
            <a:endParaRPr lang="es-MX" dirty="0" smtClean="0"/>
          </a:p>
          <a:p>
            <a:r>
              <a:rPr lang="es-MX" dirty="0" smtClean="0"/>
              <a:t>2006  Roberto Garibay </a:t>
            </a:r>
            <a:r>
              <a:rPr lang="es-MX" dirty="0" err="1" smtClean="0"/>
              <a:t>Orijel</a:t>
            </a:r>
            <a:endParaRPr lang="es-MX" dirty="0" smtClean="0"/>
          </a:p>
          <a:p>
            <a:endParaRPr lang="es-MX" dirty="0" smtClean="0"/>
          </a:p>
          <a:p>
            <a:r>
              <a:rPr lang="es-MX" dirty="0" smtClean="0"/>
              <a:t>2011  Emma Estrada Martínez</a:t>
            </a:r>
          </a:p>
          <a:p>
            <a:endParaRPr lang="es-MX" dirty="0" smtClean="0"/>
          </a:p>
          <a:p>
            <a:r>
              <a:rPr lang="es-MX" dirty="0" smtClean="0"/>
              <a:t>2012 </a:t>
            </a:r>
            <a:r>
              <a:rPr lang="es-MX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MX" dirty="0" smtClean="0"/>
              <a:t>Felipe Ruán Soto</a:t>
            </a:r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2051720" y="908720"/>
            <a:ext cx="47200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/>
              <a:t>                        Investigadores</a:t>
            </a:r>
          </a:p>
          <a:p>
            <a:endParaRPr lang="es-MX" sz="600" b="1" dirty="0" smtClean="0"/>
          </a:p>
          <a:p>
            <a:r>
              <a:rPr lang="es-MX" dirty="0" smtClean="0"/>
              <a:t>  [graduados con un tema etnomicológico o afín]</a:t>
            </a:r>
            <a:endParaRPr lang="es-MX" dirty="0"/>
          </a:p>
        </p:txBody>
      </p:sp>
      <p:pic>
        <p:nvPicPr>
          <p:cNvPr id="18434" name="Picture 2" descr="http://www.uv.mx/boletines/raiz/2014/abril/fotos%201440/Hong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904572"/>
            <a:ext cx="2592287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1043608" y="0"/>
            <a:ext cx="6093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Entidades federativas </a:t>
            </a:r>
            <a:r>
              <a:rPr lang="es-MX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semiestudiadas</a:t>
            </a:r>
            <a:r>
              <a:rPr lang="es-MX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s-MX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escasamente estudiadas o por estudiar</a:t>
            </a:r>
          </a:p>
          <a:p>
            <a:endParaRPr lang="es-MX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MX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s-MX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51520" y="2924944"/>
            <a:ext cx="997196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Puebla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Morelos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Durango</a:t>
            </a:r>
          </a:p>
          <a:p>
            <a:r>
              <a:rPr lang="es-MX" dirty="0" smtClean="0">
                <a:solidFill>
                  <a:srgbClr val="FFFF00"/>
                </a:solidFill>
              </a:rPr>
              <a:t>Veracruz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Yucatán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Tabasco</a:t>
            </a:r>
          </a:p>
          <a:p>
            <a:endParaRPr lang="es-MX" dirty="0" smtClean="0">
              <a:solidFill>
                <a:schemeClr val="bg1"/>
              </a:solidFill>
            </a:endParaRPr>
          </a:p>
          <a:p>
            <a:endParaRPr lang="es-MX" dirty="0" smtClean="0">
              <a:solidFill>
                <a:schemeClr val="bg1"/>
              </a:solidFill>
            </a:endParaRPr>
          </a:p>
          <a:p>
            <a:endParaRPr lang="es-MX" dirty="0" smtClean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763688" y="4149080"/>
            <a:ext cx="1834605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FFFF00"/>
                </a:solidFill>
              </a:rPr>
              <a:t>Tlaxcala</a:t>
            </a:r>
          </a:p>
          <a:p>
            <a:r>
              <a:rPr lang="es-MX" dirty="0" smtClean="0">
                <a:solidFill>
                  <a:srgbClr val="FFFF00"/>
                </a:solidFill>
              </a:rPr>
              <a:t>Chiapas</a:t>
            </a:r>
          </a:p>
          <a:p>
            <a:r>
              <a:rPr lang="es-MX" dirty="0" smtClean="0">
                <a:solidFill>
                  <a:srgbClr val="FFFF00"/>
                </a:solidFill>
              </a:rPr>
              <a:t>Hidalgo</a:t>
            </a:r>
          </a:p>
          <a:p>
            <a:r>
              <a:rPr lang="es-MX" dirty="0" smtClean="0">
                <a:solidFill>
                  <a:srgbClr val="FFFF00"/>
                </a:solidFill>
              </a:rPr>
              <a:t>Oaxaca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Jalisco</a:t>
            </a:r>
          </a:p>
          <a:p>
            <a:r>
              <a:rPr lang="es-MX" dirty="0" smtClean="0">
                <a:solidFill>
                  <a:srgbClr val="FFFF00"/>
                </a:solidFill>
              </a:rPr>
              <a:t>Michoacán</a:t>
            </a:r>
          </a:p>
          <a:p>
            <a:r>
              <a:rPr lang="es-MX" dirty="0" smtClean="0">
                <a:solidFill>
                  <a:srgbClr val="FFFF00"/>
                </a:solidFill>
              </a:rPr>
              <a:t>Chihuahua</a:t>
            </a:r>
          </a:p>
          <a:p>
            <a:r>
              <a:rPr lang="es-MX" dirty="0" smtClean="0">
                <a:solidFill>
                  <a:srgbClr val="FFFF00"/>
                </a:solidFill>
              </a:rPr>
              <a:t>Estado de México</a:t>
            </a:r>
          </a:p>
          <a:p>
            <a:endParaRPr lang="es-MX" dirty="0" smtClean="0">
              <a:solidFill>
                <a:schemeClr val="bg1"/>
              </a:solidFill>
            </a:endParaRPr>
          </a:p>
          <a:p>
            <a:endParaRPr lang="es-MX" dirty="0" smtClean="0">
              <a:solidFill>
                <a:schemeClr val="bg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444208" y="2348880"/>
            <a:ext cx="1584176" cy="2556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Guerrero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San Luis Potosí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Sinaloa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Sonora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Coahuila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Tamaulipas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Guanajuato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Querétaro</a:t>
            </a:r>
          </a:p>
          <a:p>
            <a:r>
              <a:rPr lang="es-MX" dirty="0" smtClean="0">
                <a:solidFill>
                  <a:schemeClr val="bg1"/>
                </a:solidFill>
              </a:rPr>
              <a:t>Nayarit</a:t>
            </a:r>
          </a:p>
          <a:p>
            <a:endParaRPr lang="es-MX" dirty="0" smtClean="0">
              <a:solidFill>
                <a:schemeClr val="bg1"/>
              </a:solidFill>
            </a:endParaRPr>
          </a:p>
          <a:p>
            <a:endParaRPr lang="es-MX" dirty="0" smtClean="0">
              <a:solidFill>
                <a:schemeClr val="bg1"/>
              </a:solidFill>
            </a:endParaRPr>
          </a:p>
          <a:p>
            <a:endParaRPr lang="es-MX" dirty="0" smtClean="0">
              <a:solidFill>
                <a:schemeClr val="bg1"/>
              </a:solidFill>
            </a:endParaRPr>
          </a:p>
          <a:p>
            <a:endParaRPr lang="es-MX" dirty="0" smtClean="0">
              <a:solidFill>
                <a:schemeClr val="bg1"/>
              </a:solidFill>
            </a:endParaRPr>
          </a:p>
          <a:p>
            <a:endParaRPr lang="es-MX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old.seattletimes.com/ABPub/2011/08/17/2015940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04864"/>
            <a:ext cx="555745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19758" y="701988"/>
            <a:ext cx="3240360" cy="627864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Times New Roman" pitchFamily="18" charset="0"/>
                <a:cs typeface="Times New Roman" pitchFamily="18" charset="0"/>
              </a:rPr>
              <a:t>UAT</a:t>
            </a:r>
          </a:p>
          <a:p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Adriana Montoya Esquivel</a:t>
            </a:r>
          </a:p>
          <a:p>
            <a:endParaRPr lang="es-MX" sz="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b="1" dirty="0" smtClean="0">
                <a:latin typeface="Times New Roman" pitchFamily="18" charset="0"/>
                <a:cs typeface="Times New Roman" pitchFamily="18" charset="0"/>
              </a:rPr>
              <a:t>UACH</a:t>
            </a:r>
          </a:p>
          <a:p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Emma Estrada Martínez</a:t>
            </a:r>
          </a:p>
          <a:p>
            <a:endParaRPr lang="es-MX" sz="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b="1" dirty="0" smtClean="0">
                <a:latin typeface="Times New Roman" pitchFamily="18" charset="0"/>
                <a:cs typeface="Times New Roman" pitchFamily="18" charset="0"/>
              </a:rPr>
              <a:t>IBUNAM </a:t>
            </a:r>
          </a:p>
          <a:p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Cristina </a:t>
            </a:r>
            <a:r>
              <a:rPr lang="es-MX" dirty="0" err="1" smtClean="0">
                <a:latin typeface="Times New Roman" pitchFamily="18" charset="0"/>
                <a:cs typeface="Times New Roman" pitchFamily="18" charset="0"/>
              </a:rPr>
              <a:t>Mapes</a:t>
            </a:r>
            <a:endParaRPr lang="es-MX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Roberto Garibay </a:t>
            </a:r>
            <a:r>
              <a:rPr lang="es-MX" dirty="0" err="1" smtClean="0">
                <a:latin typeface="Times New Roman" pitchFamily="18" charset="0"/>
                <a:cs typeface="Times New Roman" pitchFamily="18" charset="0"/>
              </a:rPr>
              <a:t>Orijel</a:t>
            </a:r>
            <a:endParaRPr lang="es-MX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MX" sz="3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b="1" dirty="0" smtClean="0">
                <a:latin typeface="Times New Roman" pitchFamily="18" charset="0"/>
                <a:cs typeface="Times New Roman" pitchFamily="18" charset="0"/>
              </a:rPr>
              <a:t>INIFAP</a:t>
            </a:r>
          </a:p>
          <a:p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Marisela Zamora </a:t>
            </a:r>
          </a:p>
          <a:p>
            <a:endParaRPr lang="es-MX" sz="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b="1" dirty="0" smtClean="0">
                <a:latin typeface="Times New Roman" pitchFamily="18" charset="0"/>
                <a:cs typeface="Times New Roman" pitchFamily="18" charset="0"/>
              </a:rPr>
              <a:t>UNICACH</a:t>
            </a:r>
          </a:p>
          <a:p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Felipe Ruán Soto</a:t>
            </a:r>
          </a:p>
          <a:p>
            <a:endParaRPr lang="es-MX" sz="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b="1" dirty="0" smtClean="0">
                <a:latin typeface="Times New Roman" pitchFamily="18" charset="0"/>
                <a:cs typeface="Times New Roman" pitchFamily="18" charset="0"/>
              </a:rPr>
              <a:t>UAG</a:t>
            </a:r>
          </a:p>
          <a:p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Luis Villaseñor</a:t>
            </a:r>
          </a:p>
          <a:p>
            <a:endParaRPr lang="es-MX" sz="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b="1" dirty="0" err="1" smtClean="0">
                <a:latin typeface="Times New Roman" pitchFamily="18" charset="0"/>
                <a:cs typeface="Times New Roman" pitchFamily="18" charset="0"/>
              </a:rPr>
              <a:t>UAEMor</a:t>
            </a:r>
            <a:endParaRPr lang="es-MX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Daniel Portugal</a:t>
            </a:r>
          </a:p>
          <a:p>
            <a:endParaRPr lang="es-MX" sz="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b="1" dirty="0" smtClean="0">
                <a:latin typeface="Times New Roman" pitchFamily="18" charset="0"/>
                <a:cs typeface="Times New Roman" pitchFamily="18" charset="0"/>
              </a:rPr>
              <a:t>ITVO</a:t>
            </a:r>
          </a:p>
          <a:p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Hugo León Avendaño</a:t>
            </a:r>
          </a:p>
          <a:p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Marco Antonio Vásquez Dávila</a:t>
            </a:r>
          </a:p>
          <a:p>
            <a:endParaRPr lang="es-MX" sz="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b="1" dirty="0" smtClean="0">
                <a:latin typeface="Times New Roman" pitchFamily="18" charset="0"/>
                <a:cs typeface="Times New Roman" pitchFamily="18" charset="0"/>
              </a:rPr>
              <a:t>UAEH</a:t>
            </a:r>
          </a:p>
          <a:p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Ángel Moreno Fuentes</a:t>
            </a:r>
          </a:p>
          <a:p>
            <a:endParaRPr lang="es-MX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131840" y="332656"/>
            <a:ext cx="374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Times New Roman" pitchFamily="18" charset="0"/>
                <a:cs typeface="Times New Roman" pitchFamily="18" charset="0"/>
              </a:rPr>
              <a:t>Principales Grupos de Investigación</a:t>
            </a:r>
            <a:endParaRPr lang="es-MX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851920" y="4725144"/>
            <a:ext cx="2221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i="1" dirty="0" err="1" smtClean="0"/>
              <a:t>Nanácatl</a:t>
            </a:r>
            <a:r>
              <a:rPr lang="es-MX" sz="1200" i="1" dirty="0" smtClean="0"/>
              <a:t>, </a:t>
            </a:r>
            <a:r>
              <a:rPr lang="es-MX" sz="1200" dirty="0" smtClean="0"/>
              <a:t>publicación del GIDEM</a:t>
            </a:r>
            <a:endParaRPr lang="es-MX" sz="1200" dirty="0"/>
          </a:p>
        </p:txBody>
      </p:sp>
      <p:sp>
        <p:nvSpPr>
          <p:cNvPr id="6" name="5 CuadroTexto"/>
          <p:cNvSpPr txBox="1"/>
          <p:nvPr/>
        </p:nvSpPr>
        <p:spPr>
          <a:xfrm>
            <a:off x="3779912" y="5445224"/>
            <a:ext cx="4156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/>
              <a:t> Primer Encuentro Nacional de </a:t>
            </a:r>
            <a:r>
              <a:rPr lang="es-MX" sz="1200" dirty="0" err="1" smtClean="0"/>
              <a:t>Etnomicólogos</a:t>
            </a:r>
            <a:endParaRPr lang="es-MX" sz="1200" dirty="0" smtClean="0"/>
          </a:p>
          <a:p>
            <a:endParaRPr lang="es-MX" sz="1200" dirty="0"/>
          </a:p>
          <a:p>
            <a:r>
              <a:rPr lang="es-MX" sz="1200" dirty="0" smtClean="0"/>
              <a:t>1er Libro </a:t>
            </a:r>
            <a:r>
              <a:rPr lang="es-MX" sz="1200" dirty="0" err="1" smtClean="0"/>
              <a:t>Etnomicológico</a:t>
            </a:r>
            <a:r>
              <a:rPr lang="es-MX" sz="1200" dirty="0" smtClean="0"/>
              <a:t> Nacional [</a:t>
            </a:r>
            <a:r>
              <a:rPr lang="es-MX" sz="1200" dirty="0" err="1" smtClean="0"/>
              <a:t>Etnomicología</a:t>
            </a:r>
            <a:r>
              <a:rPr lang="es-MX" sz="1200" smtClean="0"/>
              <a:t> Purépecha</a:t>
            </a:r>
            <a:endParaRPr lang="es-MX" sz="12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779912" y="5085184"/>
            <a:ext cx="1801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/>
              <a:t> Conformación del GIDEM</a:t>
            </a:r>
            <a:endParaRPr lang="es-MX" sz="1200" dirty="0"/>
          </a:p>
        </p:txBody>
      </p:sp>
      <p:sp>
        <p:nvSpPr>
          <p:cNvPr id="8" name="7 CuadroTexto"/>
          <p:cNvSpPr txBox="1"/>
          <p:nvPr/>
        </p:nvSpPr>
        <p:spPr>
          <a:xfrm>
            <a:off x="3851920" y="3140968"/>
            <a:ext cx="22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/>
              <a:t>Consolidación  formal del GIDEM</a:t>
            </a:r>
            <a:endParaRPr lang="es-MX" sz="1200" dirty="0"/>
          </a:p>
        </p:txBody>
      </p:sp>
      <p:sp>
        <p:nvSpPr>
          <p:cNvPr id="9" name="8 CuadroTexto"/>
          <p:cNvSpPr txBox="1"/>
          <p:nvPr/>
        </p:nvSpPr>
        <p:spPr>
          <a:xfrm>
            <a:off x="3851920" y="3429000"/>
            <a:ext cx="2761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/>
              <a:t>Primer Encuentro Regional de </a:t>
            </a:r>
            <a:r>
              <a:rPr lang="es-MX" sz="1200" dirty="0" err="1" smtClean="0"/>
              <a:t>Hongueros</a:t>
            </a:r>
            <a:endParaRPr lang="es-MX" sz="1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3851920" y="2852936"/>
            <a:ext cx="3565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/>
              <a:t>Línea </a:t>
            </a:r>
            <a:r>
              <a:rPr lang="es-MX" sz="1200" dirty="0" err="1" smtClean="0"/>
              <a:t>Subtemática</a:t>
            </a:r>
            <a:r>
              <a:rPr lang="es-MX" sz="1200" dirty="0" smtClean="0"/>
              <a:t> de Etnomicología, REPB [</a:t>
            </a:r>
            <a:r>
              <a:rPr lang="es-MX" sz="1200" dirty="0" err="1" smtClean="0"/>
              <a:t>CONACyT</a:t>
            </a:r>
            <a:r>
              <a:rPr lang="es-MX" sz="1200" dirty="0"/>
              <a:t>]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857050" y="4355414"/>
            <a:ext cx="3084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/>
              <a:t>Primer curso oficial de etnomicología (UNAM)</a:t>
            </a:r>
            <a:endParaRPr lang="es-MX" sz="12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3851920" y="4005064"/>
            <a:ext cx="376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/>
              <a:t>Primer Taller oficial de etnobiología [EZ, EB, </a:t>
            </a:r>
            <a:r>
              <a:rPr lang="es-MX" sz="1200" b="1" dirty="0" smtClean="0"/>
              <a:t>EM</a:t>
            </a:r>
            <a:r>
              <a:rPr lang="es-MX" sz="1200" dirty="0" smtClean="0"/>
              <a:t>] (UNAM)</a:t>
            </a:r>
            <a:endParaRPr lang="es-MX" sz="1200" dirty="0"/>
          </a:p>
        </p:txBody>
      </p:sp>
      <p:sp>
        <p:nvSpPr>
          <p:cNvPr id="18" name="17 Proceso"/>
          <p:cNvSpPr/>
          <p:nvPr/>
        </p:nvSpPr>
        <p:spPr>
          <a:xfrm flipH="1">
            <a:off x="3447165" y="1712208"/>
            <a:ext cx="52695" cy="45971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6" name="25 CuadroTexto"/>
          <p:cNvSpPr txBox="1"/>
          <p:nvPr/>
        </p:nvSpPr>
        <p:spPr>
          <a:xfrm>
            <a:off x="3851920" y="2348880"/>
            <a:ext cx="2881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>
                <a:solidFill>
                  <a:schemeClr val="bg1">
                    <a:lumMod val="65000"/>
                  </a:schemeClr>
                </a:solidFill>
              </a:rPr>
              <a:t>Segundo Encuentro Regional de </a:t>
            </a:r>
            <a:r>
              <a:rPr lang="es-MX" sz="1200" dirty="0" err="1" smtClean="0">
                <a:solidFill>
                  <a:schemeClr val="bg1">
                    <a:lumMod val="65000"/>
                  </a:schemeClr>
                </a:solidFill>
              </a:rPr>
              <a:t>Hongueros</a:t>
            </a:r>
            <a:endParaRPr lang="es-MX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857050" y="2069398"/>
            <a:ext cx="1496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>
                <a:solidFill>
                  <a:schemeClr val="bg1">
                    <a:lumMod val="65000"/>
                  </a:schemeClr>
                </a:solidFill>
              </a:rPr>
              <a:t>Libro etnomicológico</a:t>
            </a:r>
            <a:endParaRPr lang="es-MX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851920" y="3717032"/>
            <a:ext cx="3132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/>
              <a:t>Segundo Encuentro Nacional de </a:t>
            </a:r>
            <a:r>
              <a:rPr lang="es-MX" sz="1200" dirty="0" err="1" smtClean="0"/>
              <a:t>Etnomicólogos</a:t>
            </a:r>
            <a:endParaRPr lang="es-MX" sz="1200" dirty="0"/>
          </a:p>
        </p:txBody>
      </p:sp>
      <p:sp>
        <p:nvSpPr>
          <p:cNvPr id="31" name="30 CuadroTexto"/>
          <p:cNvSpPr txBox="1"/>
          <p:nvPr/>
        </p:nvSpPr>
        <p:spPr>
          <a:xfrm>
            <a:off x="3857050" y="1855084"/>
            <a:ext cx="2823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>
                <a:solidFill>
                  <a:schemeClr val="bg1">
                    <a:lumMod val="65000"/>
                  </a:schemeClr>
                </a:solidFill>
              </a:rPr>
              <a:t>Biblioteca </a:t>
            </a:r>
            <a:r>
              <a:rPr lang="es-MX" sz="1200" dirty="0" err="1" smtClean="0">
                <a:solidFill>
                  <a:schemeClr val="bg1">
                    <a:lumMod val="65000"/>
                  </a:schemeClr>
                </a:solidFill>
              </a:rPr>
              <a:t>Etnomicológica</a:t>
            </a:r>
            <a:r>
              <a:rPr lang="es-MX" sz="1200" dirty="0" smtClean="0">
                <a:solidFill>
                  <a:schemeClr val="bg1">
                    <a:lumMod val="65000"/>
                  </a:schemeClr>
                </a:solidFill>
              </a:rPr>
              <a:t> Digital (RTPB)</a:t>
            </a:r>
            <a:endParaRPr lang="es-MX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1979712" y="2060848"/>
            <a:ext cx="1467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  Proyección 2013</a:t>
            </a:r>
            <a:endParaRPr lang="es-MX" sz="1400" dirty="0"/>
          </a:p>
        </p:txBody>
      </p:sp>
      <p:sp>
        <p:nvSpPr>
          <p:cNvPr id="32" name="31 CuadroTexto"/>
          <p:cNvSpPr txBox="1"/>
          <p:nvPr/>
        </p:nvSpPr>
        <p:spPr>
          <a:xfrm>
            <a:off x="2843808" y="2780928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2012</a:t>
            </a:r>
            <a:endParaRPr lang="es-MX" sz="1400" dirty="0"/>
          </a:p>
        </p:txBody>
      </p:sp>
      <p:sp>
        <p:nvSpPr>
          <p:cNvPr id="33" name="32 CuadroTexto"/>
          <p:cNvSpPr txBox="1"/>
          <p:nvPr/>
        </p:nvSpPr>
        <p:spPr>
          <a:xfrm>
            <a:off x="2843808" y="544522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1998</a:t>
            </a:r>
            <a:endParaRPr lang="es-MX" sz="1400" dirty="0"/>
          </a:p>
        </p:txBody>
      </p:sp>
      <p:sp>
        <p:nvSpPr>
          <p:cNvPr id="34" name="33 CuadroTexto"/>
          <p:cNvSpPr txBox="1"/>
          <p:nvPr/>
        </p:nvSpPr>
        <p:spPr>
          <a:xfrm>
            <a:off x="2843808" y="4221088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2004</a:t>
            </a:r>
            <a:endParaRPr lang="es-MX" sz="1400" dirty="0"/>
          </a:p>
        </p:txBody>
      </p:sp>
      <p:sp>
        <p:nvSpPr>
          <p:cNvPr id="35" name="34 CuadroTexto"/>
          <p:cNvSpPr txBox="1"/>
          <p:nvPr/>
        </p:nvSpPr>
        <p:spPr>
          <a:xfrm>
            <a:off x="2123728" y="764704"/>
            <a:ext cx="485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latin typeface="Times New Roman" pitchFamily="18" charset="0"/>
                <a:cs typeface="Times New Roman" pitchFamily="18" charset="0"/>
              </a:rPr>
              <a:t>Línea de tiempo: recta final, siglo XX</a:t>
            </a:r>
            <a:endParaRPr lang="es-MX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32 CuadroTexto"/>
          <p:cNvSpPr txBox="1"/>
          <p:nvPr/>
        </p:nvSpPr>
        <p:spPr>
          <a:xfrm>
            <a:off x="2843808" y="5808508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1981</a:t>
            </a:r>
            <a:endParaRPr lang="es-MX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55" y="980728"/>
            <a:ext cx="9180510" cy="516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7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4400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497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742645" y="1400666"/>
            <a:ext cx="4241494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50" b="1" dirty="0">
                <a:solidFill>
                  <a:prstClr val="black"/>
                </a:solidFill>
              </a:rPr>
              <a:t>Actividades del curso </a:t>
            </a:r>
          </a:p>
          <a:p>
            <a:endParaRPr lang="es-MX" sz="135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sz="1350" dirty="0">
                <a:solidFill>
                  <a:prstClr val="black"/>
                </a:solidFill>
              </a:rPr>
              <a:t>Trabajo en campo en diferentes localidades de origen náhuatl de los estados de Hidalgo y Puebla</a:t>
            </a:r>
          </a:p>
          <a:p>
            <a:endParaRPr lang="es-MX" sz="135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sz="1350" dirty="0">
                <a:solidFill>
                  <a:prstClr val="black"/>
                </a:solidFill>
              </a:rPr>
              <a:t>Trabajo de laboratorio, aprendiendo las técnicas fundamentales en obtención de información manejo y determinación taxonómica de especímenes recolectados, además les instruye en la creación y manejo de bases de datos con la información generada durante el curso.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MX" sz="135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sz="1350" dirty="0">
                <a:solidFill>
                  <a:prstClr val="black"/>
                </a:solidFill>
              </a:rPr>
              <a:t>La información y los resultados del trabajo en campo han quedado plasmados en informes semestrales que los propios alumnos integran, analizan y discuten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" r="12358"/>
          <a:stretch/>
        </p:blipFill>
        <p:spPr>
          <a:xfrm rot="5400000">
            <a:off x="2689870" y="1055143"/>
            <a:ext cx="2118754" cy="1793612"/>
          </a:xfrm>
          <a:prstGeom prst="rect">
            <a:avLst/>
          </a:prstGeom>
        </p:spPr>
      </p:pic>
      <p:pic>
        <p:nvPicPr>
          <p:cNvPr id="7" name="Picture 2" descr="C:\Users\iris.garcia\Desktop\ETNO 2013\20131103_160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" y="3046648"/>
            <a:ext cx="2154407" cy="287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367" y="3059623"/>
            <a:ext cx="2121194" cy="282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57250"/>
            <a:ext cx="2917133" cy="218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429001" y="1527628"/>
            <a:ext cx="4926169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350" b="1" dirty="0">
                <a:solidFill>
                  <a:prstClr val="black"/>
                </a:solidFill>
              </a:rPr>
              <a:t>Actividades del curso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MX" sz="135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sz="1350" dirty="0">
                <a:solidFill>
                  <a:prstClr val="black"/>
                </a:solidFill>
              </a:rPr>
              <a:t>Realización del Evento </a:t>
            </a:r>
            <a:r>
              <a:rPr lang="es-MX" sz="1350" b="1" i="1" dirty="0">
                <a:solidFill>
                  <a:prstClr val="black"/>
                </a:solidFill>
              </a:rPr>
              <a:t>Noviembre </a:t>
            </a:r>
            <a:r>
              <a:rPr lang="es-MX" sz="1350" b="1" i="1" dirty="0" err="1">
                <a:solidFill>
                  <a:prstClr val="black"/>
                </a:solidFill>
              </a:rPr>
              <a:t>Etnomicológico</a:t>
            </a:r>
            <a:r>
              <a:rPr lang="es-MX" sz="1350" b="1" i="1" dirty="0">
                <a:solidFill>
                  <a:prstClr val="black"/>
                </a:solidFill>
              </a:rPr>
              <a:t> </a:t>
            </a:r>
            <a:r>
              <a:rPr lang="es-MX" sz="1350" dirty="0">
                <a:solidFill>
                  <a:prstClr val="black"/>
                </a:solidFill>
              </a:rPr>
              <a:t>(2011), cuyo objetivo fue difundir el trabajo realizado en campo y el cual contó con una muestra gastronómica, en la Facultad de Ciencias, UNAM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MX" sz="135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sz="1350" dirty="0">
                <a:solidFill>
                  <a:prstClr val="black"/>
                </a:solidFill>
              </a:rPr>
              <a:t>Seminarios individuales con temáticas libres  relativas a la </a:t>
            </a:r>
            <a:r>
              <a:rPr lang="es-MX" sz="1350" dirty="0" err="1">
                <a:solidFill>
                  <a:prstClr val="black"/>
                </a:solidFill>
              </a:rPr>
              <a:t>etnomicología</a:t>
            </a:r>
            <a:endParaRPr lang="es-MX" sz="1350" dirty="0">
              <a:solidFill>
                <a:prstClr val="black"/>
              </a:solidFill>
            </a:endParaRPr>
          </a:p>
          <a:p>
            <a:endParaRPr lang="es-MX" sz="135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sz="1350" dirty="0">
                <a:solidFill>
                  <a:prstClr val="black"/>
                </a:solidFill>
              </a:rPr>
              <a:t>Investigación participativa en campo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9" y="857250"/>
            <a:ext cx="2779962" cy="39312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76" y="4180235"/>
            <a:ext cx="2426192" cy="1819644"/>
          </a:xfrm>
          <a:prstGeom prst="rect">
            <a:avLst/>
          </a:prstGeom>
        </p:spPr>
      </p:pic>
      <p:pic>
        <p:nvPicPr>
          <p:cNvPr id="6" name="Picture 3" descr="C:\Users\iris.garcia\Documents\ALTERNO\GASTRONOMIA 2011\SNB107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7518" r="5607" b="4921"/>
          <a:stretch/>
        </p:blipFill>
        <p:spPr bwMode="auto">
          <a:xfrm>
            <a:off x="3288540" y="4595723"/>
            <a:ext cx="1984142" cy="14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iris.garcia\Documents\ALTERNO\GASTRONOMIA 2011\SNB107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2"/>
          <a:stretch/>
        </p:blipFill>
        <p:spPr bwMode="auto">
          <a:xfrm>
            <a:off x="1356989" y="4595724"/>
            <a:ext cx="1906753" cy="140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68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3" y="836712"/>
            <a:ext cx="9217023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0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2590800"/>
            <a:ext cx="1749425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4419600" y="685800"/>
            <a:ext cx="0" cy="5638800"/>
          </a:xfrm>
          <a:prstGeom prst="line">
            <a:avLst/>
          </a:prstGeom>
          <a:noFill/>
          <a:ln w="292100">
            <a:solidFill>
              <a:srgbClr val="0000FF">
                <a:alpha val="50000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24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4267200" y="3581400"/>
            <a:ext cx="3048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953000" y="3449638"/>
            <a:ext cx="1455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16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Wasson [1957]</a:t>
            </a:r>
            <a:endParaRPr lang="es-ES" sz="1600" b="1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762000" y="5002213"/>
            <a:ext cx="26844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000" i="1" smtClean="0">
                <a:solidFill>
                  <a:srgbClr val="000000"/>
                </a:solidFill>
                <a:latin typeface="Times New Roman" panose="02020603050405020304" pitchFamily="18" charset="0"/>
              </a:rPr>
              <a:t>Práctica etnomicológica</a:t>
            </a:r>
            <a:endParaRPr lang="es-ES" sz="2000" i="1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85800" y="2133600"/>
            <a:ext cx="2867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000" i="1" smtClean="0">
                <a:solidFill>
                  <a:srgbClr val="000000"/>
                </a:solidFill>
                <a:latin typeface="Times New Roman" panose="02020603050405020304" pitchFamily="18" charset="0"/>
              </a:rPr>
              <a:t>Disciplina etnomicológica</a:t>
            </a:r>
            <a:endParaRPr lang="es-ES" sz="2000" i="1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4267200" y="6172200"/>
            <a:ext cx="304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4800600" y="6049963"/>
            <a:ext cx="2454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1400" smtClean="0">
                <a:solidFill>
                  <a:srgbClr val="000000"/>
                </a:solidFill>
                <a:latin typeface="Clarendon" pitchFamily="18" charset="0"/>
              </a:rPr>
              <a:t>  Sahagún [</a:t>
            </a:r>
            <a:r>
              <a:rPr lang="es-MX" sz="1400" i="1" smtClean="0">
                <a:solidFill>
                  <a:srgbClr val="000000"/>
                </a:solidFill>
                <a:latin typeface="Clarendon" pitchFamily="18" charset="0"/>
              </a:rPr>
              <a:t>aprox.</a:t>
            </a:r>
            <a:r>
              <a:rPr lang="es-MX" sz="1400" smtClean="0">
                <a:solidFill>
                  <a:srgbClr val="000000"/>
                </a:solidFill>
                <a:latin typeface="Clarendon" pitchFamily="18" charset="0"/>
              </a:rPr>
              <a:t> 1550]</a:t>
            </a:r>
            <a:endParaRPr lang="es-ES" sz="1400" smtClean="0">
              <a:solidFill>
                <a:srgbClr val="000000"/>
              </a:solidFill>
              <a:latin typeface="Clarendon" pitchFamily="18" charset="0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3352800" y="252413"/>
            <a:ext cx="1936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1400" b="1" smtClean="0">
                <a:solidFill>
                  <a:srgbClr val="000000"/>
                </a:solidFill>
                <a:latin typeface="Clarendon" pitchFamily="18" charset="0"/>
              </a:rPr>
              <a:t>    Línea de tiempo</a:t>
            </a:r>
            <a:endParaRPr lang="es-ES" sz="1400" b="1" smtClean="0">
              <a:solidFill>
                <a:srgbClr val="000000"/>
              </a:solidFill>
              <a:latin typeface="Clarendon" pitchFamily="18" charset="0"/>
            </a:endParaRPr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>
            <a:off x="4191000" y="685800"/>
            <a:ext cx="0" cy="2895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4953000" y="3856038"/>
            <a:ext cx="1868488" cy="16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1400" smtClean="0">
              <a:solidFill>
                <a:srgbClr val="000000"/>
              </a:solidFill>
              <a:latin typeface="Clarendo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1400" smtClean="0">
                <a:solidFill>
                  <a:srgbClr val="000000"/>
                </a:solidFill>
                <a:latin typeface="Clarendon" pitchFamily="18" charset="0"/>
              </a:rPr>
              <a:t>Whittlaner [1950]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500" smtClean="0">
              <a:solidFill>
                <a:srgbClr val="000000"/>
              </a:solidFill>
              <a:latin typeface="Clarendo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1400" smtClean="0">
                <a:solidFill>
                  <a:srgbClr val="000000"/>
                </a:solidFill>
                <a:latin typeface="Clarendon" pitchFamily="18" charset="0"/>
              </a:rPr>
              <a:t>Jhonson [1939]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500" smtClean="0">
              <a:solidFill>
                <a:srgbClr val="000000"/>
              </a:solidFill>
              <a:latin typeface="Clarendo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1400" smtClean="0">
                <a:solidFill>
                  <a:srgbClr val="000000"/>
                </a:solidFill>
                <a:latin typeface="Clarendon" pitchFamily="18" charset="0"/>
              </a:rPr>
              <a:t>Schultes [1939]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500" smtClean="0">
              <a:solidFill>
                <a:srgbClr val="000000"/>
              </a:solidFill>
              <a:latin typeface="Clarendo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1400" smtClean="0">
                <a:solidFill>
                  <a:srgbClr val="000000"/>
                </a:solidFill>
                <a:latin typeface="Clarendon" pitchFamily="18" charset="0"/>
              </a:rPr>
              <a:t>Reko [1919,1923]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500" smtClean="0">
              <a:solidFill>
                <a:srgbClr val="000000"/>
              </a:solidFill>
              <a:latin typeface="Clarendo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1400" smtClean="0">
                <a:solidFill>
                  <a:srgbClr val="000000"/>
                </a:solidFill>
                <a:latin typeface="Clarendon" pitchFamily="18" charset="0"/>
              </a:rPr>
              <a:t>Safford [1915]</a:t>
            </a:r>
            <a:endParaRPr lang="es-ES" sz="1400" smtClean="0">
              <a:solidFill>
                <a:srgbClr val="000000"/>
              </a:solidFill>
              <a:latin typeface="Clarendon" pitchFamily="18" charset="0"/>
            </a:endParaRPr>
          </a:p>
        </p:txBody>
      </p:sp>
      <p:sp>
        <p:nvSpPr>
          <p:cNvPr id="13" name="Line 22"/>
          <p:cNvSpPr>
            <a:spLocks noChangeShapeType="1"/>
          </p:cNvSpPr>
          <p:nvPr/>
        </p:nvSpPr>
        <p:spPr bwMode="auto">
          <a:xfrm>
            <a:off x="4191000" y="3657600"/>
            <a:ext cx="0" cy="2514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5029200" y="1341438"/>
            <a:ext cx="278794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larendon" pitchFamily="18" charset="0"/>
              </a:rPr>
              <a:t>Hoffman [1966,1969]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larendon" pitchFamily="18" charset="0"/>
              </a:rPr>
              <a:t>Heim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larendon" pitchFamily="18" charset="0"/>
              </a:rPr>
              <a:t> y </a:t>
            </a:r>
            <a:r>
              <a:rPr lang="es-MX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larendon" pitchFamily="18" charset="0"/>
              </a:rPr>
              <a:t>Cailleux</a:t>
            </a: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larendon" pitchFamily="18" charset="0"/>
              </a:rPr>
              <a:t> [1959]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Clarendo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larendon" pitchFamily="18" charset="0"/>
              </a:rPr>
              <a:t>Singer y Smith [1958]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Clarendo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larendon" pitchFamily="18" charset="0"/>
              </a:rPr>
              <a:t>Singer [1958, 1959]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MX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Clarendo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larendon" pitchFamily="18" charset="0"/>
              </a:rPr>
              <a:t>Guzmán [1958, 1959, 1960a,1960b]</a:t>
            </a:r>
            <a:endParaRPr lang="es-E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Clarendo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71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508104" y="1052736"/>
            <a:ext cx="3286477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Times New Roman" pitchFamily="18" charset="0"/>
                <a:cs typeface="Times New Roman" pitchFamily="18" charset="0"/>
              </a:rPr>
              <a:t>      Otras Actividades </a:t>
            </a:r>
          </a:p>
          <a:p>
            <a:endParaRPr lang="es-MX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MX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sz="2000" dirty="0" err="1" smtClean="0">
                <a:latin typeface="Times New Roman" pitchFamily="18" charset="0"/>
                <a:cs typeface="Times New Roman" pitchFamily="18" charset="0"/>
              </a:rPr>
              <a:t>Simposia</a:t>
            </a:r>
            <a:endParaRPr lang="es-MX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MX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Cursos-Talleres</a:t>
            </a:r>
          </a:p>
          <a:p>
            <a:endParaRPr lang="es-MX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Exposiciones (Hongos frescos</a:t>
            </a:r>
          </a:p>
          <a:p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s-MX" sz="2000" dirty="0" err="1" smtClean="0">
                <a:latin typeface="Times New Roman" pitchFamily="18" charset="0"/>
                <a:cs typeface="Times New Roman" pitchFamily="18" charset="0"/>
              </a:rPr>
              <a:t>deshidaratados</a:t>
            </a:r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s-MX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Pláticas estudiantiles</a:t>
            </a:r>
          </a:p>
          <a:p>
            <a:endParaRPr lang="es-MX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Muestras gastronómicas</a:t>
            </a:r>
          </a:p>
          <a:p>
            <a:endParaRPr lang="es-MX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MX" sz="2000" dirty="0" smtClean="0">
                <a:latin typeface="Times New Roman" pitchFamily="18" charset="0"/>
                <a:cs typeface="Times New Roman" pitchFamily="18" charset="0"/>
              </a:rPr>
              <a:t>Trabajo con comunidad</a:t>
            </a:r>
            <a:endParaRPr lang="es-MX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AutoShape 2" descr="http://thumbp5-gq1.thumb.mail.yahoo.com/tn?sid=715123391&amp;mid=ALUaiWIAAQ29UEajfwSu9xU4ya0&amp;midoffset=2_0_0_1_15992243&amp;partid=2&amp;f=1124&amp;fid=Inbox&amp;w=642&amp;h=480&amp;httperr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196" name="AutoShape 4" descr="http://thumbp5-gq1.thumb.mail.yahoo.com/tn?sid=715123391&amp;mid=ALUaiWIAAQ29UEajfwSu9xU4ya0&amp;midoffset=2_0_0_1_15992243&amp;partid=2&amp;f=1124&amp;fid=Inbox&amp;w=642&amp;h=480&amp;httperr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8197" name="Picture 5" descr="C:\Users\uaeh\Desktop\Nallely\tn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3" y="908720"/>
            <a:ext cx="908900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6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Mushrooms Rock! por brothergrimm.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" y="836712"/>
            <a:ext cx="9144000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96651"/>
            <a:ext cx="8352928" cy="626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3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sahagun-testimonie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67866"/>
            <a:ext cx="8352928" cy="244827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43" y="3429001"/>
            <a:ext cx="1848539" cy="26496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3451328"/>
            <a:ext cx="2592288" cy="2510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kamchatka-tc.ru/photo/ksu/ksu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932" y="1172749"/>
            <a:ext cx="3175553" cy="47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1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381000"/>
            <a:ext cx="414813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990850" y="3429000"/>
            <a:ext cx="3160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000" smtClean="0">
                <a:solidFill>
                  <a:srgbClr val="660033"/>
                </a:solidFill>
                <a:latin typeface="Clarendon" pitchFamily="18" charset="0"/>
              </a:rPr>
              <a:t>Micofilia </a:t>
            </a:r>
            <a:r>
              <a:rPr lang="es-MX" sz="2000" i="1" smtClean="0">
                <a:solidFill>
                  <a:srgbClr val="660033"/>
                </a:solidFill>
                <a:latin typeface="Clarendon" pitchFamily="18" charset="0"/>
              </a:rPr>
              <a:t>vs</a:t>
            </a:r>
            <a:r>
              <a:rPr lang="es-MX" sz="2000" smtClean="0">
                <a:solidFill>
                  <a:srgbClr val="660033"/>
                </a:solidFill>
                <a:latin typeface="Clarendon" pitchFamily="18" charset="0"/>
              </a:rPr>
              <a:t> Micofobia</a:t>
            </a:r>
            <a:endParaRPr lang="es-ES" sz="2000" smtClean="0">
              <a:solidFill>
                <a:srgbClr val="660033"/>
              </a:solidFill>
              <a:latin typeface="Clarendo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5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66">
                <a:gamma/>
                <a:shade val="0"/>
                <a:invGamma/>
              </a:srgbClr>
            </a:gs>
            <a:gs pos="50000">
              <a:srgbClr val="006666"/>
            </a:gs>
            <a:gs pos="100000">
              <a:srgbClr val="006666">
                <a:gamma/>
                <a:shade val="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http://mx.wrs.yahoo.com/_ylt=AsekAxbFsDkmh8pA7bbW_RLO8Qt./SIG=11etpj86o/**http%3A//diseyes.lycaeum.org/cact/loph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4495800" cy="346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828800"/>
            <a:ext cx="3021013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810000" y="6096000"/>
            <a:ext cx="480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i="1" smtClean="0">
                <a:solidFill>
                  <a:srgbClr val="00CC99"/>
                </a:solidFill>
                <a:latin typeface="Clarendon" pitchFamily="18" charset="0"/>
              </a:rPr>
              <a:t>               Peyotl: teoría, equívoco, hito</a:t>
            </a:r>
            <a:endParaRPr lang="es-ES" i="1" smtClean="0">
              <a:solidFill>
                <a:srgbClr val="00CC99"/>
              </a:solidFill>
              <a:latin typeface="Clarendon" pitchFamily="18" charset="0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657600" y="809625"/>
            <a:ext cx="21193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000" smtClean="0">
                <a:solidFill>
                  <a:srgbClr val="FFFFFF"/>
                </a:solidFill>
                <a:latin typeface="Clarendon" pitchFamily="18" charset="0"/>
              </a:rPr>
              <a:t>Safford [1915]</a:t>
            </a:r>
            <a:endParaRPr lang="es-ES" sz="2000" smtClean="0">
              <a:solidFill>
                <a:srgbClr val="FFFFFF"/>
              </a:solidFill>
              <a:latin typeface="Clarendo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0033"/>
            </a:gs>
            <a:gs pos="50000">
              <a:srgbClr val="660033">
                <a:gamma/>
                <a:shade val="0"/>
                <a:invGamma/>
              </a:srgbClr>
            </a:gs>
            <a:gs pos="100000">
              <a:srgbClr val="6600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114" y="1990726"/>
            <a:ext cx="2752725" cy="295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81" y="1905000"/>
            <a:ext cx="178911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236296" y="5029200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dirty="0" smtClean="0">
                <a:solidFill>
                  <a:srgbClr val="B2B2B2"/>
                </a:solidFill>
              </a:rPr>
              <a:t>México</a:t>
            </a:r>
            <a:endParaRPr lang="es-ES" dirty="0" smtClean="0">
              <a:solidFill>
                <a:srgbClr val="B2B2B2"/>
              </a:solidFill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931987" y="4998206"/>
            <a:ext cx="1231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dirty="0" smtClean="0">
                <a:solidFill>
                  <a:srgbClr val="B2B2B2"/>
                </a:solidFill>
              </a:rPr>
              <a:t> Guatemala</a:t>
            </a:r>
            <a:endParaRPr lang="es-ES" dirty="0" smtClean="0">
              <a:solidFill>
                <a:srgbClr val="B2B2B2"/>
              </a:solidFill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759075" y="5943600"/>
            <a:ext cx="387958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z="2200" i="1" dirty="0" smtClean="0">
                <a:solidFill>
                  <a:srgbClr val="DDDDDD"/>
                </a:solidFill>
              </a:rPr>
              <a:t>Mesoamérica, los hongos piedra</a:t>
            </a:r>
            <a:endParaRPr lang="es-ES" sz="2200" i="1" dirty="0" smtClean="0">
              <a:solidFill>
                <a:srgbClr val="DDDDDD"/>
              </a:solidFill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713163" y="990600"/>
            <a:ext cx="1716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MX" smtClean="0">
                <a:solidFill>
                  <a:srgbClr val="FFFFFF"/>
                </a:solidFill>
                <a:latin typeface="Clarendon" pitchFamily="18" charset="0"/>
              </a:rPr>
              <a:t>Sapper [20’] </a:t>
            </a:r>
            <a:endParaRPr lang="es-ES" smtClean="0">
              <a:solidFill>
                <a:srgbClr val="FFFFFF"/>
              </a:solidFill>
              <a:latin typeface="Clarendon" pitchFamily="18" charset="0"/>
            </a:endParaRPr>
          </a:p>
        </p:txBody>
      </p:sp>
      <p:pic>
        <p:nvPicPr>
          <p:cNvPr id="4098" name="Picture 2" descr="http://www.elementos.buap.mx/num95/im%E1genes/figura%209%20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541" y="2951415"/>
            <a:ext cx="3340719" cy="199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00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all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863</Words>
  <Application>Microsoft Office PowerPoint</Application>
  <PresentationFormat>Presentación en pantalla (4:3)</PresentationFormat>
  <Paragraphs>261</Paragraphs>
  <Slides>36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36</vt:i4>
      </vt:variant>
    </vt:vector>
  </HeadingPairs>
  <TitlesOfParts>
    <vt:vector size="49" baseType="lpstr">
      <vt:lpstr>Arial</vt:lpstr>
      <vt:lpstr>Calibri</vt:lpstr>
      <vt:lpstr>Calibri Light</vt:lpstr>
      <vt:lpstr>Century Gothic</vt:lpstr>
      <vt:lpstr>Clarendon</vt:lpstr>
      <vt:lpstr>Times New Roman</vt:lpstr>
      <vt:lpstr>Diseño predeterminado</vt:lpstr>
      <vt:lpstr>1_Diseño predeterminado</vt:lpstr>
      <vt:lpstr>2_Diseño predeterminado</vt:lpstr>
      <vt:lpstr>3_Diseño predeterminado</vt:lpstr>
      <vt:lpstr>Malla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Micología 2</dc:creator>
  <cp:lastModifiedBy>Ángel Moreno Fuentes</cp:lastModifiedBy>
  <cp:revision>95</cp:revision>
  <dcterms:created xsi:type="dcterms:W3CDTF">2012-09-04T12:36:18Z</dcterms:created>
  <dcterms:modified xsi:type="dcterms:W3CDTF">2016-02-27T17:56:45Z</dcterms:modified>
</cp:coreProperties>
</file>