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8E34-BC12-4E33-B36E-713587E712A1}" type="datetimeFigureOut">
              <a:rPr lang="es-MX" smtClean="0"/>
              <a:pPr/>
              <a:t>23/09/2015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56F1-C7F1-4DE1-ADBA-4C62D510E1F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ci_n_de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COLECCIÓN ETNOBOTÁNICA</a:t>
            </a:r>
            <a:br>
              <a:rPr lang="es-MX" dirty="0" smtClean="0"/>
            </a:br>
            <a:r>
              <a:rPr lang="es-MX" dirty="0" smtClean="0"/>
              <a:t>JARDÍN BOTÁNICO INSTITUTO DE BIOLOGÍA, UNAM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08112"/>
          </a:xfrm>
        </p:spPr>
        <p:txBody>
          <a:bodyPr/>
          <a:lstStyle/>
          <a:p>
            <a:pPr algn="r"/>
            <a:r>
              <a:rPr lang="es-MX" dirty="0" smtClean="0">
                <a:solidFill>
                  <a:schemeClr val="tx1"/>
                </a:solidFill>
              </a:rPr>
              <a:t>CURADORA: CRISTINA MAPES</a:t>
            </a:r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COLECTAS PLANTAS </a:t>
            </a:r>
            <a:r>
              <a:rPr lang="es-MX" dirty="0" smtClean="0"/>
              <a:t>SECAS</a:t>
            </a:r>
            <a:br>
              <a:rPr lang="es-MX" dirty="0" smtClean="0"/>
            </a:br>
            <a:r>
              <a:rPr lang="es-MX" sz="3600" dirty="0" smtClean="0"/>
              <a:t>Manojos de plantas medicinales y comestibles</a:t>
            </a:r>
            <a:endParaRPr lang="es-MX" sz="3600" dirty="0"/>
          </a:p>
        </p:txBody>
      </p:sp>
      <p:pic>
        <p:nvPicPr>
          <p:cNvPr id="9218" name="Picture 2" descr="C:\Users\Cristina Mapes\Desktop\fotos colección etnobotanica\Col Etnobotánica 20110503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88833" cy="4461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ARTESANÍAS</a:t>
            </a:r>
            <a:endParaRPr lang="es-MX" dirty="0"/>
          </a:p>
        </p:txBody>
      </p:sp>
      <p:pic>
        <p:nvPicPr>
          <p:cNvPr id="11266" name="Picture 2" descr="C:\Users\Cristina Mapes\Desktop\fotos colección etnobotanica\ARTESAN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392488" cy="3465810"/>
          </a:xfrm>
          <a:prstGeom prst="rect">
            <a:avLst/>
          </a:prstGeom>
          <a:noFill/>
        </p:spPr>
      </p:pic>
      <p:pic>
        <p:nvPicPr>
          <p:cNvPr id="11267" name="Picture 3" descr="C:\Users\Cristina Mapes\Desktop\fotos colección etnobotanica\foto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240360" cy="4212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SEMILLAS</a:t>
            </a:r>
            <a:endParaRPr lang="es-MX" dirty="0"/>
          </a:p>
        </p:txBody>
      </p:sp>
      <p:pic>
        <p:nvPicPr>
          <p:cNvPr id="15362" name="Picture 2" descr="C:\Users\Cristina Mapes\Desktop\fotos colección etnobotanica\COLL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528392" cy="3393802"/>
          </a:xfrm>
          <a:prstGeom prst="rect">
            <a:avLst/>
          </a:prstGeom>
          <a:noFill/>
        </p:spPr>
      </p:pic>
      <p:pic>
        <p:nvPicPr>
          <p:cNvPr id="15363" name="Picture 3" descr="C:\Users\Cristina Mapes\Desktop\fotos colección etnobotanica\COLL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176464" cy="339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COLLARES</a:t>
            </a:r>
            <a:endParaRPr lang="es-MX" dirty="0"/>
          </a:p>
        </p:txBody>
      </p:sp>
      <p:pic>
        <p:nvPicPr>
          <p:cNvPr id="16386" name="Picture 2" descr="C:\Users\Cristina Mapes\Desktop\fotos colección etnobotanica\Collar eucalip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4320479" cy="3304456"/>
          </a:xfrm>
          <a:prstGeom prst="rect">
            <a:avLst/>
          </a:prstGeom>
          <a:noFill/>
        </p:spPr>
      </p:pic>
      <p:pic>
        <p:nvPicPr>
          <p:cNvPr id="16387" name="Picture 3" descr="C:\Users\Cristina Mapes\Desktop\fotos colección etnobotanica\artesanías varias fot Carmen Loy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3"/>
            <a:ext cx="3528392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 smtClean="0"/>
              <a:t>Castilla </a:t>
            </a:r>
            <a:r>
              <a:rPr lang="es-MX" i="1" dirty="0" err="1" smtClean="0"/>
              <a:t>elastica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i="1" dirty="0" smtClean="0"/>
              <a:t>Agave</a:t>
            </a:r>
            <a:r>
              <a:rPr lang="es-MX" dirty="0" smtClean="0"/>
              <a:t> </a:t>
            </a:r>
            <a:r>
              <a:rPr lang="es-MX" dirty="0" err="1" smtClean="0"/>
              <a:t>sp.</a:t>
            </a:r>
            <a:endParaRPr lang="es-MX" dirty="0"/>
          </a:p>
        </p:txBody>
      </p:sp>
      <p:pic>
        <p:nvPicPr>
          <p:cNvPr id="17410" name="Picture 2" descr="C:\Users\Cristina Mapes\Desktop\fotos colección etnobotanica\C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28800"/>
            <a:ext cx="3384375" cy="4224313"/>
          </a:xfrm>
          <a:prstGeom prst="rect">
            <a:avLst/>
          </a:prstGeom>
          <a:noFill/>
        </p:spPr>
      </p:pic>
      <p:pic>
        <p:nvPicPr>
          <p:cNvPr id="17411" name="Picture 3" descr="C:\Users\Cristina Mapes\Desktop\fotos colección etnobotanica\Col Etnobotánic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3744416" cy="4788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 smtClean="0"/>
              <a:t>Zea</a:t>
            </a:r>
            <a:r>
              <a:rPr lang="es-MX" dirty="0" smtClean="0"/>
              <a:t> spp. </a:t>
            </a:r>
            <a:r>
              <a:rPr lang="es-MX" i="1" dirty="0" err="1" smtClean="0"/>
              <a:t>Dasypus</a:t>
            </a:r>
            <a:r>
              <a:rPr lang="es-MX" dirty="0" smtClean="0"/>
              <a:t> </a:t>
            </a:r>
            <a:r>
              <a:rPr lang="es-MX" dirty="0" err="1" smtClean="0"/>
              <a:t>sp.</a:t>
            </a:r>
            <a:endParaRPr lang="es-MX" dirty="0"/>
          </a:p>
        </p:txBody>
      </p:sp>
      <p:pic>
        <p:nvPicPr>
          <p:cNvPr id="18434" name="Picture 2" descr="C:\Users\Cristina Mapes\Desktop\fotos colección etnobotanica\1 EPE 47 dic 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1844158"/>
            <a:ext cx="4211885" cy="4105791"/>
          </a:xfrm>
          <a:prstGeom prst="rect">
            <a:avLst/>
          </a:prstGeom>
          <a:noFill/>
        </p:spPr>
      </p:pic>
      <p:pic>
        <p:nvPicPr>
          <p:cNvPr id="18435" name="Picture 3" descr="C:\Users\Cristina Mapes\Desktop\fotos colección etnobotanica\Col Etnobotánica 20110503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3123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 smtClean="0"/>
              <a:t>Zea </a:t>
            </a:r>
            <a:r>
              <a:rPr lang="es-MX" i="1" dirty="0" err="1" smtClean="0"/>
              <a:t>mays</a:t>
            </a:r>
            <a:r>
              <a:rPr lang="es-MX" i="1" dirty="0" smtClean="0"/>
              <a:t> </a:t>
            </a:r>
            <a:r>
              <a:rPr lang="es-MX" dirty="0" smtClean="0"/>
              <a:t>L.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i="1" dirty="0" err="1" smtClean="0"/>
              <a:t>Otatea</a:t>
            </a:r>
            <a:r>
              <a:rPr lang="es-MX" i="1" dirty="0" smtClean="0"/>
              <a:t> </a:t>
            </a:r>
            <a:r>
              <a:rPr lang="es-MX" i="1" dirty="0" err="1" smtClean="0"/>
              <a:t>acuminata</a:t>
            </a:r>
            <a:endParaRPr lang="es-MX" i="1" dirty="0"/>
          </a:p>
        </p:txBody>
      </p:sp>
      <p:pic>
        <p:nvPicPr>
          <p:cNvPr id="19458" name="Picture 2" descr="C:\Users\Cristina Mapes\Desktop\fotos colección etnobotanica\Col Etnobotá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844823"/>
            <a:ext cx="3816423" cy="4013051"/>
          </a:xfrm>
          <a:prstGeom prst="rect">
            <a:avLst/>
          </a:prstGeom>
          <a:noFill/>
        </p:spPr>
      </p:pic>
      <p:pic>
        <p:nvPicPr>
          <p:cNvPr id="19459" name="Picture 3" descr="C:\Users\Cristina Mapes\Desktop\fotos colección etnobotanica\fru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168352" cy="4428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 err="1" smtClean="0"/>
              <a:t>Dasylirion</a:t>
            </a:r>
            <a:r>
              <a:rPr lang="es-MX" dirty="0" smtClean="0"/>
              <a:t> </a:t>
            </a:r>
            <a:r>
              <a:rPr lang="es-MX" dirty="0" err="1" smtClean="0"/>
              <a:t>sp.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i="1" dirty="0" err="1" smtClean="0"/>
              <a:t>Eichornia</a:t>
            </a:r>
            <a:r>
              <a:rPr lang="es-MX" i="1" dirty="0" smtClean="0"/>
              <a:t> </a:t>
            </a:r>
            <a:r>
              <a:rPr lang="es-MX" i="1" dirty="0" err="1" smtClean="0"/>
              <a:t>crassipes</a:t>
            </a:r>
            <a:endParaRPr lang="es-MX" i="1" dirty="0"/>
          </a:p>
        </p:txBody>
      </p:sp>
      <p:pic>
        <p:nvPicPr>
          <p:cNvPr id="20482" name="Picture 2" descr="C:\Users\Cristina Mapes\Desktop\fotos colección etnobotanica\carp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888432" cy="3936851"/>
          </a:xfrm>
          <a:prstGeom prst="rect">
            <a:avLst/>
          </a:prstGeom>
          <a:noFill/>
        </p:spPr>
      </p:pic>
      <p:pic>
        <p:nvPicPr>
          <p:cNvPr id="20483" name="Picture 3" descr="C:\Users\Cristina Mapes\Desktop\fotos colección etnobotanica\t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960440" cy="4282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Hormigas </a:t>
            </a:r>
            <a:r>
              <a:rPr lang="es-MX" dirty="0" err="1" smtClean="0"/>
              <a:t>chicatanas</a:t>
            </a:r>
            <a:r>
              <a:rPr lang="es-MX" dirty="0" smtClean="0"/>
              <a:t> </a:t>
            </a:r>
            <a:r>
              <a:rPr lang="es-MX" i="1" dirty="0" err="1" smtClean="0"/>
              <a:t>Atta</a:t>
            </a:r>
            <a:endParaRPr lang="es-MX" i="1" dirty="0"/>
          </a:p>
        </p:txBody>
      </p:sp>
      <p:pic>
        <p:nvPicPr>
          <p:cNvPr id="24578" name="Picture 2" descr="C:\Users\Cristina Mapes\Desktop\fotos colección etnobotanica\insectos comesti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628774"/>
            <a:ext cx="5399087" cy="4032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DEMOSTRACIONES, ACTIVIDADES DE DIFUSIÓN</a:t>
            </a:r>
            <a:endParaRPr lang="es-MX" dirty="0"/>
          </a:p>
        </p:txBody>
      </p:sp>
      <p:pic>
        <p:nvPicPr>
          <p:cNvPr id="19458" name="Picture 2" descr="C:\Users\Cristina Mapes\Desktop\fotos colección etnobotanica\DíaJarínBotánico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3"/>
            <a:ext cx="3168352" cy="2705968"/>
          </a:xfrm>
          <a:prstGeom prst="rect">
            <a:avLst/>
          </a:prstGeom>
          <a:noFill/>
        </p:spPr>
      </p:pic>
      <p:pic>
        <p:nvPicPr>
          <p:cNvPr id="19459" name="Picture 3" descr="C:\Users\Cristina Mapes\Desktop\fotos colección etnobotanica\DíaJarínBotánico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7"/>
            <a:ext cx="3312368" cy="266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JARDÍN BOTÁNICO</a:t>
            </a:r>
            <a:endParaRPr lang="es-MX" dirty="0"/>
          </a:p>
        </p:txBody>
      </p:sp>
      <p:pic>
        <p:nvPicPr>
          <p:cNvPr id="1026" name="Picture 2" descr="C:\Users\Cristina Mapes\Desktop\fotos colección etnobotanica\jardin botanic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952328" cy="2527573"/>
          </a:xfrm>
          <a:prstGeom prst="rect">
            <a:avLst/>
          </a:prstGeom>
          <a:noFill/>
        </p:spPr>
      </p:pic>
      <p:pic>
        <p:nvPicPr>
          <p:cNvPr id="1027" name="Picture 3" descr="C:\Users\Cristina Mapes\Desktop\fotos colección etnobotanica\jardin botanic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8622" y="1556792"/>
            <a:ext cx="3395746" cy="2376264"/>
          </a:xfrm>
          <a:prstGeom prst="rect">
            <a:avLst/>
          </a:prstGeom>
          <a:noFill/>
        </p:spPr>
      </p:pic>
      <p:pic>
        <p:nvPicPr>
          <p:cNvPr id="1028" name="Picture 4" descr="C:\Users\Cristina Mapes\Desktop\fotos colección etnobotanica\jardin botanic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096344" cy="2088232"/>
          </a:xfrm>
          <a:prstGeom prst="rect">
            <a:avLst/>
          </a:prstGeom>
          <a:noFill/>
        </p:spPr>
      </p:pic>
      <p:pic>
        <p:nvPicPr>
          <p:cNvPr id="1029" name="Picture 5" descr="C:\Users\Cristina Mapes\Desktop\fotos colección etnobotanica\jardín botanico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49080"/>
            <a:ext cx="324036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ristina Mapes\Desktop\fotos colección etnobotanica\MAÍ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384376" cy="2808312"/>
          </a:xfrm>
          <a:prstGeom prst="rect">
            <a:avLst/>
          </a:prstGeom>
          <a:noFill/>
        </p:spPr>
      </p:pic>
      <p:pic>
        <p:nvPicPr>
          <p:cNvPr id="21507" name="Picture 3" descr="C:\Users\Cristina Mapes\Desktop\fotos colección etnobotanica\PLANT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317380" cy="2952328"/>
          </a:xfrm>
          <a:prstGeom prst="rect">
            <a:avLst/>
          </a:prstGeom>
          <a:noFill/>
        </p:spPr>
      </p:pic>
      <p:pic>
        <p:nvPicPr>
          <p:cNvPr id="21508" name="Picture 4" descr="C:\Users\Cristina Mapes\Desktop\fotos colección etnobotanica\EXCIVI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17032"/>
            <a:ext cx="3384376" cy="2880320"/>
          </a:xfrm>
          <a:prstGeom prst="rect">
            <a:avLst/>
          </a:prstGeom>
          <a:noFill/>
        </p:spPr>
      </p:pic>
      <p:pic>
        <p:nvPicPr>
          <p:cNvPr id="21510" name="Picture 6" descr="C:\Users\Cristina Mapes\Desktop\fotos colección etnobotanica\AGA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432048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ristina Mapes\Desktop\fotos colección etnobotanica\Londres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3960440" cy="3240360"/>
          </a:xfrm>
          <a:prstGeom prst="rect">
            <a:avLst/>
          </a:prstGeom>
          <a:noFill/>
        </p:spPr>
      </p:pic>
      <p:pic>
        <p:nvPicPr>
          <p:cNvPr id="22531" name="Picture 3" descr="C:\Users\Cristina Mapes\Desktop\fotos colección etnobotanica\Londre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530004" cy="3312368"/>
          </a:xfrm>
          <a:prstGeom prst="rect">
            <a:avLst/>
          </a:prstGeom>
          <a:noFill/>
        </p:spPr>
      </p:pic>
      <p:pic>
        <p:nvPicPr>
          <p:cNvPr id="22532" name="Picture 4" descr="C:\Users\Cristina Mapes\Desktop\fotos colección etnobotanica\Londres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789040"/>
            <a:ext cx="3888432" cy="2520280"/>
          </a:xfrm>
          <a:prstGeom prst="rect">
            <a:avLst/>
          </a:prstGeom>
          <a:noFill/>
        </p:spPr>
      </p:pic>
      <p:pic>
        <p:nvPicPr>
          <p:cNvPr id="22534" name="Picture 6" descr="C:\Users\Cristina Mapes\Desktop\fotos colección etnobotanica\Londres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789040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La colección etnobotánica que es un valioso recurso para el estudio de los usos pasados, presentes y futuros de las plantas, es parte del Herbario Nacional de México y está alojada en el Jardín Botánico del IB-UNAM. Forma parte de una red internacional de colecciones etnobotánicas y fue iniciada en 1982 por los integrantes del grupo de Etnobotánica del Jardín Botánico. Actualmente cuenta con 3500 ejemplares debidamente procesados y etiquetados, arreglados en orden alfabético por familia, género y especie que proceden de la mayoría de las entidades federativas de la República Mexicana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Se encuentran en términos generales bien representadas las siguientes regiones: la Sierra Norte de Puebla, la Sierra Tarahumara, el Istmo de Tehuantepec y la Península de Yucatán. El material proviene de diferentes tipos de vegetación, </a:t>
            </a:r>
            <a:r>
              <a:rPr lang="es-MX" dirty="0" err="1" smtClean="0"/>
              <a:t>agroecosistemas</a:t>
            </a:r>
            <a:r>
              <a:rPr lang="es-MX" dirty="0" smtClean="0"/>
              <a:t> y mercados. Los usos mejor representados  son el comestible, el medicinal y el artesanal con objetos hechos de materiales de diferentes especies vegetales o partes útiles como: raíces, hojas, tallos, bulbos, rizomas, cortezas, botones florales, inflorescencias, frutos, semillas, etc. Este acervo se encuentra apoyado por una base de datos a cargo de la </a:t>
            </a:r>
            <a:r>
              <a:rPr lang="es-MX" dirty="0" err="1" smtClean="0"/>
              <a:t>Biól</a:t>
            </a:r>
            <a:r>
              <a:rPr lang="es-MX" dirty="0" smtClean="0"/>
              <a:t>. Laura Cortés </a:t>
            </a:r>
            <a:r>
              <a:rPr lang="es-MX" dirty="0" err="1" smtClean="0"/>
              <a:t>Zárraga</a:t>
            </a:r>
            <a:r>
              <a:rPr lang="es-MX" dirty="0" smtClean="0"/>
              <a:t> que a la fecha cuenta con 3500 registros y contiene la colección sistemática en Espíritu, tarjetas de referencia de plantas medicinales, manojos de plantas medicinales y comestibles, objetos de artesanías, semillas de frijol y de amaranto. 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691680" y="1340768"/>
          <a:ext cx="5904656" cy="4464496"/>
        </p:xfrm>
        <a:graphic>
          <a:graphicData uri="http://schemas.openxmlformats.org/presentationml/2006/ole">
            <p:oleObj spid="_x0000_s23558" name="Presentación" r:id="rId3" imgW="4570434" imgH="3427397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INFRAESTRUCTURA</a:t>
            </a:r>
            <a:endParaRPr lang="es-MX" dirty="0"/>
          </a:p>
        </p:txBody>
      </p:sp>
      <p:pic>
        <p:nvPicPr>
          <p:cNvPr id="4099" name="Picture 3" descr="C:\Users\Cristina Mapes\Desktop\fotos colección etnobotanica\GABET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312368" cy="3600400"/>
          </a:xfrm>
          <a:prstGeom prst="rect">
            <a:avLst/>
          </a:prstGeom>
          <a:noFill/>
        </p:spPr>
      </p:pic>
      <p:pic>
        <p:nvPicPr>
          <p:cNvPr id="4100" name="Picture 4" descr="C:\Users\Cristina Mapes\Desktop\fotos colección etnobotanica\foto 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3240360" cy="36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BASE DE DATOS</a:t>
            </a:r>
            <a:endParaRPr lang="es-MX" dirty="0"/>
          </a:p>
        </p:txBody>
      </p:sp>
      <p:pic>
        <p:nvPicPr>
          <p:cNvPr id="5122" name="Picture 2" descr="C:\Users\Cristina Mapes\Desktop\fotos colección etnobotanica\colEtb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72407" cy="3168352"/>
          </a:xfrm>
          <a:prstGeom prst="rect">
            <a:avLst/>
          </a:prstGeom>
          <a:noFill/>
        </p:spPr>
      </p:pic>
      <p:pic>
        <p:nvPicPr>
          <p:cNvPr id="5123" name="Picture 3" descr="C:\Users\Cristina Mapes\Desktop\fotos colección etnobotanica\FI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10445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COLECTAS EN ESPÍRITU</a:t>
            </a:r>
            <a:br>
              <a:rPr lang="es-MX" dirty="0" smtClean="0"/>
            </a:br>
            <a:r>
              <a:rPr lang="es-MX" dirty="0" smtClean="0"/>
              <a:t>FLORES Y FRUTOS</a:t>
            </a:r>
            <a:endParaRPr lang="es-MX" dirty="0"/>
          </a:p>
        </p:txBody>
      </p:sp>
      <p:pic>
        <p:nvPicPr>
          <p:cNvPr id="6146" name="Picture 2" descr="C:\Users\Cristina Mapes\Desktop\fotos colección etnobotanica\ESPÍRI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608512" cy="3816424"/>
          </a:xfrm>
          <a:prstGeom prst="rect">
            <a:avLst/>
          </a:prstGeom>
          <a:noFill/>
        </p:spPr>
      </p:pic>
      <p:pic>
        <p:nvPicPr>
          <p:cNvPr id="6147" name="Picture 3" descr="C:\Users\Cristina Mapes\Desktop\fotos colección etnobotanica\ESPÍRIT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67240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TARJETAS DE REFERENCIA DE PLANTAS MEDICINALES</a:t>
            </a:r>
            <a:endParaRPr lang="es-MX" dirty="0"/>
          </a:p>
        </p:txBody>
      </p:sp>
      <p:pic>
        <p:nvPicPr>
          <p:cNvPr id="7170" name="Picture 2" descr="C:\Users\Cristina Mapes\Desktop\fotos colección etnobotanica\Col Etnobotánica 20110503_004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60848"/>
            <a:ext cx="3384375" cy="3744416"/>
          </a:xfrm>
          <a:prstGeom prst="rect">
            <a:avLst/>
          </a:prstGeom>
          <a:noFill/>
        </p:spPr>
      </p:pic>
      <p:pic>
        <p:nvPicPr>
          <p:cNvPr id="7171" name="Picture 3" descr="C:\Users\Cristina Mapes\Desktop\fotos colección etnobotanica\SEMIL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410445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196</Words>
  <Application>Microsoft Office PowerPoint</Application>
  <PresentationFormat>Presentación en pantalla (4:3)</PresentationFormat>
  <Paragraphs>19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Presentación de Microsoft Office PowerPoint 97-2003</vt:lpstr>
      <vt:lpstr>COLECCIÓN ETNOBOTÁNICA JARDÍN BOTÁNICO INSTITUTO DE BIOLOGÍA, UNAM</vt:lpstr>
      <vt:lpstr>JARDÍN BOTÁNICO</vt:lpstr>
      <vt:lpstr>Diapositiva 3</vt:lpstr>
      <vt:lpstr>Diapositiva 4</vt:lpstr>
      <vt:lpstr>Diapositiva 5</vt:lpstr>
      <vt:lpstr>INFRAESTRUCTURA</vt:lpstr>
      <vt:lpstr>BASE DE DATOS</vt:lpstr>
      <vt:lpstr>COLECTAS EN ESPÍRITU FLORES Y FRUTOS</vt:lpstr>
      <vt:lpstr>TARJETAS DE REFERENCIA DE PLANTAS MEDICINALES</vt:lpstr>
      <vt:lpstr>COLECTAS PLANTAS SECAS Manojos de plantas medicinales y comestibles</vt:lpstr>
      <vt:lpstr>ARTESANÍAS</vt:lpstr>
      <vt:lpstr>SEMILLAS</vt:lpstr>
      <vt:lpstr>COLLARES</vt:lpstr>
      <vt:lpstr>Castilla elastica Agave sp.</vt:lpstr>
      <vt:lpstr>Zea spp. Dasypus sp.</vt:lpstr>
      <vt:lpstr>Zea mays L. Otatea acuminata</vt:lpstr>
      <vt:lpstr>Dasylirion sp. Eichornia crassipes</vt:lpstr>
      <vt:lpstr>Hormigas chicatanas Atta</vt:lpstr>
      <vt:lpstr>DEMOSTRACIONES, ACTIVIDADES DE DIFUSIÓN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COLECCIÓN ETNOBOTÁNICA JARDÍN BOTÁNICO INSTITUTO DE BIOLOGÍA, UNAM</dc:title>
  <dc:creator>Cristina Mapes</dc:creator>
  <cp:lastModifiedBy>Cristina Mapes</cp:lastModifiedBy>
  <cp:revision>45</cp:revision>
  <dcterms:created xsi:type="dcterms:W3CDTF">2015-09-22T23:41:15Z</dcterms:created>
  <dcterms:modified xsi:type="dcterms:W3CDTF">2015-09-24T01:18:53Z</dcterms:modified>
</cp:coreProperties>
</file>