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6" r:id="rId5"/>
    <p:sldId id="261" r:id="rId6"/>
    <p:sldId id="262" r:id="rId7"/>
    <p:sldId id="270" r:id="rId8"/>
    <p:sldId id="268" r:id="rId9"/>
    <p:sldId id="267" r:id="rId10"/>
    <p:sldId id="275" r:id="rId11"/>
    <p:sldId id="276" r:id="rId12"/>
    <p:sldId id="278" r:id="rId13"/>
    <p:sldId id="271" r:id="rId14"/>
    <p:sldId id="272" r:id="rId15"/>
    <p:sldId id="277" r:id="rId16"/>
    <p:sldId id="279" r:id="rId17"/>
    <p:sldId id="273" r:id="rId18"/>
    <p:sldId id="263" r:id="rId19"/>
    <p:sldId id="280" r:id="rId20"/>
    <p:sldId id="281" r:id="rId21"/>
    <p:sldId id="282" r:id="rId22"/>
    <p:sldId id="283" r:id="rId23"/>
    <p:sldId id="284" r:id="rId24"/>
    <p:sldId id="286" r:id="rId25"/>
    <p:sldId id="287" r:id="rId26"/>
    <p:sldId id="285" r:id="rId27"/>
    <p:sldId id="288" r:id="rId28"/>
    <p:sldId id="265" r:id="rId2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-120" y="-6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33F1-E4BF-417A-8314-AB58EB4FA2FD}" type="datetimeFigureOut">
              <a:rPr lang="es-MX" smtClean="0"/>
              <a:pPr/>
              <a:t>05/12/16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79907-804D-4BD8-8D29-E1DCD8EA8C91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33F1-E4BF-417A-8314-AB58EB4FA2FD}" type="datetimeFigureOut">
              <a:rPr lang="es-MX" smtClean="0"/>
              <a:pPr/>
              <a:t>05/12/16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79907-804D-4BD8-8D29-E1DCD8EA8C91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33F1-E4BF-417A-8314-AB58EB4FA2FD}" type="datetimeFigureOut">
              <a:rPr lang="es-MX" smtClean="0"/>
              <a:pPr/>
              <a:t>05/12/16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79907-804D-4BD8-8D29-E1DCD8EA8C91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33F1-E4BF-417A-8314-AB58EB4FA2FD}" type="datetimeFigureOut">
              <a:rPr lang="es-MX" smtClean="0"/>
              <a:pPr/>
              <a:t>05/12/16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79907-804D-4BD8-8D29-E1DCD8EA8C91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33F1-E4BF-417A-8314-AB58EB4FA2FD}" type="datetimeFigureOut">
              <a:rPr lang="es-MX" smtClean="0"/>
              <a:pPr/>
              <a:t>05/12/16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79907-804D-4BD8-8D29-E1DCD8EA8C91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33F1-E4BF-417A-8314-AB58EB4FA2FD}" type="datetimeFigureOut">
              <a:rPr lang="es-MX" smtClean="0"/>
              <a:pPr/>
              <a:t>05/12/16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79907-804D-4BD8-8D29-E1DCD8EA8C91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33F1-E4BF-417A-8314-AB58EB4FA2FD}" type="datetimeFigureOut">
              <a:rPr lang="es-MX" smtClean="0"/>
              <a:pPr/>
              <a:t>05/12/16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79907-804D-4BD8-8D29-E1DCD8EA8C91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33F1-E4BF-417A-8314-AB58EB4FA2FD}" type="datetimeFigureOut">
              <a:rPr lang="es-MX" smtClean="0"/>
              <a:pPr/>
              <a:t>05/12/16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79907-804D-4BD8-8D29-E1DCD8EA8C91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33F1-E4BF-417A-8314-AB58EB4FA2FD}" type="datetimeFigureOut">
              <a:rPr lang="es-MX" smtClean="0"/>
              <a:pPr/>
              <a:t>05/12/16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79907-804D-4BD8-8D29-E1DCD8EA8C91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33F1-E4BF-417A-8314-AB58EB4FA2FD}" type="datetimeFigureOut">
              <a:rPr lang="es-MX" smtClean="0"/>
              <a:pPr/>
              <a:t>05/12/16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79907-804D-4BD8-8D29-E1DCD8EA8C91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33F1-E4BF-417A-8314-AB58EB4FA2FD}" type="datetimeFigureOut">
              <a:rPr lang="es-MX" smtClean="0"/>
              <a:pPr/>
              <a:t>05/12/16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79907-804D-4BD8-8D29-E1DCD8EA8C91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633F1-E4BF-417A-8314-AB58EB4FA2FD}" type="datetimeFigureOut">
              <a:rPr lang="es-MX" smtClean="0"/>
              <a:pPr/>
              <a:t>05/12/16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79907-804D-4BD8-8D29-E1DCD8EA8C91}" type="slidenum">
              <a:rPr lang="es-MX" smtClean="0"/>
              <a:pPr/>
              <a:t>‹Nr.›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 smtClean="0"/>
              <a:t>CEREBRO Y ENFERMEDAD MENTAL</a:t>
            </a:r>
            <a:endParaRPr lang="es-MX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 smtClean="0"/>
              <a:t>CURSO DE DIVULGACIÓN CIENTÍFICA “EXPLORANDO EL CEREBRO”</a:t>
            </a:r>
          </a:p>
          <a:p>
            <a:r>
              <a:rPr lang="es-MX" dirty="0" smtClean="0"/>
              <a:t> </a:t>
            </a:r>
            <a:r>
              <a:rPr lang="es-MX" dirty="0" smtClean="0"/>
              <a:t>UNAM 2016</a:t>
            </a:r>
            <a:endParaRPr lang="es-MX" dirty="0" smtClean="0"/>
          </a:p>
          <a:p>
            <a:r>
              <a:rPr lang="es-MX" dirty="0" smtClean="0"/>
              <a:t>DR. CARLOS BERLANGA CISNEROS</a:t>
            </a:r>
            <a:endParaRPr lang="es-MX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Esquizofrenia y Psicosis</a:t>
            </a:r>
            <a:endParaRPr lang="es-ES" dirty="0"/>
          </a:p>
        </p:txBody>
      </p:sp>
      <p:pic>
        <p:nvPicPr>
          <p:cNvPr id="4" name="Picture 4" descr="http://www.efesalud.com/wp-content/blogs.dir/2/files/2013/07/santiago-tren-300x2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5045" b="1504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8758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Esquizofrenia y Psicosis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Pérdida del contacto con la </a:t>
            </a:r>
            <a:r>
              <a:rPr lang="es-ES" dirty="0" smtClean="0"/>
              <a:t>realidad.</a:t>
            </a:r>
            <a:endParaRPr lang="es-ES" dirty="0" smtClean="0"/>
          </a:p>
          <a:p>
            <a:r>
              <a:rPr lang="es-ES" dirty="0" smtClean="0"/>
              <a:t>Ideas </a:t>
            </a:r>
            <a:r>
              <a:rPr lang="es-ES" dirty="0" smtClean="0"/>
              <a:t>delirantes.</a:t>
            </a:r>
            <a:endParaRPr lang="es-ES" dirty="0" smtClean="0"/>
          </a:p>
          <a:p>
            <a:r>
              <a:rPr lang="es-ES" dirty="0" smtClean="0"/>
              <a:t>Alucinaciones.</a:t>
            </a:r>
            <a:endParaRPr lang="es-ES" dirty="0" smtClean="0"/>
          </a:p>
          <a:p>
            <a:r>
              <a:rPr lang="es-ES" dirty="0" smtClean="0"/>
              <a:t>Alejamiento </a:t>
            </a:r>
            <a:r>
              <a:rPr lang="es-ES" dirty="0" smtClean="0"/>
              <a:t>social.</a:t>
            </a:r>
            <a:endParaRPr lang="es-ES" dirty="0" smtClean="0"/>
          </a:p>
          <a:p>
            <a:r>
              <a:rPr lang="es-ES" dirty="0" smtClean="0"/>
              <a:t>Aplanamiento </a:t>
            </a:r>
            <a:r>
              <a:rPr lang="es-ES" dirty="0" smtClean="0"/>
              <a:t>emocional.</a:t>
            </a:r>
            <a:endParaRPr lang="es-ES" dirty="0" smtClean="0"/>
          </a:p>
          <a:p>
            <a:r>
              <a:rPr lang="es-ES" dirty="0" smtClean="0"/>
              <a:t>Neuroquímica del cerebro </a:t>
            </a:r>
            <a:r>
              <a:rPr lang="es-ES" dirty="0" smtClean="0"/>
              <a:t>alterada.</a:t>
            </a:r>
            <a:endParaRPr lang="es-ES" dirty="0" smtClean="0"/>
          </a:p>
          <a:p>
            <a:r>
              <a:rPr lang="es-ES" dirty="0" smtClean="0"/>
              <a:t>Se maneja con medicación </a:t>
            </a:r>
            <a:r>
              <a:rPr lang="es-ES" dirty="0" smtClean="0"/>
              <a:t>antipsicótica.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017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2996952"/>
            <a:ext cx="3657600" cy="22225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348880"/>
            <a:ext cx="3644900" cy="22225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763688" y="980728"/>
            <a:ext cx="54128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 smtClean="0"/>
              <a:t>Trastornos Depresivos</a:t>
            </a:r>
            <a:endParaRPr lang="es-ES" sz="4400" b="1" dirty="0"/>
          </a:p>
        </p:txBody>
      </p:sp>
    </p:spTree>
    <p:extLst>
      <p:ext uri="{BB962C8B-B14F-4D97-AF65-F5344CB8AC3E}">
        <p14:creationId xmlns:p14="http://schemas.microsoft.com/office/powerpoint/2010/main" val="1960782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508125" y="120650"/>
            <a:ext cx="54545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MX" sz="3600" b="1" dirty="0">
                <a:solidFill>
                  <a:schemeClr val="accent3">
                    <a:lumMod val="50000"/>
                  </a:schemeClr>
                </a:solidFill>
              </a:rPr>
              <a:t>FLUCTUACIONES ANÍMICAS</a:t>
            </a:r>
          </a:p>
          <a:p>
            <a:r>
              <a:rPr lang="es-MX" sz="3600" b="1" dirty="0">
                <a:solidFill>
                  <a:schemeClr val="accent3">
                    <a:lumMod val="50000"/>
                  </a:schemeClr>
                </a:solidFill>
              </a:rPr>
              <a:t>                  NORMALES</a:t>
            </a:r>
            <a:endParaRPr lang="es-E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533400" y="2514600"/>
            <a:ext cx="7924800" cy="0"/>
          </a:xfrm>
          <a:prstGeom prst="line">
            <a:avLst/>
          </a:prstGeom>
          <a:noFill/>
          <a:ln w="63500" cap="rnd">
            <a:solidFill>
              <a:srgbClr val="FF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685800" y="5257800"/>
            <a:ext cx="7924800" cy="0"/>
          </a:xfrm>
          <a:prstGeom prst="line">
            <a:avLst/>
          </a:prstGeom>
          <a:noFill/>
          <a:ln w="63500" cap="rnd">
            <a:solidFill>
              <a:srgbClr val="FF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85800" y="1828800"/>
            <a:ext cx="1252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MX" b="1" u="sng"/>
              <a:t>MANÍA</a:t>
            </a:r>
            <a:endParaRPr lang="es-ES" b="1" u="sng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746125" y="5451475"/>
            <a:ext cx="196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MX" b="1" u="sng"/>
              <a:t>DEPRESIÓN</a:t>
            </a:r>
            <a:endParaRPr lang="es-ES" b="1" u="sng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33400" y="2971800"/>
            <a:ext cx="2354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MX" b="1" u="sng"/>
              <a:t>NORMALIDAD</a:t>
            </a:r>
            <a:endParaRPr lang="es-ES" b="1" u="sng"/>
          </a:p>
        </p:txBody>
      </p:sp>
      <p:sp>
        <p:nvSpPr>
          <p:cNvPr id="6155" name="Freeform 11"/>
          <p:cNvSpPr>
            <a:spLocks/>
          </p:cNvSpPr>
          <p:nvPr/>
        </p:nvSpPr>
        <p:spPr bwMode="auto">
          <a:xfrm>
            <a:off x="661988" y="3246438"/>
            <a:ext cx="8093075" cy="1236662"/>
          </a:xfrm>
          <a:custGeom>
            <a:avLst/>
            <a:gdLst>
              <a:gd name="T0" fmla="*/ 0 w 5098"/>
              <a:gd name="T1" fmla="*/ 553 h 779"/>
              <a:gd name="T2" fmla="*/ 110 w 5098"/>
              <a:gd name="T3" fmla="*/ 480 h 779"/>
              <a:gd name="T4" fmla="*/ 331 w 5098"/>
              <a:gd name="T5" fmla="*/ 296 h 779"/>
              <a:gd name="T6" fmla="*/ 465 w 5098"/>
              <a:gd name="T7" fmla="*/ 259 h 779"/>
              <a:gd name="T8" fmla="*/ 612 w 5098"/>
              <a:gd name="T9" fmla="*/ 271 h 779"/>
              <a:gd name="T10" fmla="*/ 723 w 5098"/>
              <a:gd name="T11" fmla="*/ 369 h 779"/>
              <a:gd name="T12" fmla="*/ 882 w 5098"/>
              <a:gd name="T13" fmla="*/ 639 h 779"/>
              <a:gd name="T14" fmla="*/ 992 w 5098"/>
              <a:gd name="T15" fmla="*/ 725 h 779"/>
              <a:gd name="T16" fmla="*/ 1090 w 5098"/>
              <a:gd name="T17" fmla="*/ 774 h 779"/>
              <a:gd name="T18" fmla="*/ 1470 w 5098"/>
              <a:gd name="T19" fmla="*/ 725 h 779"/>
              <a:gd name="T20" fmla="*/ 1507 w 5098"/>
              <a:gd name="T21" fmla="*/ 688 h 779"/>
              <a:gd name="T22" fmla="*/ 1544 w 5098"/>
              <a:gd name="T23" fmla="*/ 676 h 779"/>
              <a:gd name="T24" fmla="*/ 1568 w 5098"/>
              <a:gd name="T25" fmla="*/ 639 h 779"/>
              <a:gd name="T26" fmla="*/ 1666 w 5098"/>
              <a:gd name="T27" fmla="*/ 590 h 779"/>
              <a:gd name="T28" fmla="*/ 1728 w 5098"/>
              <a:gd name="T29" fmla="*/ 529 h 779"/>
              <a:gd name="T30" fmla="*/ 1813 w 5098"/>
              <a:gd name="T31" fmla="*/ 406 h 779"/>
              <a:gd name="T32" fmla="*/ 1936 w 5098"/>
              <a:gd name="T33" fmla="*/ 320 h 779"/>
              <a:gd name="T34" fmla="*/ 2010 w 5098"/>
              <a:gd name="T35" fmla="*/ 247 h 779"/>
              <a:gd name="T36" fmla="*/ 2206 w 5098"/>
              <a:gd name="T37" fmla="*/ 87 h 779"/>
              <a:gd name="T38" fmla="*/ 2340 w 5098"/>
              <a:gd name="T39" fmla="*/ 26 h 779"/>
              <a:gd name="T40" fmla="*/ 2488 w 5098"/>
              <a:gd name="T41" fmla="*/ 2 h 779"/>
              <a:gd name="T42" fmla="*/ 2561 w 5098"/>
              <a:gd name="T43" fmla="*/ 14 h 779"/>
              <a:gd name="T44" fmla="*/ 2610 w 5098"/>
              <a:gd name="T45" fmla="*/ 87 h 779"/>
              <a:gd name="T46" fmla="*/ 2635 w 5098"/>
              <a:gd name="T47" fmla="*/ 124 h 779"/>
              <a:gd name="T48" fmla="*/ 2671 w 5098"/>
              <a:gd name="T49" fmla="*/ 234 h 779"/>
              <a:gd name="T50" fmla="*/ 2769 w 5098"/>
              <a:gd name="T51" fmla="*/ 382 h 779"/>
              <a:gd name="T52" fmla="*/ 2880 w 5098"/>
              <a:gd name="T53" fmla="*/ 602 h 779"/>
              <a:gd name="T54" fmla="*/ 3051 w 5098"/>
              <a:gd name="T55" fmla="*/ 761 h 779"/>
              <a:gd name="T56" fmla="*/ 3247 w 5098"/>
              <a:gd name="T57" fmla="*/ 749 h 779"/>
              <a:gd name="T58" fmla="*/ 3284 w 5098"/>
              <a:gd name="T59" fmla="*/ 712 h 779"/>
              <a:gd name="T60" fmla="*/ 3321 w 5098"/>
              <a:gd name="T61" fmla="*/ 688 h 779"/>
              <a:gd name="T62" fmla="*/ 3394 w 5098"/>
              <a:gd name="T63" fmla="*/ 614 h 779"/>
              <a:gd name="T64" fmla="*/ 3541 w 5098"/>
              <a:gd name="T65" fmla="*/ 467 h 779"/>
              <a:gd name="T66" fmla="*/ 3664 w 5098"/>
              <a:gd name="T67" fmla="*/ 357 h 779"/>
              <a:gd name="T68" fmla="*/ 3811 w 5098"/>
              <a:gd name="T69" fmla="*/ 210 h 779"/>
              <a:gd name="T70" fmla="*/ 4191 w 5098"/>
              <a:gd name="T71" fmla="*/ 100 h 779"/>
              <a:gd name="T72" fmla="*/ 4326 w 5098"/>
              <a:gd name="T73" fmla="*/ 112 h 779"/>
              <a:gd name="T74" fmla="*/ 4412 w 5098"/>
              <a:gd name="T75" fmla="*/ 222 h 779"/>
              <a:gd name="T76" fmla="*/ 4510 w 5098"/>
              <a:gd name="T77" fmla="*/ 308 h 779"/>
              <a:gd name="T78" fmla="*/ 4534 w 5098"/>
              <a:gd name="T79" fmla="*/ 345 h 779"/>
              <a:gd name="T80" fmla="*/ 4620 w 5098"/>
              <a:gd name="T81" fmla="*/ 418 h 779"/>
              <a:gd name="T82" fmla="*/ 5098 w 5098"/>
              <a:gd name="T83" fmla="*/ 541 h 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098" h="779">
                <a:moveTo>
                  <a:pt x="0" y="553"/>
                </a:moveTo>
                <a:cubicBezTo>
                  <a:pt x="36" y="516"/>
                  <a:pt x="61" y="496"/>
                  <a:pt x="110" y="480"/>
                </a:cubicBezTo>
                <a:cubicBezTo>
                  <a:pt x="166" y="424"/>
                  <a:pt x="251" y="323"/>
                  <a:pt x="331" y="296"/>
                </a:cubicBezTo>
                <a:cubicBezTo>
                  <a:pt x="375" y="281"/>
                  <a:pt x="465" y="259"/>
                  <a:pt x="465" y="259"/>
                </a:cubicBezTo>
                <a:cubicBezTo>
                  <a:pt x="514" y="263"/>
                  <a:pt x="564" y="261"/>
                  <a:pt x="612" y="271"/>
                </a:cubicBezTo>
                <a:cubicBezTo>
                  <a:pt x="660" y="281"/>
                  <a:pt x="688" y="334"/>
                  <a:pt x="723" y="369"/>
                </a:cubicBezTo>
                <a:cubicBezTo>
                  <a:pt x="787" y="432"/>
                  <a:pt x="832" y="564"/>
                  <a:pt x="882" y="639"/>
                </a:cubicBezTo>
                <a:cubicBezTo>
                  <a:pt x="902" y="669"/>
                  <a:pt x="968" y="713"/>
                  <a:pt x="992" y="725"/>
                </a:cubicBezTo>
                <a:cubicBezTo>
                  <a:pt x="1025" y="741"/>
                  <a:pt x="1090" y="774"/>
                  <a:pt x="1090" y="774"/>
                </a:cubicBezTo>
                <a:cubicBezTo>
                  <a:pt x="1378" y="761"/>
                  <a:pt x="1308" y="779"/>
                  <a:pt x="1470" y="725"/>
                </a:cubicBezTo>
                <a:cubicBezTo>
                  <a:pt x="1482" y="713"/>
                  <a:pt x="1492" y="698"/>
                  <a:pt x="1507" y="688"/>
                </a:cubicBezTo>
                <a:cubicBezTo>
                  <a:pt x="1518" y="681"/>
                  <a:pt x="1534" y="684"/>
                  <a:pt x="1544" y="676"/>
                </a:cubicBezTo>
                <a:cubicBezTo>
                  <a:pt x="1555" y="667"/>
                  <a:pt x="1558" y="649"/>
                  <a:pt x="1568" y="639"/>
                </a:cubicBezTo>
                <a:cubicBezTo>
                  <a:pt x="1609" y="597"/>
                  <a:pt x="1614" y="603"/>
                  <a:pt x="1666" y="590"/>
                </a:cubicBezTo>
                <a:cubicBezTo>
                  <a:pt x="1771" y="434"/>
                  <a:pt x="1607" y="667"/>
                  <a:pt x="1728" y="529"/>
                </a:cubicBezTo>
                <a:cubicBezTo>
                  <a:pt x="1761" y="492"/>
                  <a:pt x="1783" y="446"/>
                  <a:pt x="1813" y="406"/>
                </a:cubicBezTo>
                <a:cubicBezTo>
                  <a:pt x="1823" y="393"/>
                  <a:pt x="1936" y="320"/>
                  <a:pt x="1936" y="320"/>
                </a:cubicBezTo>
                <a:cubicBezTo>
                  <a:pt x="1965" y="301"/>
                  <a:pt x="1982" y="267"/>
                  <a:pt x="2010" y="247"/>
                </a:cubicBezTo>
                <a:cubicBezTo>
                  <a:pt x="2080" y="196"/>
                  <a:pt x="2140" y="142"/>
                  <a:pt x="2206" y="87"/>
                </a:cubicBezTo>
                <a:cubicBezTo>
                  <a:pt x="2244" y="55"/>
                  <a:pt x="2291" y="35"/>
                  <a:pt x="2340" y="26"/>
                </a:cubicBezTo>
                <a:cubicBezTo>
                  <a:pt x="2389" y="17"/>
                  <a:pt x="2488" y="2"/>
                  <a:pt x="2488" y="2"/>
                </a:cubicBezTo>
                <a:cubicBezTo>
                  <a:pt x="2512" y="6"/>
                  <a:pt x="2541" y="0"/>
                  <a:pt x="2561" y="14"/>
                </a:cubicBezTo>
                <a:cubicBezTo>
                  <a:pt x="2585" y="31"/>
                  <a:pt x="2594" y="63"/>
                  <a:pt x="2610" y="87"/>
                </a:cubicBezTo>
                <a:cubicBezTo>
                  <a:pt x="2618" y="99"/>
                  <a:pt x="2635" y="124"/>
                  <a:pt x="2635" y="124"/>
                </a:cubicBezTo>
                <a:cubicBezTo>
                  <a:pt x="2663" y="210"/>
                  <a:pt x="2651" y="173"/>
                  <a:pt x="2671" y="234"/>
                </a:cubicBezTo>
                <a:cubicBezTo>
                  <a:pt x="2689" y="289"/>
                  <a:pt x="2749" y="327"/>
                  <a:pt x="2769" y="382"/>
                </a:cubicBezTo>
                <a:cubicBezTo>
                  <a:pt x="2798" y="462"/>
                  <a:pt x="2832" y="531"/>
                  <a:pt x="2880" y="602"/>
                </a:cubicBezTo>
                <a:cubicBezTo>
                  <a:pt x="2933" y="682"/>
                  <a:pt x="2951" y="736"/>
                  <a:pt x="3051" y="761"/>
                </a:cubicBezTo>
                <a:cubicBezTo>
                  <a:pt x="3116" y="757"/>
                  <a:pt x="3183" y="762"/>
                  <a:pt x="3247" y="749"/>
                </a:cubicBezTo>
                <a:cubicBezTo>
                  <a:pt x="3264" y="745"/>
                  <a:pt x="3271" y="723"/>
                  <a:pt x="3284" y="712"/>
                </a:cubicBezTo>
                <a:cubicBezTo>
                  <a:pt x="3295" y="703"/>
                  <a:pt x="3310" y="698"/>
                  <a:pt x="3321" y="688"/>
                </a:cubicBezTo>
                <a:cubicBezTo>
                  <a:pt x="3347" y="665"/>
                  <a:pt x="3369" y="639"/>
                  <a:pt x="3394" y="614"/>
                </a:cubicBezTo>
                <a:cubicBezTo>
                  <a:pt x="3443" y="565"/>
                  <a:pt x="3493" y="517"/>
                  <a:pt x="3541" y="467"/>
                </a:cubicBezTo>
                <a:cubicBezTo>
                  <a:pt x="3638" y="367"/>
                  <a:pt x="3541" y="520"/>
                  <a:pt x="3664" y="357"/>
                </a:cubicBezTo>
                <a:cubicBezTo>
                  <a:pt x="3692" y="320"/>
                  <a:pt x="3779" y="231"/>
                  <a:pt x="3811" y="210"/>
                </a:cubicBezTo>
                <a:cubicBezTo>
                  <a:pt x="3948" y="119"/>
                  <a:pt x="4034" y="131"/>
                  <a:pt x="4191" y="100"/>
                </a:cubicBezTo>
                <a:cubicBezTo>
                  <a:pt x="4236" y="104"/>
                  <a:pt x="4283" y="100"/>
                  <a:pt x="4326" y="112"/>
                </a:cubicBezTo>
                <a:cubicBezTo>
                  <a:pt x="4351" y="119"/>
                  <a:pt x="4409" y="220"/>
                  <a:pt x="4412" y="222"/>
                </a:cubicBezTo>
                <a:cubicBezTo>
                  <a:pt x="4456" y="255"/>
                  <a:pt x="4473" y="265"/>
                  <a:pt x="4510" y="308"/>
                </a:cubicBezTo>
                <a:cubicBezTo>
                  <a:pt x="4520" y="319"/>
                  <a:pt x="4524" y="335"/>
                  <a:pt x="4534" y="345"/>
                </a:cubicBezTo>
                <a:cubicBezTo>
                  <a:pt x="4560" y="372"/>
                  <a:pt x="4593" y="392"/>
                  <a:pt x="4620" y="418"/>
                </a:cubicBezTo>
                <a:cubicBezTo>
                  <a:pt x="4686" y="621"/>
                  <a:pt x="4921" y="541"/>
                  <a:pt x="5098" y="541"/>
                </a:cubicBezTo>
              </a:path>
            </a:pathLst>
          </a:custGeom>
          <a:noFill/>
          <a:ln w="114300" cmpd="sng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623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676400" y="381000"/>
            <a:ext cx="48660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MX" sz="3600" b="1" dirty="0">
                <a:solidFill>
                  <a:schemeClr val="accent3">
                    <a:lumMod val="50000"/>
                  </a:schemeClr>
                </a:solidFill>
              </a:rPr>
              <a:t>TRASTORNO </a:t>
            </a:r>
            <a:r>
              <a:rPr lang="es-MX" sz="3600" b="1" dirty="0" smtClean="0">
                <a:solidFill>
                  <a:schemeClr val="accent3">
                    <a:lumMod val="50000"/>
                  </a:schemeClr>
                </a:solidFill>
              </a:rPr>
              <a:t>DEPRESIVO</a:t>
            </a:r>
            <a:endParaRPr lang="es-E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533400" y="2514600"/>
            <a:ext cx="7924800" cy="0"/>
          </a:xfrm>
          <a:prstGeom prst="line">
            <a:avLst/>
          </a:prstGeom>
          <a:noFill/>
          <a:ln w="63500" cap="rnd">
            <a:solidFill>
              <a:srgbClr val="FF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685800" y="5257800"/>
            <a:ext cx="7924800" cy="0"/>
          </a:xfrm>
          <a:prstGeom prst="line">
            <a:avLst/>
          </a:prstGeom>
          <a:noFill/>
          <a:ln w="63500" cap="rnd">
            <a:solidFill>
              <a:srgbClr val="FF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85800" y="1828800"/>
            <a:ext cx="1252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MX" b="1" u="sng"/>
              <a:t>MANÍA</a:t>
            </a:r>
            <a:endParaRPr lang="es-ES" b="1" u="sng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746125" y="5451475"/>
            <a:ext cx="196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MX" b="1" u="sng"/>
              <a:t>DEPRESIÓN</a:t>
            </a:r>
            <a:endParaRPr lang="es-ES" b="1" u="sng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09600" y="3200400"/>
            <a:ext cx="2354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MX" b="1" u="sng"/>
              <a:t>NORMALIDAD</a:t>
            </a:r>
            <a:endParaRPr lang="es-ES" b="1" u="sng"/>
          </a:p>
        </p:txBody>
      </p:sp>
      <p:sp>
        <p:nvSpPr>
          <p:cNvPr id="7178" name="Freeform 10"/>
          <p:cNvSpPr>
            <a:spLocks/>
          </p:cNvSpPr>
          <p:nvPr/>
        </p:nvSpPr>
        <p:spPr bwMode="auto">
          <a:xfrm>
            <a:off x="739775" y="3930650"/>
            <a:ext cx="8034338" cy="2160588"/>
          </a:xfrm>
          <a:custGeom>
            <a:avLst/>
            <a:gdLst>
              <a:gd name="T0" fmla="*/ 0 w 5061"/>
              <a:gd name="T1" fmla="*/ 61 h 1361"/>
              <a:gd name="T2" fmla="*/ 257 w 5061"/>
              <a:gd name="T3" fmla="*/ 0 h 1361"/>
              <a:gd name="T4" fmla="*/ 919 w 5061"/>
              <a:gd name="T5" fmla="*/ 36 h 1361"/>
              <a:gd name="T6" fmla="*/ 1103 w 5061"/>
              <a:gd name="T7" fmla="*/ 73 h 1361"/>
              <a:gd name="T8" fmla="*/ 1176 w 5061"/>
              <a:gd name="T9" fmla="*/ 98 h 1361"/>
              <a:gd name="T10" fmla="*/ 1213 w 5061"/>
              <a:gd name="T11" fmla="*/ 110 h 1361"/>
              <a:gd name="T12" fmla="*/ 1336 w 5061"/>
              <a:gd name="T13" fmla="*/ 196 h 1361"/>
              <a:gd name="T14" fmla="*/ 1409 w 5061"/>
              <a:gd name="T15" fmla="*/ 245 h 1361"/>
              <a:gd name="T16" fmla="*/ 1434 w 5061"/>
              <a:gd name="T17" fmla="*/ 281 h 1361"/>
              <a:gd name="T18" fmla="*/ 1470 w 5061"/>
              <a:gd name="T19" fmla="*/ 318 h 1361"/>
              <a:gd name="T20" fmla="*/ 1519 w 5061"/>
              <a:gd name="T21" fmla="*/ 404 h 1361"/>
              <a:gd name="T22" fmla="*/ 1581 w 5061"/>
              <a:gd name="T23" fmla="*/ 478 h 1361"/>
              <a:gd name="T24" fmla="*/ 1654 w 5061"/>
              <a:gd name="T25" fmla="*/ 625 h 1361"/>
              <a:gd name="T26" fmla="*/ 1752 w 5061"/>
              <a:gd name="T27" fmla="*/ 894 h 1361"/>
              <a:gd name="T28" fmla="*/ 1777 w 5061"/>
              <a:gd name="T29" fmla="*/ 968 h 1361"/>
              <a:gd name="T30" fmla="*/ 1973 w 5061"/>
              <a:gd name="T31" fmla="*/ 1225 h 1361"/>
              <a:gd name="T32" fmla="*/ 2120 w 5061"/>
              <a:gd name="T33" fmla="*/ 1262 h 1361"/>
              <a:gd name="T34" fmla="*/ 2389 w 5061"/>
              <a:gd name="T35" fmla="*/ 1250 h 1361"/>
              <a:gd name="T36" fmla="*/ 2598 w 5061"/>
              <a:gd name="T37" fmla="*/ 1090 h 1361"/>
              <a:gd name="T38" fmla="*/ 2671 w 5061"/>
              <a:gd name="T39" fmla="*/ 1017 h 1361"/>
              <a:gd name="T40" fmla="*/ 2782 w 5061"/>
              <a:gd name="T41" fmla="*/ 857 h 1361"/>
              <a:gd name="T42" fmla="*/ 2831 w 5061"/>
              <a:gd name="T43" fmla="*/ 784 h 1361"/>
              <a:gd name="T44" fmla="*/ 2880 w 5061"/>
              <a:gd name="T45" fmla="*/ 674 h 1361"/>
              <a:gd name="T46" fmla="*/ 2953 w 5061"/>
              <a:gd name="T47" fmla="*/ 576 h 1361"/>
              <a:gd name="T48" fmla="*/ 2990 w 5061"/>
              <a:gd name="T49" fmla="*/ 539 h 1361"/>
              <a:gd name="T50" fmla="*/ 3039 w 5061"/>
              <a:gd name="T51" fmla="*/ 527 h 1361"/>
              <a:gd name="T52" fmla="*/ 3113 w 5061"/>
              <a:gd name="T53" fmla="*/ 502 h 1361"/>
              <a:gd name="T54" fmla="*/ 3149 w 5061"/>
              <a:gd name="T55" fmla="*/ 490 h 1361"/>
              <a:gd name="T56" fmla="*/ 3333 w 5061"/>
              <a:gd name="T57" fmla="*/ 502 h 1361"/>
              <a:gd name="T58" fmla="*/ 3443 w 5061"/>
              <a:gd name="T59" fmla="*/ 551 h 1361"/>
              <a:gd name="T60" fmla="*/ 3541 w 5061"/>
              <a:gd name="T61" fmla="*/ 661 h 1361"/>
              <a:gd name="T62" fmla="*/ 3640 w 5061"/>
              <a:gd name="T63" fmla="*/ 906 h 1361"/>
              <a:gd name="T64" fmla="*/ 3689 w 5061"/>
              <a:gd name="T65" fmla="*/ 1017 h 1361"/>
              <a:gd name="T66" fmla="*/ 3885 w 5061"/>
              <a:gd name="T67" fmla="*/ 1311 h 1361"/>
              <a:gd name="T68" fmla="*/ 4130 w 5061"/>
              <a:gd name="T69" fmla="*/ 1311 h 1361"/>
              <a:gd name="T70" fmla="*/ 4265 w 5061"/>
              <a:gd name="T71" fmla="*/ 1188 h 1361"/>
              <a:gd name="T72" fmla="*/ 4350 w 5061"/>
              <a:gd name="T73" fmla="*/ 1066 h 1361"/>
              <a:gd name="T74" fmla="*/ 4424 w 5061"/>
              <a:gd name="T75" fmla="*/ 747 h 1361"/>
              <a:gd name="T76" fmla="*/ 4461 w 5061"/>
              <a:gd name="T77" fmla="*/ 367 h 1361"/>
              <a:gd name="T78" fmla="*/ 4644 w 5061"/>
              <a:gd name="T79" fmla="*/ 159 h 1361"/>
              <a:gd name="T80" fmla="*/ 4988 w 5061"/>
              <a:gd name="T81" fmla="*/ 147 h 1361"/>
              <a:gd name="T82" fmla="*/ 5061 w 5061"/>
              <a:gd name="T83" fmla="*/ 171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061" h="1361">
                <a:moveTo>
                  <a:pt x="0" y="61"/>
                </a:moveTo>
                <a:cubicBezTo>
                  <a:pt x="76" y="8"/>
                  <a:pt x="167" y="9"/>
                  <a:pt x="257" y="0"/>
                </a:cubicBezTo>
                <a:cubicBezTo>
                  <a:pt x="500" y="6"/>
                  <a:pt x="692" y="7"/>
                  <a:pt x="919" y="36"/>
                </a:cubicBezTo>
                <a:cubicBezTo>
                  <a:pt x="1014" y="48"/>
                  <a:pt x="1005" y="49"/>
                  <a:pt x="1103" y="73"/>
                </a:cubicBezTo>
                <a:cubicBezTo>
                  <a:pt x="1128" y="79"/>
                  <a:pt x="1152" y="90"/>
                  <a:pt x="1176" y="98"/>
                </a:cubicBezTo>
                <a:cubicBezTo>
                  <a:pt x="1188" y="102"/>
                  <a:pt x="1213" y="110"/>
                  <a:pt x="1213" y="110"/>
                </a:cubicBezTo>
                <a:cubicBezTo>
                  <a:pt x="1252" y="149"/>
                  <a:pt x="1290" y="164"/>
                  <a:pt x="1336" y="196"/>
                </a:cubicBezTo>
                <a:cubicBezTo>
                  <a:pt x="1360" y="213"/>
                  <a:pt x="1409" y="245"/>
                  <a:pt x="1409" y="245"/>
                </a:cubicBezTo>
                <a:cubicBezTo>
                  <a:pt x="1417" y="257"/>
                  <a:pt x="1425" y="270"/>
                  <a:pt x="1434" y="281"/>
                </a:cubicBezTo>
                <a:cubicBezTo>
                  <a:pt x="1445" y="294"/>
                  <a:pt x="1460" y="304"/>
                  <a:pt x="1470" y="318"/>
                </a:cubicBezTo>
                <a:cubicBezTo>
                  <a:pt x="1519" y="388"/>
                  <a:pt x="1471" y="345"/>
                  <a:pt x="1519" y="404"/>
                </a:cubicBezTo>
                <a:cubicBezTo>
                  <a:pt x="1560" y="454"/>
                  <a:pt x="1552" y="425"/>
                  <a:pt x="1581" y="478"/>
                </a:cubicBezTo>
                <a:cubicBezTo>
                  <a:pt x="1592" y="498"/>
                  <a:pt x="1637" y="590"/>
                  <a:pt x="1654" y="625"/>
                </a:cubicBezTo>
                <a:cubicBezTo>
                  <a:pt x="1696" y="711"/>
                  <a:pt x="1722" y="803"/>
                  <a:pt x="1752" y="894"/>
                </a:cubicBezTo>
                <a:cubicBezTo>
                  <a:pt x="1753" y="898"/>
                  <a:pt x="1774" y="964"/>
                  <a:pt x="1777" y="968"/>
                </a:cubicBezTo>
                <a:cubicBezTo>
                  <a:pt x="1840" y="1062"/>
                  <a:pt x="1892" y="1145"/>
                  <a:pt x="1973" y="1225"/>
                </a:cubicBezTo>
                <a:cubicBezTo>
                  <a:pt x="1990" y="1242"/>
                  <a:pt x="2107" y="1260"/>
                  <a:pt x="2120" y="1262"/>
                </a:cubicBezTo>
                <a:cubicBezTo>
                  <a:pt x="2210" y="1258"/>
                  <a:pt x="2299" y="1257"/>
                  <a:pt x="2389" y="1250"/>
                </a:cubicBezTo>
                <a:cubicBezTo>
                  <a:pt x="2519" y="1241"/>
                  <a:pt x="2523" y="1173"/>
                  <a:pt x="2598" y="1090"/>
                </a:cubicBezTo>
                <a:cubicBezTo>
                  <a:pt x="2621" y="1064"/>
                  <a:pt x="2647" y="1041"/>
                  <a:pt x="2671" y="1017"/>
                </a:cubicBezTo>
                <a:cubicBezTo>
                  <a:pt x="2708" y="980"/>
                  <a:pt x="2755" y="902"/>
                  <a:pt x="2782" y="857"/>
                </a:cubicBezTo>
                <a:cubicBezTo>
                  <a:pt x="2797" y="832"/>
                  <a:pt x="2831" y="784"/>
                  <a:pt x="2831" y="784"/>
                </a:cubicBezTo>
                <a:cubicBezTo>
                  <a:pt x="2860" y="696"/>
                  <a:pt x="2840" y="731"/>
                  <a:pt x="2880" y="674"/>
                </a:cubicBezTo>
                <a:cubicBezTo>
                  <a:pt x="2899" y="615"/>
                  <a:pt x="2907" y="614"/>
                  <a:pt x="2953" y="576"/>
                </a:cubicBezTo>
                <a:cubicBezTo>
                  <a:pt x="2966" y="565"/>
                  <a:pt x="2975" y="548"/>
                  <a:pt x="2990" y="539"/>
                </a:cubicBezTo>
                <a:cubicBezTo>
                  <a:pt x="3005" y="531"/>
                  <a:pt x="3023" y="532"/>
                  <a:pt x="3039" y="527"/>
                </a:cubicBezTo>
                <a:cubicBezTo>
                  <a:pt x="3064" y="519"/>
                  <a:pt x="3088" y="510"/>
                  <a:pt x="3113" y="502"/>
                </a:cubicBezTo>
                <a:cubicBezTo>
                  <a:pt x="3125" y="498"/>
                  <a:pt x="3149" y="490"/>
                  <a:pt x="3149" y="490"/>
                </a:cubicBezTo>
                <a:cubicBezTo>
                  <a:pt x="3210" y="494"/>
                  <a:pt x="3272" y="495"/>
                  <a:pt x="3333" y="502"/>
                </a:cubicBezTo>
                <a:cubicBezTo>
                  <a:pt x="3373" y="506"/>
                  <a:pt x="3405" y="538"/>
                  <a:pt x="3443" y="551"/>
                </a:cubicBezTo>
                <a:cubicBezTo>
                  <a:pt x="3464" y="572"/>
                  <a:pt x="3524" y="622"/>
                  <a:pt x="3541" y="661"/>
                </a:cubicBezTo>
                <a:cubicBezTo>
                  <a:pt x="3578" y="743"/>
                  <a:pt x="3588" y="831"/>
                  <a:pt x="3640" y="906"/>
                </a:cubicBezTo>
                <a:cubicBezTo>
                  <a:pt x="3669" y="994"/>
                  <a:pt x="3649" y="959"/>
                  <a:pt x="3689" y="1017"/>
                </a:cubicBezTo>
                <a:cubicBezTo>
                  <a:pt x="3726" y="1131"/>
                  <a:pt x="3758" y="1270"/>
                  <a:pt x="3885" y="1311"/>
                </a:cubicBezTo>
                <a:cubicBezTo>
                  <a:pt x="3960" y="1361"/>
                  <a:pt x="4047" y="1331"/>
                  <a:pt x="4130" y="1311"/>
                </a:cubicBezTo>
                <a:cubicBezTo>
                  <a:pt x="4194" y="1268"/>
                  <a:pt x="4217" y="1245"/>
                  <a:pt x="4265" y="1188"/>
                </a:cubicBezTo>
                <a:cubicBezTo>
                  <a:pt x="4299" y="1148"/>
                  <a:pt x="4313" y="1104"/>
                  <a:pt x="4350" y="1066"/>
                </a:cubicBezTo>
                <a:cubicBezTo>
                  <a:pt x="4386" y="961"/>
                  <a:pt x="4413" y="858"/>
                  <a:pt x="4424" y="747"/>
                </a:cubicBezTo>
                <a:cubicBezTo>
                  <a:pt x="4431" y="676"/>
                  <a:pt x="4449" y="404"/>
                  <a:pt x="4461" y="367"/>
                </a:cubicBezTo>
                <a:cubicBezTo>
                  <a:pt x="4489" y="283"/>
                  <a:pt x="4537" y="166"/>
                  <a:pt x="4644" y="159"/>
                </a:cubicBezTo>
                <a:cubicBezTo>
                  <a:pt x="4759" y="152"/>
                  <a:pt x="4873" y="151"/>
                  <a:pt x="4988" y="147"/>
                </a:cubicBezTo>
                <a:cubicBezTo>
                  <a:pt x="5046" y="161"/>
                  <a:pt x="5022" y="151"/>
                  <a:pt x="5061" y="171"/>
                </a:cubicBezTo>
              </a:path>
            </a:pathLst>
          </a:custGeom>
          <a:noFill/>
          <a:ln w="114300" cmpd="sng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1343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Trastornos Depresivos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Tristeza.</a:t>
            </a:r>
            <a:endParaRPr lang="es-ES" dirty="0" smtClean="0"/>
          </a:p>
          <a:p>
            <a:r>
              <a:rPr lang="es-ES" dirty="0" smtClean="0"/>
              <a:t>Desánimo.</a:t>
            </a:r>
            <a:endParaRPr lang="es-ES" dirty="0" smtClean="0"/>
          </a:p>
          <a:p>
            <a:r>
              <a:rPr lang="es-ES" dirty="0" smtClean="0"/>
              <a:t>Sin reacción a estímulos positivos (</a:t>
            </a:r>
            <a:r>
              <a:rPr lang="es-ES" dirty="0" err="1" smtClean="0"/>
              <a:t>anhedonia</a:t>
            </a:r>
            <a:r>
              <a:rPr lang="es-ES" dirty="0" smtClean="0"/>
              <a:t>).</a:t>
            </a:r>
            <a:endParaRPr lang="es-ES" dirty="0" smtClean="0"/>
          </a:p>
          <a:p>
            <a:r>
              <a:rPr lang="es-ES" dirty="0" smtClean="0"/>
              <a:t>Cambios en sueño y apetito, deseo </a:t>
            </a:r>
            <a:r>
              <a:rPr lang="es-ES" dirty="0" smtClean="0"/>
              <a:t>sexual.</a:t>
            </a:r>
            <a:endParaRPr lang="es-ES" dirty="0" smtClean="0"/>
          </a:p>
          <a:p>
            <a:r>
              <a:rPr lang="es-ES" dirty="0" smtClean="0"/>
              <a:t>Dificultad para toma de </a:t>
            </a:r>
            <a:r>
              <a:rPr lang="es-ES" dirty="0" smtClean="0"/>
              <a:t>decisiones.</a:t>
            </a:r>
            <a:endParaRPr lang="es-ES" dirty="0" smtClean="0"/>
          </a:p>
          <a:p>
            <a:r>
              <a:rPr lang="es-ES" dirty="0" smtClean="0"/>
              <a:t>Ideas o deseos de </a:t>
            </a:r>
            <a:r>
              <a:rPr lang="es-ES" dirty="0" smtClean="0"/>
              <a:t>morir.</a:t>
            </a:r>
            <a:endParaRPr lang="es-ES" dirty="0" smtClean="0"/>
          </a:p>
          <a:p>
            <a:r>
              <a:rPr lang="es-ES" dirty="0" smtClean="0"/>
              <a:t>Inquietud o </a:t>
            </a:r>
            <a:r>
              <a:rPr lang="es-ES" dirty="0" smtClean="0"/>
              <a:t>lentitud.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7864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Trastorno Bipolar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Cambios cíclicos del estado de </a:t>
            </a:r>
            <a:r>
              <a:rPr lang="es-ES" dirty="0" smtClean="0"/>
              <a:t>ánimo.</a:t>
            </a:r>
            <a:endParaRPr lang="es-ES" dirty="0" smtClean="0"/>
          </a:p>
          <a:p>
            <a:r>
              <a:rPr lang="es-ES" dirty="0" smtClean="0"/>
              <a:t>Episodios de </a:t>
            </a:r>
            <a:r>
              <a:rPr lang="es-ES" dirty="0" smtClean="0"/>
              <a:t>depresión.</a:t>
            </a:r>
            <a:endParaRPr lang="es-ES" dirty="0" smtClean="0"/>
          </a:p>
          <a:p>
            <a:r>
              <a:rPr lang="es-ES" dirty="0" smtClean="0"/>
              <a:t>Episodios de euforia o </a:t>
            </a:r>
            <a:r>
              <a:rPr lang="es-ES" dirty="0" smtClean="0"/>
              <a:t>manía.</a:t>
            </a:r>
            <a:endParaRPr lang="es-ES" dirty="0" smtClean="0"/>
          </a:p>
          <a:p>
            <a:r>
              <a:rPr lang="es-ES" dirty="0" smtClean="0"/>
              <a:t>Se pueden intercalar periodos de </a:t>
            </a:r>
            <a:r>
              <a:rPr lang="es-ES" dirty="0" smtClean="0"/>
              <a:t>normalidad.</a:t>
            </a:r>
            <a:endParaRPr lang="es-ES" dirty="0" smtClean="0"/>
          </a:p>
          <a:p>
            <a:r>
              <a:rPr lang="es-ES" dirty="0" smtClean="0"/>
              <a:t>Pueden existir síntomas de </a:t>
            </a:r>
            <a:r>
              <a:rPr lang="es-ES" dirty="0" smtClean="0"/>
              <a:t>psicosis.</a:t>
            </a:r>
            <a:endParaRPr lang="es-ES" dirty="0" smtClean="0"/>
          </a:p>
          <a:p>
            <a:r>
              <a:rPr lang="es-ES" dirty="0" smtClean="0"/>
              <a:t>El tratamiento agudo es con antidepresivos y con </a:t>
            </a:r>
            <a:r>
              <a:rPr lang="es-ES" dirty="0" smtClean="0"/>
              <a:t>antipsicóticos.</a:t>
            </a:r>
            <a:endParaRPr lang="es-ES" dirty="0" smtClean="0"/>
          </a:p>
          <a:p>
            <a:r>
              <a:rPr lang="es-ES" dirty="0" smtClean="0"/>
              <a:t>El tratamiento de control es con </a:t>
            </a:r>
            <a:r>
              <a:rPr lang="es-ES" dirty="0" smtClean="0"/>
              <a:t>estabilizadores.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6421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763688" y="332656"/>
            <a:ext cx="43671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MX" sz="3600" b="1" dirty="0"/>
              <a:t>TRASTORNO </a:t>
            </a:r>
            <a:r>
              <a:rPr lang="es-MX" sz="3600" b="1" dirty="0" smtClean="0"/>
              <a:t>BIPOLAR</a:t>
            </a:r>
            <a:endParaRPr lang="es-ES" sz="3600" b="1" dirty="0"/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533400" y="2514600"/>
            <a:ext cx="7924800" cy="0"/>
          </a:xfrm>
          <a:prstGeom prst="line">
            <a:avLst/>
          </a:prstGeom>
          <a:noFill/>
          <a:ln w="63500" cap="rnd">
            <a:solidFill>
              <a:srgbClr val="FF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685800" y="5257800"/>
            <a:ext cx="7924800" cy="0"/>
          </a:xfrm>
          <a:prstGeom prst="line">
            <a:avLst/>
          </a:prstGeom>
          <a:noFill/>
          <a:ln w="63500" cap="rnd">
            <a:solidFill>
              <a:srgbClr val="FF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85800" y="1828800"/>
            <a:ext cx="1252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MX" b="1" u="sng"/>
              <a:t>MANÍA</a:t>
            </a:r>
            <a:endParaRPr lang="es-ES" b="1" u="sng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46125" y="5451475"/>
            <a:ext cx="1963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MX" b="1" u="sng"/>
              <a:t>DEPRESIÓN</a:t>
            </a:r>
            <a:endParaRPr lang="es-ES" b="1" u="sng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09600" y="3200400"/>
            <a:ext cx="2354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MX" b="1" u="sng"/>
              <a:t>NORMALIDAD</a:t>
            </a:r>
            <a:endParaRPr lang="es-ES" b="1" u="sng"/>
          </a:p>
        </p:txBody>
      </p:sp>
      <p:sp>
        <p:nvSpPr>
          <p:cNvPr id="8205" name="Freeform 13"/>
          <p:cNvSpPr>
            <a:spLocks/>
          </p:cNvSpPr>
          <p:nvPr/>
        </p:nvSpPr>
        <p:spPr bwMode="auto">
          <a:xfrm>
            <a:off x="428625" y="1517650"/>
            <a:ext cx="8442325" cy="4960938"/>
          </a:xfrm>
          <a:custGeom>
            <a:avLst/>
            <a:gdLst>
              <a:gd name="T0" fmla="*/ 0 w 5318"/>
              <a:gd name="T1" fmla="*/ 1360 h 3125"/>
              <a:gd name="T2" fmla="*/ 196 w 5318"/>
              <a:gd name="T3" fmla="*/ 1397 h 3125"/>
              <a:gd name="T4" fmla="*/ 808 w 5318"/>
              <a:gd name="T5" fmla="*/ 1446 h 3125"/>
              <a:gd name="T6" fmla="*/ 1495 w 5318"/>
              <a:gd name="T7" fmla="*/ 1422 h 3125"/>
              <a:gd name="T8" fmla="*/ 1654 w 5318"/>
              <a:gd name="T9" fmla="*/ 1299 h 3125"/>
              <a:gd name="T10" fmla="*/ 1703 w 5318"/>
              <a:gd name="T11" fmla="*/ 1225 h 3125"/>
              <a:gd name="T12" fmla="*/ 1777 w 5318"/>
              <a:gd name="T13" fmla="*/ 1066 h 3125"/>
              <a:gd name="T14" fmla="*/ 1838 w 5318"/>
              <a:gd name="T15" fmla="*/ 882 h 3125"/>
              <a:gd name="T16" fmla="*/ 1887 w 5318"/>
              <a:gd name="T17" fmla="*/ 797 h 3125"/>
              <a:gd name="T18" fmla="*/ 1936 w 5318"/>
              <a:gd name="T19" fmla="*/ 625 h 3125"/>
              <a:gd name="T20" fmla="*/ 2108 w 5318"/>
              <a:gd name="T21" fmla="*/ 392 h 3125"/>
              <a:gd name="T22" fmla="*/ 2255 w 5318"/>
              <a:gd name="T23" fmla="*/ 270 h 3125"/>
              <a:gd name="T24" fmla="*/ 2291 w 5318"/>
              <a:gd name="T25" fmla="*/ 245 h 3125"/>
              <a:gd name="T26" fmla="*/ 2426 w 5318"/>
              <a:gd name="T27" fmla="*/ 294 h 3125"/>
              <a:gd name="T28" fmla="*/ 2500 w 5318"/>
              <a:gd name="T29" fmla="*/ 368 h 3125"/>
              <a:gd name="T30" fmla="*/ 2524 w 5318"/>
              <a:gd name="T31" fmla="*/ 711 h 3125"/>
              <a:gd name="T32" fmla="*/ 2487 w 5318"/>
              <a:gd name="T33" fmla="*/ 2684 h 3125"/>
              <a:gd name="T34" fmla="*/ 2500 w 5318"/>
              <a:gd name="T35" fmla="*/ 2855 h 3125"/>
              <a:gd name="T36" fmla="*/ 2549 w 5318"/>
              <a:gd name="T37" fmla="*/ 2929 h 3125"/>
              <a:gd name="T38" fmla="*/ 2782 w 5318"/>
              <a:gd name="T39" fmla="*/ 3125 h 3125"/>
              <a:gd name="T40" fmla="*/ 3051 w 5318"/>
              <a:gd name="T41" fmla="*/ 3088 h 3125"/>
              <a:gd name="T42" fmla="*/ 3137 w 5318"/>
              <a:gd name="T43" fmla="*/ 2966 h 3125"/>
              <a:gd name="T44" fmla="*/ 3198 w 5318"/>
              <a:gd name="T45" fmla="*/ 2868 h 3125"/>
              <a:gd name="T46" fmla="*/ 3235 w 5318"/>
              <a:gd name="T47" fmla="*/ 2770 h 3125"/>
              <a:gd name="T48" fmla="*/ 3284 w 5318"/>
              <a:gd name="T49" fmla="*/ 2488 h 3125"/>
              <a:gd name="T50" fmla="*/ 3345 w 5318"/>
              <a:gd name="T51" fmla="*/ 1458 h 3125"/>
              <a:gd name="T52" fmla="*/ 3407 w 5318"/>
              <a:gd name="T53" fmla="*/ 1066 h 3125"/>
              <a:gd name="T54" fmla="*/ 3443 w 5318"/>
              <a:gd name="T55" fmla="*/ 919 h 3125"/>
              <a:gd name="T56" fmla="*/ 3456 w 5318"/>
              <a:gd name="T57" fmla="*/ 870 h 3125"/>
              <a:gd name="T58" fmla="*/ 3529 w 5318"/>
              <a:gd name="T59" fmla="*/ 417 h 3125"/>
              <a:gd name="T60" fmla="*/ 3578 w 5318"/>
              <a:gd name="T61" fmla="*/ 184 h 3125"/>
              <a:gd name="T62" fmla="*/ 3603 w 5318"/>
              <a:gd name="T63" fmla="*/ 110 h 3125"/>
              <a:gd name="T64" fmla="*/ 3652 w 5318"/>
              <a:gd name="T65" fmla="*/ 37 h 3125"/>
              <a:gd name="T66" fmla="*/ 3676 w 5318"/>
              <a:gd name="T67" fmla="*/ 0 h 3125"/>
              <a:gd name="T68" fmla="*/ 3823 w 5318"/>
              <a:gd name="T69" fmla="*/ 110 h 3125"/>
              <a:gd name="T70" fmla="*/ 3848 w 5318"/>
              <a:gd name="T71" fmla="*/ 184 h 3125"/>
              <a:gd name="T72" fmla="*/ 3921 w 5318"/>
              <a:gd name="T73" fmla="*/ 368 h 3125"/>
              <a:gd name="T74" fmla="*/ 3958 w 5318"/>
              <a:gd name="T75" fmla="*/ 515 h 3125"/>
              <a:gd name="T76" fmla="*/ 3970 w 5318"/>
              <a:gd name="T77" fmla="*/ 564 h 3125"/>
              <a:gd name="T78" fmla="*/ 4019 w 5318"/>
              <a:gd name="T79" fmla="*/ 1054 h 3125"/>
              <a:gd name="T80" fmla="*/ 3958 w 5318"/>
              <a:gd name="T81" fmla="*/ 2365 h 3125"/>
              <a:gd name="T82" fmla="*/ 3946 w 5318"/>
              <a:gd name="T83" fmla="*/ 2635 h 3125"/>
              <a:gd name="T84" fmla="*/ 4068 w 5318"/>
              <a:gd name="T85" fmla="*/ 3051 h 3125"/>
              <a:gd name="T86" fmla="*/ 4264 w 5318"/>
              <a:gd name="T87" fmla="*/ 3039 h 3125"/>
              <a:gd name="T88" fmla="*/ 4387 w 5318"/>
              <a:gd name="T89" fmla="*/ 2880 h 3125"/>
              <a:gd name="T90" fmla="*/ 4412 w 5318"/>
              <a:gd name="T91" fmla="*/ 2794 h 3125"/>
              <a:gd name="T92" fmla="*/ 4436 w 5318"/>
              <a:gd name="T93" fmla="*/ 2757 h 3125"/>
              <a:gd name="T94" fmla="*/ 4461 w 5318"/>
              <a:gd name="T95" fmla="*/ 2684 h 3125"/>
              <a:gd name="T96" fmla="*/ 4497 w 5318"/>
              <a:gd name="T97" fmla="*/ 1507 h 3125"/>
              <a:gd name="T98" fmla="*/ 4546 w 5318"/>
              <a:gd name="T99" fmla="*/ 846 h 3125"/>
              <a:gd name="T100" fmla="*/ 4669 w 5318"/>
              <a:gd name="T101" fmla="*/ 294 h 3125"/>
              <a:gd name="T102" fmla="*/ 4816 w 5318"/>
              <a:gd name="T103" fmla="*/ 306 h 3125"/>
              <a:gd name="T104" fmla="*/ 4902 w 5318"/>
              <a:gd name="T105" fmla="*/ 478 h 3125"/>
              <a:gd name="T106" fmla="*/ 4951 w 5318"/>
              <a:gd name="T107" fmla="*/ 649 h 3125"/>
              <a:gd name="T108" fmla="*/ 4939 w 5318"/>
              <a:gd name="T109" fmla="*/ 1189 h 3125"/>
              <a:gd name="T110" fmla="*/ 4840 w 5318"/>
              <a:gd name="T111" fmla="*/ 1593 h 3125"/>
              <a:gd name="T112" fmla="*/ 4951 w 5318"/>
              <a:gd name="T113" fmla="*/ 1789 h 3125"/>
              <a:gd name="T114" fmla="*/ 5318 w 5318"/>
              <a:gd name="T115" fmla="*/ 1789 h 3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318" h="3125">
                <a:moveTo>
                  <a:pt x="0" y="1360"/>
                </a:moveTo>
                <a:cubicBezTo>
                  <a:pt x="66" y="1372"/>
                  <a:pt x="130" y="1386"/>
                  <a:pt x="196" y="1397"/>
                </a:cubicBezTo>
                <a:cubicBezTo>
                  <a:pt x="329" y="1441"/>
                  <a:pt x="664" y="1439"/>
                  <a:pt x="808" y="1446"/>
                </a:cubicBezTo>
                <a:cubicBezTo>
                  <a:pt x="1037" y="1442"/>
                  <a:pt x="1290" y="1524"/>
                  <a:pt x="1495" y="1422"/>
                </a:cubicBezTo>
                <a:cubicBezTo>
                  <a:pt x="1545" y="1397"/>
                  <a:pt x="1620" y="1343"/>
                  <a:pt x="1654" y="1299"/>
                </a:cubicBezTo>
                <a:cubicBezTo>
                  <a:pt x="1672" y="1276"/>
                  <a:pt x="1703" y="1225"/>
                  <a:pt x="1703" y="1225"/>
                </a:cubicBezTo>
                <a:cubicBezTo>
                  <a:pt x="1717" y="1169"/>
                  <a:pt x="1745" y="1114"/>
                  <a:pt x="1777" y="1066"/>
                </a:cubicBezTo>
                <a:cubicBezTo>
                  <a:pt x="1798" y="1002"/>
                  <a:pt x="1808" y="942"/>
                  <a:pt x="1838" y="882"/>
                </a:cubicBezTo>
                <a:cubicBezTo>
                  <a:pt x="1878" y="720"/>
                  <a:pt x="1814" y="943"/>
                  <a:pt x="1887" y="797"/>
                </a:cubicBezTo>
                <a:cubicBezTo>
                  <a:pt x="1912" y="746"/>
                  <a:pt x="1907" y="676"/>
                  <a:pt x="1936" y="625"/>
                </a:cubicBezTo>
                <a:cubicBezTo>
                  <a:pt x="1983" y="543"/>
                  <a:pt x="2047" y="463"/>
                  <a:pt x="2108" y="392"/>
                </a:cubicBezTo>
                <a:cubicBezTo>
                  <a:pt x="2154" y="338"/>
                  <a:pt x="2194" y="315"/>
                  <a:pt x="2255" y="270"/>
                </a:cubicBezTo>
                <a:cubicBezTo>
                  <a:pt x="2267" y="261"/>
                  <a:pt x="2291" y="245"/>
                  <a:pt x="2291" y="245"/>
                </a:cubicBezTo>
                <a:cubicBezTo>
                  <a:pt x="2378" y="257"/>
                  <a:pt x="2368" y="242"/>
                  <a:pt x="2426" y="294"/>
                </a:cubicBezTo>
                <a:cubicBezTo>
                  <a:pt x="2452" y="317"/>
                  <a:pt x="2500" y="368"/>
                  <a:pt x="2500" y="368"/>
                </a:cubicBezTo>
                <a:cubicBezTo>
                  <a:pt x="2527" y="507"/>
                  <a:pt x="2524" y="474"/>
                  <a:pt x="2524" y="711"/>
                </a:cubicBezTo>
                <a:cubicBezTo>
                  <a:pt x="2524" y="1364"/>
                  <a:pt x="2528" y="2029"/>
                  <a:pt x="2487" y="2684"/>
                </a:cubicBezTo>
                <a:cubicBezTo>
                  <a:pt x="2491" y="2741"/>
                  <a:pt x="2486" y="2800"/>
                  <a:pt x="2500" y="2855"/>
                </a:cubicBezTo>
                <a:cubicBezTo>
                  <a:pt x="2507" y="2884"/>
                  <a:pt x="2533" y="2904"/>
                  <a:pt x="2549" y="2929"/>
                </a:cubicBezTo>
                <a:cubicBezTo>
                  <a:pt x="2609" y="3020"/>
                  <a:pt x="2693" y="3067"/>
                  <a:pt x="2782" y="3125"/>
                </a:cubicBezTo>
                <a:cubicBezTo>
                  <a:pt x="2872" y="3107"/>
                  <a:pt x="2965" y="3118"/>
                  <a:pt x="3051" y="3088"/>
                </a:cubicBezTo>
                <a:cubicBezTo>
                  <a:pt x="3092" y="3047"/>
                  <a:pt x="3107" y="3014"/>
                  <a:pt x="3137" y="2966"/>
                </a:cubicBezTo>
                <a:cubicBezTo>
                  <a:pt x="3175" y="2905"/>
                  <a:pt x="3174" y="2933"/>
                  <a:pt x="3198" y="2868"/>
                </a:cubicBezTo>
                <a:cubicBezTo>
                  <a:pt x="3248" y="2735"/>
                  <a:pt x="3168" y="2906"/>
                  <a:pt x="3235" y="2770"/>
                </a:cubicBezTo>
                <a:cubicBezTo>
                  <a:pt x="3253" y="2676"/>
                  <a:pt x="3261" y="2581"/>
                  <a:pt x="3284" y="2488"/>
                </a:cubicBezTo>
                <a:cubicBezTo>
                  <a:pt x="3308" y="2145"/>
                  <a:pt x="3319" y="1801"/>
                  <a:pt x="3345" y="1458"/>
                </a:cubicBezTo>
                <a:cubicBezTo>
                  <a:pt x="3357" y="1301"/>
                  <a:pt x="3371" y="1208"/>
                  <a:pt x="3407" y="1066"/>
                </a:cubicBezTo>
                <a:cubicBezTo>
                  <a:pt x="3419" y="1017"/>
                  <a:pt x="3431" y="968"/>
                  <a:pt x="3443" y="919"/>
                </a:cubicBezTo>
                <a:cubicBezTo>
                  <a:pt x="3447" y="903"/>
                  <a:pt x="3456" y="870"/>
                  <a:pt x="3456" y="870"/>
                </a:cubicBezTo>
                <a:cubicBezTo>
                  <a:pt x="3475" y="714"/>
                  <a:pt x="3492" y="568"/>
                  <a:pt x="3529" y="417"/>
                </a:cubicBezTo>
                <a:cubicBezTo>
                  <a:pt x="3539" y="326"/>
                  <a:pt x="3550" y="269"/>
                  <a:pt x="3578" y="184"/>
                </a:cubicBezTo>
                <a:cubicBezTo>
                  <a:pt x="3579" y="180"/>
                  <a:pt x="3600" y="114"/>
                  <a:pt x="3603" y="110"/>
                </a:cubicBezTo>
                <a:cubicBezTo>
                  <a:pt x="3619" y="86"/>
                  <a:pt x="3636" y="61"/>
                  <a:pt x="3652" y="37"/>
                </a:cubicBezTo>
                <a:cubicBezTo>
                  <a:pt x="3660" y="25"/>
                  <a:pt x="3676" y="0"/>
                  <a:pt x="3676" y="0"/>
                </a:cubicBezTo>
                <a:cubicBezTo>
                  <a:pt x="3738" y="15"/>
                  <a:pt x="3795" y="48"/>
                  <a:pt x="3823" y="110"/>
                </a:cubicBezTo>
                <a:cubicBezTo>
                  <a:pt x="3834" y="134"/>
                  <a:pt x="3837" y="161"/>
                  <a:pt x="3848" y="184"/>
                </a:cubicBezTo>
                <a:cubicBezTo>
                  <a:pt x="3877" y="243"/>
                  <a:pt x="3901" y="307"/>
                  <a:pt x="3921" y="368"/>
                </a:cubicBezTo>
                <a:cubicBezTo>
                  <a:pt x="3925" y="381"/>
                  <a:pt x="3950" y="484"/>
                  <a:pt x="3958" y="515"/>
                </a:cubicBezTo>
                <a:cubicBezTo>
                  <a:pt x="3962" y="531"/>
                  <a:pt x="3970" y="564"/>
                  <a:pt x="3970" y="564"/>
                </a:cubicBezTo>
                <a:cubicBezTo>
                  <a:pt x="3987" y="725"/>
                  <a:pt x="3980" y="896"/>
                  <a:pt x="4019" y="1054"/>
                </a:cubicBezTo>
                <a:cubicBezTo>
                  <a:pt x="4014" y="1422"/>
                  <a:pt x="4056" y="1963"/>
                  <a:pt x="3958" y="2365"/>
                </a:cubicBezTo>
                <a:cubicBezTo>
                  <a:pt x="3954" y="2455"/>
                  <a:pt x="3946" y="2545"/>
                  <a:pt x="3946" y="2635"/>
                </a:cubicBezTo>
                <a:cubicBezTo>
                  <a:pt x="3946" y="2773"/>
                  <a:pt x="3919" y="2978"/>
                  <a:pt x="4068" y="3051"/>
                </a:cubicBezTo>
                <a:cubicBezTo>
                  <a:pt x="4133" y="3047"/>
                  <a:pt x="4200" y="3052"/>
                  <a:pt x="4264" y="3039"/>
                </a:cubicBezTo>
                <a:cubicBezTo>
                  <a:pt x="4302" y="3031"/>
                  <a:pt x="4362" y="2912"/>
                  <a:pt x="4387" y="2880"/>
                </a:cubicBezTo>
                <a:cubicBezTo>
                  <a:pt x="4396" y="2852"/>
                  <a:pt x="4400" y="2821"/>
                  <a:pt x="4412" y="2794"/>
                </a:cubicBezTo>
                <a:cubicBezTo>
                  <a:pt x="4418" y="2780"/>
                  <a:pt x="4430" y="2770"/>
                  <a:pt x="4436" y="2757"/>
                </a:cubicBezTo>
                <a:cubicBezTo>
                  <a:pt x="4446" y="2734"/>
                  <a:pt x="4461" y="2684"/>
                  <a:pt x="4461" y="2684"/>
                </a:cubicBezTo>
                <a:cubicBezTo>
                  <a:pt x="4515" y="2243"/>
                  <a:pt x="4481" y="2307"/>
                  <a:pt x="4497" y="1507"/>
                </a:cubicBezTo>
                <a:cubicBezTo>
                  <a:pt x="4501" y="1288"/>
                  <a:pt x="4528" y="1065"/>
                  <a:pt x="4546" y="846"/>
                </a:cubicBezTo>
                <a:cubicBezTo>
                  <a:pt x="4554" y="747"/>
                  <a:pt x="4563" y="366"/>
                  <a:pt x="4669" y="294"/>
                </a:cubicBezTo>
                <a:cubicBezTo>
                  <a:pt x="4718" y="298"/>
                  <a:pt x="4768" y="293"/>
                  <a:pt x="4816" y="306"/>
                </a:cubicBezTo>
                <a:cubicBezTo>
                  <a:pt x="4857" y="317"/>
                  <a:pt x="4884" y="442"/>
                  <a:pt x="4902" y="478"/>
                </a:cubicBezTo>
                <a:cubicBezTo>
                  <a:pt x="4916" y="536"/>
                  <a:pt x="4937" y="591"/>
                  <a:pt x="4951" y="649"/>
                </a:cubicBezTo>
                <a:cubicBezTo>
                  <a:pt x="4947" y="829"/>
                  <a:pt x="4949" y="1009"/>
                  <a:pt x="4939" y="1189"/>
                </a:cubicBezTo>
                <a:cubicBezTo>
                  <a:pt x="4932" y="1313"/>
                  <a:pt x="4863" y="1464"/>
                  <a:pt x="4840" y="1593"/>
                </a:cubicBezTo>
                <a:cubicBezTo>
                  <a:pt x="4854" y="1766"/>
                  <a:pt x="4814" y="1755"/>
                  <a:pt x="4951" y="1789"/>
                </a:cubicBezTo>
                <a:cubicBezTo>
                  <a:pt x="5058" y="1780"/>
                  <a:pt x="5217" y="1738"/>
                  <a:pt x="5318" y="1789"/>
                </a:cubicBezTo>
              </a:path>
            </a:pathLst>
          </a:custGeom>
          <a:noFill/>
          <a:ln w="114300" cmpd="sng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424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636912"/>
            <a:ext cx="4464496" cy="295232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691680" y="1196752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/>
              <a:t>Trastornos de Ansiedad</a:t>
            </a:r>
            <a:endParaRPr lang="es-ES" sz="4400" b="1" dirty="0"/>
          </a:p>
        </p:txBody>
      </p:sp>
    </p:spTree>
    <p:extLst>
      <p:ext uri="{BB962C8B-B14F-4D97-AF65-F5344CB8AC3E}">
        <p14:creationId xmlns:p14="http://schemas.microsoft.com/office/powerpoint/2010/main" val="2629916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Trastornos de Ansiedad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El síntoma principal es angustia o </a:t>
            </a:r>
            <a:r>
              <a:rPr lang="es-ES" dirty="0" smtClean="0"/>
              <a:t>ansiedad.</a:t>
            </a:r>
            <a:endParaRPr lang="es-ES" dirty="0" smtClean="0"/>
          </a:p>
          <a:p>
            <a:r>
              <a:rPr lang="es-ES" dirty="0" smtClean="0"/>
              <a:t>Existen varios tipos:</a:t>
            </a:r>
          </a:p>
          <a:p>
            <a:pPr>
              <a:buFont typeface="Wingdings" charset="2"/>
              <a:buChar char="ü"/>
            </a:pPr>
            <a:r>
              <a:rPr lang="es-ES" dirty="0" smtClean="0"/>
              <a:t>Ansiedad </a:t>
            </a:r>
            <a:r>
              <a:rPr lang="es-ES" dirty="0" smtClean="0"/>
              <a:t>Generalizada.</a:t>
            </a:r>
            <a:endParaRPr lang="es-ES" dirty="0" smtClean="0"/>
          </a:p>
          <a:p>
            <a:pPr>
              <a:buFont typeface="Wingdings" charset="2"/>
              <a:buChar char="ü"/>
            </a:pPr>
            <a:r>
              <a:rPr lang="es-ES" dirty="0" smtClean="0"/>
              <a:t>Crisis de angustia o trastorno de </a:t>
            </a:r>
            <a:r>
              <a:rPr lang="es-ES" dirty="0" smtClean="0"/>
              <a:t>pánico.</a:t>
            </a:r>
            <a:endParaRPr lang="es-ES" dirty="0" smtClean="0"/>
          </a:p>
          <a:p>
            <a:pPr>
              <a:buFont typeface="Wingdings" charset="2"/>
              <a:buChar char="ü"/>
            </a:pPr>
            <a:r>
              <a:rPr lang="es-ES" dirty="0" smtClean="0"/>
              <a:t>Trastorno por estrés </a:t>
            </a:r>
            <a:r>
              <a:rPr lang="es-ES" dirty="0" smtClean="0"/>
              <a:t>postraumático.</a:t>
            </a:r>
            <a:endParaRPr lang="es-ES" dirty="0" smtClean="0"/>
          </a:p>
          <a:p>
            <a:pPr>
              <a:buFont typeface="Arial"/>
              <a:buChar char="•"/>
            </a:pPr>
            <a:r>
              <a:rPr lang="es-ES" dirty="0" smtClean="0"/>
              <a:t>Se incluyen otras condiciones específicas:</a:t>
            </a:r>
          </a:p>
          <a:p>
            <a:pPr>
              <a:buFont typeface="Wingdings" charset="2"/>
              <a:buChar char="ü"/>
            </a:pPr>
            <a:r>
              <a:rPr lang="es-ES" dirty="0" smtClean="0"/>
              <a:t>Por ejemplo las fobias, terrores nocturnos, etc.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5299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Cerebro y Enfermedad Mental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/>
          <a:lstStyle/>
          <a:p>
            <a:r>
              <a:rPr lang="es-MX" sz="3600" dirty="0" smtClean="0"/>
              <a:t>El cerebro como toda parte del cuerpo es 	susceptible a </a:t>
            </a:r>
            <a:r>
              <a:rPr lang="es-MX" sz="3600" dirty="0" smtClean="0"/>
              <a:t>enfermar.</a:t>
            </a:r>
            <a:endParaRPr lang="es-MX" sz="3600" dirty="0" smtClean="0"/>
          </a:p>
          <a:p>
            <a:r>
              <a:rPr lang="es-MX" sz="3600" dirty="0" smtClean="0"/>
              <a:t> Cuando se afecta la estructura del 	cerebro = Enfermedad neurológica y/o 	</a:t>
            </a:r>
            <a:r>
              <a:rPr lang="es-MX" sz="3600" dirty="0" smtClean="0"/>
              <a:t>mental.</a:t>
            </a:r>
            <a:endParaRPr lang="es-MX" sz="3600" dirty="0" smtClean="0"/>
          </a:p>
          <a:p>
            <a:r>
              <a:rPr lang="es-MX" sz="3600" dirty="0" smtClean="0"/>
              <a:t>Cuando se afectan las funciones del 	cerebro = Enfermedad </a:t>
            </a:r>
            <a:r>
              <a:rPr lang="es-MX" sz="3600" dirty="0" smtClean="0"/>
              <a:t>Mental.</a:t>
            </a:r>
            <a:endParaRPr lang="es-MX" sz="3600" dirty="0" smtClean="0"/>
          </a:p>
          <a:p>
            <a:endParaRPr lang="es-MX" dirty="0" smtClean="0"/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Trastornos de Ansiedad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Se manejan con medicación (antidepresivos y ansiolíticos</a:t>
            </a:r>
            <a:r>
              <a:rPr lang="es-ES" dirty="0" smtClean="0"/>
              <a:t>).</a:t>
            </a:r>
            <a:endParaRPr lang="es-ES" dirty="0" smtClean="0"/>
          </a:p>
          <a:p>
            <a:r>
              <a:rPr lang="es-ES" dirty="0" smtClean="0"/>
              <a:t>Las terapias son de gran utilidad (cognitivo-conductual</a:t>
            </a:r>
            <a:r>
              <a:rPr lang="es-ES" dirty="0" smtClean="0"/>
              <a:t>).</a:t>
            </a:r>
            <a:endParaRPr lang="es-ES" dirty="0" smtClean="0"/>
          </a:p>
          <a:p>
            <a:r>
              <a:rPr lang="es-ES" dirty="0" smtClean="0"/>
              <a:t>Hay casos agudos que se recuperan pero hay casos crónicos que duran por </a:t>
            </a:r>
            <a:r>
              <a:rPr lang="es-ES" dirty="0" smtClean="0"/>
              <a:t>años.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4756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Trastorno obsesivo compulsivo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Síntomas de obsesión (ideas repetitivas que no se pueden quitar de la mente</a:t>
            </a:r>
            <a:r>
              <a:rPr lang="es-ES" dirty="0" smtClean="0"/>
              <a:t>).</a:t>
            </a:r>
            <a:endParaRPr lang="es-ES" dirty="0" smtClean="0"/>
          </a:p>
          <a:p>
            <a:r>
              <a:rPr lang="es-ES" dirty="0" smtClean="0"/>
              <a:t>Síntomas compulsivos (conductas repetitivas que intentan reducir las obsesiones</a:t>
            </a:r>
            <a:r>
              <a:rPr lang="es-ES" dirty="0" smtClean="0"/>
              <a:t>).</a:t>
            </a:r>
            <a:endParaRPr lang="es-ES" dirty="0" smtClean="0"/>
          </a:p>
          <a:p>
            <a:r>
              <a:rPr lang="es-ES" dirty="0" smtClean="0"/>
              <a:t>Son casos graves en situaciones </a:t>
            </a:r>
            <a:r>
              <a:rPr lang="es-ES" dirty="0" smtClean="0"/>
              <a:t>complicadas.</a:t>
            </a:r>
            <a:endParaRPr lang="es-ES" dirty="0" smtClean="0"/>
          </a:p>
          <a:p>
            <a:r>
              <a:rPr lang="es-ES" dirty="0" smtClean="0"/>
              <a:t>Se tratan con medicación y con </a:t>
            </a:r>
            <a:r>
              <a:rPr lang="es-ES" dirty="0" smtClean="0"/>
              <a:t>psicoterapia.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964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6950"/>
          </a:xfrm>
        </p:spPr>
        <p:txBody>
          <a:bodyPr/>
          <a:lstStyle/>
          <a:p>
            <a:r>
              <a:rPr lang="es-ES" b="1" dirty="0" smtClean="0"/>
              <a:t>Adicciones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980729"/>
            <a:ext cx="8229600" cy="3456384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Consumo de sustancias riesgosas para la </a:t>
            </a:r>
            <a:r>
              <a:rPr lang="es-ES" dirty="0" smtClean="0"/>
              <a:t>salud.</a:t>
            </a:r>
            <a:endParaRPr lang="es-ES" dirty="0" smtClean="0"/>
          </a:p>
          <a:p>
            <a:r>
              <a:rPr lang="es-ES" dirty="0" smtClean="0"/>
              <a:t>Generan problemas de salud </a:t>
            </a:r>
            <a:r>
              <a:rPr lang="es-ES" dirty="0" smtClean="0"/>
              <a:t>física.</a:t>
            </a:r>
            <a:endParaRPr lang="es-ES" dirty="0" smtClean="0"/>
          </a:p>
          <a:p>
            <a:r>
              <a:rPr lang="es-ES" dirty="0" smtClean="0"/>
              <a:t>Pero sobre todo de salud </a:t>
            </a:r>
            <a:r>
              <a:rPr lang="es-ES" dirty="0" smtClean="0"/>
              <a:t>mental.</a:t>
            </a:r>
            <a:endParaRPr lang="es-ES" dirty="0" smtClean="0"/>
          </a:p>
          <a:p>
            <a:r>
              <a:rPr lang="es-ES" dirty="0" smtClean="0"/>
              <a:t>Favorecen conducta de </a:t>
            </a:r>
            <a:r>
              <a:rPr lang="es-ES" dirty="0" smtClean="0"/>
              <a:t>riesgo.</a:t>
            </a:r>
            <a:endParaRPr lang="es-ES" dirty="0" smtClean="0"/>
          </a:p>
          <a:p>
            <a:r>
              <a:rPr lang="es-ES" dirty="0" smtClean="0"/>
              <a:t>Favorecen desarrollo de enfermedades </a:t>
            </a:r>
            <a:r>
              <a:rPr lang="es-ES" dirty="0" smtClean="0"/>
              <a:t>mentales.</a:t>
            </a:r>
            <a:endParaRPr lang="es-ES" dirty="0"/>
          </a:p>
        </p:txBody>
      </p:sp>
      <p:pic>
        <p:nvPicPr>
          <p:cNvPr id="4" name="Picture 2" descr="enfermedadment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509120"/>
            <a:ext cx="3456384" cy="23469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4615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Trastornos de la Personalidad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Actitudes </a:t>
            </a:r>
            <a:r>
              <a:rPr lang="es-ES" dirty="0" smtClean="0"/>
              <a:t>rígidas.</a:t>
            </a:r>
            <a:endParaRPr lang="es-ES" dirty="0" smtClean="0"/>
          </a:p>
          <a:p>
            <a:r>
              <a:rPr lang="es-ES" dirty="0" smtClean="0"/>
              <a:t>Dificultad para </a:t>
            </a:r>
            <a:r>
              <a:rPr lang="es-ES" dirty="0" smtClean="0"/>
              <a:t>adaptación.</a:t>
            </a:r>
            <a:endParaRPr lang="es-ES" dirty="0" smtClean="0"/>
          </a:p>
          <a:p>
            <a:r>
              <a:rPr lang="es-ES" dirty="0" smtClean="0"/>
              <a:t>Conflictos </a:t>
            </a:r>
            <a:r>
              <a:rPr lang="es-ES" dirty="0" smtClean="0"/>
              <a:t>interpersonales:</a:t>
            </a:r>
            <a:endParaRPr lang="es-ES" dirty="0" smtClean="0"/>
          </a:p>
          <a:p>
            <a:pPr>
              <a:buFont typeface="Wingdings" charset="2"/>
              <a:buChar char="ü"/>
            </a:pPr>
            <a:r>
              <a:rPr lang="es-ES" dirty="0" smtClean="0"/>
              <a:t>Personalidad </a:t>
            </a:r>
            <a:r>
              <a:rPr lang="es-ES" dirty="0" smtClean="0"/>
              <a:t>paranoide.</a:t>
            </a:r>
            <a:endParaRPr lang="es-ES" dirty="0" smtClean="0"/>
          </a:p>
          <a:p>
            <a:pPr>
              <a:buFont typeface="Wingdings" charset="2"/>
              <a:buChar char="ü"/>
            </a:pPr>
            <a:r>
              <a:rPr lang="es-ES" dirty="0" smtClean="0"/>
              <a:t>Personalidad </a:t>
            </a:r>
            <a:r>
              <a:rPr lang="es-ES" dirty="0" smtClean="0"/>
              <a:t>depresiva.</a:t>
            </a:r>
            <a:endParaRPr lang="es-ES" dirty="0" smtClean="0"/>
          </a:p>
          <a:p>
            <a:pPr>
              <a:buFont typeface="Wingdings" charset="2"/>
              <a:buChar char="ü"/>
            </a:pPr>
            <a:r>
              <a:rPr lang="es-ES" dirty="0" smtClean="0"/>
              <a:t>Personalidad </a:t>
            </a:r>
            <a:r>
              <a:rPr lang="es-ES" dirty="0" smtClean="0"/>
              <a:t>antisocial.</a:t>
            </a:r>
            <a:endParaRPr lang="es-ES" dirty="0" smtClean="0"/>
          </a:p>
          <a:p>
            <a:pPr>
              <a:buFont typeface="Wingdings" charset="2"/>
              <a:buChar char="ü"/>
            </a:pPr>
            <a:r>
              <a:rPr lang="es-ES" dirty="0" smtClean="0"/>
              <a:t>Personalidad </a:t>
            </a:r>
            <a:r>
              <a:rPr lang="es-ES" dirty="0" smtClean="0"/>
              <a:t>obsesiva.</a:t>
            </a:r>
            <a:endParaRPr lang="es-ES" dirty="0" smtClean="0"/>
          </a:p>
          <a:p>
            <a:pPr>
              <a:buFont typeface="Wingdings" charset="2"/>
              <a:buChar char="ü"/>
            </a:pPr>
            <a:r>
              <a:rPr lang="es-ES" dirty="0" smtClean="0"/>
              <a:t>Trastorno limítrofe de la </a:t>
            </a:r>
            <a:r>
              <a:rPr lang="es-ES" dirty="0" smtClean="0"/>
              <a:t>personalidad.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2317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Enfermedades Específicas de la Infancia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Trastornos del </a:t>
            </a:r>
            <a:r>
              <a:rPr lang="es-ES" dirty="0" err="1" smtClean="0"/>
              <a:t>neuro</a:t>
            </a:r>
            <a:r>
              <a:rPr lang="es-ES" dirty="0" smtClean="0"/>
              <a:t>-desarrollo (Espectro autista</a:t>
            </a:r>
            <a:r>
              <a:rPr lang="es-ES" dirty="0" smtClean="0"/>
              <a:t>).</a:t>
            </a:r>
            <a:endParaRPr lang="es-ES" dirty="0" smtClean="0"/>
          </a:p>
          <a:p>
            <a:r>
              <a:rPr lang="es-ES" dirty="0" smtClean="0"/>
              <a:t>Trastorno por déficit de la atención con y sin </a:t>
            </a:r>
            <a:r>
              <a:rPr lang="es-ES" dirty="0" smtClean="0"/>
              <a:t>hiperactividad.</a:t>
            </a:r>
            <a:endParaRPr lang="es-ES" dirty="0" smtClean="0"/>
          </a:p>
          <a:p>
            <a:r>
              <a:rPr lang="es-ES" dirty="0" smtClean="0"/>
              <a:t>Trastorno oposicionista </a:t>
            </a:r>
            <a:r>
              <a:rPr lang="es-ES" dirty="0" smtClean="0"/>
              <a:t>desafiante.</a:t>
            </a:r>
            <a:endParaRPr lang="es-ES" dirty="0" smtClean="0"/>
          </a:p>
          <a:p>
            <a:r>
              <a:rPr lang="es-ES" dirty="0" smtClean="0"/>
              <a:t>Otras categorías </a:t>
            </a:r>
            <a:r>
              <a:rPr lang="es-ES" dirty="0" smtClean="0"/>
              <a:t>más.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2891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Enfermedades Específicas de los Adultos Mayores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Depresión </a:t>
            </a:r>
            <a:r>
              <a:rPr lang="es-ES" dirty="0" smtClean="0"/>
              <a:t>involutiva.</a:t>
            </a:r>
            <a:endParaRPr lang="es-ES" dirty="0" smtClean="0"/>
          </a:p>
          <a:p>
            <a:r>
              <a:rPr lang="es-ES" dirty="0" smtClean="0"/>
              <a:t>Trastornos de </a:t>
            </a:r>
            <a:r>
              <a:rPr lang="es-ES" dirty="0" smtClean="0"/>
              <a:t>desadaptación.</a:t>
            </a:r>
            <a:endParaRPr lang="es-ES" dirty="0" smtClean="0"/>
          </a:p>
          <a:p>
            <a:r>
              <a:rPr lang="es-ES" dirty="0" smtClean="0"/>
              <a:t>Trastornos </a:t>
            </a:r>
            <a:r>
              <a:rPr lang="es-ES" dirty="0" smtClean="0"/>
              <a:t>demenciales.</a:t>
            </a:r>
            <a:endParaRPr lang="es-ES" dirty="0" smtClean="0"/>
          </a:p>
          <a:p>
            <a:r>
              <a:rPr lang="es-ES" dirty="0" smtClean="0"/>
              <a:t>Trastornos del </a:t>
            </a:r>
            <a:r>
              <a:rPr lang="es-ES" dirty="0" smtClean="0"/>
              <a:t>sueño.</a:t>
            </a:r>
            <a:endParaRPr lang="es-ES" dirty="0" smtClean="0"/>
          </a:p>
          <a:p>
            <a:r>
              <a:rPr lang="es-ES" dirty="0" smtClean="0"/>
              <a:t>Otros.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864122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Áreas de Controversia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¿Qué papel juega la herencia?</a:t>
            </a:r>
          </a:p>
          <a:p>
            <a:r>
              <a:rPr lang="es-ES" dirty="0" smtClean="0"/>
              <a:t>¿Son contagiosas?</a:t>
            </a:r>
          </a:p>
          <a:p>
            <a:r>
              <a:rPr lang="es-ES" dirty="0" smtClean="0"/>
              <a:t>¿Se pueden prevenir?</a:t>
            </a:r>
          </a:p>
          <a:p>
            <a:r>
              <a:rPr lang="es-ES" dirty="0" smtClean="0"/>
              <a:t>¿A quien afectan más?</a:t>
            </a:r>
          </a:p>
          <a:p>
            <a:pPr>
              <a:buFont typeface="Wingdings" charset="2"/>
              <a:buChar char="ü"/>
            </a:pPr>
            <a:r>
              <a:rPr lang="es-ES" sz="1800" dirty="0" smtClean="0"/>
              <a:t>¿Diferencias por sexo, diferencias por nivel socioeconómico, urbano vs rural?</a:t>
            </a:r>
          </a:p>
          <a:p>
            <a:r>
              <a:rPr lang="es-ES" dirty="0" smtClean="0"/>
              <a:t>¿Son peligrosos los enfermos mentales?</a:t>
            </a:r>
          </a:p>
          <a:p>
            <a:r>
              <a:rPr lang="es-ES" dirty="0" smtClean="0"/>
              <a:t>¿Las medicinas causan dependencia?</a:t>
            </a:r>
          </a:p>
          <a:p>
            <a:r>
              <a:rPr lang="es-ES" dirty="0" smtClean="0"/>
              <a:t>¿Sirve la </a:t>
            </a:r>
            <a:r>
              <a:rPr lang="es-ES" dirty="0" err="1" smtClean="0"/>
              <a:t>psicoeducación</a:t>
            </a:r>
            <a:r>
              <a:rPr lang="es-ES" dirty="0" smtClean="0"/>
              <a:t>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8483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Para Concluir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Identificación </a:t>
            </a:r>
            <a:r>
              <a:rPr lang="es-ES" dirty="0" smtClean="0"/>
              <a:t>temprana.</a:t>
            </a:r>
            <a:endParaRPr lang="es-ES" dirty="0" smtClean="0"/>
          </a:p>
          <a:p>
            <a:r>
              <a:rPr lang="es-ES" dirty="0" smtClean="0"/>
              <a:t>Tratamientos </a:t>
            </a:r>
            <a:r>
              <a:rPr lang="es-ES" dirty="0" smtClean="0"/>
              <a:t>adecuados.</a:t>
            </a:r>
            <a:endParaRPr lang="es-ES" dirty="0" smtClean="0"/>
          </a:p>
          <a:p>
            <a:r>
              <a:rPr lang="es-ES" dirty="0" smtClean="0"/>
              <a:t>Objetivo: recuperación </a:t>
            </a:r>
            <a:r>
              <a:rPr lang="es-ES" dirty="0" smtClean="0"/>
              <a:t>integral.</a:t>
            </a:r>
            <a:endParaRPr lang="es-ES" dirty="0" smtClean="0"/>
          </a:p>
          <a:p>
            <a:r>
              <a:rPr lang="es-ES" dirty="0" smtClean="0"/>
              <a:t>Evitar el “Estigma</a:t>
            </a:r>
            <a:r>
              <a:rPr lang="es-ES" dirty="0" smtClean="0"/>
              <a:t>”.</a:t>
            </a:r>
            <a:endParaRPr lang="es-ES" dirty="0" smtClean="0"/>
          </a:p>
          <a:p>
            <a:r>
              <a:rPr lang="es-ES" dirty="0" smtClean="0"/>
              <a:t>Educación para la salud </a:t>
            </a:r>
            <a:r>
              <a:rPr lang="es-ES" dirty="0" smtClean="0"/>
              <a:t>mental.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0804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600" y="2298700"/>
            <a:ext cx="35941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80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Cerebro y Enfermedad Mental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4000" dirty="0" smtClean="0"/>
              <a:t>Conocemos una buena parte de las estructuras cerebrales que son el asiento de las funciones </a:t>
            </a:r>
            <a:r>
              <a:rPr lang="es-MX" sz="4000" dirty="0" smtClean="0"/>
              <a:t>mentales.</a:t>
            </a:r>
            <a:endParaRPr lang="es-MX" sz="4000" dirty="0" smtClean="0"/>
          </a:p>
          <a:p>
            <a:pPr algn="ctr">
              <a:buNone/>
            </a:pPr>
            <a:r>
              <a:rPr lang="es-MX" sz="4000" b="1" u="sng" dirty="0" smtClean="0"/>
              <a:t>PERO</a:t>
            </a:r>
          </a:p>
          <a:p>
            <a:r>
              <a:rPr lang="es-MX" sz="4000" dirty="0" smtClean="0"/>
              <a:t>Desconocemos la gran mayoría de </a:t>
            </a:r>
            <a:r>
              <a:rPr lang="es-MX" sz="4000" dirty="0" smtClean="0"/>
              <a:t>ellas.</a:t>
            </a:r>
            <a:endParaRPr lang="es-MX" sz="4000" dirty="0" smtClean="0"/>
          </a:p>
          <a:p>
            <a:pPr>
              <a:buFont typeface="Courier New" pitchFamily="49" charset="0"/>
              <a:buChar char="o"/>
            </a:pPr>
            <a:endParaRPr lang="es-MX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63500"/>
            <a:ext cx="6350000" cy="67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66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2699792" y="908720"/>
            <a:ext cx="3096344" cy="3024336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Elipse 2"/>
          <p:cNvSpPr/>
          <p:nvPr/>
        </p:nvSpPr>
        <p:spPr>
          <a:xfrm>
            <a:off x="4716016" y="2204864"/>
            <a:ext cx="3168352" cy="3024336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lipse 3"/>
          <p:cNvSpPr/>
          <p:nvPr/>
        </p:nvSpPr>
        <p:spPr>
          <a:xfrm>
            <a:off x="1187624" y="2060848"/>
            <a:ext cx="3024336" cy="3024336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3419872" y="1772816"/>
            <a:ext cx="1856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Salud Física</a:t>
            </a:r>
            <a:endParaRPr lang="es-ES" sz="2800" dirty="0"/>
          </a:p>
        </p:txBody>
      </p:sp>
      <p:sp>
        <p:nvSpPr>
          <p:cNvPr id="6" name="CuadroTexto 5"/>
          <p:cNvSpPr txBox="1"/>
          <p:nvPr/>
        </p:nvSpPr>
        <p:spPr>
          <a:xfrm>
            <a:off x="5652120" y="3573016"/>
            <a:ext cx="1905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Salud Social</a:t>
            </a:r>
            <a:endParaRPr lang="es-ES" sz="2800" dirty="0"/>
          </a:p>
        </p:txBody>
      </p:sp>
      <p:sp>
        <p:nvSpPr>
          <p:cNvPr id="7" name="CuadroTexto 6"/>
          <p:cNvSpPr txBox="1"/>
          <p:nvPr/>
        </p:nvSpPr>
        <p:spPr>
          <a:xfrm>
            <a:off x="1547664" y="3789040"/>
            <a:ext cx="2111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Salud Mental</a:t>
            </a:r>
            <a:endParaRPr lang="es-ES" sz="28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203848" y="5445224"/>
            <a:ext cx="2855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/>
              <a:t>Salud Global</a:t>
            </a:r>
            <a:endParaRPr lang="es-ES" sz="4000" b="1" dirty="0"/>
          </a:p>
        </p:txBody>
      </p:sp>
      <p:cxnSp>
        <p:nvCxnSpPr>
          <p:cNvPr id="30" name="Conector recto de flecha 29"/>
          <p:cNvCxnSpPr/>
          <p:nvPr/>
        </p:nvCxnSpPr>
        <p:spPr>
          <a:xfrm flipH="1">
            <a:off x="2627784" y="2492896"/>
            <a:ext cx="1368152" cy="1008112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>
            <a:stCxn id="6" idx="1"/>
          </p:cNvCxnSpPr>
          <p:nvPr/>
        </p:nvCxnSpPr>
        <p:spPr>
          <a:xfrm flipH="1" flipV="1">
            <a:off x="2771800" y="3645024"/>
            <a:ext cx="2880320" cy="189602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/>
          <p:nvPr/>
        </p:nvCxnSpPr>
        <p:spPr>
          <a:xfrm>
            <a:off x="4716016" y="2420888"/>
            <a:ext cx="1080120" cy="1296144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739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Salud Mental Ideal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Nivel adecuado de funcionamiento cognitivo-</a:t>
            </a:r>
            <a:r>
              <a:rPr lang="es-ES" dirty="0" smtClean="0"/>
              <a:t>emocional.</a:t>
            </a:r>
            <a:endParaRPr lang="es-ES" dirty="0" smtClean="0"/>
          </a:p>
          <a:p>
            <a:r>
              <a:rPr lang="es-ES" dirty="0" smtClean="0"/>
              <a:t>Sentido de coherencia (comprensión y manejo flexible de estresores</a:t>
            </a:r>
            <a:r>
              <a:rPr lang="es-ES" dirty="0" smtClean="0"/>
              <a:t>).</a:t>
            </a:r>
            <a:endParaRPr lang="es-ES" dirty="0" smtClean="0"/>
          </a:p>
          <a:p>
            <a:r>
              <a:rPr lang="es-ES" dirty="0" smtClean="0"/>
              <a:t>Autonomía y capacidad de </a:t>
            </a:r>
            <a:r>
              <a:rPr lang="es-ES" dirty="0" smtClean="0"/>
              <a:t>decidir.</a:t>
            </a:r>
            <a:endParaRPr lang="es-ES" dirty="0" smtClean="0"/>
          </a:p>
          <a:p>
            <a:r>
              <a:rPr lang="es-ES" dirty="0" smtClean="0"/>
              <a:t>Capacidad de relacionarse con los demás</a:t>
            </a:r>
          </a:p>
          <a:p>
            <a:pPr marL="0" indent="0" algn="ctr">
              <a:buNone/>
            </a:pPr>
            <a:r>
              <a:rPr lang="es-ES" b="1" dirty="0" smtClean="0"/>
              <a:t>“Adaptación, socialización y motivación</a:t>
            </a:r>
            <a:r>
              <a:rPr lang="es-ES" b="1" dirty="0" smtClean="0"/>
              <a:t>”.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69444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leeping 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91" y="404813"/>
            <a:ext cx="3011921" cy="32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ake and happin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068" y="404813"/>
            <a:ext cx="3167785" cy="32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6" y="3644900"/>
            <a:ext cx="2225386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The hormones testosterone and cortisol may reflect different stress triggers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148" y="3644900"/>
            <a:ext cx="2488045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739159" y="1557339"/>
            <a:ext cx="124625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MX" sz="3200" b="1">
                <a:solidFill>
                  <a:schemeClr val="tx1"/>
                </a:solidFill>
              </a:rPr>
              <a:t>Sueño</a:t>
            </a:r>
            <a:endParaRPr lang="es-ES" sz="3200" b="1">
              <a:solidFill>
                <a:schemeClr val="tx1"/>
              </a:solidFill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208569" y="1628775"/>
            <a:ext cx="1463261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MX" sz="3200" b="1">
                <a:solidFill>
                  <a:schemeClr val="tx1"/>
                </a:solidFill>
              </a:rPr>
              <a:t>Apetito</a:t>
            </a:r>
            <a:endParaRPr lang="es-ES" sz="3200" b="1">
              <a:solidFill>
                <a:schemeClr val="tx1"/>
              </a:solidFill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590637" y="6092825"/>
            <a:ext cx="1206981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MX" sz="3200" b="1">
                <a:solidFill>
                  <a:schemeClr val="tx1"/>
                </a:solidFill>
              </a:rPr>
              <a:t>Estrés</a:t>
            </a:r>
            <a:endParaRPr lang="es-ES" sz="3200" b="1">
              <a:solidFill>
                <a:schemeClr val="tx1"/>
              </a:solidFill>
            </a:endParaRPr>
          </a:p>
        </p:txBody>
      </p:sp>
      <p:pic>
        <p:nvPicPr>
          <p:cNvPr id="9226" name="Picture 10" descr="fe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763" y="3644900"/>
            <a:ext cx="2356715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707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24744"/>
            <a:ext cx="7344816" cy="453650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99592" y="3789040"/>
            <a:ext cx="1656184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Corteza </a:t>
            </a:r>
            <a:r>
              <a:rPr lang="es-ES" dirty="0" err="1" smtClean="0"/>
              <a:t>Prefrontal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2123728" y="4437112"/>
            <a:ext cx="1368152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Amígdala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2555776" y="4941168"/>
            <a:ext cx="1368152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Hipocampo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6937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Tipos de Enfermedades Mentales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Esquizofrenia y estados </a:t>
            </a:r>
            <a:r>
              <a:rPr lang="es-ES" dirty="0" smtClean="0"/>
              <a:t>psicóticos.</a:t>
            </a:r>
            <a:endParaRPr lang="es-ES" dirty="0" smtClean="0"/>
          </a:p>
          <a:p>
            <a:r>
              <a:rPr lang="es-ES" dirty="0" smtClean="0"/>
              <a:t>Trastorno </a:t>
            </a:r>
            <a:r>
              <a:rPr lang="es-ES" dirty="0" smtClean="0"/>
              <a:t>bipolar.</a:t>
            </a:r>
            <a:endParaRPr lang="es-ES" dirty="0" smtClean="0"/>
          </a:p>
          <a:p>
            <a:r>
              <a:rPr lang="es-ES" dirty="0" smtClean="0"/>
              <a:t>Trastornos </a:t>
            </a:r>
            <a:r>
              <a:rPr lang="es-ES" dirty="0" smtClean="0"/>
              <a:t>depresivos.</a:t>
            </a:r>
            <a:endParaRPr lang="es-ES" dirty="0" smtClean="0"/>
          </a:p>
          <a:p>
            <a:r>
              <a:rPr lang="es-ES" dirty="0" smtClean="0"/>
              <a:t>Trastornos de </a:t>
            </a:r>
            <a:r>
              <a:rPr lang="es-ES" dirty="0" smtClean="0"/>
              <a:t>ansiedad.</a:t>
            </a:r>
            <a:endParaRPr lang="es-ES" dirty="0" smtClean="0"/>
          </a:p>
          <a:p>
            <a:r>
              <a:rPr lang="es-ES" dirty="0" smtClean="0"/>
              <a:t>Trastorno obsesivo </a:t>
            </a:r>
            <a:r>
              <a:rPr lang="es-ES" dirty="0" smtClean="0"/>
              <a:t>compulsivo.</a:t>
            </a:r>
            <a:endParaRPr lang="es-ES" dirty="0" smtClean="0"/>
          </a:p>
          <a:p>
            <a:r>
              <a:rPr lang="es-ES" dirty="0" smtClean="0"/>
              <a:t>Adicciones.</a:t>
            </a:r>
            <a:endParaRPr lang="es-ES" dirty="0" smtClean="0"/>
          </a:p>
          <a:p>
            <a:r>
              <a:rPr lang="es-ES" dirty="0" smtClean="0"/>
              <a:t>Trastornos de la </a:t>
            </a:r>
            <a:r>
              <a:rPr lang="es-ES" dirty="0" smtClean="0"/>
              <a:t>personalidad.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273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633</Words>
  <Application>Microsoft Macintosh PowerPoint</Application>
  <PresentationFormat>Presentación en pantalla (4:3)</PresentationFormat>
  <Paragraphs>134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CEREBRO Y ENFERMEDAD MENTAL</vt:lpstr>
      <vt:lpstr>Cerebro y Enfermedad Mental</vt:lpstr>
      <vt:lpstr>Cerebro y Enfermedad Mental</vt:lpstr>
      <vt:lpstr>Presentación de PowerPoint</vt:lpstr>
      <vt:lpstr>Presentación de PowerPoint</vt:lpstr>
      <vt:lpstr>Salud Mental Ideal</vt:lpstr>
      <vt:lpstr>Presentación de PowerPoint</vt:lpstr>
      <vt:lpstr>Presentación de PowerPoint</vt:lpstr>
      <vt:lpstr>Tipos de Enfermedades Mentales</vt:lpstr>
      <vt:lpstr>Esquizofrenia y Psicosis</vt:lpstr>
      <vt:lpstr>Esquizofrenia y Psicosis</vt:lpstr>
      <vt:lpstr>Presentación de PowerPoint</vt:lpstr>
      <vt:lpstr>Presentación de PowerPoint</vt:lpstr>
      <vt:lpstr>Presentación de PowerPoint</vt:lpstr>
      <vt:lpstr>Trastornos Depresivos</vt:lpstr>
      <vt:lpstr>Trastorno Bipolar</vt:lpstr>
      <vt:lpstr>Presentación de PowerPoint</vt:lpstr>
      <vt:lpstr>Presentación de PowerPoint</vt:lpstr>
      <vt:lpstr>Trastornos de Ansiedad</vt:lpstr>
      <vt:lpstr>Trastornos de Ansiedad</vt:lpstr>
      <vt:lpstr>Trastorno obsesivo compulsivo</vt:lpstr>
      <vt:lpstr>Adicciones</vt:lpstr>
      <vt:lpstr>Trastornos de la Personalidad</vt:lpstr>
      <vt:lpstr>Enfermedades Específicas de la Infancia</vt:lpstr>
      <vt:lpstr>Enfermedades Específicas de los Adultos Mayores</vt:lpstr>
      <vt:lpstr>Áreas de Controversia</vt:lpstr>
      <vt:lpstr>Para Concluir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CEREBRO Y ENFERMEDAD MENTAL</dc:title>
  <dc:creator>Guadalupe 1</dc:creator>
  <cp:lastModifiedBy>DG DC</cp:lastModifiedBy>
  <cp:revision>37</cp:revision>
  <dcterms:created xsi:type="dcterms:W3CDTF">2016-12-01T01:47:20Z</dcterms:created>
  <dcterms:modified xsi:type="dcterms:W3CDTF">2016-12-05T20:21:44Z</dcterms:modified>
</cp:coreProperties>
</file>