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7"/>
  </p:notesMasterIdLst>
  <p:sldIdLst>
    <p:sldId id="378" r:id="rId2"/>
    <p:sldId id="382" r:id="rId3"/>
    <p:sldId id="503" r:id="rId4"/>
    <p:sldId id="388" r:id="rId5"/>
    <p:sldId id="504" r:id="rId6"/>
    <p:sldId id="513" r:id="rId7"/>
    <p:sldId id="514" r:id="rId8"/>
    <p:sldId id="515" r:id="rId9"/>
    <p:sldId id="516" r:id="rId10"/>
    <p:sldId id="517" r:id="rId11"/>
    <p:sldId id="432" r:id="rId12"/>
    <p:sldId id="433" r:id="rId13"/>
    <p:sldId id="431" r:id="rId14"/>
    <p:sldId id="482" r:id="rId15"/>
    <p:sldId id="479" r:id="rId16"/>
    <p:sldId id="480" r:id="rId17"/>
    <p:sldId id="481" r:id="rId18"/>
    <p:sldId id="462" r:id="rId19"/>
    <p:sldId id="464" r:id="rId20"/>
    <p:sldId id="465" r:id="rId21"/>
    <p:sldId id="506" r:id="rId22"/>
    <p:sldId id="507" r:id="rId23"/>
    <p:sldId id="508" r:id="rId24"/>
    <p:sldId id="509" r:id="rId25"/>
    <p:sldId id="466" r:id="rId26"/>
    <p:sldId id="467" r:id="rId27"/>
    <p:sldId id="460" r:id="rId28"/>
    <p:sldId id="461" r:id="rId29"/>
    <p:sldId id="387" r:id="rId30"/>
    <p:sldId id="398" r:id="rId31"/>
    <p:sldId id="338" r:id="rId32"/>
    <p:sldId id="302" r:id="rId33"/>
    <p:sldId id="341" r:id="rId34"/>
    <p:sldId id="345" r:id="rId35"/>
    <p:sldId id="476" r:id="rId36"/>
    <p:sldId id="449" r:id="rId37"/>
    <p:sldId id="457" r:id="rId38"/>
    <p:sldId id="459" r:id="rId39"/>
    <p:sldId id="276" r:id="rId40"/>
    <p:sldId id="319" r:id="rId41"/>
    <p:sldId id="366" r:id="rId42"/>
    <p:sldId id="430" r:id="rId43"/>
    <p:sldId id="360" r:id="rId44"/>
    <p:sldId id="401" r:id="rId45"/>
    <p:sldId id="402" r:id="rId46"/>
    <p:sldId id="403" r:id="rId47"/>
    <p:sldId id="405" r:id="rId48"/>
    <p:sldId id="406" r:id="rId49"/>
    <p:sldId id="469" r:id="rId50"/>
    <p:sldId id="477" r:id="rId51"/>
    <p:sldId id="468" r:id="rId52"/>
    <p:sldId id="407" r:id="rId53"/>
    <p:sldId id="351" r:id="rId54"/>
    <p:sldId id="352" r:id="rId55"/>
    <p:sldId id="364" r:id="rId56"/>
    <p:sldId id="365" r:id="rId57"/>
    <p:sldId id="486" r:id="rId58"/>
    <p:sldId id="455" r:id="rId59"/>
    <p:sldId id="456" r:id="rId60"/>
    <p:sldId id="434" r:id="rId61"/>
    <p:sldId id="374" r:id="rId62"/>
    <p:sldId id="356" r:id="rId63"/>
    <p:sldId id="355" r:id="rId64"/>
    <p:sldId id="357" r:id="rId65"/>
    <p:sldId id="277" r:id="rId66"/>
    <p:sldId id="279" r:id="rId67"/>
    <p:sldId id="377" r:id="rId68"/>
    <p:sldId id="425" r:id="rId69"/>
    <p:sldId id="491" r:id="rId70"/>
    <p:sldId id="442" r:id="rId71"/>
    <p:sldId id="443" r:id="rId72"/>
    <p:sldId id="495" r:id="rId73"/>
    <p:sldId id="497" r:id="rId74"/>
    <p:sldId id="487" r:id="rId75"/>
    <p:sldId id="489" r:id="rId76"/>
    <p:sldId id="498" r:id="rId77"/>
    <p:sldId id="499" r:id="rId78"/>
    <p:sldId id="283" r:id="rId79"/>
    <p:sldId id="451" r:id="rId80"/>
    <p:sldId id="447" r:id="rId81"/>
    <p:sldId id="448" r:id="rId82"/>
    <p:sldId id="511" r:id="rId83"/>
    <p:sldId id="512" r:id="rId84"/>
    <p:sldId id="446" r:id="rId85"/>
    <p:sldId id="483" r:id="rId86"/>
    <p:sldId id="484" r:id="rId87"/>
    <p:sldId id="485" r:id="rId88"/>
    <p:sldId id="381" r:id="rId89"/>
    <p:sldId id="452" r:id="rId90"/>
    <p:sldId id="453" r:id="rId91"/>
    <p:sldId id="281" r:id="rId92"/>
    <p:sldId id="454" r:id="rId93"/>
    <p:sldId id="435" r:id="rId94"/>
    <p:sldId id="436" r:id="rId95"/>
    <p:sldId id="408" r:id="rId96"/>
    <p:sldId id="424" r:id="rId97"/>
    <p:sldId id="500" r:id="rId98"/>
    <p:sldId id="510" r:id="rId99"/>
    <p:sldId id="518" r:id="rId100"/>
    <p:sldId id="372" r:id="rId101"/>
    <p:sldId id="501" r:id="rId102"/>
    <p:sldId id="520" r:id="rId103"/>
    <p:sldId id="502" r:id="rId104"/>
    <p:sldId id="519" r:id="rId105"/>
    <p:sldId id="521" r:id="rId106"/>
    <p:sldId id="524" r:id="rId107"/>
    <p:sldId id="522" r:id="rId108"/>
    <p:sldId id="523" r:id="rId109"/>
    <p:sldId id="525" r:id="rId110"/>
    <p:sldId id="526" r:id="rId111"/>
    <p:sldId id="527" r:id="rId112"/>
    <p:sldId id="528" r:id="rId113"/>
    <p:sldId id="529" r:id="rId114"/>
    <p:sldId id="530" r:id="rId115"/>
    <p:sldId id="284" r:id="rId116"/>
    <p:sldId id="386" r:id="rId117"/>
    <p:sldId id="411" r:id="rId118"/>
    <p:sldId id="421" r:id="rId119"/>
    <p:sldId id="437" r:id="rId120"/>
    <p:sldId id="409" r:id="rId121"/>
    <p:sldId id="315" r:id="rId122"/>
    <p:sldId id="413" r:id="rId123"/>
    <p:sldId id="367" r:id="rId124"/>
    <p:sldId id="373" r:id="rId125"/>
    <p:sldId id="399" r:id="rId126"/>
    <p:sldId id="419" r:id="rId127"/>
    <p:sldId id="400" r:id="rId128"/>
    <p:sldId id="314" r:id="rId129"/>
    <p:sldId id="385" r:id="rId130"/>
    <p:sldId id="426" r:id="rId131"/>
    <p:sldId id="415" r:id="rId132"/>
    <p:sldId id="416" r:id="rId133"/>
    <p:sldId id="417" r:id="rId134"/>
    <p:sldId id="394" r:id="rId135"/>
    <p:sldId id="395" r:id="rId136"/>
    <p:sldId id="397" r:id="rId137"/>
    <p:sldId id="396" r:id="rId138"/>
    <p:sldId id="288" r:id="rId139"/>
    <p:sldId id="375" r:id="rId140"/>
    <p:sldId id="376" r:id="rId141"/>
    <p:sldId id="418" r:id="rId142"/>
    <p:sldId id="404" r:id="rId143"/>
    <p:sldId id="342" r:id="rId144"/>
    <p:sldId id="390" r:id="rId145"/>
    <p:sldId id="361" r:id="rId146"/>
    <p:sldId id="422" r:id="rId147"/>
    <p:sldId id="423" r:id="rId148"/>
    <p:sldId id="410" r:id="rId149"/>
    <p:sldId id="438" r:id="rId150"/>
    <p:sldId id="441" r:id="rId151"/>
    <p:sldId id="439" r:id="rId152"/>
    <p:sldId id="458" r:id="rId153"/>
    <p:sldId id="440" r:id="rId154"/>
    <p:sldId id="294" r:id="rId155"/>
    <p:sldId id="280" r:id="rId156"/>
  </p:sldIdLst>
  <p:sldSz cx="9144000" cy="6858000" type="screen4x3"/>
  <p:notesSz cx="6950075" cy="9239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99"/>
    <a:srgbClr val="336699"/>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36" d="100"/>
          <a:sy n="136" d="100"/>
        </p:scale>
        <p:origin x="-120" y="-64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notesMaster" Target="notesMasters/notesMaster1.xml"/><Relationship Id="rId158" Type="http://schemas.openxmlformats.org/officeDocument/2006/relationships/printerSettings" Target="printerSettings/printerSettings1.bin"/><Relationship Id="rId15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viewProps" Target="viewProps.xml"/><Relationship Id="rId161" Type="http://schemas.openxmlformats.org/officeDocument/2006/relationships/theme" Target="theme/theme1.xml"/><Relationship Id="rId16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11699" cy="461963"/>
          </a:xfrm>
          <a:prstGeom prst="rect">
            <a:avLst/>
          </a:prstGeom>
        </p:spPr>
        <p:txBody>
          <a:bodyPr vert="horz" lIns="92510" tIns="46255" rIns="92510" bIns="46255" rtlCol="0"/>
          <a:lstStyle>
            <a:lvl1pPr algn="l">
              <a:defRPr sz="1200"/>
            </a:lvl1pPr>
          </a:lstStyle>
          <a:p>
            <a:endParaRPr lang="en-US"/>
          </a:p>
        </p:txBody>
      </p:sp>
      <p:sp>
        <p:nvSpPr>
          <p:cNvPr id="3" name="2 Marcador de fecha"/>
          <p:cNvSpPr>
            <a:spLocks noGrp="1"/>
          </p:cNvSpPr>
          <p:nvPr>
            <p:ph type="dt" idx="1"/>
          </p:nvPr>
        </p:nvSpPr>
        <p:spPr>
          <a:xfrm>
            <a:off x="3936768" y="0"/>
            <a:ext cx="3011699" cy="461963"/>
          </a:xfrm>
          <a:prstGeom prst="rect">
            <a:avLst/>
          </a:prstGeom>
        </p:spPr>
        <p:txBody>
          <a:bodyPr vert="horz" lIns="92510" tIns="46255" rIns="92510" bIns="46255" rtlCol="0"/>
          <a:lstStyle>
            <a:lvl1pPr algn="r">
              <a:defRPr sz="1200"/>
            </a:lvl1pPr>
          </a:lstStyle>
          <a:p>
            <a:fld id="{EF4F00BD-65B8-4F2A-A8C1-3A6BB5CE29BA}" type="datetimeFigureOut">
              <a:rPr lang="en-US" smtClean="0"/>
              <a:pPr/>
              <a:t>06/12/16</a:t>
            </a:fld>
            <a:endParaRPr lang="en-US"/>
          </a:p>
        </p:txBody>
      </p:sp>
      <p:sp>
        <p:nvSpPr>
          <p:cNvPr id="4" name="3 Marcador de imagen de diapositiva"/>
          <p:cNvSpPr>
            <a:spLocks noGrp="1" noRot="1" noChangeAspect="1"/>
          </p:cNvSpPr>
          <p:nvPr>
            <p:ph type="sldImg" idx="2"/>
          </p:nvPr>
        </p:nvSpPr>
        <p:spPr>
          <a:xfrm>
            <a:off x="1165225" y="693738"/>
            <a:ext cx="4619625" cy="3463925"/>
          </a:xfrm>
          <a:prstGeom prst="rect">
            <a:avLst/>
          </a:prstGeom>
          <a:noFill/>
          <a:ln w="12700">
            <a:solidFill>
              <a:prstClr val="black"/>
            </a:solidFill>
          </a:ln>
        </p:spPr>
        <p:txBody>
          <a:bodyPr vert="horz" lIns="92510" tIns="46255" rIns="92510" bIns="46255" rtlCol="0" anchor="ctr"/>
          <a:lstStyle/>
          <a:p>
            <a:endParaRPr lang="en-US"/>
          </a:p>
        </p:txBody>
      </p:sp>
      <p:sp>
        <p:nvSpPr>
          <p:cNvPr id="5" name="4 Marcador de notas"/>
          <p:cNvSpPr>
            <a:spLocks noGrp="1"/>
          </p:cNvSpPr>
          <p:nvPr>
            <p:ph type="body" sz="quarter" idx="3"/>
          </p:nvPr>
        </p:nvSpPr>
        <p:spPr>
          <a:xfrm>
            <a:off x="695008" y="4388644"/>
            <a:ext cx="5560060" cy="4157663"/>
          </a:xfrm>
          <a:prstGeom prst="rect">
            <a:avLst/>
          </a:prstGeom>
        </p:spPr>
        <p:txBody>
          <a:bodyPr vert="horz" lIns="92510" tIns="46255" rIns="92510" bIns="46255"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5 Marcador de pie de página"/>
          <p:cNvSpPr>
            <a:spLocks noGrp="1"/>
          </p:cNvSpPr>
          <p:nvPr>
            <p:ph type="ftr" sz="quarter" idx="4"/>
          </p:nvPr>
        </p:nvSpPr>
        <p:spPr>
          <a:xfrm>
            <a:off x="0" y="8775684"/>
            <a:ext cx="3011699" cy="461963"/>
          </a:xfrm>
          <a:prstGeom prst="rect">
            <a:avLst/>
          </a:prstGeom>
        </p:spPr>
        <p:txBody>
          <a:bodyPr vert="horz" lIns="92510" tIns="46255" rIns="92510" bIns="46255"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3936768" y="8775684"/>
            <a:ext cx="3011699" cy="461963"/>
          </a:xfrm>
          <a:prstGeom prst="rect">
            <a:avLst/>
          </a:prstGeom>
        </p:spPr>
        <p:txBody>
          <a:bodyPr vert="horz" lIns="92510" tIns="46255" rIns="92510" bIns="46255" rtlCol="0" anchor="b"/>
          <a:lstStyle>
            <a:lvl1pPr algn="r">
              <a:defRPr sz="1200"/>
            </a:lvl1pPr>
          </a:lstStyle>
          <a:p>
            <a:fld id="{C02CDBE5-5210-4DC2-8A38-9871D926376A}" type="slidenum">
              <a:rPr lang="en-US" smtClean="0"/>
              <a:pPr/>
              <a:t>‹Nr.›</a:t>
            </a:fld>
            <a:endParaRPr lang="en-US"/>
          </a:p>
        </p:txBody>
      </p:sp>
    </p:spTree>
    <p:extLst>
      <p:ext uri="{BB962C8B-B14F-4D97-AF65-F5344CB8AC3E}">
        <p14:creationId xmlns:p14="http://schemas.microsoft.com/office/powerpoint/2010/main" val="285891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C02CDBE5-5210-4DC2-8A38-9871D926376A}" type="slidenum">
              <a:rPr lang="en-US" smtClean="0"/>
              <a:pPr/>
              <a:t>56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C02CDBE5-5210-4DC2-8A38-9871D926376A}" type="slidenum">
              <a:rPr lang="en-US" smtClean="0"/>
              <a:pPr/>
              <a:t>140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C02CDBE5-5210-4DC2-8A38-9871D926376A}" type="slidenum">
              <a:rPr lang="en-US" smtClean="0"/>
              <a:pPr/>
              <a:t>153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a:p>
        </p:txBody>
      </p:sp>
      <p:sp>
        <p:nvSpPr>
          <p:cNvPr id="4" name="3 Marcador de fecha"/>
          <p:cNvSpPr>
            <a:spLocks noGrp="1"/>
          </p:cNvSpPr>
          <p:nvPr>
            <p:ph type="dt" sz="half" idx="10"/>
          </p:nvPr>
        </p:nvSpPr>
        <p:spPr/>
        <p:txBody>
          <a:bodyPr/>
          <a:lstStyle/>
          <a:p>
            <a:fld id="{2DF85DB4-28EE-473C-87F2-640F63708CDD}" type="datetimeFigureOut">
              <a:rPr lang="en-US" smtClean="0"/>
              <a:pPr/>
              <a:t>06/12/16</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3376A6C9-7E28-4188-8C6A-7B66A8B02292}"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2DF85DB4-28EE-473C-87F2-640F63708CDD}" type="datetimeFigureOut">
              <a:rPr lang="en-US" smtClean="0"/>
              <a:pPr/>
              <a:t>06/12/16</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3376A6C9-7E28-4188-8C6A-7B66A8B02292}"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2DF85DB4-28EE-473C-87F2-640F63708CDD}" type="datetimeFigureOut">
              <a:rPr lang="en-US" smtClean="0"/>
              <a:pPr/>
              <a:t>06/12/16</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3376A6C9-7E28-4188-8C6A-7B66A8B02292}"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2DF85DB4-28EE-473C-87F2-640F63708CDD}" type="datetimeFigureOut">
              <a:rPr lang="en-US" smtClean="0"/>
              <a:pPr/>
              <a:t>06/12/16</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3376A6C9-7E28-4188-8C6A-7B66A8B02292}"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2DF85DB4-28EE-473C-87F2-640F63708CDD}" type="datetimeFigureOut">
              <a:rPr lang="en-US" smtClean="0"/>
              <a:pPr/>
              <a:t>06/12/16</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3376A6C9-7E28-4188-8C6A-7B66A8B02292}"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p>
            <a:fld id="{2DF85DB4-28EE-473C-87F2-640F63708CDD}" type="datetimeFigureOut">
              <a:rPr lang="en-US" smtClean="0"/>
              <a:pPr/>
              <a:t>06/12/16</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3376A6C9-7E28-4188-8C6A-7B66A8B02292}"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p>
            <a:fld id="{2DF85DB4-28EE-473C-87F2-640F63708CDD}" type="datetimeFigureOut">
              <a:rPr lang="en-US" smtClean="0"/>
              <a:pPr/>
              <a:t>06/12/16</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3376A6C9-7E28-4188-8C6A-7B66A8B02292}"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fecha"/>
          <p:cNvSpPr>
            <a:spLocks noGrp="1"/>
          </p:cNvSpPr>
          <p:nvPr>
            <p:ph type="dt" sz="half" idx="10"/>
          </p:nvPr>
        </p:nvSpPr>
        <p:spPr/>
        <p:txBody>
          <a:bodyPr/>
          <a:lstStyle/>
          <a:p>
            <a:fld id="{2DF85DB4-28EE-473C-87F2-640F63708CDD}" type="datetimeFigureOut">
              <a:rPr lang="en-US" smtClean="0"/>
              <a:pPr/>
              <a:t>06/12/16</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3376A6C9-7E28-4188-8C6A-7B66A8B02292}"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DF85DB4-28EE-473C-87F2-640F63708CDD}" type="datetimeFigureOut">
              <a:rPr lang="en-US" smtClean="0"/>
              <a:pPr/>
              <a:t>06/12/16</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3376A6C9-7E28-4188-8C6A-7B66A8B02292}"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2DF85DB4-28EE-473C-87F2-640F63708CDD}" type="datetimeFigureOut">
              <a:rPr lang="en-US" smtClean="0"/>
              <a:pPr/>
              <a:t>06/12/16</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3376A6C9-7E28-4188-8C6A-7B66A8B02292}"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2DF85DB4-28EE-473C-87F2-640F63708CDD}" type="datetimeFigureOut">
              <a:rPr lang="en-US" smtClean="0"/>
              <a:pPr/>
              <a:t>06/12/16</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3376A6C9-7E28-4188-8C6A-7B66A8B02292}"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99"/>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F85DB4-28EE-473C-87F2-640F63708CDD}" type="datetimeFigureOut">
              <a:rPr lang="en-US" smtClean="0"/>
              <a:pPr/>
              <a:t>06/12/16</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6A6C9-7E28-4188-8C6A-7B66A8B02292}" type="slidenum">
              <a:rPr lang="en-US" smtClean="0"/>
              <a:pPr/>
              <a:t>‹Nr.›</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w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wm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7.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0.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wm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1.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2.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3.png"/><Relationship Id="rId3" Type="http://schemas.openxmlformats.org/officeDocument/2006/relationships/image" Target="../media/image15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5.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6.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wmf"/><Relationship Id="rId3" Type="http://schemas.openxmlformats.org/officeDocument/2006/relationships/image" Target="../media/image52.wmf"/></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58.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9.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4.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0.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1.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fbi.gov/about-us/cjis/ucr/crime-in-the-u.s/2012/crime-in-the-u.s.-2012/persons-arrested" TargetMode="Externa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3.wmf"/></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4.wmf"/></Relationships>
</file>

<file path=ppt/slides/_rels/slide152.xml.rels><?xml version="1.0" encoding="UTF-8" standalone="yes"?>
<Relationships xmlns="http://schemas.openxmlformats.org/package/2006/relationships"><Relationship Id="rId3" Type="http://schemas.openxmlformats.org/officeDocument/2006/relationships/hyperlink" Target="http://www.nature.com/nature/journal/v525/n7570_supp/full/525S2a.html" TargetMode="External"/><Relationship Id="rId4" Type="http://schemas.openxmlformats.org/officeDocument/2006/relationships/hyperlink" Target="http://www.nature.com/nature/journal/v525/n7570_supp/full/525S4a.html" TargetMode="External"/><Relationship Id="rId5" Type="http://schemas.openxmlformats.org/officeDocument/2006/relationships/hyperlink" Target="http://www.nature.com/nature/journal/v525/n7570_supp/full/525S6a.html" TargetMode="External"/><Relationship Id="rId6" Type="http://schemas.openxmlformats.org/officeDocument/2006/relationships/hyperlink" Target="http://www.nature.com/nature/journal/v525/n7570_supp/full/525S9a.html" TargetMode="External"/><Relationship Id="rId7" Type="http://schemas.openxmlformats.org/officeDocument/2006/relationships/hyperlink" Target="http://www.nature.com/nature/journal/v525/n7570_supp/full/525S10a.html" TargetMode="External"/><Relationship Id="rId8" Type="http://schemas.openxmlformats.org/officeDocument/2006/relationships/hyperlink" Target="http://www.nature.com/nature/journal/v525/n7570_supp/full/525S12a.html" TargetMode="External"/><Relationship Id="rId9" Type="http://schemas.openxmlformats.org/officeDocument/2006/relationships/hyperlink" Target="http://www.nature.com/nature/journal/v525/n7570_supp/full/525S14a.html" TargetMode="External"/><Relationship Id="rId10" Type="http://schemas.openxmlformats.org/officeDocument/2006/relationships/hyperlink" Target="http://www.nature.com/nature/journal/v525/n7570_supp/full/525S15a.html" TargetMode="External"/><Relationship Id="rId11" Type="http://schemas.openxmlformats.org/officeDocument/2006/relationships/hyperlink" Target="http://www.nature.com/nature/journal/v525/n7570_supp/full/525S18a.html" TargetMode="External"/><Relationship Id="rId1" Type="http://schemas.openxmlformats.org/officeDocument/2006/relationships/slideLayout" Target="../slideLayouts/slideLayout7.xml"/><Relationship Id="rId2" Type="http://schemas.openxmlformats.org/officeDocument/2006/relationships/hyperlink" Target="http://www.nature.com/nature/journal/v525/n7570_supp/full/525S1a.html" TargetMode="Externa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65.wmf"/></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6.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image" Target="../media/image43.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 Id="rId3" Type="http://schemas.openxmlformats.org/officeDocument/2006/relationships/image" Target="../media/image50.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wmf"/><Relationship Id="rId3" Type="http://schemas.openxmlformats.org/officeDocument/2006/relationships/image" Target="../media/image52.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wmf"/><Relationship Id="rId5" Type="http://schemas.openxmlformats.org/officeDocument/2006/relationships/image" Target="../media/image57.wmf"/><Relationship Id="rId1" Type="http://schemas.openxmlformats.org/officeDocument/2006/relationships/slideLayout" Target="../slideLayouts/slideLayout7.xml"/><Relationship Id="rId2" Type="http://schemas.openxmlformats.org/officeDocument/2006/relationships/image" Target="../media/image54.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 Id="rId3" Type="http://schemas.openxmlformats.org/officeDocument/2006/relationships/image" Target="../media/image6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 Id="rId3" Type="http://schemas.openxmlformats.org/officeDocument/2006/relationships/image" Target="../media/image6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 Id="rId3"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 Id="rId3" Type="http://schemas.openxmlformats.org/officeDocument/2006/relationships/image" Target="../media/image74.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wmf"/><Relationship Id="rId3" Type="http://schemas.openxmlformats.org/officeDocument/2006/relationships/image" Target="../media/image7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 Id="rId3" Type="http://schemas.openxmlformats.org/officeDocument/2006/relationships/image" Target="../media/image7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image" Target="../media/image8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png"/><Relationship Id="rId5" Type="http://schemas.openxmlformats.org/officeDocument/2006/relationships/oleObject" Target="../embeddings/oleObject2.bin"/><Relationship Id="rId6" Type="http://schemas.openxmlformats.org/officeDocument/2006/relationships/image" Target="../media/image3.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ng"/><Relationship Id="rId3" Type="http://schemas.openxmlformats.org/officeDocument/2006/relationships/image" Target="../media/image8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image" Target="../media/image85.wmf"/></Relationships>
</file>

<file path=ppt/slides/_rels/slide63.xml.rels><?xml version="1.0" encoding="UTF-8" standalone="yes"?>
<Relationships xmlns="http://schemas.openxmlformats.org/package/2006/relationships"><Relationship Id="rId3" Type="http://schemas.openxmlformats.org/officeDocument/2006/relationships/image" Target="../media/image89.wmf"/><Relationship Id="rId4" Type="http://schemas.openxmlformats.org/officeDocument/2006/relationships/image" Target="../media/image90.wmf"/><Relationship Id="rId5" Type="http://schemas.openxmlformats.org/officeDocument/2006/relationships/image" Target="../media/image91.wmf"/><Relationship Id="rId1" Type="http://schemas.openxmlformats.org/officeDocument/2006/relationships/slideLayout" Target="../slideLayouts/slideLayout7.xml"/><Relationship Id="rId2" Type="http://schemas.openxmlformats.org/officeDocument/2006/relationships/image" Target="../media/image88.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wmf"/><Relationship Id="rId3" Type="http://schemas.openxmlformats.org/officeDocument/2006/relationships/image" Target="../media/image93.wmf"/></Relationships>
</file>

<file path=ppt/slides/_rels/slide65.xml.rels><?xml version="1.0" encoding="UTF-8" standalone="yes"?>
<Relationships xmlns="http://schemas.openxmlformats.org/package/2006/relationships"><Relationship Id="rId3" Type="http://schemas.openxmlformats.org/officeDocument/2006/relationships/image" Target="../media/image95.wmf"/><Relationship Id="rId4" Type="http://schemas.openxmlformats.org/officeDocument/2006/relationships/image" Target="../media/image96.wmf"/><Relationship Id="rId1" Type="http://schemas.openxmlformats.org/officeDocument/2006/relationships/slideLayout" Target="../slideLayouts/slideLayout7.xml"/><Relationship Id="rId2" Type="http://schemas.openxmlformats.org/officeDocument/2006/relationships/image" Target="../media/image94.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png"/><Relationship Id="rId3" Type="http://schemas.openxmlformats.org/officeDocument/2006/relationships/image" Target="../media/image98.w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png"/><Relationship Id="rId3" Type="http://schemas.openxmlformats.org/officeDocument/2006/relationships/image" Target="../media/image10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png"/><Relationship Id="rId3" Type="http://schemas.openxmlformats.org/officeDocument/2006/relationships/image" Target="../media/image10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4.png"/><Relationship Id="rId5" Type="http://schemas.openxmlformats.org/officeDocument/2006/relationships/oleObject" Target="../embeddings/oleObject4.bin"/><Relationship Id="rId6" Type="http://schemas.openxmlformats.org/officeDocument/2006/relationships/image" Target="../media/image5.png"/><Relationship Id="rId7" Type="http://schemas.openxmlformats.org/officeDocument/2006/relationships/oleObject" Target="../embeddings/oleObject5.bin"/><Relationship Id="rId8" Type="http://schemas.openxmlformats.org/officeDocument/2006/relationships/image" Target="../media/image6.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emf"/><Relationship Id="rId1" Type="http://schemas.openxmlformats.org/officeDocument/2006/relationships/slideLayout" Target="../slideLayouts/slideLayout7.xml"/><Relationship Id="rId2" Type="http://schemas.openxmlformats.org/officeDocument/2006/relationships/image" Target="../media/image10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 Id="rId3" Type="http://schemas.openxmlformats.org/officeDocument/2006/relationships/image" Target="../media/image10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png"/><Relationship Id="rId3" Type="http://schemas.openxmlformats.org/officeDocument/2006/relationships/image" Target="../media/image111.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emf"/><Relationship Id="rId3" Type="http://schemas.openxmlformats.org/officeDocument/2006/relationships/image" Target="../media/image114.emf"/></Relationships>
</file>

<file path=ppt/slides/_rels/slide75.xml.rels><?xml version="1.0" encoding="UTF-8" standalone="yes"?>
<Relationships xmlns="http://schemas.openxmlformats.org/package/2006/relationships"><Relationship Id="rId3" Type="http://schemas.openxmlformats.org/officeDocument/2006/relationships/image" Target="../media/image116.emf"/><Relationship Id="rId4" Type="http://schemas.openxmlformats.org/officeDocument/2006/relationships/image" Target="../media/image117.emf"/><Relationship Id="rId1" Type="http://schemas.openxmlformats.org/officeDocument/2006/relationships/slideLayout" Target="../slideLayouts/slideLayout7.xml"/><Relationship Id="rId2" Type="http://schemas.openxmlformats.org/officeDocument/2006/relationships/image" Target="../media/image115.emf"/></Relationships>
</file>

<file path=ppt/slides/_rels/slide76.xml.rels><?xml version="1.0" encoding="UTF-8" standalone="yes"?>
<Relationships xmlns="http://schemas.openxmlformats.org/package/2006/relationships"><Relationship Id="rId3" Type="http://schemas.openxmlformats.org/officeDocument/2006/relationships/image" Target="../media/image116.emf"/><Relationship Id="rId4" Type="http://schemas.openxmlformats.org/officeDocument/2006/relationships/image" Target="../media/image117.emf"/><Relationship Id="rId1" Type="http://schemas.openxmlformats.org/officeDocument/2006/relationships/slideLayout" Target="../slideLayouts/slideLayout7.xml"/><Relationship Id="rId2" Type="http://schemas.openxmlformats.org/officeDocument/2006/relationships/image" Target="../media/image115.emf"/></Relationships>
</file>

<file path=ppt/slides/_rels/slide77.xml.rels><?xml version="1.0" encoding="UTF-8" standalone="yes"?>
<Relationships xmlns="http://schemas.openxmlformats.org/package/2006/relationships"><Relationship Id="rId3" Type="http://schemas.openxmlformats.org/officeDocument/2006/relationships/image" Target="../media/image119.emf"/><Relationship Id="rId4" Type="http://schemas.openxmlformats.org/officeDocument/2006/relationships/image" Target="../media/image120.emf"/><Relationship Id="rId1" Type="http://schemas.openxmlformats.org/officeDocument/2006/relationships/slideLayout" Target="../slideLayouts/slideLayout7.xml"/><Relationship Id="rId2" Type="http://schemas.openxmlformats.org/officeDocument/2006/relationships/image" Target="../media/image118.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1.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7.png"/><Relationship Id="rId5" Type="http://schemas.openxmlformats.org/officeDocument/2006/relationships/oleObject" Target="../embeddings/oleObject7.bin"/><Relationship Id="rId6" Type="http://schemas.openxmlformats.org/officeDocument/2006/relationships/image" Target="../media/image8.png"/><Relationship Id="rId7" Type="http://schemas.openxmlformats.org/officeDocument/2006/relationships/oleObject" Target="../embeddings/oleObject8.bin"/><Relationship Id="rId8" Type="http://schemas.openxmlformats.org/officeDocument/2006/relationships/image" Target="../media/image9.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png"/><Relationship Id="rId3" Type="http://schemas.openxmlformats.org/officeDocument/2006/relationships/image" Target="../media/image12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7.png"/><Relationship Id="rId3" Type="http://schemas.openxmlformats.org/officeDocument/2006/relationships/image" Target="../media/image12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9.png"/><Relationship Id="rId3" Type="http://schemas.openxmlformats.org/officeDocument/2006/relationships/image" Target="../media/image13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png"/><Relationship Id="rId3" Type="http://schemas.openxmlformats.org/officeDocument/2006/relationships/image" Target="../media/image13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w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4.png"/></Relationships>
</file>

<file path=ppt/slides/_rels/slide98.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37.jpeg"/><Relationship Id="rId1" Type="http://schemas.openxmlformats.org/officeDocument/2006/relationships/slideLayout" Target="../slideLayouts/slideLayout7.xml"/><Relationship Id="rId2" Type="http://schemas.openxmlformats.org/officeDocument/2006/relationships/image" Target="../media/image135.jpeg"/></Relationships>
</file>

<file path=ppt/slides/_rels/slide99.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png"/><Relationship Id="rId1" Type="http://schemas.openxmlformats.org/officeDocument/2006/relationships/slideLayout" Target="../slideLayouts/slideLayout7.xml"/><Relationship Id="rId2" Type="http://schemas.openxmlformats.org/officeDocument/2006/relationships/image" Target="../media/image1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85786" y="3909017"/>
            <a:ext cx="7715305" cy="3046988"/>
          </a:xfrm>
          <a:prstGeom prst="rect">
            <a:avLst/>
          </a:prstGeom>
          <a:noFill/>
        </p:spPr>
        <p:txBody>
          <a:bodyPr wrap="square" rtlCol="0">
            <a:spAutoFit/>
          </a:bodyPr>
          <a:lstStyle/>
          <a:p>
            <a:pPr algn="ctr"/>
            <a:r>
              <a:rPr lang="es-ES" sz="2400" b="1" dirty="0" err="1">
                <a:solidFill>
                  <a:srgbClr val="FFFF00"/>
                </a:solidFill>
                <a:latin typeface="Arial" pitchFamily="34" charset="0"/>
                <a:cs typeface="Arial" pitchFamily="34" charset="0"/>
              </a:rPr>
              <a:t>Neurobiology</a:t>
            </a:r>
            <a:r>
              <a:rPr lang="es-ES" sz="2400" b="1" dirty="0">
                <a:solidFill>
                  <a:srgbClr val="FFFF00"/>
                </a:solidFill>
                <a:latin typeface="Arial" pitchFamily="34" charset="0"/>
                <a:cs typeface="Arial" pitchFamily="34" charset="0"/>
              </a:rPr>
              <a:t> and </a:t>
            </a:r>
            <a:r>
              <a:rPr lang="es-ES" sz="2400" b="1" dirty="0" err="1">
                <a:solidFill>
                  <a:srgbClr val="FFFF00"/>
                </a:solidFill>
                <a:latin typeface="Arial" pitchFamily="34" charset="0"/>
                <a:cs typeface="Arial" pitchFamily="34" charset="0"/>
              </a:rPr>
              <a:t>neuroethics</a:t>
            </a:r>
            <a:r>
              <a:rPr lang="es-ES" sz="2400" b="1" dirty="0">
                <a:solidFill>
                  <a:srgbClr val="FFFF00"/>
                </a:solidFill>
                <a:latin typeface="Arial" pitchFamily="34" charset="0"/>
                <a:cs typeface="Arial" pitchFamily="34" charset="0"/>
              </a:rPr>
              <a:t> of </a:t>
            </a:r>
            <a:r>
              <a:rPr lang="es-ES" sz="2400" b="1" dirty="0" err="1">
                <a:solidFill>
                  <a:srgbClr val="FFFF00"/>
                </a:solidFill>
                <a:latin typeface="Arial" pitchFamily="34" charset="0"/>
                <a:cs typeface="Arial" pitchFamily="34" charset="0"/>
              </a:rPr>
              <a:t>drug</a:t>
            </a:r>
            <a:r>
              <a:rPr lang="es-ES" sz="2400" b="1" dirty="0">
                <a:solidFill>
                  <a:srgbClr val="FFFF00"/>
                </a:solidFill>
                <a:latin typeface="Arial" pitchFamily="34" charset="0"/>
                <a:cs typeface="Arial" pitchFamily="34" charset="0"/>
              </a:rPr>
              <a:t> </a:t>
            </a:r>
            <a:r>
              <a:rPr lang="es-ES" sz="2400" b="1" dirty="0" err="1">
                <a:solidFill>
                  <a:srgbClr val="FFFF00"/>
                </a:solidFill>
                <a:latin typeface="Arial" pitchFamily="34" charset="0"/>
                <a:cs typeface="Arial" pitchFamily="34" charset="0"/>
              </a:rPr>
              <a:t>addiction</a:t>
            </a:r>
            <a:r>
              <a:rPr lang="es-ES" sz="2400" b="1" dirty="0">
                <a:solidFill>
                  <a:srgbClr val="FFFF00"/>
                </a:solidFill>
                <a:latin typeface="Arial" pitchFamily="34" charset="0"/>
                <a:cs typeface="Arial" pitchFamily="34" charset="0"/>
              </a:rPr>
              <a:t> and </a:t>
            </a:r>
            <a:r>
              <a:rPr lang="es-ES" sz="2400" b="1" dirty="0" err="1" smtClean="0">
                <a:solidFill>
                  <a:srgbClr val="FFFF00"/>
                </a:solidFill>
                <a:latin typeface="Arial" pitchFamily="34" charset="0"/>
                <a:cs typeface="Arial" pitchFamily="34" charset="0"/>
              </a:rPr>
              <a:t>regulation</a:t>
            </a:r>
            <a:r>
              <a:rPr lang="es-ES" sz="2400" b="1" dirty="0" smtClean="0">
                <a:solidFill>
                  <a:srgbClr val="FFFF00"/>
                </a:solidFill>
                <a:latin typeface="Arial" pitchFamily="34" charset="0"/>
                <a:cs typeface="Arial" pitchFamily="34" charset="0"/>
              </a:rPr>
              <a:t>.</a:t>
            </a:r>
            <a:endParaRPr lang="es-ES" sz="2400" b="1" dirty="0">
              <a:solidFill>
                <a:srgbClr val="FFFF00"/>
              </a:solidFill>
              <a:latin typeface="Arial" pitchFamily="34" charset="0"/>
              <a:cs typeface="Arial" pitchFamily="34" charset="0"/>
            </a:endParaRPr>
          </a:p>
          <a:p>
            <a:pPr algn="ctr"/>
            <a:endParaRPr lang="es-ES" sz="2400" b="1" dirty="0">
              <a:solidFill>
                <a:srgbClr val="FFFF00"/>
              </a:solidFill>
              <a:latin typeface="Arial" pitchFamily="34" charset="0"/>
              <a:cs typeface="Arial" pitchFamily="34" charset="0"/>
            </a:endParaRPr>
          </a:p>
          <a:p>
            <a:pPr algn="ctr"/>
            <a:r>
              <a:rPr lang="es-ES" sz="2400" b="1" dirty="0">
                <a:solidFill>
                  <a:srgbClr val="FFFF00"/>
                </a:solidFill>
                <a:latin typeface="Arial" pitchFamily="34" charset="0"/>
                <a:cs typeface="Arial" pitchFamily="34" charset="0"/>
              </a:rPr>
              <a:t>La prohibición de la mariguana es inútil y maléfica: una visión desde las neurociencias, la medicina y la </a:t>
            </a:r>
            <a:r>
              <a:rPr lang="es-ES" sz="2400" b="1" dirty="0" smtClean="0">
                <a:solidFill>
                  <a:srgbClr val="FFFF00"/>
                </a:solidFill>
                <a:latin typeface="Arial" pitchFamily="34" charset="0"/>
                <a:cs typeface="Arial" pitchFamily="34" charset="0"/>
              </a:rPr>
              <a:t>ética.</a:t>
            </a:r>
            <a:endParaRPr lang="es-ES" sz="2400" b="1" dirty="0">
              <a:solidFill>
                <a:srgbClr val="FFFF00"/>
              </a:solidFill>
              <a:latin typeface="Arial" pitchFamily="34" charset="0"/>
              <a:cs typeface="Arial" pitchFamily="34" charset="0"/>
            </a:endParaRPr>
          </a:p>
          <a:p>
            <a:pPr algn="ctr"/>
            <a:endParaRPr lang="es-ES" sz="2400" b="1" dirty="0">
              <a:solidFill>
                <a:srgbClr val="FFFF00"/>
              </a:solidFill>
              <a:latin typeface="Arial" pitchFamily="34" charset="0"/>
              <a:cs typeface="Arial" pitchFamily="34" charset="0"/>
            </a:endParaRPr>
          </a:p>
          <a:p>
            <a:pPr algn="ctr"/>
            <a:endParaRPr lang="en-US" sz="2400" b="1" dirty="0">
              <a:solidFill>
                <a:srgbClr val="FFFF00"/>
              </a:solidFill>
              <a:latin typeface="Arial" pitchFamily="34" charset="0"/>
              <a:cs typeface="Arial" pitchFamily="34" charset="0"/>
            </a:endParaRPr>
          </a:p>
        </p:txBody>
      </p:sp>
      <p:sp>
        <p:nvSpPr>
          <p:cNvPr id="4" name="3 Rectángulo"/>
          <p:cNvSpPr/>
          <p:nvPr/>
        </p:nvSpPr>
        <p:spPr>
          <a:xfrm>
            <a:off x="1714480" y="2571744"/>
            <a:ext cx="4572000" cy="1569660"/>
          </a:xfrm>
          <a:prstGeom prst="rect">
            <a:avLst/>
          </a:prstGeom>
        </p:spPr>
        <p:txBody>
          <a:bodyPr>
            <a:spAutoFit/>
          </a:bodyPr>
          <a:lstStyle/>
          <a:p>
            <a:r>
              <a:rPr lang="es-ES" b="1" dirty="0">
                <a:solidFill>
                  <a:srgbClr val="FFFF00"/>
                </a:solidFill>
                <a:latin typeface="Arial" pitchFamily="34" charset="0"/>
                <a:cs typeface="Arial" pitchFamily="34" charset="0"/>
              </a:rPr>
              <a:t>Ricardo Tapia</a:t>
            </a:r>
          </a:p>
          <a:p>
            <a:r>
              <a:rPr lang="es-ES" b="1" dirty="0">
                <a:solidFill>
                  <a:srgbClr val="FFFF00"/>
                </a:solidFill>
                <a:latin typeface="Arial" pitchFamily="34" charset="0"/>
                <a:cs typeface="Arial" pitchFamily="34" charset="0"/>
              </a:rPr>
              <a:t>División de Neurociencias</a:t>
            </a:r>
          </a:p>
          <a:p>
            <a:r>
              <a:rPr lang="es-ES" b="1" dirty="0">
                <a:solidFill>
                  <a:srgbClr val="FFFF00"/>
                </a:solidFill>
                <a:latin typeface="Arial" pitchFamily="34" charset="0"/>
                <a:cs typeface="Arial" pitchFamily="34" charset="0"/>
              </a:rPr>
              <a:t>Instituto de Fisiología Celular</a:t>
            </a:r>
          </a:p>
          <a:p>
            <a:r>
              <a:rPr lang="es-ES" b="1" dirty="0">
                <a:solidFill>
                  <a:srgbClr val="FFFF00"/>
                </a:solidFill>
                <a:latin typeface="Arial" pitchFamily="34" charset="0"/>
                <a:cs typeface="Arial" pitchFamily="34" charset="0"/>
              </a:rPr>
              <a:t> </a:t>
            </a:r>
            <a:r>
              <a:rPr lang="es-ES" b="1" dirty="0" smtClean="0">
                <a:solidFill>
                  <a:srgbClr val="FFFF00"/>
                </a:solidFill>
                <a:latin typeface="Arial" pitchFamily="34" charset="0"/>
                <a:cs typeface="Arial" pitchFamily="34" charset="0"/>
              </a:rPr>
              <a:t>UNAM.</a:t>
            </a:r>
            <a:endParaRPr lang="es-ES" b="1" dirty="0">
              <a:solidFill>
                <a:srgbClr val="FFFF00"/>
              </a:solidFill>
              <a:latin typeface="Arial" pitchFamily="34" charset="0"/>
              <a:cs typeface="Arial" pitchFamily="34" charset="0"/>
            </a:endParaRPr>
          </a:p>
          <a:p>
            <a:endParaRPr lang="es-ES" sz="2400" b="1" dirty="0">
              <a:solidFill>
                <a:srgbClr val="FFFF00"/>
              </a:solidFill>
              <a:latin typeface="Arial" pitchFamily="34" charset="0"/>
              <a:cs typeface="Arial" pitchFamily="34" charset="0"/>
            </a:endParaRPr>
          </a:p>
        </p:txBody>
      </p:sp>
      <p:pic>
        <p:nvPicPr>
          <p:cNvPr id="5" name="Picture 5"/>
          <p:cNvPicPr>
            <a:picLocks noChangeAspect="1" noChangeArrowheads="1"/>
          </p:cNvPicPr>
          <p:nvPr/>
        </p:nvPicPr>
        <p:blipFill>
          <a:blip r:embed="rId2" cstate="print"/>
          <a:srcRect/>
          <a:stretch>
            <a:fillRect/>
          </a:stretch>
        </p:blipFill>
        <p:spPr bwMode="auto">
          <a:xfrm>
            <a:off x="300760" y="2578522"/>
            <a:ext cx="1342282" cy="1214446"/>
          </a:xfrm>
          <a:prstGeom prst="rect">
            <a:avLst/>
          </a:prstGeom>
          <a:noFill/>
          <a:ln w="9525">
            <a:noFill/>
            <a:miter lim="800000"/>
            <a:headEnd/>
            <a:tailEnd/>
          </a:ln>
        </p:spPr>
      </p:pic>
      <p:sp>
        <p:nvSpPr>
          <p:cNvPr id="7" name="6 Rectángulo"/>
          <p:cNvSpPr/>
          <p:nvPr/>
        </p:nvSpPr>
        <p:spPr>
          <a:xfrm>
            <a:off x="571472" y="357166"/>
            <a:ext cx="8429684" cy="1938992"/>
          </a:xfrm>
          <a:prstGeom prst="rect">
            <a:avLst/>
          </a:prstGeom>
        </p:spPr>
        <p:txBody>
          <a:bodyPr wrap="square">
            <a:spAutoFit/>
          </a:bodyPr>
          <a:lstStyle/>
          <a:p>
            <a:pPr algn="ctr"/>
            <a:r>
              <a:rPr lang="es-ES" sz="2400" b="1" dirty="0">
                <a:solidFill>
                  <a:srgbClr val="FFFF00"/>
                </a:solidFill>
                <a:latin typeface="Arial" pitchFamily="34" charset="0"/>
                <a:cs typeface="Arial" pitchFamily="34" charset="0"/>
              </a:rPr>
              <a:t>Debate nacional sobre el uso de la marihuana </a:t>
            </a:r>
          </a:p>
          <a:p>
            <a:pPr algn="ctr"/>
            <a:r>
              <a:rPr lang="es-ES" sz="2400" b="1" dirty="0">
                <a:solidFill>
                  <a:srgbClr val="FFFF00"/>
                </a:solidFill>
                <a:latin typeface="Arial" pitchFamily="34" charset="0"/>
                <a:cs typeface="Arial" pitchFamily="34" charset="0"/>
              </a:rPr>
              <a:t>“Salud pública y prevención”</a:t>
            </a:r>
          </a:p>
          <a:p>
            <a:pPr algn="ctr"/>
            <a:endParaRPr lang="es-ES" sz="2400" b="1" dirty="0">
              <a:solidFill>
                <a:srgbClr val="FFFF00"/>
              </a:solidFill>
              <a:latin typeface="Arial" pitchFamily="34" charset="0"/>
              <a:cs typeface="Arial" pitchFamily="34" charset="0"/>
            </a:endParaRPr>
          </a:p>
          <a:p>
            <a:pPr algn="ctr"/>
            <a:r>
              <a:rPr lang="es-ES" sz="2400" b="1" dirty="0">
                <a:solidFill>
                  <a:srgbClr val="FFFF00"/>
                </a:solidFill>
                <a:latin typeface="Arial" pitchFamily="34" charset="0"/>
                <a:cs typeface="Arial" pitchFamily="34" charset="0"/>
              </a:rPr>
              <a:t>1st </a:t>
            </a:r>
            <a:r>
              <a:rPr lang="es-ES" sz="2400" b="1" dirty="0" err="1">
                <a:solidFill>
                  <a:srgbClr val="FFFF00"/>
                </a:solidFill>
                <a:latin typeface="Arial" pitchFamily="34" charset="0"/>
                <a:cs typeface="Arial" pitchFamily="34" charset="0"/>
              </a:rPr>
              <a:t>Neurobiology</a:t>
            </a:r>
            <a:r>
              <a:rPr lang="es-ES" sz="2400" b="1" dirty="0">
                <a:solidFill>
                  <a:srgbClr val="FFFF00"/>
                </a:solidFill>
                <a:latin typeface="Arial" pitchFamily="34" charset="0"/>
                <a:cs typeface="Arial" pitchFamily="34" charset="0"/>
              </a:rPr>
              <a:t> Meeting of </a:t>
            </a:r>
            <a:r>
              <a:rPr lang="es-ES" sz="2400" b="1" dirty="0" err="1">
                <a:solidFill>
                  <a:srgbClr val="FFFF00"/>
                </a:solidFill>
                <a:latin typeface="Arial" pitchFamily="34" charset="0"/>
                <a:cs typeface="Arial" pitchFamily="34" charset="0"/>
              </a:rPr>
              <a:t>the</a:t>
            </a:r>
            <a:r>
              <a:rPr lang="es-ES" sz="2400" b="1" dirty="0">
                <a:solidFill>
                  <a:srgbClr val="FFFF00"/>
                </a:solidFill>
                <a:latin typeface="Arial" pitchFamily="34" charset="0"/>
                <a:cs typeface="Arial" pitchFamily="34" charset="0"/>
              </a:rPr>
              <a:t> </a:t>
            </a:r>
          </a:p>
          <a:p>
            <a:pPr algn="ctr"/>
            <a:r>
              <a:rPr lang="es-ES" sz="2400" b="1" dirty="0">
                <a:solidFill>
                  <a:srgbClr val="FFFF00"/>
                </a:solidFill>
                <a:latin typeface="Arial" pitchFamily="34" charset="0"/>
                <a:cs typeface="Arial" pitchFamily="34" charset="0"/>
              </a:rPr>
              <a:t>Sociedad Mexicana de </a:t>
            </a:r>
            <a:r>
              <a:rPr lang="es-ES" sz="2400" b="1" dirty="0" smtClean="0">
                <a:solidFill>
                  <a:srgbClr val="FFFF00"/>
                </a:solidFill>
                <a:latin typeface="Arial" pitchFamily="34" charset="0"/>
                <a:cs typeface="Arial" pitchFamily="34" charset="0"/>
              </a:rPr>
              <a:t>Bioquímica.</a:t>
            </a:r>
            <a:endParaRPr lang="es-ES" sz="2400" b="1" dirty="0">
              <a:solidFill>
                <a:srgbClr val="FFFF00"/>
              </a:solidFill>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90538"/>
            <a:ext cx="3800475"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549275"/>
            <a:ext cx="3903663"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5 CuadroTexto"/>
          <p:cNvSpPr txBox="1">
            <a:spLocks noChangeArrowheads="1"/>
          </p:cNvSpPr>
          <p:nvPr/>
        </p:nvSpPr>
        <p:spPr bwMode="auto">
          <a:xfrm>
            <a:off x="1476375" y="115888"/>
            <a:ext cx="5378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MX" altLang="es-ES" b="1">
                <a:solidFill>
                  <a:srgbClr val="FFFF00"/>
                </a:solidFill>
              </a:rPr>
              <a:t>2010                                                                 2009</a:t>
            </a:r>
          </a:p>
        </p:txBody>
      </p:sp>
    </p:spTree>
    <p:extLst>
      <p:ext uri="{BB962C8B-B14F-4D97-AF65-F5344CB8AC3E}">
        <p14:creationId xmlns:p14="http://schemas.microsoft.com/office/powerpoint/2010/main" val="20232067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rugsmem"/>
          <p:cNvPicPr>
            <a:picLocks noChangeAspect="1" noChangeArrowheads="1"/>
          </p:cNvPicPr>
          <p:nvPr/>
        </p:nvPicPr>
        <p:blipFill>
          <a:blip r:embed="rId2" cstate="print"/>
          <a:srcRect/>
          <a:stretch>
            <a:fillRect/>
          </a:stretch>
        </p:blipFill>
        <p:spPr bwMode="auto">
          <a:xfrm>
            <a:off x="0" y="284163"/>
            <a:ext cx="9144000" cy="6197600"/>
          </a:xfrm>
          <a:prstGeom prst="rect">
            <a:avLst/>
          </a:prstGeom>
          <a:noFill/>
          <a:ln w="9525">
            <a:noFill/>
            <a:miter lim="800000"/>
            <a:headEnd/>
            <a:tailEnd/>
          </a:ln>
        </p:spPr>
      </p:pic>
      <p:sp>
        <p:nvSpPr>
          <p:cNvPr id="41987" name="2 CuadroTexto"/>
          <p:cNvSpPr txBox="1">
            <a:spLocks noChangeArrowheads="1"/>
          </p:cNvSpPr>
          <p:nvPr/>
        </p:nvSpPr>
        <p:spPr bwMode="auto">
          <a:xfrm>
            <a:off x="1000125" y="4000500"/>
            <a:ext cx="5788025" cy="369888"/>
          </a:xfrm>
          <a:prstGeom prst="rect">
            <a:avLst/>
          </a:prstGeom>
          <a:noFill/>
          <a:ln w="9525">
            <a:noFill/>
            <a:miter lim="800000"/>
            <a:headEnd/>
            <a:tailEnd/>
          </a:ln>
        </p:spPr>
        <p:txBody>
          <a:bodyPr wrap="none">
            <a:spAutoFit/>
          </a:bodyPr>
          <a:lstStyle/>
          <a:p>
            <a:r>
              <a:rPr lang="es-ES" b="1"/>
              <a:t>700 m dls en 2008, 90%  personas sanas, con efectos claros</a:t>
            </a:r>
            <a:endParaRPr lang="en-US" b="1"/>
          </a:p>
        </p:txBody>
      </p:sp>
      <p:sp>
        <p:nvSpPr>
          <p:cNvPr id="4" name="3 Rectángulo"/>
          <p:cNvSpPr/>
          <p:nvPr/>
        </p:nvSpPr>
        <p:spPr>
          <a:xfrm>
            <a:off x="1357290" y="4000504"/>
            <a:ext cx="7215222" cy="369332"/>
          </a:xfrm>
          <a:prstGeom prst="rect">
            <a:avLst/>
          </a:prstGeom>
        </p:spPr>
        <p:txBody>
          <a:bodyPr wrap="square">
            <a:spAutoFit/>
          </a:bodyPr>
          <a:lstStyle/>
          <a:p>
            <a:r>
              <a:rPr lang="es-ES" b="1" dirty="0">
                <a:solidFill>
                  <a:schemeClr val="bg1"/>
                </a:solidFill>
              </a:rPr>
              <a:t>700 m </a:t>
            </a:r>
            <a:r>
              <a:rPr lang="es-ES" b="1" dirty="0" err="1">
                <a:solidFill>
                  <a:schemeClr val="bg1"/>
                </a:solidFill>
              </a:rPr>
              <a:t>dls</a:t>
            </a:r>
            <a:r>
              <a:rPr lang="es-ES" b="1" dirty="0">
                <a:solidFill>
                  <a:schemeClr val="bg1"/>
                </a:solidFill>
              </a:rPr>
              <a:t> en 2008, 90%  personas sanas, con efectos claros</a:t>
            </a:r>
            <a:endParaRPr lang="en-US" b="1" dirty="0">
              <a:solidFill>
                <a:schemeClr val="bg1"/>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memorydrugs2"/>
          <p:cNvPicPr>
            <a:picLocks noChangeAspect="1" noChangeArrowheads="1"/>
          </p:cNvPicPr>
          <p:nvPr/>
        </p:nvPicPr>
        <p:blipFill>
          <a:blip r:embed="rId2" cstate="print"/>
          <a:srcRect l="961" t="22012" r="1056" b="1021"/>
          <a:stretch>
            <a:fillRect/>
          </a:stretch>
        </p:blipFill>
        <p:spPr bwMode="auto">
          <a:xfrm>
            <a:off x="762000" y="309563"/>
            <a:ext cx="7772400" cy="6167437"/>
          </a:xfrm>
          <a:prstGeom prst="rect">
            <a:avLst/>
          </a:prstGeom>
          <a:noFill/>
          <a:ln w="9525">
            <a:noFill/>
            <a:miter lim="800000"/>
            <a:headEnd/>
            <a:tailEnd/>
          </a:ln>
        </p:spPr>
      </p:pic>
      <p:sp>
        <p:nvSpPr>
          <p:cNvPr id="11267" name="Oval 3"/>
          <p:cNvSpPr>
            <a:spLocks noChangeArrowheads="1"/>
          </p:cNvSpPr>
          <p:nvPr/>
        </p:nvSpPr>
        <p:spPr bwMode="auto">
          <a:xfrm>
            <a:off x="3886200" y="1295400"/>
            <a:ext cx="228600" cy="228600"/>
          </a:xfrm>
          <a:prstGeom prst="ellipse">
            <a:avLst/>
          </a:prstGeom>
          <a:solidFill>
            <a:srgbClr val="FFFF00"/>
          </a:solidFill>
          <a:ln w="9525">
            <a:solidFill>
              <a:srgbClr val="FF0000"/>
            </a:solidFill>
            <a:round/>
            <a:headEnd/>
            <a:tailEnd/>
          </a:ln>
        </p:spPr>
        <p:txBody>
          <a:bodyPr wrap="none" anchor="ctr"/>
          <a:lstStyle/>
          <a:p>
            <a:endParaRPr lang="es-MX"/>
          </a:p>
        </p:txBody>
      </p:sp>
      <p:sp>
        <p:nvSpPr>
          <p:cNvPr id="11268" name="Oval 4"/>
          <p:cNvSpPr>
            <a:spLocks noChangeArrowheads="1"/>
          </p:cNvSpPr>
          <p:nvPr/>
        </p:nvSpPr>
        <p:spPr bwMode="auto">
          <a:xfrm>
            <a:off x="4572000" y="4114800"/>
            <a:ext cx="228600" cy="228600"/>
          </a:xfrm>
          <a:prstGeom prst="ellipse">
            <a:avLst/>
          </a:prstGeom>
          <a:solidFill>
            <a:srgbClr val="FFFF00"/>
          </a:solidFill>
          <a:ln w="9525">
            <a:solidFill>
              <a:srgbClr val="FF0000"/>
            </a:solidFill>
            <a:round/>
            <a:headEnd/>
            <a:tailEnd/>
          </a:ln>
        </p:spPr>
        <p:txBody>
          <a:bodyPr wrap="none" anchor="ctr"/>
          <a:lstStyle/>
          <a:p>
            <a:endParaRPr lang="es-MX"/>
          </a:p>
        </p:txBody>
      </p:sp>
      <p:sp>
        <p:nvSpPr>
          <p:cNvPr id="11269" name="Oval 5"/>
          <p:cNvSpPr>
            <a:spLocks noChangeArrowheads="1"/>
          </p:cNvSpPr>
          <p:nvPr/>
        </p:nvSpPr>
        <p:spPr bwMode="auto">
          <a:xfrm>
            <a:off x="4800600" y="1600200"/>
            <a:ext cx="228600" cy="228600"/>
          </a:xfrm>
          <a:prstGeom prst="ellipse">
            <a:avLst/>
          </a:prstGeom>
          <a:solidFill>
            <a:srgbClr val="FFFF00"/>
          </a:solidFill>
          <a:ln w="9525">
            <a:solidFill>
              <a:srgbClr val="FF0000"/>
            </a:solidFill>
            <a:round/>
            <a:headEnd/>
            <a:tailEnd/>
          </a:ln>
        </p:spPr>
        <p:txBody>
          <a:bodyPr wrap="none" anchor="ctr"/>
          <a:lstStyle/>
          <a:p>
            <a:endParaRPr lang="es-MX"/>
          </a:p>
        </p:txBody>
      </p:sp>
      <p:sp>
        <p:nvSpPr>
          <p:cNvPr id="11270" name="Oval 6"/>
          <p:cNvSpPr>
            <a:spLocks noChangeArrowheads="1"/>
          </p:cNvSpPr>
          <p:nvPr/>
        </p:nvSpPr>
        <p:spPr bwMode="auto">
          <a:xfrm>
            <a:off x="2590800" y="1447800"/>
            <a:ext cx="228600" cy="228600"/>
          </a:xfrm>
          <a:prstGeom prst="ellipse">
            <a:avLst/>
          </a:prstGeom>
          <a:solidFill>
            <a:srgbClr val="FFFF00"/>
          </a:solidFill>
          <a:ln w="9525">
            <a:solidFill>
              <a:srgbClr val="FF0000"/>
            </a:solidFill>
            <a:round/>
            <a:headEnd/>
            <a:tailEnd/>
          </a:ln>
        </p:spPr>
        <p:txBody>
          <a:bodyPr wrap="none" anchor="ctr"/>
          <a:lstStyle/>
          <a:p>
            <a:endParaRPr lang="es-MX"/>
          </a:p>
        </p:txBody>
      </p:sp>
      <p:sp>
        <p:nvSpPr>
          <p:cNvPr id="11271" name="Oval 7"/>
          <p:cNvSpPr>
            <a:spLocks noChangeArrowheads="1"/>
          </p:cNvSpPr>
          <p:nvPr/>
        </p:nvSpPr>
        <p:spPr bwMode="auto">
          <a:xfrm>
            <a:off x="6629400" y="3733800"/>
            <a:ext cx="228600" cy="228600"/>
          </a:xfrm>
          <a:prstGeom prst="ellipse">
            <a:avLst/>
          </a:prstGeom>
          <a:solidFill>
            <a:srgbClr val="FFFF00"/>
          </a:solidFill>
          <a:ln w="9525">
            <a:solidFill>
              <a:srgbClr val="FF0000"/>
            </a:solidFill>
            <a:round/>
            <a:headEnd/>
            <a:tailEnd/>
          </a:ln>
        </p:spPr>
        <p:txBody>
          <a:bodyPr wrap="none" anchor="ctr"/>
          <a:lstStyle/>
          <a:p>
            <a:endParaRPr lang="es-MX"/>
          </a:p>
        </p:txBody>
      </p:sp>
      <p:sp>
        <p:nvSpPr>
          <p:cNvPr id="11272" name="Oval 8"/>
          <p:cNvSpPr>
            <a:spLocks noChangeArrowheads="1"/>
          </p:cNvSpPr>
          <p:nvPr/>
        </p:nvSpPr>
        <p:spPr bwMode="auto">
          <a:xfrm>
            <a:off x="3657600" y="4800600"/>
            <a:ext cx="228600" cy="228600"/>
          </a:xfrm>
          <a:prstGeom prst="ellipse">
            <a:avLst/>
          </a:prstGeom>
          <a:solidFill>
            <a:srgbClr val="FFFF00"/>
          </a:solidFill>
          <a:ln w="9525">
            <a:solidFill>
              <a:srgbClr val="FF0000"/>
            </a:solidFill>
            <a:round/>
            <a:headEnd/>
            <a:tailEnd/>
          </a:ln>
        </p:spPr>
        <p:txBody>
          <a:bodyPr wrap="none" anchor="ctr"/>
          <a:lstStyle/>
          <a:p>
            <a:endParaRPr lang="es-MX"/>
          </a:p>
        </p:txBody>
      </p:sp>
      <p:sp>
        <p:nvSpPr>
          <p:cNvPr id="11273" name="Oval 9"/>
          <p:cNvSpPr>
            <a:spLocks noChangeArrowheads="1"/>
          </p:cNvSpPr>
          <p:nvPr/>
        </p:nvSpPr>
        <p:spPr bwMode="auto">
          <a:xfrm>
            <a:off x="3276600" y="3657600"/>
            <a:ext cx="228600" cy="228600"/>
          </a:xfrm>
          <a:prstGeom prst="ellipse">
            <a:avLst/>
          </a:prstGeom>
          <a:solidFill>
            <a:srgbClr val="FFFF00"/>
          </a:solidFill>
          <a:ln w="9525">
            <a:solidFill>
              <a:srgbClr val="FF0000"/>
            </a:solidFill>
            <a:round/>
            <a:headEnd/>
            <a:tailEnd/>
          </a:ln>
        </p:spPr>
        <p:txBody>
          <a:bodyPr wrap="none" anchor="ctr"/>
          <a:lstStyle/>
          <a:p>
            <a:endParaRPr lang="es-MX"/>
          </a:p>
        </p:txBody>
      </p:sp>
      <p:sp>
        <p:nvSpPr>
          <p:cNvPr id="34826" name="Text Box 10"/>
          <p:cNvSpPr txBox="1">
            <a:spLocks noChangeArrowheads="1"/>
          </p:cNvSpPr>
          <p:nvPr/>
        </p:nvSpPr>
        <p:spPr bwMode="auto">
          <a:xfrm>
            <a:off x="231775" y="6400800"/>
            <a:ext cx="2114550" cy="366713"/>
          </a:xfrm>
          <a:prstGeom prst="rect">
            <a:avLst/>
          </a:prstGeom>
          <a:noFill/>
          <a:ln w="9525">
            <a:noFill/>
            <a:miter lim="800000"/>
            <a:headEnd/>
            <a:tailEnd/>
          </a:ln>
        </p:spPr>
        <p:txBody>
          <a:bodyPr wrap="none">
            <a:spAutoFit/>
          </a:bodyPr>
          <a:lstStyle/>
          <a:p>
            <a:r>
              <a:rPr lang="es-ES"/>
              <a:t>Sci Amer sep 2003</a:t>
            </a:r>
          </a:p>
        </p:txBody>
      </p:sp>
    </p:spTree>
    <p:extLst>
      <p:ext uri="{BB962C8B-B14F-4D97-AF65-F5344CB8AC3E}">
        <p14:creationId xmlns:p14="http://schemas.microsoft.com/office/powerpoint/2010/main" val="22380445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68" grpId="0" animBg="1"/>
      <p:bldP spid="11269" grpId="0" animBg="1"/>
      <p:bldP spid="11270" grpId="0" animBg="1"/>
      <p:bldP spid="11271" grpId="0" animBg="1"/>
      <p:bldP spid="11272" grpId="0" animBg="1"/>
      <p:bldP spid="1127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1258888" y="476250"/>
            <a:ext cx="71818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ES_tradnl" altLang="es-ES" sz="3600" b="1">
              <a:solidFill>
                <a:srgbClr val="FFFF00"/>
              </a:solidFill>
            </a:endParaRPr>
          </a:p>
          <a:p>
            <a:pPr eaLnBrk="1" hangingPunct="1"/>
            <a:r>
              <a:rPr lang="es-ES_tradnl" altLang="es-ES" sz="3600" b="1">
                <a:solidFill>
                  <a:srgbClr val="FFFF00"/>
                </a:solidFill>
              </a:rPr>
              <a:t>¿Poseer mejor capacidad mental es ser mejor? </a:t>
            </a:r>
          </a:p>
          <a:p>
            <a:pPr eaLnBrk="1" hangingPunct="1"/>
            <a:endParaRPr lang="es-ES_tradnl" altLang="es-ES" sz="3600" b="1">
              <a:solidFill>
                <a:srgbClr val="FFFF00"/>
              </a:solidFill>
            </a:endParaRPr>
          </a:p>
          <a:p>
            <a:pPr eaLnBrk="1" hangingPunct="1"/>
            <a:r>
              <a:rPr lang="es-ES_tradnl" altLang="es-ES" sz="3600" b="1">
                <a:solidFill>
                  <a:srgbClr val="FFFF00"/>
                </a:solidFill>
              </a:rPr>
              <a:t>¿Drogas para hacer a las personas “más felices”? (Prozac)</a:t>
            </a:r>
          </a:p>
          <a:p>
            <a:pPr eaLnBrk="1" hangingPunct="1">
              <a:spcBef>
                <a:spcPct val="50000"/>
              </a:spcBef>
            </a:pPr>
            <a:endParaRPr lang="es-ES" altLang="es-ES" sz="3600" b="1">
              <a:solidFill>
                <a:srgbClr val="FFFF00"/>
              </a:solidFill>
            </a:endParaRPr>
          </a:p>
        </p:txBody>
      </p:sp>
    </p:spTree>
    <p:extLst>
      <p:ext uri="{BB962C8B-B14F-4D97-AF65-F5344CB8AC3E}">
        <p14:creationId xmlns:p14="http://schemas.microsoft.com/office/powerpoint/2010/main" val="31989976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457200" y="71414"/>
            <a:ext cx="8153400" cy="1815882"/>
          </a:xfrm>
          <a:prstGeom prst="rect">
            <a:avLst/>
          </a:prstGeom>
          <a:noFill/>
          <a:ln w="9525">
            <a:noFill/>
            <a:miter lim="800000"/>
            <a:headEnd/>
            <a:tailEnd/>
          </a:ln>
        </p:spPr>
        <p:txBody>
          <a:bodyPr>
            <a:spAutoFit/>
          </a:bodyPr>
          <a:lstStyle/>
          <a:p>
            <a:pPr>
              <a:spcBef>
                <a:spcPct val="50000"/>
              </a:spcBef>
            </a:pPr>
            <a:r>
              <a:rPr lang="es-ES_tradnl" sz="2800" b="1" dirty="0">
                <a:solidFill>
                  <a:srgbClr val="FFFF00"/>
                </a:solidFill>
              </a:rPr>
              <a:t>¿Drogas para mejorar la memoria en la enfermedad de Alzheimer? ¿Y para “mejorar” el funcionamiento cerebral normal? ¿Cuál es el tipo de memoria que se podría mejorar?</a:t>
            </a:r>
          </a:p>
        </p:txBody>
      </p:sp>
      <p:sp>
        <p:nvSpPr>
          <p:cNvPr id="12291" name="Rectangle 3"/>
          <p:cNvSpPr>
            <a:spLocks noChangeArrowheads="1"/>
          </p:cNvSpPr>
          <p:nvPr/>
        </p:nvSpPr>
        <p:spPr bwMode="auto">
          <a:xfrm>
            <a:off x="419100" y="2000240"/>
            <a:ext cx="8343900" cy="2246769"/>
          </a:xfrm>
          <a:prstGeom prst="rect">
            <a:avLst/>
          </a:prstGeom>
          <a:noFill/>
          <a:ln w="9525">
            <a:noFill/>
            <a:miter lim="800000"/>
            <a:headEnd/>
            <a:tailEnd/>
          </a:ln>
        </p:spPr>
        <p:txBody>
          <a:bodyPr>
            <a:spAutoFit/>
          </a:bodyPr>
          <a:lstStyle/>
          <a:p>
            <a:r>
              <a:rPr lang="es-ES_tradnl" sz="2800" b="1" dirty="0">
                <a:solidFill>
                  <a:srgbClr val="FFFF00"/>
                </a:solidFill>
              </a:rPr>
              <a:t>Si se encuentran drogas que mejoren la memoria en los enfermos con Alzheimer, ¿por qué no administrarlas a personas sanas, quienes quizá no funcionan óptimamente y pueden mejorar? ¿Funcionarán?</a:t>
            </a:r>
          </a:p>
        </p:txBody>
      </p:sp>
      <p:sp>
        <p:nvSpPr>
          <p:cNvPr id="12292" name="Rectangle 4"/>
          <p:cNvSpPr>
            <a:spLocks noChangeArrowheads="1"/>
          </p:cNvSpPr>
          <p:nvPr/>
        </p:nvSpPr>
        <p:spPr bwMode="auto">
          <a:xfrm>
            <a:off x="457200" y="4386263"/>
            <a:ext cx="8461375" cy="2677656"/>
          </a:xfrm>
          <a:prstGeom prst="rect">
            <a:avLst/>
          </a:prstGeom>
          <a:noFill/>
          <a:ln w="9525">
            <a:noFill/>
            <a:miter lim="800000"/>
            <a:headEnd/>
            <a:tailEnd/>
          </a:ln>
        </p:spPr>
        <p:txBody>
          <a:bodyPr>
            <a:spAutoFit/>
          </a:bodyPr>
          <a:lstStyle/>
          <a:p>
            <a:r>
              <a:rPr lang="es-ES_tradnl" sz="2800" b="1" dirty="0">
                <a:solidFill>
                  <a:srgbClr val="FFFF00"/>
                </a:solidFill>
              </a:rPr>
              <a:t>¿Es permisible intentar mejorar el funcionamiento del cerebro, aun cuando no hay un padecimiento por curar, para mejorar la memoria (y en consecuencia la inteligencia), o acelerar el desarrollo de las funciones cognitivas? </a:t>
            </a:r>
          </a:p>
          <a:p>
            <a:endParaRPr lang="es-ES_tradnl" sz="2800" b="1" dirty="0">
              <a:solidFill>
                <a:srgbClr val="FFFF00"/>
              </a:solidFill>
            </a:endParaRPr>
          </a:p>
        </p:txBody>
      </p:sp>
    </p:spTree>
    <p:extLst>
      <p:ext uri="{BB962C8B-B14F-4D97-AF65-F5344CB8AC3E}">
        <p14:creationId xmlns:p14="http://schemas.microsoft.com/office/powerpoint/2010/main" val="1955817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 calcmode="lin" valueType="num">
                                      <p:cBhvr additive="base">
                                        <p:cTn id="7" dur="500" fill="hold"/>
                                        <p:tgtEl>
                                          <p:spTgt spid="12291"/>
                                        </p:tgtEl>
                                        <p:attrNameLst>
                                          <p:attrName>ppt_x</p:attrName>
                                        </p:attrNameLst>
                                      </p:cBhvr>
                                      <p:tavLst>
                                        <p:tav tm="0">
                                          <p:val>
                                            <p:strVal val="0-#ppt_w/2"/>
                                          </p:val>
                                        </p:tav>
                                        <p:tav tm="100000">
                                          <p:val>
                                            <p:strVal val="#ppt_x"/>
                                          </p:val>
                                        </p:tav>
                                      </p:tavLst>
                                    </p:anim>
                                    <p:anim calcmode="lin" valueType="num">
                                      <p:cBhvr additive="base">
                                        <p:cTn id="8" dur="500" fill="hold"/>
                                        <p:tgtEl>
                                          <p:spTgt spid="1229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92"/>
                                        </p:tgtEl>
                                        <p:attrNameLst>
                                          <p:attrName>style.visibility</p:attrName>
                                        </p:attrNameLst>
                                      </p:cBhvr>
                                      <p:to>
                                        <p:strVal val="visible"/>
                                      </p:to>
                                    </p:set>
                                    <p:anim calcmode="lin" valueType="num">
                                      <p:cBhvr additive="base">
                                        <p:cTn id="13" dur="500" fill="hold"/>
                                        <p:tgtEl>
                                          <p:spTgt spid="12292"/>
                                        </p:tgtEl>
                                        <p:attrNameLst>
                                          <p:attrName>ppt_x</p:attrName>
                                        </p:attrNameLst>
                                      </p:cBhvr>
                                      <p:tavLst>
                                        <p:tav tm="0">
                                          <p:val>
                                            <p:strVal val="0-#ppt_w/2"/>
                                          </p:val>
                                        </p:tav>
                                        <p:tav tm="100000">
                                          <p:val>
                                            <p:strVal val="#ppt_x"/>
                                          </p:val>
                                        </p:tav>
                                      </p:tavLst>
                                    </p:anim>
                                    <p:anim calcmode="lin" valueType="num">
                                      <p:cBhvr additive="base">
                                        <p:cTn id="14" dur="500" fill="hold"/>
                                        <p:tgtEl>
                                          <p:spTgt spid="122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utoUpdateAnimBg="0"/>
      <p:bldP spid="12292"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343025"/>
            <a:ext cx="8567738"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4777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457200" y="381000"/>
            <a:ext cx="839787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_tradnl" altLang="es-ES" sz="2800" b="1">
                <a:solidFill>
                  <a:srgbClr val="FFFF00"/>
                </a:solidFill>
              </a:rPr>
              <a:t>¿Es válido hacer más inteligentes a las personas “artificialmente”? Toda la medicina es artificial.</a:t>
            </a:r>
          </a:p>
          <a:p>
            <a:pPr eaLnBrk="1" hangingPunct="1"/>
            <a:endParaRPr lang="es-ES_tradnl" altLang="es-ES" sz="2800" b="1">
              <a:solidFill>
                <a:srgbClr val="FFFF00"/>
              </a:solidFill>
            </a:endParaRPr>
          </a:p>
          <a:p>
            <a:pPr eaLnBrk="1" hangingPunct="1"/>
            <a:r>
              <a:rPr lang="es-ES_tradnl" altLang="es-ES" sz="2800" b="1">
                <a:solidFill>
                  <a:srgbClr val="FFFF00"/>
                </a:solidFill>
              </a:rPr>
              <a:t>¿Debería regularse o prohibirse el uso de drogas para mejorar las funciones cognitivas, como los anabólicos en los atletas?</a:t>
            </a:r>
          </a:p>
          <a:p>
            <a:pPr eaLnBrk="1" hangingPunct="1"/>
            <a:endParaRPr lang="es-ES_tradnl" altLang="es-ES" sz="2800" b="1">
              <a:solidFill>
                <a:srgbClr val="FFFF00"/>
              </a:solidFill>
            </a:endParaRPr>
          </a:p>
          <a:p>
            <a:pPr eaLnBrk="1" hangingPunct="1"/>
            <a:r>
              <a:rPr lang="es-ES_tradnl" altLang="es-ES" sz="2800" b="1">
                <a:solidFill>
                  <a:srgbClr val="FFFF00"/>
                </a:solidFill>
              </a:rPr>
              <a:t>¿Es discriminatorio, pues no podría aplicarse a toda la población?</a:t>
            </a:r>
          </a:p>
          <a:p>
            <a:pPr eaLnBrk="1" hangingPunct="1"/>
            <a:r>
              <a:rPr lang="es-ES_tradnl" altLang="es-ES" sz="2800" b="1">
                <a:solidFill>
                  <a:srgbClr val="FFFF00"/>
                </a:solidFill>
              </a:rPr>
              <a:t>Tal “discriminación” existe en la práctica en la salud, educación, el deporte, el arte, y a veces es inevitable.</a:t>
            </a:r>
          </a:p>
          <a:p>
            <a:pPr eaLnBrk="1" hangingPunct="1"/>
            <a:endParaRPr lang="es-ES_tradnl" altLang="es-ES" sz="2800" b="1">
              <a:solidFill>
                <a:srgbClr val="FFFF00"/>
              </a:solidFill>
            </a:endParaRPr>
          </a:p>
        </p:txBody>
      </p:sp>
    </p:spTree>
    <p:extLst>
      <p:ext uri="{BB962C8B-B14F-4D97-AF65-F5344CB8AC3E}">
        <p14:creationId xmlns:p14="http://schemas.microsoft.com/office/powerpoint/2010/main" val="15720713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4"/>
          <p:cNvSpPr txBox="1">
            <a:spLocks noChangeArrowheads="1"/>
          </p:cNvSpPr>
          <p:nvPr/>
        </p:nvSpPr>
        <p:spPr bwMode="auto">
          <a:xfrm>
            <a:off x="468313" y="3071813"/>
            <a:ext cx="8675687"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sz="2800" b="1">
                <a:solidFill>
                  <a:srgbClr val="FFFF00"/>
                </a:solidFill>
              </a:rPr>
              <a:t>La responsabilidad moral y legal de la salud de los atletas debe recaer en os médicos, no en los atletas.</a:t>
            </a:r>
          </a:p>
          <a:p>
            <a:pPr eaLnBrk="1" hangingPunct="1"/>
            <a:endParaRPr lang="es-ES" altLang="es-ES" sz="2800" b="1">
              <a:solidFill>
                <a:srgbClr val="FFFF00"/>
              </a:solidFill>
            </a:endParaRPr>
          </a:p>
          <a:p>
            <a:pPr eaLnBrk="1" hangingPunct="1"/>
            <a:r>
              <a:rPr lang="es-ES" altLang="es-ES" sz="2800" b="1">
                <a:solidFill>
                  <a:srgbClr val="FFFF00"/>
                </a:solidFill>
              </a:rPr>
              <a:t> Armstrong no es la enfermedad, es el síntoma, y la enfermedad no se cura con castigar a Armstrong. Además, no es una enfermedad, es una condición humana: tratar de ser mejores.</a:t>
            </a:r>
          </a:p>
        </p:txBody>
      </p:sp>
      <p:sp>
        <p:nvSpPr>
          <p:cNvPr id="66563" name="2 Rectángulo"/>
          <p:cNvSpPr>
            <a:spLocks noChangeArrowheads="1"/>
          </p:cNvSpPr>
          <p:nvPr/>
        </p:nvSpPr>
        <p:spPr bwMode="auto">
          <a:xfrm>
            <a:off x="71438" y="571500"/>
            <a:ext cx="84296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sz="2800" b="1" dirty="0">
                <a:solidFill>
                  <a:srgbClr val="FFFF00"/>
                </a:solidFill>
              </a:rPr>
              <a:t>    Es injusto para los pocos que no se dopan (si los hubiere</a:t>
            </a:r>
            <a:r>
              <a:rPr lang="es-ES" altLang="es-ES" sz="2800" b="1" dirty="0" smtClean="0">
                <a:solidFill>
                  <a:srgbClr val="FFFF00"/>
                </a:solidFill>
              </a:rPr>
              <a:t>).</a:t>
            </a:r>
            <a:endParaRPr lang="es-ES" altLang="es-ES" sz="2800" b="1" dirty="0">
              <a:solidFill>
                <a:srgbClr val="FFFF00"/>
              </a:solidFill>
            </a:endParaRPr>
          </a:p>
          <a:p>
            <a:pPr eaLnBrk="1" hangingPunct="1"/>
            <a:endParaRPr lang="es-ES" altLang="es-ES" sz="2800" b="1" dirty="0">
              <a:solidFill>
                <a:srgbClr val="FFFF00"/>
              </a:solidFill>
            </a:endParaRPr>
          </a:p>
          <a:p>
            <a:pPr eaLnBrk="1" hangingPunct="1"/>
            <a:r>
              <a:rPr lang="es-ES" altLang="es-ES" sz="2800" b="1" dirty="0">
                <a:solidFill>
                  <a:srgbClr val="FFFF00"/>
                </a:solidFill>
              </a:rPr>
              <a:t>    Arruina el espectáculo y la vida de los deportistas destacados</a:t>
            </a:r>
          </a:p>
        </p:txBody>
      </p:sp>
    </p:spTree>
    <p:extLst>
      <p:ext uri="{BB962C8B-B14F-4D97-AF65-F5344CB8AC3E}">
        <p14:creationId xmlns:p14="http://schemas.microsoft.com/office/powerpoint/2010/main" val="21476612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4"/>
          <p:cNvSpPr txBox="1">
            <a:spLocks noChangeArrowheads="1"/>
          </p:cNvSpPr>
          <p:nvPr/>
        </p:nvSpPr>
        <p:spPr bwMode="auto">
          <a:xfrm>
            <a:off x="395288" y="2143125"/>
            <a:ext cx="864076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ES" altLang="es-ES" sz="3200" b="1" dirty="0">
              <a:solidFill>
                <a:srgbClr val="FFFF00"/>
              </a:solidFill>
            </a:endParaRPr>
          </a:p>
          <a:p>
            <a:pPr eaLnBrk="1" hangingPunct="1"/>
            <a:endParaRPr lang="es-ES" altLang="es-ES" sz="3200" b="1" dirty="0">
              <a:solidFill>
                <a:srgbClr val="FFFF00"/>
              </a:solidFill>
            </a:endParaRPr>
          </a:p>
          <a:p>
            <a:pPr eaLnBrk="1" hangingPunct="1"/>
            <a:r>
              <a:rPr lang="es-ES" altLang="es-ES" sz="3200" b="1" dirty="0">
                <a:solidFill>
                  <a:srgbClr val="FFFF00"/>
                </a:solidFill>
              </a:rPr>
              <a:t>Porque son peligrosas, porque pervierten el espíritu deportivo (humano ) y porque </a:t>
            </a:r>
            <a:r>
              <a:rPr lang="es-ES" altLang="es-ES" sz="3200" b="1" dirty="0" smtClean="0">
                <a:solidFill>
                  <a:srgbClr val="FFFF00"/>
                </a:solidFill>
              </a:rPr>
              <a:t>proporcionan,  </a:t>
            </a:r>
            <a:r>
              <a:rPr lang="es-ES" altLang="es-ES" sz="3200" b="1" dirty="0">
                <a:solidFill>
                  <a:srgbClr val="FFFF00"/>
                </a:solidFill>
              </a:rPr>
              <a:t>mejoran la función y eficiencia deportivas (¿o el bienestar y el placer?  </a:t>
            </a:r>
          </a:p>
        </p:txBody>
      </p:sp>
      <p:sp>
        <p:nvSpPr>
          <p:cNvPr id="64515" name="2 Rectángulo"/>
          <p:cNvSpPr>
            <a:spLocks noChangeArrowheads="1"/>
          </p:cNvSpPr>
          <p:nvPr/>
        </p:nvSpPr>
        <p:spPr bwMode="auto">
          <a:xfrm>
            <a:off x="571500" y="500063"/>
            <a:ext cx="785812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_tradnl" altLang="es-ES" sz="3200" b="1">
                <a:solidFill>
                  <a:srgbClr val="FFFF00"/>
                </a:solidFill>
              </a:rPr>
              <a:t>¿Por qué no se permite el dopaje en los deportistas, si previamente se les selecciona y se les entrena para hacerlos mejores?</a:t>
            </a:r>
            <a:endParaRPr lang="en-US" altLang="es-ES" sz="3200"/>
          </a:p>
        </p:txBody>
      </p:sp>
    </p:spTree>
    <p:extLst>
      <p:ext uri="{BB962C8B-B14F-4D97-AF65-F5344CB8AC3E}">
        <p14:creationId xmlns:p14="http://schemas.microsoft.com/office/powerpoint/2010/main" val="2707294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
          <p:cNvSpPr txBox="1">
            <a:spLocks noChangeArrowheads="1"/>
          </p:cNvSpPr>
          <p:nvPr/>
        </p:nvSpPr>
        <p:spPr bwMode="auto">
          <a:xfrm>
            <a:off x="468313" y="115888"/>
            <a:ext cx="82804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sz="2800" b="1" dirty="0">
                <a:solidFill>
                  <a:srgbClr val="FFFF00"/>
                </a:solidFill>
              </a:rPr>
              <a:t>   Sobre el caso Lance Armstrong y el dopaje  (J. </a:t>
            </a:r>
            <a:r>
              <a:rPr lang="es-ES" altLang="es-ES" sz="2800" b="1" dirty="0" err="1">
                <a:solidFill>
                  <a:srgbClr val="FFFF00"/>
                </a:solidFill>
              </a:rPr>
              <a:t>Savulescu</a:t>
            </a:r>
            <a:r>
              <a:rPr lang="es-ES" altLang="es-ES" sz="2800" b="1" dirty="0">
                <a:solidFill>
                  <a:srgbClr val="FFFF00"/>
                </a:solidFill>
              </a:rPr>
              <a:t>, enero 2013</a:t>
            </a:r>
            <a:r>
              <a:rPr lang="es-ES" altLang="es-ES" sz="2800" b="1" dirty="0" smtClean="0">
                <a:solidFill>
                  <a:srgbClr val="FFFF00"/>
                </a:solidFill>
              </a:rPr>
              <a:t>).</a:t>
            </a:r>
            <a:endParaRPr lang="es-ES" altLang="es-ES" sz="2800" b="1" dirty="0">
              <a:solidFill>
                <a:srgbClr val="FFFF00"/>
              </a:solidFill>
            </a:endParaRPr>
          </a:p>
          <a:p>
            <a:pPr eaLnBrk="1" hangingPunct="1"/>
            <a:endParaRPr lang="es-ES" altLang="es-ES" sz="2800" b="1" dirty="0">
              <a:solidFill>
                <a:srgbClr val="FFFF00"/>
              </a:solidFill>
            </a:endParaRPr>
          </a:p>
          <a:p>
            <a:pPr eaLnBrk="1" hangingPunct="1"/>
            <a:r>
              <a:rPr lang="es-ES" altLang="es-ES" sz="2800" b="1" dirty="0">
                <a:solidFill>
                  <a:srgbClr val="FFFF00"/>
                </a:solidFill>
              </a:rPr>
              <a:t>   Razones por las que la prohibición del dopaje debería eliminarse o al menos permitirse de manera regulada:</a:t>
            </a:r>
          </a:p>
          <a:p>
            <a:pPr eaLnBrk="1" hangingPunct="1"/>
            <a:endParaRPr lang="es-ES" altLang="es-ES" sz="2800" b="1" dirty="0">
              <a:solidFill>
                <a:srgbClr val="FFFF00"/>
              </a:solidFill>
            </a:endParaRPr>
          </a:p>
          <a:p>
            <a:pPr eaLnBrk="1" hangingPunct="1"/>
            <a:r>
              <a:rPr lang="es-ES" altLang="es-ES" sz="2800" b="1" dirty="0">
                <a:solidFill>
                  <a:srgbClr val="FFFF00"/>
                </a:solidFill>
              </a:rPr>
              <a:t>   La única razón para no doparse es que está prohibida, por lo que su uso, que es inevitable en los atletas de alto rendimiento (como el entrenamiento, la ropa y el equipo más apropiado), no se puede dosificar  ni escogerse adecuadamente.</a:t>
            </a:r>
          </a:p>
          <a:p>
            <a:pPr eaLnBrk="1" hangingPunct="1"/>
            <a:endParaRPr lang="es-ES" altLang="es-ES" sz="2800" b="1" dirty="0">
              <a:solidFill>
                <a:srgbClr val="FFFF00"/>
              </a:solidFill>
            </a:endParaRPr>
          </a:p>
        </p:txBody>
      </p:sp>
    </p:spTree>
    <p:extLst>
      <p:ext uri="{BB962C8B-B14F-4D97-AF65-F5344CB8AC3E}">
        <p14:creationId xmlns:p14="http://schemas.microsoft.com/office/powerpoint/2010/main" val="13483705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609600" y="136525"/>
            <a:ext cx="8229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ES_tradnl" altLang="es-ES" sz="2000" b="1">
                <a:solidFill>
                  <a:srgbClr val="FFFF00"/>
                </a:solidFill>
              </a:rPr>
              <a:t>La resonancia magnética funcional de imagen (fMRI) ha abierto la posibilidad de estudiar la activación de regiones cerebrales durante los movimientos o al realizar actividades mentales. </a:t>
            </a:r>
          </a:p>
        </p:txBody>
      </p:sp>
      <p:grpSp>
        <p:nvGrpSpPr>
          <p:cNvPr id="2" name="Group 3"/>
          <p:cNvGrpSpPr>
            <a:grpSpLocks/>
          </p:cNvGrpSpPr>
          <p:nvPr/>
        </p:nvGrpSpPr>
        <p:grpSpPr bwMode="auto">
          <a:xfrm>
            <a:off x="588963" y="1295400"/>
            <a:ext cx="8174037" cy="5486400"/>
            <a:chOff x="371" y="816"/>
            <a:chExt cx="5149" cy="3456"/>
          </a:xfrm>
        </p:grpSpPr>
        <p:pic>
          <p:nvPicPr>
            <p:cNvPr id="94212" name="Picture 4" descr="imagebrainSTRO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1281"/>
              <a:ext cx="4848" cy="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Rectangle 5"/>
            <p:cNvSpPr>
              <a:spLocks noChangeArrowheads="1"/>
            </p:cNvSpPr>
            <p:nvPr/>
          </p:nvSpPr>
          <p:spPr bwMode="auto">
            <a:xfrm>
              <a:off x="371" y="816"/>
              <a:ext cx="514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ES_tradnl" altLang="es-ES" sz="2000" b="1">
                  <a:solidFill>
                    <a:srgbClr val="FFFF00"/>
                  </a:solidFill>
                </a:rPr>
                <a:t>Areas activadas al abrir y cerrar la mano derecha después de una embolia cerebral.</a:t>
              </a:r>
              <a:endParaRPr lang="es-ES" altLang="es-ES" sz="2000" b="1">
                <a:solidFill>
                  <a:srgbClr val="FFFF00"/>
                </a:solidFill>
              </a:endParaRPr>
            </a:p>
          </p:txBody>
        </p:sp>
      </p:grpSp>
    </p:spTree>
    <p:extLst>
      <p:ext uri="{BB962C8B-B14F-4D97-AF65-F5344CB8AC3E}">
        <p14:creationId xmlns:p14="http://schemas.microsoft.com/office/powerpoint/2010/main" val="4699194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4925" y="366689"/>
            <a:ext cx="9064625" cy="3805238"/>
          </a:xfrm>
          <a:prstGeom prst="rect">
            <a:avLst/>
          </a:prstGeom>
          <a:noFill/>
          <a:ln w="9525">
            <a:noFill/>
            <a:miter lim="800000"/>
            <a:headEnd/>
            <a:tailEnd/>
          </a:ln>
        </p:spPr>
      </p:pic>
      <p:sp>
        <p:nvSpPr>
          <p:cNvPr id="5123" name="Text Box 3"/>
          <p:cNvSpPr txBox="1">
            <a:spLocks noChangeArrowheads="1"/>
          </p:cNvSpPr>
          <p:nvPr/>
        </p:nvSpPr>
        <p:spPr bwMode="auto">
          <a:xfrm>
            <a:off x="879475" y="-12166"/>
            <a:ext cx="2986843" cy="369332"/>
          </a:xfrm>
          <a:prstGeom prst="rect">
            <a:avLst/>
          </a:prstGeom>
          <a:noFill/>
          <a:ln w="9525">
            <a:noFill/>
            <a:miter lim="800000"/>
            <a:headEnd/>
            <a:tailEnd/>
          </a:ln>
        </p:spPr>
        <p:txBody>
          <a:bodyPr wrap="none">
            <a:spAutoFit/>
          </a:bodyPr>
          <a:lstStyle/>
          <a:p>
            <a:r>
              <a:rPr lang="es-ES" b="1" dirty="0" err="1">
                <a:solidFill>
                  <a:srgbClr val="FFFF00"/>
                </a:solidFill>
              </a:rPr>
              <a:t>Nat</a:t>
            </a:r>
            <a:r>
              <a:rPr lang="es-ES" b="1" dirty="0">
                <a:solidFill>
                  <a:srgbClr val="FFFF00"/>
                </a:solidFill>
              </a:rPr>
              <a:t> </a:t>
            </a:r>
            <a:r>
              <a:rPr lang="es-ES" b="1" dirty="0" err="1">
                <a:solidFill>
                  <a:srgbClr val="FFFF00"/>
                </a:solidFill>
              </a:rPr>
              <a:t>Rev</a:t>
            </a:r>
            <a:r>
              <a:rPr lang="es-ES" b="1" dirty="0">
                <a:solidFill>
                  <a:srgbClr val="FFFF00"/>
                </a:solidFill>
              </a:rPr>
              <a:t> </a:t>
            </a:r>
            <a:r>
              <a:rPr lang="es-ES" b="1" dirty="0" err="1">
                <a:solidFill>
                  <a:srgbClr val="FFFF00"/>
                </a:solidFill>
              </a:rPr>
              <a:t>Neurosci</a:t>
            </a:r>
            <a:r>
              <a:rPr lang="es-ES" b="1" dirty="0">
                <a:solidFill>
                  <a:srgbClr val="FFFF00"/>
                </a:solidFill>
              </a:rPr>
              <a:t> 8:885, 2007</a:t>
            </a:r>
          </a:p>
        </p:txBody>
      </p:sp>
      <p:sp>
        <p:nvSpPr>
          <p:cNvPr id="5124" name="Rectangle 4"/>
          <p:cNvSpPr>
            <a:spLocks noChangeArrowheads="1"/>
          </p:cNvSpPr>
          <p:nvPr/>
        </p:nvSpPr>
        <p:spPr bwMode="auto">
          <a:xfrm>
            <a:off x="6954838" y="2936871"/>
            <a:ext cx="1908175" cy="1079500"/>
          </a:xfrm>
          <a:prstGeom prst="rect">
            <a:avLst/>
          </a:prstGeom>
          <a:noFill/>
          <a:ln w="38100">
            <a:solidFill>
              <a:srgbClr val="FF3300"/>
            </a:solidFill>
            <a:miter lim="800000"/>
            <a:headEnd/>
            <a:tailEnd/>
          </a:ln>
        </p:spPr>
        <p:txBody>
          <a:bodyPr wrap="none" anchor="ctr"/>
          <a:lstStyle/>
          <a:p>
            <a:endParaRPr lang="en-US"/>
          </a:p>
        </p:txBody>
      </p:sp>
      <p:sp>
        <p:nvSpPr>
          <p:cNvPr id="5125" name="Rectangle 5"/>
          <p:cNvSpPr>
            <a:spLocks noChangeArrowheads="1"/>
          </p:cNvSpPr>
          <p:nvPr/>
        </p:nvSpPr>
        <p:spPr bwMode="auto">
          <a:xfrm>
            <a:off x="6140450" y="777871"/>
            <a:ext cx="1655763" cy="1152525"/>
          </a:xfrm>
          <a:prstGeom prst="rect">
            <a:avLst/>
          </a:prstGeom>
          <a:noFill/>
          <a:ln w="38100">
            <a:solidFill>
              <a:srgbClr val="FF3300"/>
            </a:solidFill>
            <a:miter lim="800000"/>
            <a:headEnd/>
            <a:tailEnd/>
          </a:ln>
        </p:spPr>
        <p:txBody>
          <a:bodyPr wrap="none" anchor="ctr"/>
          <a:lstStyle/>
          <a:p>
            <a:endParaRPr lang="en-US"/>
          </a:p>
        </p:txBody>
      </p:sp>
      <p:sp>
        <p:nvSpPr>
          <p:cNvPr id="6" name="5 Rectángulo"/>
          <p:cNvSpPr/>
          <p:nvPr/>
        </p:nvSpPr>
        <p:spPr>
          <a:xfrm>
            <a:off x="1500166" y="2938457"/>
            <a:ext cx="1500198" cy="1071570"/>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10 Rectángulo"/>
          <p:cNvSpPr/>
          <p:nvPr/>
        </p:nvSpPr>
        <p:spPr>
          <a:xfrm>
            <a:off x="3214678" y="1581135"/>
            <a:ext cx="2571768" cy="357190"/>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11 Rectángulo"/>
          <p:cNvSpPr/>
          <p:nvPr/>
        </p:nvSpPr>
        <p:spPr>
          <a:xfrm>
            <a:off x="4071934" y="2295515"/>
            <a:ext cx="928694" cy="357190"/>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12 Rectángulo"/>
          <p:cNvSpPr/>
          <p:nvPr/>
        </p:nvSpPr>
        <p:spPr>
          <a:xfrm>
            <a:off x="1571604" y="2295515"/>
            <a:ext cx="571504" cy="357190"/>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13 Rectángulo"/>
          <p:cNvSpPr/>
          <p:nvPr/>
        </p:nvSpPr>
        <p:spPr>
          <a:xfrm>
            <a:off x="1724004" y="938193"/>
            <a:ext cx="1776426" cy="500066"/>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14 Rectángulo"/>
          <p:cNvSpPr/>
          <p:nvPr/>
        </p:nvSpPr>
        <p:spPr>
          <a:xfrm>
            <a:off x="2857488" y="2295515"/>
            <a:ext cx="571504" cy="357190"/>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15 Rectángulo"/>
          <p:cNvSpPr/>
          <p:nvPr/>
        </p:nvSpPr>
        <p:spPr>
          <a:xfrm>
            <a:off x="357158" y="4224341"/>
            <a:ext cx="8929718" cy="2677656"/>
          </a:xfrm>
          <a:prstGeom prst="rect">
            <a:avLst/>
          </a:prstGeom>
        </p:spPr>
        <p:txBody>
          <a:bodyPr wrap="square">
            <a:spAutoFit/>
          </a:bodyPr>
          <a:lstStyle/>
          <a:p>
            <a:r>
              <a:rPr lang="es-ES" sz="2400" b="1" dirty="0">
                <a:solidFill>
                  <a:srgbClr val="FFFF00"/>
                </a:solidFill>
              </a:rPr>
              <a:t>La prohibición de la cannabis está basada en asuntos políticos y no de salud (PNAS </a:t>
            </a:r>
            <a:r>
              <a:rPr lang="es-ES" sz="2400" b="1" dirty="0" err="1">
                <a:solidFill>
                  <a:srgbClr val="FFFF00"/>
                </a:solidFill>
              </a:rPr>
              <a:t>oct</a:t>
            </a:r>
            <a:r>
              <a:rPr lang="es-ES" sz="2400" b="1" dirty="0">
                <a:solidFill>
                  <a:srgbClr val="FFFF00"/>
                </a:solidFill>
              </a:rPr>
              <a:t> 2013). S</a:t>
            </a:r>
            <a:r>
              <a:rPr lang="es-ES" sz="2400" b="1" dirty="0">
                <a:solidFill>
                  <a:srgbClr val="FFFF00"/>
                </a:solidFill>
                <a:ea typeface="Calibri" pitchFamily="34" charset="0"/>
                <a:cs typeface="Times New Roman" pitchFamily="18" charset="0"/>
              </a:rPr>
              <a:t>e originó  gracias a Harry </a:t>
            </a:r>
            <a:r>
              <a:rPr lang="es-ES" sz="2400" b="1" dirty="0" err="1">
                <a:solidFill>
                  <a:srgbClr val="FFFF00"/>
                </a:solidFill>
                <a:ea typeface="Calibri" pitchFamily="34" charset="0"/>
                <a:cs typeface="Times New Roman" pitchFamily="18" charset="0"/>
              </a:rPr>
              <a:t>Anslinger</a:t>
            </a:r>
            <a:r>
              <a:rPr lang="es-ES" sz="2400" b="1" dirty="0">
                <a:solidFill>
                  <a:srgbClr val="FFFF00"/>
                </a:solidFill>
                <a:ea typeface="Calibri" pitchFamily="34" charset="0"/>
                <a:cs typeface="Times New Roman" pitchFamily="18" charset="0"/>
              </a:rPr>
              <a:t>, primer Jefe de la Oficina Federal de Narcóticos de EEUU, quien en la década de los 1930s decidió que la cannabis era un fácil blanco político para que su oficina probara su efectividad para proteger al pueblo americano de los problemas de las drogas. </a:t>
            </a:r>
          </a:p>
          <a:p>
            <a:endParaRPr lang="en-US" sz="2400" dirty="0"/>
          </a:p>
        </p:txBody>
      </p:sp>
      <p:sp>
        <p:nvSpPr>
          <p:cNvPr id="17" name="16 Rectángulo"/>
          <p:cNvSpPr/>
          <p:nvPr/>
        </p:nvSpPr>
        <p:spPr>
          <a:xfrm>
            <a:off x="214282" y="2295515"/>
            <a:ext cx="1347798" cy="357190"/>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20 Conector recto de flecha"/>
          <p:cNvCxnSpPr/>
          <p:nvPr/>
        </p:nvCxnSpPr>
        <p:spPr>
          <a:xfrm rot="5400000">
            <a:off x="2251059" y="3474242"/>
            <a:ext cx="1643074" cy="1588"/>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1890713"/>
            <a:ext cx="8629650"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 Box 3"/>
          <p:cNvSpPr txBox="1">
            <a:spLocks noChangeArrowheads="1"/>
          </p:cNvSpPr>
          <p:nvPr/>
        </p:nvSpPr>
        <p:spPr bwMode="auto">
          <a:xfrm>
            <a:off x="669925" y="242888"/>
            <a:ext cx="80930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_tradnl" altLang="es-ES" sz="2000" b="1" dirty="0">
                <a:solidFill>
                  <a:srgbClr val="FFFF00"/>
                </a:solidFill>
              </a:rPr>
              <a:t>Regiones cerebrales que se activan más cuando el sujeto falsamente dice tener una carta que cuando dice la </a:t>
            </a:r>
            <a:r>
              <a:rPr lang="es-ES_tradnl" altLang="es-ES" sz="2000" b="1" dirty="0" smtClean="0">
                <a:solidFill>
                  <a:srgbClr val="FFFF00"/>
                </a:solidFill>
              </a:rPr>
              <a:t>verdad.</a:t>
            </a:r>
            <a:endParaRPr lang="es-ES" altLang="es-ES" sz="2000" b="1" dirty="0">
              <a:solidFill>
                <a:srgbClr val="FFFF00"/>
              </a:solidFill>
            </a:endParaRPr>
          </a:p>
        </p:txBody>
      </p:sp>
    </p:spTree>
    <p:extLst>
      <p:ext uri="{BB962C8B-B14F-4D97-AF65-F5344CB8AC3E}">
        <p14:creationId xmlns:p14="http://schemas.microsoft.com/office/powerpoint/2010/main" val="17021989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71588"/>
            <a:ext cx="8305800" cy="520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 Box 3"/>
          <p:cNvSpPr txBox="1">
            <a:spLocks noChangeArrowheads="1"/>
          </p:cNvSpPr>
          <p:nvPr/>
        </p:nvSpPr>
        <p:spPr bwMode="auto">
          <a:xfrm>
            <a:off x="609600" y="304800"/>
            <a:ext cx="7924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_tradnl" altLang="es-ES" sz="2000" b="1" dirty="0">
                <a:solidFill>
                  <a:srgbClr val="FFFF00"/>
                </a:solidFill>
              </a:rPr>
              <a:t>Incremento en el flujo sanguíneo cerebral (por PET) durante pruebas de memoria espacial o </a:t>
            </a:r>
            <a:r>
              <a:rPr lang="es-ES_tradnl" altLang="es-ES" sz="2000" b="1" dirty="0" smtClean="0">
                <a:solidFill>
                  <a:srgbClr val="FFFF00"/>
                </a:solidFill>
              </a:rPr>
              <a:t>verbal.</a:t>
            </a:r>
            <a:r>
              <a:rPr lang="es-ES_tradnl" altLang="es-ES" sz="2400" dirty="0" smtClean="0">
                <a:solidFill>
                  <a:srgbClr val="FFFF00"/>
                </a:solidFill>
                <a:latin typeface="Times New Roman" panose="02020603050405020304" pitchFamily="18" charset="0"/>
              </a:rPr>
              <a:t> </a:t>
            </a:r>
            <a:endParaRPr lang="es-ES" altLang="es-ES" sz="2400" dirty="0">
              <a:solidFill>
                <a:srgbClr val="FFFF00"/>
              </a:solidFill>
              <a:latin typeface="Times New Roman" panose="02020603050405020304" pitchFamily="18" charset="0"/>
            </a:endParaRPr>
          </a:p>
        </p:txBody>
      </p:sp>
    </p:spTree>
    <p:extLst>
      <p:ext uri="{BB962C8B-B14F-4D97-AF65-F5344CB8AC3E}">
        <p14:creationId xmlns:p14="http://schemas.microsoft.com/office/powerpoint/2010/main" val="13353858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524000"/>
            <a:ext cx="8772525"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 Box 3"/>
          <p:cNvSpPr txBox="1">
            <a:spLocks noChangeArrowheads="1"/>
          </p:cNvSpPr>
          <p:nvPr/>
        </p:nvSpPr>
        <p:spPr bwMode="auto">
          <a:xfrm>
            <a:off x="925513" y="849313"/>
            <a:ext cx="63705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_tradnl" altLang="es-ES" sz="2000" b="1" dirty="0">
                <a:solidFill>
                  <a:srgbClr val="FFFF00"/>
                </a:solidFill>
              </a:rPr>
              <a:t>Reconocimiento de caras con expresión de </a:t>
            </a:r>
            <a:r>
              <a:rPr lang="es-ES_tradnl" altLang="es-ES" sz="2000" b="1" dirty="0" smtClean="0">
                <a:solidFill>
                  <a:srgbClr val="FFFF00"/>
                </a:solidFill>
              </a:rPr>
              <a:t>miedo.</a:t>
            </a:r>
            <a:endParaRPr lang="es-ES" altLang="es-ES" sz="2000" b="1" dirty="0">
              <a:solidFill>
                <a:srgbClr val="FFFF00"/>
              </a:solidFill>
            </a:endParaRPr>
          </a:p>
        </p:txBody>
      </p:sp>
    </p:spTree>
    <p:extLst>
      <p:ext uri="{BB962C8B-B14F-4D97-AF65-F5344CB8AC3E}">
        <p14:creationId xmlns:p14="http://schemas.microsoft.com/office/powerpoint/2010/main" val="5043975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609600" y="1271588"/>
            <a:ext cx="7924800" cy="543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 Box 3"/>
          <p:cNvSpPr txBox="1">
            <a:spLocks noChangeArrowheads="1"/>
          </p:cNvSpPr>
          <p:nvPr/>
        </p:nvSpPr>
        <p:spPr bwMode="auto">
          <a:xfrm>
            <a:off x="314325" y="0"/>
            <a:ext cx="88296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_tradnl" altLang="es-ES" b="1">
                <a:solidFill>
                  <a:srgbClr val="FFFF00"/>
                </a:solidFill>
              </a:rPr>
              <a:t>Diferencias en el incremento en el flujo sanguíneo cerebral (aumento en el metabolismo neuronal, medido por fMRI) como respuesta a estímulos novedosos, entre jóvenes clasificados a los dos años de edad como inhibidos o como no inhibidos</a:t>
            </a:r>
            <a:endParaRPr lang="es-ES" altLang="es-ES" b="1">
              <a:solidFill>
                <a:srgbClr val="FFFF00"/>
              </a:solidFill>
            </a:endParaRPr>
          </a:p>
        </p:txBody>
      </p:sp>
    </p:spTree>
    <p:extLst>
      <p:ext uri="{BB962C8B-B14F-4D97-AF65-F5344CB8AC3E}">
        <p14:creationId xmlns:p14="http://schemas.microsoft.com/office/powerpoint/2010/main" val="9510764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525" y="204788"/>
            <a:ext cx="4613275" cy="604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3"/>
          <p:cNvSpPr txBox="1">
            <a:spLocks noChangeArrowheads="1"/>
          </p:cNvSpPr>
          <p:nvPr/>
        </p:nvSpPr>
        <p:spPr bwMode="auto">
          <a:xfrm>
            <a:off x="228600" y="609600"/>
            <a:ext cx="36576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_tradnl" altLang="es-ES" sz="2000" b="1">
                <a:solidFill>
                  <a:srgbClr val="FFFF00"/>
                </a:solidFill>
              </a:rPr>
              <a:t>Mapas tridimensionales fMRI de la pérdida anual del tejido en la corteza cerebral, en adolescentes sanos y esquizofrénicos</a:t>
            </a:r>
            <a:endParaRPr lang="es-ES" altLang="es-ES" sz="2000" b="1">
              <a:solidFill>
                <a:srgbClr val="FFFF00"/>
              </a:solidFill>
            </a:endParaRPr>
          </a:p>
        </p:txBody>
      </p:sp>
      <p:sp>
        <p:nvSpPr>
          <p:cNvPr id="99332" name="Text Box 4"/>
          <p:cNvSpPr txBox="1">
            <a:spLocks noChangeArrowheads="1"/>
          </p:cNvSpPr>
          <p:nvPr/>
        </p:nvSpPr>
        <p:spPr bwMode="auto">
          <a:xfrm>
            <a:off x="4114800" y="6288088"/>
            <a:ext cx="4735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_tradnl" altLang="es-ES" sz="2400" b="1">
                <a:solidFill>
                  <a:srgbClr val="FFFF00"/>
                </a:solidFill>
              </a:rPr>
              <a:t>     </a:t>
            </a:r>
            <a:r>
              <a:rPr lang="es-ES_tradnl" altLang="es-ES" sz="2000" b="1">
                <a:solidFill>
                  <a:srgbClr val="FFFF00"/>
                </a:solidFill>
              </a:rPr>
              <a:t>SANOS           ESQUIZOFRENICOS</a:t>
            </a:r>
            <a:endParaRPr lang="es-ES" altLang="es-ES" sz="2000" b="1">
              <a:solidFill>
                <a:srgbClr val="FFFF00"/>
              </a:solidFill>
            </a:endParaRPr>
          </a:p>
        </p:txBody>
      </p:sp>
    </p:spTree>
    <p:extLst>
      <p:ext uri="{BB962C8B-B14F-4D97-AF65-F5344CB8AC3E}">
        <p14:creationId xmlns:p14="http://schemas.microsoft.com/office/powerpoint/2010/main" val="39763437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395288" y="428604"/>
            <a:ext cx="8604250" cy="6001642"/>
          </a:xfrm>
          <a:prstGeom prst="rect">
            <a:avLst/>
          </a:prstGeom>
          <a:noFill/>
          <a:ln w="9525">
            <a:noFill/>
            <a:miter lim="800000"/>
            <a:headEnd/>
            <a:tailEnd/>
          </a:ln>
        </p:spPr>
        <p:txBody>
          <a:bodyPr>
            <a:spAutoFit/>
          </a:bodyPr>
          <a:lstStyle/>
          <a:p>
            <a:endParaRPr lang="es-ES" sz="2400" b="1" dirty="0">
              <a:solidFill>
                <a:srgbClr val="FFFF00"/>
              </a:solidFill>
            </a:endParaRPr>
          </a:p>
          <a:p>
            <a:r>
              <a:rPr lang="es-ES" sz="2400" b="1" dirty="0">
                <a:solidFill>
                  <a:srgbClr val="FFFF00"/>
                </a:solidFill>
              </a:rPr>
              <a:t>LA </a:t>
            </a:r>
            <a:r>
              <a:rPr lang="es-ES" sz="2400" b="1" dirty="0" smtClean="0">
                <a:solidFill>
                  <a:srgbClr val="FFFF00"/>
                </a:solidFill>
              </a:rPr>
              <a:t>COMPARACI</a:t>
            </a:r>
            <a:r>
              <a:rPr lang="es-ES" sz="2400" b="1" dirty="0" smtClean="0">
                <a:solidFill>
                  <a:srgbClr val="FFFF00"/>
                </a:solidFill>
              </a:rPr>
              <a:t>Ó</a:t>
            </a:r>
            <a:r>
              <a:rPr lang="es-ES" sz="2400" b="1" dirty="0" smtClean="0">
                <a:solidFill>
                  <a:srgbClr val="FFFF00"/>
                </a:solidFill>
              </a:rPr>
              <a:t>N </a:t>
            </a:r>
            <a:r>
              <a:rPr lang="es-ES" sz="2400" b="1" dirty="0">
                <a:solidFill>
                  <a:srgbClr val="FFFF00"/>
                </a:solidFill>
              </a:rPr>
              <a:t>CON EL ALCOHOL Y EL TABACO ES INEVITABLE: SI SE MANTIENE LA </a:t>
            </a:r>
            <a:r>
              <a:rPr lang="es-ES" sz="2400" b="1" dirty="0" smtClean="0">
                <a:solidFill>
                  <a:srgbClr val="FFFF00"/>
                </a:solidFill>
              </a:rPr>
              <a:t>PROHIBICI</a:t>
            </a:r>
            <a:r>
              <a:rPr lang="es-ES" sz="2400" b="1" dirty="0" smtClean="0">
                <a:solidFill>
                  <a:srgbClr val="FFFF00"/>
                </a:solidFill>
              </a:rPr>
              <a:t>Ó</a:t>
            </a:r>
            <a:r>
              <a:rPr lang="es-ES" sz="2400" b="1" dirty="0" smtClean="0">
                <a:solidFill>
                  <a:srgbClr val="FFFF00"/>
                </a:solidFill>
              </a:rPr>
              <a:t>N </a:t>
            </a:r>
            <a:r>
              <a:rPr lang="es-ES" sz="2400" b="1" dirty="0">
                <a:solidFill>
                  <a:srgbClr val="FFFF00"/>
                </a:solidFill>
              </a:rPr>
              <a:t>DE LA CANNABIS, </a:t>
            </a:r>
            <a:r>
              <a:rPr lang="es-ES" sz="2400" b="1" dirty="0" smtClean="0">
                <a:solidFill>
                  <a:srgbClr val="FFFF00"/>
                </a:solidFill>
              </a:rPr>
              <a:t>DEBER</a:t>
            </a:r>
            <a:r>
              <a:rPr lang="es-ES" sz="2400" b="1" dirty="0" smtClean="0">
                <a:solidFill>
                  <a:srgbClr val="FFFF00"/>
                </a:solidFill>
              </a:rPr>
              <a:t>Í</a:t>
            </a:r>
            <a:r>
              <a:rPr lang="es-ES" sz="2400" b="1" dirty="0" smtClean="0">
                <a:solidFill>
                  <a:srgbClr val="FFFF00"/>
                </a:solidFill>
              </a:rPr>
              <a:t>A</a:t>
            </a:r>
            <a:r>
              <a:rPr lang="es-ES" sz="2400" b="1" dirty="0">
                <a:solidFill>
                  <a:srgbClr val="FFFF00"/>
                </a:solidFill>
              </a:rPr>
              <a:t>, EN CONGRUENCIA, PROHIBIRSE EL TABACO Y EL ALCOHOL, YA QUE SON </a:t>
            </a:r>
            <a:r>
              <a:rPr lang="es-ES" sz="2400" b="1" dirty="0" smtClean="0">
                <a:solidFill>
                  <a:srgbClr val="FFFF00"/>
                </a:solidFill>
              </a:rPr>
              <a:t>M</a:t>
            </a:r>
            <a:r>
              <a:rPr lang="es-ES" sz="2400" b="1" dirty="0" smtClean="0">
                <a:solidFill>
                  <a:srgbClr val="FFFF00"/>
                </a:solidFill>
              </a:rPr>
              <a:t>Á</a:t>
            </a:r>
            <a:r>
              <a:rPr lang="es-ES" sz="2400" b="1" dirty="0" smtClean="0">
                <a:solidFill>
                  <a:srgbClr val="FFFF00"/>
                </a:solidFill>
              </a:rPr>
              <a:t>S </a:t>
            </a:r>
            <a:r>
              <a:rPr lang="es-ES" sz="2400" b="1" dirty="0">
                <a:solidFill>
                  <a:srgbClr val="FFFF00"/>
                </a:solidFill>
              </a:rPr>
              <a:t>ADICTIVAS Y DAÑINAS PARA LA SALUD QUE VARIAS DE LAS AHORA ILEGALES, Y </a:t>
            </a:r>
            <a:r>
              <a:rPr lang="es-ES" sz="2400" b="1" dirty="0" smtClean="0">
                <a:solidFill>
                  <a:srgbClr val="FFFF00"/>
                </a:solidFill>
              </a:rPr>
              <a:t>ADEM</a:t>
            </a:r>
            <a:r>
              <a:rPr lang="es-ES" sz="2400" b="1" dirty="0" smtClean="0">
                <a:solidFill>
                  <a:srgbClr val="FFFF00"/>
                </a:solidFill>
              </a:rPr>
              <a:t>Á</a:t>
            </a:r>
            <a:r>
              <a:rPr lang="es-ES" sz="2400" b="1" dirty="0" smtClean="0">
                <a:solidFill>
                  <a:srgbClr val="FFFF00"/>
                </a:solidFill>
              </a:rPr>
              <a:t>S </a:t>
            </a:r>
            <a:r>
              <a:rPr lang="es-ES" sz="2400" b="1" dirty="0">
                <a:solidFill>
                  <a:srgbClr val="FFFF00"/>
                </a:solidFill>
              </a:rPr>
              <a:t>CARENTES DE USO </a:t>
            </a:r>
            <a:r>
              <a:rPr lang="es-ES" sz="2400" b="1" dirty="0" smtClean="0">
                <a:solidFill>
                  <a:srgbClr val="FFFF00"/>
                </a:solidFill>
              </a:rPr>
              <a:t>M</a:t>
            </a:r>
            <a:r>
              <a:rPr lang="es-ES" sz="2400" b="1" dirty="0" smtClean="0">
                <a:solidFill>
                  <a:srgbClr val="FFFF00"/>
                </a:solidFill>
              </a:rPr>
              <a:t>É</a:t>
            </a:r>
            <a:r>
              <a:rPr lang="es-ES" sz="2400" b="1" dirty="0" smtClean="0">
                <a:solidFill>
                  <a:srgbClr val="FFFF00"/>
                </a:solidFill>
              </a:rPr>
              <a:t>DICO</a:t>
            </a:r>
            <a:r>
              <a:rPr lang="es-ES" sz="2400" b="1" dirty="0">
                <a:solidFill>
                  <a:srgbClr val="FFFF00"/>
                </a:solidFill>
              </a:rPr>
              <a:t>. </a:t>
            </a:r>
          </a:p>
          <a:p>
            <a:endParaRPr lang="es-ES" sz="2400" b="1" dirty="0">
              <a:solidFill>
                <a:srgbClr val="FFFF00"/>
              </a:solidFill>
            </a:endParaRPr>
          </a:p>
          <a:p>
            <a:r>
              <a:rPr lang="es-ES" sz="2400" b="1" dirty="0">
                <a:solidFill>
                  <a:srgbClr val="FFFF00"/>
                </a:solidFill>
              </a:rPr>
              <a:t>¿</a:t>
            </a:r>
            <a:r>
              <a:rPr lang="es-ES" sz="2400" b="1" dirty="0" smtClean="0">
                <a:solidFill>
                  <a:srgbClr val="FFFF00"/>
                </a:solidFill>
              </a:rPr>
              <a:t>CU</a:t>
            </a:r>
            <a:r>
              <a:rPr lang="es-ES" sz="2400" b="1" dirty="0" smtClean="0">
                <a:solidFill>
                  <a:srgbClr val="FFFF00"/>
                </a:solidFill>
              </a:rPr>
              <a:t>Á</a:t>
            </a:r>
            <a:r>
              <a:rPr lang="es-ES" sz="2400" b="1" dirty="0" smtClean="0">
                <a:solidFill>
                  <a:srgbClr val="FFFF00"/>
                </a:solidFill>
              </a:rPr>
              <a:t>NTAS </a:t>
            </a:r>
            <a:r>
              <a:rPr lang="es-ES" sz="2400" b="1" dirty="0">
                <a:solidFill>
                  <a:srgbClr val="FFFF00"/>
                </a:solidFill>
              </a:rPr>
              <a:t>MUERTES PRODUCE EL USO DE LA CANNABIS? ¿</a:t>
            </a:r>
            <a:r>
              <a:rPr lang="es-ES" sz="2400" b="1" dirty="0" smtClean="0">
                <a:solidFill>
                  <a:srgbClr val="FFFF00"/>
                </a:solidFill>
              </a:rPr>
              <a:t>CU</a:t>
            </a:r>
            <a:r>
              <a:rPr lang="es-ES" sz="2400" b="1" dirty="0" smtClean="0">
                <a:solidFill>
                  <a:srgbClr val="FFFF00"/>
                </a:solidFill>
              </a:rPr>
              <a:t>Á</a:t>
            </a:r>
            <a:r>
              <a:rPr lang="es-ES" sz="2400" b="1" dirty="0" smtClean="0">
                <a:solidFill>
                  <a:srgbClr val="FFFF00"/>
                </a:solidFill>
              </a:rPr>
              <a:t>NTAS  MUERTES EL </a:t>
            </a:r>
            <a:r>
              <a:rPr lang="es-ES" sz="2400" b="1" dirty="0">
                <a:solidFill>
                  <a:srgbClr val="FFFF00"/>
                </a:solidFill>
              </a:rPr>
              <a:t>USO DE OTRAS DROGAS PROHIBIDAS, INCLUSIVE LAS DURAS? ¿</a:t>
            </a:r>
            <a:r>
              <a:rPr lang="es-ES" sz="2400" b="1" dirty="0" smtClean="0">
                <a:solidFill>
                  <a:srgbClr val="FFFF00"/>
                </a:solidFill>
              </a:rPr>
              <a:t>CU</a:t>
            </a:r>
            <a:r>
              <a:rPr lang="es-ES" sz="2400" b="1" dirty="0" smtClean="0">
                <a:solidFill>
                  <a:srgbClr val="FFFF00"/>
                </a:solidFill>
              </a:rPr>
              <a:t>Á</a:t>
            </a:r>
            <a:r>
              <a:rPr lang="es-ES" sz="2400" b="1" dirty="0" smtClean="0">
                <a:solidFill>
                  <a:srgbClr val="FFFF00"/>
                </a:solidFill>
              </a:rPr>
              <a:t>NTAS </a:t>
            </a:r>
            <a:r>
              <a:rPr lang="es-ES" sz="2400" b="1" dirty="0">
                <a:solidFill>
                  <a:srgbClr val="FFFF00"/>
                </a:solidFill>
              </a:rPr>
              <a:t>EL TABACO? ¿</a:t>
            </a:r>
            <a:r>
              <a:rPr lang="es-ES" sz="2400" b="1" dirty="0" smtClean="0">
                <a:solidFill>
                  <a:srgbClr val="FFFF00"/>
                </a:solidFill>
              </a:rPr>
              <a:t>CU</a:t>
            </a:r>
            <a:r>
              <a:rPr lang="es-ES" sz="2400" b="1" dirty="0" smtClean="0">
                <a:solidFill>
                  <a:srgbClr val="FFFF00"/>
                </a:solidFill>
              </a:rPr>
              <a:t>Á</a:t>
            </a:r>
            <a:r>
              <a:rPr lang="es-ES" sz="2400" b="1" dirty="0" smtClean="0">
                <a:solidFill>
                  <a:srgbClr val="FFFF00"/>
                </a:solidFill>
              </a:rPr>
              <a:t>NTAS </a:t>
            </a:r>
            <a:r>
              <a:rPr lang="es-ES" sz="2400" b="1" dirty="0">
                <a:solidFill>
                  <a:srgbClr val="FFFF00"/>
                </a:solidFill>
              </a:rPr>
              <a:t>EL ALCOHOL (DE MUCHAS MANERAS, DIRECTAS O INDIRECTAS)?  </a:t>
            </a:r>
          </a:p>
          <a:p>
            <a:endParaRPr lang="es-ES" sz="2400" b="1" dirty="0">
              <a:solidFill>
                <a:srgbClr val="FFFF00"/>
              </a:solidFill>
            </a:endParaRPr>
          </a:p>
          <a:p>
            <a:r>
              <a:rPr lang="es-ES" sz="2400" b="1" dirty="0">
                <a:solidFill>
                  <a:srgbClr val="FFFF00"/>
                </a:solidFill>
              </a:rPr>
              <a:t>¿</a:t>
            </a:r>
            <a:r>
              <a:rPr lang="es-ES" sz="2400" b="1" dirty="0" smtClean="0">
                <a:solidFill>
                  <a:srgbClr val="FFFF00"/>
                </a:solidFill>
              </a:rPr>
              <a:t>CU</a:t>
            </a:r>
            <a:r>
              <a:rPr lang="es-ES" sz="2400" b="1" dirty="0" smtClean="0">
                <a:solidFill>
                  <a:srgbClr val="FFFF00"/>
                </a:solidFill>
              </a:rPr>
              <a:t>Á</a:t>
            </a:r>
            <a:r>
              <a:rPr lang="es-ES" sz="2400" b="1" dirty="0" smtClean="0">
                <a:solidFill>
                  <a:srgbClr val="FFFF00"/>
                </a:solidFill>
              </a:rPr>
              <a:t>L </a:t>
            </a:r>
            <a:r>
              <a:rPr lang="es-ES" sz="2400" b="1" dirty="0">
                <a:solidFill>
                  <a:srgbClr val="FFFF00"/>
                </a:solidFill>
              </a:rPr>
              <a:t>ES EL GASTO EN PROBLEMAS DE SALUD CAUSADOS POR LA MARIGUANA, EN </a:t>
            </a:r>
            <a:r>
              <a:rPr lang="es-ES" sz="2400" b="1" dirty="0" smtClean="0">
                <a:solidFill>
                  <a:srgbClr val="FFFF00"/>
                </a:solidFill>
              </a:rPr>
              <a:t>COMPARACI</a:t>
            </a:r>
            <a:r>
              <a:rPr lang="es-ES" sz="2400" b="1" dirty="0" smtClean="0">
                <a:solidFill>
                  <a:srgbClr val="FFFF00"/>
                </a:solidFill>
              </a:rPr>
              <a:t>Ó</a:t>
            </a:r>
            <a:r>
              <a:rPr lang="es-ES" sz="2400" b="1" dirty="0" smtClean="0">
                <a:solidFill>
                  <a:srgbClr val="FFFF00"/>
                </a:solidFill>
              </a:rPr>
              <a:t>N </a:t>
            </a:r>
            <a:r>
              <a:rPr lang="es-ES" sz="2400" b="1" dirty="0">
                <a:solidFill>
                  <a:srgbClr val="FFFF00"/>
                </a:solidFill>
              </a:rPr>
              <a:t>CON EL TABACO Y EL ALCOHOL?</a:t>
            </a:r>
          </a:p>
          <a:p>
            <a:endParaRPr lang="es-ES" sz="2400" b="1" dirty="0">
              <a:solidFill>
                <a:srgbClr val="FFFF00"/>
              </a:solidFill>
            </a:endParaRPr>
          </a:p>
          <a:p>
            <a:r>
              <a:rPr lang="es-ES" sz="2400" b="1" dirty="0">
                <a:solidFill>
                  <a:srgbClr val="FFFF00"/>
                </a:solidFill>
              </a:rPr>
              <a:t>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28662" y="714356"/>
            <a:ext cx="7786726" cy="4832092"/>
          </a:xfrm>
          <a:prstGeom prst="rect">
            <a:avLst/>
          </a:prstGeom>
        </p:spPr>
        <p:txBody>
          <a:bodyPr wrap="square">
            <a:spAutoFit/>
          </a:bodyPr>
          <a:lstStyle/>
          <a:p>
            <a:r>
              <a:rPr lang="es-ES" sz="2800" b="1" dirty="0">
                <a:solidFill>
                  <a:srgbClr val="FFFF00"/>
                </a:solidFill>
              </a:rPr>
              <a:t>LOS BENEFICIOS </a:t>
            </a:r>
            <a:r>
              <a:rPr lang="es-ES" sz="2800" b="1" dirty="0" smtClean="0">
                <a:solidFill>
                  <a:srgbClr val="FFFF00"/>
                </a:solidFill>
              </a:rPr>
              <a:t>TERAP</a:t>
            </a:r>
            <a:r>
              <a:rPr lang="es-ES" sz="2800" b="1" dirty="0" smtClean="0">
                <a:solidFill>
                  <a:srgbClr val="FFFF00"/>
                </a:solidFill>
              </a:rPr>
              <a:t>É</a:t>
            </a:r>
            <a:r>
              <a:rPr lang="es-ES" sz="2800" b="1" dirty="0" smtClean="0">
                <a:solidFill>
                  <a:srgbClr val="FFFF00"/>
                </a:solidFill>
              </a:rPr>
              <a:t>UTICOS </a:t>
            </a:r>
            <a:r>
              <a:rPr lang="es-ES" sz="2800" b="1" dirty="0">
                <a:solidFill>
                  <a:srgbClr val="FFFF00"/>
                </a:solidFill>
              </a:rPr>
              <a:t>O COADYUVANTES DE LA CANNABIS EN EL TRATAMIENTO DE VARIAS ENFERMEDADES  </a:t>
            </a:r>
            <a:r>
              <a:rPr lang="es-ES" sz="2800" b="1" dirty="0" smtClean="0">
                <a:solidFill>
                  <a:srgbClr val="FFFF00"/>
                </a:solidFill>
              </a:rPr>
              <a:t>EST</a:t>
            </a:r>
            <a:r>
              <a:rPr lang="es-ES" sz="2800" b="1" dirty="0" smtClean="0">
                <a:solidFill>
                  <a:srgbClr val="FFFF00"/>
                </a:solidFill>
              </a:rPr>
              <a:t>Á</a:t>
            </a:r>
            <a:r>
              <a:rPr lang="es-ES" sz="2800" b="1" dirty="0" smtClean="0">
                <a:solidFill>
                  <a:srgbClr val="FFFF00"/>
                </a:solidFill>
              </a:rPr>
              <a:t>N </a:t>
            </a:r>
            <a:r>
              <a:rPr lang="es-ES" sz="2800" b="1" dirty="0">
                <a:solidFill>
                  <a:srgbClr val="FFFF00"/>
                </a:solidFill>
              </a:rPr>
              <a:t>BIEN ESTABLECIDOS. SU USO </a:t>
            </a:r>
            <a:r>
              <a:rPr lang="es-ES" sz="2800" b="1" dirty="0" smtClean="0">
                <a:solidFill>
                  <a:srgbClr val="FFFF00"/>
                </a:solidFill>
              </a:rPr>
              <a:t>M</a:t>
            </a:r>
            <a:r>
              <a:rPr lang="es-ES" sz="2800" b="1" dirty="0" smtClean="0">
                <a:solidFill>
                  <a:srgbClr val="FFFF00"/>
                </a:solidFill>
              </a:rPr>
              <a:t>É</a:t>
            </a:r>
            <a:r>
              <a:rPr lang="es-ES" sz="2800" b="1" dirty="0" smtClean="0">
                <a:solidFill>
                  <a:srgbClr val="FFFF00"/>
                </a:solidFill>
              </a:rPr>
              <a:t>DICO </a:t>
            </a:r>
            <a:r>
              <a:rPr lang="es-ES" sz="2800" b="1" dirty="0">
                <a:solidFill>
                  <a:srgbClr val="FFFF00"/>
                </a:solidFill>
              </a:rPr>
              <a:t>LIBRE DE LIMITACIONES </a:t>
            </a:r>
            <a:r>
              <a:rPr lang="es-ES" sz="2800" b="1" dirty="0" smtClean="0">
                <a:solidFill>
                  <a:srgbClr val="FFFF00"/>
                </a:solidFill>
              </a:rPr>
              <a:t>SER</a:t>
            </a:r>
            <a:r>
              <a:rPr lang="es-ES" sz="2800" b="1" dirty="0" smtClean="0">
                <a:solidFill>
                  <a:srgbClr val="FFFF00"/>
                </a:solidFill>
              </a:rPr>
              <a:t>Á</a:t>
            </a:r>
            <a:r>
              <a:rPr lang="es-ES" sz="2800" b="1" dirty="0" smtClean="0">
                <a:solidFill>
                  <a:srgbClr val="FFFF00"/>
                </a:solidFill>
              </a:rPr>
              <a:t> </a:t>
            </a:r>
            <a:r>
              <a:rPr lang="es-ES" sz="2800" b="1" dirty="0">
                <a:solidFill>
                  <a:srgbClr val="FFFF00"/>
                </a:solidFill>
              </a:rPr>
              <a:t>DE GRAN BENEFICIO PARA DE MUCHOS </a:t>
            </a:r>
            <a:r>
              <a:rPr lang="es-ES" sz="2800" b="1" dirty="0" smtClean="0">
                <a:solidFill>
                  <a:srgbClr val="FFFF00"/>
                </a:solidFill>
              </a:rPr>
              <a:t>ENFERMOS.</a:t>
            </a:r>
            <a:endParaRPr lang="es-ES" sz="2800" b="1" dirty="0">
              <a:solidFill>
                <a:srgbClr val="FFFF00"/>
              </a:solidFill>
            </a:endParaRPr>
          </a:p>
          <a:p>
            <a:endParaRPr lang="es-ES" sz="2800" b="1" dirty="0">
              <a:solidFill>
                <a:srgbClr val="FFFF00"/>
              </a:solidFill>
            </a:endParaRPr>
          </a:p>
          <a:p>
            <a:r>
              <a:rPr lang="es-ES" sz="2800" b="1" dirty="0">
                <a:solidFill>
                  <a:srgbClr val="FFFF00"/>
                </a:solidFill>
              </a:rPr>
              <a:t>SU USO RECREATIVO </a:t>
            </a:r>
            <a:r>
              <a:rPr lang="es-ES" sz="2800" b="1" u="sng" dirty="0">
                <a:solidFill>
                  <a:srgbClr val="FFFF00"/>
                </a:solidFill>
              </a:rPr>
              <a:t>POR ADULTOS</a:t>
            </a:r>
            <a:r>
              <a:rPr lang="es-ES" sz="2800" b="1" dirty="0">
                <a:solidFill>
                  <a:srgbClr val="FFFF00"/>
                </a:solidFill>
              </a:rPr>
              <a:t>, EN CONDICIONES DE NO DAÑO A TERCEROS (como acaba de ser aceptado en Uruguay, Colorado, Washington, Alaska, </a:t>
            </a:r>
            <a:r>
              <a:rPr lang="es-ES" sz="2800" b="1" dirty="0" err="1">
                <a:solidFill>
                  <a:srgbClr val="FFFF00"/>
                </a:solidFill>
              </a:rPr>
              <a:t>Oregon</a:t>
            </a:r>
            <a:r>
              <a:rPr lang="es-ES" sz="2800" b="1" dirty="0">
                <a:solidFill>
                  <a:srgbClr val="FFFF00"/>
                </a:solidFill>
              </a:rPr>
              <a:t> y Washington DC), TAMPOCO </a:t>
            </a:r>
            <a:r>
              <a:rPr lang="es-ES" sz="2800" b="1" dirty="0" smtClean="0">
                <a:solidFill>
                  <a:srgbClr val="FFFF00"/>
                </a:solidFill>
              </a:rPr>
              <a:t>DEBER</a:t>
            </a:r>
            <a:r>
              <a:rPr lang="es-ES" sz="2800" b="1" dirty="0" smtClean="0">
                <a:solidFill>
                  <a:srgbClr val="FFFF00"/>
                </a:solidFill>
              </a:rPr>
              <a:t>Í</a:t>
            </a:r>
            <a:r>
              <a:rPr lang="es-ES" sz="2800" b="1" dirty="0" smtClean="0">
                <a:solidFill>
                  <a:srgbClr val="FFFF00"/>
                </a:solidFill>
              </a:rPr>
              <a:t>A </a:t>
            </a:r>
            <a:r>
              <a:rPr lang="es-ES" sz="2800" b="1" dirty="0">
                <a:solidFill>
                  <a:srgbClr val="FFFF00"/>
                </a:solidFill>
              </a:rPr>
              <a:t>ESTAR </a:t>
            </a:r>
            <a:r>
              <a:rPr lang="es-ES" sz="2800" b="1" dirty="0" smtClean="0">
                <a:solidFill>
                  <a:srgbClr val="FFFF00"/>
                </a:solidFill>
              </a:rPr>
              <a:t>PROH</a:t>
            </a:r>
            <a:r>
              <a:rPr lang="es-ES" sz="2800" b="1" dirty="0" smtClean="0">
                <a:solidFill>
                  <a:srgbClr val="FFFF00"/>
                </a:solidFill>
              </a:rPr>
              <a:t>Í</a:t>
            </a:r>
            <a:r>
              <a:rPr lang="es-ES" sz="2800" b="1" dirty="0" smtClean="0">
                <a:solidFill>
                  <a:srgbClr val="FFFF00"/>
                </a:solidFill>
              </a:rPr>
              <a:t>BIDO.</a:t>
            </a:r>
            <a:endParaRPr lang="es-ES" sz="2800" b="1" dirty="0">
              <a:solidFill>
                <a:srgbClr val="FFFF00"/>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57158" y="1000108"/>
            <a:ext cx="8858312" cy="4832092"/>
          </a:xfrm>
          <a:prstGeom prst="rect">
            <a:avLst/>
          </a:prstGeom>
          <a:noFill/>
        </p:spPr>
        <p:txBody>
          <a:bodyPr wrap="square" rtlCol="0">
            <a:spAutoFit/>
          </a:bodyPr>
          <a:lstStyle/>
          <a:p>
            <a:r>
              <a:rPr lang="es-ES" sz="2800" b="1" dirty="0">
                <a:solidFill>
                  <a:srgbClr val="FFFF00"/>
                </a:solidFill>
              </a:rPr>
              <a:t>Esta es la manera de resolver la ruinosa , cara y sangrienta “lucha contra las drogas”, que durante decenios ha mostrado un fracaso progresivo cada vez más costoso en vidas humanas, aumento de la criminalidad, gasto en juicios, arrestos y cárceles para personas cuyo delito es simplemente consumir mariguana u otras drogas, y que al mismo tiempo “ha enriquecido a las mafias criminales que han generado y diseminado la corrupción y los asesinatos desde el London </a:t>
            </a:r>
            <a:r>
              <a:rPr lang="es-ES" sz="2800" b="1" dirty="0" err="1">
                <a:solidFill>
                  <a:srgbClr val="FFFF00"/>
                </a:solidFill>
              </a:rPr>
              <a:t>End</a:t>
            </a:r>
            <a:r>
              <a:rPr lang="es-ES" sz="2800" b="1" dirty="0">
                <a:solidFill>
                  <a:srgbClr val="FFFF00"/>
                </a:solidFill>
              </a:rPr>
              <a:t> hasta los barrios de Tijuana, y amenaza con convertir en estados fallidos a territorios de </a:t>
            </a:r>
            <a:r>
              <a:rPr lang="es-ES" sz="2800" b="1" dirty="0" smtClean="0">
                <a:solidFill>
                  <a:srgbClr val="FFFF00"/>
                </a:solidFill>
              </a:rPr>
              <a:t>Á</a:t>
            </a:r>
            <a:r>
              <a:rPr lang="es-ES" sz="2800" b="1" dirty="0" smtClean="0">
                <a:solidFill>
                  <a:srgbClr val="FFFF00"/>
                </a:solidFill>
              </a:rPr>
              <a:t>frica </a:t>
            </a:r>
            <a:r>
              <a:rPr lang="es-ES" sz="2800" b="1" dirty="0">
                <a:solidFill>
                  <a:srgbClr val="FFFF00"/>
                </a:solidFill>
              </a:rPr>
              <a:t>y Latinoamérica” (</a:t>
            </a:r>
            <a:r>
              <a:rPr lang="es-ES" sz="2800" b="1" dirty="0" err="1">
                <a:solidFill>
                  <a:srgbClr val="FFFF00"/>
                </a:solidFill>
              </a:rPr>
              <a:t>The</a:t>
            </a:r>
            <a:r>
              <a:rPr lang="es-ES" sz="2800" b="1" dirty="0">
                <a:solidFill>
                  <a:srgbClr val="FFFF00"/>
                </a:solidFill>
              </a:rPr>
              <a:t> </a:t>
            </a:r>
            <a:r>
              <a:rPr lang="es-ES" sz="2800" b="1" dirty="0" err="1">
                <a:solidFill>
                  <a:srgbClr val="FFFF00"/>
                </a:solidFill>
              </a:rPr>
              <a:t>Economist</a:t>
            </a:r>
            <a:r>
              <a:rPr lang="es-ES" sz="2800" b="1" dirty="0">
                <a:solidFill>
                  <a:srgbClr val="FFFF00"/>
                </a:solidFill>
              </a:rPr>
              <a:t>).</a:t>
            </a:r>
            <a:endParaRPr lang="en-US" sz="2800" b="1" dirty="0">
              <a:solidFill>
                <a:srgbClr val="FFFF00"/>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214282" y="857232"/>
            <a:ext cx="9144064"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FF00"/>
                </a:solidFill>
                <a:effectLst/>
                <a:latin typeface="+mj-lt"/>
                <a:ea typeface="Times New Roman" pitchFamily="18" charset="0"/>
                <a:cs typeface="Times New Roman" pitchFamily="18" charset="0"/>
              </a:rPr>
              <a:t>It took 13 years for the United States to come to its senses and end Prohibition, 13 years in which people kept drinking, otherwise law-abiding citizens became criminals and crime syndicates arose and flourished. </a:t>
            </a:r>
            <a:r>
              <a:rPr kumimoji="0" lang="en-US" sz="2600" b="1" i="0" u="sng" strike="noStrike" cap="none" normalizeH="0" baseline="0" dirty="0">
                <a:ln>
                  <a:noFill/>
                </a:ln>
                <a:solidFill>
                  <a:srgbClr val="FFFF00"/>
                </a:solidFill>
                <a:effectLst/>
                <a:latin typeface="+mj-lt"/>
                <a:ea typeface="Times New Roman" pitchFamily="18" charset="0"/>
                <a:cs typeface="Times New Roman" pitchFamily="18" charset="0"/>
              </a:rPr>
              <a:t>It has been more than 40 years since Congress passed the current ban on marijuana, inflicting great harm on society just to prohibit a substance far less dangerous than alcohol. </a:t>
            </a:r>
            <a:endParaRPr kumimoji="0" lang="en-US" sz="2600" b="1" i="0" u="sng" strike="noStrike" cap="none" normalizeH="0" baseline="0" dirty="0">
              <a:ln>
                <a:noFill/>
              </a:ln>
              <a:solidFill>
                <a:srgbClr val="FFFF00"/>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600" b="1" i="0" u="sng" strike="noStrike" cap="none" normalizeH="0" baseline="0" dirty="0">
                <a:ln>
                  <a:noFill/>
                </a:ln>
                <a:solidFill>
                  <a:srgbClr val="FFFF00"/>
                </a:solidFill>
                <a:effectLst/>
                <a:latin typeface="+mj-lt"/>
                <a:ea typeface="Times New Roman" pitchFamily="18" charset="0"/>
                <a:cs typeface="Times New Roman" pitchFamily="18" charset="0"/>
              </a:rPr>
              <a:t>The federal government should repeal the ban on marijuana</a:t>
            </a:r>
            <a:r>
              <a:rPr kumimoji="0" lang="en-US" sz="2600" b="1" i="0" u="none" strike="noStrike" cap="none" normalizeH="0" baseline="0" dirty="0">
                <a:ln>
                  <a:noFill/>
                </a:ln>
                <a:solidFill>
                  <a:srgbClr val="FFFF00"/>
                </a:solidFill>
                <a:effectLst/>
                <a:latin typeface="+mj-lt"/>
                <a:ea typeface="Times New Roman" pitchFamily="18" charset="0"/>
                <a:cs typeface="Times New Roman" pitchFamily="18" charset="0"/>
              </a:rPr>
              <a:t>. </a:t>
            </a:r>
            <a:endParaRPr kumimoji="0" lang="en-US" sz="2600" b="1" i="0" u="none" strike="noStrike" cap="none" normalizeH="0" baseline="0" dirty="0">
              <a:ln>
                <a:noFill/>
              </a:ln>
              <a:solidFill>
                <a:srgbClr val="FFFF00"/>
              </a:solidFill>
              <a:effectLst/>
              <a:latin typeface="+mj-lt"/>
            </a:endParaRPr>
          </a:p>
        </p:txBody>
      </p:sp>
      <p:sp>
        <p:nvSpPr>
          <p:cNvPr id="3" name="2 Rectángulo"/>
          <p:cNvSpPr/>
          <p:nvPr/>
        </p:nvSpPr>
        <p:spPr>
          <a:xfrm>
            <a:off x="214282" y="4214818"/>
            <a:ext cx="8643998" cy="2492990"/>
          </a:xfrm>
          <a:prstGeom prst="rect">
            <a:avLst/>
          </a:prstGeom>
        </p:spPr>
        <p:txBody>
          <a:bodyPr wrap="square">
            <a:spAutoFit/>
          </a:bodyPr>
          <a:lstStyle/>
          <a:p>
            <a:r>
              <a:rPr lang="en-US" sz="2600" b="1" dirty="0">
                <a:solidFill>
                  <a:srgbClr val="FFFF00"/>
                </a:solidFill>
              </a:rPr>
              <a:t>There are no perfect answers to people’s legitimate concerns about marijuana use. But neither are there such answers about tobacco or alcohol, and we believe that on every level — health effects, the impact on society and law-and-order issues — </a:t>
            </a:r>
            <a:r>
              <a:rPr lang="en-US" sz="2600" b="1" u="sng" dirty="0">
                <a:solidFill>
                  <a:srgbClr val="FFFF00"/>
                </a:solidFill>
              </a:rPr>
              <a:t>the balance falls squarely on the side of national legalization.</a:t>
            </a:r>
          </a:p>
        </p:txBody>
      </p:sp>
      <p:sp>
        <p:nvSpPr>
          <p:cNvPr id="4" name="3 Rectángulo"/>
          <p:cNvSpPr/>
          <p:nvPr/>
        </p:nvSpPr>
        <p:spPr>
          <a:xfrm>
            <a:off x="500034" y="214290"/>
            <a:ext cx="6914713" cy="523220"/>
          </a:xfrm>
          <a:prstGeom prst="rect">
            <a:avLst/>
          </a:prstGeom>
        </p:spPr>
        <p:txBody>
          <a:bodyPr wrap="none">
            <a:spAutoFit/>
          </a:bodyPr>
          <a:lstStyle/>
          <a:p>
            <a:pPr lvl="0" fontAlgn="base">
              <a:spcBef>
                <a:spcPct val="0"/>
              </a:spcBef>
              <a:spcAft>
                <a:spcPct val="0"/>
              </a:spcAft>
            </a:pPr>
            <a:r>
              <a:rPr lang="es-ES" sz="2800" b="1" u="sng" dirty="0">
                <a:solidFill>
                  <a:srgbClr val="FFFF00"/>
                </a:solidFill>
                <a:latin typeface="Calibri" pitchFamily="34" charset="0"/>
                <a:ea typeface="Times New Roman" pitchFamily="18" charset="0"/>
                <a:cs typeface="Times New Roman" pitchFamily="18" charset="0"/>
              </a:rPr>
              <a:t>New York Times Editorial        28 de julio 2014</a:t>
            </a:r>
            <a:endParaRPr lang="en-US" sz="2800" b="1" u="sng" dirty="0">
              <a:solidFill>
                <a:srgbClr val="FFFF00"/>
              </a:solidFill>
              <a:latin typeface="Calibri" pitchFamily="34" charset="0"/>
              <a:ea typeface="Times New Roman" pitchFamily="18" charset="0"/>
              <a:cs typeface="Times New Roman" pitchFamily="18"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00100" y="1541680"/>
            <a:ext cx="7715288" cy="1815882"/>
          </a:xfrm>
          <a:prstGeom prst="rect">
            <a:avLst/>
          </a:prstGeom>
        </p:spPr>
        <p:txBody>
          <a:bodyPr wrap="square">
            <a:spAutoFit/>
          </a:bodyPr>
          <a:lstStyle/>
          <a:p>
            <a:r>
              <a:rPr lang="en-US" sz="2800" b="1" dirty="0">
                <a:solidFill>
                  <a:srgbClr val="FFFF00"/>
                </a:solidFill>
              </a:rPr>
              <a:t>The strategy is also largely futile. After three decades, criminalization has not affected general usage; 30 million Americans use marijuana every year.</a:t>
            </a:r>
            <a:endParaRPr lang="en-US"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4925" y="71414"/>
            <a:ext cx="9144000" cy="3527425"/>
          </a:xfrm>
          <a:prstGeom prst="rect">
            <a:avLst/>
          </a:prstGeom>
          <a:noFill/>
          <a:ln w="9525">
            <a:noFill/>
            <a:miter lim="800000"/>
            <a:headEnd/>
            <a:tailEnd/>
          </a:ln>
        </p:spPr>
      </p:pic>
      <p:sp>
        <p:nvSpPr>
          <p:cNvPr id="6148" name="Rectangle 4"/>
          <p:cNvSpPr>
            <a:spLocks noChangeArrowheads="1"/>
          </p:cNvSpPr>
          <p:nvPr/>
        </p:nvSpPr>
        <p:spPr bwMode="auto">
          <a:xfrm>
            <a:off x="3867150" y="2432026"/>
            <a:ext cx="1441450" cy="720725"/>
          </a:xfrm>
          <a:prstGeom prst="rect">
            <a:avLst/>
          </a:prstGeom>
          <a:noFill/>
          <a:ln w="38100">
            <a:solidFill>
              <a:srgbClr val="FF3300"/>
            </a:solidFill>
            <a:miter lim="800000"/>
            <a:headEnd/>
            <a:tailEnd/>
          </a:ln>
        </p:spPr>
        <p:txBody>
          <a:bodyPr wrap="none" anchor="ctr"/>
          <a:lstStyle/>
          <a:p>
            <a:endParaRPr lang="en-US"/>
          </a:p>
        </p:txBody>
      </p:sp>
      <p:sp>
        <p:nvSpPr>
          <p:cNvPr id="6149" name="Rectangle 5"/>
          <p:cNvSpPr>
            <a:spLocks noChangeArrowheads="1"/>
          </p:cNvSpPr>
          <p:nvPr/>
        </p:nvSpPr>
        <p:spPr bwMode="auto">
          <a:xfrm>
            <a:off x="7496175" y="200001"/>
            <a:ext cx="919163" cy="1223963"/>
          </a:xfrm>
          <a:prstGeom prst="rect">
            <a:avLst/>
          </a:prstGeom>
          <a:noFill/>
          <a:ln w="38100">
            <a:solidFill>
              <a:srgbClr val="FF3300"/>
            </a:solidFill>
            <a:miter lim="800000"/>
            <a:headEnd/>
            <a:tailEnd/>
          </a:ln>
        </p:spPr>
        <p:txBody>
          <a:bodyPr wrap="none" anchor="ctr"/>
          <a:lstStyle/>
          <a:p>
            <a:endParaRPr lang="en-US"/>
          </a:p>
        </p:txBody>
      </p:sp>
      <p:sp>
        <p:nvSpPr>
          <p:cNvPr id="6150" name="Rectangle 6"/>
          <p:cNvSpPr>
            <a:spLocks noChangeArrowheads="1"/>
          </p:cNvSpPr>
          <p:nvPr/>
        </p:nvSpPr>
        <p:spPr bwMode="auto">
          <a:xfrm>
            <a:off x="34925" y="2432026"/>
            <a:ext cx="1152525" cy="720725"/>
          </a:xfrm>
          <a:prstGeom prst="rect">
            <a:avLst/>
          </a:prstGeom>
          <a:noFill/>
          <a:ln w="38100">
            <a:solidFill>
              <a:srgbClr val="FF3300"/>
            </a:solidFill>
            <a:miter lim="800000"/>
            <a:headEnd/>
            <a:tailEnd/>
          </a:ln>
        </p:spPr>
        <p:txBody>
          <a:bodyPr wrap="none" anchor="ctr"/>
          <a:lstStyle/>
          <a:p>
            <a:endParaRPr lang="en-US"/>
          </a:p>
        </p:txBody>
      </p:sp>
      <p:sp>
        <p:nvSpPr>
          <p:cNvPr id="7" name="6 Rectángulo"/>
          <p:cNvSpPr/>
          <p:nvPr/>
        </p:nvSpPr>
        <p:spPr>
          <a:xfrm>
            <a:off x="71406" y="3643314"/>
            <a:ext cx="9072594" cy="3046988"/>
          </a:xfrm>
          <a:prstGeom prst="rect">
            <a:avLst/>
          </a:prstGeom>
        </p:spPr>
        <p:txBody>
          <a:bodyPr wrap="square">
            <a:spAutoFit/>
          </a:bodyPr>
          <a:lstStyle/>
          <a:p>
            <a:r>
              <a:rPr lang="es-ES" sz="2400" b="1" dirty="0" err="1">
                <a:solidFill>
                  <a:srgbClr val="FFFF00"/>
                </a:solidFill>
                <a:latin typeface="Calibri" pitchFamily="34" charset="0"/>
                <a:ea typeface="Calibri" pitchFamily="34" charset="0"/>
                <a:cs typeface="Times New Roman" pitchFamily="18" charset="0"/>
              </a:rPr>
              <a:t>Anslinger</a:t>
            </a:r>
            <a:r>
              <a:rPr lang="es-ES" sz="2400" b="1" dirty="0">
                <a:solidFill>
                  <a:srgbClr val="FFFF00"/>
                </a:solidFill>
                <a:latin typeface="Calibri" pitchFamily="34" charset="0"/>
                <a:ea typeface="Calibri" pitchFamily="34" charset="0"/>
                <a:cs typeface="Times New Roman" pitchFamily="18" charset="0"/>
              </a:rPr>
              <a:t> hizo de la mariguana un enorme tema político. Ayudado por una prensa extremadamente reaccionaria y racista, hizo </a:t>
            </a:r>
            <a:r>
              <a:rPr lang="es-ES" sz="2400" b="1" dirty="0" smtClean="0">
                <a:solidFill>
                  <a:srgbClr val="FFFF00"/>
                </a:solidFill>
                <a:latin typeface="Calibri" pitchFamily="34" charset="0"/>
                <a:ea typeface="Calibri" pitchFamily="34" charset="0"/>
                <a:cs typeface="Times New Roman" pitchFamily="18" charset="0"/>
              </a:rPr>
              <a:t>pública </a:t>
            </a:r>
            <a:r>
              <a:rPr lang="es-ES" sz="2400" b="1" dirty="0">
                <a:solidFill>
                  <a:srgbClr val="FFFF00"/>
                </a:solidFill>
                <a:latin typeface="Calibri" pitchFamily="34" charset="0"/>
                <a:ea typeface="Calibri" pitchFamily="34" charset="0"/>
                <a:cs typeface="Times New Roman" pitchFamily="18" charset="0"/>
              </a:rPr>
              <a:t>la ridícula proclama de que una sola inhalación de mariguana podía volver al fumador en un violador, asesino o ninfomaníaco. Véase el libro </a:t>
            </a:r>
            <a:r>
              <a:rPr lang="es-ES" sz="2400" b="1" i="1" dirty="0">
                <a:solidFill>
                  <a:srgbClr val="FFFF00"/>
                </a:solidFill>
                <a:latin typeface="Calibri" pitchFamily="34" charset="0"/>
                <a:ea typeface="Calibri" pitchFamily="34" charset="0"/>
                <a:cs typeface="Times New Roman" pitchFamily="18" charset="0"/>
              </a:rPr>
              <a:t>Tras el grito, J. </a:t>
            </a:r>
            <a:r>
              <a:rPr lang="es-ES" sz="2400" b="1" i="1" dirty="0" err="1">
                <a:solidFill>
                  <a:srgbClr val="FFFF00"/>
                </a:solidFill>
                <a:latin typeface="Calibri" pitchFamily="34" charset="0"/>
                <a:ea typeface="Calibri" pitchFamily="34" charset="0"/>
                <a:cs typeface="Times New Roman" pitchFamily="18" charset="0"/>
              </a:rPr>
              <a:t>Hari</a:t>
            </a:r>
            <a:r>
              <a:rPr lang="es-ES" sz="2400" b="1" i="1" dirty="0">
                <a:solidFill>
                  <a:srgbClr val="FFFF00"/>
                </a:solidFill>
                <a:latin typeface="Calibri" pitchFamily="34" charset="0"/>
                <a:ea typeface="Calibri" pitchFamily="34" charset="0"/>
                <a:cs typeface="Times New Roman" pitchFamily="18" charset="0"/>
              </a:rPr>
              <a:t>, 2015. </a:t>
            </a:r>
            <a:r>
              <a:rPr lang="es-ES" sz="2400" b="1" dirty="0">
                <a:solidFill>
                  <a:srgbClr val="FFFF00"/>
                </a:solidFill>
                <a:ea typeface="Calibri" pitchFamily="34" charset="0"/>
                <a:cs typeface="Times New Roman" pitchFamily="18" charset="0"/>
              </a:rPr>
              <a:t>Nixon repitió este fundamento de la guerra contra las drogas desde 1968 diciendo que había que asociar a los hippies con la mariguana y a los negros con la heroína para poder criminalizarlos y desmembrar sus comunidades (</a:t>
            </a:r>
            <a:r>
              <a:rPr lang="es-ES" sz="2400" b="1" i="1" dirty="0" err="1">
                <a:solidFill>
                  <a:srgbClr val="FFFF00"/>
                </a:solidFill>
                <a:ea typeface="Calibri" pitchFamily="34" charset="0"/>
                <a:cs typeface="Times New Roman" pitchFamily="18" charset="0"/>
              </a:rPr>
              <a:t>Harper’s</a:t>
            </a:r>
            <a:r>
              <a:rPr lang="es-ES" sz="2400" b="1" i="1" dirty="0">
                <a:solidFill>
                  <a:srgbClr val="FFFF00"/>
                </a:solidFill>
                <a:ea typeface="Calibri" pitchFamily="34" charset="0"/>
                <a:cs typeface="Times New Roman" pitchFamily="18" charset="0"/>
              </a:rPr>
              <a:t>, abril 2016</a:t>
            </a:r>
            <a:r>
              <a:rPr lang="es-ES" sz="2400" b="1" dirty="0">
                <a:solidFill>
                  <a:srgbClr val="FFFF00"/>
                </a:solidFill>
                <a:ea typeface="Calibri" pitchFamily="34" charset="0"/>
                <a:cs typeface="Times New Roman" pitchFamily="18" charset="0"/>
              </a:rPr>
              <a:t>).</a:t>
            </a:r>
            <a:endParaRPr lang="en-US" sz="2400" i="1"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14348" y="428604"/>
            <a:ext cx="8429652" cy="5693866"/>
          </a:xfrm>
          <a:prstGeom prst="rect">
            <a:avLst/>
          </a:prstGeom>
        </p:spPr>
        <p:txBody>
          <a:bodyPr wrap="square">
            <a:spAutoFit/>
          </a:bodyPr>
          <a:lstStyle/>
          <a:p>
            <a:r>
              <a:rPr lang="es-ES" sz="2800" b="1" dirty="0">
                <a:solidFill>
                  <a:srgbClr val="FFFF00"/>
                </a:solidFill>
              </a:rPr>
              <a:t>¿Por qué no se hace eso en México? Como lo expresó </a:t>
            </a:r>
            <a:r>
              <a:rPr lang="es-ES" sz="2800" b="1" dirty="0" err="1">
                <a:solidFill>
                  <a:srgbClr val="FFFF00"/>
                </a:solidFill>
              </a:rPr>
              <a:t>The</a:t>
            </a:r>
            <a:r>
              <a:rPr lang="es-ES" sz="2800" b="1" dirty="0">
                <a:solidFill>
                  <a:srgbClr val="FFFF00"/>
                </a:solidFill>
              </a:rPr>
              <a:t> </a:t>
            </a:r>
            <a:r>
              <a:rPr lang="es-ES" sz="2800" b="1" dirty="0" err="1">
                <a:solidFill>
                  <a:srgbClr val="FFFF00"/>
                </a:solidFill>
              </a:rPr>
              <a:t>Economist</a:t>
            </a:r>
            <a:r>
              <a:rPr lang="es-ES" sz="2800" b="1" dirty="0">
                <a:solidFill>
                  <a:srgbClr val="FFFF00"/>
                </a:solidFill>
              </a:rPr>
              <a:t> en su número del 21 de junio de 2014 (p. 14), descriminalizar el uso de la mariguana en cantidades limitadas sin legalizarla plenamente,  “es el peor de los mundos”, pues si la producción, el suministro y la compraventa siguen siendo ilegales (ADEMÁS DE QUE OBVIAMENTE ES UN ABSURDO, “PUEDES </a:t>
            </a:r>
            <a:r>
              <a:rPr lang="es-ES" sz="2800" b="1" dirty="0" smtClean="0">
                <a:solidFill>
                  <a:srgbClr val="FFFF00"/>
                </a:solidFill>
              </a:rPr>
              <a:t>CONSUMIRLA, </a:t>
            </a:r>
            <a:r>
              <a:rPr lang="es-ES" sz="2800" b="1" dirty="0">
                <a:solidFill>
                  <a:srgbClr val="FFFF00"/>
                </a:solidFill>
              </a:rPr>
              <a:t>PERO NO </a:t>
            </a:r>
            <a:r>
              <a:rPr lang="es-ES" sz="2800" b="1" dirty="0" smtClean="0">
                <a:solidFill>
                  <a:srgbClr val="FFFF00"/>
                </a:solidFill>
              </a:rPr>
              <a:t>COMPRARLA, </a:t>
            </a:r>
            <a:r>
              <a:rPr lang="es-ES" sz="2800" b="1" dirty="0">
                <a:solidFill>
                  <a:srgbClr val="FFFF00"/>
                </a:solidFill>
              </a:rPr>
              <a:t>NI </a:t>
            </a:r>
            <a:r>
              <a:rPr lang="es-ES" sz="2800" b="1" dirty="0" smtClean="0">
                <a:solidFill>
                  <a:srgbClr val="FFFF00"/>
                </a:solidFill>
              </a:rPr>
              <a:t>VENDERLA, </a:t>
            </a:r>
            <a:r>
              <a:rPr lang="es-ES" sz="2800" b="1" dirty="0">
                <a:solidFill>
                  <a:srgbClr val="FFFF00"/>
                </a:solidFill>
              </a:rPr>
              <a:t>NI PRODUCIRLA”) , el negocio permanecerá como un monopolio criminal, y los narcotraficantes continuarán corrompiendo a la policía, asesinando a sus rivales y promoviendo sus productos entre los niños y adolescentes.</a:t>
            </a:r>
            <a:endParaRPr lang="en-US" sz="2800" b="1" dirty="0">
              <a:solidFill>
                <a:srgbClr val="FFFF00"/>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322264" y="142852"/>
            <a:ext cx="8678892" cy="6555641"/>
          </a:xfrm>
          <a:prstGeom prst="rect">
            <a:avLst/>
          </a:prstGeom>
          <a:noFill/>
          <a:ln w="9525">
            <a:noFill/>
            <a:miter lim="800000"/>
            <a:headEnd/>
            <a:tailEnd/>
          </a:ln>
          <a:effectLst/>
        </p:spPr>
        <p:txBody>
          <a:bodyPr wrap="square">
            <a:spAutoFit/>
          </a:bodyPr>
          <a:lstStyle/>
          <a:p>
            <a:endParaRPr lang="es-ES" sz="2800" dirty="0"/>
          </a:p>
          <a:p>
            <a:endParaRPr lang="es-ES" sz="2800" dirty="0"/>
          </a:p>
          <a:p>
            <a:r>
              <a:rPr lang="es-ES" sz="2800" b="1" dirty="0">
                <a:solidFill>
                  <a:srgbClr val="FFFF00"/>
                </a:solidFill>
              </a:rPr>
              <a:t>NO HAY ARGUMENTOS </a:t>
            </a:r>
            <a:r>
              <a:rPr lang="es-ES" sz="2800" b="1" dirty="0" smtClean="0">
                <a:solidFill>
                  <a:srgbClr val="FFFF00"/>
                </a:solidFill>
              </a:rPr>
              <a:t>S</a:t>
            </a:r>
            <a:r>
              <a:rPr lang="es-ES" sz="2800" b="1" dirty="0" smtClean="0">
                <a:solidFill>
                  <a:srgbClr val="FFFF00"/>
                </a:solidFill>
              </a:rPr>
              <a:t>Ó</a:t>
            </a:r>
            <a:r>
              <a:rPr lang="es-ES" sz="2800" b="1" dirty="0" smtClean="0">
                <a:solidFill>
                  <a:srgbClr val="FFFF00"/>
                </a:solidFill>
              </a:rPr>
              <a:t>LIDOS</a:t>
            </a:r>
            <a:r>
              <a:rPr lang="es-ES" sz="2800" b="1" dirty="0">
                <a:solidFill>
                  <a:srgbClr val="FFFF00"/>
                </a:solidFill>
              </a:rPr>
              <a:t>, </a:t>
            </a:r>
            <a:r>
              <a:rPr lang="es-ES" sz="2800" b="1" dirty="0" smtClean="0">
                <a:solidFill>
                  <a:srgbClr val="FFFF00"/>
                </a:solidFill>
              </a:rPr>
              <a:t>É</a:t>
            </a:r>
            <a:r>
              <a:rPr lang="es-ES" sz="2800" b="1" dirty="0" smtClean="0">
                <a:solidFill>
                  <a:srgbClr val="FFFF00"/>
                </a:solidFill>
              </a:rPr>
              <a:t>TICOS</a:t>
            </a:r>
            <a:r>
              <a:rPr lang="es-ES" sz="2800" b="1" dirty="0">
                <a:solidFill>
                  <a:srgbClr val="FFFF00"/>
                </a:solidFill>
              </a:rPr>
              <a:t>, </a:t>
            </a:r>
            <a:r>
              <a:rPr lang="es-ES" sz="2800" b="1" dirty="0" smtClean="0">
                <a:solidFill>
                  <a:srgbClr val="FFFF00"/>
                </a:solidFill>
              </a:rPr>
              <a:t>CIENT</a:t>
            </a:r>
            <a:r>
              <a:rPr lang="es-ES" sz="2800" b="1" dirty="0" smtClean="0">
                <a:solidFill>
                  <a:srgbClr val="FFFF00"/>
                </a:solidFill>
              </a:rPr>
              <a:t>Í</a:t>
            </a:r>
            <a:r>
              <a:rPr lang="es-ES" sz="2800" b="1" dirty="0" smtClean="0">
                <a:solidFill>
                  <a:srgbClr val="FFFF00"/>
                </a:solidFill>
              </a:rPr>
              <a:t>FICOS </a:t>
            </a:r>
            <a:r>
              <a:rPr lang="es-ES" sz="2800" b="1" dirty="0">
                <a:solidFill>
                  <a:srgbClr val="FFFF00"/>
                </a:solidFill>
              </a:rPr>
              <a:t>Y </a:t>
            </a:r>
            <a:r>
              <a:rPr lang="es-ES" sz="2800" b="1" dirty="0" smtClean="0">
                <a:solidFill>
                  <a:srgbClr val="FFFF00"/>
                </a:solidFill>
              </a:rPr>
              <a:t>M</a:t>
            </a:r>
            <a:r>
              <a:rPr lang="es-ES" sz="2800" b="1" dirty="0" smtClean="0">
                <a:solidFill>
                  <a:srgbClr val="FFFF00"/>
                </a:solidFill>
              </a:rPr>
              <a:t>É</a:t>
            </a:r>
            <a:r>
              <a:rPr lang="es-ES" sz="2800" b="1" dirty="0" smtClean="0">
                <a:solidFill>
                  <a:srgbClr val="FFFF00"/>
                </a:solidFill>
              </a:rPr>
              <a:t>DICOS</a:t>
            </a:r>
            <a:r>
              <a:rPr lang="es-ES" sz="2800" b="1" dirty="0">
                <a:solidFill>
                  <a:srgbClr val="FFFF00"/>
                </a:solidFill>
              </a:rPr>
              <a:t>, PARA NO LEGALIZAR EL USO DE LA CANNABIS Y DE MUCHAS OTRAS DROGAS (TODAS), AUNQUE OBVIAMENTE SI SE LEGALIZA SU VENTA Y USO </a:t>
            </a:r>
            <a:r>
              <a:rPr lang="es-ES" sz="2800" b="1" dirty="0" smtClean="0">
                <a:solidFill>
                  <a:srgbClr val="FFFF00"/>
                </a:solidFill>
              </a:rPr>
              <a:t>SER</a:t>
            </a:r>
            <a:r>
              <a:rPr lang="es-ES" sz="2800" b="1" dirty="0" smtClean="0">
                <a:solidFill>
                  <a:srgbClr val="FFFF00"/>
                </a:solidFill>
              </a:rPr>
              <a:t>Á</a:t>
            </a:r>
            <a:r>
              <a:rPr lang="es-ES" sz="2800" b="1" dirty="0" smtClean="0">
                <a:solidFill>
                  <a:srgbClr val="FFFF00"/>
                </a:solidFill>
              </a:rPr>
              <a:t> </a:t>
            </a:r>
            <a:r>
              <a:rPr lang="es-ES" sz="2800" b="1" dirty="0">
                <a:solidFill>
                  <a:srgbClr val="FFFF00"/>
                </a:solidFill>
              </a:rPr>
              <a:t>INDISPENSABLE REGULARLA Y REGLAMENTARLA,   COMO YA SE HACE EN EL CASO DEL ALCOHOL Y EL </a:t>
            </a:r>
            <a:r>
              <a:rPr lang="es-ES" sz="2800" b="1" dirty="0" smtClean="0">
                <a:solidFill>
                  <a:srgbClr val="FFFF00"/>
                </a:solidFill>
              </a:rPr>
              <a:t>TABACO. </a:t>
            </a:r>
            <a:endParaRPr lang="es-ES" sz="2800" b="1" dirty="0">
              <a:solidFill>
                <a:srgbClr val="FFFF00"/>
              </a:solidFill>
            </a:endParaRPr>
          </a:p>
          <a:p>
            <a:endParaRPr lang="es-ES" sz="2800" b="1" dirty="0">
              <a:solidFill>
                <a:srgbClr val="FFFF00"/>
              </a:solidFill>
            </a:endParaRPr>
          </a:p>
          <a:p>
            <a:r>
              <a:rPr lang="es-ES" sz="2800" b="1" dirty="0">
                <a:solidFill>
                  <a:srgbClr val="FFFF00"/>
                </a:solidFill>
              </a:rPr>
              <a:t>ES CLARO QUE ESTA </a:t>
            </a:r>
            <a:r>
              <a:rPr lang="es-ES" sz="2800" b="1" dirty="0" smtClean="0">
                <a:solidFill>
                  <a:srgbClr val="FFFF00"/>
                </a:solidFill>
              </a:rPr>
              <a:t>REGULACI</a:t>
            </a:r>
            <a:r>
              <a:rPr lang="es-ES" sz="2800" b="1" dirty="0" smtClean="0">
                <a:solidFill>
                  <a:srgbClr val="FFFF00"/>
                </a:solidFill>
              </a:rPr>
              <a:t>Ó</a:t>
            </a:r>
            <a:r>
              <a:rPr lang="es-ES" sz="2800" b="1" dirty="0" smtClean="0">
                <a:solidFill>
                  <a:srgbClr val="FFFF00"/>
                </a:solidFill>
              </a:rPr>
              <a:t>N </a:t>
            </a:r>
            <a:r>
              <a:rPr lang="es-ES" sz="2800" b="1" dirty="0">
                <a:solidFill>
                  <a:srgbClr val="FFFF00"/>
                </a:solidFill>
              </a:rPr>
              <a:t>DEBE INCLUIR EN PRIMER LUGAR, COMO PARA EL TABACO Y EL ALCOHOL, IMPEDIR LA VENTA O </a:t>
            </a:r>
            <a:r>
              <a:rPr lang="es-ES" sz="2800" b="1" dirty="0" smtClean="0">
                <a:solidFill>
                  <a:srgbClr val="FFFF00"/>
                </a:solidFill>
              </a:rPr>
              <a:t>INDUCCI</a:t>
            </a:r>
            <a:r>
              <a:rPr lang="es-ES" sz="2800" b="1" dirty="0" smtClean="0">
                <a:solidFill>
                  <a:srgbClr val="FFFF00"/>
                </a:solidFill>
              </a:rPr>
              <a:t>Ó</a:t>
            </a:r>
            <a:r>
              <a:rPr lang="es-ES" sz="2800" b="1" dirty="0" smtClean="0">
                <a:solidFill>
                  <a:srgbClr val="FFFF00"/>
                </a:solidFill>
              </a:rPr>
              <a:t>N </a:t>
            </a:r>
            <a:r>
              <a:rPr lang="es-ES" sz="2800" b="1" dirty="0">
                <a:solidFill>
                  <a:srgbClr val="FFFF00"/>
                </a:solidFill>
              </a:rPr>
              <a:t>AL CONSUMO DE LOS MENORES DE EDAD. ESTO SI </a:t>
            </a:r>
            <a:r>
              <a:rPr lang="es-ES" sz="2800" b="1" dirty="0" smtClean="0">
                <a:solidFill>
                  <a:srgbClr val="FFFF00"/>
                </a:solidFill>
              </a:rPr>
              <a:t>DEBER</a:t>
            </a:r>
            <a:r>
              <a:rPr lang="es-ES" sz="2800" b="1" dirty="0" smtClean="0">
                <a:solidFill>
                  <a:srgbClr val="FFFF00"/>
                </a:solidFill>
              </a:rPr>
              <a:t>Í</a:t>
            </a:r>
            <a:r>
              <a:rPr lang="es-ES" sz="2800" b="1" dirty="0" smtClean="0">
                <a:solidFill>
                  <a:srgbClr val="FFFF00"/>
                </a:solidFill>
              </a:rPr>
              <a:t>A </a:t>
            </a:r>
            <a:r>
              <a:rPr lang="es-ES" sz="2800" b="1" dirty="0">
                <a:solidFill>
                  <a:srgbClr val="FFFF00"/>
                </a:solidFill>
              </a:rPr>
              <a:t>ESTAR </a:t>
            </a:r>
            <a:r>
              <a:rPr lang="es-ES" sz="2800" b="1" dirty="0" smtClean="0">
                <a:solidFill>
                  <a:srgbClr val="FFFF00"/>
                </a:solidFill>
              </a:rPr>
              <a:t>PENADO.</a:t>
            </a:r>
            <a:endParaRPr lang="es-ES" sz="2800" b="1" dirty="0">
              <a:solidFill>
                <a:srgbClr val="FFFF00"/>
              </a:solidFill>
            </a:endParaRPr>
          </a:p>
          <a:p>
            <a:endParaRPr lang="es-ES" sz="2800" b="1" dirty="0">
              <a:solidFill>
                <a:srgbClr val="FFFF00"/>
              </a:solidFill>
            </a:endParaRPr>
          </a:p>
          <a:p>
            <a:endParaRPr lang="es-ES" sz="2800" b="1" dirty="0">
              <a:solidFill>
                <a:srgbClr val="FFFF00"/>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00034" y="285728"/>
            <a:ext cx="8715436" cy="6124754"/>
          </a:xfrm>
          <a:prstGeom prst="rect">
            <a:avLst/>
          </a:prstGeom>
        </p:spPr>
        <p:txBody>
          <a:bodyPr wrap="square">
            <a:spAutoFit/>
          </a:bodyPr>
          <a:lstStyle/>
          <a:p>
            <a:r>
              <a:rPr lang="en-US" sz="2800" b="1" dirty="0">
                <a:solidFill>
                  <a:srgbClr val="FFFF00"/>
                </a:solidFill>
              </a:rPr>
              <a:t>Regular marijuana use is associated with an increased risk of anxiety and depression,23 but causality has not been established.</a:t>
            </a:r>
          </a:p>
          <a:p>
            <a:endParaRPr lang="es-ES" sz="2800" b="1" dirty="0">
              <a:solidFill>
                <a:srgbClr val="FFFF00"/>
              </a:solidFill>
            </a:endParaRPr>
          </a:p>
          <a:p>
            <a:r>
              <a:rPr lang="en-US" sz="2800" b="1" dirty="0">
                <a:solidFill>
                  <a:srgbClr val="FFFF00"/>
                </a:solidFill>
              </a:rPr>
              <a:t>Although some findings support the idea that marijuana</a:t>
            </a:r>
          </a:p>
          <a:p>
            <a:r>
              <a:rPr lang="en-US" sz="2800" b="1" dirty="0">
                <a:solidFill>
                  <a:srgbClr val="FFFF00"/>
                </a:solidFill>
              </a:rPr>
              <a:t>is a gateway drug, other drugs, such as</a:t>
            </a:r>
          </a:p>
          <a:p>
            <a:r>
              <a:rPr lang="en-US" sz="2800" b="1" dirty="0">
                <a:solidFill>
                  <a:srgbClr val="FFFF00"/>
                </a:solidFill>
              </a:rPr>
              <a:t>alcohol and nicotine, can also be categorized as</a:t>
            </a:r>
          </a:p>
          <a:p>
            <a:r>
              <a:rPr lang="en-US" sz="2800" b="1" dirty="0">
                <a:solidFill>
                  <a:srgbClr val="FFFF00"/>
                </a:solidFill>
              </a:rPr>
              <a:t>gateway drugs, since they also prime the brain</a:t>
            </a:r>
          </a:p>
          <a:p>
            <a:r>
              <a:rPr lang="en-US" sz="2800" b="1" dirty="0">
                <a:solidFill>
                  <a:srgbClr val="FFFF00"/>
                </a:solidFill>
              </a:rPr>
              <a:t>for a heightened response to other drugs. However,</a:t>
            </a:r>
          </a:p>
          <a:p>
            <a:r>
              <a:rPr lang="en-US" sz="2800" b="1" dirty="0">
                <a:solidFill>
                  <a:srgbClr val="FFFF00"/>
                </a:solidFill>
              </a:rPr>
              <a:t>an alternative explanation is that people</a:t>
            </a:r>
          </a:p>
          <a:p>
            <a:r>
              <a:rPr lang="en-US" sz="2800" b="1" dirty="0">
                <a:solidFill>
                  <a:srgbClr val="FFFF00"/>
                </a:solidFill>
              </a:rPr>
              <a:t>who are more susceptible to drug-taking behavior</a:t>
            </a:r>
          </a:p>
          <a:p>
            <a:r>
              <a:rPr lang="en-US" sz="2800" b="1" dirty="0">
                <a:solidFill>
                  <a:srgbClr val="FFFF00"/>
                </a:solidFill>
              </a:rPr>
              <a:t>are simply more likely to start with marijuana</a:t>
            </a:r>
          </a:p>
          <a:p>
            <a:r>
              <a:rPr lang="en-US" sz="2800" b="1" dirty="0">
                <a:solidFill>
                  <a:srgbClr val="FFFF00"/>
                </a:solidFill>
              </a:rPr>
              <a:t>because of its accessibility and that their subsequent</a:t>
            </a:r>
          </a:p>
          <a:p>
            <a:r>
              <a:rPr lang="en-US" sz="2800" b="1" dirty="0">
                <a:solidFill>
                  <a:srgbClr val="FFFF00"/>
                </a:solidFill>
              </a:rPr>
              <a:t>social interactions with other drug </a:t>
            </a:r>
            <a:r>
              <a:rPr lang="en-US" sz="2800" b="1" dirty="0" smtClean="0">
                <a:solidFill>
                  <a:srgbClr val="FFFF00"/>
                </a:solidFill>
              </a:rPr>
              <a:t>users.</a:t>
            </a:r>
            <a:endParaRPr lang="en-US" sz="2800" b="1" dirty="0">
              <a:solidFill>
                <a:srgbClr val="FFFF00"/>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cstate="print"/>
          <a:srcRect/>
          <a:stretch>
            <a:fillRect/>
          </a:stretch>
        </p:blipFill>
        <p:spPr bwMode="auto">
          <a:xfrm>
            <a:off x="3148013" y="260350"/>
            <a:ext cx="5888037" cy="6264275"/>
          </a:xfrm>
          <a:prstGeom prst="rect">
            <a:avLst/>
          </a:prstGeom>
          <a:noFill/>
          <a:ln w="9525">
            <a:noFill/>
            <a:miter lim="800000"/>
            <a:headEnd/>
            <a:tailEnd/>
          </a:ln>
          <a:effectLst/>
        </p:spPr>
      </p:pic>
      <p:sp>
        <p:nvSpPr>
          <p:cNvPr id="120835" name="Text Box 3"/>
          <p:cNvSpPr txBox="1">
            <a:spLocks noChangeArrowheads="1"/>
          </p:cNvSpPr>
          <p:nvPr/>
        </p:nvSpPr>
        <p:spPr bwMode="auto">
          <a:xfrm>
            <a:off x="158750" y="5465763"/>
            <a:ext cx="2406650" cy="366712"/>
          </a:xfrm>
          <a:prstGeom prst="rect">
            <a:avLst/>
          </a:prstGeom>
          <a:noFill/>
          <a:ln w="9525">
            <a:noFill/>
            <a:miter lim="800000"/>
            <a:headEnd/>
            <a:tailEnd/>
          </a:ln>
          <a:effectLst/>
        </p:spPr>
        <p:txBody>
          <a:bodyPr wrap="none">
            <a:spAutoFit/>
          </a:bodyPr>
          <a:lstStyle/>
          <a:p>
            <a:r>
              <a:rPr lang="es-ES" b="1">
                <a:solidFill>
                  <a:srgbClr val="FFFF00"/>
                </a:solidFill>
              </a:rPr>
              <a:t>Nature 6 marzo 2008</a:t>
            </a:r>
          </a:p>
        </p:txBody>
      </p:sp>
      <p:sp>
        <p:nvSpPr>
          <p:cNvPr id="120836" name="Text Box 4"/>
          <p:cNvSpPr txBox="1">
            <a:spLocks noChangeArrowheads="1"/>
          </p:cNvSpPr>
          <p:nvPr/>
        </p:nvSpPr>
        <p:spPr bwMode="auto">
          <a:xfrm>
            <a:off x="168266" y="327025"/>
            <a:ext cx="3189288" cy="3293209"/>
          </a:xfrm>
          <a:prstGeom prst="rect">
            <a:avLst/>
          </a:prstGeom>
          <a:noFill/>
          <a:ln w="9525">
            <a:noFill/>
            <a:miter lim="800000"/>
            <a:headEnd/>
            <a:tailEnd/>
          </a:ln>
          <a:effectLst/>
        </p:spPr>
        <p:txBody>
          <a:bodyPr>
            <a:spAutoFit/>
          </a:bodyPr>
          <a:lstStyle/>
          <a:p>
            <a:r>
              <a:rPr lang="es-ES" sz="2000" b="1" dirty="0">
                <a:solidFill>
                  <a:srgbClr val="FFFF00"/>
                </a:solidFill>
              </a:rPr>
              <a:t>RECEPTORES A</a:t>
            </a:r>
          </a:p>
          <a:p>
            <a:r>
              <a:rPr lang="es-ES" sz="2000" b="1" dirty="0">
                <a:solidFill>
                  <a:srgbClr val="FFFF00"/>
                </a:solidFill>
              </a:rPr>
              <a:t>NEUROTRANSMISORES POSIBLEMENTE INVOLUCRADOS EN LA ESQUIZOFRENIA</a:t>
            </a:r>
          </a:p>
          <a:p>
            <a:endParaRPr lang="es-ES" sz="2000" b="1" dirty="0">
              <a:solidFill>
                <a:srgbClr val="FFFF00"/>
              </a:solidFill>
            </a:endParaRPr>
          </a:p>
          <a:p>
            <a:endParaRPr lang="es-ES" sz="2000" b="1" dirty="0">
              <a:solidFill>
                <a:srgbClr val="FFFF00"/>
              </a:solidFill>
            </a:endParaRPr>
          </a:p>
          <a:p>
            <a:endParaRPr lang="es-ES" sz="2000" b="1" dirty="0">
              <a:solidFill>
                <a:srgbClr val="FFFF00"/>
              </a:solidFill>
            </a:endParaRPr>
          </a:p>
          <a:p>
            <a:endParaRPr lang="es-ES" sz="2000" b="1" dirty="0">
              <a:solidFill>
                <a:srgbClr val="FFFF00"/>
              </a:solidFill>
            </a:endParaRPr>
          </a:p>
          <a:p>
            <a:r>
              <a:rPr lang="es-ES" sz="2000" b="1" dirty="0">
                <a:solidFill>
                  <a:srgbClr val="FFFF00"/>
                </a:solidFill>
              </a:rPr>
              <a:t>              </a:t>
            </a:r>
            <a:r>
              <a:rPr lang="es-ES" sz="2800" b="1" dirty="0">
                <a:solidFill>
                  <a:srgbClr val="FFFF00"/>
                </a:solidFill>
              </a:rPr>
              <a:t>RECEPTORES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37FF3"/>
          <p:cNvPicPr>
            <a:picLocks noChangeAspect="1" noChangeArrowheads="1"/>
          </p:cNvPicPr>
          <p:nvPr/>
        </p:nvPicPr>
        <p:blipFill>
          <a:blip r:embed="rId2" cstate="print"/>
          <a:srcRect/>
          <a:stretch>
            <a:fillRect/>
          </a:stretch>
        </p:blipFill>
        <p:spPr bwMode="auto">
          <a:xfrm>
            <a:off x="3851275" y="146050"/>
            <a:ext cx="4198938" cy="6667500"/>
          </a:xfrm>
          <a:prstGeom prst="rect">
            <a:avLst/>
          </a:prstGeom>
          <a:noFill/>
        </p:spPr>
      </p:pic>
      <p:sp>
        <p:nvSpPr>
          <p:cNvPr id="147459" name="Text Box 3"/>
          <p:cNvSpPr txBox="1">
            <a:spLocks noChangeArrowheads="1"/>
          </p:cNvSpPr>
          <p:nvPr/>
        </p:nvSpPr>
        <p:spPr bwMode="auto">
          <a:xfrm>
            <a:off x="303213" y="134938"/>
            <a:ext cx="3116262" cy="3416320"/>
          </a:xfrm>
          <a:prstGeom prst="rect">
            <a:avLst/>
          </a:prstGeom>
          <a:noFill/>
          <a:ln w="9525">
            <a:noFill/>
            <a:miter lim="800000"/>
            <a:headEnd/>
            <a:tailEnd/>
          </a:ln>
          <a:effectLst/>
        </p:spPr>
        <p:txBody>
          <a:bodyPr>
            <a:spAutoFit/>
          </a:bodyPr>
          <a:lstStyle/>
          <a:p>
            <a:r>
              <a:rPr lang="es-ES" sz="2400" b="1" dirty="0">
                <a:solidFill>
                  <a:srgbClr val="FFFF00"/>
                </a:solidFill>
              </a:rPr>
              <a:t>GABA</a:t>
            </a:r>
          </a:p>
          <a:p>
            <a:endParaRPr lang="es-ES" sz="2400" b="1" dirty="0">
              <a:solidFill>
                <a:srgbClr val="FFFF00"/>
              </a:solidFill>
            </a:endParaRPr>
          </a:p>
          <a:p>
            <a:r>
              <a:rPr lang="es-ES" sz="2400" b="1" dirty="0">
                <a:solidFill>
                  <a:srgbClr val="FFFF00"/>
                </a:solidFill>
              </a:rPr>
              <a:t>Este neurotransmisor INHIBIDOR interviene en los efectos de los </a:t>
            </a:r>
            <a:r>
              <a:rPr lang="es-ES" sz="2400" b="1" dirty="0" smtClean="0">
                <a:solidFill>
                  <a:srgbClr val="FFFF00"/>
                </a:solidFill>
              </a:rPr>
              <a:t>ansiol</a:t>
            </a:r>
            <a:r>
              <a:rPr lang="es-ES" sz="2400" b="1" dirty="0" smtClean="0">
                <a:solidFill>
                  <a:srgbClr val="FFFF00"/>
                </a:solidFill>
              </a:rPr>
              <a:t>í</a:t>
            </a:r>
            <a:r>
              <a:rPr lang="es-ES" sz="2400" b="1" dirty="0" smtClean="0">
                <a:solidFill>
                  <a:srgbClr val="FFFF00"/>
                </a:solidFill>
              </a:rPr>
              <a:t>ticos</a:t>
            </a:r>
            <a:r>
              <a:rPr lang="es-ES" sz="2400" b="1" dirty="0">
                <a:solidFill>
                  <a:srgbClr val="FFFF00"/>
                </a:solidFill>
              </a:rPr>
              <a:t>, algunos </a:t>
            </a:r>
            <a:r>
              <a:rPr lang="es-ES" sz="2400" b="1" dirty="0" smtClean="0">
                <a:solidFill>
                  <a:srgbClr val="FFFF00"/>
                </a:solidFill>
              </a:rPr>
              <a:t>antiepilépticos, </a:t>
            </a:r>
            <a:r>
              <a:rPr lang="es-ES" sz="2400" b="1" dirty="0">
                <a:solidFill>
                  <a:srgbClr val="FFFF00"/>
                </a:solidFill>
              </a:rPr>
              <a:t>pero también en el de los barbitúricos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00034" y="292501"/>
            <a:ext cx="8572560" cy="6494085"/>
          </a:xfrm>
          <a:prstGeom prst="rect">
            <a:avLst/>
          </a:prstGeom>
          <a:noFill/>
        </p:spPr>
        <p:txBody>
          <a:bodyPr wrap="square" rtlCol="0">
            <a:spAutoFit/>
          </a:bodyPr>
          <a:lstStyle/>
          <a:p>
            <a:r>
              <a:rPr lang="es-ES" sz="2600" b="1" dirty="0">
                <a:solidFill>
                  <a:srgbClr val="FFFF00"/>
                </a:solidFill>
              </a:rPr>
              <a:t>Algunas afirmaciones recientes del Comisionado Nacional contra las adicciones y del director de Políticas y programas de adicciones del CENADIC, publicadas en periódicos nacionales (octubre de 2013 y julio de 2014):</a:t>
            </a:r>
          </a:p>
          <a:p>
            <a:endParaRPr lang="es-ES" sz="2600" b="1" dirty="0">
              <a:solidFill>
                <a:srgbClr val="FFFF00"/>
              </a:solidFill>
            </a:endParaRPr>
          </a:p>
          <a:p>
            <a:r>
              <a:rPr lang="es-ES" sz="2600" b="1" dirty="0">
                <a:solidFill>
                  <a:srgbClr val="FFFF00"/>
                </a:solidFill>
              </a:rPr>
              <a:t>“El riesgo de cáncer pulmonar es 5 veces mayor con el consumo de la mariguana que con el consumo del tabaco”.</a:t>
            </a:r>
          </a:p>
          <a:p>
            <a:endParaRPr lang="es-ES" sz="2600" b="1" dirty="0">
              <a:solidFill>
                <a:srgbClr val="FFFF00"/>
              </a:solidFill>
            </a:endParaRPr>
          </a:p>
          <a:p>
            <a:r>
              <a:rPr lang="es-ES" sz="2600" b="1" dirty="0">
                <a:solidFill>
                  <a:srgbClr val="FFFF00"/>
                </a:solidFill>
              </a:rPr>
              <a:t>“No se tiene suficiente evidencia </a:t>
            </a:r>
            <a:r>
              <a:rPr lang="es-ES" sz="2600" b="1" dirty="0" smtClean="0">
                <a:solidFill>
                  <a:srgbClr val="FFFF00"/>
                </a:solidFill>
              </a:rPr>
              <a:t>científica </a:t>
            </a:r>
            <a:r>
              <a:rPr lang="es-ES" sz="2600" b="1" dirty="0">
                <a:solidFill>
                  <a:srgbClr val="FFFF00"/>
                </a:solidFill>
              </a:rPr>
              <a:t>en la literatura mundial  que la mariguana tiene efectos  positivos o terapéuticos“.</a:t>
            </a:r>
          </a:p>
          <a:p>
            <a:endParaRPr lang="es-ES" sz="2600" b="1" dirty="0">
              <a:solidFill>
                <a:srgbClr val="FFFF00"/>
              </a:solidFill>
            </a:endParaRPr>
          </a:p>
          <a:p>
            <a:r>
              <a:rPr lang="es-ES" sz="2600" b="1" dirty="0">
                <a:solidFill>
                  <a:srgbClr val="FFFF00"/>
                </a:solidFill>
              </a:rPr>
              <a:t>Pero no citan las referencias científicas de estas afirmaciones, que voy a refutar precisamente con datos científicos en el resto de mi </a:t>
            </a:r>
            <a:r>
              <a:rPr lang="es-ES" sz="2600" b="1" dirty="0" smtClean="0">
                <a:solidFill>
                  <a:srgbClr val="FFFF00"/>
                </a:solidFill>
              </a:rPr>
              <a:t>plática.</a:t>
            </a:r>
            <a:endParaRPr lang="es-ES" sz="2600" b="1" dirty="0">
              <a:solidFill>
                <a:srgbClr val="FFFF00"/>
              </a:solidFill>
            </a:endParaRPr>
          </a:p>
          <a:p>
            <a:r>
              <a:rPr lang="es-ES" sz="2600" b="1" dirty="0">
                <a:solidFill>
                  <a:srgbClr val="FFFF00"/>
                </a:solidFill>
              </a:rPr>
              <a:t>  </a:t>
            </a:r>
            <a:endParaRPr lang="en-US" sz="2600" b="1" dirty="0">
              <a:solidFill>
                <a:srgbClr val="FFFF00"/>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71472" y="857232"/>
            <a:ext cx="8429684" cy="4401205"/>
          </a:xfrm>
          <a:prstGeom prst="rect">
            <a:avLst/>
          </a:prstGeom>
          <a:noFill/>
        </p:spPr>
        <p:txBody>
          <a:bodyPr wrap="square" rtlCol="0">
            <a:spAutoFit/>
          </a:bodyPr>
          <a:lstStyle/>
          <a:p>
            <a:r>
              <a:rPr lang="es-ES" sz="2800" b="1" dirty="0">
                <a:solidFill>
                  <a:srgbClr val="FFFF00"/>
                </a:solidFill>
              </a:rPr>
              <a:t>Después de esta apenas somera revisión de algunos de los cientos de artículos científicos relacionados con los mecanismos de acción, efectos dañinos y acciones terapéuticas de la mariguana, </a:t>
            </a:r>
            <a:r>
              <a:rPr lang="es-ES" sz="2800" b="1" dirty="0" smtClean="0">
                <a:solidFill>
                  <a:srgbClr val="FFFF00"/>
                </a:solidFill>
              </a:rPr>
              <a:t>¿Creen </a:t>
            </a:r>
            <a:r>
              <a:rPr lang="es-ES" sz="2800" b="1" dirty="0">
                <a:solidFill>
                  <a:srgbClr val="FFFF00"/>
                </a:solidFill>
              </a:rPr>
              <a:t>ustedes en las afirmaciones citadas de los funcionarios responsables del problema de las adicciones en México?</a:t>
            </a:r>
          </a:p>
          <a:p>
            <a:endParaRPr lang="es-ES" sz="2800" b="1" dirty="0">
              <a:solidFill>
                <a:srgbClr val="FFFF00"/>
              </a:solidFill>
            </a:endParaRPr>
          </a:p>
          <a:p>
            <a:r>
              <a:rPr lang="es-ES" sz="2800" b="1" dirty="0">
                <a:solidFill>
                  <a:srgbClr val="FFFF00"/>
                </a:solidFill>
              </a:rPr>
              <a:t>Me parece que la </a:t>
            </a:r>
            <a:r>
              <a:rPr lang="es-ES" sz="2800" b="1" dirty="0" smtClean="0">
                <a:solidFill>
                  <a:srgbClr val="FFFF00"/>
                </a:solidFill>
              </a:rPr>
              <a:t>SSA </a:t>
            </a:r>
            <a:r>
              <a:rPr lang="es-ES" sz="2800" b="1" dirty="0">
                <a:solidFill>
                  <a:srgbClr val="FFFF00"/>
                </a:solidFill>
              </a:rPr>
              <a:t>debería tomar cartas en el asunto.</a:t>
            </a:r>
          </a:p>
          <a:p>
            <a:endParaRPr lang="es-ES" sz="2800" b="1" dirty="0">
              <a:solidFill>
                <a:srgbClr val="FFFF00"/>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71472" y="2786058"/>
            <a:ext cx="8072494" cy="3293209"/>
          </a:xfrm>
          <a:prstGeom prst="rect">
            <a:avLst/>
          </a:prstGeom>
          <a:noFill/>
        </p:spPr>
        <p:txBody>
          <a:bodyPr wrap="square" rtlCol="0">
            <a:spAutoFit/>
          </a:bodyPr>
          <a:lstStyle/>
          <a:p>
            <a:r>
              <a:rPr lang="es-ES" sz="2600" b="1" dirty="0">
                <a:solidFill>
                  <a:srgbClr val="FFFF00"/>
                </a:solidFill>
              </a:rPr>
              <a:t>Esta última frase convierte a cualquiera que consuma drogas legales que dañan la salud y producen adicción, inclusive en un grado mucho mayor que la mariguana, como el alcohol y el tabaco, en un enfermo mental. También sería un enfermo mental quien se hace adicto a los tranquilizantes, a los ansiolíticos o los antidepresivos, ya que estas drogas, que son de uso terapéutico común, también pueden producir adicción.</a:t>
            </a:r>
            <a:endParaRPr lang="en-US" sz="2600" b="1" dirty="0">
              <a:solidFill>
                <a:srgbClr val="FFFF00"/>
              </a:solidFill>
            </a:endParaRPr>
          </a:p>
        </p:txBody>
      </p:sp>
      <p:sp>
        <p:nvSpPr>
          <p:cNvPr id="3" name="2 Rectángulo"/>
          <p:cNvSpPr/>
          <p:nvPr/>
        </p:nvSpPr>
        <p:spPr>
          <a:xfrm>
            <a:off x="500034" y="142852"/>
            <a:ext cx="8643966" cy="2492990"/>
          </a:xfrm>
          <a:prstGeom prst="rect">
            <a:avLst/>
          </a:prstGeom>
        </p:spPr>
        <p:txBody>
          <a:bodyPr wrap="square">
            <a:spAutoFit/>
          </a:bodyPr>
          <a:lstStyle/>
          <a:p>
            <a:r>
              <a:rPr lang="es-ES" sz="2600" b="1" dirty="0">
                <a:solidFill>
                  <a:srgbClr val="FFFF00"/>
                </a:solidFill>
              </a:rPr>
              <a:t>El director del CENADIC también afirma lo siguiente:</a:t>
            </a:r>
          </a:p>
          <a:p>
            <a:endParaRPr lang="es-ES" sz="2600" b="1" dirty="0">
              <a:solidFill>
                <a:srgbClr val="FFFF00"/>
              </a:solidFill>
            </a:endParaRPr>
          </a:p>
          <a:p>
            <a:r>
              <a:rPr lang="es-ES" sz="2600" b="1" dirty="0">
                <a:solidFill>
                  <a:srgbClr val="FFFF00"/>
                </a:solidFill>
              </a:rPr>
              <a:t>“La SSA está a favor de que no se considere al consumidor de drogas como un criminal, sino como un enfermo mental. Pues finalmente las adicciones forman parte de los trastornos mentales”.</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323850" y="1268413"/>
            <a:ext cx="8316913" cy="3046988"/>
          </a:xfrm>
          <a:prstGeom prst="rect">
            <a:avLst/>
          </a:prstGeom>
          <a:noFill/>
          <a:ln w="9525">
            <a:noFill/>
            <a:miter lim="800000"/>
            <a:headEnd/>
            <a:tailEnd/>
          </a:ln>
        </p:spPr>
        <p:txBody>
          <a:bodyPr>
            <a:spAutoFit/>
          </a:bodyPr>
          <a:lstStyle/>
          <a:p>
            <a:endParaRPr lang="es-ES_tradnl" sz="3200" b="1" dirty="0">
              <a:solidFill>
                <a:srgbClr val="FFFF00"/>
              </a:solidFill>
            </a:endParaRPr>
          </a:p>
          <a:p>
            <a:endParaRPr lang="es-ES_tradnl" sz="3200" b="1" dirty="0">
              <a:solidFill>
                <a:srgbClr val="FFFF00"/>
              </a:solidFill>
            </a:endParaRPr>
          </a:p>
          <a:p>
            <a:r>
              <a:rPr lang="es-ES_tradnl" sz="3200" b="1" dirty="0">
                <a:solidFill>
                  <a:srgbClr val="FFFF00"/>
                </a:solidFill>
              </a:rPr>
              <a:t>A estas alturas del siglo XXI, el conocimiento científico ya debería ser tomado en cuenta para las decisiones sobre la legislación que afecta a toda la sociedad.</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57158" y="71414"/>
            <a:ext cx="8786842" cy="7478970"/>
          </a:xfrm>
          <a:prstGeom prst="rect">
            <a:avLst/>
          </a:prstGeom>
          <a:noFill/>
        </p:spPr>
        <p:txBody>
          <a:bodyPr wrap="square" rtlCol="0">
            <a:spAutoFit/>
          </a:bodyPr>
          <a:lstStyle/>
          <a:p>
            <a:pPr algn="ctr"/>
            <a:r>
              <a:rPr lang="es-ES" sz="2400" b="1" dirty="0">
                <a:solidFill>
                  <a:srgbClr val="FFFF00"/>
                </a:solidFill>
                <a:latin typeface="Arial" pitchFamily="34" charset="0"/>
                <a:cs typeface="Arial" pitchFamily="34" charset="0"/>
              </a:rPr>
              <a:t>DEFINICIONES</a:t>
            </a:r>
          </a:p>
          <a:p>
            <a:r>
              <a:rPr lang="es-ES" sz="2400" b="1" u="sng" dirty="0">
                <a:solidFill>
                  <a:srgbClr val="FFFF00"/>
                </a:solidFill>
                <a:latin typeface="Arial" pitchFamily="34" charset="0"/>
                <a:cs typeface="Arial" pitchFamily="34" charset="0"/>
              </a:rPr>
              <a:t>Adicción</a:t>
            </a:r>
            <a:r>
              <a:rPr lang="es-ES" sz="2400" b="1" dirty="0">
                <a:solidFill>
                  <a:srgbClr val="FFFF00"/>
                </a:solidFill>
                <a:latin typeface="Arial" pitchFamily="34" charset="0"/>
                <a:cs typeface="Arial" pitchFamily="34" charset="0"/>
              </a:rPr>
              <a:t>: Dependencia de la sustancia (droga), que se 	manifiesta por el conjunto de síntomas cognitivos, 	fisiológicos y conductuales de la persona que usa la 	droga a pesar de los problemas asociados a su 	consumo (le es muy difícil evitar o suspender ese 	</a:t>
            </a:r>
            <a:r>
              <a:rPr lang="es-ES" sz="2400" b="1" dirty="0" smtClean="0">
                <a:solidFill>
                  <a:srgbClr val="FFFF00"/>
                </a:solidFill>
                <a:latin typeface="Arial" pitchFamily="34" charset="0"/>
                <a:cs typeface="Arial" pitchFamily="34" charset="0"/>
              </a:rPr>
              <a:t>consumo.  </a:t>
            </a:r>
            <a:endParaRPr lang="es-ES" sz="2400" b="1" dirty="0">
              <a:solidFill>
                <a:srgbClr val="FFFF00"/>
              </a:solidFill>
              <a:latin typeface="Arial" pitchFamily="34" charset="0"/>
              <a:cs typeface="Arial" pitchFamily="34" charset="0"/>
            </a:endParaRPr>
          </a:p>
          <a:p>
            <a:r>
              <a:rPr lang="es-ES" sz="2400" b="1" u="sng" dirty="0">
                <a:solidFill>
                  <a:srgbClr val="FFFF00"/>
                </a:solidFill>
                <a:latin typeface="Arial" pitchFamily="34" charset="0"/>
                <a:cs typeface="Arial" pitchFamily="34" charset="0"/>
              </a:rPr>
              <a:t>Deseo compulsivo (</a:t>
            </a:r>
            <a:r>
              <a:rPr lang="es-ES" sz="2400" b="1" u="sng" dirty="0" err="1">
                <a:solidFill>
                  <a:srgbClr val="FFFF00"/>
                </a:solidFill>
                <a:latin typeface="Arial" pitchFamily="34" charset="0"/>
                <a:cs typeface="Arial" pitchFamily="34" charset="0"/>
              </a:rPr>
              <a:t>craving</a:t>
            </a:r>
            <a:r>
              <a:rPr lang="es-ES" sz="2400" b="1" dirty="0">
                <a:solidFill>
                  <a:srgbClr val="FFFF00"/>
                </a:solidFill>
                <a:latin typeface="Arial" pitchFamily="34" charset="0"/>
                <a:cs typeface="Arial" pitchFamily="34" charset="0"/>
              </a:rPr>
              <a:t>): Intenso deseo por la droga, 	que lleva a buscarla por cualquier medio; muy 	relacionado con la </a:t>
            </a:r>
            <a:r>
              <a:rPr lang="es-ES" sz="2400" b="1" dirty="0" smtClean="0">
                <a:solidFill>
                  <a:srgbClr val="FFFF00"/>
                </a:solidFill>
                <a:latin typeface="Arial" pitchFamily="34" charset="0"/>
                <a:cs typeface="Arial" pitchFamily="34" charset="0"/>
              </a:rPr>
              <a:t>adicción.</a:t>
            </a:r>
            <a:endParaRPr lang="es-ES" sz="2400" b="1" dirty="0">
              <a:solidFill>
                <a:srgbClr val="FFFF00"/>
              </a:solidFill>
              <a:latin typeface="Arial" pitchFamily="34" charset="0"/>
              <a:cs typeface="Arial" pitchFamily="34" charset="0"/>
            </a:endParaRPr>
          </a:p>
          <a:p>
            <a:r>
              <a:rPr lang="es-ES" sz="2400" b="1" u="sng" dirty="0">
                <a:solidFill>
                  <a:srgbClr val="FFFF00"/>
                </a:solidFill>
                <a:latin typeface="Arial" pitchFamily="34" charset="0"/>
                <a:cs typeface="Arial" pitchFamily="34" charset="0"/>
              </a:rPr>
              <a:t>Dependencia fisiológica</a:t>
            </a:r>
            <a:r>
              <a:rPr lang="es-ES" sz="2400" b="1" dirty="0">
                <a:solidFill>
                  <a:srgbClr val="FFFF00"/>
                </a:solidFill>
                <a:latin typeface="Arial" pitchFamily="34" charset="0"/>
                <a:cs typeface="Arial" pitchFamily="34" charset="0"/>
              </a:rPr>
              <a:t>: Se diagnostica cuando hay 	tolerancia y síndrome de </a:t>
            </a:r>
            <a:r>
              <a:rPr lang="es-ES" sz="2400" b="1" dirty="0" smtClean="0">
                <a:solidFill>
                  <a:srgbClr val="FFFF00"/>
                </a:solidFill>
                <a:latin typeface="Arial" pitchFamily="34" charset="0"/>
                <a:cs typeface="Arial" pitchFamily="34" charset="0"/>
              </a:rPr>
              <a:t>abstinencia.</a:t>
            </a:r>
            <a:endParaRPr lang="es-ES" sz="2400" b="1" dirty="0">
              <a:solidFill>
                <a:srgbClr val="FFFF00"/>
              </a:solidFill>
              <a:latin typeface="Arial" pitchFamily="34" charset="0"/>
              <a:cs typeface="Arial" pitchFamily="34" charset="0"/>
            </a:endParaRPr>
          </a:p>
          <a:p>
            <a:r>
              <a:rPr lang="es-ES" sz="2400" b="1" u="sng" dirty="0">
                <a:solidFill>
                  <a:srgbClr val="FFFF00"/>
                </a:solidFill>
                <a:latin typeface="Arial" pitchFamily="34" charset="0"/>
                <a:cs typeface="Arial" pitchFamily="34" charset="0"/>
              </a:rPr>
              <a:t>Tolerancia</a:t>
            </a:r>
            <a:r>
              <a:rPr lang="es-ES" sz="2400" b="1" dirty="0">
                <a:solidFill>
                  <a:srgbClr val="FFFF00"/>
                </a:solidFill>
                <a:latin typeface="Arial" pitchFamily="34" charset="0"/>
                <a:cs typeface="Arial" pitchFamily="34" charset="0"/>
              </a:rPr>
              <a:t>: Reducción de la respuesta a la droga después 	de administraciones </a:t>
            </a:r>
            <a:r>
              <a:rPr lang="es-ES" sz="2400" b="1" dirty="0" smtClean="0">
                <a:solidFill>
                  <a:srgbClr val="FFFF00"/>
                </a:solidFill>
                <a:latin typeface="Arial" pitchFamily="34" charset="0"/>
                <a:cs typeface="Arial" pitchFamily="34" charset="0"/>
              </a:rPr>
              <a:t>repetidas.</a:t>
            </a:r>
            <a:endParaRPr lang="es-ES" sz="2400" b="1" dirty="0">
              <a:solidFill>
                <a:srgbClr val="FFFF00"/>
              </a:solidFill>
              <a:latin typeface="Arial" pitchFamily="34" charset="0"/>
              <a:cs typeface="Arial" pitchFamily="34" charset="0"/>
            </a:endParaRPr>
          </a:p>
          <a:p>
            <a:r>
              <a:rPr lang="es-ES" sz="2400" b="1" u="sng" dirty="0">
                <a:solidFill>
                  <a:srgbClr val="FFFF00"/>
                </a:solidFill>
                <a:latin typeface="Arial" pitchFamily="34" charset="0"/>
                <a:cs typeface="Arial" pitchFamily="34" charset="0"/>
              </a:rPr>
              <a:t>Síndrome de abstinencia</a:t>
            </a:r>
            <a:r>
              <a:rPr lang="es-ES" sz="2400" b="1" dirty="0">
                <a:solidFill>
                  <a:srgbClr val="FFFF00"/>
                </a:solidFill>
                <a:latin typeface="Arial" pitchFamily="34" charset="0"/>
                <a:cs typeface="Arial" pitchFamily="34" charset="0"/>
              </a:rPr>
              <a:t>: El conjunto de síntomas que se 	observan cuando se interrumpe abruptamente la 	droga; es la única evidencia definitiva de 	dependencia </a:t>
            </a:r>
            <a:r>
              <a:rPr lang="es-ES" sz="2400" b="1" dirty="0" smtClean="0">
                <a:solidFill>
                  <a:srgbClr val="FFFF00"/>
                </a:solidFill>
                <a:latin typeface="Arial" pitchFamily="34" charset="0"/>
                <a:cs typeface="Arial" pitchFamily="34" charset="0"/>
              </a:rPr>
              <a:t>física.  </a:t>
            </a:r>
            <a:endParaRPr lang="es-ES" sz="2400" b="1" dirty="0">
              <a:solidFill>
                <a:srgbClr val="FFFF00"/>
              </a:solidFill>
              <a:latin typeface="Arial" pitchFamily="34" charset="0"/>
              <a:cs typeface="Arial" pitchFamily="34" charset="0"/>
            </a:endParaRPr>
          </a:p>
          <a:p>
            <a:endParaRPr lang="es-ES" sz="2400" b="1" dirty="0">
              <a:solidFill>
                <a:srgbClr val="FFFF00"/>
              </a:solidFill>
              <a:latin typeface="Arial" pitchFamily="34" charset="0"/>
              <a:cs typeface="Arial" pitchFamily="34" charset="0"/>
            </a:endParaRPr>
          </a:p>
          <a:p>
            <a:endParaRPr lang="en-US" sz="2400" b="1" dirty="0">
              <a:solidFill>
                <a:srgbClr val="FFFF00"/>
              </a:solidFill>
              <a:latin typeface="Arial" pitchFamily="34" charset="0"/>
              <a:cs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00166" y="836712"/>
            <a:ext cx="6257510" cy="5143536"/>
          </a:xfrm>
          <a:prstGeom prst="rect">
            <a:avLst/>
          </a:prstGeom>
          <a:noFill/>
          <a:ln w="9525">
            <a:noFill/>
            <a:miter lim="800000"/>
            <a:headEnd/>
            <a:tailEnd/>
          </a:ln>
          <a:effectLst/>
        </p:spPr>
      </p:pic>
      <p:sp>
        <p:nvSpPr>
          <p:cNvPr id="3" name="2 CuadroTexto"/>
          <p:cNvSpPr txBox="1"/>
          <p:nvPr/>
        </p:nvSpPr>
        <p:spPr>
          <a:xfrm>
            <a:off x="500034" y="6143644"/>
            <a:ext cx="8044239" cy="461665"/>
          </a:xfrm>
          <a:prstGeom prst="rect">
            <a:avLst/>
          </a:prstGeom>
          <a:noFill/>
        </p:spPr>
        <p:txBody>
          <a:bodyPr wrap="none" rtlCol="0">
            <a:spAutoFit/>
          </a:bodyPr>
          <a:lstStyle/>
          <a:p>
            <a:r>
              <a:rPr lang="es-ES" sz="2400" b="1" dirty="0"/>
              <a:t>Libro El mal menor en la gestión de drogas (A. Madrazo et al</a:t>
            </a:r>
            <a:r>
              <a:rPr lang="es-ES" sz="2400" b="1" dirty="0" smtClean="0"/>
              <a:t>).</a:t>
            </a:r>
            <a:endParaRPr lang="en-US" sz="2400" b="1" dirty="0"/>
          </a:p>
        </p:txBody>
      </p:sp>
      <p:sp>
        <p:nvSpPr>
          <p:cNvPr id="4" name="3 CuadroTexto"/>
          <p:cNvSpPr txBox="1"/>
          <p:nvPr/>
        </p:nvSpPr>
        <p:spPr>
          <a:xfrm>
            <a:off x="285720" y="285728"/>
            <a:ext cx="8623899" cy="523220"/>
          </a:xfrm>
          <a:prstGeom prst="rect">
            <a:avLst/>
          </a:prstGeom>
          <a:noFill/>
        </p:spPr>
        <p:txBody>
          <a:bodyPr wrap="none" rtlCol="0">
            <a:spAutoFit/>
          </a:bodyPr>
          <a:lstStyle/>
          <a:p>
            <a:r>
              <a:rPr lang="es-ES" sz="2800" b="1" dirty="0">
                <a:solidFill>
                  <a:srgbClr val="FFFF00"/>
                </a:solidFill>
              </a:rPr>
              <a:t>¿La prohibición ha disminuido el consumo de las drogas?</a:t>
            </a:r>
            <a:endParaRPr lang="en-US" sz="2800" b="1" dirty="0">
              <a:solidFill>
                <a:srgbClr val="FFFF00"/>
              </a:solidFill>
            </a:endParaRPr>
          </a:p>
        </p:txBody>
      </p:sp>
      <p:sp>
        <p:nvSpPr>
          <p:cNvPr id="5" name="4 Rectángulo"/>
          <p:cNvSpPr/>
          <p:nvPr/>
        </p:nvSpPr>
        <p:spPr>
          <a:xfrm>
            <a:off x="1613052" y="4551488"/>
            <a:ext cx="6000792" cy="357190"/>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 Rectángulo"/>
          <p:cNvSpPr/>
          <p:nvPr/>
        </p:nvSpPr>
        <p:spPr>
          <a:xfrm>
            <a:off x="1613052" y="908150"/>
            <a:ext cx="6000792" cy="571504"/>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71406" y="785794"/>
            <a:ext cx="4506342" cy="3429024"/>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4643438" y="785794"/>
            <a:ext cx="4405645" cy="4000528"/>
          </a:xfrm>
          <a:prstGeom prst="rect">
            <a:avLst/>
          </a:prstGeom>
          <a:noFill/>
          <a:ln w="9525">
            <a:noFill/>
            <a:miter lim="800000"/>
            <a:headEnd/>
            <a:tailEnd/>
          </a:ln>
          <a:effec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28596" y="142852"/>
            <a:ext cx="8429684" cy="3293209"/>
          </a:xfrm>
          <a:prstGeom prst="rect">
            <a:avLst/>
          </a:prstGeom>
        </p:spPr>
        <p:txBody>
          <a:bodyPr wrap="square">
            <a:spAutoFit/>
          </a:bodyPr>
          <a:lstStyle/>
          <a:p>
            <a:r>
              <a:rPr lang="es-ES" sz="2600" b="1" dirty="0">
                <a:solidFill>
                  <a:srgbClr val="FFFF00"/>
                </a:solidFill>
                <a:latin typeface="+mj-lt"/>
              </a:rPr>
              <a:t>La prohibición de la cannabis está basada en asuntos políticos y no de salud, como lo relata sucintamente R.N. Miller, investigador del Departamento de Farmacología de la Escuela de Medicina de la </a:t>
            </a:r>
            <a:r>
              <a:rPr lang="es-ES" sz="2600" b="1" dirty="0" err="1">
                <a:solidFill>
                  <a:srgbClr val="FFFF00"/>
                </a:solidFill>
                <a:latin typeface="+mj-lt"/>
              </a:rPr>
              <a:t>Northwestern</a:t>
            </a:r>
            <a:r>
              <a:rPr lang="es-ES" sz="2600" b="1" dirty="0">
                <a:solidFill>
                  <a:srgbClr val="FFFF00"/>
                </a:solidFill>
                <a:latin typeface="+mj-lt"/>
              </a:rPr>
              <a:t> </a:t>
            </a:r>
            <a:r>
              <a:rPr lang="es-ES" sz="2600" b="1" dirty="0" err="1">
                <a:solidFill>
                  <a:srgbClr val="FFFF00"/>
                </a:solidFill>
                <a:latin typeface="+mj-lt"/>
              </a:rPr>
              <a:t>University</a:t>
            </a:r>
            <a:r>
              <a:rPr lang="es-ES" sz="2600" b="1" dirty="0">
                <a:solidFill>
                  <a:srgbClr val="FFFF00"/>
                </a:solidFill>
                <a:latin typeface="+mj-lt"/>
              </a:rPr>
              <a:t> en Chicago, en </a:t>
            </a:r>
            <a:r>
              <a:rPr lang="es-ES" sz="2600" b="1" dirty="0" smtClean="0">
                <a:solidFill>
                  <a:srgbClr val="FFFF00"/>
                </a:solidFill>
                <a:latin typeface="+mj-lt"/>
              </a:rPr>
              <a:t>un </a:t>
            </a:r>
            <a:r>
              <a:rPr lang="es-ES" sz="2600" b="1" dirty="0">
                <a:solidFill>
                  <a:srgbClr val="FFFF00"/>
                </a:solidFill>
                <a:latin typeface="+mj-lt"/>
              </a:rPr>
              <a:t>artículo publicado el 22 de octubre de 2013  en el </a:t>
            </a:r>
            <a:r>
              <a:rPr lang="es-ES" sz="2600" b="1" dirty="0" err="1">
                <a:solidFill>
                  <a:srgbClr val="FFFF00"/>
                </a:solidFill>
                <a:latin typeface="+mj-lt"/>
              </a:rPr>
              <a:t>Proceedings</a:t>
            </a:r>
            <a:r>
              <a:rPr lang="es-ES" sz="2600" b="1" dirty="0">
                <a:solidFill>
                  <a:srgbClr val="FFFF00"/>
                </a:solidFill>
                <a:latin typeface="+mj-lt"/>
              </a:rPr>
              <a:t> of </a:t>
            </a:r>
            <a:r>
              <a:rPr lang="es-ES" sz="2600" b="1" dirty="0" err="1">
                <a:solidFill>
                  <a:srgbClr val="FFFF00"/>
                </a:solidFill>
                <a:latin typeface="+mj-lt"/>
              </a:rPr>
              <a:t>the</a:t>
            </a:r>
            <a:r>
              <a:rPr lang="es-ES" sz="2600" b="1" dirty="0">
                <a:solidFill>
                  <a:srgbClr val="FFFF00"/>
                </a:solidFill>
                <a:latin typeface="+mj-lt"/>
              </a:rPr>
              <a:t> </a:t>
            </a:r>
            <a:r>
              <a:rPr lang="es-ES" sz="2600" b="1" dirty="0" err="1">
                <a:solidFill>
                  <a:srgbClr val="FFFF00"/>
                </a:solidFill>
                <a:latin typeface="+mj-lt"/>
              </a:rPr>
              <a:t>National</a:t>
            </a:r>
            <a:r>
              <a:rPr lang="es-ES" sz="2600" b="1" dirty="0">
                <a:solidFill>
                  <a:srgbClr val="FFFF00"/>
                </a:solidFill>
                <a:latin typeface="+mj-lt"/>
              </a:rPr>
              <a:t> </a:t>
            </a:r>
            <a:r>
              <a:rPr lang="es-ES" sz="2600" b="1" dirty="0" err="1">
                <a:solidFill>
                  <a:srgbClr val="FFFF00"/>
                </a:solidFill>
                <a:latin typeface="+mj-lt"/>
              </a:rPr>
              <a:t>Academy</a:t>
            </a:r>
            <a:r>
              <a:rPr lang="es-ES" sz="2600" b="1" dirty="0">
                <a:solidFill>
                  <a:srgbClr val="FFFF00"/>
                </a:solidFill>
                <a:latin typeface="+mj-lt"/>
              </a:rPr>
              <a:t> of </a:t>
            </a:r>
            <a:r>
              <a:rPr lang="es-ES" sz="2600" b="1" dirty="0" err="1">
                <a:solidFill>
                  <a:srgbClr val="FFFF00"/>
                </a:solidFill>
                <a:latin typeface="+mj-lt"/>
              </a:rPr>
              <a:t>Sciences</a:t>
            </a:r>
            <a:r>
              <a:rPr lang="es-ES" sz="2600" b="1" dirty="0">
                <a:solidFill>
                  <a:srgbClr val="FFFF00"/>
                </a:solidFill>
                <a:latin typeface="+mj-lt"/>
              </a:rPr>
              <a:t> de Estados Unidos (PNAS), la prestigiada revista científica de esa academia. Dice Miller: </a:t>
            </a:r>
            <a:endParaRPr lang="en-US" sz="2600" b="1" dirty="0">
              <a:solidFill>
                <a:srgbClr val="FFFF00"/>
              </a:solidFill>
              <a:latin typeface="+mj-lt"/>
            </a:endParaRPr>
          </a:p>
        </p:txBody>
      </p:sp>
      <p:sp>
        <p:nvSpPr>
          <p:cNvPr id="3" name="Rectangle 1"/>
          <p:cNvSpPr>
            <a:spLocks noChangeArrowheads="1"/>
          </p:cNvSpPr>
          <p:nvPr/>
        </p:nvSpPr>
        <p:spPr bwMode="auto">
          <a:xfrm flipH="1">
            <a:off x="428596" y="3421939"/>
            <a:ext cx="8643998"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s-ES" sz="2600" b="1" dirty="0">
                <a:solidFill>
                  <a:srgbClr val="FFFF00"/>
                </a:solidFill>
                <a:latin typeface="+mj-lt"/>
                <a:ea typeface="Calibri" pitchFamily="34" charset="0"/>
                <a:cs typeface="Times New Roman" pitchFamily="18" charset="0"/>
              </a:rPr>
              <a:t>“Básicamente la prohibición se originó  gracias a Harry </a:t>
            </a:r>
            <a:r>
              <a:rPr lang="es-ES" sz="2600" b="1" dirty="0" err="1">
                <a:solidFill>
                  <a:srgbClr val="FFFF00"/>
                </a:solidFill>
                <a:latin typeface="+mj-lt"/>
                <a:ea typeface="Calibri" pitchFamily="34" charset="0"/>
                <a:cs typeface="Times New Roman" pitchFamily="18" charset="0"/>
              </a:rPr>
              <a:t>Anslinger</a:t>
            </a:r>
            <a:r>
              <a:rPr lang="es-ES" sz="2600" b="1" dirty="0">
                <a:solidFill>
                  <a:srgbClr val="FFFF00"/>
                </a:solidFill>
                <a:latin typeface="+mj-lt"/>
                <a:ea typeface="Calibri" pitchFamily="34" charset="0"/>
                <a:cs typeface="Times New Roman" pitchFamily="18" charset="0"/>
              </a:rPr>
              <a:t>, primer Jefe de la Oficina Federal de Narcóticos (FBN en inglés) de EEUU. En la década de los 1930s </a:t>
            </a:r>
            <a:r>
              <a:rPr lang="es-ES" sz="2600" b="1" dirty="0" err="1">
                <a:solidFill>
                  <a:srgbClr val="FFFF00"/>
                </a:solidFill>
                <a:latin typeface="+mj-lt"/>
                <a:ea typeface="Calibri" pitchFamily="34" charset="0"/>
                <a:cs typeface="Times New Roman" pitchFamily="18" charset="0"/>
              </a:rPr>
              <a:t>Anslinger</a:t>
            </a:r>
            <a:r>
              <a:rPr lang="es-ES" sz="2600" b="1" dirty="0">
                <a:solidFill>
                  <a:srgbClr val="FFFF00"/>
                </a:solidFill>
                <a:latin typeface="+mj-lt"/>
                <a:ea typeface="Calibri" pitchFamily="34" charset="0"/>
                <a:cs typeface="Times New Roman" pitchFamily="18" charset="0"/>
              </a:rPr>
              <a:t> decidió que la cannabis era un fácil blanco político para que su FBN probara su efectividad para proteger al pueblo americano de los problemas de las drogas. La cannabis la usaban sobre todo trabajadores mexicanos migrantes  y no había penetrado en el resto de la sociedad americana. </a:t>
            </a:r>
            <a:endParaRPr kumimoji="0" lang="es-ES" sz="2600" b="1" i="0" u="none" strike="noStrike" cap="none" normalizeH="0" baseline="0" dirty="0">
              <a:ln>
                <a:noFill/>
              </a:ln>
              <a:solidFill>
                <a:srgbClr val="FFFF00"/>
              </a:solidFill>
              <a:effectLst/>
              <a:latin typeface="+mj-lt"/>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28596" y="311420"/>
            <a:ext cx="8643982" cy="6124754"/>
          </a:xfrm>
          <a:prstGeom prst="rect">
            <a:avLst/>
          </a:prstGeom>
        </p:spPr>
        <p:txBody>
          <a:bodyPr wrap="square">
            <a:spAutoFit/>
          </a:bodyPr>
          <a:lstStyle/>
          <a:p>
            <a:r>
              <a:rPr lang="es-ES" sz="2800" b="1" dirty="0" err="1">
                <a:solidFill>
                  <a:srgbClr val="FFFF00"/>
                </a:solidFill>
                <a:latin typeface="Calibri" pitchFamily="34" charset="0"/>
                <a:ea typeface="Calibri" pitchFamily="34" charset="0"/>
                <a:cs typeface="Times New Roman" pitchFamily="18" charset="0"/>
              </a:rPr>
              <a:t>Anslinger</a:t>
            </a:r>
            <a:r>
              <a:rPr lang="es-ES" sz="2800" b="1" dirty="0">
                <a:solidFill>
                  <a:srgbClr val="FFFF00"/>
                </a:solidFill>
                <a:latin typeface="Calibri" pitchFamily="34" charset="0"/>
                <a:ea typeface="Calibri" pitchFamily="34" charset="0"/>
                <a:cs typeface="Times New Roman" pitchFamily="18" charset="0"/>
              </a:rPr>
              <a:t> hizo de la mariguana un enorme tema político. Ayudado por una prensa extremadamente reaccionaria y racista, hizo </a:t>
            </a:r>
            <a:r>
              <a:rPr lang="es-ES" sz="2800" b="1" dirty="0" smtClean="0">
                <a:solidFill>
                  <a:srgbClr val="FFFF00"/>
                </a:solidFill>
                <a:latin typeface="Calibri" pitchFamily="34" charset="0"/>
                <a:ea typeface="Calibri" pitchFamily="34" charset="0"/>
                <a:cs typeface="Times New Roman" pitchFamily="18" charset="0"/>
              </a:rPr>
              <a:t>pública </a:t>
            </a:r>
            <a:r>
              <a:rPr lang="es-ES" sz="2800" b="1" dirty="0">
                <a:solidFill>
                  <a:srgbClr val="FFFF00"/>
                </a:solidFill>
                <a:latin typeface="Calibri" pitchFamily="34" charset="0"/>
                <a:ea typeface="Calibri" pitchFamily="34" charset="0"/>
                <a:cs typeface="Times New Roman" pitchFamily="18" charset="0"/>
              </a:rPr>
              <a:t>la ridícula proclama de que una sola inhalación de mariguana podía volver al fumador en un violador, asesino o ninfomaníaco. Su influencia política eventualmente permitió que se emitieran leyes altamente restrictivas del uso de la mariguana… ¿Hay algo de verdad en esta argumentación, que resultó eventualmente en que la cannabis fuera clasificada en 1970 como </a:t>
            </a:r>
            <a:r>
              <a:rPr lang="es-ES" sz="2800" b="1" i="1" dirty="0">
                <a:solidFill>
                  <a:srgbClr val="FFFF00"/>
                </a:solidFill>
                <a:latin typeface="Calibri" pitchFamily="34" charset="0"/>
                <a:ea typeface="Calibri" pitchFamily="34" charset="0"/>
                <a:cs typeface="Times New Roman" pitchFamily="18" charset="0"/>
              </a:rPr>
              <a:t>Schedule 1</a:t>
            </a:r>
            <a:r>
              <a:rPr lang="es-ES" sz="2800" b="1" dirty="0">
                <a:solidFill>
                  <a:srgbClr val="FFFF00"/>
                </a:solidFill>
                <a:latin typeface="Calibri" pitchFamily="34" charset="0"/>
                <a:ea typeface="Calibri" pitchFamily="34" charset="0"/>
                <a:cs typeface="Times New Roman" pitchFamily="18" charset="0"/>
              </a:rPr>
              <a:t> (las más peligrosas)?”. </a:t>
            </a:r>
          </a:p>
          <a:p>
            <a:endParaRPr lang="es-ES" sz="2800" b="1" dirty="0">
              <a:solidFill>
                <a:srgbClr val="FFFF00"/>
              </a:solidFill>
              <a:latin typeface="Calibri" pitchFamily="34" charset="0"/>
              <a:cs typeface="Times New Roman" pitchFamily="18" charset="0"/>
            </a:endParaRPr>
          </a:p>
          <a:p>
            <a:r>
              <a:rPr lang="es-ES" sz="2800" b="1" dirty="0">
                <a:solidFill>
                  <a:srgbClr val="FFFF00"/>
                </a:solidFill>
                <a:latin typeface="Calibri" pitchFamily="34" charset="0"/>
                <a:cs typeface="Times New Roman" pitchFamily="18" charset="0"/>
              </a:rPr>
              <a:t>Por supuesto,  en la década de los 1930, y aun en la de 1970, no conocíamos cómo actúan las drogas, pero eso ha cambiado radicalmente.</a:t>
            </a:r>
            <a:endParaRPr lang="en-US" sz="2800"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4282" y="642918"/>
            <a:ext cx="8786842" cy="5262979"/>
          </a:xfrm>
          <a:prstGeom prst="rect">
            <a:avLst/>
          </a:prstGeom>
        </p:spPr>
        <p:txBody>
          <a:bodyPr wrap="square">
            <a:spAutoFit/>
          </a:bodyPr>
          <a:lstStyle/>
          <a:p>
            <a:r>
              <a:rPr lang="es-ES" sz="2800" b="1" dirty="0">
                <a:solidFill>
                  <a:srgbClr val="FFFF00"/>
                </a:solidFill>
              </a:rPr>
              <a:t>El Dr. Miller termina su artículo con esta frase: “Virtualmente todas las políticas gubernamentales sobre la cannabis han sido elaboradas por abogados y políticos y no por científicos. A lo largo de los años los diferentes gobiernos de EEUU han ignorado completamente los fundamentales datos científicos que no encajan en sus posiciones políticas. Esto no tiene sentido”.</a:t>
            </a:r>
          </a:p>
          <a:p>
            <a:endParaRPr lang="es-ES" sz="2800" b="1" dirty="0">
              <a:solidFill>
                <a:srgbClr val="FFFF00"/>
              </a:solidFill>
            </a:endParaRPr>
          </a:p>
          <a:p>
            <a:r>
              <a:rPr lang="es-ES" sz="2800" b="1" dirty="0">
                <a:solidFill>
                  <a:srgbClr val="FFFF00"/>
                </a:solidFill>
              </a:rPr>
              <a:t>Hay muchos datos para postular que eso </a:t>
            </a:r>
            <a:r>
              <a:rPr lang="es-ES" sz="2800" b="1" dirty="0" smtClean="0">
                <a:solidFill>
                  <a:srgbClr val="FFFF00"/>
                </a:solidFill>
              </a:rPr>
              <a:t>mismo </a:t>
            </a:r>
            <a:r>
              <a:rPr lang="es-ES" sz="2800" b="1" dirty="0">
                <a:solidFill>
                  <a:srgbClr val="FFFF00"/>
                </a:solidFill>
              </a:rPr>
              <a:t>está pasando en México y en la mayoría de los países, y que debe cambiar. Daré mis razones, basándome en datos </a:t>
            </a:r>
            <a:r>
              <a:rPr lang="es-ES" sz="2800" b="1" dirty="0" err="1">
                <a:solidFill>
                  <a:srgbClr val="FFFF00"/>
                </a:solidFill>
              </a:rPr>
              <a:t>neurocientíficos</a:t>
            </a:r>
            <a:r>
              <a:rPr lang="es-ES" sz="2800" b="1" dirty="0">
                <a:solidFill>
                  <a:srgbClr val="FFFF00"/>
                </a:solidFill>
              </a:rPr>
              <a:t> y biomédicos.</a:t>
            </a:r>
            <a:endParaRPr lang="en-US" sz="2800" b="1" dirty="0">
              <a:solidFill>
                <a:srgbClr val="FFFF00"/>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AUT0030"/>
          <p:cNvPicPr>
            <a:picLocks noChangeAspect="1" noChangeArrowheads="1"/>
          </p:cNvPicPr>
          <p:nvPr/>
        </p:nvPicPr>
        <p:blipFill>
          <a:blip r:embed="rId2" cstate="print"/>
          <a:srcRect/>
          <a:stretch>
            <a:fillRect/>
          </a:stretch>
        </p:blipFill>
        <p:spPr bwMode="auto">
          <a:xfrm>
            <a:off x="2057400" y="115888"/>
            <a:ext cx="7010400" cy="6319837"/>
          </a:xfrm>
          <a:prstGeom prst="rect">
            <a:avLst/>
          </a:prstGeom>
          <a:noFill/>
          <a:ln w="9525">
            <a:noFill/>
            <a:miter lim="800000"/>
            <a:headEnd/>
            <a:tailEnd/>
          </a:ln>
        </p:spPr>
      </p:pic>
      <p:sp>
        <p:nvSpPr>
          <p:cNvPr id="40963" name="Text Box 3"/>
          <p:cNvSpPr txBox="1">
            <a:spLocks noChangeArrowheads="1"/>
          </p:cNvSpPr>
          <p:nvPr/>
        </p:nvSpPr>
        <p:spPr bwMode="auto">
          <a:xfrm>
            <a:off x="0" y="506413"/>
            <a:ext cx="2124075" cy="3170099"/>
          </a:xfrm>
          <a:prstGeom prst="rect">
            <a:avLst/>
          </a:prstGeom>
          <a:noFill/>
          <a:ln w="9525">
            <a:noFill/>
            <a:miter lim="800000"/>
            <a:headEnd/>
            <a:tailEnd/>
          </a:ln>
        </p:spPr>
        <p:txBody>
          <a:bodyPr>
            <a:spAutoFit/>
          </a:bodyPr>
          <a:lstStyle/>
          <a:p>
            <a:r>
              <a:rPr lang="es-ES_tradnl" sz="2000" b="1" dirty="0">
                <a:solidFill>
                  <a:srgbClr val="FFFF00"/>
                </a:solidFill>
              </a:rPr>
              <a:t>EN EL CEREBRO</a:t>
            </a:r>
          </a:p>
          <a:p>
            <a:r>
              <a:rPr lang="es-ES_tradnl" sz="2000" b="1" dirty="0">
                <a:solidFill>
                  <a:srgbClr val="FFFF00"/>
                </a:solidFill>
              </a:rPr>
              <a:t>HUMANO HAY</a:t>
            </a:r>
          </a:p>
          <a:p>
            <a:r>
              <a:rPr lang="es-ES_tradnl" sz="2000" b="1" dirty="0">
                <a:solidFill>
                  <a:srgbClr val="FFFF00"/>
                </a:solidFill>
              </a:rPr>
              <a:t>APROXIMADA-MENTE</a:t>
            </a:r>
          </a:p>
          <a:p>
            <a:r>
              <a:rPr lang="es-ES_tradnl" sz="2000" b="1" dirty="0">
                <a:solidFill>
                  <a:srgbClr val="FFFF00"/>
                </a:solidFill>
              </a:rPr>
              <a:t>100,000 MILLONES</a:t>
            </a:r>
          </a:p>
          <a:p>
            <a:r>
              <a:rPr lang="es-ES_tradnl" sz="2000" b="1" dirty="0">
                <a:solidFill>
                  <a:srgbClr val="FFFF00"/>
                </a:solidFill>
              </a:rPr>
              <a:t>DE NEURONAS, CON</a:t>
            </a:r>
          </a:p>
          <a:p>
            <a:r>
              <a:rPr lang="es-ES_tradnl" sz="2000" b="1" dirty="0">
                <a:solidFill>
                  <a:srgbClr val="FFFF00"/>
                </a:solidFill>
              </a:rPr>
              <a:t>MUY VARIADAS </a:t>
            </a:r>
          </a:p>
          <a:p>
            <a:r>
              <a:rPr lang="es-ES_tradnl" sz="2000" b="1" dirty="0" smtClean="0">
                <a:solidFill>
                  <a:srgbClr val="FFFF00"/>
                </a:solidFill>
              </a:rPr>
              <a:t>FORMAS.</a:t>
            </a:r>
            <a:endParaRPr lang="es-ES" sz="2000" b="1" dirty="0">
              <a:solidFill>
                <a:srgbClr val="FFFF00"/>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250825" y="188913"/>
            <a:ext cx="8748713" cy="6555641"/>
          </a:xfrm>
          <a:prstGeom prst="rect">
            <a:avLst/>
          </a:prstGeom>
          <a:noFill/>
          <a:ln w="9525">
            <a:noFill/>
            <a:miter lim="800000"/>
            <a:headEnd/>
            <a:tailEnd/>
          </a:ln>
        </p:spPr>
        <p:txBody>
          <a:bodyPr>
            <a:spAutoFit/>
          </a:bodyPr>
          <a:lstStyle/>
          <a:p>
            <a:r>
              <a:rPr lang="es-ES" sz="2800" b="1" dirty="0">
                <a:solidFill>
                  <a:srgbClr val="FFFF00"/>
                </a:solidFill>
              </a:rPr>
              <a:t>¿Cómo actúan las drogas que afectan el funcionamiento del cerebro? </a:t>
            </a:r>
          </a:p>
          <a:p>
            <a:endParaRPr lang="es-ES" sz="2800" b="1" dirty="0">
              <a:solidFill>
                <a:srgbClr val="FFFF00"/>
              </a:solidFill>
            </a:endParaRPr>
          </a:p>
          <a:p>
            <a:r>
              <a:rPr lang="es-ES" sz="2800" b="1" dirty="0">
                <a:solidFill>
                  <a:srgbClr val="FFFF00"/>
                </a:solidFill>
              </a:rPr>
              <a:t>Cuando las drogas hoy ilícitas se prohibieron, no se sabía.  Hoy lo sabemos: Actúan de manera similar a como lo hacen todas las drogas en uso clínico con efectos sobre el sistema nervioso: antiepilépticos, </a:t>
            </a:r>
            <a:r>
              <a:rPr lang="es-ES" sz="2800" b="1" dirty="0" err="1">
                <a:solidFill>
                  <a:srgbClr val="FFFF00"/>
                </a:solidFill>
              </a:rPr>
              <a:t>antiparkinsónicos</a:t>
            </a:r>
            <a:r>
              <a:rPr lang="es-ES" sz="2800" b="1" dirty="0">
                <a:solidFill>
                  <a:srgbClr val="FFFF00"/>
                </a:solidFill>
              </a:rPr>
              <a:t>, somníferos, anestésicos, ansiolíticos como el </a:t>
            </a:r>
            <a:r>
              <a:rPr lang="es-ES" sz="2800" b="1" dirty="0" err="1">
                <a:solidFill>
                  <a:srgbClr val="FFFF00"/>
                </a:solidFill>
              </a:rPr>
              <a:t>valium</a:t>
            </a:r>
            <a:r>
              <a:rPr lang="es-ES" sz="2800" b="1" dirty="0">
                <a:solidFill>
                  <a:srgbClr val="FFFF00"/>
                </a:solidFill>
              </a:rPr>
              <a:t>, antidepresivos como el </a:t>
            </a:r>
            <a:r>
              <a:rPr lang="es-ES" sz="2800" b="1" dirty="0" err="1">
                <a:solidFill>
                  <a:srgbClr val="FFFF00"/>
                </a:solidFill>
              </a:rPr>
              <a:t>p</a:t>
            </a:r>
            <a:r>
              <a:rPr lang="es-ES" sz="2800" b="1" dirty="0" err="1" smtClean="0">
                <a:solidFill>
                  <a:srgbClr val="FFFF00"/>
                </a:solidFill>
              </a:rPr>
              <a:t>rozac</a:t>
            </a:r>
            <a:r>
              <a:rPr lang="es-ES" sz="2800" b="1" dirty="0">
                <a:solidFill>
                  <a:srgbClr val="FFFF00"/>
                </a:solidFill>
              </a:rPr>
              <a:t>, antipsicóticos, drogas que mejoran la atención, etc. Muchas de estas drogas se empiezan a usar para sentirse mejor e inclusive para aumentar la capacidad de aprendizaje, y no como tratamiento de una enfermedad, y con fines recreativos, como el alcohol.</a:t>
            </a:r>
          </a:p>
          <a:p>
            <a:endParaRPr lang="es-ES" sz="2800" b="1" dirty="0">
              <a:solidFill>
                <a:srgbClr val="FFFF00"/>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684213" y="214290"/>
            <a:ext cx="7921625" cy="2677656"/>
          </a:xfrm>
          <a:prstGeom prst="rect">
            <a:avLst/>
          </a:prstGeom>
          <a:noFill/>
          <a:ln w="9525">
            <a:noFill/>
            <a:miter lim="800000"/>
            <a:headEnd/>
            <a:tailEnd/>
          </a:ln>
        </p:spPr>
        <p:txBody>
          <a:bodyPr>
            <a:spAutoFit/>
          </a:bodyPr>
          <a:lstStyle/>
          <a:p>
            <a:r>
              <a:rPr lang="es-ES" sz="2800" b="1" dirty="0">
                <a:solidFill>
                  <a:srgbClr val="FFFF00"/>
                </a:solidFill>
              </a:rPr>
              <a:t>Todas las drogas, ilegales o no, de adicción o no, medicinales o no (todas pueden ser medicinales) actúan modificando la comunicación química entre las neuronas, mediante su interacción con las moléculas responsables de esta comunicación.</a:t>
            </a:r>
          </a:p>
          <a:p>
            <a:endParaRPr lang="es-ES" sz="2800" b="1" dirty="0">
              <a:solidFill>
                <a:srgbClr val="FFFF00"/>
              </a:solidFill>
            </a:endParaRPr>
          </a:p>
        </p:txBody>
      </p:sp>
      <p:sp>
        <p:nvSpPr>
          <p:cNvPr id="51203" name="Text Box 3"/>
          <p:cNvSpPr txBox="1">
            <a:spLocks noChangeArrowheads="1"/>
          </p:cNvSpPr>
          <p:nvPr/>
        </p:nvSpPr>
        <p:spPr bwMode="auto">
          <a:xfrm>
            <a:off x="519113" y="2747090"/>
            <a:ext cx="8516937" cy="3539430"/>
          </a:xfrm>
          <a:prstGeom prst="rect">
            <a:avLst/>
          </a:prstGeom>
          <a:noFill/>
          <a:ln w="9525">
            <a:noFill/>
            <a:miter lim="800000"/>
            <a:headEnd/>
            <a:tailEnd/>
          </a:ln>
        </p:spPr>
        <p:txBody>
          <a:bodyPr>
            <a:spAutoFit/>
          </a:bodyPr>
          <a:lstStyle/>
          <a:p>
            <a:r>
              <a:rPr lang="es-ES" sz="2800" b="1" dirty="0">
                <a:solidFill>
                  <a:srgbClr val="FFFF00"/>
                </a:solidFill>
              </a:rPr>
              <a:t>Todas ellas tienen efectos colaterales indeseables, entre los cuales puede estar la adicción, pero sus efectos benéficos justifican su uso, porque son mayores que los problemas que provocan. La morfina sigue siendo el analgésico conocido más poderoso  y su uso está permitido médicamente. La mariguana puede ser muy útil, y sus efectos colaterales son mucho menos graves que varias de las otras drogas prohibidas.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827088" y="6165850"/>
            <a:ext cx="3244850" cy="366713"/>
          </a:xfrm>
          <a:prstGeom prst="rect">
            <a:avLst/>
          </a:prstGeom>
          <a:noFill/>
          <a:ln w="9525">
            <a:noFill/>
            <a:miter lim="800000"/>
            <a:headEnd/>
            <a:tailEnd/>
          </a:ln>
        </p:spPr>
        <p:txBody>
          <a:bodyPr wrap="none">
            <a:spAutoFit/>
          </a:bodyPr>
          <a:lstStyle/>
          <a:p>
            <a:r>
              <a:rPr lang="es-ES">
                <a:solidFill>
                  <a:srgbClr val="FFFF00"/>
                </a:solidFill>
              </a:rPr>
              <a:t>Nat Rev Neurosci 8:885, 2007</a:t>
            </a:r>
          </a:p>
        </p:txBody>
      </p:sp>
      <p:pic>
        <p:nvPicPr>
          <p:cNvPr id="58371" name="Picture 3"/>
          <p:cNvPicPr>
            <a:picLocks noChangeAspect="1" noChangeArrowheads="1"/>
          </p:cNvPicPr>
          <p:nvPr/>
        </p:nvPicPr>
        <p:blipFill>
          <a:blip r:embed="rId2" cstate="print"/>
          <a:srcRect/>
          <a:stretch>
            <a:fillRect/>
          </a:stretch>
        </p:blipFill>
        <p:spPr bwMode="auto">
          <a:xfrm>
            <a:off x="1547813" y="741363"/>
            <a:ext cx="6553200" cy="5495925"/>
          </a:xfrm>
          <a:prstGeom prst="rect">
            <a:avLst/>
          </a:prstGeom>
          <a:noFill/>
          <a:ln w="9525">
            <a:noFill/>
            <a:miter lim="800000"/>
            <a:headEnd/>
            <a:tailEnd/>
          </a:ln>
        </p:spPr>
      </p:pic>
      <p:sp>
        <p:nvSpPr>
          <p:cNvPr id="58372" name="Text Box 4"/>
          <p:cNvSpPr txBox="1">
            <a:spLocks noChangeArrowheads="1"/>
          </p:cNvSpPr>
          <p:nvPr/>
        </p:nvSpPr>
        <p:spPr bwMode="auto">
          <a:xfrm>
            <a:off x="1003300" y="92075"/>
            <a:ext cx="7097713" cy="457200"/>
          </a:xfrm>
          <a:prstGeom prst="rect">
            <a:avLst/>
          </a:prstGeom>
          <a:noFill/>
          <a:ln w="9525">
            <a:noFill/>
            <a:miter lim="800000"/>
            <a:headEnd/>
            <a:tailEnd/>
          </a:ln>
        </p:spPr>
        <p:txBody>
          <a:bodyPr wrap="none">
            <a:spAutoFit/>
          </a:bodyPr>
          <a:lstStyle/>
          <a:p>
            <a:r>
              <a:rPr lang="es-ES" sz="2400" b="1">
                <a:solidFill>
                  <a:srgbClr val="FFFF00"/>
                </a:solidFill>
              </a:rPr>
              <a:t>CANNABIS – TETRAHIDROCANNABINOL (THC)</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88925" y="260350"/>
            <a:ext cx="8707438" cy="5313363"/>
            <a:chOff x="182" y="164"/>
            <a:chExt cx="5485" cy="3347"/>
          </a:xfrm>
        </p:grpSpPr>
        <p:pic>
          <p:nvPicPr>
            <p:cNvPr id="72710" name="Picture 3"/>
            <p:cNvPicPr>
              <a:picLocks noChangeAspect="1" noChangeArrowheads="1"/>
            </p:cNvPicPr>
            <p:nvPr/>
          </p:nvPicPr>
          <p:blipFill>
            <a:blip r:embed="rId2" cstate="print"/>
            <a:srcRect/>
            <a:stretch>
              <a:fillRect/>
            </a:stretch>
          </p:blipFill>
          <p:spPr bwMode="auto">
            <a:xfrm>
              <a:off x="182" y="987"/>
              <a:ext cx="2653" cy="1975"/>
            </a:xfrm>
            <a:prstGeom prst="rect">
              <a:avLst/>
            </a:prstGeom>
            <a:noFill/>
            <a:ln w="9525">
              <a:noFill/>
              <a:miter lim="800000"/>
              <a:headEnd/>
              <a:tailEnd/>
            </a:ln>
          </p:spPr>
        </p:pic>
        <p:pic>
          <p:nvPicPr>
            <p:cNvPr id="72711" name="Picture 4"/>
            <p:cNvPicPr>
              <a:picLocks noChangeAspect="1" noChangeArrowheads="1"/>
            </p:cNvPicPr>
            <p:nvPr/>
          </p:nvPicPr>
          <p:blipFill>
            <a:blip r:embed="rId3" cstate="print"/>
            <a:srcRect/>
            <a:stretch>
              <a:fillRect/>
            </a:stretch>
          </p:blipFill>
          <p:spPr bwMode="auto">
            <a:xfrm>
              <a:off x="2931" y="992"/>
              <a:ext cx="2671" cy="2027"/>
            </a:xfrm>
            <a:prstGeom prst="rect">
              <a:avLst/>
            </a:prstGeom>
            <a:noFill/>
            <a:ln w="9525">
              <a:noFill/>
              <a:miter lim="800000"/>
              <a:headEnd/>
              <a:tailEnd/>
            </a:ln>
          </p:spPr>
        </p:pic>
        <p:sp>
          <p:nvSpPr>
            <p:cNvPr id="72712" name="Rectangle 5"/>
            <p:cNvSpPr>
              <a:spLocks noChangeArrowheads="1"/>
            </p:cNvSpPr>
            <p:nvPr/>
          </p:nvSpPr>
          <p:spPr bwMode="auto">
            <a:xfrm>
              <a:off x="839" y="1254"/>
              <a:ext cx="590" cy="272"/>
            </a:xfrm>
            <a:prstGeom prst="rect">
              <a:avLst/>
            </a:prstGeom>
            <a:solidFill>
              <a:schemeClr val="accent1"/>
            </a:solidFill>
            <a:ln w="9525">
              <a:noFill/>
              <a:miter lim="800000"/>
              <a:headEnd/>
              <a:tailEnd/>
            </a:ln>
          </p:spPr>
          <p:txBody>
            <a:bodyPr wrap="none" anchor="ctr"/>
            <a:lstStyle/>
            <a:p>
              <a:endParaRPr lang="es-MX"/>
            </a:p>
          </p:txBody>
        </p:sp>
        <p:sp>
          <p:nvSpPr>
            <p:cNvPr id="72713" name="Text Box 6"/>
            <p:cNvSpPr txBox="1">
              <a:spLocks noChangeArrowheads="1"/>
            </p:cNvSpPr>
            <p:nvPr/>
          </p:nvSpPr>
          <p:spPr bwMode="auto">
            <a:xfrm>
              <a:off x="839" y="1238"/>
              <a:ext cx="636" cy="288"/>
            </a:xfrm>
            <a:prstGeom prst="rect">
              <a:avLst/>
            </a:prstGeom>
            <a:noFill/>
            <a:ln w="9525">
              <a:noFill/>
              <a:miter lim="800000"/>
              <a:headEnd/>
              <a:tailEnd/>
            </a:ln>
          </p:spPr>
          <p:txBody>
            <a:bodyPr>
              <a:spAutoFit/>
            </a:bodyPr>
            <a:lstStyle/>
            <a:p>
              <a:r>
                <a:rPr lang="es-ES" sz="1200" b="1"/>
                <a:t>Neurona </a:t>
              </a:r>
            </a:p>
            <a:p>
              <a:r>
                <a:rPr lang="es-ES" sz="1200" b="1"/>
                <a:t>excitadora</a:t>
              </a:r>
            </a:p>
          </p:txBody>
        </p:sp>
        <p:sp>
          <p:nvSpPr>
            <p:cNvPr id="72714" name="Rectangle 7"/>
            <p:cNvSpPr>
              <a:spLocks noChangeArrowheads="1"/>
            </p:cNvSpPr>
            <p:nvPr/>
          </p:nvSpPr>
          <p:spPr bwMode="auto">
            <a:xfrm>
              <a:off x="3632" y="1284"/>
              <a:ext cx="590" cy="272"/>
            </a:xfrm>
            <a:prstGeom prst="rect">
              <a:avLst/>
            </a:prstGeom>
            <a:solidFill>
              <a:schemeClr val="accent1"/>
            </a:solidFill>
            <a:ln w="9525">
              <a:noFill/>
              <a:miter lim="800000"/>
              <a:headEnd/>
              <a:tailEnd/>
            </a:ln>
          </p:spPr>
          <p:txBody>
            <a:bodyPr wrap="none" anchor="ctr"/>
            <a:lstStyle/>
            <a:p>
              <a:endParaRPr lang="es-MX"/>
            </a:p>
          </p:txBody>
        </p:sp>
        <p:sp>
          <p:nvSpPr>
            <p:cNvPr id="72715" name="Text Box 8"/>
            <p:cNvSpPr txBox="1">
              <a:spLocks noChangeArrowheads="1"/>
            </p:cNvSpPr>
            <p:nvPr/>
          </p:nvSpPr>
          <p:spPr bwMode="auto">
            <a:xfrm>
              <a:off x="3632" y="1268"/>
              <a:ext cx="636" cy="288"/>
            </a:xfrm>
            <a:prstGeom prst="rect">
              <a:avLst/>
            </a:prstGeom>
            <a:noFill/>
            <a:ln w="9525">
              <a:noFill/>
              <a:miter lim="800000"/>
              <a:headEnd/>
              <a:tailEnd/>
            </a:ln>
          </p:spPr>
          <p:txBody>
            <a:bodyPr>
              <a:spAutoFit/>
            </a:bodyPr>
            <a:lstStyle/>
            <a:p>
              <a:r>
                <a:rPr lang="es-ES" sz="1200" b="1"/>
                <a:t>Neurona </a:t>
              </a:r>
            </a:p>
            <a:p>
              <a:r>
                <a:rPr lang="es-ES" sz="1200" b="1"/>
                <a:t>excitadora</a:t>
              </a:r>
            </a:p>
          </p:txBody>
        </p:sp>
        <p:sp>
          <p:nvSpPr>
            <p:cNvPr id="72716" name="Rectangle 9"/>
            <p:cNvSpPr>
              <a:spLocks noChangeArrowheads="1"/>
            </p:cNvSpPr>
            <p:nvPr/>
          </p:nvSpPr>
          <p:spPr bwMode="auto">
            <a:xfrm>
              <a:off x="3896" y="1791"/>
              <a:ext cx="112" cy="90"/>
            </a:xfrm>
            <a:prstGeom prst="rect">
              <a:avLst/>
            </a:prstGeom>
            <a:solidFill>
              <a:schemeClr val="bg1"/>
            </a:solidFill>
            <a:ln w="9525">
              <a:solidFill>
                <a:schemeClr val="bg1"/>
              </a:solidFill>
              <a:miter lim="800000"/>
              <a:headEnd/>
              <a:tailEnd/>
            </a:ln>
          </p:spPr>
          <p:txBody>
            <a:bodyPr wrap="none" anchor="ctr"/>
            <a:lstStyle/>
            <a:p>
              <a:endParaRPr lang="es-MX"/>
            </a:p>
          </p:txBody>
        </p:sp>
        <p:sp>
          <p:nvSpPr>
            <p:cNvPr id="72717" name="Rectangle 10"/>
            <p:cNvSpPr>
              <a:spLocks noChangeArrowheads="1"/>
            </p:cNvSpPr>
            <p:nvPr/>
          </p:nvSpPr>
          <p:spPr bwMode="auto">
            <a:xfrm>
              <a:off x="3105" y="2508"/>
              <a:ext cx="589" cy="136"/>
            </a:xfrm>
            <a:prstGeom prst="rect">
              <a:avLst/>
            </a:prstGeom>
            <a:solidFill>
              <a:schemeClr val="accent1"/>
            </a:solidFill>
            <a:ln w="9525">
              <a:noFill/>
              <a:miter lim="800000"/>
              <a:headEnd/>
              <a:tailEnd/>
            </a:ln>
          </p:spPr>
          <p:txBody>
            <a:bodyPr wrap="none" anchor="ctr"/>
            <a:lstStyle/>
            <a:p>
              <a:endParaRPr lang="es-MX"/>
            </a:p>
          </p:txBody>
        </p:sp>
        <p:sp>
          <p:nvSpPr>
            <p:cNvPr id="72718" name="Text Box 11"/>
            <p:cNvSpPr txBox="1">
              <a:spLocks noChangeArrowheads="1"/>
            </p:cNvSpPr>
            <p:nvPr/>
          </p:nvSpPr>
          <p:spPr bwMode="auto">
            <a:xfrm>
              <a:off x="3034" y="2471"/>
              <a:ext cx="703" cy="173"/>
            </a:xfrm>
            <a:prstGeom prst="rect">
              <a:avLst/>
            </a:prstGeom>
            <a:noFill/>
            <a:ln w="9525">
              <a:noFill/>
              <a:miter lim="800000"/>
              <a:headEnd/>
              <a:tailEnd/>
            </a:ln>
          </p:spPr>
          <p:txBody>
            <a:bodyPr wrap="none">
              <a:spAutoFit/>
            </a:bodyPr>
            <a:lstStyle/>
            <a:p>
              <a:r>
                <a:rPr lang="es-ES" sz="1200" b="1"/>
                <a:t>Interneurona</a:t>
              </a:r>
            </a:p>
          </p:txBody>
        </p:sp>
        <p:sp>
          <p:nvSpPr>
            <p:cNvPr id="72719" name="Rectangle 12"/>
            <p:cNvSpPr>
              <a:spLocks noChangeArrowheads="1"/>
            </p:cNvSpPr>
            <p:nvPr/>
          </p:nvSpPr>
          <p:spPr bwMode="auto">
            <a:xfrm>
              <a:off x="287" y="2397"/>
              <a:ext cx="589" cy="136"/>
            </a:xfrm>
            <a:prstGeom prst="rect">
              <a:avLst/>
            </a:prstGeom>
            <a:solidFill>
              <a:schemeClr val="accent1"/>
            </a:solidFill>
            <a:ln w="9525">
              <a:noFill/>
              <a:miter lim="800000"/>
              <a:headEnd/>
              <a:tailEnd/>
            </a:ln>
          </p:spPr>
          <p:txBody>
            <a:bodyPr wrap="none" anchor="ctr"/>
            <a:lstStyle/>
            <a:p>
              <a:endParaRPr lang="es-MX"/>
            </a:p>
          </p:txBody>
        </p:sp>
        <p:sp>
          <p:nvSpPr>
            <p:cNvPr id="72720" name="Text Box 13"/>
            <p:cNvSpPr txBox="1">
              <a:spLocks noChangeArrowheads="1"/>
            </p:cNvSpPr>
            <p:nvPr/>
          </p:nvSpPr>
          <p:spPr bwMode="auto">
            <a:xfrm>
              <a:off x="274" y="2381"/>
              <a:ext cx="703" cy="173"/>
            </a:xfrm>
            <a:prstGeom prst="rect">
              <a:avLst/>
            </a:prstGeom>
            <a:noFill/>
            <a:ln w="9525">
              <a:noFill/>
              <a:miter lim="800000"/>
              <a:headEnd/>
              <a:tailEnd/>
            </a:ln>
          </p:spPr>
          <p:txBody>
            <a:bodyPr wrap="none">
              <a:spAutoFit/>
            </a:bodyPr>
            <a:lstStyle/>
            <a:p>
              <a:r>
                <a:rPr lang="es-ES" sz="1200" b="1"/>
                <a:t>Interneurona</a:t>
              </a:r>
            </a:p>
          </p:txBody>
        </p:sp>
        <p:sp>
          <p:nvSpPr>
            <p:cNvPr id="72721" name="Rectangle 14"/>
            <p:cNvSpPr>
              <a:spLocks noChangeArrowheads="1"/>
            </p:cNvSpPr>
            <p:nvPr/>
          </p:nvSpPr>
          <p:spPr bwMode="auto">
            <a:xfrm>
              <a:off x="853" y="2700"/>
              <a:ext cx="576" cy="182"/>
            </a:xfrm>
            <a:prstGeom prst="rect">
              <a:avLst/>
            </a:prstGeom>
            <a:solidFill>
              <a:schemeClr val="bg1"/>
            </a:solidFill>
            <a:ln w="9525">
              <a:solidFill>
                <a:schemeClr val="bg1"/>
              </a:solidFill>
              <a:miter lim="800000"/>
              <a:headEnd/>
              <a:tailEnd/>
            </a:ln>
          </p:spPr>
          <p:txBody>
            <a:bodyPr wrap="none" anchor="ctr"/>
            <a:lstStyle/>
            <a:p>
              <a:endParaRPr lang="es-MX"/>
            </a:p>
          </p:txBody>
        </p:sp>
        <p:sp>
          <p:nvSpPr>
            <p:cNvPr id="72722" name="Text Box 15"/>
            <p:cNvSpPr txBox="1">
              <a:spLocks noChangeArrowheads="1"/>
            </p:cNvSpPr>
            <p:nvPr/>
          </p:nvSpPr>
          <p:spPr bwMode="auto">
            <a:xfrm>
              <a:off x="839" y="2700"/>
              <a:ext cx="642" cy="192"/>
            </a:xfrm>
            <a:prstGeom prst="rect">
              <a:avLst/>
            </a:prstGeom>
            <a:noFill/>
            <a:ln w="9525">
              <a:noFill/>
              <a:miter lim="800000"/>
              <a:headEnd/>
              <a:tailEnd/>
            </a:ln>
          </p:spPr>
          <p:txBody>
            <a:bodyPr wrap="none">
              <a:spAutoFit/>
            </a:bodyPr>
            <a:lstStyle/>
            <a:p>
              <a:r>
                <a:rPr lang="es-ES" sz="1400" b="1" u="sng" dirty="0"/>
                <a:t>Inhibición</a:t>
              </a:r>
            </a:p>
          </p:txBody>
        </p:sp>
        <p:sp>
          <p:nvSpPr>
            <p:cNvPr id="72723" name="Text Box 16"/>
            <p:cNvSpPr txBox="1">
              <a:spLocks noChangeArrowheads="1"/>
            </p:cNvSpPr>
            <p:nvPr/>
          </p:nvSpPr>
          <p:spPr bwMode="auto">
            <a:xfrm>
              <a:off x="4823" y="2659"/>
              <a:ext cx="844" cy="466"/>
            </a:xfrm>
            <a:prstGeom prst="rect">
              <a:avLst/>
            </a:prstGeom>
            <a:solidFill>
              <a:schemeClr val="bg1"/>
            </a:solidFill>
            <a:ln w="9525">
              <a:solidFill>
                <a:schemeClr val="tx1"/>
              </a:solidFill>
              <a:miter lim="800000"/>
              <a:headEnd/>
              <a:tailEnd/>
            </a:ln>
          </p:spPr>
          <p:txBody>
            <a:bodyPr wrap="none">
              <a:spAutoFit/>
            </a:bodyPr>
            <a:lstStyle/>
            <a:p>
              <a:r>
                <a:rPr lang="es-ES" sz="1400" b="1"/>
                <a:t>ACTIVIDAD </a:t>
              </a:r>
            </a:p>
            <a:p>
              <a:r>
                <a:rPr lang="es-ES" sz="1400" b="1"/>
                <a:t>AUMENTADA</a:t>
              </a:r>
            </a:p>
            <a:p>
              <a:r>
                <a:rPr lang="es-ES" sz="1400" b="1"/>
                <a:t>(ADICCIÓN)</a:t>
              </a:r>
            </a:p>
          </p:txBody>
        </p:sp>
        <p:sp>
          <p:nvSpPr>
            <p:cNvPr id="72724" name="Text Box 17"/>
            <p:cNvSpPr txBox="1">
              <a:spLocks noChangeArrowheads="1"/>
            </p:cNvSpPr>
            <p:nvPr/>
          </p:nvSpPr>
          <p:spPr bwMode="auto">
            <a:xfrm>
              <a:off x="1882" y="1901"/>
              <a:ext cx="726" cy="198"/>
            </a:xfrm>
            <a:prstGeom prst="rect">
              <a:avLst/>
            </a:prstGeom>
            <a:solidFill>
              <a:schemeClr val="bg1"/>
            </a:solidFill>
            <a:ln w="9525">
              <a:solidFill>
                <a:schemeClr val="tx1"/>
              </a:solidFill>
              <a:miter lim="800000"/>
              <a:headEnd/>
              <a:tailEnd/>
            </a:ln>
          </p:spPr>
          <p:txBody>
            <a:bodyPr>
              <a:spAutoFit/>
            </a:bodyPr>
            <a:lstStyle/>
            <a:p>
              <a:r>
                <a:rPr lang="es-ES" sz="1400" b="1" dirty="0"/>
                <a:t>Receptor 2</a:t>
              </a:r>
            </a:p>
          </p:txBody>
        </p:sp>
        <p:sp>
          <p:nvSpPr>
            <p:cNvPr id="72725" name="Rectangle 18"/>
            <p:cNvSpPr>
              <a:spLocks noChangeArrowheads="1"/>
            </p:cNvSpPr>
            <p:nvPr/>
          </p:nvSpPr>
          <p:spPr bwMode="auto">
            <a:xfrm>
              <a:off x="3561" y="2805"/>
              <a:ext cx="861" cy="136"/>
            </a:xfrm>
            <a:prstGeom prst="rect">
              <a:avLst/>
            </a:prstGeom>
            <a:solidFill>
              <a:schemeClr val="bg1"/>
            </a:solidFill>
            <a:ln w="9525">
              <a:solidFill>
                <a:schemeClr val="bg1"/>
              </a:solidFill>
              <a:miter lim="800000"/>
              <a:headEnd/>
              <a:tailEnd/>
            </a:ln>
          </p:spPr>
          <p:txBody>
            <a:bodyPr wrap="none" anchor="ctr"/>
            <a:lstStyle/>
            <a:p>
              <a:pPr algn="ctr"/>
              <a:endParaRPr lang="es-MX"/>
            </a:p>
          </p:txBody>
        </p:sp>
        <p:sp>
          <p:nvSpPr>
            <p:cNvPr id="72726" name="Text Box 19"/>
            <p:cNvSpPr txBox="1">
              <a:spLocks noChangeArrowheads="1"/>
            </p:cNvSpPr>
            <p:nvPr/>
          </p:nvSpPr>
          <p:spPr bwMode="auto">
            <a:xfrm>
              <a:off x="3582" y="2781"/>
              <a:ext cx="862" cy="198"/>
            </a:xfrm>
            <a:prstGeom prst="rect">
              <a:avLst/>
            </a:prstGeom>
            <a:solidFill>
              <a:schemeClr val="bg1"/>
            </a:solidFill>
            <a:ln w="9525">
              <a:solidFill>
                <a:schemeClr val="bg1"/>
              </a:solidFill>
              <a:miter lim="800000"/>
              <a:headEnd/>
              <a:tailEnd/>
            </a:ln>
          </p:spPr>
          <p:txBody>
            <a:bodyPr>
              <a:spAutoFit/>
            </a:bodyPr>
            <a:lstStyle/>
            <a:p>
              <a:r>
                <a:rPr lang="es-ES" sz="1400" b="1" u="sng"/>
                <a:t>Desinhibición</a:t>
              </a:r>
            </a:p>
          </p:txBody>
        </p:sp>
        <p:sp>
          <p:nvSpPr>
            <p:cNvPr id="72727" name="Text Box 20"/>
            <p:cNvSpPr txBox="1">
              <a:spLocks noChangeArrowheads="1"/>
            </p:cNvSpPr>
            <p:nvPr/>
          </p:nvSpPr>
          <p:spPr bwMode="auto">
            <a:xfrm>
              <a:off x="2018" y="3143"/>
              <a:ext cx="2108" cy="368"/>
            </a:xfrm>
            <a:prstGeom prst="rect">
              <a:avLst/>
            </a:prstGeom>
            <a:noFill/>
            <a:ln w="9525">
              <a:solidFill>
                <a:srgbClr val="FFFF00"/>
              </a:solidFill>
              <a:miter lim="800000"/>
              <a:headEnd/>
              <a:tailEnd/>
            </a:ln>
          </p:spPr>
          <p:txBody>
            <a:bodyPr wrap="none">
              <a:spAutoFit/>
            </a:bodyPr>
            <a:lstStyle/>
            <a:p>
              <a:r>
                <a:rPr lang="es-ES" sz="1600" b="1" dirty="0">
                  <a:solidFill>
                    <a:srgbClr val="FFFF00"/>
                  </a:solidFill>
                </a:rPr>
                <a:t>NEURONAS DEL CIRCUITO DE PLACER</a:t>
              </a:r>
            </a:p>
            <a:p>
              <a:r>
                <a:rPr lang="es-ES" sz="1600" b="1" dirty="0">
                  <a:solidFill>
                    <a:srgbClr val="FFFF00"/>
                  </a:solidFill>
                </a:rPr>
                <a:t>	O GRATIFICACION </a:t>
              </a:r>
            </a:p>
          </p:txBody>
        </p:sp>
        <p:sp>
          <p:nvSpPr>
            <p:cNvPr id="72728" name="Line 21"/>
            <p:cNvSpPr>
              <a:spLocks noChangeShapeType="1"/>
            </p:cNvSpPr>
            <p:nvPr/>
          </p:nvSpPr>
          <p:spPr bwMode="auto">
            <a:xfrm flipH="1">
              <a:off x="1791" y="3234"/>
              <a:ext cx="227" cy="0"/>
            </a:xfrm>
            <a:prstGeom prst="line">
              <a:avLst/>
            </a:prstGeom>
            <a:noFill/>
            <a:ln w="28575">
              <a:solidFill>
                <a:srgbClr val="FFFF00"/>
              </a:solidFill>
              <a:round/>
              <a:headEnd/>
              <a:tailEnd/>
            </a:ln>
          </p:spPr>
          <p:txBody>
            <a:bodyPr/>
            <a:lstStyle/>
            <a:p>
              <a:endParaRPr lang="en-US"/>
            </a:p>
          </p:txBody>
        </p:sp>
        <p:sp>
          <p:nvSpPr>
            <p:cNvPr id="72729" name="Line 22"/>
            <p:cNvSpPr>
              <a:spLocks noChangeShapeType="1"/>
            </p:cNvSpPr>
            <p:nvPr/>
          </p:nvSpPr>
          <p:spPr bwMode="auto">
            <a:xfrm flipH="1">
              <a:off x="4140" y="3234"/>
              <a:ext cx="464" cy="6"/>
            </a:xfrm>
            <a:prstGeom prst="line">
              <a:avLst/>
            </a:prstGeom>
            <a:noFill/>
            <a:ln w="28575">
              <a:solidFill>
                <a:srgbClr val="FFFF00"/>
              </a:solidFill>
              <a:round/>
              <a:headEnd/>
              <a:tailEnd/>
            </a:ln>
          </p:spPr>
          <p:txBody>
            <a:bodyPr/>
            <a:lstStyle/>
            <a:p>
              <a:endParaRPr lang="en-US"/>
            </a:p>
          </p:txBody>
        </p:sp>
        <p:sp>
          <p:nvSpPr>
            <p:cNvPr id="72730" name="Line 23"/>
            <p:cNvSpPr>
              <a:spLocks noChangeShapeType="1"/>
            </p:cNvSpPr>
            <p:nvPr/>
          </p:nvSpPr>
          <p:spPr bwMode="auto">
            <a:xfrm flipV="1">
              <a:off x="1791" y="2826"/>
              <a:ext cx="0" cy="408"/>
            </a:xfrm>
            <a:prstGeom prst="line">
              <a:avLst/>
            </a:prstGeom>
            <a:noFill/>
            <a:ln w="28575">
              <a:solidFill>
                <a:srgbClr val="FFFF00"/>
              </a:solidFill>
              <a:round/>
              <a:headEnd/>
              <a:tailEnd type="triangle" w="med" len="med"/>
            </a:ln>
          </p:spPr>
          <p:txBody>
            <a:bodyPr/>
            <a:lstStyle/>
            <a:p>
              <a:endParaRPr lang="en-US"/>
            </a:p>
          </p:txBody>
        </p:sp>
        <p:sp>
          <p:nvSpPr>
            <p:cNvPr id="72731" name="Line 24"/>
            <p:cNvSpPr>
              <a:spLocks noChangeShapeType="1"/>
            </p:cNvSpPr>
            <p:nvPr/>
          </p:nvSpPr>
          <p:spPr bwMode="auto">
            <a:xfrm flipV="1">
              <a:off x="4604" y="2826"/>
              <a:ext cx="0" cy="408"/>
            </a:xfrm>
            <a:prstGeom prst="line">
              <a:avLst/>
            </a:prstGeom>
            <a:noFill/>
            <a:ln w="28575">
              <a:solidFill>
                <a:srgbClr val="FFFF00"/>
              </a:solidFill>
              <a:round/>
              <a:headEnd/>
              <a:tailEnd type="triangle" w="med" len="med"/>
            </a:ln>
          </p:spPr>
          <p:txBody>
            <a:bodyPr/>
            <a:lstStyle/>
            <a:p>
              <a:endParaRPr lang="en-US"/>
            </a:p>
          </p:txBody>
        </p:sp>
        <p:sp>
          <p:nvSpPr>
            <p:cNvPr id="72732" name="Text Box 25"/>
            <p:cNvSpPr txBox="1">
              <a:spLocks noChangeArrowheads="1"/>
            </p:cNvSpPr>
            <p:nvPr/>
          </p:nvSpPr>
          <p:spPr bwMode="auto">
            <a:xfrm>
              <a:off x="3049" y="1817"/>
              <a:ext cx="965" cy="192"/>
            </a:xfrm>
            <a:prstGeom prst="rect">
              <a:avLst/>
            </a:prstGeom>
            <a:solidFill>
              <a:schemeClr val="bg1"/>
            </a:solidFill>
            <a:ln w="9525">
              <a:noFill/>
              <a:miter lim="800000"/>
              <a:headEnd/>
              <a:tailEnd/>
            </a:ln>
          </p:spPr>
          <p:txBody>
            <a:bodyPr wrap="none">
              <a:spAutoFit/>
            </a:bodyPr>
            <a:lstStyle/>
            <a:p>
              <a:r>
                <a:rPr lang="es-ES" sz="1400" b="1"/>
                <a:t>Benzodiacepina</a:t>
              </a:r>
            </a:p>
          </p:txBody>
        </p:sp>
        <p:sp>
          <p:nvSpPr>
            <p:cNvPr id="72733" name="Text Box 26"/>
            <p:cNvSpPr txBox="1">
              <a:spLocks noChangeArrowheads="1"/>
            </p:cNvSpPr>
            <p:nvPr/>
          </p:nvSpPr>
          <p:spPr bwMode="auto">
            <a:xfrm>
              <a:off x="930" y="663"/>
              <a:ext cx="1157" cy="192"/>
            </a:xfrm>
            <a:prstGeom prst="rect">
              <a:avLst/>
            </a:prstGeom>
            <a:solidFill>
              <a:schemeClr val="bg1"/>
            </a:solidFill>
            <a:ln w="9525">
              <a:noFill/>
              <a:miter lim="800000"/>
              <a:headEnd/>
              <a:tailEnd/>
            </a:ln>
          </p:spPr>
          <p:txBody>
            <a:bodyPr wrap="none">
              <a:spAutoFit/>
            </a:bodyPr>
            <a:lstStyle/>
            <a:p>
              <a:r>
                <a:rPr lang="es-ES" sz="1400" b="1" u="sng"/>
                <a:t>Sin benzodiacepina</a:t>
              </a:r>
            </a:p>
          </p:txBody>
        </p:sp>
        <p:sp>
          <p:nvSpPr>
            <p:cNvPr id="72734" name="Text Box 27"/>
            <p:cNvSpPr txBox="1">
              <a:spLocks noChangeArrowheads="1"/>
            </p:cNvSpPr>
            <p:nvPr/>
          </p:nvSpPr>
          <p:spPr bwMode="auto">
            <a:xfrm>
              <a:off x="3630" y="663"/>
              <a:ext cx="1200" cy="192"/>
            </a:xfrm>
            <a:prstGeom prst="rect">
              <a:avLst/>
            </a:prstGeom>
            <a:solidFill>
              <a:schemeClr val="bg1"/>
            </a:solidFill>
            <a:ln w="9525">
              <a:noFill/>
              <a:miter lim="800000"/>
              <a:headEnd/>
              <a:tailEnd/>
            </a:ln>
          </p:spPr>
          <p:txBody>
            <a:bodyPr wrap="none">
              <a:spAutoFit/>
            </a:bodyPr>
            <a:lstStyle/>
            <a:p>
              <a:r>
                <a:rPr lang="es-ES" sz="1400" b="1" u="sng"/>
                <a:t>Con benzodiacepina</a:t>
              </a:r>
            </a:p>
          </p:txBody>
        </p:sp>
        <p:sp>
          <p:nvSpPr>
            <p:cNvPr id="72735" name="Text Box 28"/>
            <p:cNvSpPr txBox="1">
              <a:spLocks noChangeArrowheads="1"/>
            </p:cNvSpPr>
            <p:nvPr/>
          </p:nvSpPr>
          <p:spPr bwMode="auto">
            <a:xfrm>
              <a:off x="4371" y="1556"/>
              <a:ext cx="641" cy="332"/>
            </a:xfrm>
            <a:prstGeom prst="rect">
              <a:avLst/>
            </a:prstGeom>
            <a:solidFill>
              <a:schemeClr val="bg1"/>
            </a:solidFill>
            <a:ln w="9525">
              <a:solidFill>
                <a:schemeClr val="tx1"/>
              </a:solidFill>
              <a:miter lim="800000"/>
              <a:headEnd/>
              <a:tailEnd/>
            </a:ln>
          </p:spPr>
          <p:txBody>
            <a:bodyPr>
              <a:spAutoFit/>
            </a:bodyPr>
            <a:lstStyle/>
            <a:p>
              <a:r>
                <a:rPr lang="es-ES" sz="1400" b="1"/>
                <a:t>Sinapsis </a:t>
              </a:r>
            </a:p>
            <a:p>
              <a:r>
                <a:rPr lang="es-ES" sz="1400" b="1"/>
                <a:t>reforzada</a:t>
              </a:r>
            </a:p>
          </p:txBody>
        </p:sp>
        <p:sp>
          <p:nvSpPr>
            <p:cNvPr id="72736" name="Rectangle 29"/>
            <p:cNvSpPr>
              <a:spLocks noChangeArrowheads="1"/>
            </p:cNvSpPr>
            <p:nvPr/>
          </p:nvSpPr>
          <p:spPr bwMode="auto">
            <a:xfrm>
              <a:off x="1535" y="2327"/>
              <a:ext cx="619" cy="272"/>
            </a:xfrm>
            <a:prstGeom prst="rect">
              <a:avLst/>
            </a:prstGeom>
            <a:solidFill>
              <a:schemeClr val="accent1"/>
            </a:solidFill>
            <a:ln w="9525">
              <a:noFill/>
              <a:miter lim="800000"/>
              <a:headEnd/>
              <a:tailEnd/>
            </a:ln>
          </p:spPr>
          <p:txBody>
            <a:bodyPr wrap="none" anchor="ctr"/>
            <a:lstStyle/>
            <a:p>
              <a:endParaRPr lang="es-MX"/>
            </a:p>
          </p:txBody>
        </p:sp>
        <p:sp>
          <p:nvSpPr>
            <p:cNvPr id="72737" name="Rectangle 30"/>
            <p:cNvSpPr>
              <a:spLocks noChangeArrowheads="1"/>
            </p:cNvSpPr>
            <p:nvPr/>
          </p:nvSpPr>
          <p:spPr bwMode="auto">
            <a:xfrm>
              <a:off x="4332" y="2378"/>
              <a:ext cx="589" cy="272"/>
            </a:xfrm>
            <a:prstGeom prst="rect">
              <a:avLst/>
            </a:prstGeom>
            <a:solidFill>
              <a:schemeClr val="accent1"/>
            </a:solidFill>
            <a:ln w="9525">
              <a:noFill/>
              <a:miter lim="800000"/>
              <a:headEnd/>
              <a:tailEnd/>
            </a:ln>
          </p:spPr>
          <p:txBody>
            <a:bodyPr wrap="none" anchor="ctr"/>
            <a:lstStyle/>
            <a:p>
              <a:endParaRPr lang="es-MX"/>
            </a:p>
          </p:txBody>
        </p:sp>
        <p:sp>
          <p:nvSpPr>
            <p:cNvPr id="72738" name="Text Box 31"/>
            <p:cNvSpPr txBox="1">
              <a:spLocks noChangeArrowheads="1"/>
            </p:cNvSpPr>
            <p:nvPr/>
          </p:nvSpPr>
          <p:spPr bwMode="auto">
            <a:xfrm>
              <a:off x="418" y="164"/>
              <a:ext cx="5138" cy="442"/>
            </a:xfrm>
            <a:prstGeom prst="rect">
              <a:avLst/>
            </a:prstGeom>
            <a:noFill/>
            <a:ln w="9525">
              <a:noFill/>
              <a:miter lim="800000"/>
              <a:headEnd/>
              <a:tailEnd/>
            </a:ln>
          </p:spPr>
          <p:txBody>
            <a:bodyPr>
              <a:spAutoFit/>
            </a:bodyPr>
            <a:lstStyle/>
            <a:p>
              <a:r>
                <a:rPr lang="es-ES" sz="2000" b="1" dirty="0">
                  <a:solidFill>
                    <a:srgbClr val="FFFF00"/>
                  </a:solidFill>
                </a:rPr>
                <a:t>Mecanismo bioquímico de la adicción a las drogas ansiolíticas </a:t>
              </a:r>
              <a:r>
                <a:rPr lang="es-ES" sz="2000" b="1" dirty="0" smtClean="0">
                  <a:solidFill>
                    <a:srgbClr val="FFFF00"/>
                  </a:solidFill>
                </a:rPr>
                <a:t>como </a:t>
              </a:r>
              <a:r>
                <a:rPr lang="es-ES" sz="2000" b="1" dirty="0">
                  <a:solidFill>
                    <a:srgbClr val="FFFF00"/>
                  </a:solidFill>
                </a:rPr>
                <a:t>las benzodiacepinas (por ejemplo el Valium)</a:t>
              </a:r>
            </a:p>
          </p:txBody>
        </p:sp>
        <p:sp>
          <p:nvSpPr>
            <p:cNvPr id="72739" name="Text Box 32"/>
            <p:cNvSpPr txBox="1">
              <a:spLocks noChangeArrowheads="1"/>
            </p:cNvSpPr>
            <p:nvPr/>
          </p:nvSpPr>
          <p:spPr bwMode="auto">
            <a:xfrm>
              <a:off x="476" y="1781"/>
              <a:ext cx="726" cy="198"/>
            </a:xfrm>
            <a:prstGeom prst="rect">
              <a:avLst/>
            </a:prstGeom>
            <a:solidFill>
              <a:schemeClr val="bg1"/>
            </a:solidFill>
            <a:ln w="9525">
              <a:solidFill>
                <a:schemeClr val="tx1"/>
              </a:solidFill>
              <a:miter lim="800000"/>
              <a:headEnd/>
              <a:tailEnd/>
            </a:ln>
          </p:spPr>
          <p:txBody>
            <a:bodyPr>
              <a:spAutoFit/>
            </a:bodyPr>
            <a:lstStyle/>
            <a:p>
              <a:r>
                <a:rPr lang="es-ES" sz="1400" b="1"/>
                <a:t>Receptor 1</a:t>
              </a:r>
            </a:p>
          </p:txBody>
        </p:sp>
        <p:sp>
          <p:nvSpPr>
            <p:cNvPr id="72740" name="Text Box 33"/>
            <p:cNvSpPr txBox="1">
              <a:spLocks noChangeArrowheads="1"/>
            </p:cNvSpPr>
            <p:nvPr/>
          </p:nvSpPr>
          <p:spPr bwMode="auto">
            <a:xfrm>
              <a:off x="2064" y="2614"/>
              <a:ext cx="763" cy="332"/>
            </a:xfrm>
            <a:prstGeom prst="rect">
              <a:avLst/>
            </a:prstGeom>
            <a:solidFill>
              <a:schemeClr val="bg1"/>
            </a:solidFill>
            <a:ln w="9525">
              <a:solidFill>
                <a:schemeClr val="tx1"/>
              </a:solidFill>
              <a:miter lim="800000"/>
              <a:headEnd/>
              <a:tailEnd/>
            </a:ln>
          </p:spPr>
          <p:txBody>
            <a:bodyPr wrap="none">
              <a:spAutoFit/>
            </a:bodyPr>
            <a:lstStyle/>
            <a:p>
              <a:r>
                <a:rPr lang="es-ES" sz="1400" b="1" dirty="0"/>
                <a:t>ACTIVIDAD </a:t>
              </a:r>
            </a:p>
            <a:p>
              <a:r>
                <a:rPr lang="es-ES" sz="1400" b="1" dirty="0"/>
                <a:t>BAJA</a:t>
              </a:r>
            </a:p>
          </p:txBody>
        </p:sp>
      </p:grpSp>
      <p:sp>
        <p:nvSpPr>
          <p:cNvPr id="72707" name="Text Box 34"/>
          <p:cNvSpPr txBox="1">
            <a:spLocks noChangeArrowheads="1"/>
          </p:cNvSpPr>
          <p:nvPr/>
        </p:nvSpPr>
        <p:spPr bwMode="auto">
          <a:xfrm>
            <a:off x="519113" y="5897563"/>
            <a:ext cx="3016250" cy="366712"/>
          </a:xfrm>
          <a:prstGeom prst="rect">
            <a:avLst/>
          </a:prstGeom>
          <a:noFill/>
          <a:ln w="9525">
            <a:noFill/>
            <a:miter lim="800000"/>
            <a:headEnd/>
            <a:tailEnd/>
          </a:ln>
        </p:spPr>
        <p:txBody>
          <a:bodyPr wrap="none">
            <a:spAutoFit/>
          </a:bodyPr>
          <a:lstStyle/>
          <a:p>
            <a:r>
              <a:rPr lang="es-ES">
                <a:solidFill>
                  <a:srgbClr val="FFFF00"/>
                </a:solidFill>
              </a:rPr>
              <a:t>Nature 463:743 y 769, 2010</a:t>
            </a:r>
          </a:p>
        </p:txBody>
      </p:sp>
      <p:sp>
        <p:nvSpPr>
          <p:cNvPr id="72708" name="Text Box 35"/>
          <p:cNvSpPr txBox="1">
            <a:spLocks noChangeArrowheads="1"/>
          </p:cNvSpPr>
          <p:nvPr/>
        </p:nvSpPr>
        <p:spPr bwMode="auto">
          <a:xfrm>
            <a:off x="2411413" y="3716338"/>
            <a:ext cx="1041400" cy="304800"/>
          </a:xfrm>
          <a:prstGeom prst="rect">
            <a:avLst/>
          </a:prstGeom>
          <a:noFill/>
          <a:ln w="9525">
            <a:noFill/>
            <a:miter lim="800000"/>
            <a:headEnd/>
            <a:tailEnd/>
          </a:ln>
        </p:spPr>
        <p:txBody>
          <a:bodyPr wrap="none">
            <a:spAutoFit/>
          </a:bodyPr>
          <a:lstStyle/>
          <a:p>
            <a:r>
              <a:rPr lang="es-ES" sz="1400" b="1"/>
              <a:t>Dopamina</a:t>
            </a:r>
          </a:p>
        </p:txBody>
      </p:sp>
      <p:sp>
        <p:nvSpPr>
          <p:cNvPr id="72709" name="Text Box 36"/>
          <p:cNvSpPr txBox="1">
            <a:spLocks noChangeArrowheads="1"/>
          </p:cNvSpPr>
          <p:nvPr/>
        </p:nvSpPr>
        <p:spPr bwMode="auto">
          <a:xfrm>
            <a:off x="6804025" y="3789363"/>
            <a:ext cx="1041400" cy="304800"/>
          </a:xfrm>
          <a:prstGeom prst="rect">
            <a:avLst/>
          </a:prstGeom>
          <a:noFill/>
          <a:ln w="9525">
            <a:noFill/>
            <a:miter lim="800000"/>
            <a:headEnd/>
            <a:tailEnd/>
          </a:ln>
        </p:spPr>
        <p:txBody>
          <a:bodyPr wrap="none">
            <a:spAutoFit/>
          </a:bodyPr>
          <a:lstStyle/>
          <a:p>
            <a:r>
              <a:rPr lang="es-ES" sz="1400" b="1"/>
              <a:t>Dopamina</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285720" y="928670"/>
            <a:ext cx="8748518" cy="5194890"/>
          </a:xfrm>
          <a:prstGeom prst="rect">
            <a:avLst/>
          </a:prstGeom>
          <a:noFill/>
          <a:ln w="9525">
            <a:noFill/>
            <a:miter lim="800000"/>
            <a:headEnd/>
            <a:tailEnd/>
          </a:ln>
          <a:effectLst/>
        </p:spPr>
      </p:pic>
      <p:sp>
        <p:nvSpPr>
          <p:cNvPr id="3" name="2 CuadroTexto"/>
          <p:cNvSpPr txBox="1"/>
          <p:nvPr/>
        </p:nvSpPr>
        <p:spPr>
          <a:xfrm>
            <a:off x="2143108" y="500042"/>
            <a:ext cx="755335" cy="400110"/>
          </a:xfrm>
          <a:prstGeom prst="rect">
            <a:avLst/>
          </a:prstGeom>
          <a:noFill/>
        </p:spPr>
        <p:txBody>
          <a:bodyPr wrap="none" rtlCol="0">
            <a:spAutoFit/>
          </a:bodyPr>
          <a:lstStyle/>
          <a:p>
            <a:r>
              <a:rPr lang="es-ES" sz="2000" b="1" dirty="0">
                <a:latin typeface="Arial" pitchFamily="34" charset="0"/>
                <a:cs typeface="Arial" pitchFamily="34" charset="0"/>
              </a:rPr>
              <a:t>2010</a:t>
            </a:r>
            <a:endParaRPr lang="en-US" sz="2000" b="1" dirty="0">
              <a:latin typeface="Arial" pitchFamily="34" charset="0"/>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928794" y="121069"/>
            <a:ext cx="5423614" cy="6736955"/>
          </a:xfrm>
          <a:prstGeom prst="rect">
            <a:avLst/>
          </a:prstGeom>
          <a:noFill/>
          <a:ln w="9525">
            <a:noFill/>
            <a:miter lim="800000"/>
            <a:headEnd/>
            <a:tailEnd/>
          </a:ln>
          <a:effec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rot="5400000">
            <a:off x="1367095" y="-1152836"/>
            <a:ext cx="6500825" cy="8806450"/>
          </a:xfrm>
          <a:prstGeom prst="rect">
            <a:avLst/>
          </a:prstGeom>
          <a:noFill/>
          <a:ln w="9525">
            <a:noFill/>
            <a:miter lim="800000"/>
            <a:headEnd/>
            <a:tailEnd/>
          </a:ln>
          <a:effectLst/>
        </p:spPr>
      </p:pic>
      <p:sp>
        <p:nvSpPr>
          <p:cNvPr id="3" name="2 CuadroTexto"/>
          <p:cNvSpPr txBox="1"/>
          <p:nvPr/>
        </p:nvSpPr>
        <p:spPr>
          <a:xfrm>
            <a:off x="642910" y="6572272"/>
            <a:ext cx="2076209" cy="369332"/>
          </a:xfrm>
          <a:prstGeom prst="rect">
            <a:avLst/>
          </a:prstGeom>
          <a:noFill/>
        </p:spPr>
        <p:txBody>
          <a:bodyPr wrap="none" rtlCol="0">
            <a:spAutoFit/>
          </a:bodyPr>
          <a:lstStyle/>
          <a:p>
            <a:r>
              <a:rPr lang="es-ES" dirty="0"/>
              <a:t>NEJM </a:t>
            </a:r>
            <a:r>
              <a:rPr lang="es-ES" dirty="0" err="1"/>
              <a:t>April</a:t>
            </a:r>
            <a:r>
              <a:rPr lang="es-ES" dirty="0"/>
              <a:t> 22, 2010</a:t>
            </a:r>
            <a:endParaRPr lang="en-US"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4282" y="-24"/>
            <a:ext cx="8929718" cy="6555641"/>
          </a:xfrm>
          <a:prstGeom prst="rect">
            <a:avLst/>
          </a:prstGeom>
        </p:spPr>
        <p:txBody>
          <a:bodyPr wrap="square">
            <a:spAutoFit/>
          </a:bodyPr>
          <a:lstStyle/>
          <a:p>
            <a:r>
              <a:rPr lang="es-ES" sz="2800" b="1" u="sng" dirty="0">
                <a:solidFill>
                  <a:srgbClr val="FFFF00"/>
                </a:solidFill>
              </a:rPr>
              <a:t>En todos estos efectos es necesario distinguir asociación de causalidad</a:t>
            </a:r>
            <a:endParaRPr lang="en-US" sz="2800" b="1" u="sng" dirty="0">
              <a:solidFill>
                <a:srgbClr val="FFFF00"/>
              </a:solidFill>
            </a:endParaRPr>
          </a:p>
          <a:p>
            <a:endParaRPr lang="en-US" sz="2800" b="1" dirty="0">
              <a:solidFill>
                <a:srgbClr val="FFFF00"/>
              </a:solidFill>
            </a:endParaRPr>
          </a:p>
          <a:p>
            <a:r>
              <a:rPr lang="es-ES" sz="2800" b="1" dirty="0" err="1">
                <a:solidFill>
                  <a:srgbClr val="FFFF00"/>
                </a:solidFill>
              </a:rPr>
              <a:t>Volkow</a:t>
            </a:r>
            <a:r>
              <a:rPr lang="es-ES" sz="2800" b="1" dirty="0">
                <a:solidFill>
                  <a:srgbClr val="FFFF00"/>
                </a:solidFill>
              </a:rPr>
              <a:t> et al:</a:t>
            </a:r>
            <a:endParaRPr lang="en-US" sz="2800" b="1" dirty="0">
              <a:solidFill>
                <a:srgbClr val="FFFF00"/>
              </a:solidFill>
            </a:endParaRPr>
          </a:p>
          <a:p>
            <a:r>
              <a:rPr lang="en-US" sz="2800" b="1" dirty="0">
                <a:solidFill>
                  <a:srgbClr val="FFFF00"/>
                </a:solidFill>
              </a:rPr>
              <a:t>Regular marijuana use is associated with an increased</a:t>
            </a:r>
          </a:p>
          <a:p>
            <a:r>
              <a:rPr lang="en-US" sz="2800" b="1" dirty="0">
                <a:solidFill>
                  <a:srgbClr val="FFFF00"/>
                </a:solidFill>
              </a:rPr>
              <a:t>risk of anxiety and depression,23 but causality</a:t>
            </a:r>
          </a:p>
          <a:p>
            <a:r>
              <a:rPr lang="en-US" sz="2800" b="1" dirty="0">
                <a:solidFill>
                  <a:srgbClr val="FFFF00"/>
                </a:solidFill>
              </a:rPr>
              <a:t>has not been established... </a:t>
            </a:r>
          </a:p>
          <a:p>
            <a:endParaRPr lang="en-US" sz="2800" b="1" dirty="0">
              <a:solidFill>
                <a:srgbClr val="FFFF00"/>
              </a:solidFill>
            </a:endParaRPr>
          </a:p>
          <a:p>
            <a:r>
              <a:rPr lang="en-US" sz="2800" b="1" dirty="0">
                <a:solidFill>
                  <a:srgbClr val="FFFF00"/>
                </a:solidFill>
              </a:rPr>
              <a:t>It is inherently difficult to establish causality in these types of studies because factors other than marijuana use may be directly associated with the risk of mental illness. In addition, other factors could predispose a person to both marijuana use and mental illness. This makes it difficult to confidently attribute the increased risk of mental illness to marijuana use.</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71406" y="428604"/>
            <a:ext cx="8973569" cy="5124471"/>
          </a:xfrm>
          <a:prstGeom prst="rect">
            <a:avLst/>
          </a:prstGeom>
          <a:noFill/>
          <a:ln w="9525">
            <a:noFill/>
            <a:miter lim="800000"/>
            <a:headEnd/>
            <a:tailEnd/>
          </a:ln>
          <a:effec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2" name="Rectangle 18"/>
          <p:cNvSpPr>
            <a:spLocks noChangeArrowheads="1"/>
          </p:cNvSpPr>
          <p:nvPr/>
        </p:nvSpPr>
        <p:spPr bwMode="auto">
          <a:xfrm>
            <a:off x="5435600" y="5300663"/>
            <a:ext cx="1944688" cy="936625"/>
          </a:xfrm>
          <a:prstGeom prst="rect">
            <a:avLst/>
          </a:prstGeom>
          <a:solidFill>
            <a:schemeClr val="bg1"/>
          </a:solidFill>
          <a:ln w="9525">
            <a:noFill/>
            <a:miter lim="800000"/>
            <a:headEnd/>
            <a:tailEnd/>
          </a:ln>
          <a:effectLst/>
        </p:spPr>
        <p:txBody>
          <a:bodyPr wrap="none" anchor="ctr"/>
          <a:lstStyle/>
          <a:p>
            <a:endParaRPr lang="en-US"/>
          </a:p>
        </p:txBody>
      </p:sp>
      <p:pic>
        <p:nvPicPr>
          <p:cNvPr id="6146" name="Picture 2"/>
          <p:cNvPicPr>
            <a:picLocks noChangeAspect="1" noChangeArrowheads="1"/>
          </p:cNvPicPr>
          <p:nvPr/>
        </p:nvPicPr>
        <p:blipFill>
          <a:blip r:embed="rId2" cstate="print"/>
          <a:srcRect/>
          <a:stretch>
            <a:fillRect/>
          </a:stretch>
        </p:blipFill>
        <p:spPr bwMode="auto">
          <a:xfrm>
            <a:off x="703263" y="1052513"/>
            <a:ext cx="7829550" cy="5570537"/>
          </a:xfrm>
          <a:prstGeom prst="rect">
            <a:avLst/>
          </a:prstGeom>
          <a:noFill/>
          <a:ln w="9525">
            <a:noFill/>
            <a:miter lim="800000"/>
            <a:headEnd/>
            <a:tailEnd/>
          </a:ln>
          <a:effectLst/>
        </p:spPr>
      </p:pic>
      <p:sp>
        <p:nvSpPr>
          <p:cNvPr id="6147" name="Rectangle 3"/>
          <p:cNvSpPr>
            <a:spLocks noChangeArrowheads="1"/>
          </p:cNvSpPr>
          <p:nvPr/>
        </p:nvSpPr>
        <p:spPr bwMode="auto">
          <a:xfrm>
            <a:off x="1979613" y="2708275"/>
            <a:ext cx="1008062" cy="503238"/>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6148" name="Text Box 4"/>
          <p:cNvSpPr txBox="1">
            <a:spLocks noChangeArrowheads="1"/>
          </p:cNvSpPr>
          <p:nvPr/>
        </p:nvSpPr>
        <p:spPr bwMode="auto">
          <a:xfrm>
            <a:off x="609600" y="152400"/>
            <a:ext cx="7772400" cy="701675"/>
          </a:xfrm>
          <a:prstGeom prst="rect">
            <a:avLst/>
          </a:prstGeom>
          <a:noFill/>
          <a:ln w="9525">
            <a:noFill/>
            <a:miter lim="800000"/>
            <a:headEnd/>
            <a:tailEnd/>
          </a:ln>
          <a:effectLst/>
        </p:spPr>
        <p:txBody>
          <a:bodyPr>
            <a:spAutoFit/>
          </a:bodyPr>
          <a:lstStyle/>
          <a:p>
            <a:r>
              <a:rPr lang="es-ES_tradnl" sz="2000" b="1" dirty="0">
                <a:solidFill>
                  <a:srgbClr val="FFFF00"/>
                </a:solidFill>
              </a:rPr>
              <a:t>Ejemplo del efecto de drogas ansiolíticas, antidepresivas y antipsicóticas sobre la </a:t>
            </a:r>
            <a:r>
              <a:rPr lang="es-ES_tradnl" sz="2000" b="1" u="sng" dirty="0">
                <a:solidFill>
                  <a:srgbClr val="FFFF00"/>
                </a:solidFill>
              </a:rPr>
              <a:t>transmisión sináptica </a:t>
            </a:r>
            <a:r>
              <a:rPr lang="es-ES_tradnl" sz="2000" b="1" u="sng" dirty="0" err="1" smtClean="0">
                <a:solidFill>
                  <a:srgbClr val="FFFF00"/>
                </a:solidFill>
              </a:rPr>
              <a:t>serotoninérgica</a:t>
            </a:r>
            <a:r>
              <a:rPr lang="es-ES_tradnl" sz="2000" b="1" u="sng" dirty="0" smtClean="0">
                <a:solidFill>
                  <a:srgbClr val="FFFF00"/>
                </a:solidFill>
              </a:rPr>
              <a:t>.</a:t>
            </a:r>
            <a:endParaRPr lang="es-ES" sz="2000" b="1" u="sng" dirty="0">
              <a:solidFill>
                <a:srgbClr val="FFFF00"/>
              </a:solidFill>
            </a:endParaRPr>
          </a:p>
        </p:txBody>
      </p:sp>
      <p:sp>
        <p:nvSpPr>
          <p:cNvPr id="6149" name="Text Box 5"/>
          <p:cNvSpPr txBox="1">
            <a:spLocks noChangeArrowheads="1"/>
          </p:cNvSpPr>
          <p:nvPr/>
        </p:nvSpPr>
        <p:spPr bwMode="auto">
          <a:xfrm>
            <a:off x="3794125" y="5927725"/>
            <a:ext cx="1096963" cy="336550"/>
          </a:xfrm>
          <a:prstGeom prst="rect">
            <a:avLst/>
          </a:prstGeom>
          <a:noFill/>
          <a:ln w="9525">
            <a:noFill/>
            <a:miter lim="800000"/>
            <a:headEnd/>
            <a:tailEnd/>
          </a:ln>
          <a:effectLst/>
        </p:spPr>
        <p:txBody>
          <a:bodyPr wrap="none">
            <a:spAutoFit/>
          </a:bodyPr>
          <a:lstStyle/>
          <a:p>
            <a:r>
              <a:rPr lang="es-ES_tradnl" sz="1600" b="1">
                <a:solidFill>
                  <a:srgbClr val="FF3300"/>
                </a:solidFill>
              </a:rPr>
              <a:t> PROZAC</a:t>
            </a:r>
            <a:endParaRPr lang="es-ES" sz="1600" b="1">
              <a:solidFill>
                <a:srgbClr val="FF3300"/>
              </a:solidFill>
            </a:endParaRPr>
          </a:p>
        </p:txBody>
      </p:sp>
      <p:sp>
        <p:nvSpPr>
          <p:cNvPr id="6150" name="Text Box 6"/>
          <p:cNvSpPr txBox="1">
            <a:spLocks noChangeArrowheads="1"/>
          </p:cNvSpPr>
          <p:nvPr/>
        </p:nvSpPr>
        <p:spPr bwMode="auto">
          <a:xfrm>
            <a:off x="5013325" y="3352800"/>
            <a:ext cx="1594732" cy="400110"/>
          </a:xfrm>
          <a:prstGeom prst="rect">
            <a:avLst/>
          </a:prstGeom>
          <a:noFill/>
          <a:ln w="9525">
            <a:noFill/>
            <a:miter lim="800000"/>
            <a:headEnd/>
            <a:tailEnd/>
          </a:ln>
          <a:effectLst/>
        </p:spPr>
        <p:txBody>
          <a:bodyPr wrap="none">
            <a:spAutoFit/>
          </a:bodyPr>
          <a:lstStyle/>
          <a:p>
            <a:r>
              <a:rPr lang="es-ES_tradnl" sz="2000" b="1" u="sng" dirty="0">
                <a:solidFill>
                  <a:srgbClr val="FF3300"/>
                </a:solidFill>
              </a:rPr>
              <a:t>SEROTONINA</a:t>
            </a:r>
            <a:endParaRPr lang="es-ES" sz="2000" b="1" u="sng" dirty="0">
              <a:solidFill>
                <a:srgbClr val="FF3300"/>
              </a:solidFill>
            </a:endParaRPr>
          </a:p>
        </p:txBody>
      </p:sp>
      <p:sp>
        <p:nvSpPr>
          <p:cNvPr id="6151" name="Text Box 7"/>
          <p:cNvSpPr txBox="1">
            <a:spLocks noChangeArrowheads="1"/>
          </p:cNvSpPr>
          <p:nvPr/>
        </p:nvSpPr>
        <p:spPr bwMode="auto">
          <a:xfrm>
            <a:off x="1331913" y="1268413"/>
            <a:ext cx="184150" cy="366712"/>
          </a:xfrm>
          <a:prstGeom prst="rect">
            <a:avLst/>
          </a:prstGeom>
          <a:noFill/>
          <a:ln w="9525">
            <a:noFill/>
            <a:miter lim="800000"/>
            <a:headEnd/>
            <a:tailEnd/>
          </a:ln>
          <a:effectLst/>
        </p:spPr>
        <p:txBody>
          <a:bodyPr wrap="none">
            <a:spAutoFit/>
          </a:bodyPr>
          <a:lstStyle/>
          <a:p>
            <a:endParaRPr lang="en-US"/>
          </a:p>
        </p:txBody>
      </p:sp>
      <p:sp>
        <p:nvSpPr>
          <p:cNvPr id="6152" name="Text Box 8"/>
          <p:cNvSpPr txBox="1">
            <a:spLocks noChangeArrowheads="1"/>
          </p:cNvSpPr>
          <p:nvPr/>
        </p:nvSpPr>
        <p:spPr bwMode="auto">
          <a:xfrm>
            <a:off x="1963738" y="2708275"/>
            <a:ext cx="1023937" cy="457200"/>
          </a:xfrm>
          <a:prstGeom prst="rect">
            <a:avLst/>
          </a:prstGeom>
          <a:noFill/>
          <a:ln w="9525">
            <a:noFill/>
            <a:miter lim="800000"/>
            <a:headEnd/>
            <a:tailEnd/>
          </a:ln>
          <a:effectLst/>
        </p:spPr>
        <p:txBody>
          <a:bodyPr wrap="none">
            <a:spAutoFit/>
          </a:bodyPr>
          <a:lstStyle/>
          <a:p>
            <a:r>
              <a:rPr lang="es-ES" sz="1200" b="1"/>
              <a:t>Nuevos</a:t>
            </a:r>
          </a:p>
          <a:p>
            <a:r>
              <a:rPr lang="es-ES" sz="1200" b="1"/>
              <a:t>ansiolíticos</a:t>
            </a:r>
          </a:p>
        </p:txBody>
      </p:sp>
      <p:grpSp>
        <p:nvGrpSpPr>
          <p:cNvPr id="2" name="Group 9"/>
          <p:cNvGrpSpPr>
            <a:grpSpLocks/>
          </p:cNvGrpSpPr>
          <p:nvPr/>
        </p:nvGrpSpPr>
        <p:grpSpPr bwMode="auto">
          <a:xfrm>
            <a:off x="1619250" y="1831975"/>
            <a:ext cx="2232025" cy="517525"/>
            <a:chOff x="1020" y="1154"/>
            <a:chExt cx="1374" cy="326"/>
          </a:xfrm>
        </p:grpSpPr>
        <p:sp>
          <p:nvSpPr>
            <p:cNvPr id="6154" name="Rectangle 10"/>
            <p:cNvSpPr>
              <a:spLocks noChangeArrowheads="1"/>
            </p:cNvSpPr>
            <p:nvPr/>
          </p:nvSpPr>
          <p:spPr bwMode="auto">
            <a:xfrm>
              <a:off x="1052" y="1154"/>
              <a:ext cx="1180" cy="317"/>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6155" name="Text Box 11"/>
            <p:cNvSpPr txBox="1">
              <a:spLocks noChangeArrowheads="1"/>
            </p:cNvSpPr>
            <p:nvPr/>
          </p:nvSpPr>
          <p:spPr bwMode="auto">
            <a:xfrm>
              <a:off x="1020" y="1154"/>
              <a:ext cx="1374" cy="326"/>
            </a:xfrm>
            <a:prstGeom prst="rect">
              <a:avLst/>
            </a:prstGeom>
            <a:noFill/>
            <a:ln w="9525">
              <a:noFill/>
              <a:miter lim="800000"/>
              <a:headEnd/>
              <a:tailEnd/>
            </a:ln>
            <a:effectLst/>
          </p:spPr>
          <p:txBody>
            <a:bodyPr>
              <a:spAutoFit/>
            </a:bodyPr>
            <a:lstStyle/>
            <a:p>
              <a:r>
                <a:rPr lang="es-ES" sz="1400" b="1"/>
                <a:t>Antidepresivos </a:t>
              </a:r>
            </a:p>
            <a:p>
              <a:r>
                <a:rPr lang="es-ES" sz="1400" b="1"/>
                <a:t>Inhibidores de la MAO</a:t>
              </a:r>
            </a:p>
          </p:txBody>
        </p:sp>
      </p:grpSp>
      <p:sp>
        <p:nvSpPr>
          <p:cNvPr id="6156" name="Rectangle 12"/>
          <p:cNvSpPr>
            <a:spLocks noChangeArrowheads="1"/>
          </p:cNvSpPr>
          <p:nvPr/>
        </p:nvSpPr>
        <p:spPr bwMode="auto">
          <a:xfrm>
            <a:off x="5740400" y="2565400"/>
            <a:ext cx="1008063" cy="503238"/>
          </a:xfrm>
          <a:prstGeom prst="rect">
            <a:avLst/>
          </a:prstGeom>
          <a:solidFill>
            <a:schemeClr val="bg1"/>
          </a:solidFill>
          <a:ln w="9525">
            <a:solidFill>
              <a:schemeClr val="tx1"/>
            </a:solidFill>
            <a:miter lim="800000"/>
            <a:headEnd/>
            <a:tailEnd/>
          </a:ln>
          <a:effectLst/>
        </p:spPr>
        <p:txBody>
          <a:bodyPr wrap="none" anchor="ctr"/>
          <a:lstStyle/>
          <a:p>
            <a:pPr algn="ctr"/>
            <a:r>
              <a:rPr lang="es-ES"/>
              <a:t>v</a:t>
            </a:r>
          </a:p>
        </p:txBody>
      </p:sp>
      <p:sp>
        <p:nvSpPr>
          <p:cNvPr id="6157" name="Text Box 13"/>
          <p:cNvSpPr txBox="1">
            <a:spLocks noChangeArrowheads="1"/>
          </p:cNvSpPr>
          <p:nvPr/>
        </p:nvSpPr>
        <p:spPr bwMode="auto">
          <a:xfrm>
            <a:off x="5724525" y="2565400"/>
            <a:ext cx="1023938" cy="457200"/>
          </a:xfrm>
          <a:prstGeom prst="rect">
            <a:avLst/>
          </a:prstGeom>
          <a:noFill/>
          <a:ln w="9525">
            <a:noFill/>
            <a:miter lim="800000"/>
            <a:headEnd/>
            <a:tailEnd/>
          </a:ln>
          <a:effectLst/>
        </p:spPr>
        <p:txBody>
          <a:bodyPr wrap="none">
            <a:spAutoFit/>
          </a:bodyPr>
          <a:lstStyle/>
          <a:p>
            <a:r>
              <a:rPr lang="es-ES" sz="1200" b="1"/>
              <a:t>Nuevos</a:t>
            </a:r>
          </a:p>
          <a:p>
            <a:r>
              <a:rPr lang="es-ES" sz="1200" b="1"/>
              <a:t>ansiolíticos</a:t>
            </a:r>
          </a:p>
        </p:txBody>
      </p:sp>
      <p:sp useBgFill="1">
        <p:nvSpPr>
          <p:cNvPr id="6158" name="Rectangle 14"/>
          <p:cNvSpPr>
            <a:spLocks noChangeArrowheads="1"/>
          </p:cNvSpPr>
          <p:nvPr/>
        </p:nvSpPr>
        <p:spPr bwMode="auto">
          <a:xfrm>
            <a:off x="4738688" y="4292600"/>
            <a:ext cx="1489075" cy="522288"/>
          </a:xfrm>
          <a:prstGeom prst="rect">
            <a:avLst/>
          </a:prstGeom>
          <a:ln w="9525">
            <a:solidFill>
              <a:schemeClr val="tx1"/>
            </a:solidFill>
            <a:miter lim="800000"/>
            <a:headEnd/>
            <a:tailEnd/>
          </a:ln>
          <a:effectLst/>
        </p:spPr>
        <p:txBody>
          <a:bodyPr wrap="none" anchor="ctr"/>
          <a:lstStyle/>
          <a:p>
            <a:pPr algn="ctr"/>
            <a:endParaRPr lang="en-US"/>
          </a:p>
        </p:txBody>
      </p:sp>
      <p:sp>
        <p:nvSpPr>
          <p:cNvPr id="6159" name="Text Box 15"/>
          <p:cNvSpPr txBox="1">
            <a:spLocks noChangeArrowheads="1"/>
          </p:cNvSpPr>
          <p:nvPr/>
        </p:nvSpPr>
        <p:spPr bwMode="auto">
          <a:xfrm>
            <a:off x="4697413" y="4357688"/>
            <a:ext cx="1581150" cy="366712"/>
          </a:xfrm>
          <a:prstGeom prst="rect">
            <a:avLst/>
          </a:prstGeom>
          <a:solidFill>
            <a:schemeClr val="tx1">
              <a:alpha val="0"/>
            </a:schemeClr>
          </a:solidFill>
          <a:ln w="9525">
            <a:noFill/>
            <a:miter lim="800000"/>
            <a:headEnd/>
            <a:tailEnd/>
          </a:ln>
          <a:effectLst/>
        </p:spPr>
        <p:txBody>
          <a:bodyPr>
            <a:spAutoFit/>
          </a:bodyPr>
          <a:lstStyle/>
          <a:p>
            <a:r>
              <a:rPr lang="es-ES" dirty="0" err="1"/>
              <a:t>Antipsicóticos</a:t>
            </a:r>
            <a:endParaRPr lang="es-ES" dirty="0"/>
          </a:p>
        </p:txBody>
      </p:sp>
      <p:sp>
        <p:nvSpPr>
          <p:cNvPr id="6160" name="Rectangle 16"/>
          <p:cNvSpPr>
            <a:spLocks noChangeArrowheads="1"/>
          </p:cNvSpPr>
          <p:nvPr/>
        </p:nvSpPr>
        <p:spPr bwMode="auto">
          <a:xfrm>
            <a:off x="2484438" y="6021388"/>
            <a:ext cx="1439862" cy="647700"/>
          </a:xfrm>
          <a:prstGeom prst="rect">
            <a:avLst/>
          </a:prstGeom>
          <a:solidFill>
            <a:schemeClr val="bg1">
              <a:alpha val="0"/>
            </a:schemeClr>
          </a:solidFill>
          <a:ln w="9525">
            <a:noFill/>
            <a:miter lim="800000"/>
            <a:headEnd/>
            <a:tailEnd/>
          </a:ln>
          <a:effectLst/>
        </p:spPr>
        <p:txBody>
          <a:bodyPr wrap="none" anchor="ctr"/>
          <a:lstStyle/>
          <a:p>
            <a:endParaRPr lang="en-US"/>
          </a:p>
        </p:txBody>
      </p:sp>
      <p:sp>
        <p:nvSpPr>
          <p:cNvPr id="6161" name="Rectangle 17"/>
          <p:cNvSpPr>
            <a:spLocks noChangeArrowheads="1"/>
          </p:cNvSpPr>
          <p:nvPr/>
        </p:nvSpPr>
        <p:spPr bwMode="auto">
          <a:xfrm>
            <a:off x="5435600" y="5229225"/>
            <a:ext cx="1944688" cy="936625"/>
          </a:xfrm>
          <a:prstGeom prst="rect">
            <a:avLst/>
          </a:prstGeom>
          <a:noFill/>
          <a:ln w="9525">
            <a:noFill/>
            <a:miter lim="800000"/>
            <a:headEnd/>
            <a:tailEnd/>
          </a:ln>
          <a:effectLst/>
        </p:spPr>
        <p:txBody>
          <a:bodyPr wrap="none" anchor="ctr"/>
          <a:lstStyle/>
          <a:p>
            <a:endParaRPr lang="en-US"/>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No se puede mostrar la imagen “http://www.newscientist.com/data/images/ns/cms/dn16205/dn16205-4_300.jpg” porque contiene errores."/>
          <p:cNvPicPr>
            <a:picLocks noChangeAspect="1" noChangeArrowheads="1"/>
          </p:cNvPicPr>
          <p:nvPr/>
        </p:nvPicPr>
        <p:blipFill>
          <a:blip r:embed="rId2" cstate="print"/>
          <a:srcRect t="20090" b="21614"/>
          <a:stretch>
            <a:fillRect/>
          </a:stretch>
        </p:blipFill>
        <p:spPr bwMode="auto">
          <a:xfrm>
            <a:off x="755650" y="522288"/>
            <a:ext cx="7632700" cy="5930900"/>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300319" y="85725"/>
            <a:ext cx="6772275" cy="6686550"/>
          </a:xfrm>
          <a:prstGeom prst="rect">
            <a:avLst/>
          </a:prstGeom>
          <a:noFill/>
          <a:ln w="9525">
            <a:noFill/>
            <a:miter lim="800000"/>
            <a:headEnd/>
            <a:tailEnd/>
          </a:ln>
          <a:effectLst/>
        </p:spPr>
      </p:pic>
      <p:sp>
        <p:nvSpPr>
          <p:cNvPr id="3" name="2 CuadroTexto"/>
          <p:cNvSpPr txBox="1"/>
          <p:nvPr/>
        </p:nvSpPr>
        <p:spPr>
          <a:xfrm>
            <a:off x="214282" y="1000108"/>
            <a:ext cx="2214578" cy="1938992"/>
          </a:xfrm>
          <a:prstGeom prst="rect">
            <a:avLst/>
          </a:prstGeom>
          <a:noFill/>
        </p:spPr>
        <p:txBody>
          <a:bodyPr wrap="square" rtlCol="0">
            <a:spAutoFit/>
          </a:bodyPr>
          <a:lstStyle/>
          <a:p>
            <a:r>
              <a:rPr lang="es-ES" sz="2400" b="1" dirty="0">
                <a:solidFill>
                  <a:srgbClr val="FFFF00"/>
                </a:solidFill>
              </a:rPr>
              <a:t>SINDROME DE ABSTINENCIA PRODUCIDO POR VARIAS </a:t>
            </a:r>
            <a:r>
              <a:rPr lang="es-ES" sz="2400" b="1" dirty="0" smtClean="0">
                <a:solidFill>
                  <a:srgbClr val="FFFF00"/>
                </a:solidFill>
              </a:rPr>
              <a:t>DROGAS.</a:t>
            </a:r>
            <a:endParaRPr lang="en-US" sz="2400" b="1" dirty="0">
              <a:solidFill>
                <a:srgbClr val="FFFF00"/>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ChangeArrowheads="1"/>
          </p:cNvSpPr>
          <p:nvPr/>
        </p:nvSpPr>
        <p:spPr bwMode="auto">
          <a:xfrm>
            <a:off x="285720" y="171087"/>
            <a:ext cx="8358214"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FF00"/>
                </a:solidFill>
                <a:effectLst/>
                <a:latin typeface="Calibri" pitchFamily="34" charset="0"/>
                <a:ea typeface="Times New Roman" pitchFamily="18" charset="0"/>
                <a:cs typeface="Times New Roman" pitchFamily="18" charset="0"/>
              </a:rPr>
              <a:t>The social costs of the marijuana laws are vast. There were 658,000 arrests for marijuana possession in 2012, according to F.B.I. </a:t>
            </a:r>
            <a:r>
              <a:rPr kumimoji="0" lang="en-US" sz="2600" b="1" i="0" u="none" strike="noStrike" cap="none" normalizeH="0" baseline="0" dirty="0">
                <a:ln>
                  <a:noFill/>
                </a:ln>
                <a:solidFill>
                  <a:srgbClr val="FFFF00"/>
                </a:solidFill>
                <a:effectLst/>
                <a:latin typeface="Calibri" pitchFamily="34" charset="0"/>
                <a:ea typeface="Times New Roman" pitchFamily="18" charset="0"/>
                <a:cs typeface="Times New Roman" pitchFamily="18" charset="0"/>
                <a:hlinkClick r:id="rId2"/>
              </a:rPr>
              <a:t>figures</a:t>
            </a:r>
            <a:r>
              <a:rPr kumimoji="0" lang="en-US" sz="2600" b="1" i="0" u="none" strike="noStrike" cap="none" normalizeH="0" baseline="0" dirty="0">
                <a:ln>
                  <a:noFill/>
                </a:ln>
                <a:solidFill>
                  <a:srgbClr val="FFFF00"/>
                </a:solidFill>
                <a:effectLst/>
                <a:latin typeface="Calibri" pitchFamily="34" charset="0"/>
                <a:ea typeface="Times New Roman" pitchFamily="18" charset="0"/>
                <a:cs typeface="Times New Roman" pitchFamily="18" charset="0"/>
              </a:rPr>
              <a:t>, compared with 256,000 for cocaine, heroin and their derivatives. Even worse, the result is racist, falling disproportionately on young black men, ruining their lives and creating new generations of career criminals. </a:t>
            </a:r>
            <a:endParaRPr kumimoji="0" lang="en-US" sz="2600" b="1" i="0" u="none" strike="noStrike" cap="none" normalizeH="0" baseline="0" dirty="0">
              <a:ln>
                <a:noFill/>
              </a:ln>
              <a:solidFill>
                <a:srgbClr val="FFFF00"/>
              </a:solidFill>
              <a:effectLst/>
              <a:latin typeface="Arial" pitchFamily="34" charset="0"/>
            </a:endParaRPr>
          </a:p>
        </p:txBody>
      </p:sp>
      <p:sp>
        <p:nvSpPr>
          <p:cNvPr id="94211" name="Rectangle 3"/>
          <p:cNvSpPr>
            <a:spLocks noChangeArrowheads="1"/>
          </p:cNvSpPr>
          <p:nvPr/>
        </p:nvSpPr>
        <p:spPr bwMode="auto">
          <a:xfrm>
            <a:off x="285720" y="2878953"/>
            <a:ext cx="8501122"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FF00"/>
                </a:solidFill>
                <a:effectLst/>
                <a:latin typeface="Calibri" pitchFamily="34" charset="0"/>
                <a:ea typeface="Times New Roman" pitchFamily="18" charset="0"/>
                <a:cs typeface="Times New Roman" pitchFamily="18" charset="0"/>
              </a:rPr>
              <a:t>There is honest debate among scientists about the health effects of marijuana, but we believe that the evidence is overwhelming that addiction and dependence are relatively minor problems, especially compared with alcohol and tobacco. Moderate use of marijuana does not appear to pose a risk for otherwise healthy adults. Claims that marijuana is a gateway to more dangerous drugs are as fanciful as the “Reefer Madness” images of murder, rape and suicide. </a:t>
            </a:r>
            <a:endParaRPr kumimoji="0" lang="en-US" sz="2600" b="1" i="0" u="none" strike="noStrike" cap="none" normalizeH="0" baseline="0" dirty="0">
              <a:ln>
                <a:noFill/>
              </a:ln>
              <a:solidFill>
                <a:srgbClr val="FFFF00"/>
              </a:solidFill>
              <a:effectLst/>
              <a:latin typeface="Arial" pitchFamily="34"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357158" y="686683"/>
            <a:ext cx="850109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00"/>
                </a:solidFill>
                <a:effectLst/>
                <a:latin typeface="Calibri" pitchFamily="34" charset="0"/>
                <a:ea typeface="Times New Roman" pitchFamily="18" charset="0"/>
                <a:cs typeface="Times New Roman" pitchFamily="18" charset="0"/>
              </a:rPr>
              <a:t>There are legitimate concerns about marijuana on the development of adolescent brains. For that reason, we advocate the prohibition of sales to people under 21. </a:t>
            </a:r>
            <a:endParaRPr kumimoji="0" lang="en-US" sz="2800" b="1" i="0" u="none" strike="noStrike" cap="none" normalizeH="0" baseline="0" dirty="0">
              <a:ln>
                <a:noFill/>
              </a:ln>
              <a:solidFill>
                <a:srgbClr val="FFFF00"/>
              </a:solidFill>
              <a:effectLst/>
              <a:latin typeface="Arial" pitchFamily="34" charset="0"/>
            </a:endParaRPr>
          </a:p>
        </p:txBody>
      </p:sp>
      <p:sp>
        <p:nvSpPr>
          <p:cNvPr id="95233" name="Rectangle 1"/>
          <p:cNvSpPr>
            <a:spLocks noChangeArrowheads="1"/>
          </p:cNvSpPr>
          <p:nvPr/>
        </p:nvSpPr>
        <p:spPr bwMode="auto">
          <a:xfrm>
            <a:off x="428596" y="2608732"/>
            <a:ext cx="778671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00"/>
                </a:solidFill>
                <a:effectLst/>
                <a:latin typeface="Calibri" pitchFamily="34" charset="0"/>
                <a:ea typeface="Times New Roman" pitchFamily="18" charset="0"/>
                <a:cs typeface="Times New Roman" pitchFamily="18" charset="0"/>
              </a:rPr>
              <a:t>Creating systems for regulating manufacture, sale and marketing will be complex. But those problems are solvable, and would have long been dealt with had we as a nation not clung to the decision to make marijuana production and use a federal crime. </a:t>
            </a:r>
            <a:endParaRPr kumimoji="0" lang="en-US" sz="2800" b="1" i="0" u="none" strike="noStrike" cap="none" normalizeH="0" baseline="0" dirty="0">
              <a:ln>
                <a:noFill/>
              </a:ln>
              <a:solidFill>
                <a:srgbClr val="FFFF00"/>
              </a:solidFill>
              <a:effectLst/>
              <a:latin typeface="Arial"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57158" y="357166"/>
            <a:ext cx="8572561" cy="5693866"/>
          </a:xfrm>
          <a:prstGeom prst="rect">
            <a:avLst/>
          </a:prstGeom>
          <a:noFill/>
        </p:spPr>
        <p:txBody>
          <a:bodyPr wrap="square" rtlCol="0">
            <a:spAutoFit/>
          </a:bodyPr>
          <a:lstStyle/>
          <a:p>
            <a:r>
              <a:rPr lang="es-ES" sz="2800" b="1" dirty="0">
                <a:solidFill>
                  <a:srgbClr val="FFFF00"/>
                </a:solidFill>
              </a:rPr>
              <a:t>Sigue el texto de </a:t>
            </a:r>
            <a:r>
              <a:rPr lang="es-ES" sz="2800" b="1" dirty="0" err="1">
                <a:solidFill>
                  <a:srgbClr val="FFFF00"/>
                </a:solidFill>
              </a:rPr>
              <a:t>The</a:t>
            </a:r>
            <a:r>
              <a:rPr lang="es-ES" sz="2800" b="1" dirty="0">
                <a:solidFill>
                  <a:srgbClr val="FFFF00"/>
                </a:solidFill>
              </a:rPr>
              <a:t> </a:t>
            </a:r>
            <a:r>
              <a:rPr lang="es-ES" sz="2800" b="1" dirty="0" err="1">
                <a:solidFill>
                  <a:srgbClr val="FFFF00"/>
                </a:solidFill>
              </a:rPr>
              <a:t>Economist</a:t>
            </a:r>
            <a:r>
              <a:rPr lang="es-ES" sz="2800" b="1" dirty="0">
                <a:solidFill>
                  <a:srgbClr val="FFFF00"/>
                </a:solidFill>
              </a:rPr>
              <a:t>: </a:t>
            </a:r>
          </a:p>
          <a:p>
            <a:endParaRPr lang="es-ES" sz="2800" b="1" dirty="0">
              <a:solidFill>
                <a:srgbClr val="FFFF00"/>
              </a:solidFill>
            </a:endParaRPr>
          </a:p>
          <a:p>
            <a:r>
              <a:rPr lang="es-ES" sz="2800" b="1" dirty="0">
                <a:solidFill>
                  <a:srgbClr val="FFFF00"/>
                </a:solidFill>
              </a:rPr>
              <a:t>“Al legalizar la cannabis desde el cultivo hasta la venta, los bravos y valientes Uruguay, Colorado y Washington (y ahora </a:t>
            </a:r>
            <a:r>
              <a:rPr lang="es-ES" sz="2800" b="1" dirty="0" smtClean="0">
                <a:solidFill>
                  <a:srgbClr val="FFFF00"/>
                </a:solidFill>
              </a:rPr>
              <a:t>Oregón, </a:t>
            </a:r>
            <a:r>
              <a:rPr lang="es-ES" sz="2800" b="1" dirty="0">
                <a:solidFill>
                  <a:srgbClr val="FFFF00"/>
                </a:solidFill>
              </a:rPr>
              <a:t>Alaska y Washington D.C.) han hecho redundantes a los narcotraficantes y les han quitado el negocio para dárselo al propio gobierno o a empresarios, quienes a diferencia de la mafia pagan impuestos y obedecen las reglas sobre qué, </a:t>
            </a:r>
            <a:r>
              <a:rPr lang="es-ES" sz="2800" b="1" dirty="0" smtClean="0">
                <a:solidFill>
                  <a:srgbClr val="FFFF00"/>
                </a:solidFill>
              </a:rPr>
              <a:t>cu</a:t>
            </a:r>
            <a:r>
              <a:rPr lang="es-ES" sz="2800" b="1" dirty="0" smtClean="0">
                <a:solidFill>
                  <a:srgbClr val="FFFF00"/>
                </a:solidFill>
              </a:rPr>
              <a:t>á</a:t>
            </a:r>
            <a:r>
              <a:rPr lang="es-ES" sz="2800" b="1" dirty="0" smtClean="0">
                <a:solidFill>
                  <a:srgbClr val="FFFF00"/>
                </a:solidFill>
              </a:rPr>
              <a:t>ndo</a:t>
            </a:r>
            <a:r>
              <a:rPr lang="es-ES" sz="2800" b="1" dirty="0">
                <a:solidFill>
                  <a:srgbClr val="FFFF00"/>
                </a:solidFill>
              </a:rPr>
              <a:t>, dónde y a quién les venden sus productos.”</a:t>
            </a:r>
          </a:p>
          <a:p>
            <a:endParaRPr lang="es-ES" sz="2800" b="1" dirty="0">
              <a:solidFill>
                <a:srgbClr val="FFFF00"/>
              </a:solidFill>
            </a:endParaRPr>
          </a:p>
          <a:p>
            <a:r>
              <a:rPr lang="es-ES" sz="2800" b="1" dirty="0">
                <a:solidFill>
                  <a:srgbClr val="FFFF00"/>
                </a:solidFill>
              </a:rPr>
              <a:t>Por supuesto, la regulación incluye el no vender la planta a menores.</a:t>
            </a:r>
            <a:endParaRPr lang="en-US" sz="2800" b="1" dirty="0">
              <a:solidFill>
                <a:srgbClr val="FFFF00"/>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0" y="679450"/>
            <a:ext cx="9144000" cy="5629275"/>
          </a:xfrm>
          <a:prstGeom prst="rect">
            <a:avLst/>
          </a:prstGeom>
          <a:noFill/>
          <a:ln w="9525">
            <a:noFill/>
            <a:miter lim="800000"/>
            <a:headEnd/>
            <a:tailEnd/>
          </a:ln>
          <a:effectLst/>
        </p:spPr>
      </p:pic>
      <p:sp>
        <p:nvSpPr>
          <p:cNvPr id="2053" name="Text Box 5"/>
          <p:cNvSpPr txBox="1">
            <a:spLocks noChangeArrowheads="1"/>
          </p:cNvSpPr>
          <p:nvPr/>
        </p:nvSpPr>
        <p:spPr bwMode="auto">
          <a:xfrm>
            <a:off x="447675" y="6256338"/>
            <a:ext cx="5746750" cy="366712"/>
          </a:xfrm>
          <a:prstGeom prst="rect">
            <a:avLst/>
          </a:prstGeom>
          <a:noFill/>
          <a:ln w="9525">
            <a:noFill/>
            <a:miter lim="800000"/>
            <a:headEnd/>
            <a:tailEnd/>
          </a:ln>
          <a:effectLst/>
        </p:spPr>
        <p:txBody>
          <a:bodyPr wrap="none">
            <a:spAutoFit/>
          </a:bodyPr>
          <a:lstStyle/>
          <a:p>
            <a:r>
              <a:rPr lang="es-ES" dirty="0" err="1"/>
              <a:t>Neuropsychopharmacology</a:t>
            </a:r>
            <a:r>
              <a:rPr lang="es-ES" dirty="0"/>
              <a:t> </a:t>
            </a:r>
            <a:r>
              <a:rPr lang="es-ES" dirty="0" err="1"/>
              <a:t>Reviews</a:t>
            </a:r>
            <a:r>
              <a:rPr lang="es-ES" dirty="0"/>
              <a:t> 35:217-238, 2009</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45230" y="1123950"/>
            <a:ext cx="7455860" cy="5162570"/>
          </a:xfrm>
          <a:prstGeom prst="rect">
            <a:avLst/>
          </a:prstGeom>
          <a:noFill/>
          <a:ln w="9525">
            <a:noFill/>
            <a:miter lim="800000"/>
            <a:headEnd/>
            <a:tailEnd/>
          </a:ln>
          <a:effectLst/>
        </p:spPr>
      </p:pic>
      <p:sp>
        <p:nvSpPr>
          <p:cNvPr id="3" name="2 CuadroTexto"/>
          <p:cNvSpPr txBox="1"/>
          <p:nvPr/>
        </p:nvSpPr>
        <p:spPr>
          <a:xfrm>
            <a:off x="2357422" y="428604"/>
            <a:ext cx="2212785" cy="400110"/>
          </a:xfrm>
          <a:prstGeom prst="rect">
            <a:avLst/>
          </a:prstGeom>
          <a:noFill/>
        </p:spPr>
        <p:txBody>
          <a:bodyPr wrap="none" rtlCol="0">
            <a:spAutoFit/>
          </a:bodyPr>
          <a:lstStyle/>
          <a:p>
            <a:r>
              <a:rPr lang="es-ES" sz="2000" b="1" dirty="0">
                <a:solidFill>
                  <a:srgbClr val="FFFF00"/>
                </a:solidFill>
                <a:latin typeface="Arial" pitchFamily="34" charset="0"/>
                <a:cs typeface="Arial" pitchFamily="34" charset="0"/>
              </a:rPr>
              <a:t>ENCUESTA 2014</a:t>
            </a:r>
            <a:endParaRPr lang="en-US" sz="2000" b="1" dirty="0">
              <a:solidFill>
                <a:srgbClr val="FFFF00"/>
              </a:solidFill>
              <a:latin typeface="Arial" pitchFamily="34" charset="0"/>
              <a:cs typeface="Arial" pitchFamily="34"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srcRect/>
          <a:stretch>
            <a:fillRect/>
          </a:stretch>
        </p:blipFill>
        <p:spPr bwMode="auto">
          <a:xfrm>
            <a:off x="107950" y="1296988"/>
            <a:ext cx="8982075" cy="3206750"/>
          </a:xfrm>
          <a:prstGeom prst="rect">
            <a:avLst/>
          </a:prstGeom>
          <a:noFill/>
          <a:ln w="9525">
            <a:noFill/>
            <a:miter lim="800000"/>
            <a:headEnd/>
            <a:tailEnd/>
          </a:ln>
          <a:effec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srcRect/>
          <a:stretch>
            <a:fillRect/>
          </a:stretch>
        </p:blipFill>
        <p:spPr bwMode="auto">
          <a:xfrm>
            <a:off x="179388" y="260350"/>
            <a:ext cx="8496300" cy="6086475"/>
          </a:xfrm>
          <a:prstGeom prst="rect">
            <a:avLst/>
          </a:prstGeom>
          <a:noFill/>
          <a:ln w="9525">
            <a:noFill/>
            <a:miter lim="800000"/>
            <a:headEnd/>
            <a:tailEnd/>
          </a:ln>
          <a:effectLst/>
        </p:spPr>
      </p:pic>
      <p:sp>
        <p:nvSpPr>
          <p:cNvPr id="3" name="2 Rectángulo"/>
          <p:cNvSpPr/>
          <p:nvPr/>
        </p:nvSpPr>
        <p:spPr>
          <a:xfrm>
            <a:off x="2286000" y="3105835"/>
            <a:ext cx="4572000" cy="646331"/>
          </a:xfrm>
          <a:prstGeom prst="rect">
            <a:avLst/>
          </a:prstGeom>
        </p:spPr>
        <p:txBody>
          <a:bodyPr>
            <a:spAutoFit/>
          </a:bodyPr>
          <a:lstStyle/>
          <a:p>
            <a:r>
              <a:rPr lang="es-ES" dirty="0" err="1"/>
              <a:t>Neuropsychopharmacology</a:t>
            </a:r>
            <a:r>
              <a:rPr lang="es-ES" dirty="0"/>
              <a:t> </a:t>
            </a:r>
            <a:r>
              <a:rPr lang="es-ES" dirty="0" err="1"/>
              <a:t>Reviews</a:t>
            </a:r>
            <a:r>
              <a:rPr lang="es-ES" dirty="0"/>
              <a:t> 35:217-238, 2009</a:t>
            </a:r>
          </a:p>
        </p:txBody>
      </p:sp>
      <p:sp>
        <p:nvSpPr>
          <p:cNvPr id="4" name="3 Rectángulo"/>
          <p:cNvSpPr/>
          <p:nvPr/>
        </p:nvSpPr>
        <p:spPr>
          <a:xfrm>
            <a:off x="2286000" y="3105835"/>
            <a:ext cx="4572000" cy="646331"/>
          </a:xfrm>
          <a:prstGeom prst="rect">
            <a:avLst/>
          </a:prstGeom>
        </p:spPr>
        <p:txBody>
          <a:bodyPr>
            <a:spAutoFit/>
          </a:bodyPr>
          <a:lstStyle/>
          <a:p>
            <a:r>
              <a:rPr lang="es-ES" dirty="0" err="1"/>
              <a:t>Neuropsychopharmacology</a:t>
            </a:r>
            <a:r>
              <a:rPr lang="es-ES" dirty="0"/>
              <a:t> </a:t>
            </a:r>
            <a:r>
              <a:rPr lang="es-ES" dirty="0" err="1"/>
              <a:t>Reviews</a:t>
            </a:r>
            <a:r>
              <a:rPr lang="es-ES" dirty="0"/>
              <a:t> 35:217-238, 2009</a:t>
            </a:r>
          </a:p>
        </p:txBody>
      </p:sp>
      <p:sp>
        <p:nvSpPr>
          <p:cNvPr id="5" name="Text Box 5"/>
          <p:cNvSpPr txBox="1">
            <a:spLocks noChangeArrowheads="1"/>
          </p:cNvSpPr>
          <p:nvPr/>
        </p:nvSpPr>
        <p:spPr bwMode="auto">
          <a:xfrm>
            <a:off x="447675" y="6256338"/>
            <a:ext cx="5746750" cy="366712"/>
          </a:xfrm>
          <a:prstGeom prst="rect">
            <a:avLst/>
          </a:prstGeom>
          <a:noFill/>
          <a:ln w="9525">
            <a:noFill/>
            <a:miter lim="800000"/>
            <a:headEnd/>
            <a:tailEnd/>
          </a:ln>
          <a:effectLst/>
        </p:spPr>
        <p:txBody>
          <a:bodyPr wrap="none">
            <a:spAutoFit/>
          </a:bodyPr>
          <a:lstStyle/>
          <a:p>
            <a:r>
              <a:rPr lang="es-ES" dirty="0" err="1"/>
              <a:t>Neuropsychopharmacology</a:t>
            </a:r>
            <a:r>
              <a:rPr lang="es-ES" dirty="0"/>
              <a:t> </a:t>
            </a:r>
            <a:r>
              <a:rPr lang="es-ES" dirty="0" err="1"/>
              <a:t>Reviews</a:t>
            </a:r>
            <a:r>
              <a:rPr lang="es-ES" dirty="0"/>
              <a:t> 35:217-238, 2009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504056" y="751344"/>
            <a:ext cx="4572000" cy="5632311"/>
          </a:xfrm>
          <a:prstGeom prst="rect">
            <a:avLst/>
          </a:prstGeom>
        </p:spPr>
        <p:txBody>
          <a:bodyPr>
            <a:spAutoFit/>
          </a:bodyPr>
          <a:lstStyle/>
          <a:p>
            <a:r>
              <a:rPr lang="en-US" dirty="0">
                <a:solidFill>
                  <a:srgbClr val="FFFF00"/>
                </a:solidFill>
                <a:latin typeface="Arial" pitchFamily="34" charset="0"/>
                <a:cs typeface="Arial" pitchFamily="34" charset="0"/>
                <a:hlinkClick r:id="rId2"/>
              </a:rPr>
              <a:t>Cannabis</a:t>
            </a:r>
            <a:endParaRPr lang="en-US" dirty="0">
              <a:solidFill>
                <a:srgbClr val="FFFF00"/>
              </a:solidFill>
              <a:latin typeface="Arial" pitchFamily="34" charset="0"/>
              <a:cs typeface="Arial" pitchFamily="34" charset="0"/>
            </a:endParaRPr>
          </a:p>
          <a:p>
            <a:r>
              <a:rPr lang="en-US" dirty="0">
                <a:latin typeface="Arial" pitchFamily="34" charset="0"/>
                <a:cs typeface="Arial" pitchFamily="34" charset="0"/>
              </a:rPr>
              <a:t>Michelle Grayson</a:t>
            </a:r>
          </a:p>
          <a:p>
            <a:r>
              <a:rPr lang="en-US" i="1" dirty="0">
                <a:latin typeface="Arial" pitchFamily="34" charset="0"/>
                <a:cs typeface="Arial" pitchFamily="34" charset="0"/>
              </a:rPr>
              <a:t>Nature</a:t>
            </a:r>
            <a:r>
              <a:rPr lang="en-US" dirty="0">
                <a:latin typeface="Arial" pitchFamily="34" charset="0"/>
                <a:cs typeface="Arial" pitchFamily="34" charset="0"/>
              </a:rPr>
              <a:t> </a:t>
            </a:r>
            <a:r>
              <a:rPr lang="en-US" b="1" dirty="0">
                <a:latin typeface="Arial" pitchFamily="34" charset="0"/>
                <a:cs typeface="Arial" pitchFamily="34" charset="0"/>
              </a:rPr>
              <a:t>525</a:t>
            </a:r>
            <a:r>
              <a:rPr lang="en-US" dirty="0">
                <a:latin typeface="Arial" pitchFamily="34" charset="0"/>
                <a:cs typeface="Arial" pitchFamily="34" charset="0"/>
              </a:rPr>
              <a:t>, S1 (23 September 2015)</a:t>
            </a:r>
          </a:p>
          <a:p>
            <a:r>
              <a:rPr lang="en-US" b="1" dirty="0">
                <a:solidFill>
                  <a:srgbClr val="FFFF00"/>
                </a:solidFill>
                <a:latin typeface="Arial" pitchFamily="34" charset="0"/>
                <a:cs typeface="Arial" pitchFamily="34" charset="0"/>
                <a:hlinkClick r:id="rId3"/>
              </a:rPr>
              <a:t>The cannabis crop</a:t>
            </a:r>
            <a:endParaRPr lang="en-US" b="1" dirty="0">
              <a:solidFill>
                <a:srgbClr val="FFFF00"/>
              </a:solidFill>
              <a:latin typeface="Arial" pitchFamily="34" charset="0"/>
              <a:cs typeface="Arial" pitchFamily="34" charset="0"/>
            </a:endParaRPr>
          </a:p>
          <a:p>
            <a:r>
              <a:rPr lang="en-US" dirty="0">
                <a:latin typeface="Arial" pitchFamily="34" charset="0"/>
                <a:cs typeface="Arial" pitchFamily="34" charset="0"/>
              </a:rPr>
              <a:t>Julie Gould</a:t>
            </a:r>
          </a:p>
          <a:p>
            <a:r>
              <a:rPr lang="en-US" i="1" dirty="0">
                <a:latin typeface="Arial" pitchFamily="34" charset="0"/>
                <a:cs typeface="Arial" pitchFamily="34" charset="0"/>
              </a:rPr>
              <a:t>Nature</a:t>
            </a:r>
            <a:r>
              <a:rPr lang="en-US" dirty="0">
                <a:latin typeface="Arial" pitchFamily="34" charset="0"/>
                <a:cs typeface="Arial" pitchFamily="34" charset="0"/>
              </a:rPr>
              <a:t> </a:t>
            </a:r>
            <a:r>
              <a:rPr lang="en-US" b="1" dirty="0">
                <a:latin typeface="Arial" pitchFamily="34" charset="0"/>
                <a:cs typeface="Arial" pitchFamily="34" charset="0"/>
              </a:rPr>
              <a:t>525</a:t>
            </a:r>
            <a:r>
              <a:rPr lang="en-US" dirty="0">
                <a:latin typeface="Arial" pitchFamily="34" charset="0"/>
                <a:cs typeface="Arial" pitchFamily="34" charset="0"/>
              </a:rPr>
              <a:t>, S2–S3 (23 September 2015)</a:t>
            </a:r>
          </a:p>
          <a:p>
            <a:r>
              <a:rPr lang="en-US" b="1" dirty="0">
                <a:latin typeface="Arial" pitchFamily="34" charset="0"/>
                <a:cs typeface="Arial" pitchFamily="34" charset="0"/>
                <a:hlinkClick r:id="rId4"/>
              </a:rPr>
              <a:t>Botany: The cultivation of weed</a:t>
            </a:r>
            <a:endParaRPr lang="en-US" b="1" dirty="0">
              <a:latin typeface="Arial" pitchFamily="34" charset="0"/>
              <a:cs typeface="Arial" pitchFamily="34" charset="0"/>
            </a:endParaRPr>
          </a:p>
          <a:p>
            <a:r>
              <a:rPr lang="en-US" dirty="0">
                <a:latin typeface="Arial" pitchFamily="34" charset="0"/>
                <a:cs typeface="Arial" pitchFamily="34" charset="0"/>
              </a:rPr>
              <a:t>Lucas </a:t>
            </a:r>
            <a:r>
              <a:rPr lang="en-US" dirty="0" err="1">
                <a:latin typeface="Arial" pitchFamily="34" charset="0"/>
                <a:cs typeface="Arial" pitchFamily="34" charset="0"/>
              </a:rPr>
              <a:t>Laursen</a:t>
            </a:r>
            <a:endParaRPr lang="en-US" dirty="0">
              <a:latin typeface="Arial" pitchFamily="34" charset="0"/>
              <a:cs typeface="Arial" pitchFamily="34" charset="0"/>
            </a:endParaRPr>
          </a:p>
          <a:p>
            <a:r>
              <a:rPr lang="en-US" i="1" dirty="0">
                <a:latin typeface="Arial" pitchFamily="34" charset="0"/>
                <a:cs typeface="Arial" pitchFamily="34" charset="0"/>
              </a:rPr>
              <a:t>Nature</a:t>
            </a:r>
            <a:r>
              <a:rPr lang="en-US" dirty="0">
                <a:latin typeface="Arial" pitchFamily="34" charset="0"/>
                <a:cs typeface="Arial" pitchFamily="34" charset="0"/>
              </a:rPr>
              <a:t> </a:t>
            </a:r>
            <a:r>
              <a:rPr lang="en-US" b="1" dirty="0">
                <a:latin typeface="Arial" pitchFamily="34" charset="0"/>
                <a:cs typeface="Arial" pitchFamily="34" charset="0"/>
              </a:rPr>
              <a:t>525</a:t>
            </a:r>
            <a:r>
              <a:rPr lang="en-US" dirty="0">
                <a:latin typeface="Arial" pitchFamily="34" charset="0"/>
                <a:cs typeface="Arial" pitchFamily="34" charset="0"/>
              </a:rPr>
              <a:t>, S4–S5 (23 September 2015)</a:t>
            </a:r>
          </a:p>
          <a:p>
            <a:r>
              <a:rPr lang="en-US" b="1" dirty="0">
                <a:latin typeface="Arial" pitchFamily="34" charset="0"/>
                <a:cs typeface="Arial" pitchFamily="34" charset="0"/>
                <a:hlinkClick r:id="rId5"/>
              </a:rPr>
              <a:t>Drug development: The treasure chest</a:t>
            </a:r>
            <a:endParaRPr lang="en-US" b="1" dirty="0">
              <a:latin typeface="Arial" pitchFamily="34" charset="0"/>
              <a:cs typeface="Arial" pitchFamily="34" charset="0"/>
            </a:endParaRPr>
          </a:p>
          <a:p>
            <a:r>
              <a:rPr lang="en-US" dirty="0">
                <a:latin typeface="Arial" pitchFamily="34" charset="0"/>
                <a:cs typeface="Arial" pitchFamily="34" charset="0"/>
              </a:rPr>
              <a:t>Brian Owens</a:t>
            </a:r>
          </a:p>
          <a:p>
            <a:r>
              <a:rPr lang="en-US" i="1" dirty="0">
                <a:latin typeface="Arial" pitchFamily="34" charset="0"/>
                <a:cs typeface="Arial" pitchFamily="34" charset="0"/>
              </a:rPr>
              <a:t>Nature</a:t>
            </a:r>
            <a:r>
              <a:rPr lang="en-US" dirty="0">
                <a:latin typeface="Arial" pitchFamily="34" charset="0"/>
                <a:cs typeface="Arial" pitchFamily="34" charset="0"/>
              </a:rPr>
              <a:t> </a:t>
            </a:r>
            <a:r>
              <a:rPr lang="en-US" b="1" dirty="0">
                <a:latin typeface="Arial" pitchFamily="34" charset="0"/>
                <a:cs typeface="Arial" pitchFamily="34" charset="0"/>
              </a:rPr>
              <a:t>525</a:t>
            </a:r>
            <a:r>
              <a:rPr lang="en-US" dirty="0">
                <a:latin typeface="Arial" pitchFamily="34" charset="0"/>
                <a:cs typeface="Arial" pitchFamily="34" charset="0"/>
              </a:rPr>
              <a:t>, S6–S8 (23 September 2015)</a:t>
            </a:r>
          </a:p>
          <a:p>
            <a:r>
              <a:rPr lang="en-US" b="1" dirty="0">
                <a:latin typeface="Arial" pitchFamily="34" charset="0"/>
                <a:cs typeface="Arial" pitchFamily="34" charset="0"/>
                <a:hlinkClick r:id="rId6"/>
              </a:rPr>
              <a:t>Perspective: Close the knowledge gap</a:t>
            </a:r>
            <a:endParaRPr lang="en-US" b="1" dirty="0">
              <a:latin typeface="Arial" pitchFamily="34" charset="0"/>
              <a:cs typeface="Arial" pitchFamily="34" charset="0"/>
            </a:endParaRPr>
          </a:p>
          <a:p>
            <a:r>
              <a:rPr lang="en-US" dirty="0">
                <a:latin typeface="Arial" pitchFamily="34" charset="0"/>
                <a:cs typeface="Arial" pitchFamily="34" charset="0"/>
              </a:rPr>
              <a:t>Jonathan Page &amp; </a:t>
            </a:r>
          </a:p>
          <a:p>
            <a:r>
              <a:rPr lang="en-US" dirty="0">
                <a:latin typeface="Arial" pitchFamily="34" charset="0"/>
                <a:cs typeface="Arial" pitchFamily="34" charset="0"/>
              </a:rPr>
              <a:t>Mark M. Ware</a:t>
            </a:r>
          </a:p>
          <a:p>
            <a:r>
              <a:rPr lang="en-US" i="1" dirty="0">
                <a:latin typeface="Arial" pitchFamily="34" charset="0"/>
                <a:cs typeface="Arial" pitchFamily="34" charset="0"/>
              </a:rPr>
              <a:t>Nature</a:t>
            </a:r>
            <a:r>
              <a:rPr lang="en-US" dirty="0">
                <a:latin typeface="Arial" pitchFamily="34" charset="0"/>
                <a:cs typeface="Arial" pitchFamily="34" charset="0"/>
              </a:rPr>
              <a:t> </a:t>
            </a:r>
            <a:r>
              <a:rPr lang="en-US" b="1" dirty="0">
                <a:latin typeface="Arial" pitchFamily="34" charset="0"/>
                <a:cs typeface="Arial" pitchFamily="34" charset="0"/>
              </a:rPr>
              <a:t>525</a:t>
            </a:r>
            <a:r>
              <a:rPr lang="en-US" dirty="0">
                <a:latin typeface="Arial" pitchFamily="34" charset="0"/>
                <a:cs typeface="Arial" pitchFamily="34" charset="0"/>
              </a:rPr>
              <a:t>, S9 (23 September 2015)</a:t>
            </a:r>
          </a:p>
          <a:p>
            <a:r>
              <a:rPr lang="en-US" b="1" dirty="0">
                <a:latin typeface="Arial" pitchFamily="34" charset="0"/>
                <a:cs typeface="Arial" pitchFamily="34" charset="0"/>
                <a:hlinkClick r:id="rId7"/>
              </a:rPr>
              <a:t>A potted history</a:t>
            </a:r>
            <a:endParaRPr lang="en-US" b="1" dirty="0">
              <a:latin typeface="Arial" pitchFamily="34" charset="0"/>
              <a:cs typeface="Arial" pitchFamily="34" charset="0"/>
            </a:endParaRPr>
          </a:p>
          <a:p>
            <a:r>
              <a:rPr lang="en-US" dirty="0">
                <a:latin typeface="Arial" pitchFamily="34" charset="0"/>
                <a:cs typeface="Arial" pitchFamily="34" charset="0"/>
              </a:rPr>
              <a:t>Stephanie Pain</a:t>
            </a:r>
          </a:p>
          <a:p>
            <a:r>
              <a:rPr lang="en-US" i="1" dirty="0">
                <a:latin typeface="Arial" pitchFamily="34" charset="0"/>
                <a:cs typeface="Arial" pitchFamily="34" charset="0"/>
              </a:rPr>
              <a:t>Nature</a:t>
            </a:r>
            <a:r>
              <a:rPr lang="en-US" dirty="0">
                <a:latin typeface="Arial" pitchFamily="34" charset="0"/>
                <a:cs typeface="Arial" pitchFamily="34" charset="0"/>
              </a:rPr>
              <a:t> </a:t>
            </a:r>
            <a:r>
              <a:rPr lang="en-US" b="1" dirty="0">
                <a:latin typeface="Arial" pitchFamily="34" charset="0"/>
                <a:cs typeface="Arial" pitchFamily="34" charset="0"/>
              </a:rPr>
              <a:t>525</a:t>
            </a:r>
            <a:r>
              <a:rPr lang="en-US" dirty="0">
                <a:latin typeface="Arial" pitchFamily="34" charset="0"/>
                <a:cs typeface="Arial" pitchFamily="34" charset="0"/>
              </a:rPr>
              <a:t>, S10–S11 (23 September 2015)</a:t>
            </a:r>
          </a:p>
        </p:txBody>
      </p:sp>
      <p:sp>
        <p:nvSpPr>
          <p:cNvPr id="4" name="3 Rectángulo"/>
          <p:cNvSpPr/>
          <p:nvPr/>
        </p:nvSpPr>
        <p:spPr>
          <a:xfrm>
            <a:off x="4896544" y="836712"/>
            <a:ext cx="4572000" cy="4524315"/>
          </a:xfrm>
          <a:prstGeom prst="rect">
            <a:avLst/>
          </a:prstGeom>
        </p:spPr>
        <p:txBody>
          <a:bodyPr>
            <a:spAutoFit/>
          </a:bodyPr>
          <a:lstStyle/>
          <a:p>
            <a:r>
              <a:rPr lang="es-MX" b="1" dirty="0">
                <a:latin typeface="Arial" pitchFamily="34" charset="0"/>
                <a:cs typeface="Arial" pitchFamily="34" charset="0"/>
                <a:hlinkClick r:id="rId8"/>
              </a:rPr>
              <a:t>Israel: </a:t>
            </a:r>
            <a:r>
              <a:rPr lang="es-MX" b="1" dirty="0" err="1">
                <a:latin typeface="Arial" pitchFamily="34" charset="0"/>
                <a:cs typeface="Arial" pitchFamily="34" charset="0"/>
                <a:hlinkClick r:id="rId8"/>
              </a:rPr>
              <a:t>Research</a:t>
            </a:r>
            <a:r>
              <a:rPr lang="es-MX" b="1" dirty="0">
                <a:latin typeface="Arial" pitchFamily="34" charset="0"/>
                <a:cs typeface="Arial" pitchFamily="34" charset="0"/>
                <a:hlinkClick r:id="rId8"/>
              </a:rPr>
              <a:t> </a:t>
            </a:r>
            <a:r>
              <a:rPr lang="es-MX" b="1" dirty="0" err="1">
                <a:latin typeface="Arial" pitchFamily="34" charset="0"/>
                <a:cs typeface="Arial" pitchFamily="34" charset="0"/>
                <a:hlinkClick r:id="rId8"/>
              </a:rPr>
              <a:t>without</a:t>
            </a:r>
            <a:r>
              <a:rPr lang="es-MX" b="1" dirty="0">
                <a:latin typeface="Arial" pitchFamily="34" charset="0"/>
                <a:cs typeface="Arial" pitchFamily="34" charset="0"/>
                <a:hlinkClick r:id="rId8"/>
              </a:rPr>
              <a:t> </a:t>
            </a:r>
            <a:r>
              <a:rPr lang="es-MX" b="1" dirty="0" err="1">
                <a:latin typeface="Arial" pitchFamily="34" charset="0"/>
                <a:cs typeface="Arial" pitchFamily="34" charset="0"/>
                <a:hlinkClick r:id="rId8"/>
              </a:rPr>
              <a:t>prejudice</a:t>
            </a:r>
            <a:endParaRPr lang="es-MX" b="1" dirty="0">
              <a:latin typeface="Arial" pitchFamily="34" charset="0"/>
              <a:cs typeface="Arial" pitchFamily="34" charset="0"/>
            </a:endParaRPr>
          </a:p>
          <a:p>
            <a:r>
              <a:rPr lang="es-MX" dirty="0">
                <a:latin typeface="Arial" pitchFamily="34" charset="0"/>
                <a:cs typeface="Arial" pitchFamily="34" charset="0"/>
              </a:rPr>
              <a:t>Emily </a:t>
            </a:r>
            <a:r>
              <a:rPr lang="es-MX" dirty="0" err="1">
                <a:latin typeface="Arial" pitchFamily="34" charset="0"/>
                <a:cs typeface="Arial" pitchFamily="34" charset="0"/>
              </a:rPr>
              <a:t>Sohn</a:t>
            </a:r>
            <a:endParaRPr lang="es-MX" dirty="0">
              <a:latin typeface="Arial" pitchFamily="34" charset="0"/>
              <a:cs typeface="Arial" pitchFamily="34" charset="0"/>
            </a:endParaRPr>
          </a:p>
          <a:p>
            <a:r>
              <a:rPr lang="es-MX" i="1" dirty="0" err="1">
                <a:latin typeface="Arial" pitchFamily="34" charset="0"/>
                <a:cs typeface="Arial" pitchFamily="34" charset="0"/>
              </a:rPr>
              <a:t>Nature</a:t>
            </a:r>
            <a:r>
              <a:rPr lang="es-MX" dirty="0">
                <a:latin typeface="Arial" pitchFamily="34" charset="0"/>
                <a:cs typeface="Arial" pitchFamily="34" charset="0"/>
              </a:rPr>
              <a:t> </a:t>
            </a:r>
            <a:r>
              <a:rPr lang="es-MX" b="1" dirty="0">
                <a:latin typeface="Arial" pitchFamily="34" charset="0"/>
                <a:cs typeface="Arial" pitchFamily="34" charset="0"/>
              </a:rPr>
              <a:t>525</a:t>
            </a:r>
            <a:r>
              <a:rPr lang="es-MX" dirty="0">
                <a:latin typeface="Arial" pitchFamily="34" charset="0"/>
                <a:cs typeface="Arial" pitchFamily="34" charset="0"/>
              </a:rPr>
              <a:t>, S12–S13 (23 </a:t>
            </a:r>
            <a:r>
              <a:rPr lang="es-MX" dirty="0" err="1">
                <a:latin typeface="Arial" pitchFamily="34" charset="0"/>
                <a:cs typeface="Arial" pitchFamily="34" charset="0"/>
              </a:rPr>
              <a:t>September</a:t>
            </a:r>
            <a:r>
              <a:rPr lang="es-MX" dirty="0">
                <a:latin typeface="Arial" pitchFamily="34" charset="0"/>
                <a:cs typeface="Arial" pitchFamily="34" charset="0"/>
              </a:rPr>
              <a:t> 2015)</a:t>
            </a:r>
          </a:p>
          <a:p>
            <a:r>
              <a:rPr lang="es-MX" b="1" dirty="0" err="1">
                <a:latin typeface="Arial" pitchFamily="34" charset="0"/>
                <a:cs typeface="Arial" pitchFamily="34" charset="0"/>
                <a:hlinkClick r:id="rId9"/>
              </a:rPr>
              <a:t>Perspective</a:t>
            </a:r>
            <a:r>
              <a:rPr lang="es-MX" b="1" dirty="0">
                <a:latin typeface="Arial" pitchFamily="34" charset="0"/>
                <a:cs typeface="Arial" pitchFamily="34" charset="0"/>
                <a:hlinkClick r:id="rId9"/>
              </a:rPr>
              <a:t>: Be </a:t>
            </a:r>
            <a:r>
              <a:rPr lang="es-MX" b="1" dirty="0" err="1">
                <a:latin typeface="Arial" pitchFamily="34" charset="0"/>
                <a:cs typeface="Arial" pitchFamily="34" charset="0"/>
                <a:hlinkClick r:id="rId9"/>
              </a:rPr>
              <a:t>clear</a:t>
            </a:r>
            <a:r>
              <a:rPr lang="es-MX" b="1" dirty="0">
                <a:latin typeface="Arial" pitchFamily="34" charset="0"/>
                <a:cs typeface="Arial" pitchFamily="34" charset="0"/>
                <a:hlinkClick r:id="rId9"/>
              </a:rPr>
              <a:t> </a:t>
            </a:r>
            <a:r>
              <a:rPr lang="es-MX" b="1" dirty="0" err="1">
                <a:latin typeface="Arial" pitchFamily="34" charset="0"/>
                <a:cs typeface="Arial" pitchFamily="34" charset="0"/>
                <a:hlinkClick r:id="rId9"/>
              </a:rPr>
              <a:t>about</a:t>
            </a:r>
            <a:r>
              <a:rPr lang="es-MX" b="1" dirty="0">
                <a:latin typeface="Arial" pitchFamily="34" charset="0"/>
                <a:cs typeface="Arial" pitchFamily="34" charset="0"/>
                <a:hlinkClick r:id="rId9"/>
              </a:rPr>
              <a:t> </a:t>
            </a:r>
            <a:r>
              <a:rPr lang="es-MX" b="1" dirty="0" err="1">
                <a:latin typeface="Arial" pitchFamily="34" charset="0"/>
                <a:cs typeface="Arial" pitchFamily="34" charset="0"/>
                <a:hlinkClick r:id="rId9"/>
              </a:rPr>
              <a:t>the</a:t>
            </a:r>
            <a:r>
              <a:rPr lang="es-MX" b="1" dirty="0">
                <a:latin typeface="Arial" pitchFamily="34" charset="0"/>
                <a:cs typeface="Arial" pitchFamily="34" charset="0"/>
                <a:hlinkClick r:id="rId9"/>
              </a:rPr>
              <a:t> real </a:t>
            </a:r>
            <a:r>
              <a:rPr lang="es-MX" b="1" dirty="0" err="1">
                <a:latin typeface="Arial" pitchFamily="34" charset="0"/>
                <a:cs typeface="Arial" pitchFamily="34" charset="0"/>
                <a:hlinkClick r:id="rId9"/>
              </a:rPr>
              <a:t>risks</a:t>
            </a:r>
            <a:endParaRPr lang="es-MX" b="1" dirty="0">
              <a:latin typeface="Arial" pitchFamily="34" charset="0"/>
              <a:cs typeface="Arial" pitchFamily="34" charset="0"/>
            </a:endParaRPr>
          </a:p>
          <a:p>
            <a:r>
              <a:rPr lang="es-MX" dirty="0" err="1">
                <a:latin typeface="Arial" pitchFamily="34" charset="0"/>
                <a:cs typeface="Arial" pitchFamily="34" charset="0"/>
              </a:rPr>
              <a:t>Matthew</a:t>
            </a:r>
            <a:r>
              <a:rPr lang="es-MX" dirty="0">
                <a:latin typeface="Arial" pitchFamily="34" charset="0"/>
                <a:cs typeface="Arial" pitchFamily="34" charset="0"/>
              </a:rPr>
              <a:t> Hill</a:t>
            </a:r>
          </a:p>
          <a:p>
            <a:r>
              <a:rPr lang="es-MX" i="1" dirty="0" err="1">
                <a:latin typeface="Arial" pitchFamily="34" charset="0"/>
                <a:cs typeface="Arial" pitchFamily="34" charset="0"/>
              </a:rPr>
              <a:t>Nature</a:t>
            </a:r>
            <a:r>
              <a:rPr lang="es-MX" dirty="0">
                <a:latin typeface="Arial" pitchFamily="34" charset="0"/>
                <a:cs typeface="Arial" pitchFamily="34" charset="0"/>
              </a:rPr>
              <a:t> </a:t>
            </a:r>
            <a:r>
              <a:rPr lang="es-MX" b="1" dirty="0">
                <a:latin typeface="Arial" pitchFamily="34" charset="0"/>
                <a:cs typeface="Arial" pitchFamily="34" charset="0"/>
              </a:rPr>
              <a:t>525</a:t>
            </a:r>
            <a:r>
              <a:rPr lang="es-MX" dirty="0">
                <a:latin typeface="Arial" pitchFamily="34" charset="0"/>
                <a:cs typeface="Arial" pitchFamily="34" charset="0"/>
              </a:rPr>
              <a:t>, S14 (23 </a:t>
            </a:r>
            <a:r>
              <a:rPr lang="es-MX" dirty="0" err="1">
                <a:latin typeface="Arial" pitchFamily="34" charset="0"/>
                <a:cs typeface="Arial" pitchFamily="34" charset="0"/>
              </a:rPr>
              <a:t>September</a:t>
            </a:r>
            <a:r>
              <a:rPr lang="es-MX" dirty="0">
                <a:latin typeface="Arial" pitchFamily="34" charset="0"/>
                <a:cs typeface="Arial" pitchFamily="34" charset="0"/>
              </a:rPr>
              <a:t> 2015)</a:t>
            </a:r>
          </a:p>
          <a:p>
            <a:r>
              <a:rPr lang="es-MX" b="1" dirty="0" err="1">
                <a:latin typeface="Arial" pitchFamily="34" charset="0"/>
                <a:cs typeface="Arial" pitchFamily="34" charset="0"/>
                <a:hlinkClick r:id="rId10"/>
              </a:rPr>
              <a:t>Medical</a:t>
            </a:r>
            <a:r>
              <a:rPr lang="es-MX" b="1" dirty="0">
                <a:latin typeface="Arial" pitchFamily="34" charset="0"/>
                <a:cs typeface="Arial" pitchFamily="34" charset="0"/>
                <a:hlinkClick r:id="rId10"/>
              </a:rPr>
              <a:t> </a:t>
            </a:r>
            <a:r>
              <a:rPr lang="es-MX" b="1" dirty="0" err="1">
                <a:latin typeface="Arial" pitchFamily="34" charset="0"/>
                <a:cs typeface="Arial" pitchFamily="34" charset="0"/>
                <a:hlinkClick r:id="rId10"/>
              </a:rPr>
              <a:t>marijuana</a:t>
            </a:r>
            <a:r>
              <a:rPr lang="es-MX" b="1" dirty="0">
                <a:latin typeface="Arial" pitchFamily="34" charset="0"/>
                <a:cs typeface="Arial" pitchFamily="34" charset="0"/>
                <a:hlinkClick r:id="rId10"/>
              </a:rPr>
              <a:t>: </a:t>
            </a:r>
            <a:r>
              <a:rPr lang="es-MX" b="1" dirty="0" err="1">
                <a:latin typeface="Arial" pitchFamily="34" charset="0"/>
                <a:cs typeface="Arial" pitchFamily="34" charset="0"/>
                <a:hlinkClick r:id="rId10"/>
              </a:rPr>
              <a:t>Showdown</a:t>
            </a:r>
            <a:r>
              <a:rPr lang="es-MX" b="1" dirty="0">
                <a:latin typeface="Arial" pitchFamily="34" charset="0"/>
                <a:cs typeface="Arial" pitchFamily="34" charset="0"/>
                <a:hlinkClick r:id="rId10"/>
              </a:rPr>
              <a:t> at </a:t>
            </a:r>
            <a:r>
              <a:rPr lang="es-MX" b="1" dirty="0" err="1">
                <a:latin typeface="Arial" pitchFamily="34" charset="0"/>
                <a:cs typeface="Arial" pitchFamily="34" charset="0"/>
                <a:hlinkClick r:id="rId10"/>
              </a:rPr>
              <a:t>the</a:t>
            </a:r>
            <a:r>
              <a:rPr lang="es-MX" b="1" dirty="0">
                <a:latin typeface="Arial" pitchFamily="34" charset="0"/>
                <a:cs typeface="Arial" pitchFamily="34" charset="0"/>
                <a:hlinkClick r:id="rId10"/>
              </a:rPr>
              <a:t> cannabis corral</a:t>
            </a:r>
            <a:endParaRPr lang="es-MX" b="1" dirty="0">
              <a:latin typeface="Arial" pitchFamily="34" charset="0"/>
              <a:cs typeface="Arial" pitchFamily="34" charset="0"/>
            </a:endParaRPr>
          </a:p>
          <a:p>
            <a:r>
              <a:rPr lang="es-MX" dirty="0">
                <a:latin typeface="Arial" pitchFamily="34" charset="0"/>
                <a:cs typeface="Arial" pitchFamily="34" charset="0"/>
              </a:rPr>
              <a:t>Michael </a:t>
            </a:r>
            <a:r>
              <a:rPr lang="es-MX" dirty="0" err="1">
                <a:latin typeface="Arial" pitchFamily="34" charset="0"/>
                <a:cs typeface="Arial" pitchFamily="34" charset="0"/>
              </a:rPr>
              <a:t>Eisenstein</a:t>
            </a:r>
            <a:endParaRPr lang="es-MX" dirty="0">
              <a:latin typeface="Arial" pitchFamily="34" charset="0"/>
              <a:cs typeface="Arial" pitchFamily="34" charset="0"/>
            </a:endParaRPr>
          </a:p>
          <a:p>
            <a:r>
              <a:rPr lang="es-MX" i="1" dirty="0" err="1">
                <a:latin typeface="Arial" pitchFamily="34" charset="0"/>
                <a:cs typeface="Arial" pitchFamily="34" charset="0"/>
              </a:rPr>
              <a:t>Nature</a:t>
            </a:r>
            <a:r>
              <a:rPr lang="es-MX" dirty="0">
                <a:latin typeface="Arial" pitchFamily="34" charset="0"/>
                <a:cs typeface="Arial" pitchFamily="34" charset="0"/>
              </a:rPr>
              <a:t> </a:t>
            </a:r>
            <a:r>
              <a:rPr lang="es-MX" b="1" dirty="0">
                <a:latin typeface="Arial" pitchFamily="34" charset="0"/>
                <a:cs typeface="Arial" pitchFamily="34" charset="0"/>
              </a:rPr>
              <a:t>525</a:t>
            </a:r>
            <a:r>
              <a:rPr lang="es-MX" dirty="0">
                <a:latin typeface="Arial" pitchFamily="34" charset="0"/>
                <a:cs typeface="Arial" pitchFamily="34" charset="0"/>
              </a:rPr>
              <a:t>, S15–S17 (23 </a:t>
            </a:r>
            <a:r>
              <a:rPr lang="es-MX" dirty="0" err="1">
                <a:latin typeface="Arial" pitchFamily="34" charset="0"/>
                <a:cs typeface="Arial" pitchFamily="34" charset="0"/>
              </a:rPr>
              <a:t>September</a:t>
            </a:r>
            <a:r>
              <a:rPr lang="es-MX" dirty="0">
                <a:latin typeface="Arial" pitchFamily="34" charset="0"/>
                <a:cs typeface="Arial" pitchFamily="34" charset="0"/>
              </a:rPr>
              <a:t> 2015)</a:t>
            </a:r>
          </a:p>
          <a:p>
            <a:r>
              <a:rPr lang="es-MX" b="1" dirty="0">
                <a:latin typeface="Arial" pitchFamily="34" charset="0"/>
                <a:cs typeface="Arial" pitchFamily="34" charset="0"/>
                <a:hlinkClick r:id="rId11"/>
              </a:rPr>
              <a:t>Cannabis: 4 </a:t>
            </a:r>
            <a:r>
              <a:rPr lang="es-MX" b="1" dirty="0" err="1">
                <a:latin typeface="Arial" pitchFamily="34" charset="0"/>
                <a:cs typeface="Arial" pitchFamily="34" charset="0"/>
                <a:hlinkClick r:id="rId11"/>
              </a:rPr>
              <a:t>big</a:t>
            </a:r>
            <a:r>
              <a:rPr lang="es-MX" b="1" dirty="0">
                <a:latin typeface="Arial" pitchFamily="34" charset="0"/>
                <a:cs typeface="Arial" pitchFamily="34" charset="0"/>
                <a:hlinkClick r:id="rId11"/>
              </a:rPr>
              <a:t> </a:t>
            </a:r>
            <a:r>
              <a:rPr lang="es-MX" b="1" dirty="0" err="1">
                <a:latin typeface="Arial" pitchFamily="34" charset="0"/>
                <a:cs typeface="Arial" pitchFamily="34" charset="0"/>
                <a:hlinkClick r:id="rId11"/>
              </a:rPr>
              <a:t>questions</a:t>
            </a:r>
            <a:endParaRPr lang="es-MX" b="1" dirty="0">
              <a:latin typeface="Arial" pitchFamily="34" charset="0"/>
              <a:cs typeface="Arial" pitchFamily="34" charset="0"/>
            </a:endParaRPr>
          </a:p>
          <a:p>
            <a:r>
              <a:rPr lang="es-MX" dirty="0" err="1">
                <a:latin typeface="Arial" pitchFamily="34" charset="0"/>
                <a:cs typeface="Arial" pitchFamily="34" charset="0"/>
              </a:rPr>
              <a:t>Julie</a:t>
            </a:r>
            <a:r>
              <a:rPr lang="es-MX" dirty="0">
                <a:latin typeface="Arial" pitchFamily="34" charset="0"/>
                <a:cs typeface="Arial" pitchFamily="34" charset="0"/>
              </a:rPr>
              <a:t> </a:t>
            </a:r>
            <a:r>
              <a:rPr lang="es-MX" dirty="0" err="1">
                <a:latin typeface="Arial" pitchFamily="34" charset="0"/>
                <a:cs typeface="Arial" pitchFamily="34" charset="0"/>
              </a:rPr>
              <a:t>Gould</a:t>
            </a:r>
            <a:endParaRPr lang="es-MX" dirty="0">
              <a:latin typeface="Arial" pitchFamily="34" charset="0"/>
              <a:cs typeface="Arial" pitchFamily="34" charset="0"/>
            </a:endParaRPr>
          </a:p>
          <a:p>
            <a:r>
              <a:rPr lang="es-MX" i="1" dirty="0" err="1">
                <a:latin typeface="Arial" pitchFamily="34" charset="0"/>
                <a:cs typeface="Arial" pitchFamily="34" charset="0"/>
              </a:rPr>
              <a:t>Nature</a:t>
            </a:r>
            <a:r>
              <a:rPr lang="es-MX" dirty="0">
                <a:latin typeface="Arial" pitchFamily="34" charset="0"/>
                <a:cs typeface="Arial" pitchFamily="34" charset="0"/>
              </a:rPr>
              <a:t> </a:t>
            </a:r>
            <a:r>
              <a:rPr lang="es-MX" b="1" dirty="0">
                <a:latin typeface="Arial" pitchFamily="34" charset="0"/>
                <a:cs typeface="Arial" pitchFamily="34" charset="0"/>
              </a:rPr>
              <a:t>525</a:t>
            </a:r>
            <a:r>
              <a:rPr lang="es-MX" dirty="0">
                <a:latin typeface="Arial" pitchFamily="34" charset="0"/>
                <a:cs typeface="Arial" pitchFamily="34" charset="0"/>
              </a:rPr>
              <a:t>, S18 (23 </a:t>
            </a:r>
            <a:r>
              <a:rPr lang="es-MX" dirty="0" err="1">
                <a:latin typeface="Arial" pitchFamily="34" charset="0"/>
                <a:cs typeface="Arial" pitchFamily="34" charset="0"/>
              </a:rPr>
              <a:t>September</a:t>
            </a:r>
            <a:r>
              <a:rPr lang="es-MX" dirty="0">
                <a:latin typeface="Arial" pitchFamily="34" charset="0"/>
                <a:cs typeface="Arial" pitchFamily="34" charset="0"/>
              </a:rPr>
              <a:t> 2015)</a:t>
            </a:r>
          </a:p>
        </p:txBody>
      </p:sp>
      <p:sp>
        <p:nvSpPr>
          <p:cNvPr id="5" name="4 CuadroTexto"/>
          <p:cNvSpPr txBox="1"/>
          <p:nvPr/>
        </p:nvSpPr>
        <p:spPr>
          <a:xfrm>
            <a:off x="785786" y="214290"/>
            <a:ext cx="4477957" cy="461665"/>
          </a:xfrm>
          <a:prstGeom prst="rect">
            <a:avLst/>
          </a:prstGeom>
          <a:noFill/>
        </p:spPr>
        <p:txBody>
          <a:bodyPr wrap="none" rtlCol="0">
            <a:spAutoFit/>
          </a:bodyPr>
          <a:lstStyle/>
          <a:p>
            <a:r>
              <a:rPr lang="es-ES" sz="2400" b="1" dirty="0" err="1">
                <a:solidFill>
                  <a:srgbClr val="FFFF00"/>
                </a:solidFill>
              </a:rPr>
              <a:t>Nature</a:t>
            </a:r>
            <a:r>
              <a:rPr lang="es-ES" sz="2400" b="1" dirty="0">
                <a:solidFill>
                  <a:srgbClr val="FFFF00"/>
                </a:solidFill>
              </a:rPr>
              <a:t> </a:t>
            </a:r>
            <a:r>
              <a:rPr lang="es-ES" sz="2400" b="1" dirty="0" err="1">
                <a:solidFill>
                  <a:srgbClr val="FFFF00"/>
                </a:solidFill>
              </a:rPr>
              <a:t>Suppl</a:t>
            </a:r>
            <a:r>
              <a:rPr lang="es-ES" sz="2400" b="1" dirty="0">
                <a:solidFill>
                  <a:srgbClr val="FFFF00"/>
                </a:solidFill>
              </a:rPr>
              <a:t>. Cannabis </a:t>
            </a:r>
            <a:r>
              <a:rPr lang="es-ES" sz="2400" b="1" dirty="0" err="1">
                <a:solidFill>
                  <a:srgbClr val="FFFF00"/>
                </a:solidFill>
              </a:rPr>
              <a:t>sept</a:t>
            </a:r>
            <a:r>
              <a:rPr lang="es-ES" sz="2400" b="1" dirty="0">
                <a:solidFill>
                  <a:srgbClr val="FFFF00"/>
                </a:solidFill>
              </a:rPr>
              <a:t> 2015</a:t>
            </a:r>
            <a:endParaRPr lang="en-US" sz="2400" b="1" dirty="0">
              <a:solidFill>
                <a:srgbClr val="FFFF00"/>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cstate="print"/>
          <a:srcRect/>
          <a:stretch>
            <a:fillRect/>
          </a:stretch>
        </p:blipFill>
        <p:spPr bwMode="auto">
          <a:xfrm>
            <a:off x="1614488" y="404813"/>
            <a:ext cx="5783262" cy="6048375"/>
          </a:xfrm>
          <a:prstGeom prst="rect">
            <a:avLst/>
          </a:prstGeom>
          <a:noFill/>
          <a:ln w="9525">
            <a:noFill/>
            <a:miter lim="800000"/>
            <a:headEnd/>
            <a:tailEnd/>
          </a:ln>
          <a:effec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AUT0036"/>
          <p:cNvPicPr>
            <a:picLocks noChangeAspect="1" noChangeArrowheads="1"/>
          </p:cNvPicPr>
          <p:nvPr/>
        </p:nvPicPr>
        <p:blipFill>
          <a:blip r:embed="rId2" cstate="print"/>
          <a:srcRect/>
          <a:stretch>
            <a:fillRect/>
          </a:stretch>
        </p:blipFill>
        <p:spPr bwMode="auto">
          <a:xfrm>
            <a:off x="3400425" y="228600"/>
            <a:ext cx="5591175" cy="6324600"/>
          </a:xfrm>
          <a:prstGeom prst="rect">
            <a:avLst/>
          </a:prstGeom>
          <a:noFill/>
          <a:ln w="9525">
            <a:noFill/>
            <a:miter lim="800000"/>
            <a:headEnd/>
            <a:tailEnd/>
          </a:ln>
          <a:effectLst/>
        </p:spPr>
      </p:pic>
      <p:sp>
        <p:nvSpPr>
          <p:cNvPr id="128003" name="Text Box 3"/>
          <p:cNvSpPr txBox="1">
            <a:spLocks noChangeArrowheads="1"/>
          </p:cNvSpPr>
          <p:nvPr/>
        </p:nvSpPr>
        <p:spPr bwMode="auto">
          <a:xfrm>
            <a:off x="179388" y="268288"/>
            <a:ext cx="3216275" cy="1917700"/>
          </a:xfrm>
          <a:prstGeom prst="rect">
            <a:avLst/>
          </a:prstGeom>
          <a:noFill/>
          <a:ln w="9525">
            <a:noFill/>
            <a:miter lim="800000"/>
            <a:headEnd/>
            <a:tailEnd/>
          </a:ln>
          <a:effectLst/>
        </p:spPr>
        <p:txBody>
          <a:bodyPr wrap="none">
            <a:spAutoFit/>
          </a:bodyPr>
          <a:lstStyle/>
          <a:p>
            <a:r>
              <a:rPr lang="es-ES_tradnl" sz="2400" b="1">
                <a:solidFill>
                  <a:srgbClr val="FFFF00"/>
                </a:solidFill>
              </a:rPr>
              <a:t>Arquitectura de </a:t>
            </a:r>
          </a:p>
          <a:p>
            <a:r>
              <a:rPr lang="es-ES_tradnl" sz="2400" b="1">
                <a:solidFill>
                  <a:srgbClr val="FFFF00"/>
                </a:solidFill>
              </a:rPr>
              <a:t>las redes neuronales</a:t>
            </a:r>
          </a:p>
          <a:p>
            <a:endParaRPr lang="es-ES_tradnl" sz="2400" b="1">
              <a:solidFill>
                <a:srgbClr val="FFFF00"/>
              </a:solidFill>
            </a:endParaRPr>
          </a:p>
          <a:p>
            <a:r>
              <a:rPr lang="es-ES_tradnl" sz="2400" b="1">
                <a:solidFill>
                  <a:srgbClr val="FFFF00"/>
                </a:solidFill>
              </a:rPr>
              <a:t> </a:t>
            </a:r>
          </a:p>
          <a:p>
            <a:r>
              <a:rPr lang="es-ES_tradnl" sz="2400" b="1">
                <a:solidFill>
                  <a:srgbClr val="FFFF00"/>
                </a:solidFill>
              </a:rPr>
              <a:t>Corteza cerebral</a:t>
            </a:r>
            <a:endParaRPr lang="es-ES" sz="2400" b="1">
              <a:solidFill>
                <a:srgbClr val="FFFF00"/>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251520" y="44624"/>
            <a:ext cx="8785225" cy="7109639"/>
          </a:xfrm>
          <a:prstGeom prst="rect">
            <a:avLst/>
          </a:prstGeom>
          <a:noFill/>
          <a:ln w="9525">
            <a:noFill/>
            <a:miter lim="800000"/>
            <a:headEnd/>
            <a:tailEnd/>
          </a:ln>
        </p:spPr>
        <p:txBody>
          <a:bodyPr>
            <a:spAutoFit/>
          </a:bodyPr>
          <a:lstStyle/>
          <a:p>
            <a:r>
              <a:rPr lang="es-ES" sz="2400" b="1" dirty="0">
                <a:solidFill>
                  <a:srgbClr val="FFFF00"/>
                </a:solidFill>
                <a:latin typeface="Arial" pitchFamily="34" charset="0"/>
                <a:cs typeface="Arial" pitchFamily="34" charset="0"/>
              </a:rPr>
              <a:t>CONCLUSIONES</a:t>
            </a:r>
          </a:p>
          <a:p>
            <a:endParaRPr lang="es-ES" sz="2400" b="1" dirty="0">
              <a:solidFill>
                <a:srgbClr val="FFFF00"/>
              </a:solidFill>
              <a:latin typeface="Arial" pitchFamily="34" charset="0"/>
              <a:cs typeface="Arial" pitchFamily="34" charset="0"/>
            </a:endParaRPr>
          </a:p>
          <a:p>
            <a:r>
              <a:rPr lang="es-ES" sz="2400" b="1" dirty="0">
                <a:solidFill>
                  <a:srgbClr val="FFFF00"/>
                </a:solidFill>
                <a:latin typeface="Arial" pitchFamily="34" charset="0"/>
                <a:cs typeface="Arial" pitchFamily="34" charset="0"/>
              </a:rPr>
              <a:t>¿ES </a:t>
            </a:r>
            <a:r>
              <a:rPr lang="es-ES" sz="2400" b="1" dirty="0" smtClean="0">
                <a:solidFill>
                  <a:srgbClr val="FFFF00"/>
                </a:solidFill>
                <a:latin typeface="Arial" pitchFamily="34" charset="0"/>
                <a:cs typeface="Arial" pitchFamily="34" charset="0"/>
              </a:rPr>
              <a:t>Ú</a:t>
            </a:r>
            <a:r>
              <a:rPr lang="es-ES" sz="2400" b="1" dirty="0" smtClean="0">
                <a:solidFill>
                  <a:srgbClr val="FFFF00"/>
                </a:solidFill>
                <a:latin typeface="Arial" pitchFamily="34" charset="0"/>
                <a:cs typeface="Arial" pitchFamily="34" charset="0"/>
              </a:rPr>
              <a:t>TIL M</a:t>
            </a:r>
            <a:r>
              <a:rPr lang="es-ES" sz="2400" b="1" dirty="0" smtClean="0">
                <a:solidFill>
                  <a:srgbClr val="FFFF00"/>
                </a:solidFill>
                <a:latin typeface="Arial" pitchFamily="34" charset="0"/>
                <a:cs typeface="Arial" pitchFamily="34" charset="0"/>
              </a:rPr>
              <a:t>É</a:t>
            </a:r>
            <a:r>
              <a:rPr lang="es-ES" sz="2400" b="1" dirty="0" smtClean="0">
                <a:solidFill>
                  <a:srgbClr val="FFFF00"/>
                </a:solidFill>
                <a:latin typeface="Arial" pitchFamily="34" charset="0"/>
                <a:cs typeface="Arial" pitchFamily="34" charset="0"/>
              </a:rPr>
              <a:t>DICAMENTE </a:t>
            </a:r>
            <a:r>
              <a:rPr lang="es-ES" sz="2400" b="1" dirty="0">
                <a:solidFill>
                  <a:srgbClr val="FFFF00"/>
                </a:solidFill>
                <a:latin typeface="Arial" pitchFamily="34" charset="0"/>
                <a:cs typeface="Arial" pitchFamily="34" charset="0"/>
              </a:rPr>
              <a:t>LA CANNABIS? LA LITERATURA </a:t>
            </a:r>
            <a:r>
              <a:rPr lang="es-ES" sz="2400" b="1" dirty="0" smtClean="0">
                <a:solidFill>
                  <a:srgbClr val="FFFF00"/>
                </a:solidFill>
                <a:latin typeface="Arial" pitchFamily="34" charset="0"/>
                <a:cs typeface="Arial" pitchFamily="34" charset="0"/>
              </a:rPr>
              <a:t>CIENT</a:t>
            </a:r>
            <a:r>
              <a:rPr lang="es-ES" sz="2400" b="1" dirty="0" smtClean="0">
                <a:solidFill>
                  <a:srgbClr val="FFFF00"/>
                </a:solidFill>
                <a:latin typeface="Arial" pitchFamily="34" charset="0"/>
                <a:cs typeface="Arial" pitchFamily="34" charset="0"/>
              </a:rPr>
              <a:t>Í</a:t>
            </a:r>
            <a:r>
              <a:rPr lang="es-ES" sz="2400" b="1" dirty="0" smtClean="0">
                <a:solidFill>
                  <a:srgbClr val="FFFF00"/>
                </a:solidFill>
                <a:latin typeface="Arial" pitchFamily="34" charset="0"/>
                <a:cs typeface="Arial" pitchFamily="34" charset="0"/>
              </a:rPr>
              <a:t>FICA </a:t>
            </a:r>
            <a:r>
              <a:rPr lang="es-ES" sz="2400" b="1" dirty="0">
                <a:solidFill>
                  <a:srgbClr val="FFFF00"/>
                </a:solidFill>
                <a:latin typeface="Arial" pitchFamily="34" charset="0"/>
                <a:cs typeface="Arial" pitchFamily="34" charset="0"/>
              </a:rPr>
              <a:t>Y </a:t>
            </a:r>
            <a:r>
              <a:rPr lang="es-ES" sz="2400" b="1" dirty="0" smtClean="0">
                <a:solidFill>
                  <a:srgbClr val="FFFF00"/>
                </a:solidFill>
                <a:latin typeface="Arial" pitchFamily="34" charset="0"/>
                <a:cs typeface="Arial" pitchFamily="34" charset="0"/>
              </a:rPr>
              <a:t>M</a:t>
            </a:r>
            <a:r>
              <a:rPr lang="es-ES" sz="2400" b="1" dirty="0" smtClean="0">
                <a:solidFill>
                  <a:srgbClr val="FFFF00"/>
                </a:solidFill>
                <a:latin typeface="Arial" pitchFamily="34" charset="0"/>
                <a:cs typeface="Arial" pitchFamily="34" charset="0"/>
              </a:rPr>
              <a:t>É</a:t>
            </a:r>
            <a:r>
              <a:rPr lang="es-ES" sz="2400" b="1" dirty="0" smtClean="0">
                <a:solidFill>
                  <a:srgbClr val="FFFF00"/>
                </a:solidFill>
                <a:latin typeface="Arial" pitchFamily="34" charset="0"/>
                <a:cs typeface="Arial" pitchFamily="34" charset="0"/>
              </a:rPr>
              <a:t>DICA </a:t>
            </a:r>
            <a:r>
              <a:rPr lang="es-ES" sz="2400" b="1" dirty="0">
                <a:solidFill>
                  <a:srgbClr val="FFFF00"/>
                </a:solidFill>
                <a:latin typeface="Arial" pitchFamily="34" charset="0"/>
                <a:cs typeface="Arial" pitchFamily="34" charset="0"/>
              </a:rPr>
              <a:t>NOS DICE QUE </a:t>
            </a:r>
            <a:r>
              <a:rPr lang="es-ES" sz="2400" b="1" dirty="0" smtClean="0">
                <a:solidFill>
                  <a:srgbClr val="FFFF00"/>
                </a:solidFill>
                <a:latin typeface="Arial" pitchFamily="34" charset="0"/>
                <a:cs typeface="Arial" pitchFamily="34" charset="0"/>
              </a:rPr>
              <a:t>SI.</a:t>
            </a:r>
            <a:endParaRPr lang="es-ES" sz="2400" b="1" dirty="0">
              <a:solidFill>
                <a:srgbClr val="FFFF00"/>
              </a:solidFill>
              <a:latin typeface="Arial" pitchFamily="34" charset="0"/>
              <a:cs typeface="Arial" pitchFamily="34" charset="0"/>
            </a:endParaRPr>
          </a:p>
          <a:p>
            <a:endParaRPr lang="es-ES" sz="2400" b="1" dirty="0">
              <a:solidFill>
                <a:srgbClr val="FFFF00"/>
              </a:solidFill>
              <a:latin typeface="Arial" pitchFamily="34" charset="0"/>
              <a:cs typeface="Arial" pitchFamily="34" charset="0"/>
            </a:endParaRPr>
          </a:p>
          <a:p>
            <a:r>
              <a:rPr lang="es-ES" sz="2400" b="1" dirty="0">
                <a:solidFill>
                  <a:srgbClr val="FFFF00"/>
                </a:solidFill>
                <a:latin typeface="Arial" pitchFamily="34" charset="0"/>
                <a:cs typeface="Arial" pitchFamily="34" charset="0"/>
              </a:rPr>
              <a:t>¿REALMENTE LA CANNABIS PRODUCE </a:t>
            </a:r>
            <a:r>
              <a:rPr lang="es-ES" sz="2400" b="1" dirty="0" smtClean="0">
                <a:solidFill>
                  <a:srgbClr val="FFFF00"/>
                </a:solidFill>
                <a:latin typeface="Arial" pitchFamily="34" charset="0"/>
                <a:cs typeface="Arial" pitchFamily="34" charset="0"/>
              </a:rPr>
              <a:t>ADICCI</a:t>
            </a:r>
            <a:r>
              <a:rPr lang="es-ES" sz="2400" b="1" dirty="0" smtClean="0">
                <a:solidFill>
                  <a:srgbClr val="FFFF00"/>
                </a:solidFill>
                <a:latin typeface="Arial" pitchFamily="34" charset="0"/>
                <a:cs typeface="Arial" pitchFamily="34" charset="0"/>
              </a:rPr>
              <a:t>Ó</a:t>
            </a:r>
            <a:r>
              <a:rPr lang="es-ES" sz="2400" b="1" dirty="0" smtClean="0">
                <a:solidFill>
                  <a:srgbClr val="FFFF00"/>
                </a:solidFill>
                <a:latin typeface="Arial" pitchFamily="34" charset="0"/>
                <a:cs typeface="Arial" pitchFamily="34" charset="0"/>
              </a:rPr>
              <a:t>N</a:t>
            </a:r>
            <a:r>
              <a:rPr lang="es-ES" sz="2400" b="1" dirty="0">
                <a:solidFill>
                  <a:srgbClr val="FFFF00"/>
                </a:solidFill>
                <a:latin typeface="Arial" pitchFamily="34" charset="0"/>
                <a:cs typeface="Arial" pitchFamily="34" charset="0"/>
              </a:rPr>
              <a:t>, DEPENDENCIA, TOLERANCIA, SINDROME DE ABSTINENCIA, PROBLEMAS DE </a:t>
            </a:r>
            <a:r>
              <a:rPr lang="es-ES" sz="2400" b="1" dirty="0" smtClean="0">
                <a:solidFill>
                  <a:srgbClr val="FFFF00"/>
                </a:solidFill>
                <a:latin typeface="Arial" pitchFamily="34" charset="0"/>
                <a:cs typeface="Arial" pitchFamily="34" charset="0"/>
              </a:rPr>
              <a:t>MOTIVACI</a:t>
            </a:r>
            <a:r>
              <a:rPr lang="es-ES" sz="2400" b="1" dirty="0" smtClean="0">
                <a:solidFill>
                  <a:srgbClr val="FFFF00"/>
                </a:solidFill>
                <a:latin typeface="Arial" pitchFamily="34" charset="0"/>
                <a:cs typeface="Arial" pitchFamily="34" charset="0"/>
              </a:rPr>
              <a:t>Ó</a:t>
            </a:r>
            <a:r>
              <a:rPr lang="es-ES" sz="2400" b="1" dirty="0" smtClean="0">
                <a:solidFill>
                  <a:srgbClr val="FFFF00"/>
                </a:solidFill>
                <a:latin typeface="Arial" pitchFamily="34" charset="0"/>
                <a:cs typeface="Arial" pitchFamily="34" charset="0"/>
              </a:rPr>
              <a:t>N</a:t>
            </a:r>
            <a:r>
              <a:rPr lang="es-ES" sz="2400" b="1" dirty="0">
                <a:solidFill>
                  <a:srgbClr val="FFFF00"/>
                </a:solidFill>
                <a:latin typeface="Arial" pitchFamily="34" charset="0"/>
                <a:cs typeface="Arial" pitchFamily="34" charset="0"/>
              </a:rPr>
              <a:t>, </a:t>
            </a:r>
            <a:r>
              <a:rPr lang="es-ES" sz="2400" b="1" dirty="0" smtClean="0">
                <a:solidFill>
                  <a:srgbClr val="FFFF00"/>
                </a:solidFill>
                <a:latin typeface="Arial" pitchFamily="34" charset="0"/>
                <a:cs typeface="Arial" pitchFamily="34" charset="0"/>
              </a:rPr>
              <a:t>C</a:t>
            </a:r>
            <a:r>
              <a:rPr lang="es-ES" sz="2400" b="1" dirty="0" smtClean="0">
                <a:solidFill>
                  <a:srgbClr val="FFFF00"/>
                </a:solidFill>
                <a:latin typeface="Arial" pitchFamily="34" charset="0"/>
                <a:cs typeface="Arial" pitchFamily="34" charset="0"/>
              </a:rPr>
              <a:t>Á</a:t>
            </a:r>
            <a:r>
              <a:rPr lang="es-ES" sz="2400" b="1" dirty="0" smtClean="0">
                <a:solidFill>
                  <a:srgbClr val="FFFF00"/>
                </a:solidFill>
                <a:latin typeface="Arial" pitchFamily="34" charset="0"/>
                <a:cs typeface="Arial" pitchFamily="34" charset="0"/>
              </a:rPr>
              <a:t>NCER </a:t>
            </a:r>
            <a:r>
              <a:rPr lang="es-ES" sz="2400" b="1" dirty="0">
                <a:solidFill>
                  <a:srgbClr val="FFFF00"/>
                </a:solidFill>
                <a:latin typeface="Arial" pitchFamily="34" charset="0"/>
                <a:cs typeface="Arial" pitchFamily="34" charset="0"/>
              </a:rPr>
              <a:t>PULMONAR, Y EN GENERAL DAÑOS A LA SALUD, LO SUFICIENTE PARA QUE SE JUSTIFIQUE  LA </a:t>
            </a:r>
            <a:r>
              <a:rPr lang="es-ES" sz="2400" b="1" dirty="0" smtClean="0">
                <a:solidFill>
                  <a:srgbClr val="FFFF00"/>
                </a:solidFill>
                <a:latin typeface="Arial" pitchFamily="34" charset="0"/>
                <a:cs typeface="Arial" pitchFamily="34" charset="0"/>
              </a:rPr>
              <a:t>PROHIBICI</a:t>
            </a:r>
            <a:r>
              <a:rPr lang="es-ES" sz="2400" b="1" dirty="0" smtClean="0">
                <a:solidFill>
                  <a:srgbClr val="FFFF00"/>
                </a:solidFill>
                <a:latin typeface="Arial" pitchFamily="34" charset="0"/>
                <a:cs typeface="Arial" pitchFamily="34" charset="0"/>
              </a:rPr>
              <a:t>Ó</a:t>
            </a:r>
            <a:r>
              <a:rPr lang="es-ES" sz="2400" b="1" dirty="0" smtClean="0">
                <a:solidFill>
                  <a:srgbClr val="FFFF00"/>
                </a:solidFill>
                <a:latin typeface="Arial" pitchFamily="34" charset="0"/>
                <a:cs typeface="Arial" pitchFamily="34" charset="0"/>
              </a:rPr>
              <a:t>N </a:t>
            </a:r>
            <a:r>
              <a:rPr lang="es-ES" sz="2400" b="1" dirty="0">
                <a:solidFill>
                  <a:srgbClr val="FFFF00"/>
                </a:solidFill>
                <a:latin typeface="Arial" pitchFamily="34" charset="0"/>
                <a:cs typeface="Arial" pitchFamily="34" charset="0"/>
              </a:rPr>
              <a:t>Y PENALIZACIÓN DE SU USO, INCLUYENDO SU USO </a:t>
            </a:r>
            <a:r>
              <a:rPr lang="es-ES" sz="2400" b="1" dirty="0" smtClean="0">
                <a:solidFill>
                  <a:srgbClr val="FFFF00"/>
                </a:solidFill>
                <a:latin typeface="Arial" pitchFamily="34" charset="0"/>
                <a:cs typeface="Arial" pitchFamily="34" charset="0"/>
              </a:rPr>
              <a:t>M</a:t>
            </a:r>
            <a:r>
              <a:rPr lang="es-ES" sz="2400" b="1" dirty="0" smtClean="0">
                <a:solidFill>
                  <a:srgbClr val="FFFF00"/>
                </a:solidFill>
                <a:latin typeface="Arial" pitchFamily="34" charset="0"/>
                <a:cs typeface="Arial" pitchFamily="34" charset="0"/>
              </a:rPr>
              <a:t>É</a:t>
            </a:r>
            <a:r>
              <a:rPr lang="es-ES" sz="2400" b="1" dirty="0" smtClean="0">
                <a:solidFill>
                  <a:srgbClr val="FFFF00"/>
                </a:solidFill>
                <a:latin typeface="Arial" pitchFamily="34" charset="0"/>
                <a:cs typeface="Arial" pitchFamily="34" charset="0"/>
              </a:rPr>
              <a:t>DICO</a:t>
            </a:r>
            <a:r>
              <a:rPr lang="es-ES" sz="2400" b="1" dirty="0">
                <a:solidFill>
                  <a:srgbClr val="FFFF00"/>
                </a:solidFill>
                <a:latin typeface="Arial" pitchFamily="34" charset="0"/>
                <a:cs typeface="Arial" pitchFamily="34" charset="0"/>
              </a:rPr>
              <a:t>? LA LITERATURA </a:t>
            </a:r>
            <a:r>
              <a:rPr lang="es-ES" sz="2400" b="1" dirty="0" smtClean="0">
                <a:solidFill>
                  <a:srgbClr val="FFFF00"/>
                </a:solidFill>
                <a:latin typeface="Arial" pitchFamily="34" charset="0"/>
                <a:cs typeface="Arial" pitchFamily="34" charset="0"/>
              </a:rPr>
              <a:t>CIENT</a:t>
            </a:r>
            <a:r>
              <a:rPr lang="es-ES" sz="2400" b="1" dirty="0" smtClean="0">
                <a:solidFill>
                  <a:srgbClr val="FFFF00"/>
                </a:solidFill>
                <a:latin typeface="Arial" pitchFamily="34" charset="0"/>
                <a:cs typeface="Arial" pitchFamily="34" charset="0"/>
              </a:rPr>
              <a:t>Í</a:t>
            </a:r>
            <a:r>
              <a:rPr lang="es-ES" sz="2400" b="1" dirty="0" smtClean="0">
                <a:solidFill>
                  <a:srgbClr val="FFFF00"/>
                </a:solidFill>
                <a:latin typeface="Arial" pitchFamily="34" charset="0"/>
                <a:cs typeface="Arial" pitchFamily="34" charset="0"/>
              </a:rPr>
              <a:t>FICA </a:t>
            </a:r>
            <a:r>
              <a:rPr lang="es-ES" sz="2400" b="1" dirty="0">
                <a:solidFill>
                  <a:srgbClr val="FFFF00"/>
                </a:solidFill>
                <a:latin typeface="Arial" pitchFamily="34" charset="0"/>
                <a:cs typeface="Arial" pitchFamily="34" charset="0"/>
              </a:rPr>
              <a:t>Y </a:t>
            </a:r>
            <a:r>
              <a:rPr lang="es-ES" sz="2400" b="1" dirty="0" smtClean="0">
                <a:solidFill>
                  <a:srgbClr val="FFFF00"/>
                </a:solidFill>
                <a:latin typeface="Arial" pitchFamily="34" charset="0"/>
                <a:cs typeface="Arial" pitchFamily="34" charset="0"/>
              </a:rPr>
              <a:t>M</a:t>
            </a:r>
            <a:r>
              <a:rPr lang="es-ES" sz="2400" b="1" dirty="0" smtClean="0">
                <a:solidFill>
                  <a:srgbClr val="FFFF00"/>
                </a:solidFill>
                <a:latin typeface="Arial" pitchFamily="34" charset="0"/>
                <a:cs typeface="Arial" pitchFamily="34" charset="0"/>
              </a:rPr>
              <a:t>É</a:t>
            </a:r>
            <a:r>
              <a:rPr lang="es-ES" sz="2400" b="1" dirty="0" smtClean="0">
                <a:solidFill>
                  <a:srgbClr val="FFFF00"/>
                </a:solidFill>
                <a:latin typeface="Arial" pitchFamily="34" charset="0"/>
                <a:cs typeface="Arial" pitchFamily="34" charset="0"/>
              </a:rPr>
              <a:t>DICA </a:t>
            </a:r>
            <a:r>
              <a:rPr lang="es-ES" sz="2400" b="1" dirty="0">
                <a:solidFill>
                  <a:srgbClr val="FFFF00"/>
                </a:solidFill>
                <a:latin typeface="Arial" pitchFamily="34" charset="0"/>
                <a:cs typeface="Arial" pitchFamily="34" charset="0"/>
              </a:rPr>
              <a:t>NOS DICE QUE NO. </a:t>
            </a:r>
            <a:r>
              <a:rPr lang="es-ES" sz="2400" b="1" u="sng" dirty="0">
                <a:solidFill>
                  <a:srgbClr val="FFFF00"/>
                </a:solidFill>
                <a:latin typeface="Arial" pitchFamily="34" charset="0"/>
                <a:cs typeface="Arial" pitchFamily="34" charset="0"/>
              </a:rPr>
              <a:t>ESTE ES UNO DE LOS ARGUMENTOS CENTRALES DE LA SENTENCIA DE LA </a:t>
            </a:r>
            <a:r>
              <a:rPr lang="es-ES" sz="2400" b="1" u="sng" dirty="0" smtClean="0">
                <a:solidFill>
                  <a:srgbClr val="FFFF00"/>
                </a:solidFill>
                <a:latin typeface="Arial" pitchFamily="34" charset="0"/>
                <a:cs typeface="Arial" pitchFamily="34" charset="0"/>
              </a:rPr>
              <a:t>SCJN.</a:t>
            </a:r>
            <a:endParaRPr lang="es-ES" sz="2400" b="1" u="sng" dirty="0">
              <a:solidFill>
                <a:srgbClr val="FFFF00"/>
              </a:solidFill>
              <a:latin typeface="Arial" pitchFamily="34" charset="0"/>
              <a:cs typeface="Arial" pitchFamily="34" charset="0"/>
            </a:endParaRPr>
          </a:p>
          <a:p>
            <a:endParaRPr lang="es-ES" sz="2400" b="1" dirty="0">
              <a:solidFill>
                <a:srgbClr val="FFFF00"/>
              </a:solidFill>
              <a:latin typeface="Arial" pitchFamily="34" charset="0"/>
              <a:cs typeface="Arial" pitchFamily="34" charset="0"/>
            </a:endParaRPr>
          </a:p>
          <a:p>
            <a:r>
              <a:rPr lang="es-ES" sz="2400" b="1" dirty="0">
                <a:solidFill>
                  <a:srgbClr val="FFFF00"/>
                </a:solidFill>
                <a:latin typeface="Arial" pitchFamily="34" charset="0"/>
                <a:cs typeface="Arial" pitchFamily="34" charset="0"/>
              </a:rPr>
              <a:t>¿LLEVA EL USO DE LA CANNABIS A CONSUMIR OTRAS DROGAS ILEGALES? LA LITERATURA </a:t>
            </a:r>
            <a:r>
              <a:rPr lang="es-ES" sz="2400" b="1" dirty="0" smtClean="0">
                <a:solidFill>
                  <a:srgbClr val="FFFF00"/>
                </a:solidFill>
                <a:latin typeface="Arial" pitchFamily="34" charset="0"/>
                <a:cs typeface="Arial" pitchFamily="34" charset="0"/>
              </a:rPr>
              <a:t>CIENT</a:t>
            </a:r>
            <a:r>
              <a:rPr lang="es-ES" sz="2400" b="1" dirty="0" smtClean="0">
                <a:solidFill>
                  <a:srgbClr val="FFFF00"/>
                </a:solidFill>
                <a:latin typeface="Arial" pitchFamily="34" charset="0"/>
                <a:cs typeface="Arial" pitchFamily="34" charset="0"/>
              </a:rPr>
              <a:t>Í</a:t>
            </a:r>
            <a:r>
              <a:rPr lang="es-ES" sz="2400" b="1" dirty="0" smtClean="0">
                <a:solidFill>
                  <a:srgbClr val="FFFF00"/>
                </a:solidFill>
                <a:latin typeface="Arial" pitchFamily="34" charset="0"/>
                <a:cs typeface="Arial" pitchFamily="34" charset="0"/>
              </a:rPr>
              <a:t>FICA </a:t>
            </a:r>
            <a:r>
              <a:rPr lang="es-ES" sz="2400" b="1">
                <a:solidFill>
                  <a:srgbClr val="FFFF00"/>
                </a:solidFill>
                <a:latin typeface="Arial" pitchFamily="34" charset="0"/>
                <a:cs typeface="Arial" pitchFamily="34" charset="0"/>
              </a:rPr>
              <a:t>Y </a:t>
            </a:r>
            <a:r>
              <a:rPr lang="es-ES" sz="2400" b="1" smtClean="0">
                <a:solidFill>
                  <a:srgbClr val="FFFF00"/>
                </a:solidFill>
                <a:latin typeface="Arial" pitchFamily="34" charset="0"/>
                <a:cs typeface="Arial" pitchFamily="34" charset="0"/>
              </a:rPr>
              <a:t>M</a:t>
            </a:r>
            <a:r>
              <a:rPr lang="es-ES" sz="2400" b="1" smtClean="0">
                <a:solidFill>
                  <a:srgbClr val="FFFF00"/>
                </a:solidFill>
                <a:latin typeface="Arial" pitchFamily="34" charset="0"/>
                <a:cs typeface="Arial" pitchFamily="34" charset="0"/>
              </a:rPr>
              <a:t>É</a:t>
            </a:r>
            <a:r>
              <a:rPr lang="es-ES" sz="2400" b="1" smtClean="0">
                <a:solidFill>
                  <a:srgbClr val="FFFF00"/>
                </a:solidFill>
                <a:latin typeface="Arial" pitchFamily="34" charset="0"/>
                <a:cs typeface="Arial" pitchFamily="34" charset="0"/>
              </a:rPr>
              <a:t>DICA </a:t>
            </a:r>
            <a:r>
              <a:rPr lang="es-ES" sz="2400" b="1" dirty="0">
                <a:solidFill>
                  <a:srgbClr val="FFFF00"/>
                </a:solidFill>
                <a:latin typeface="Arial" pitchFamily="34" charset="0"/>
                <a:cs typeface="Arial" pitchFamily="34" charset="0"/>
              </a:rPr>
              <a:t>NOS DICE </a:t>
            </a:r>
            <a:r>
              <a:rPr lang="es-ES" sz="2400" b="1">
                <a:solidFill>
                  <a:srgbClr val="FFFF00"/>
                </a:solidFill>
                <a:latin typeface="Arial" pitchFamily="34" charset="0"/>
                <a:cs typeface="Arial" pitchFamily="34" charset="0"/>
              </a:rPr>
              <a:t>QUE </a:t>
            </a:r>
            <a:r>
              <a:rPr lang="es-ES" sz="2400" b="1" smtClean="0">
                <a:solidFill>
                  <a:srgbClr val="FFFF00"/>
                </a:solidFill>
                <a:latin typeface="Arial" pitchFamily="34" charset="0"/>
                <a:cs typeface="Arial" pitchFamily="34" charset="0"/>
              </a:rPr>
              <a:t>NO.</a:t>
            </a:r>
            <a:endParaRPr lang="es-ES" sz="2400" b="1" dirty="0">
              <a:solidFill>
                <a:srgbClr val="FFFF00"/>
              </a:solidFill>
              <a:latin typeface="Arial" pitchFamily="34" charset="0"/>
              <a:cs typeface="Arial" pitchFamily="34" charset="0"/>
            </a:endParaRPr>
          </a:p>
          <a:p>
            <a:endParaRPr lang="es-ES" sz="2400" b="1" dirty="0">
              <a:solidFill>
                <a:srgbClr val="FFFF00"/>
              </a:solidFill>
              <a:latin typeface="Arial" pitchFamily="34" charset="0"/>
              <a:cs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4057673" y="3284667"/>
            <a:ext cx="5086359" cy="3716233"/>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srcRect/>
          <a:stretch>
            <a:fillRect/>
          </a:stretch>
        </p:blipFill>
        <p:spPr bwMode="auto">
          <a:xfrm>
            <a:off x="142844" y="71414"/>
            <a:ext cx="5653289" cy="4143404"/>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4211960" y="3573016"/>
            <a:ext cx="4587480" cy="3212976"/>
          </a:xfrm>
          <a:prstGeom prst="rect">
            <a:avLst/>
          </a:prstGeom>
          <a:noFill/>
          <a:ln w="9525">
            <a:noFill/>
            <a:miter lim="800000"/>
            <a:headEnd/>
            <a:tailEnd/>
          </a:ln>
          <a:effectLst/>
        </p:spPr>
      </p:pic>
      <p:pic>
        <p:nvPicPr>
          <p:cNvPr id="3074" name="Picture 2"/>
          <p:cNvPicPr>
            <a:picLocks noChangeAspect="1" noChangeArrowheads="1"/>
          </p:cNvPicPr>
          <p:nvPr/>
        </p:nvPicPr>
        <p:blipFill>
          <a:blip r:embed="rId3" cstate="print"/>
          <a:srcRect/>
          <a:stretch>
            <a:fillRect/>
          </a:stretch>
        </p:blipFill>
        <p:spPr bwMode="auto">
          <a:xfrm>
            <a:off x="71406" y="71414"/>
            <a:ext cx="4969415" cy="3501602"/>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576290" y="962022"/>
            <a:ext cx="7924800" cy="203835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571472" y="3117950"/>
            <a:ext cx="7858180" cy="1382620"/>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a:stretch>
            <a:fillRect/>
          </a:stretch>
        </p:blipFill>
        <p:spPr bwMode="auto">
          <a:xfrm>
            <a:off x="538189" y="4633935"/>
            <a:ext cx="7820025" cy="2009775"/>
          </a:xfrm>
          <a:prstGeom prst="rect">
            <a:avLst/>
          </a:prstGeom>
          <a:noFill/>
          <a:ln w="9525">
            <a:noFill/>
            <a:miter lim="800000"/>
            <a:headEnd/>
            <a:tailEnd/>
          </a:ln>
          <a:effectLst/>
        </p:spPr>
      </p:pic>
      <p:pic>
        <p:nvPicPr>
          <p:cNvPr id="3078" name="Picture 6"/>
          <p:cNvPicPr>
            <a:picLocks noChangeAspect="1" noChangeArrowheads="1"/>
          </p:cNvPicPr>
          <p:nvPr/>
        </p:nvPicPr>
        <p:blipFill>
          <a:blip r:embed="rId5" cstate="print"/>
          <a:srcRect/>
          <a:stretch>
            <a:fillRect/>
          </a:stretch>
        </p:blipFill>
        <p:spPr bwMode="auto">
          <a:xfrm>
            <a:off x="6654982" y="4857760"/>
            <a:ext cx="1274604" cy="390605"/>
          </a:xfrm>
          <a:prstGeom prst="rect">
            <a:avLst/>
          </a:prstGeom>
          <a:noFill/>
          <a:ln w="9525">
            <a:noFill/>
            <a:miter lim="800000"/>
            <a:headEnd/>
            <a:tailEnd/>
          </a:ln>
          <a:effectLst/>
        </p:spPr>
      </p:pic>
      <p:pic>
        <p:nvPicPr>
          <p:cNvPr id="3079" name="Picture 7"/>
          <p:cNvPicPr>
            <a:picLocks noChangeAspect="1" noChangeArrowheads="1"/>
          </p:cNvPicPr>
          <p:nvPr/>
        </p:nvPicPr>
        <p:blipFill>
          <a:blip r:embed="rId6" cstate="print"/>
          <a:srcRect/>
          <a:stretch>
            <a:fillRect/>
          </a:stretch>
        </p:blipFill>
        <p:spPr bwMode="auto">
          <a:xfrm>
            <a:off x="6715141" y="3286124"/>
            <a:ext cx="1285883" cy="428628"/>
          </a:xfrm>
          <a:prstGeom prst="rect">
            <a:avLst/>
          </a:prstGeom>
          <a:noFill/>
          <a:ln w="9525">
            <a:noFill/>
            <a:miter lim="800000"/>
            <a:headEnd/>
            <a:tailEnd/>
          </a:ln>
          <a:effectLst/>
        </p:spPr>
      </p:pic>
      <p:pic>
        <p:nvPicPr>
          <p:cNvPr id="3081" name="Picture 9"/>
          <p:cNvPicPr>
            <a:picLocks noChangeAspect="1" noChangeArrowheads="1"/>
          </p:cNvPicPr>
          <p:nvPr/>
        </p:nvPicPr>
        <p:blipFill>
          <a:blip r:embed="rId7" cstate="print"/>
          <a:srcRect/>
          <a:stretch>
            <a:fillRect/>
          </a:stretch>
        </p:blipFill>
        <p:spPr bwMode="auto">
          <a:xfrm>
            <a:off x="571472" y="142852"/>
            <a:ext cx="3857652" cy="642942"/>
          </a:xfrm>
          <a:prstGeom prst="rect">
            <a:avLst/>
          </a:prstGeom>
          <a:noFill/>
          <a:ln w="9525">
            <a:noFill/>
            <a:miter lim="800000"/>
            <a:headEnd/>
            <a:tailEnd/>
          </a:ln>
          <a:effectLst/>
        </p:spPr>
      </p:pic>
      <p:pic>
        <p:nvPicPr>
          <p:cNvPr id="3082" name="Picture 10"/>
          <p:cNvPicPr>
            <a:picLocks noChangeAspect="1" noChangeArrowheads="1"/>
          </p:cNvPicPr>
          <p:nvPr/>
        </p:nvPicPr>
        <p:blipFill>
          <a:blip r:embed="rId8" cstate="print"/>
          <a:srcRect/>
          <a:stretch>
            <a:fillRect/>
          </a:stretch>
        </p:blipFill>
        <p:spPr bwMode="auto">
          <a:xfrm>
            <a:off x="6553218" y="1216420"/>
            <a:ext cx="1376368" cy="355192"/>
          </a:xfrm>
          <a:prstGeom prst="rect">
            <a:avLst/>
          </a:prstGeom>
          <a:noFill/>
          <a:ln w="9525">
            <a:noFill/>
            <a:miter lim="800000"/>
            <a:headEnd/>
            <a:tailEnd/>
          </a:ln>
          <a:effectLst/>
        </p:spPr>
      </p:pic>
      <p:pic>
        <p:nvPicPr>
          <p:cNvPr id="3083" name="Picture 11"/>
          <p:cNvPicPr>
            <a:picLocks noChangeAspect="1" noChangeArrowheads="1"/>
          </p:cNvPicPr>
          <p:nvPr/>
        </p:nvPicPr>
        <p:blipFill>
          <a:blip r:embed="rId9" cstate="print"/>
          <a:srcRect/>
          <a:stretch>
            <a:fillRect/>
          </a:stretch>
        </p:blipFill>
        <p:spPr bwMode="auto">
          <a:xfrm>
            <a:off x="4854089" y="71414"/>
            <a:ext cx="2075365" cy="785818"/>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401411" y="71414"/>
            <a:ext cx="6456737" cy="6886232"/>
          </a:xfrm>
          <a:prstGeom prst="rect">
            <a:avLst/>
          </a:prstGeom>
          <a:noFill/>
          <a:ln w="9525">
            <a:noFill/>
            <a:miter lim="800000"/>
            <a:headEnd/>
            <a:tailEnd/>
          </a:ln>
          <a:effectLst/>
        </p:spPr>
      </p:pic>
      <p:sp>
        <p:nvSpPr>
          <p:cNvPr id="3" name="2 CuadroTexto"/>
          <p:cNvSpPr txBox="1"/>
          <p:nvPr/>
        </p:nvSpPr>
        <p:spPr>
          <a:xfrm>
            <a:off x="357158" y="571480"/>
            <a:ext cx="418704" cy="646331"/>
          </a:xfrm>
          <a:prstGeom prst="rect">
            <a:avLst/>
          </a:prstGeom>
          <a:noFill/>
        </p:spPr>
        <p:txBody>
          <a:bodyPr wrap="none" rtlCol="0">
            <a:spAutoFit/>
          </a:bodyPr>
          <a:lstStyle/>
          <a:p>
            <a:r>
              <a:rPr lang="es-ES" sz="3600" b="1" dirty="0"/>
              <a:t>1</a:t>
            </a:r>
            <a:endParaRPr lang="en-US" sz="36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2910" y="1142984"/>
            <a:ext cx="8143932" cy="5693866"/>
          </a:xfrm>
          <a:prstGeom prst="rect">
            <a:avLst/>
          </a:prstGeom>
        </p:spPr>
        <p:txBody>
          <a:bodyPr wrap="square">
            <a:spAutoFit/>
          </a:bodyPr>
          <a:lstStyle/>
          <a:p>
            <a:r>
              <a:rPr lang="es-ES" sz="2800" b="1" u="sng" dirty="0">
                <a:solidFill>
                  <a:srgbClr val="FFFF00"/>
                </a:solidFill>
                <a:latin typeface="Arial" pitchFamily="34" charset="0"/>
                <a:cs typeface="Arial" pitchFamily="34" charset="0"/>
              </a:rPr>
              <a:t>El papel de la ciencia en la construcción de las políticas </a:t>
            </a:r>
            <a:r>
              <a:rPr lang="es-ES" sz="2800" b="1" u="sng" dirty="0" smtClean="0">
                <a:solidFill>
                  <a:srgbClr val="FFFF00"/>
                </a:solidFill>
                <a:latin typeface="Arial" pitchFamily="34" charset="0"/>
                <a:cs typeface="Arial" pitchFamily="34" charset="0"/>
              </a:rPr>
              <a:t>públicas.</a:t>
            </a:r>
            <a:endParaRPr lang="es-ES" sz="2800" b="1" u="sng" dirty="0">
              <a:solidFill>
                <a:srgbClr val="FFFF00"/>
              </a:solidFill>
              <a:latin typeface="Arial" pitchFamily="34" charset="0"/>
              <a:cs typeface="Arial" pitchFamily="34" charset="0"/>
            </a:endParaRPr>
          </a:p>
          <a:p>
            <a:endParaRPr lang="es-ES" sz="2800" b="1" dirty="0">
              <a:solidFill>
                <a:srgbClr val="FFFF00"/>
              </a:solidFill>
              <a:latin typeface="Arial" pitchFamily="34" charset="0"/>
              <a:cs typeface="Arial" pitchFamily="34" charset="0"/>
            </a:endParaRPr>
          </a:p>
          <a:p>
            <a:r>
              <a:rPr lang="es-ES" sz="2800" b="1" dirty="0">
                <a:solidFill>
                  <a:srgbClr val="FFFF00"/>
                </a:solidFill>
                <a:latin typeface="Arial" pitchFamily="34" charset="0"/>
                <a:cs typeface="Arial" pitchFamily="34" charset="0"/>
              </a:rPr>
              <a:t>La ciencia no puede ignorarse ni  dejarse de lado cuando se trata de legislar sobre asuntos que competen a la conducta personal de los individuos en una sociedad que respeta los derechos humanos (y más cuando las leyes PROHIBEN ciertas conductas).</a:t>
            </a:r>
          </a:p>
          <a:p>
            <a:endParaRPr lang="es-ES" sz="2800" b="1" dirty="0">
              <a:solidFill>
                <a:srgbClr val="FFFF00"/>
              </a:solidFill>
              <a:latin typeface="Arial" pitchFamily="34" charset="0"/>
              <a:cs typeface="Arial" pitchFamily="34" charset="0"/>
            </a:endParaRPr>
          </a:p>
          <a:p>
            <a:r>
              <a:rPr lang="es-ES" sz="2800" b="1" dirty="0">
                <a:solidFill>
                  <a:srgbClr val="FFFF00"/>
                </a:solidFill>
                <a:latin typeface="Arial" pitchFamily="34" charset="0"/>
                <a:cs typeface="Arial" pitchFamily="34" charset="0"/>
              </a:rPr>
              <a:t>¿Por qué está prohibida la mariguana?</a:t>
            </a:r>
          </a:p>
          <a:p>
            <a:endParaRPr lang="es-ES" sz="2800" b="1" dirty="0">
              <a:solidFill>
                <a:srgbClr val="FFFF00"/>
              </a:solidFill>
              <a:latin typeface="Arial" pitchFamily="34" charset="0"/>
              <a:cs typeface="Arial" pitchFamily="34" charset="0"/>
            </a:endParaRPr>
          </a:p>
          <a:p>
            <a:endParaRPr lang="es-ES" sz="2800" b="1" dirty="0">
              <a:solidFill>
                <a:srgbClr val="FFFF00"/>
              </a:solidFill>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500166" y="376216"/>
            <a:ext cx="6000792" cy="6267494"/>
          </a:xfrm>
          <a:prstGeom prst="rect">
            <a:avLst/>
          </a:prstGeom>
          <a:noFill/>
          <a:ln w="9525">
            <a:noFill/>
            <a:miter lim="800000"/>
            <a:headEnd/>
            <a:tailEnd/>
          </a:ln>
          <a:effectLst/>
        </p:spPr>
      </p:pic>
      <p:sp>
        <p:nvSpPr>
          <p:cNvPr id="3" name="2 CuadroTexto"/>
          <p:cNvSpPr txBox="1"/>
          <p:nvPr/>
        </p:nvSpPr>
        <p:spPr>
          <a:xfrm>
            <a:off x="357158" y="571480"/>
            <a:ext cx="418704" cy="646331"/>
          </a:xfrm>
          <a:prstGeom prst="rect">
            <a:avLst/>
          </a:prstGeom>
          <a:noFill/>
        </p:spPr>
        <p:txBody>
          <a:bodyPr wrap="none" rtlCol="0">
            <a:spAutoFit/>
          </a:bodyPr>
          <a:lstStyle/>
          <a:p>
            <a:r>
              <a:rPr lang="es-ES" sz="3600" b="1" dirty="0"/>
              <a:t>1</a:t>
            </a:r>
            <a:endParaRPr lang="en-US" sz="36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3540" y="285728"/>
            <a:ext cx="8999054" cy="285752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428596" y="3500438"/>
            <a:ext cx="8075036" cy="357190"/>
          </a:xfrm>
          <a:prstGeom prst="rect">
            <a:avLst/>
          </a:prstGeom>
          <a:noFill/>
          <a:ln w="9525">
            <a:noFill/>
            <a:miter lim="800000"/>
            <a:headEnd/>
            <a:tailEnd/>
          </a:ln>
          <a:effectLst/>
        </p:spPr>
      </p:pic>
    </p:spTree>
    <p:extLst>
      <p:ext uri="{BB962C8B-B14F-4D97-AF65-F5344CB8AC3E}">
        <p14:creationId xmlns:p14="http://schemas.microsoft.com/office/powerpoint/2010/main" val="1158013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233524" y="2492896"/>
            <a:ext cx="4910476" cy="4225472"/>
          </a:xfrm>
          <a:prstGeom prst="rect">
            <a:avLst/>
          </a:prstGeom>
          <a:noFill/>
          <a:ln w="9525">
            <a:noFill/>
            <a:miter lim="800000"/>
            <a:headEnd/>
            <a:tailEnd/>
          </a:ln>
          <a:effectLst/>
        </p:spPr>
      </p:pic>
      <p:pic>
        <p:nvPicPr>
          <p:cNvPr id="3" name="Picture 4"/>
          <p:cNvPicPr>
            <a:picLocks noChangeAspect="1" noChangeArrowheads="1"/>
          </p:cNvPicPr>
          <p:nvPr/>
        </p:nvPicPr>
        <p:blipFill>
          <a:blip r:embed="rId3" cstate="print"/>
          <a:srcRect/>
          <a:stretch>
            <a:fillRect/>
          </a:stretch>
        </p:blipFill>
        <p:spPr bwMode="auto">
          <a:xfrm>
            <a:off x="66834" y="51763"/>
            <a:ext cx="4228919" cy="4520245"/>
          </a:xfrm>
          <a:prstGeom prst="rect">
            <a:avLst/>
          </a:prstGeom>
          <a:noFill/>
          <a:ln w="9525">
            <a:noFill/>
            <a:miter lim="800000"/>
            <a:headEnd/>
            <a:tailEnd/>
          </a:ln>
          <a:effectLst/>
        </p:spPr>
      </p:pic>
    </p:spTree>
    <p:extLst>
      <p:ext uri="{BB962C8B-B14F-4D97-AF65-F5344CB8AC3E}">
        <p14:creationId xmlns:p14="http://schemas.microsoft.com/office/powerpoint/2010/main" val="3643812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259632" y="49870"/>
            <a:ext cx="6840760" cy="6442864"/>
          </a:xfrm>
          <a:prstGeom prst="rect">
            <a:avLst/>
          </a:prstGeom>
          <a:noFill/>
          <a:ln w="9525">
            <a:noFill/>
            <a:miter lim="800000"/>
            <a:headEnd/>
            <a:tailEnd/>
          </a:ln>
          <a:effectLst/>
        </p:spPr>
      </p:pic>
    </p:spTree>
    <p:extLst>
      <p:ext uri="{BB962C8B-B14F-4D97-AF65-F5344CB8AC3E}">
        <p14:creationId xmlns:p14="http://schemas.microsoft.com/office/powerpoint/2010/main" val="1186028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590669" y="428604"/>
            <a:ext cx="6124603" cy="5877422"/>
          </a:xfrm>
          <a:prstGeom prst="rect">
            <a:avLst/>
          </a:prstGeom>
          <a:noFill/>
          <a:ln w="9525">
            <a:noFill/>
            <a:miter lim="800000"/>
            <a:headEnd/>
            <a:tailEnd/>
          </a:ln>
          <a:effectLst/>
        </p:spPr>
      </p:pic>
    </p:spTree>
    <p:extLst>
      <p:ext uri="{BB962C8B-B14F-4D97-AF65-F5344CB8AC3E}">
        <p14:creationId xmlns:p14="http://schemas.microsoft.com/office/powerpoint/2010/main" val="1718913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59522" y="1919288"/>
            <a:ext cx="8651103" cy="4010042"/>
          </a:xfrm>
          <a:prstGeom prst="rect">
            <a:avLst/>
          </a:prstGeom>
          <a:noFill/>
          <a:ln w="9525">
            <a:noFill/>
            <a:miter lim="800000"/>
            <a:headEnd/>
            <a:tailEnd/>
          </a:ln>
          <a:effectLst/>
        </p:spPr>
      </p:pic>
      <p:sp>
        <p:nvSpPr>
          <p:cNvPr id="3" name="2 CuadroTexto"/>
          <p:cNvSpPr txBox="1"/>
          <p:nvPr/>
        </p:nvSpPr>
        <p:spPr>
          <a:xfrm>
            <a:off x="357158" y="571480"/>
            <a:ext cx="418704" cy="646331"/>
          </a:xfrm>
          <a:prstGeom prst="rect">
            <a:avLst/>
          </a:prstGeom>
          <a:noFill/>
        </p:spPr>
        <p:txBody>
          <a:bodyPr wrap="none" rtlCol="0">
            <a:spAutoFit/>
          </a:bodyPr>
          <a:lstStyle/>
          <a:p>
            <a:r>
              <a:rPr lang="es-ES" sz="3600" b="1" dirty="0"/>
              <a:t>1</a:t>
            </a:r>
            <a:endParaRPr lang="en-US" sz="36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2124066" y="239071"/>
            <a:ext cx="4376760" cy="6618953"/>
          </a:xfrm>
          <a:prstGeom prst="rect">
            <a:avLst/>
          </a:prstGeom>
          <a:noFill/>
          <a:ln w="9525">
            <a:noFill/>
            <a:miter lim="800000"/>
            <a:headEnd/>
            <a:tailEnd/>
          </a:ln>
          <a:effectLst/>
        </p:spPr>
      </p:pic>
      <p:sp>
        <p:nvSpPr>
          <p:cNvPr id="3" name="2 CuadroTexto"/>
          <p:cNvSpPr txBox="1"/>
          <p:nvPr/>
        </p:nvSpPr>
        <p:spPr>
          <a:xfrm>
            <a:off x="357158" y="500042"/>
            <a:ext cx="418704" cy="646331"/>
          </a:xfrm>
          <a:prstGeom prst="rect">
            <a:avLst/>
          </a:prstGeom>
          <a:noFill/>
        </p:spPr>
        <p:txBody>
          <a:bodyPr wrap="none" rtlCol="0">
            <a:spAutoFit/>
          </a:bodyPr>
          <a:lstStyle/>
          <a:p>
            <a:r>
              <a:rPr lang="es-ES" sz="3600" b="1" dirty="0"/>
              <a:t>3</a:t>
            </a:r>
            <a:endParaRPr lang="en-US" sz="3600"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00099" y="135131"/>
            <a:ext cx="7381291" cy="6651455"/>
          </a:xfrm>
          <a:prstGeom prst="rect">
            <a:avLst/>
          </a:prstGeom>
          <a:noFill/>
          <a:ln w="9525">
            <a:noFill/>
            <a:miter lim="800000"/>
            <a:headEnd/>
            <a:tailEnd/>
          </a:ln>
          <a:effectLst/>
        </p:spPr>
      </p:pic>
      <p:sp>
        <p:nvSpPr>
          <p:cNvPr id="3" name="2 CuadroTexto"/>
          <p:cNvSpPr txBox="1"/>
          <p:nvPr/>
        </p:nvSpPr>
        <p:spPr>
          <a:xfrm>
            <a:off x="357158" y="571480"/>
            <a:ext cx="418704" cy="646331"/>
          </a:xfrm>
          <a:prstGeom prst="rect">
            <a:avLst/>
          </a:prstGeom>
          <a:noFill/>
        </p:spPr>
        <p:txBody>
          <a:bodyPr wrap="none" rtlCol="0">
            <a:spAutoFit/>
          </a:bodyPr>
          <a:lstStyle/>
          <a:p>
            <a:r>
              <a:rPr lang="es-ES" sz="3600" b="1" dirty="0"/>
              <a:t>3</a:t>
            </a:r>
            <a:endParaRPr lang="en-US" sz="3600" b="1" dirty="0"/>
          </a:p>
        </p:txBody>
      </p:sp>
      <p:cxnSp>
        <p:nvCxnSpPr>
          <p:cNvPr id="5" name="4 Conector recto"/>
          <p:cNvCxnSpPr/>
          <p:nvPr/>
        </p:nvCxnSpPr>
        <p:spPr>
          <a:xfrm>
            <a:off x="5214942" y="3071810"/>
            <a:ext cx="3000396"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6 Conector recto"/>
          <p:cNvCxnSpPr/>
          <p:nvPr/>
        </p:nvCxnSpPr>
        <p:spPr>
          <a:xfrm>
            <a:off x="8501090" y="3714752"/>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8653490" y="3867152"/>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1071538" y="3786190"/>
            <a:ext cx="642942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14 Conector recto"/>
          <p:cNvCxnSpPr/>
          <p:nvPr/>
        </p:nvCxnSpPr>
        <p:spPr>
          <a:xfrm>
            <a:off x="1071538" y="3429000"/>
            <a:ext cx="72962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15 Conector recto"/>
          <p:cNvCxnSpPr/>
          <p:nvPr/>
        </p:nvCxnSpPr>
        <p:spPr>
          <a:xfrm>
            <a:off x="1071538" y="6357958"/>
            <a:ext cx="72962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16 Conector recto"/>
          <p:cNvCxnSpPr/>
          <p:nvPr/>
        </p:nvCxnSpPr>
        <p:spPr>
          <a:xfrm>
            <a:off x="1142976" y="6715148"/>
            <a:ext cx="57150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20 Conector recto"/>
          <p:cNvCxnSpPr/>
          <p:nvPr/>
        </p:nvCxnSpPr>
        <p:spPr>
          <a:xfrm>
            <a:off x="1071538" y="5643578"/>
            <a:ext cx="72962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21 Conector recto"/>
          <p:cNvCxnSpPr/>
          <p:nvPr/>
        </p:nvCxnSpPr>
        <p:spPr>
          <a:xfrm>
            <a:off x="1071538" y="6072206"/>
            <a:ext cx="72962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22 Conector recto"/>
          <p:cNvCxnSpPr/>
          <p:nvPr/>
        </p:nvCxnSpPr>
        <p:spPr>
          <a:xfrm>
            <a:off x="1071538" y="1285860"/>
            <a:ext cx="607223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42910" y="500042"/>
            <a:ext cx="8093234" cy="5715040"/>
          </a:xfrm>
          <a:prstGeom prst="rect">
            <a:avLst/>
          </a:prstGeom>
          <a:noFill/>
          <a:ln w="9525">
            <a:noFill/>
            <a:miter lim="800000"/>
            <a:headEnd/>
            <a:tailEnd/>
          </a:ln>
          <a:effectLst/>
        </p:spPr>
      </p:pic>
      <p:cxnSp>
        <p:nvCxnSpPr>
          <p:cNvPr id="3" name="2 Conector recto"/>
          <p:cNvCxnSpPr/>
          <p:nvPr/>
        </p:nvCxnSpPr>
        <p:spPr>
          <a:xfrm>
            <a:off x="776262" y="1285860"/>
            <a:ext cx="7796266"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 name="3 Conector recto"/>
          <p:cNvCxnSpPr/>
          <p:nvPr/>
        </p:nvCxnSpPr>
        <p:spPr>
          <a:xfrm>
            <a:off x="714348" y="1643050"/>
            <a:ext cx="7929618"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 name="4 Conector recto"/>
          <p:cNvCxnSpPr/>
          <p:nvPr/>
        </p:nvCxnSpPr>
        <p:spPr>
          <a:xfrm>
            <a:off x="785786" y="857232"/>
            <a:ext cx="7886752"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8 Conector recto"/>
          <p:cNvCxnSpPr/>
          <p:nvPr/>
        </p:nvCxnSpPr>
        <p:spPr>
          <a:xfrm>
            <a:off x="714348" y="5357826"/>
            <a:ext cx="785818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10 Conector recto"/>
          <p:cNvCxnSpPr/>
          <p:nvPr/>
        </p:nvCxnSpPr>
        <p:spPr>
          <a:xfrm>
            <a:off x="776262" y="4572008"/>
            <a:ext cx="765339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11 Conector recto"/>
          <p:cNvCxnSpPr/>
          <p:nvPr/>
        </p:nvCxnSpPr>
        <p:spPr>
          <a:xfrm>
            <a:off x="766738" y="5000636"/>
            <a:ext cx="7877228"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12 Conector recto"/>
          <p:cNvCxnSpPr/>
          <p:nvPr/>
        </p:nvCxnSpPr>
        <p:spPr>
          <a:xfrm>
            <a:off x="714348" y="5786454"/>
            <a:ext cx="795819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17 Conector recto"/>
          <p:cNvCxnSpPr/>
          <p:nvPr/>
        </p:nvCxnSpPr>
        <p:spPr>
          <a:xfrm>
            <a:off x="1847832" y="4143380"/>
            <a:ext cx="6796134"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19 Conector recto"/>
          <p:cNvCxnSpPr/>
          <p:nvPr/>
        </p:nvCxnSpPr>
        <p:spPr>
          <a:xfrm>
            <a:off x="785786" y="2071678"/>
            <a:ext cx="1143008"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457200" y="368072"/>
            <a:ext cx="8264525" cy="5509200"/>
          </a:xfrm>
          <a:prstGeom prst="rect">
            <a:avLst/>
          </a:prstGeom>
          <a:noFill/>
          <a:ln w="9525">
            <a:noFill/>
            <a:miter lim="800000"/>
            <a:headEnd/>
            <a:tailEnd/>
          </a:ln>
        </p:spPr>
        <p:txBody>
          <a:bodyPr>
            <a:spAutoFit/>
          </a:bodyPr>
          <a:lstStyle/>
          <a:p>
            <a:r>
              <a:rPr lang="es-ES_tradnl" sz="3200" b="1" dirty="0">
                <a:solidFill>
                  <a:srgbClr val="FFFF00"/>
                </a:solidFill>
              </a:rPr>
              <a:t>Los nuevos conocimientos sobre la fisiología y bioquímica de las neuronas, las redes neuronales, las funciones específicas de las regiones cerebrales y los diversos neurotransmisores, han abierto un nuevo panorama para entender el funcionamiento cerebral y la conciencia, así como para </a:t>
            </a:r>
            <a:r>
              <a:rPr lang="es-ES_tradnl" sz="3200" b="1" u="sng" dirty="0">
                <a:solidFill>
                  <a:srgbClr val="FFFF00"/>
                </a:solidFill>
              </a:rPr>
              <a:t>el diseño de nuevos tratamientos farmacológicos para las enfermedades neurológicas y mentales, y para el mejor uso de las drogas actuales, lícitas o ilícitas </a:t>
            </a:r>
            <a:r>
              <a:rPr lang="es-ES_tradnl" sz="3200" b="1" dirty="0">
                <a:solidFill>
                  <a:srgbClr val="FFFF00"/>
                </a:solidFill>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CuadroTexto"/>
          <p:cNvSpPr txBox="1">
            <a:spLocks noChangeArrowheads="1"/>
          </p:cNvSpPr>
          <p:nvPr/>
        </p:nvSpPr>
        <p:spPr bwMode="auto">
          <a:xfrm>
            <a:off x="1763713" y="476250"/>
            <a:ext cx="184150" cy="519113"/>
          </a:xfrm>
          <a:prstGeom prst="rect">
            <a:avLst/>
          </a:prstGeom>
          <a:noFill/>
          <a:ln w="9525">
            <a:noFill/>
            <a:miter lim="800000"/>
            <a:headEnd/>
            <a:tailEnd/>
          </a:ln>
        </p:spPr>
        <p:txBody>
          <a:bodyPr wrap="none">
            <a:spAutoFit/>
          </a:bodyPr>
          <a:lstStyle/>
          <a:p>
            <a:endParaRPr lang="es-MX" sz="2800" b="1">
              <a:solidFill>
                <a:srgbClr val="FFFF00"/>
              </a:solidFill>
            </a:endParaRPr>
          </a:p>
        </p:txBody>
      </p:sp>
      <p:sp>
        <p:nvSpPr>
          <p:cNvPr id="14341" name="Text Box 5"/>
          <p:cNvSpPr txBox="1">
            <a:spLocks noChangeArrowheads="1"/>
          </p:cNvSpPr>
          <p:nvPr/>
        </p:nvSpPr>
        <p:spPr bwMode="auto">
          <a:xfrm>
            <a:off x="273465" y="123454"/>
            <a:ext cx="8776532" cy="4832092"/>
          </a:xfrm>
          <a:prstGeom prst="rect">
            <a:avLst/>
          </a:prstGeom>
          <a:noFill/>
          <a:ln w="9525">
            <a:noFill/>
            <a:miter lim="800000"/>
            <a:headEnd/>
            <a:tailEnd/>
          </a:ln>
          <a:effectLst/>
        </p:spPr>
        <p:txBody>
          <a:bodyPr wrap="square">
            <a:spAutoFit/>
          </a:bodyPr>
          <a:lstStyle/>
          <a:p>
            <a:r>
              <a:rPr lang="es-ES" sz="2800" b="1" dirty="0">
                <a:solidFill>
                  <a:srgbClr val="FFFF00"/>
                </a:solidFill>
              </a:rPr>
              <a:t>Dilemas derivados de las nuevas </a:t>
            </a:r>
            <a:r>
              <a:rPr lang="es-ES" sz="2800" b="1" dirty="0" err="1">
                <a:solidFill>
                  <a:srgbClr val="FFFF00"/>
                </a:solidFill>
              </a:rPr>
              <a:t>neurotecnologías</a:t>
            </a:r>
            <a:r>
              <a:rPr lang="es-ES" sz="2800" b="1" dirty="0">
                <a:solidFill>
                  <a:srgbClr val="FFFF00"/>
                </a:solidFill>
              </a:rPr>
              <a:t>, que permiten nuevos conocimientos sobre los circuitos y la química neuronal, pero además que pueden usarse para alterar las funciones mentales, generar cambios conductuales y por eso modificar los conceptos de  responsabilidad, culpabilidad, personalidad y  libre </a:t>
            </a:r>
            <a:r>
              <a:rPr lang="es-ES" sz="2800" b="1" dirty="0" smtClean="0">
                <a:solidFill>
                  <a:srgbClr val="FFFF00"/>
                </a:solidFill>
              </a:rPr>
              <a:t>albedrío.</a:t>
            </a:r>
            <a:endParaRPr lang="es-ES" sz="2800" b="1" dirty="0">
              <a:solidFill>
                <a:srgbClr val="FFFF00"/>
              </a:solidFill>
            </a:endParaRPr>
          </a:p>
          <a:p>
            <a:endParaRPr lang="es-MX" sz="2800" b="1" u="sng" dirty="0">
              <a:solidFill>
                <a:srgbClr val="FFFF00"/>
              </a:solidFill>
            </a:endParaRPr>
          </a:p>
          <a:p>
            <a:r>
              <a:rPr lang="es-MX" sz="2800" b="1" dirty="0">
                <a:solidFill>
                  <a:srgbClr val="FFFF00"/>
                </a:solidFill>
              </a:rPr>
              <a:t>El proyecto BRAIN (Brain Research through Advanced Innovative Technologies) en EEUU y similares en Europa y en </a:t>
            </a:r>
            <a:r>
              <a:rPr lang="es-MX" sz="2800" b="1" dirty="0" smtClean="0">
                <a:solidFill>
                  <a:srgbClr val="FFFF00"/>
                </a:solidFill>
              </a:rPr>
              <a:t>Asia.</a:t>
            </a:r>
            <a:endParaRPr lang="es-ES" sz="2800" b="1" dirty="0">
              <a:solidFill>
                <a:srgbClr val="FFFF00"/>
              </a:solidFill>
            </a:endParaRPr>
          </a:p>
        </p:txBody>
      </p:sp>
    </p:spTree>
    <p:extLst>
      <p:ext uri="{BB962C8B-B14F-4D97-AF65-F5344CB8AC3E}">
        <p14:creationId xmlns:p14="http://schemas.microsoft.com/office/powerpoint/2010/main" val="343760123"/>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b="39786"/>
          <a:stretch>
            <a:fillRect/>
          </a:stretch>
        </p:blipFill>
        <p:spPr bwMode="auto">
          <a:xfrm>
            <a:off x="3084622" y="94112"/>
            <a:ext cx="5916534" cy="3049136"/>
          </a:xfrm>
          <a:prstGeom prst="rect">
            <a:avLst/>
          </a:prstGeom>
          <a:noFill/>
          <a:ln w="9525">
            <a:noFill/>
            <a:miter lim="800000"/>
            <a:headEnd/>
            <a:tailEnd/>
          </a:ln>
        </p:spPr>
      </p:pic>
      <p:sp>
        <p:nvSpPr>
          <p:cNvPr id="54275" name="Text Box 3"/>
          <p:cNvSpPr txBox="1">
            <a:spLocks noChangeArrowheads="1"/>
          </p:cNvSpPr>
          <p:nvPr/>
        </p:nvSpPr>
        <p:spPr bwMode="auto">
          <a:xfrm>
            <a:off x="158750" y="71414"/>
            <a:ext cx="2986843" cy="369332"/>
          </a:xfrm>
          <a:prstGeom prst="rect">
            <a:avLst/>
          </a:prstGeom>
          <a:noFill/>
          <a:ln w="9525">
            <a:noFill/>
            <a:miter lim="800000"/>
            <a:headEnd/>
            <a:tailEnd/>
          </a:ln>
        </p:spPr>
        <p:txBody>
          <a:bodyPr wrap="none">
            <a:spAutoFit/>
          </a:bodyPr>
          <a:lstStyle/>
          <a:p>
            <a:r>
              <a:rPr lang="es-ES" b="1" dirty="0" err="1">
                <a:solidFill>
                  <a:srgbClr val="FFFF00"/>
                </a:solidFill>
              </a:rPr>
              <a:t>Nat</a:t>
            </a:r>
            <a:r>
              <a:rPr lang="es-ES" b="1" dirty="0">
                <a:solidFill>
                  <a:srgbClr val="FFFF00"/>
                </a:solidFill>
              </a:rPr>
              <a:t> </a:t>
            </a:r>
            <a:r>
              <a:rPr lang="es-ES" b="1" dirty="0" err="1">
                <a:solidFill>
                  <a:srgbClr val="FFFF00"/>
                </a:solidFill>
              </a:rPr>
              <a:t>Rev</a:t>
            </a:r>
            <a:r>
              <a:rPr lang="es-ES" b="1" dirty="0">
                <a:solidFill>
                  <a:srgbClr val="FFFF00"/>
                </a:solidFill>
              </a:rPr>
              <a:t> </a:t>
            </a:r>
            <a:r>
              <a:rPr lang="es-ES" b="1" dirty="0" err="1">
                <a:solidFill>
                  <a:srgbClr val="FFFF00"/>
                </a:solidFill>
              </a:rPr>
              <a:t>Neurosci</a:t>
            </a:r>
            <a:r>
              <a:rPr lang="es-ES" b="1" dirty="0">
                <a:solidFill>
                  <a:srgbClr val="FFFF00"/>
                </a:solidFill>
              </a:rPr>
              <a:t> 8:844, 2007</a:t>
            </a:r>
          </a:p>
        </p:txBody>
      </p:sp>
      <p:sp>
        <p:nvSpPr>
          <p:cNvPr id="54276" name="Rectangle 4"/>
          <p:cNvSpPr>
            <a:spLocks noChangeArrowheads="1"/>
          </p:cNvSpPr>
          <p:nvPr/>
        </p:nvSpPr>
        <p:spPr bwMode="auto">
          <a:xfrm>
            <a:off x="391532" y="679906"/>
            <a:ext cx="2894584" cy="2677656"/>
          </a:xfrm>
          <a:prstGeom prst="rect">
            <a:avLst/>
          </a:prstGeom>
          <a:noFill/>
          <a:ln w="9525">
            <a:noFill/>
            <a:miter lim="800000"/>
            <a:headEnd/>
            <a:tailEnd/>
          </a:ln>
        </p:spPr>
        <p:txBody>
          <a:bodyPr wrap="square">
            <a:spAutoFit/>
          </a:bodyPr>
          <a:lstStyle/>
          <a:p>
            <a:r>
              <a:rPr lang="es-ES" sz="2400" b="1" dirty="0">
                <a:solidFill>
                  <a:srgbClr val="FFFF00"/>
                </a:solidFill>
                <a:latin typeface="Arial" pitchFamily="34" charset="0"/>
                <a:cs typeface="Arial" pitchFamily="34" charset="0"/>
              </a:rPr>
              <a:t>Circuitos neuronales del placer o gratificación  </a:t>
            </a:r>
          </a:p>
          <a:p>
            <a:r>
              <a:rPr lang="es-ES" sz="2400" b="1" dirty="0">
                <a:solidFill>
                  <a:srgbClr val="FFFF00"/>
                </a:solidFill>
                <a:latin typeface="Arial" pitchFamily="34" charset="0"/>
                <a:cs typeface="Arial" pitchFamily="34" charset="0"/>
              </a:rPr>
              <a:t>(véase la línea roja</a:t>
            </a:r>
            <a:r>
              <a:rPr lang="es-ES" sz="2400" b="1" dirty="0" smtClean="0">
                <a:solidFill>
                  <a:srgbClr val="FFFF00"/>
                </a:solidFill>
                <a:latin typeface="Arial" pitchFamily="34" charset="0"/>
                <a:cs typeface="Arial" pitchFamily="34" charset="0"/>
              </a:rPr>
              <a:t>).</a:t>
            </a:r>
            <a:endParaRPr lang="es-ES" sz="2400" b="1" dirty="0">
              <a:solidFill>
                <a:srgbClr val="FFFF00"/>
              </a:solidFill>
              <a:latin typeface="Arial" pitchFamily="34" charset="0"/>
              <a:cs typeface="Arial" pitchFamily="34" charset="0"/>
            </a:endParaRPr>
          </a:p>
          <a:p>
            <a:endParaRPr lang="es-ES" sz="2400" b="1" dirty="0">
              <a:solidFill>
                <a:srgbClr val="FFFF00"/>
              </a:solidFill>
              <a:latin typeface="Arial" pitchFamily="34" charset="0"/>
              <a:cs typeface="Arial" pitchFamily="34" charset="0"/>
            </a:endParaRPr>
          </a:p>
        </p:txBody>
      </p:sp>
      <p:pic>
        <p:nvPicPr>
          <p:cNvPr id="5" name="Picture 2"/>
          <p:cNvPicPr>
            <a:picLocks noChangeAspect="1" noChangeArrowheads="1"/>
          </p:cNvPicPr>
          <p:nvPr/>
        </p:nvPicPr>
        <p:blipFill>
          <a:blip r:embed="rId3" cstate="print"/>
          <a:srcRect b="30904"/>
          <a:stretch>
            <a:fillRect/>
          </a:stretch>
        </p:blipFill>
        <p:spPr bwMode="auto">
          <a:xfrm>
            <a:off x="3109931" y="3213965"/>
            <a:ext cx="5891225" cy="3215431"/>
          </a:xfrm>
          <a:prstGeom prst="rect">
            <a:avLst/>
          </a:prstGeom>
          <a:noFill/>
          <a:ln w="9525">
            <a:noFill/>
            <a:miter lim="800000"/>
            <a:headEnd/>
            <a:tailEnd/>
          </a:ln>
        </p:spPr>
      </p:pic>
      <p:sp>
        <p:nvSpPr>
          <p:cNvPr id="6" name="Text Box 4"/>
          <p:cNvSpPr txBox="1">
            <a:spLocks noChangeArrowheads="1"/>
          </p:cNvSpPr>
          <p:nvPr/>
        </p:nvSpPr>
        <p:spPr bwMode="auto">
          <a:xfrm>
            <a:off x="446075" y="4086059"/>
            <a:ext cx="2482851" cy="1200329"/>
          </a:xfrm>
          <a:prstGeom prst="rect">
            <a:avLst/>
          </a:prstGeom>
          <a:noFill/>
          <a:ln w="9525">
            <a:noFill/>
            <a:miter lim="800000"/>
            <a:headEnd/>
            <a:tailEnd/>
          </a:ln>
        </p:spPr>
        <p:txBody>
          <a:bodyPr wrap="square">
            <a:spAutoFit/>
          </a:bodyPr>
          <a:lstStyle/>
          <a:p>
            <a:r>
              <a:rPr lang="es-ES" sz="2400" b="1" dirty="0">
                <a:solidFill>
                  <a:srgbClr val="FFFF00"/>
                </a:solidFill>
                <a:latin typeface="Arial" pitchFamily="34" charset="0"/>
                <a:cs typeface="Arial" pitchFamily="34" charset="0"/>
              </a:rPr>
              <a:t>Circuitos neuronales de la </a:t>
            </a:r>
            <a:r>
              <a:rPr lang="es-ES" sz="2400" b="1" dirty="0" smtClean="0">
                <a:solidFill>
                  <a:srgbClr val="FFFF00"/>
                </a:solidFill>
                <a:latin typeface="Arial" pitchFamily="34" charset="0"/>
                <a:cs typeface="Arial" pitchFamily="34" charset="0"/>
              </a:rPr>
              <a:t>adicción.</a:t>
            </a:r>
            <a:endParaRPr lang="es-ES" sz="2400" b="1" dirty="0">
              <a:solidFill>
                <a:srgbClr val="FFFF00"/>
              </a:solidFill>
              <a:latin typeface="Arial" pitchFamily="34" charset="0"/>
              <a:cs typeface="Arial" pitchFamily="34" charset="0"/>
            </a:endParaRPr>
          </a:p>
        </p:txBody>
      </p:sp>
      <p:sp>
        <p:nvSpPr>
          <p:cNvPr id="7" name="6 Rectángulo"/>
          <p:cNvSpPr/>
          <p:nvPr/>
        </p:nvSpPr>
        <p:spPr>
          <a:xfrm>
            <a:off x="386642" y="3244334"/>
            <a:ext cx="2113656" cy="523220"/>
          </a:xfrm>
          <a:prstGeom prst="rect">
            <a:avLst/>
          </a:prstGeom>
        </p:spPr>
        <p:txBody>
          <a:bodyPr wrap="none">
            <a:spAutoFit/>
          </a:bodyPr>
          <a:lstStyle/>
          <a:p>
            <a:r>
              <a:rPr lang="es-ES" sz="2800" b="1" dirty="0">
                <a:solidFill>
                  <a:srgbClr val="FFFF00"/>
                </a:solidFill>
                <a:latin typeface="Arial" pitchFamily="34" charset="0"/>
                <a:cs typeface="Arial" pitchFamily="34" charset="0"/>
              </a:rPr>
              <a:t>DOPAMINA</a:t>
            </a:r>
            <a:endParaRPr lang="en-US" sz="2800" dirty="0"/>
          </a:p>
        </p:txBody>
      </p:sp>
      <p:sp>
        <p:nvSpPr>
          <p:cNvPr id="8" name="Text Box 3"/>
          <p:cNvSpPr txBox="1">
            <a:spLocks noChangeArrowheads="1"/>
          </p:cNvSpPr>
          <p:nvPr/>
        </p:nvSpPr>
        <p:spPr bwMode="auto">
          <a:xfrm>
            <a:off x="4357712" y="6329363"/>
            <a:ext cx="2986843" cy="369332"/>
          </a:xfrm>
          <a:prstGeom prst="rect">
            <a:avLst/>
          </a:prstGeom>
          <a:noFill/>
          <a:ln w="9525">
            <a:noFill/>
            <a:miter lim="800000"/>
            <a:headEnd/>
            <a:tailEnd/>
          </a:ln>
        </p:spPr>
        <p:txBody>
          <a:bodyPr wrap="none">
            <a:spAutoFit/>
          </a:bodyPr>
          <a:lstStyle/>
          <a:p>
            <a:r>
              <a:rPr lang="es-ES" b="1" dirty="0" err="1">
                <a:solidFill>
                  <a:srgbClr val="FFFF00"/>
                </a:solidFill>
              </a:rPr>
              <a:t>Nat</a:t>
            </a:r>
            <a:r>
              <a:rPr lang="es-ES" b="1" dirty="0">
                <a:solidFill>
                  <a:srgbClr val="FFFF00"/>
                </a:solidFill>
              </a:rPr>
              <a:t> </a:t>
            </a:r>
            <a:r>
              <a:rPr lang="es-ES" b="1" dirty="0" err="1">
                <a:solidFill>
                  <a:srgbClr val="FFFF00"/>
                </a:solidFill>
              </a:rPr>
              <a:t>Rev</a:t>
            </a:r>
            <a:r>
              <a:rPr lang="es-ES" b="1" dirty="0">
                <a:solidFill>
                  <a:srgbClr val="FFFF00"/>
                </a:solidFill>
              </a:rPr>
              <a:t> </a:t>
            </a:r>
            <a:r>
              <a:rPr lang="es-ES" b="1" dirty="0" err="1">
                <a:solidFill>
                  <a:srgbClr val="FFFF00"/>
                </a:solidFill>
              </a:rPr>
              <a:t>Neurosci</a:t>
            </a:r>
            <a:r>
              <a:rPr lang="es-ES" b="1" dirty="0">
                <a:solidFill>
                  <a:srgbClr val="FFFF00"/>
                </a:solidFill>
              </a:rPr>
              <a:t> 2:121, 2001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AUT0039"/>
          <p:cNvPicPr>
            <a:picLocks noChangeAspect="1" noChangeArrowheads="1"/>
          </p:cNvPicPr>
          <p:nvPr/>
        </p:nvPicPr>
        <p:blipFill>
          <a:blip r:embed="rId2" cstate="print"/>
          <a:srcRect/>
          <a:stretch>
            <a:fillRect/>
          </a:stretch>
        </p:blipFill>
        <p:spPr bwMode="auto">
          <a:xfrm>
            <a:off x="228600" y="1676400"/>
            <a:ext cx="5029200" cy="3254375"/>
          </a:xfrm>
          <a:prstGeom prst="rect">
            <a:avLst/>
          </a:prstGeom>
          <a:noFill/>
          <a:ln w="9525">
            <a:noFill/>
            <a:miter lim="800000"/>
            <a:headEnd/>
            <a:tailEnd/>
          </a:ln>
          <a:effectLst/>
        </p:spPr>
      </p:pic>
      <p:pic>
        <p:nvPicPr>
          <p:cNvPr id="112643" name="Picture 3" descr="~AUT0040"/>
          <p:cNvPicPr>
            <a:picLocks noChangeAspect="1" noChangeArrowheads="1"/>
          </p:cNvPicPr>
          <p:nvPr/>
        </p:nvPicPr>
        <p:blipFill>
          <a:blip r:embed="rId3" cstate="print"/>
          <a:srcRect/>
          <a:stretch>
            <a:fillRect/>
          </a:stretch>
        </p:blipFill>
        <p:spPr bwMode="auto">
          <a:xfrm>
            <a:off x="4572000" y="1676400"/>
            <a:ext cx="4572000" cy="3267075"/>
          </a:xfrm>
          <a:prstGeom prst="rect">
            <a:avLst/>
          </a:prstGeom>
          <a:noFill/>
          <a:ln w="9525">
            <a:noFill/>
            <a:miter lim="800000"/>
            <a:headEnd/>
            <a:tailEnd/>
          </a:ln>
          <a:effectLst/>
        </p:spPr>
      </p:pic>
      <p:sp>
        <p:nvSpPr>
          <p:cNvPr id="112644" name="Text Box 4"/>
          <p:cNvSpPr txBox="1">
            <a:spLocks noChangeArrowheads="1"/>
          </p:cNvSpPr>
          <p:nvPr/>
        </p:nvSpPr>
        <p:spPr bwMode="auto">
          <a:xfrm>
            <a:off x="365125" y="573088"/>
            <a:ext cx="5349875" cy="457200"/>
          </a:xfrm>
          <a:prstGeom prst="rect">
            <a:avLst/>
          </a:prstGeom>
          <a:noFill/>
          <a:ln w="9525">
            <a:noFill/>
            <a:miter lim="800000"/>
            <a:headEnd/>
            <a:tailEnd/>
          </a:ln>
          <a:effectLst/>
        </p:spPr>
        <p:txBody>
          <a:bodyPr wrap="none">
            <a:spAutoFit/>
          </a:bodyPr>
          <a:lstStyle/>
          <a:p>
            <a:r>
              <a:rPr lang="es-ES_tradnl" sz="2400" b="1">
                <a:solidFill>
                  <a:srgbClr val="FFFF00"/>
                </a:solidFill>
              </a:rPr>
              <a:t>CONEXIONES INTERNEURONALES</a:t>
            </a:r>
            <a:endParaRPr lang="es-ES" sz="2400" b="1">
              <a:solidFill>
                <a:srgbClr val="FFFF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2643"/>
                                        </p:tgtEl>
                                        <p:attrNameLst>
                                          <p:attrName>style.visibility</p:attrName>
                                        </p:attrNameLst>
                                      </p:cBhvr>
                                      <p:to>
                                        <p:strVal val="visible"/>
                                      </p:to>
                                    </p:set>
                                    <p:anim calcmode="lin" valueType="num">
                                      <p:cBhvr additive="base">
                                        <p:cTn id="7" dur="500" fill="hold"/>
                                        <p:tgtEl>
                                          <p:spTgt spid="112643"/>
                                        </p:tgtEl>
                                        <p:attrNameLst>
                                          <p:attrName>ppt_x</p:attrName>
                                        </p:attrNameLst>
                                      </p:cBhvr>
                                      <p:tavLst>
                                        <p:tav tm="0">
                                          <p:val>
                                            <p:strVal val="1+#ppt_w/2"/>
                                          </p:val>
                                        </p:tav>
                                        <p:tav tm="100000">
                                          <p:val>
                                            <p:strVal val="#ppt_x"/>
                                          </p:val>
                                        </p:tav>
                                      </p:tavLst>
                                    </p:anim>
                                    <p:anim calcmode="lin" valueType="num">
                                      <p:cBhvr additive="base">
                                        <p:cTn id="8" dur="500" fill="hold"/>
                                        <p:tgtEl>
                                          <p:spTgt spid="1126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AUT0043"/>
          <p:cNvPicPr>
            <a:picLocks noChangeAspect="1" noChangeArrowheads="1"/>
          </p:cNvPicPr>
          <p:nvPr/>
        </p:nvPicPr>
        <p:blipFill>
          <a:blip r:embed="rId2" cstate="print"/>
          <a:srcRect/>
          <a:stretch>
            <a:fillRect/>
          </a:stretch>
        </p:blipFill>
        <p:spPr bwMode="auto">
          <a:xfrm>
            <a:off x="0" y="1981200"/>
            <a:ext cx="4572000" cy="3417888"/>
          </a:xfrm>
          <a:prstGeom prst="rect">
            <a:avLst/>
          </a:prstGeom>
          <a:noFill/>
          <a:ln w="9525">
            <a:noFill/>
            <a:miter lim="800000"/>
            <a:headEnd/>
            <a:tailEnd/>
          </a:ln>
        </p:spPr>
      </p:pic>
      <p:pic>
        <p:nvPicPr>
          <p:cNvPr id="62467" name="Picture 3" descr="~AUT0045"/>
          <p:cNvPicPr>
            <a:picLocks noChangeAspect="1" noChangeArrowheads="1"/>
          </p:cNvPicPr>
          <p:nvPr/>
        </p:nvPicPr>
        <p:blipFill>
          <a:blip r:embed="rId3" cstate="print">
            <a:lum bright="-18000" contrast="24000"/>
          </a:blip>
          <a:srcRect/>
          <a:stretch>
            <a:fillRect/>
          </a:stretch>
        </p:blipFill>
        <p:spPr bwMode="auto">
          <a:xfrm>
            <a:off x="4419600" y="1981200"/>
            <a:ext cx="4953000" cy="3455988"/>
          </a:xfrm>
          <a:prstGeom prst="rect">
            <a:avLst/>
          </a:prstGeom>
          <a:noFill/>
          <a:ln w="9525">
            <a:noFill/>
            <a:miter lim="800000"/>
            <a:headEnd/>
            <a:tailEnd/>
          </a:ln>
        </p:spPr>
      </p:pic>
      <p:sp>
        <p:nvSpPr>
          <p:cNvPr id="27652" name="Text Box 4"/>
          <p:cNvSpPr txBox="1">
            <a:spLocks noChangeArrowheads="1"/>
          </p:cNvSpPr>
          <p:nvPr/>
        </p:nvSpPr>
        <p:spPr bwMode="auto">
          <a:xfrm>
            <a:off x="746125" y="573088"/>
            <a:ext cx="2106613" cy="466725"/>
          </a:xfrm>
          <a:prstGeom prst="rect">
            <a:avLst/>
          </a:prstGeom>
          <a:noFill/>
          <a:ln w="9525">
            <a:solidFill>
              <a:srgbClr val="FFFF00"/>
            </a:solidFill>
            <a:miter lim="800000"/>
            <a:headEnd/>
            <a:tailEnd/>
          </a:ln>
        </p:spPr>
        <p:txBody>
          <a:bodyPr wrap="none">
            <a:spAutoFit/>
          </a:bodyPr>
          <a:lstStyle/>
          <a:p>
            <a:r>
              <a:rPr lang="es-ES_tradnl" sz="2400" b="1">
                <a:solidFill>
                  <a:srgbClr val="FFFF00"/>
                </a:solidFill>
              </a:rPr>
              <a:t>LA SINAPSIS</a:t>
            </a:r>
            <a:endParaRPr lang="es-ES" sz="2400" b="1">
              <a:solidFill>
                <a:srgbClr val="FFFF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2467"/>
                                        </p:tgtEl>
                                        <p:attrNameLst>
                                          <p:attrName>style.visibility</p:attrName>
                                        </p:attrNameLst>
                                      </p:cBhvr>
                                      <p:to>
                                        <p:strVal val="visible"/>
                                      </p:to>
                                    </p:set>
                                    <p:anim calcmode="lin" valueType="num">
                                      <p:cBhvr additive="base">
                                        <p:cTn id="7" dur="500" fill="hold"/>
                                        <p:tgtEl>
                                          <p:spTgt spid="62467"/>
                                        </p:tgtEl>
                                        <p:attrNameLst>
                                          <p:attrName>ppt_x</p:attrName>
                                        </p:attrNameLst>
                                      </p:cBhvr>
                                      <p:tavLst>
                                        <p:tav tm="0">
                                          <p:val>
                                            <p:strVal val="1+#ppt_w/2"/>
                                          </p:val>
                                        </p:tav>
                                        <p:tav tm="100000">
                                          <p:val>
                                            <p:strVal val="#ppt_x"/>
                                          </p:val>
                                        </p:tav>
                                      </p:tavLst>
                                    </p:anim>
                                    <p:anim calcmode="lin" valueType="num">
                                      <p:cBhvr additive="base">
                                        <p:cTn id="8" dur="500" fill="hold"/>
                                        <p:tgtEl>
                                          <p:spTgt spid="624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0FF1"/>
          <p:cNvPicPr>
            <a:picLocks noChangeAspect="1" noChangeArrowheads="1"/>
          </p:cNvPicPr>
          <p:nvPr/>
        </p:nvPicPr>
        <p:blipFill>
          <a:blip r:embed="rId2" cstate="print"/>
          <a:srcRect t="2710" b="41295"/>
          <a:stretch>
            <a:fillRect/>
          </a:stretch>
        </p:blipFill>
        <p:spPr bwMode="auto">
          <a:xfrm>
            <a:off x="827088" y="890588"/>
            <a:ext cx="7343775" cy="5562600"/>
          </a:xfrm>
          <a:prstGeom prst="rect">
            <a:avLst/>
          </a:prstGeom>
          <a:noFill/>
          <a:ln w="9525">
            <a:noFill/>
            <a:miter lim="800000"/>
            <a:headEnd/>
            <a:tailEnd/>
          </a:ln>
          <a:effectLst/>
        </p:spPr>
      </p:pic>
      <p:sp>
        <p:nvSpPr>
          <p:cNvPr id="5123" name="Text Box 3"/>
          <p:cNvSpPr txBox="1">
            <a:spLocks noChangeArrowheads="1"/>
          </p:cNvSpPr>
          <p:nvPr/>
        </p:nvSpPr>
        <p:spPr bwMode="auto">
          <a:xfrm>
            <a:off x="827088" y="307975"/>
            <a:ext cx="7788275" cy="457200"/>
          </a:xfrm>
          <a:prstGeom prst="rect">
            <a:avLst/>
          </a:prstGeom>
          <a:noFill/>
          <a:ln w="9525">
            <a:noFill/>
            <a:miter lim="800000"/>
            <a:headEnd/>
            <a:tailEnd/>
          </a:ln>
          <a:effectLst/>
        </p:spPr>
        <p:txBody>
          <a:bodyPr wrap="none">
            <a:spAutoFit/>
          </a:bodyPr>
          <a:lstStyle/>
          <a:p>
            <a:r>
              <a:rPr lang="es-ES_tradnl" sz="2400" b="1">
                <a:solidFill>
                  <a:srgbClr val="FFFF00"/>
                </a:solidFill>
              </a:rPr>
              <a:t>TRANSMISION SINAPTICA: NEUROTRANSMISORES</a:t>
            </a:r>
            <a:endParaRPr lang="es-ES" sz="2400" b="1">
              <a:solidFill>
                <a:srgbClr val="FFFF00"/>
              </a:solidFill>
            </a:endParaRPr>
          </a:p>
        </p:txBody>
      </p:sp>
      <p:sp>
        <p:nvSpPr>
          <p:cNvPr id="5124" name="Text Box 4"/>
          <p:cNvSpPr txBox="1">
            <a:spLocks noChangeArrowheads="1"/>
          </p:cNvSpPr>
          <p:nvPr/>
        </p:nvSpPr>
        <p:spPr bwMode="auto">
          <a:xfrm>
            <a:off x="2665413" y="5824538"/>
            <a:ext cx="1838325" cy="584775"/>
          </a:xfrm>
          <a:prstGeom prst="rect">
            <a:avLst/>
          </a:prstGeom>
          <a:noFill/>
          <a:ln w="9525">
            <a:noFill/>
            <a:miter lim="800000"/>
            <a:headEnd/>
            <a:tailEnd/>
          </a:ln>
          <a:effectLst/>
        </p:spPr>
        <p:txBody>
          <a:bodyPr>
            <a:spAutoFit/>
          </a:bodyPr>
          <a:lstStyle/>
          <a:p>
            <a:r>
              <a:rPr lang="es-ES_tradnl" sz="1600" b="1" u="sng" dirty="0">
                <a:solidFill>
                  <a:schemeClr val="bg1"/>
                </a:solidFill>
              </a:rPr>
              <a:t>Neurona </a:t>
            </a:r>
            <a:r>
              <a:rPr lang="es-ES_tradnl" sz="1600" b="1" u="sng" dirty="0" err="1">
                <a:solidFill>
                  <a:schemeClr val="bg1"/>
                </a:solidFill>
              </a:rPr>
              <a:t>postsináptica</a:t>
            </a:r>
            <a:endParaRPr lang="es-ES" sz="1600" b="1" u="sng" dirty="0">
              <a:solidFill>
                <a:schemeClr val="bg1"/>
              </a:solidFill>
            </a:endParaRPr>
          </a:p>
        </p:txBody>
      </p:sp>
      <p:sp>
        <p:nvSpPr>
          <p:cNvPr id="5125" name="Rectangle 5"/>
          <p:cNvSpPr>
            <a:spLocks noChangeArrowheads="1"/>
          </p:cNvSpPr>
          <p:nvPr/>
        </p:nvSpPr>
        <p:spPr bwMode="auto">
          <a:xfrm>
            <a:off x="6954838" y="5286375"/>
            <a:ext cx="876300" cy="358775"/>
          </a:xfrm>
          <a:prstGeom prst="rect">
            <a:avLst/>
          </a:prstGeom>
          <a:solidFill>
            <a:srgbClr val="CCECFF"/>
          </a:solidFill>
          <a:ln w="9525">
            <a:noFill/>
            <a:miter lim="800000"/>
            <a:headEnd/>
            <a:tailEnd/>
          </a:ln>
          <a:effectLst/>
        </p:spPr>
        <p:txBody>
          <a:bodyPr wrap="none" anchor="ctr"/>
          <a:lstStyle/>
          <a:p>
            <a:endParaRPr lang="en-US"/>
          </a:p>
        </p:txBody>
      </p:sp>
      <p:sp>
        <p:nvSpPr>
          <p:cNvPr id="5126" name="Text Box 6"/>
          <p:cNvSpPr txBox="1">
            <a:spLocks noChangeArrowheads="1"/>
          </p:cNvSpPr>
          <p:nvPr/>
        </p:nvSpPr>
        <p:spPr bwMode="auto">
          <a:xfrm>
            <a:off x="6605588" y="3070225"/>
            <a:ext cx="1101584" cy="584775"/>
          </a:xfrm>
          <a:prstGeom prst="rect">
            <a:avLst/>
          </a:prstGeom>
          <a:noFill/>
          <a:ln w="9525">
            <a:noFill/>
            <a:miter lim="800000"/>
            <a:headEnd/>
            <a:tailEnd/>
          </a:ln>
          <a:effectLst/>
        </p:spPr>
        <p:txBody>
          <a:bodyPr wrap="none">
            <a:spAutoFit/>
          </a:bodyPr>
          <a:lstStyle/>
          <a:p>
            <a:r>
              <a:rPr lang="es-ES_tradnl" sz="1600" b="1" u="sng" dirty="0">
                <a:solidFill>
                  <a:schemeClr val="bg1"/>
                </a:solidFill>
              </a:rPr>
              <a:t>Célula </a:t>
            </a:r>
            <a:r>
              <a:rPr lang="es-ES_tradnl" sz="1600" b="1" u="sng" dirty="0" err="1">
                <a:solidFill>
                  <a:schemeClr val="bg1"/>
                </a:solidFill>
              </a:rPr>
              <a:t>glial</a:t>
            </a:r>
            <a:endParaRPr lang="es-ES_tradnl" sz="1600" b="1" u="sng" dirty="0">
              <a:solidFill>
                <a:schemeClr val="bg1"/>
              </a:solidFill>
            </a:endParaRPr>
          </a:p>
          <a:p>
            <a:r>
              <a:rPr lang="es-ES_tradnl" sz="1600" b="1" u="sng" dirty="0">
                <a:solidFill>
                  <a:schemeClr val="bg1"/>
                </a:solidFill>
              </a:rPr>
              <a:t>(</a:t>
            </a:r>
            <a:r>
              <a:rPr lang="es-ES_tradnl" sz="1600" b="1" u="sng" dirty="0" err="1">
                <a:solidFill>
                  <a:schemeClr val="bg1"/>
                </a:solidFill>
              </a:rPr>
              <a:t>astrocito</a:t>
            </a:r>
            <a:r>
              <a:rPr lang="es-ES_tradnl" sz="1600" b="1" u="sng" dirty="0">
                <a:solidFill>
                  <a:schemeClr val="bg1"/>
                </a:solidFill>
              </a:rPr>
              <a:t>)</a:t>
            </a:r>
            <a:endParaRPr lang="es-ES" sz="1600" b="1" u="sng" dirty="0">
              <a:solidFill>
                <a:schemeClr val="bg1"/>
              </a:solidFill>
            </a:endParaRPr>
          </a:p>
        </p:txBody>
      </p:sp>
      <p:sp>
        <p:nvSpPr>
          <p:cNvPr id="5127" name="Rectangle 7"/>
          <p:cNvSpPr>
            <a:spLocks noChangeArrowheads="1"/>
          </p:cNvSpPr>
          <p:nvPr/>
        </p:nvSpPr>
        <p:spPr bwMode="auto">
          <a:xfrm>
            <a:off x="3190875" y="1608138"/>
            <a:ext cx="962025" cy="538162"/>
          </a:xfrm>
          <a:prstGeom prst="rect">
            <a:avLst/>
          </a:prstGeom>
          <a:solidFill>
            <a:srgbClr val="CCECFF"/>
          </a:solidFill>
          <a:ln w="9525">
            <a:noFill/>
            <a:miter lim="800000"/>
            <a:headEnd/>
            <a:tailEnd/>
          </a:ln>
          <a:effectLst/>
        </p:spPr>
        <p:txBody>
          <a:bodyPr wrap="none" anchor="ctr"/>
          <a:lstStyle/>
          <a:p>
            <a:endParaRPr lang="en-US"/>
          </a:p>
        </p:txBody>
      </p:sp>
      <p:sp>
        <p:nvSpPr>
          <p:cNvPr id="5128" name="Rectangle 8"/>
          <p:cNvSpPr>
            <a:spLocks noChangeArrowheads="1"/>
          </p:cNvSpPr>
          <p:nvPr/>
        </p:nvSpPr>
        <p:spPr bwMode="auto">
          <a:xfrm>
            <a:off x="1724025" y="1069975"/>
            <a:ext cx="700088" cy="538163"/>
          </a:xfrm>
          <a:prstGeom prst="rect">
            <a:avLst/>
          </a:prstGeom>
          <a:solidFill>
            <a:srgbClr val="F8F8F8"/>
          </a:solidFill>
          <a:ln w="9525">
            <a:noFill/>
            <a:miter lim="800000"/>
            <a:headEnd/>
            <a:tailEnd/>
          </a:ln>
          <a:effectLst/>
        </p:spPr>
        <p:txBody>
          <a:bodyPr wrap="none" anchor="ctr"/>
          <a:lstStyle/>
          <a:p>
            <a:endParaRPr lang="en-US"/>
          </a:p>
        </p:txBody>
      </p:sp>
      <p:sp>
        <p:nvSpPr>
          <p:cNvPr id="5129" name="Rectangle 9"/>
          <p:cNvSpPr>
            <a:spLocks noChangeArrowheads="1"/>
          </p:cNvSpPr>
          <p:nvPr/>
        </p:nvSpPr>
        <p:spPr bwMode="auto">
          <a:xfrm>
            <a:off x="2752725" y="1698625"/>
            <a:ext cx="438150" cy="358775"/>
          </a:xfrm>
          <a:prstGeom prst="rect">
            <a:avLst/>
          </a:prstGeom>
          <a:solidFill>
            <a:srgbClr val="CCECFF"/>
          </a:solidFill>
          <a:ln w="9525">
            <a:noFill/>
            <a:miter lim="800000"/>
            <a:headEnd/>
            <a:tailEnd/>
          </a:ln>
          <a:effectLst/>
        </p:spPr>
        <p:txBody>
          <a:bodyPr wrap="none" anchor="ctr"/>
          <a:lstStyle/>
          <a:p>
            <a:endParaRPr lang="en-US"/>
          </a:p>
        </p:txBody>
      </p:sp>
      <p:sp>
        <p:nvSpPr>
          <p:cNvPr id="5130" name="Rectangle 10"/>
          <p:cNvSpPr>
            <a:spLocks noChangeArrowheads="1"/>
          </p:cNvSpPr>
          <p:nvPr/>
        </p:nvSpPr>
        <p:spPr bwMode="auto">
          <a:xfrm>
            <a:off x="1439863" y="2325688"/>
            <a:ext cx="1751012" cy="628650"/>
          </a:xfrm>
          <a:prstGeom prst="rect">
            <a:avLst/>
          </a:prstGeom>
          <a:solidFill>
            <a:srgbClr val="CCECFF"/>
          </a:solidFill>
          <a:ln w="9525">
            <a:noFill/>
            <a:miter lim="800000"/>
            <a:headEnd/>
            <a:tailEnd/>
          </a:ln>
          <a:effectLst/>
        </p:spPr>
        <p:txBody>
          <a:bodyPr wrap="none" anchor="ctr"/>
          <a:lstStyle/>
          <a:p>
            <a:endParaRPr lang="en-US"/>
          </a:p>
        </p:txBody>
      </p:sp>
      <p:sp>
        <p:nvSpPr>
          <p:cNvPr id="5131" name="Rectangle 11"/>
          <p:cNvSpPr>
            <a:spLocks noChangeArrowheads="1"/>
          </p:cNvSpPr>
          <p:nvPr/>
        </p:nvSpPr>
        <p:spPr bwMode="auto">
          <a:xfrm>
            <a:off x="2052638" y="2146300"/>
            <a:ext cx="438150" cy="269875"/>
          </a:xfrm>
          <a:prstGeom prst="rect">
            <a:avLst/>
          </a:prstGeom>
          <a:solidFill>
            <a:srgbClr val="CCECFF"/>
          </a:solidFill>
          <a:ln w="9525">
            <a:noFill/>
            <a:miter lim="800000"/>
            <a:headEnd/>
            <a:tailEnd/>
          </a:ln>
          <a:effectLst/>
        </p:spPr>
        <p:txBody>
          <a:bodyPr wrap="none" anchor="ctr"/>
          <a:lstStyle/>
          <a:p>
            <a:endParaRPr lang="en-US"/>
          </a:p>
        </p:txBody>
      </p:sp>
      <p:sp>
        <p:nvSpPr>
          <p:cNvPr id="5132" name="Rectangle 12"/>
          <p:cNvSpPr>
            <a:spLocks noChangeArrowheads="1"/>
          </p:cNvSpPr>
          <p:nvPr/>
        </p:nvSpPr>
        <p:spPr bwMode="auto">
          <a:xfrm>
            <a:off x="1177925" y="2506663"/>
            <a:ext cx="523875" cy="627062"/>
          </a:xfrm>
          <a:prstGeom prst="rect">
            <a:avLst/>
          </a:prstGeom>
          <a:solidFill>
            <a:srgbClr val="CCECFF"/>
          </a:solidFill>
          <a:ln w="9525">
            <a:noFill/>
            <a:miter lim="800000"/>
            <a:headEnd/>
            <a:tailEnd/>
          </a:ln>
          <a:effectLst/>
        </p:spPr>
        <p:txBody>
          <a:bodyPr wrap="none" anchor="ctr"/>
          <a:lstStyle/>
          <a:p>
            <a:endParaRPr lang="en-US"/>
          </a:p>
        </p:txBody>
      </p:sp>
      <p:sp>
        <p:nvSpPr>
          <p:cNvPr id="5133" name="Rectangle 13"/>
          <p:cNvSpPr>
            <a:spLocks noChangeArrowheads="1"/>
          </p:cNvSpPr>
          <p:nvPr/>
        </p:nvSpPr>
        <p:spPr bwMode="auto">
          <a:xfrm>
            <a:off x="3629025" y="4457700"/>
            <a:ext cx="436563" cy="179388"/>
          </a:xfrm>
          <a:prstGeom prst="rect">
            <a:avLst/>
          </a:prstGeom>
          <a:solidFill>
            <a:srgbClr val="CCECFF"/>
          </a:solidFill>
          <a:ln w="9525">
            <a:noFill/>
            <a:miter lim="800000"/>
            <a:headEnd/>
            <a:tailEnd/>
          </a:ln>
          <a:effectLst/>
        </p:spPr>
        <p:txBody>
          <a:bodyPr wrap="none" anchor="ctr"/>
          <a:lstStyle/>
          <a:p>
            <a:endParaRPr lang="en-US"/>
          </a:p>
        </p:txBody>
      </p:sp>
      <p:sp>
        <p:nvSpPr>
          <p:cNvPr id="5134" name="Text Box 14"/>
          <p:cNvSpPr txBox="1">
            <a:spLocks noChangeArrowheads="1"/>
          </p:cNvSpPr>
          <p:nvPr/>
        </p:nvSpPr>
        <p:spPr bwMode="auto">
          <a:xfrm>
            <a:off x="3540125" y="4389438"/>
            <a:ext cx="527709" cy="276999"/>
          </a:xfrm>
          <a:prstGeom prst="rect">
            <a:avLst/>
          </a:prstGeom>
          <a:noFill/>
          <a:ln w="9525">
            <a:noFill/>
            <a:miter lim="800000"/>
            <a:headEnd/>
            <a:tailEnd/>
          </a:ln>
          <a:effectLst/>
        </p:spPr>
        <p:txBody>
          <a:bodyPr wrap="none">
            <a:spAutoFit/>
          </a:bodyPr>
          <a:lstStyle/>
          <a:p>
            <a:r>
              <a:rPr lang="es-ES_tradnl" sz="1200" b="1" dirty="0">
                <a:solidFill>
                  <a:schemeClr val="bg1"/>
                </a:solidFill>
              </a:rPr>
              <a:t>iones</a:t>
            </a:r>
            <a:endParaRPr lang="es-ES" sz="1200" b="1" dirty="0">
              <a:solidFill>
                <a:schemeClr val="bg1"/>
              </a:solidFill>
            </a:endParaRPr>
          </a:p>
        </p:txBody>
      </p:sp>
      <p:sp>
        <p:nvSpPr>
          <p:cNvPr id="5135" name="Rectangle 15"/>
          <p:cNvSpPr>
            <a:spLocks noChangeArrowheads="1"/>
          </p:cNvSpPr>
          <p:nvPr/>
        </p:nvSpPr>
        <p:spPr bwMode="auto">
          <a:xfrm>
            <a:off x="5903913" y="2506663"/>
            <a:ext cx="438150" cy="358775"/>
          </a:xfrm>
          <a:prstGeom prst="rect">
            <a:avLst/>
          </a:prstGeom>
          <a:solidFill>
            <a:srgbClr val="F8F8F8"/>
          </a:solidFill>
          <a:ln w="9525">
            <a:noFill/>
            <a:miter lim="800000"/>
            <a:headEnd/>
            <a:tailEnd/>
          </a:ln>
          <a:effectLst/>
        </p:spPr>
        <p:txBody>
          <a:bodyPr wrap="none" anchor="ctr"/>
          <a:lstStyle/>
          <a:p>
            <a:endParaRPr lang="en-US"/>
          </a:p>
        </p:txBody>
      </p:sp>
      <p:sp>
        <p:nvSpPr>
          <p:cNvPr id="5136" name="Rectangle 16"/>
          <p:cNvSpPr>
            <a:spLocks noChangeArrowheads="1"/>
          </p:cNvSpPr>
          <p:nvPr/>
        </p:nvSpPr>
        <p:spPr bwMode="auto">
          <a:xfrm>
            <a:off x="6516688" y="3941763"/>
            <a:ext cx="438150" cy="358775"/>
          </a:xfrm>
          <a:prstGeom prst="rect">
            <a:avLst/>
          </a:prstGeom>
          <a:solidFill>
            <a:srgbClr val="CCECFF"/>
          </a:solidFill>
          <a:ln w="9525">
            <a:noFill/>
            <a:miter lim="800000"/>
            <a:headEnd/>
            <a:tailEnd/>
          </a:ln>
          <a:effectLst/>
        </p:spPr>
        <p:txBody>
          <a:bodyPr wrap="none" anchor="ctr"/>
          <a:lstStyle/>
          <a:p>
            <a:endParaRPr lang="en-US"/>
          </a:p>
        </p:txBody>
      </p:sp>
      <p:sp>
        <p:nvSpPr>
          <p:cNvPr id="5137" name="Text Box 17"/>
          <p:cNvSpPr txBox="1">
            <a:spLocks noChangeArrowheads="1"/>
          </p:cNvSpPr>
          <p:nvPr/>
        </p:nvSpPr>
        <p:spPr bwMode="auto">
          <a:xfrm>
            <a:off x="6500826" y="4000504"/>
            <a:ext cx="1103315" cy="338554"/>
          </a:xfrm>
          <a:prstGeom prst="rect">
            <a:avLst/>
          </a:prstGeom>
          <a:noFill/>
          <a:ln w="9525">
            <a:noFill/>
            <a:miter lim="800000"/>
            <a:headEnd/>
            <a:tailEnd/>
          </a:ln>
          <a:effectLst/>
        </p:spPr>
        <p:txBody>
          <a:bodyPr wrap="none">
            <a:spAutoFit/>
          </a:bodyPr>
          <a:lstStyle/>
          <a:p>
            <a:r>
              <a:rPr lang="es-ES_tradnl" sz="1600" b="1" dirty="0">
                <a:solidFill>
                  <a:schemeClr val="bg1"/>
                </a:solidFill>
              </a:rPr>
              <a:t>Transporte</a:t>
            </a:r>
            <a:endParaRPr lang="es-ES" sz="1600" b="1" dirty="0">
              <a:solidFill>
                <a:schemeClr val="bg1"/>
              </a:solidFill>
            </a:endParaRPr>
          </a:p>
        </p:txBody>
      </p:sp>
      <p:sp>
        <p:nvSpPr>
          <p:cNvPr id="5138" name="Text Box 18"/>
          <p:cNvSpPr txBox="1">
            <a:spLocks noChangeArrowheads="1"/>
          </p:cNvSpPr>
          <p:nvPr/>
        </p:nvSpPr>
        <p:spPr bwMode="auto">
          <a:xfrm>
            <a:off x="5641975" y="2541588"/>
            <a:ext cx="893193" cy="338554"/>
          </a:xfrm>
          <a:prstGeom prst="rect">
            <a:avLst/>
          </a:prstGeom>
          <a:noFill/>
          <a:ln w="9525">
            <a:noFill/>
            <a:miter lim="800000"/>
            <a:headEnd/>
            <a:tailEnd/>
          </a:ln>
          <a:effectLst/>
        </p:spPr>
        <p:txBody>
          <a:bodyPr wrap="none">
            <a:spAutoFit/>
          </a:bodyPr>
          <a:lstStyle/>
          <a:p>
            <a:r>
              <a:rPr lang="es-ES_tradnl" sz="1600" b="1" dirty="0">
                <a:solidFill>
                  <a:schemeClr val="bg1"/>
                </a:solidFill>
              </a:rPr>
              <a:t>Difusión</a:t>
            </a:r>
            <a:endParaRPr lang="es-ES" sz="1600" b="1" dirty="0">
              <a:solidFill>
                <a:schemeClr val="bg1"/>
              </a:solidFill>
            </a:endParaRPr>
          </a:p>
        </p:txBody>
      </p:sp>
      <p:sp>
        <p:nvSpPr>
          <p:cNvPr id="5139" name="Text Box 19"/>
          <p:cNvSpPr txBox="1">
            <a:spLocks noChangeArrowheads="1"/>
          </p:cNvSpPr>
          <p:nvPr/>
        </p:nvSpPr>
        <p:spPr bwMode="auto">
          <a:xfrm>
            <a:off x="2578100" y="2057400"/>
            <a:ext cx="1751013" cy="584775"/>
          </a:xfrm>
          <a:prstGeom prst="rect">
            <a:avLst/>
          </a:prstGeom>
          <a:noFill/>
          <a:ln w="9525">
            <a:noFill/>
            <a:miter lim="800000"/>
            <a:headEnd/>
            <a:tailEnd/>
          </a:ln>
          <a:effectLst/>
        </p:spPr>
        <p:txBody>
          <a:bodyPr>
            <a:spAutoFit/>
          </a:bodyPr>
          <a:lstStyle/>
          <a:p>
            <a:pPr>
              <a:spcBef>
                <a:spcPct val="50000"/>
              </a:spcBef>
            </a:pPr>
            <a:r>
              <a:rPr lang="es-ES_tradnl" sz="1600" b="1" u="sng" dirty="0">
                <a:solidFill>
                  <a:schemeClr val="bg1"/>
                </a:solidFill>
              </a:rPr>
              <a:t>Terminal </a:t>
            </a:r>
            <a:r>
              <a:rPr lang="es-ES_tradnl" sz="1600" b="1" u="sng" dirty="0" err="1">
                <a:solidFill>
                  <a:schemeClr val="bg1"/>
                </a:solidFill>
              </a:rPr>
              <a:t>presináptica</a:t>
            </a:r>
            <a:endParaRPr lang="es-ES" sz="1600" b="1" u="sng" dirty="0">
              <a:solidFill>
                <a:schemeClr val="bg1"/>
              </a:solidFill>
            </a:endParaRPr>
          </a:p>
        </p:txBody>
      </p:sp>
      <p:sp>
        <p:nvSpPr>
          <p:cNvPr id="5140" name="Text Box 20"/>
          <p:cNvSpPr txBox="1">
            <a:spLocks noChangeArrowheads="1"/>
          </p:cNvSpPr>
          <p:nvPr/>
        </p:nvSpPr>
        <p:spPr bwMode="auto">
          <a:xfrm>
            <a:off x="2329125" y="5335588"/>
            <a:ext cx="1528495" cy="400110"/>
          </a:xfrm>
          <a:prstGeom prst="rect">
            <a:avLst/>
          </a:prstGeom>
          <a:noFill/>
          <a:ln w="9525">
            <a:noFill/>
            <a:miter lim="800000"/>
            <a:headEnd/>
            <a:tailEnd/>
          </a:ln>
          <a:effectLst/>
        </p:spPr>
        <p:txBody>
          <a:bodyPr wrap="none">
            <a:spAutoFit/>
          </a:bodyPr>
          <a:lstStyle/>
          <a:p>
            <a:r>
              <a:rPr lang="es-ES_tradnl" sz="2000" b="1" dirty="0">
                <a:solidFill>
                  <a:schemeClr val="bg1"/>
                </a:solidFill>
              </a:rPr>
              <a:t>RECEPTORES</a:t>
            </a:r>
            <a:endParaRPr lang="es-ES" sz="2000" b="1" dirty="0">
              <a:solidFill>
                <a:schemeClr val="bg1"/>
              </a:solidFill>
            </a:endParaRPr>
          </a:p>
        </p:txBody>
      </p:sp>
      <p:sp>
        <p:nvSpPr>
          <p:cNvPr id="5142" name="Line 22"/>
          <p:cNvSpPr>
            <a:spLocks noChangeShapeType="1"/>
          </p:cNvSpPr>
          <p:nvPr/>
        </p:nvSpPr>
        <p:spPr bwMode="auto">
          <a:xfrm>
            <a:off x="2314575" y="5106988"/>
            <a:ext cx="3175" cy="269875"/>
          </a:xfrm>
          <a:prstGeom prst="line">
            <a:avLst/>
          </a:prstGeom>
          <a:noFill/>
          <a:ln w="19050">
            <a:solidFill>
              <a:schemeClr val="bg1"/>
            </a:solidFill>
            <a:round/>
            <a:headEnd/>
            <a:tailEnd type="triangle" w="med" len="med"/>
          </a:ln>
          <a:effectLst/>
        </p:spPr>
        <p:txBody>
          <a:bodyPr/>
          <a:lstStyle/>
          <a:p>
            <a:endParaRPr lang="en-US"/>
          </a:p>
        </p:txBody>
      </p:sp>
      <p:sp>
        <p:nvSpPr>
          <p:cNvPr id="5143" name="Text Box 23"/>
          <p:cNvSpPr txBox="1">
            <a:spLocks noChangeArrowheads="1"/>
          </p:cNvSpPr>
          <p:nvPr/>
        </p:nvSpPr>
        <p:spPr bwMode="auto">
          <a:xfrm>
            <a:off x="5886450" y="4416425"/>
            <a:ext cx="276225" cy="290513"/>
          </a:xfrm>
          <a:prstGeom prst="rect">
            <a:avLst/>
          </a:prstGeom>
          <a:noFill/>
          <a:ln w="9525">
            <a:noFill/>
            <a:miter lim="800000"/>
            <a:headEnd/>
            <a:tailEnd/>
          </a:ln>
          <a:effectLst/>
        </p:spPr>
        <p:txBody>
          <a:bodyPr wrap="none">
            <a:spAutoFit/>
          </a:bodyPr>
          <a:lstStyle/>
          <a:p>
            <a:r>
              <a:rPr lang="es-ES_tradnl" sz="1300"/>
              <a:t>7</a:t>
            </a:r>
            <a:endParaRPr lang="es-ES" sz="1300"/>
          </a:p>
        </p:txBody>
      </p:sp>
      <p:sp>
        <p:nvSpPr>
          <p:cNvPr id="5144" name="Oval 24"/>
          <p:cNvSpPr>
            <a:spLocks noChangeArrowheads="1"/>
          </p:cNvSpPr>
          <p:nvPr/>
        </p:nvSpPr>
        <p:spPr bwMode="auto">
          <a:xfrm>
            <a:off x="5903913" y="4464050"/>
            <a:ext cx="263525" cy="247650"/>
          </a:xfrm>
          <a:prstGeom prst="ellipse">
            <a:avLst/>
          </a:prstGeom>
          <a:noFill/>
          <a:ln w="9525">
            <a:solidFill>
              <a:schemeClr val="tx1"/>
            </a:solidFill>
            <a:round/>
            <a:headEnd/>
            <a:tailEnd/>
          </a:ln>
          <a:effectLst/>
        </p:spPr>
        <p:txBody>
          <a:bodyPr wrap="none" anchor="ctr"/>
          <a:lstStyle/>
          <a:p>
            <a:endParaRPr lang="en-US"/>
          </a:p>
        </p:txBody>
      </p:sp>
      <p:sp>
        <p:nvSpPr>
          <p:cNvPr id="5145" name="Oval 25"/>
          <p:cNvSpPr>
            <a:spLocks noChangeArrowheads="1"/>
          </p:cNvSpPr>
          <p:nvPr/>
        </p:nvSpPr>
        <p:spPr bwMode="auto">
          <a:xfrm>
            <a:off x="914400" y="2713038"/>
            <a:ext cx="438150" cy="409575"/>
          </a:xfrm>
          <a:prstGeom prst="ellipse">
            <a:avLst/>
          </a:prstGeom>
          <a:solidFill>
            <a:srgbClr val="CCECFF"/>
          </a:solidFill>
          <a:ln w="9525">
            <a:noFill/>
            <a:round/>
            <a:headEnd/>
            <a:tailEnd/>
          </a:ln>
          <a:effectLst/>
        </p:spPr>
        <p:txBody>
          <a:bodyPr wrap="none" anchor="ct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56FF3"/>
          <p:cNvPicPr>
            <a:picLocks noChangeAspect="1" noChangeArrowheads="1"/>
          </p:cNvPicPr>
          <p:nvPr/>
        </p:nvPicPr>
        <p:blipFill>
          <a:blip r:embed="rId2" cstate="print"/>
          <a:srcRect b="16750"/>
          <a:stretch>
            <a:fillRect/>
          </a:stretch>
        </p:blipFill>
        <p:spPr bwMode="auto">
          <a:xfrm>
            <a:off x="857224" y="1071546"/>
            <a:ext cx="6346579" cy="5786478"/>
          </a:xfrm>
          <a:prstGeom prst="rect">
            <a:avLst/>
          </a:prstGeom>
          <a:noFill/>
          <a:ln w="9525">
            <a:noFill/>
            <a:miter lim="800000"/>
            <a:headEnd/>
            <a:tailEnd/>
          </a:ln>
          <a:effectLst/>
        </p:spPr>
      </p:pic>
      <p:sp>
        <p:nvSpPr>
          <p:cNvPr id="28676" name="Text Box 4"/>
          <p:cNvSpPr txBox="1">
            <a:spLocks noChangeArrowheads="1"/>
          </p:cNvSpPr>
          <p:nvPr/>
        </p:nvSpPr>
        <p:spPr bwMode="auto">
          <a:xfrm>
            <a:off x="142844" y="-71462"/>
            <a:ext cx="5357850" cy="954107"/>
          </a:xfrm>
          <a:prstGeom prst="rect">
            <a:avLst/>
          </a:prstGeom>
          <a:noFill/>
          <a:ln w="9525">
            <a:noFill/>
            <a:miter lim="800000"/>
            <a:headEnd/>
            <a:tailEnd/>
          </a:ln>
          <a:effectLst/>
        </p:spPr>
        <p:txBody>
          <a:bodyPr wrap="square">
            <a:spAutoFit/>
          </a:bodyPr>
          <a:lstStyle/>
          <a:p>
            <a:r>
              <a:rPr lang="es-ES_tradnl" sz="2800" b="1" dirty="0">
                <a:solidFill>
                  <a:srgbClr val="FFFF00"/>
                </a:solidFill>
              </a:rPr>
              <a:t>Mecanismo de acción de </a:t>
            </a:r>
          </a:p>
          <a:p>
            <a:r>
              <a:rPr lang="es-ES_tradnl" sz="2800" b="1" dirty="0">
                <a:solidFill>
                  <a:srgbClr val="FFFF00"/>
                </a:solidFill>
              </a:rPr>
              <a:t>los </a:t>
            </a:r>
            <a:r>
              <a:rPr lang="es-ES_tradnl" sz="2800" b="1" dirty="0" err="1">
                <a:solidFill>
                  <a:srgbClr val="FFFF00"/>
                </a:solidFill>
              </a:rPr>
              <a:t>cannabinoides</a:t>
            </a:r>
            <a:endParaRPr lang="es-ES" sz="2800" b="1" dirty="0">
              <a:solidFill>
                <a:srgbClr val="FFFF00"/>
              </a:solidFill>
            </a:endParaRPr>
          </a:p>
        </p:txBody>
      </p:sp>
      <p:sp>
        <p:nvSpPr>
          <p:cNvPr id="4" name="3 Rectángulo"/>
          <p:cNvSpPr/>
          <p:nvPr/>
        </p:nvSpPr>
        <p:spPr>
          <a:xfrm>
            <a:off x="4000496" y="3714752"/>
            <a:ext cx="1285884" cy="500066"/>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 CuadroTexto"/>
          <p:cNvSpPr txBox="1"/>
          <p:nvPr/>
        </p:nvSpPr>
        <p:spPr>
          <a:xfrm>
            <a:off x="2428860" y="1857364"/>
            <a:ext cx="1411220" cy="400110"/>
          </a:xfrm>
          <a:prstGeom prst="rect">
            <a:avLst/>
          </a:prstGeom>
          <a:noFill/>
        </p:spPr>
        <p:txBody>
          <a:bodyPr wrap="none" rtlCol="0">
            <a:spAutoFit/>
          </a:bodyPr>
          <a:lstStyle/>
          <a:p>
            <a:r>
              <a:rPr lang="es-ES" sz="2000" b="1" dirty="0">
                <a:solidFill>
                  <a:schemeClr val="accent6">
                    <a:lumMod val="75000"/>
                  </a:schemeClr>
                </a:solidFill>
              </a:rPr>
              <a:t>DOPAMINA</a:t>
            </a:r>
            <a:endParaRPr lang="en-US" sz="2000" b="1" dirty="0">
              <a:solidFill>
                <a:schemeClr val="accent6">
                  <a:lumMod val="75000"/>
                </a:schemeClr>
              </a:solidFill>
            </a:endParaRPr>
          </a:p>
        </p:txBody>
      </p:sp>
      <p:pic>
        <p:nvPicPr>
          <p:cNvPr id="6" name="Picture 2"/>
          <p:cNvPicPr>
            <a:picLocks noChangeAspect="1" noChangeArrowheads="1"/>
          </p:cNvPicPr>
          <p:nvPr/>
        </p:nvPicPr>
        <p:blipFill>
          <a:blip r:embed="rId3" cstate="print"/>
          <a:srcRect/>
          <a:stretch>
            <a:fillRect/>
          </a:stretch>
        </p:blipFill>
        <p:spPr bwMode="auto">
          <a:xfrm>
            <a:off x="4286248" y="142853"/>
            <a:ext cx="4000528" cy="3551020"/>
          </a:xfrm>
          <a:prstGeom prst="rect">
            <a:avLst/>
          </a:prstGeom>
          <a:noFill/>
          <a:ln w="9525">
            <a:noFill/>
            <a:miter lim="800000"/>
            <a:headEnd/>
            <a:tailEnd/>
          </a:ln>
          <a:effectLst/>
        </p:spPr>
      </p:pic>
    </p:spTree>
  </p:cSld>
  <p:clrMapOvr>
    <a:masterClrMapping/>
  </p:clrMapOvr>
  <p:transition xmlns:p14="http://schemas.microsoft.com/office/powerpoint/2010/mai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88925" y="260350"/>
            <a:ext cx="8707438" cy="5313363"/>
            <a:chOff x="182" y="164"/>
            <a:chExt cx="5485" cy="3347"/>
          </a:xfrm>
        </p:grpSpPr>
        <p:pic>
          <p:nvPicPr>
            <p:cNvPr id="72710" name="Picture 3"/>
            <p:cNvPicPr>
              <a:picLocks noChangeAspect="1" noChangeArrowheads="1"/>
            </p:cNvPicPr>
            <p:nvPr/>
          </p:nvPicPr>
          <p:blipFill>
            <a:blip r:embed="rId2" cstate="print"/>
            <a:srcRect/>
            <a:stretch>
              <a:fillRect/>
            </a:stretch>
          </p:blipFill>
          <p:spPr bwMode="auto">
            <a:xfrm>
              <a:off x="182" y="987"/>
              <a:ext cx="2653" cy="1975"/>
            </a:xfrm>
            <a:prstGeom prst="rect">
              <a:avLst/>
            </a:prstGeom>
            <a:noFill/>
            <a:ln w="9525">
              <a:noFill/>
              <a:miter lim="800000"/>
              <a:headEnd/>
              <a:tailEnd/>
            </a:ln>
          </p:spPr>
        </p:pic>
        <p:pic>
          <p:nvPicPr>
            <p:cNvPr id="72711" name="Picture 4"/>
            <p:cNvPicPr>
              <a:picLocks noChangeAspect="1" noChangeArrowheads="1"/>
            </p:cNvPicPr>
            <p:nvPr/>
          </p:nvPicPr>
          <p:blipFill>
            <a:blip r:embed="rId3" cstate="print"/>
            <a:srcRect/>
            <a:stretch>
              <a:fillRect/>
            </a:stretch>
          </p:blipFill>
          <p:spPr bwMode="auto">
            <a:xfrm>
              <a:off x="2931" y="992"/>
              <a:ext cx="2671" cy="2027"/>
            </a:xfrm>
            <a:prstGeom prst="rect">
              <a:avLst/>
            </a:prstGeom>
            <a:noFill/>
            <a:ln w="9525">
              <a:noFill/>
              <a:miter lim="800000"/>
              <a:headEnd/>
              <a:tailEnd/>
            </a:ln>
          </p:spPr>
        </p:pic>
        <p:sp>
          <p:nvSpPr>
            <p:cNvPr id="72712" name="Rectangle 5"/>
            <p:cNvSpPr>
              <a:spLocks noChangeArrowheads="1"/>
            </p:cNvSpPr>
            <p:nvPr/>
          </p:nvSpPr>
          <p:spPr bwMode="auto">
            <a:xfrm>
              <a:off x="839" y="1254"/>
              <a:ext cx="590" cy="272"/>
            </a:xfrm>
            <a:prstGeom prst="rect">
              <a:avLst/>
            </a:prstGeom>
            <a:solidFill>
              <a:schemeClr val="accent1"/>
            </a:solidFill>
            <a:ln w="9525">
              <a:noFill/>
              <a:miter lim="800000"/>
              <a:headEnd/>
              <a:tailEnd/>
            </a:ln>
          </p:spPr>
          <p:txBody>
            <a:bodyPr wrap="none" anchor="ctr"/>
            <a:lstStyle/>
            <a:p>
              <a:endParaRPr lang="es-MX"/>
            </a:p>
          </p:txBody>
        </p:sp>
        <p:sp>
          <p:nvSpPr>
            <p:cNvPr id="72713" name="Text Box 6"/>
            <p:cNvSpPr txBox="1">
              <a:spLocks noChangeArrowheads="1"/>
            </p:cNvSpPr>
            <p:nvPr/>
          </p:nvSpPr>
          <p:spPr bwMode="auto">
            <a:xfrm>
              <a:off x="839" y="1238"/>
              <a:ext cx="636" cy="288"/>
            </a:xfrm>
            <a:prstGeom prst="rect">
              <a:avLst/>
            </a:prstGeom>
            <a:noFill/>
            <a:ln w="9525">
              <a:noFill/>
              <a:miter lim="800000"/>
              <a:headEnd/>
              <a:tailEnd/>
            </a:ln>
          </p:spPr>
          <p:txBody>
            <a:bodyPr>
              <a:spAutoFit/>
            </a:bodyPr>
            <a:lstStyle/>
            <a:p>
              <a:r>
                <a:rPr lang="es-ES" sz="1200" b="1"/>
                <a:t>Neurona </a:t>
              </a:r>
            </a:p>
            <a:p>
              <a:r>
                <a:rPr lang="es-ES" sz="1200" b="1"/>
                <a:t>excitadora</a:t>
              </a:r>
            </a:p>
          </p:txBody>
        </p:sp>
        <p:sp>
          <p:nvSpPr>
            <p:cNvPr id="72714" name="Rectangle 7"/>
            <p:cNvSpPr>
              <a:spLocks noChangeArrowheads="1"/>
            </p:cNvSpPr>
            <p:nvPr/>
          </p:nvSpPr>
          <p:spPr bwMode="auto">
            <a:xfrm>
              <a:off x="3632" y="1284"/>
              <a:ext cx="590" cy="272"/>
            </a:xfrm>
            <a:prstGeom prst="rect">
              <a:avLst/>
            </a:prstGeom>
            <a:solidFill>
              <a:schemeClr val="accent1"/>
            </a:solidFill>
            <a:ln w="9525">
              <a:noFill/>
              <a:miter lim="800000"/>
              <a:headEnd/>
              <a:tailEnd/>
            </a:ln>
          </p:spPr>
          <p:txBody>
            <a:bodyPr wrap="none" anchor="ctr"/>
            <a:lstStyle/>
            <a:p>
              <a:endParaRPr lang="es-MX"/>
            </a:p>
          </p:txBody>
        </p:sp>
        <p:sp>
          <p:nvSpPr>
            <p:cNvPr id="72715" name="Text Box 8"/>
            <p:cNvSpPr txBox="1">
              <a:spLocks noChangeArrowheads="1"/>
            </p:cNvSpPr>
            <p:nvPr/>
          </p:nvSpPr>
          <p:spPr bwMode="auto">
            <a:xfrm>
              <a:off x="3632" y="1268"/>
              <a:ext cx="636" cy="288"/>
            </a:xfrm>
            <a:prstGeom prst="rect">
              <a:avLst/>
            </a:prstGeom>
            <a:noFill/>
            <a:ln w="9525">
              <a:noFill/>
              <a:miter lim="800000"/>
              <a:headEnd/>
              <a:tailEnd/>
            </a:ln>
          </p:spPr>
          <p:txBody>
            <a:bodyPr>
              <a:spAutoFit/>
            </a:bodyPr>
            <a:lstStyle/>
            <a:p>
              <a:r>
                <a:rPr lang="es-ES" sz="1200" b="1"/>
                <a:t>Neurona </a:t>
              </a:r>
            </a:p>
            <a:p>
              <a:r>
                <a:rPr lang="es-ES" sz="1200" b="1"/>
                <a:t>excitadora</a:t>
              </a:r>
            </a:p>
          </p:txBody>
        </p:sp>
        <p:sp>
          <p:nvSpPr>
            <p:cNvPr id="72716" name="Rectangle 9"/>
            <p:cNvSpPr>
              <a:spLocks noChangeArrowheads="1"/>
            </p:cNvSpPr>
            <p:nvPr/>
          </p:nvSpPr>
          <p:spPr bwMode="auto">
            <a:xfrm>
              <a:off x="3896" y="1791"/>
              <a:ext cx="112" cy="90"/>
            </a:xfrm>
            <a:prstGeom prst="rect">
              <a:avLst/>
            </a:prstGeom>
            <a:solidFill>
              <a:schemeClr val="bg1"/>
            </a:solidFill>
            <a:ln w="9525">
              <a:solidFill>
                <a:schemeClr val="bg1"/>
              </a:solidFill>
              <a:miter lim="800000"/>
              <a:headEnd/>
              <a:tailEnd/>
            </a:ln>
          </p:spPr>
          <p:txBody>
            <a:bodyPr wrap="none" anchor="ctr"/>
            <a:lstStyle/>
            <a:p>
              <a:endParaRPr lang="es-MX"/>
            </a:p>
          </p:txBody>
        </p:sp>
        <p:sp>
          <p:nvSpPr>
            <p:cNvPr id="72717" name="Rectangle 10"/>
            <p:cNvSpPr>
              <a:spLocks noChangeArrowheads="1"/>
            </p:cNvSpPr>
            <p:nvPr/>
          </p:nvSpPr>
          <p:spPr bwMode="auto">
            <a:xfrm>
              <a:off x="3105" y="2508"/>
              <a:ext cx="589" cy="136"/>
            </a:xfrm>
            <a:prstGeom prst="rect">
              <a:avLst/>
            </a:prstGeom>
            <a:solidFill>
              <a:schemeClr val="accent1"/>
            </a:solidFill>
            <a:ln w="9525">
              <a:noFill/>
              <a:miter lim="800000"/>
              <a:headEnd/>
              <a:tailEnd/>
            </a:ln>
          </p:spPr>
          <p:txBody>
            <a:bodyPr wrap="none" anchor="ctr"/>
            <a:lstStyle/>
            <a:p>
              <a:endParaRPr lang="es-MX"/>
            </a:p>
          </p:txBody>
        </p:sp>
        <p:sp>
          <p:nvSpPr>
            <p:cNvPr id="72718" name="Text Box 11"/>
            <p:cNvSpPr txBox="1">
              <a:spLocks noChangeArrowheads="1"/>
            </p:cNvSpPr>
            <p:nvPr/>
          </p:nvSpPr>
          <p:spPr bwMode="auto">
            <a:xfrm>
              <a:off x="3034" y="2471"/>
              <a:ext cx="703" cy="173"/>
            </a:xfrm>
            <a:prstGeom prst="rect">
              <a:avLst/>
            </a:prstGeom>
            <a:noFill/>
            <a:ln w="9525">
              <a:noFill/>
              <a:miter lim="800000"/>
              <a:headEnd/>
              <a:tailEnd/>
            </a:ln>
          </p:spPr>
          <p:txBody>
            <a:bodyPr wrap="none">
              <a:spAutoFit/>
            </a:bodyPr>
            <a:lstStyle/>
            <a:p>
              <a:r>
                <a:rPr lang="es-ES" sz="1200" b="1"/>
                <a:t>Interneurona</a:t>
              </a:r>
            </a:p>
          </p:txBody>
        </p:sp>
        <p:sp>
          <p:nvSpPr>
            <p:cNvPr id="72719" name="Rectangle 12"/>
            <p:cNvSpPr>
              <a:spLocks noChangeArrowheads="1"/>
            </p:cNvSpPr>
            <p:nvPr/>
          </p:nvSpPr>
          <p:spPr bwMode="auto">
            <a:xfrm>
              <a:off x="287" y="2397"/>
              <a:ext cx="589" cy="136"/>
            </a:xfrm>
            <a:prstGeom prst="rect">
              <a:avLst/>
            </a:prstGeom>
            <a:solidFill>
              <a:schemeClr val="accent1"/>
            </a:solidFill>
            <a:ln w="9525">
              <a:noFill/>
              <a:miter lim="800000"/>
              <a:headEnd/>
              <a:tailEnd/>
            </a:ln>
          </p:spPr>
          <p:txBody>
            <a:bodyPr wrap="none" anchor="ctr"/>
            <a:lstStyle/>
            <a:p>
              <a:endParaRPr lang="es-MX"/>
            </a:p>
          </p:txBody>
        </p:sp>
        <p:sp>
          <p:nvSpPr>
            <p:cNvPr id="72720" name="Text Box 13"/>
            <p:cNvSpPr txBox="1">
              <a:spLocks noChangeArrowheads="1"/>
            </p:cNvSpPr>
            <p:nvPr/>
          </p:nvSpPr>
          <p:spPr bwMode="auto">
            <a:xfrm>
              <a:off x="274" y="2381"/>
              <a:ext cx="703" cy="173"/>
            </a:xfrm>
            <a:prstGeom prst="rect">
              <a:avLst/>
            </a:prstGeom>
            <a:noFill/>
            <a:ln w="9525">
              <a:noFill/>
              <a:miter lim="800000"/>
              <a:headEnd/>
              <a:tailEnd/>
            </a:ln>
          </p:spPr>
          <p:txBody>
            <a:bodyPr wrap="none">
              <a:spAutoFit/>
            </a:bodyPr>
            <a:lstStyle/>
            <a:p>
              <a:r>
                <a:rPr lang="es-ES" sz="1200" b="1"/>
                <a:t>Interneurona</a:t>
              </a:r>
            </a:p>
          </p:txBody>
        </p:sp>
        <p:sp>
          <p:nvSpPr>
            <p:cNvPr id="72721" name="Rectangle 14"/>
            <p:cNvSpPr>
              <a:spLocks noChangeArrowheads="1"/>
            </p:cNvSpPr>
            <p:nvPr/>
          </p:nvSpPr>
          <p:spPr bwMode="auto">
            <a:xfrm>
              <a:off x="853" y="2700"/>
              <a:ext cx="576" cy="182"/>
            </a:xfrm>
            <a:prstGeom prst="rect">
              <a:avLst/>
            </a:prstGeom>
            <a:solidFill>
              <a:schemeClr val="bg1"/>
            </a:solidFill>
            <a:ln w="9525">
              <a:solidFill>
                <a:schemeClr val="bg1"/>
              </a:solidFill>
              <a:miter lim="800000"/>
              <a:headEnd/>
              <a:tailEnd/>
            </a:ln>
          </p:spPr>
          <p:txBody>
            <a:bodyPr wrap="none" anchor="ctr"/>
            <a:lstStyle/>
            <a:p>
              <a:endParaRPr lang="es-MX"/>
            </a:p>
          </p:txBody>
        </p:sp>
        <p:sp>
          <p:nvSpPr>
            <p:cNvPr id="72722" name="Text Box 15"/>
            <p:cNvSpPr txBox="1">
              <a:spLocks noChangeArrowheads="1"/>
            </p:cNvSpPr>
            <p:nvPr/>
          </p:nvSpPr>
          <p:spPr bwMode="auto">
            <a:xfrm>
              <a:off x="839" y="2700"/>
              <a:ext cx="642" cy="192"/>
            </a:xfrm>
            <a:prstGeom prst="rect">
              <a:avLst/>
            </a:prstGeom>
            <a:noFill/>
            <a:ln w="9525">
              <a:noFill/>
              <a:miter lim="800000"/>
              <a:headEnd/>
              <a:tailEnd/>
            </a:ln>
          </p:spPr>
          <p:txBody>
            <a:bodyPr wrap="none">
              <a:spAutoFit/>
            </a:bodyPr>
            <a:lstStyle/>
            <a:p>
              <a:r>
                <a:rPr lang="es-ES" sz="1400" b="1" u="sng" dirty="0"/>
                <a:t>Inhibición</a:t>
              </a:r>
            </a:p>
          </p:txBody>
        </p:sp>
        <p:sp>
          <p:nvSpPr>
            <p:cNvPr id="72723" name="Text Box 16"/>
            <p:cNvSpPr txBox="1">
              <a:spLocks noChangeArrowheads="1"/>
            </p:cNvSpPr>
            <p:nvPr/>
          </p:nvSpPr>
          <p:spPr bwMode="auto">
            <a:xfrm>
              <a:off x="4823" y="2659"/>
              <a:ext cx="844" cy="466"/>
            </a:xfrm>
            <a:prstGeom prst="rect">
              <a:avLst/>
            </a:prstGeom>
            <a:solidFill>
              <a:schemeClr val="bg1"/>
            </a:solidFill>
            <a:ln w="9525">
              <a:solidFill>
                <a:schemeClr val="tx1"/>
              </a:solidFill>
              <a:miter lim="800000"/>
              <a:headEnd/>
              <a:tailEnd/>
            </a:ln>
          </p:spPr>
          <p:txBody>
            <a:bodyPr wrap="none">
              <a:spAutoFit/>
            </a:bodyPr>
            <a:lstStyle/>
            <a:p>
              <a:r>
                <a:rPr lang="es-ES" sz="1400" b="1"/>
                <a:t>ACTIVIDAD </a:t>
              </a:r>
            </a:p>
            <a:p>
              <a:r>
                <a:rPr lang="es-ES" sz="1400" b="1"/>
                <a:t>AUMENTADA</a:t>
              </a:r>
            </a:p>
            <a:p>
              <a:r>
                <a:rPr lang="es-ES" sz="1400" b="1"/>
                <a:t>(ADICCIÓN)</a:t>
              </a:r>
            </a:p>
          </p:txBody>
        </p:sp>
        <p:sp>
          <p:nvSpPr>
            <p:cNvPr id="72724" name="Text Box 17"/>
            <p:cNvSpPr txBox="1">
              <a:spLocks noChangeArrowheads="1"/>
            </p:cNvSpPr>
            <p:nvPr/>
          </p:nvSpPr>
          <p:spPr bwMode="auto">
            <a:xfrm>
              <a:off x="1882" y="1901"/>
              <a:ext cx="726" cy="198"/>
            </a:xfrm>
            <a:prstGeom prst="rect">
              <a:avLst/>
            </a:prstGeom>
            <a:solidFill>
              <a:schemeClr val="bg1"/>
            </a:solidFill>
            <a:ln w="9525">
              <a:solidFill>
                <a:schemeClr val="tx1"/>
              </a:solidFill>
              <a:miter lim="800000"/>
              <a:headEnd/>
              <a:tailEnd/>
            </a:ln>
          </p:spPr>
          <p:txBody>
            <a:bodyPr>
              <a:spAutoFit/>
            </a:bodyPr>
            <a:lstStyle/>
            <a:p>
              <a:r>
                <a:rPr lang="es-ES" sz="1400" b="1" dirty="0"/>
                <a:t>Receptor 2</a:t>
              </a:r>
            </a:p>
          </p:txBody>
        </p:sp>
        <p:sp>
          <p:nvSpPr>
            <p:cNvPr id="72725" name="Rectangle 18"/>
            <p:cNvSpPr>
              <a:spLocks noChangeArrowheads="1"/>
            </p:cNvSpPr>
            <p:nvPr/>
          </p:nvSpPr>
          <p:spPr bwMode="auto">
            <a:xfrm>
              <a:off x="3561" y="2805"/>
              <a:ext cx="861" cy="136"/>
            </a:xfrm>
            <a:prstGeom prst="rect">
              <a:avLst/>
            </a:prstGeom>
            <a:solidFill>
              <a:schemeClr val="bg1"/>
            </a:solidFill>
            <a:ln w="9525">
              <a:solidFill>
                <a:schemeClr val="bg1"/>
              </a:solidFill>
              <a:miter lim="800000"/>
              <a:headEnd/>
              <a:tailEnd/>
            </a:ln>
          </p:spPr>
          <p:txBody>
            <a:bodyPr wrap="none" anchor="ctr"/>
            <a:lstStyle/>
            <a:p>
              <a:pPr algn="ctr"/>
              <a:endParaRPr lang="es-MX"/>
            </a:p>
          </p:txBody>
        </p:sp>
        <p:sp>
          <p:nvSpPr>
            <p:cNvPr id="72726" name="Text Box 19"/>
            <p:cNvSpPr txBox="1">
              <a:spLocks noChangeArrowheads="1"/>
            </p:cNvSpPr>
            <p:nvPr/>
          </p:nvSpPr>
          <p:spPr bwMode="auto">
            <a:xfrm>
              <a:off x="3582" y="2781"/>
              <a:ext cx="862" cy="198"/>
            </a:xfrm>
            <a:prstGeom prst="rect">
              <a:avLst/>
            </a:prstGeom>
            <a:solidFill>
              <a:schemeClr val="bg1"/>
            </a:solidFill>
            <a:ln w="9525">
              <a:solidFill>
                <a:schemeClr val="bg1"/>
              </a:solidFill>
              <a:miter lim="800000"/>
              <a:headEnd/>
              <a:tailEnd/>
            </a:ln>
          </p:spPr>
          <p:txBody>
            <a:bodyPr>
              <a:spAutoFit/>
            </a:bodyPr>
            <a:lstStyle/>
            <a:p>
              <a:r>
                <a:rPr lang="es-ES" sz="1400" b="1" u="sng"/>
                <a:t>Desinhibición</a:t>
              </a:r>
            </a:p>
          </p:txBody>
        </p:sp>
        <p:sp>
          <p:nvSpPr>
            <p:cNvPr id="72727" name="Text Box 20"/>
            <p:cNvSpPr txBox="1">
              <a:spLocks noChangeArrowheads="1"/>
            </p:cNvSpPr>
            <p:nvPr/>
          </p:nvSpPr>
          <p:spPr bwMode="auto">
            <a:xfrm>
              <a:off x="2018" y="3143"/>
              <a:ext cx="2108" cy="368"/>
            </a:xfrm>
            <a:prstGeom prst="rect">
              <a:avLst/>
            </a:prstGeom>
            <a:noFill/>
            <a:ln w="9525">
              <a:solidFill>
                <a:srgbClr val="FFFF00"/>
              </a:solidFill>
              <a:miter lim="800000"/>
              <a:headEnd/>
              <a:tailEnd/>
            </a:ln>
          </p:spPr>
          <p:txBody>
            <a:bodyPr wrap="none">
              <a:spAutoFit/>
            </a:bodyPr>
            <a:lstStyle/>
            <a:p>
              <a:r>
                <a:rPr lang="es-ES" sz="1600" b="1" dirty="0">
                  <a:solidFill>
                    <a:srgbClr val="FFFF00"/>
                  </a:solidFill>
                </a:rPr>
                <a:t>NEURONAS DEL CIRCUITO DE PLACER</a:t>
              </a:r>
            </a:p>
            <a:p>
              <a:r>
                <a:rPr lang="es-ES" sz="1600" b="1" dirty="0">
                  <a:solidFill>
                    <a:srgbClr val="FFFF00"/>
                  </a:solidFill>
                </a:rPr>
                <a:t>	O GRATIFICACION </a:t>
              </a:r>
            </a:p>
          </p:txBody>
        </p:sp>
        <p:sp>
          <p:nvSpPr>
            <p:cNvPr id="72728" name="Line 21"/>
            <p:cNvSpPr>
              <a:spLocks noChangeShapeType="1"/>
            </p:cNvSpPr>
            <p:nvPr/>
          </p:nvSpPr>
          <p:spPr bwMode="auto">
            <a:xfrm flipH="1">
              <a:off x="1791" y="3234"/>
              <a:ext cx="227" cy="0"/>
            </a:xfrm>
            <a:prstGeom prst="line">
              <a:avLst/>
            </a:prstGeom>
            <a:noFill/>
            <a:ln w="28575">
              <a:solidFill>
                <a:srgbClr val="FFFF00"/>
              </a:solidFill>
              <a:round/>
              <a:headEnd/>
              <a:tailEnd/>
            </a:ln>
          </p:spPr>
          <p:txBody>
            <a:bodyPr/>
            <a:lstStyle/>
            <a:p>
              <a:endParaRPr lang="en-US"/>
            </a:p>
          </p:txBody>
        </p:sp>
        <p:sp>
          <p:nvSpPr>
            <p:cNvPr id="72729" name="Line 22"/>
            <p:cNvSpPr>
              <a:spLocks noChangeShapeType="1"/>
            </p:cNvSpPr>
            <p:nvPr/>
          </p:nvSpPr>
          <p:spPr bwMode="auto">
            <a:xfrm flipH="1">
              <a:off x="4140" y="3234"/>
              <a:ext cx="464" cy="6"/>
            </a:xfrm>
            <a:prstGeom prst="line">
              <a:avLst/>
            </a:prstGeom>
            <a:noFill/>
            <a:ln w="28575">
              <a:solidFill>
                <a:srgbClr val="FFFF00"/>
              </a:solidFill>
              <a:round/>
              <a:headEnd/>
              <a:tailEnd/>
            </a:ln>
          </p:spPr>
          <p:txBody>
            <a:bodyPr/>
            <a:lstStyle/>
            <a:p>
              <a:endParaRPr lang="en-US"/>
            </a:p>
          </p:txBody>
        </p:sp>
        <p:sp>
          <p:nvSpPr>
            <p:cNvPr id="72730" name="Line 23"/>
            <p:cNvSpPr>
              <a:spLocks noChangeShapeType="1"/>
            </p:cNvSpPr>
            <p:nvPr/>
          </p:nvSpPr>
          <p:spPr bwMode="auto">
            <a:xfrm flipV="1">
              <a:off x="1791" y="2826"/>
              <a:ext cx="0" cy="408"/>
            </a:xfrm>
            <a:prstGeom prst="line">
              <a:avLst/>
            </a:prstGeom>
            <a:noFill/>
            <a:ln w="28575">
              <a:solidFill>
                <a:srgbClr val="FFFF00"/>
              </a:solidFill>
              <a:round/>
              <a:headEnd/>
              <a:tailEnd type="triangle" w="med" len="med"/>
            </a:ln>
          </p:spPr>
          <p:txBody>
            <a:bodyPr/>
            <a:lstStyle/>
            <a:p>
              <a:endParaRPr lang="en-US"/>
            </a:p>
          </p:txBody>
        </p:sp>
        <p:sp>
          <p:nvSpPr>
            <p:cNvPr id="72731" name="Line 24"/>
            <p:cNvSpPr>
              <a:spLocks noChangeShapeType="1"/>
            </p:cNvSpPr>
            <p:nvPr/>
          </p:nvSpPr>
          <p:spPr bwMode="auto">
            <a:xfrm flipV="1">
              <a:off x="4604" y="2826"/>
              <a:ext cx="0" cy="408"/>
            </a:xfrm>
            <a:prstGeom prst="line">
              <a:avLst/>
            </a:prstGeom>
            <a:noFill/>
            <a:ln w="28575">
              <a:solidFill>
                <a:srgbClr val="FFFF00"/>
              </a:solidFill>
              <a:round/>
              <a:headEnd/>
              <a:tailEnd type="triangle" w="med" len="med"/>
            </a:ln>
          </p:spPr>
          <p:txBody>
            <a:bodyPr/>
            <a:lstStyle/>
            <a:p>
              <a:endParaRPr lang="en-US"/>
            </a:p>
          </p:txBody>
        </p:sp>
        <p:sp>
          <p:nvSpPr>
            <p:cNvPr id="72732" name="Text Box 25"/>
            <p:cNvSpPr txBox="1">
              <a:spLocks noChangeArrowheads="1"/>
            </p:cNvSpPr>
            <p:nvPr/>
          </p:nvSpPr>
          <p:spPr bwMode="auto">
            <a:xfrm>
              <a:off x="3049" y="1817"/>
              <a:ext cx="965" cy="192"/>
            </a:xfrm>
            <a:prstGeom prst="rect">
              <a:avLst/>
            </a:prstGeom>
            <a:solidFill>
              <a:schemeClr val="bg1"/>
            </a:solidFill>
            <a:ln w="9525">
              <a:noFill/>
              <a:miter lim="800000"/>
              <a:headEnd/>
              <a:tailEnd/>
            </a:ln>
          </p:spPr>
          <p:txBody>
            <a:bodyPr wrap="none">
              <a:spAutoFit/>
            </a:bodyPr>
            <a:lstStyle/>
            <a:p>
              <a:r>
                <a:rPr lang="es-ES" sz="1400" b="1"/>
                <a:t>Benzodiacepina</a:t>
              </a:r>
            </a:p>
          </p:txBody>
        </p:sp>
        <p:sp>
          <p:nvSpPr>
            <p:cNvPr id="72733" name="Text Box 26"/>
            <p:cNvSpPr txBox="1">
              <a:spLocks noChangeArrowheads="1"/>
            </p:cNvSpPr>
            <p:nvPr/>
          </p:nvSpPr>
          <p:spPr bwMode="auto">
            <a:xfrm>
              <a:off x="930" y="663"/>
              <a:ext cx="1157" cy="192"/>
            </a:xfrm>
            <a:prstGeom prst="rect">
              <a:avLst/>
            </a:prstGeom>
            <a:solidFill>
              <a:schemeClr val="bg1"/>
            </a:solidFill>
            <a:ln w="9525">
              <a:noFill/>
              <a:miter lim="800000"/>
              <a:headEnd/>
              <a:tailEnd/>
            </a:ln>
          </p:spPr>
          <p:txBody>
            <a:bodyPr wrap="none">
              <a:spAutoFit/>
            </a:bodyPr>
            <a:lstStyle/>
            <a:p>
              <a:r>
                <a:rPr lang="es-ES" sz="1400" b="1" u="sng"/>
                <a:t>Sin benzodiacepina</a:t>
              </a:r>
            </a:p>
          </p:txBody>
        </p:sp>
        <p:sp>
          <p:nvSpPr>
            <p:cNvPr id="72734" name="Text Box 27"/>
            <p:cNvSpPr txBox="1">
              <a:spLocks noChangeArrowheads="1"/>
            </p:cNvSpPr>
            <p:nvPr/>
          </p:nvSpPr>
          <p:spPr bwMode="auto">
            <a:xfrm>
              <a:off x="3630" y="663"/>
              <a:ext cx="1200" cy="192"/>
            </a:xfrm>
            <a:prstGeom prst="rect">
              <a:avLst/>
            </a:prstGeom>
            <a:solidFill>
              <a:schemeClr val="bg1"/>
            </a:solidFill>
            <a:ln w="9525">
              <a:noFill/>
              <a:miter lim="800000"/>
              <a:headEnd/>
              <a:tailEnd/>
            </a:ln>
          </p:spPr>
          <p:txBody>
            <a:bodyPr wrap="none">
              <a:spAutoFit/>
            </a:bodyPr>
            <a:lstStyle/>
            <a:p>
              <a:r>
                <a:rPr lang="es-ES" sz="1400" b="1" u="sng"/>
                <a:t>Con benzodiacepina</a:t>
              </a:r>
            </a:p>
          </p:txBody>
        </p:sp>
        <p:sp>
          <p:nvSpPr>
            <p:cNvPr id="72735" name="Text Box 28"/>
            <p:cNvSpPr txBox="1">
              <a:spLocks noChangeArrowheads="1"/>
            </p:cNvSpPr>
            <p:nvPr/>
          </p:nvSpPr>
          <p:spPr bwMode="auto">
            <a:xfrm>
              <a:off x="4371" y="1556"/>
              <a:ext cx="641" cy="332"/>
            </a:xfrm>
            <a:prstGeom prst="rect">
              <a:avLst/>
            </a:prstGeom>
            <a:solidFill>
              <a:schemeClr val="bg1"/>
            </a:solidFill>
            <a:ln w="9525">
              <a:solidFill>
                <a:schemeClr val="tx1"/>
              </a:solidFill>
              <a:miter lim="800000"/>
              <a:headEnd/>
              <a:tailEnd/>
            </a:ln>
          </p:spPr>
          <p:txBody>
            <a:bodyPr>
              <a:spAutoFit/>
            </a:bodyPr>
            <a:lstStyle/>
            <a:p>
              <a:r>
                <a:rPr lang="es-ES" sz="1400" b="1"/>
                <a:t>Sinapsis </a:t>
              </a:r>
            </a:p>
            <a:p>
              <a:r>
                <a:rPr lang="es-ES" sz="1400" b="1"/>
                <a:t>reforzada</a:t>
              </a:r>
            </a:p>
          </p:txBody>
        </p:sp>
        <p:sp>
          <p:nvSpPr>
            <p:cNvPr id="72736" name="Rectangle 29"/>
            <p:cNvSpPr>
              <a:spLocks noChangeArrowheads="1"/>
            </p:cNvSpPr>
            <p:nvPr/>
          </p:nvSpPr>
          <p:spPr bwMode="auto">
            <a:xfrm>
              <a:off x="1535" y="2327"/>
              <a:ext cx="619" cy="272"/>
            </a:xfrm>
            <a:prstGeom prst="rect">
              <a:avLst/>
            </a:prstGeom>
            <a:solidFill>
              <a:schemeClr val="accent1"/>
            </a:solidFill>
            <a:ln w="9525">
              <a:noFill/>
              <a:miter lim="800000"/>
              <a:headEnd/>
              <a:tailEnd/>
            </a:ln>
          </p:spPr>
          <p:txBody>
            <a:bodyPr wrap="none" anchor="ctr"/>
            <a:lstStyle/>
            <a:p>
              <a:endParaRPr lang="es-MX"/>
            </a:p>
          </p:txBody>
        </p:sp>
        <p:sp>
          <p:nvSpPr>
            <p:cNvPr id="72737" name="Rectangle 30"/>
            <p:cNvSpPr>
              <a:spLocks noChangeArrowheads="1"/>
            </p:cNvSpPr>
            <p:nvPr/>
          </p:nvSpPr>
          <p:spPr bwMode="auto">
            <a:xfrm>
              <a:off x="4332" y="2378"/>
              <a:ext cx="589" cy="272"/>
            </a:xfrm>
            <a:prstGeom prst="rect">
              <a:avLst/>
            </a:prstGeom>
            <a:solidFill>
              <a:schemeClr val="accent1"/>
            </a:solidFill>
            <a:ln w="9525">
              <a:noFill/>
              <a:miter lim="800000"/>
              <a:headEnd/>
              <a:tailEnd/>
            </a:ln>
          </p:spPr>
          <p:txBody>
            <a:bodyPr wrap="none" anchor="ctr"/>
            <a:lstStyle/>
            <a:p>
              <a:endParaRPr lang="es-MX"/>
            </a:p>
          </p:txBody>
        </p:sp>
        <p:sp>
          <p:nvSpPr>
            <p:cNvPr id="72738" name="Text Box 31"/>
            <p:cNvSpPr txBox="1">
              <a:spLocks noChangeArrowheads="1"/>
            </p:cNvSpPr>
            <p:nvPr/>
          </p:nvSpPr>
          <p:spPr bwMode="auto">
            <a:xfrm>
              <a:off x="418" y="164"/>
              <a:ext cx="5138" cy="442"/>
            </a:xfrm>
            <a:prstGeom prst="rect">
              <a:avLst/>
            </a:prstGeom>
            <a:noFill/>
            <a:ln w="9525">
              <a:noFill/>
              <a:miter lim="800000"/>
              <a:headEnd/>
              <a:tailEnd/>
            </a:ln>
          </p:spPr>
          <p:txBody>
            <a:bodyPr>
              <a:spAutoFit/>
            </a:bodyPr>
            <a:lstStyle/>
            <a:p>
              <a:r>
                <a:rPr lang="es-ES" sz="2000" b="1" dirty="0">
                  <a:solidFill>
                    <a:srgbClr val="FFFF00"/>
                  </a:solidFill>
                </a:rPr>
                <a:t>Mecanismo bioquímico de la adicción a las drogas ansiolíticas 	como las benzodiacepinas (por ejemplo el </a:t>
              </a:r>
              <a:r>
                <a:rPr lang="es-ES" sz="2000" b="1" dirty="0" err="1">
                  <a:solidFill>
                    <a:srgbClr val="FFFF00"/>
                  </a:solidFill>
                </a:rPr>
                <a:t>Valium</a:t>
              </a:r>
              <a:r>
                <a:rPr lang="es-ES" sz="2000" b="1" dirty="0">
                  <a:solidFill>
                    <a:srgbClr val="FFFF00"/>
                  </a:solidFill>
                </a:rPr>
                <a:t>)</a:t>
              </a:r>
            </a:p>
          </p:txBody>
        </p:sp>
        <p:sp>
          <p:nvSpPr>
            <p:cNvPr id="72739" name="Text Box 32"/>
            <p:cNvSpPr txBox="1">
              <a:spLocks noChangeArrowheads="1"/>
            </p:cNvSpPr>
            <p:nvPr/>
          </p:nvSpPr>
          <p:spPr bwMode="auto">
            <a:xfrm>
              <a:off x="476" y="1781"/>
              <a:ext cx="726" cy="198"/>
            </a:xfrm>
            <a:prstGeom prst="rect">
              <a:avLst/>
            </a:prstGeom>
            <a:solidFill>
              <a:schemeClr val="bg1"/>
            </a:solidFill>
            <a:ln w="9525">
              <a:solidFill>
                <a:schemeClr val="tx1"/>
              </a:solidFill>
              <a:miter lim="800000"/>
              <a:headEnd/>
              <a:tailEnd/>
            </a:ln>
          </p:spPr>
          <p:txBody>
            <a:bodyPr>
              <a:spAutoFit/>
            </a:bodyPr>
            <a:lstStyle/>
            <a:p>
              <a:r>
                <a:rPr lang="es-ES" sz="1400" b="1"/>
                <a:t>Receptor 1</a:t>
              </a:r>
            </a:p>
          </p:txBody>
        </p:sp>
        <p:sp>
          <p:nvSpPr>
            <p:cNvPr id="72740" name="Text Box 33"/>
            <p:cNvSpPr txBox="1">
              <a:spLocks noChangeArrowheads="1"/>
            </p:cNvSpPr>
            <p:nvPr/>
          </p:nvSpPr>
          <p:spPr bwMode="auto">
            <a:xfrm>
              <a:off x="2064" y="2614"/>
              <a:ext cx="763" cy="332"/>
            </a:xfrm>
            <a:prstGeom prst="rect">
              <a:avLst/>
            </a:prstGeom>
            <a:solidFill>
              <a:schemeClr val="bg1"/>
            </a:solidFill>
            <a:ln w="9525">
              <a:solidFill>
                <a:schemeClr val="tx1"/>
              </a:solidFill>
              <a:miter lim="800000"/>
              <a:headEnd/>
              <a:tailEnd/>
            </a:ln>
          </p:spPr>
          <p:txBody>
            <a:bodyPr wrap="none">
              <a:spAutoFit/>
            </a:bodyPr>
            <a:lstStyle/>
            <a:p>
              <a:r>
                <a:rPr lang="es-ES" sz="1400" b="1" dirty="0"/>
                <a:t>ACTIVIDAD </a:t>
              </a:r>
            </a:p>
            <a:p>
              <a:r>
                <a:rPr lang="es-ES" sz="1400" b="1" dirty="0"/>
                <a:t>BAJA</a:t>
              </a:r>
            </a:p>
          </p:txBody>
        </p:sp>
      </p:grpSp>
      <p:sp>
        <p:nvSpPr>
          <p:cNvPr id="72707" name="Text Box 34"/>
          <p:cNvSpPr txBox="1">
            <a:spLocks noChangeArrowheads="1"/>
          </p:cNvSpPr>
          <p:nvPr/>
        </p:nvSpPr>
        <p:spPr bwMode="auto">
          <a:xfrm>
            <a:off x="519113" y="5897563"/>
            <a:ext cx="3016250" cy="366712"/>
          </a:xfrm>
          <a:prstGeom prst="rect">
            <a:avLst/>
          </a:prstGeom>
          <a:noFill/>
          <a:ln w="9525">
            <a:noFill/>
            <a:miter lim="800000"/>
            <a:headEnd/>
            <a:tailEnd/>
          </a:ln>
        </p:spPr>
        <p:txBody>
          <a:bodyPr wrap="none">
            <a:spAutoFit/>
          </a:bodyPr>
          <a:lstStyle/>
          <a:p>
            <a:r>
              <a:rPr lang="es-ES">
                <a:solidFill>
                  <a:srgbClr val="FFFF00"/>
                </a:solidFill>
              </a:rPr>
              <a:t>Nature 463:743 y 769, 2010</a:t>
            </a:r>
          </a:p>
        </p:txBody>
      </p:sp>
      <p:sp>
        <p:nvSpPr>
          <p:cNvPr id="72708" name="Text Box 35"/>
          <p:cNvSpPr txBox="1">
            <a:spLocks noChangeArrowheads="1"/>
          </p:cNvSpPr>
          <p:nvPr/>
        </p:nvSpPr>
        <p:spPr bwMode="auto">
          <a:xfrm>
            <a:off x="2411413" y="3716338"/>
            <a:ext cx="1041400" cy="304800"/>
          </a:xfrm>
          <a:prstGeom prst="rect">
            <a:avLst/>
          </a:prstGeom>
          <a:noFill/>
          <a:ln w="9525">
            <a:noFill/>
            <a:miter lim="800000"/>
            <a:headEnd/>
            <a:tailEnd/>
          </a:ln>
        </p:spPr>
        <p:txBody>
          <a:bodyPr wrap="none">
            <a:spAutoFit/>
          </a:bodyPr>
          <a:lstStyle/>
          <a:p>
            <a:r>
              <a:rPr lang="es-ES" sz="1400" b="1"/>
              <a:t>Dopamina</a:t>
            </a:r>
          </a:p>
        </p:txBody>
      </p:sp>
      <p:sp>
        <p:nvSpPr>
          <p:cNvPr id="72709" name="Text Box 36"/>
          <p:cNvSpPr txBox="1">
            <a:spLocks noChangeArrowheads="1"/>
          </p:cNvSpPr>
          <p:nvPr/>
        </p:nvSpPr>
        <p:spPr bwMode="auto">
          <a:xfrm>
            <a:off x="6804025" y="3789363"/>
            <a:ext cx="1041400" cy="304800"/>
          </a:xfrm>
          <a:prstGeom prst="rect">
            <a:avLst/>
          </a:prstGeom>
          <a:noFill/>
          <a:ln w="9525">
            <a:noFill/>
            <a:miter lim="800000"/>
            <a:headEnd/>
            <a:tailEnd/>
          </a:ln>
        </p:spPr>
        <p:txBody>
          <a:bodyPr wrap="none">
            <a:spAutoFit/>
          </a:bodyPr>
          <a:lstStyle/>
          <a:p>
            <a:r>
              <a:rPr lang="es-ES" sz="1400" b="1"/>
              <a:t>Dopamina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nature.com/nature/outlook/cannabis/images/cover_large.jpg"/>
          <p:cNvPicPr>
            <a:picLocks noChangeAspect="1" noChangeArrowheads="1"/>
          </p:cNvPicPr>
          <p:nvPr/>
        </p:nvPicPr>
        <p:blipFill>
          <a:blip r:embed="rId2" cstate="print"/>
          <a:srcRect/>
          <a:stretch>
            <a:fillRect/>
          </a:stretch>
        </p:blipFill>
        <p:spPr bwMode="auto">
          <a:xfrm>
            <a:off x="1043608" y="157142"/>
            <a:ext cx="5084308" cy="6700858"/>
          </a:xfrm>
          <a:prstGeom prst="rect">
            <a:avLst/>
          </a:prstGeom>
          <a:noFill/>
        </p:spPr>
      </p:pic>
      <p:sp>
        <p:nvSpPr>
          <p:cNvPr id="3" name="2 CuadroTexto"/>
          <p:cNvSpPr txBox="1"/>
          <p:nvPr/>
        </p:nvSpPr>
        <p:spPr>
          <a:xfrm>
            <a:off x="6444208" y="1052736"/>
            <a:ext cx="2206053" cy="954107"/>
          </a:xfrm>
          <a:prstGeom prst="rect">
            <a:avLst/>
          </a:prstGeom>
          <a:noFill/>
        </p:spPr>
        <p:txBody>
          <a:bodyPr wrap="none" rtlCol="0">
            <a:spAutoFit/>
          </a:bodyPr>
          <a:lstStyle/>
          <a:p>
            <a:r>
              <a:rPr lang="es-MX" sz="2800" b="1" dirty="0">
                <a:solidFill>
                  <a:srgbClr val="FFFF00"/>
                </a:solidFill>
                <a:latin typeface="Arial" pitchFamily="34" charset="0"/>
                <a:cs typeface="Arial" pitchFamily="34" charset="0"/>
              </a:rPr>
              <a:t>Septiembre</a:t>
            </a:r>
            <a:r>
              <a:rPr lang="es-MX" dirty="0">
                <a:solidFill>
                  <a:srgbClr val="FFFF00"/>
                </a:solidFill>
                <a:latin typeface="Arial" pitchFamily="34" charset="0"/>
                <a:cs typeface="Arial" pitchFamily="34" charset="0"/>
              </a:rPr>
              <a:t> </a:t>
            </a:r>
          </a:p>
          <a:p>
            <a:r>
              <a:rPr lang="es-MX" sz="2800" b="1" dirty="0">
                <a:solidFill>
                  <a:srgbClr val="FFFF00"/>
                </a:solidFill>
                <a:latin typeface="Arial" pitchFamily="34" charset="0"/>
                <a:cs typeface="Arial" pitchFamily="34" charset="0"/>
              </a:rPr>
              <a:t>2015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13792" y="692696"/>
            <a:ext cx="8406680" cy="4247317"/>
          </a:xfrm>
          <a:prstGeom prst="rect">
            <a:avLst/>
          </a:prstGeom>
        </p:spPr>
        <p:txBody>
          <a:bodyPr wrap="square">
            <a:spAutoFit/>
          </a:bodyPr>
          <a:lstStyle/>
          <a:p>
            <a:r>
              <a:rPr lang="en-US" sz="3000" b="1" dirty="0">
                <a:solidFill>
                  <a:srgbClr val="FFFF00"/>
                </a:solidFill>
                <a:latin typeface="Arial" pitchFamily="34" charset="0"/>
                <a:cs typeface="Arial" pitchFamily="34" charset="0"/>
              </a:rPr>
              <a:t>Cannabis has been cultivated for millennia, but has been largely absent from scientific research during the past century. The herb is undergoing a resurgence of botanical and biomedical interest, spurred by claims of its therapeutic benefits. Yet research into these claims lags behind the legislation that allows medical marijuana use. Scientists are racing to fill this cannabis knowledge gap.</a:t>
            </a:r>
            <a:endParaRPr lang="es-MX" sz="3000" b="1" dirty="0">
              <a:solidFill>
                <a:srgbClr val="FFFF00"/>
              </a:solidFill>
              <a:latin typeface="Arial" pitchFamily="34" charset="0"/>
              <a:cs typeface="Arial"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260648"/>
            <a:ext cx="8784976" cy="6124754"/>
          </a:xfrm>
          <a:prstGeom prst="rect">
            <a:avLst/>
          </a:prstGeom>
        </p:spPr>
        <p:txBody>
          <a:bodyPr wrap="square">
            <a:spAutoFit/>
          </a:bodyPr>
          <a:lstStyle/>
          <a:p>
            <a:r>
              <a:rPr lang="en-US" sz="2800" b="1" dirty="0">
                <a:solidFill>
                  <a:srgbClr val="FFFF00"/>
                </a:solidFill>
                <a:latin typeface="Arial" pitchFamily="34" charset="0"/>
                <a:cs typeface="Arial" pitchFamily="34" charset="0"/>
              </a:rPr>
              <a:t>Clearly, understanding the nature of the risk of schizophrenia is important when developing social policies surrounding cannabis. Education about the drug's effects on mental health should highlight the association of cannabis use with schizophrenia. But scientists should be careful with the language that they use, particularly when presenting this relationship to the public. It is important to ensure we do not confuse correlation with causation and incite another </a:t>
            </a:r>
            <a:r>
              <a:rPr lang="en-US" sz="2800" b="1" i="1" dirty="0">
                <a:solidFill>
                  <a:srgbClr val="FFFF00"/>
                </a:solidFill>
                <a:latin typeface="Arial" pitchFamily="34" charset="0"/>
                <a:cs typeface="Arial" pitchFamily="34" charset="0"/>
              </a:rPr>
              <a:t>Reefer Madness</a:t>
            </a:r>
            <a:r>
              <a:rPr lang="en-US" sz="2800" b="1" dirty="0">
                <a:solidFill>
                  <a:srgbClr val="FFFF00"/>
                </a:solidFill>
                <a:latin typeface="Arial" pitchFamily="34" charset="0"/>
                <a:cs typeface="Arial" pitchFamily="34" charset="0"/>
              </a:rPr>
              <a:t>-style panic. By offering careful, evidence-based interpretations of the data, scientists can effectively contribute to policy decisions related to cannabis use and mental health.</a:t>
            </a:r>
            <a:endParaRPr lang="es-MX" sz="2800" b="1" dirty="0">
              <a:solidFill>
                <a:srgbClr val="FFFF00"/>
              </a:solidFill>
              <a:latin typeface="Arial" pitchFamily="34" charset="0"/>
              <a:cs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395288" y="404813"/>
            <a:ext cx="4106862" cy="5838825"/>
          </a:xfrm>
          <a:prstGeom prst="rect">
            <a:avLst/>
          </a:prstGeom>
          <a:noFill/>
          <a:ln w="9525">
            <a:noFill/>
            <a:miter lim="800000"/>
            <a:headEnd/>
            <a:tailEnd/>
          </a:ln>
        </p:spPr>
      </p:pic>
      <p:pic>
        <p:nvPicPr>
          <p:cNvPr id="60419" name="Picture 3"/>
          <p:cNvPicPr>
            <a:picLocks noChangeAspect="1" noChangeArrowheads="1"/>
          </p:cNvPicPr>
          <p:nvPr/>
        </p:nvPicPr>
        <p:blipFill>
          <a:blip r:embed="rId3" cstate="print"/>
          <a:srcRect/>
          <a:stretch>
            <a:fillRect/>
          </a:stretch>
        </p:blipFill>
        <p:spPr bwMode="auto">
          <a:xfrm>
            <a:off x="447675" y="3500438"/>
            <a:ext cx="1381125" cy="2159000"/>
          </a:xfrm>
          <a:prstGeom prst="rect">
            <a:avLst/>
          </a:prstGeom>
          <a:noFill/>
          <a:ln w="9525">
            <a:noFill/>
            <a:miter lim="800000"/>
            <a:headEnd/>
            <a:tailEnd/>
          </a:ln>
        </p:spPr>
      </p:pic>
      <p:pic>
        <p:nvPicPr>
          <p:cNvPr id="60420" name="Picture 4"/>
          <p:cNvPicPr>
            <a:picLocks noChangeAspect="1" noChangeArrowheads="1"/>
          </p:cNvPicPr>
          <p:nvPr/>
        </p:nvPicPr>
        <p:blipFill>
          <a:blip r:embed="rId4" cstate="print"/>
          <a:srcRect/>
          <a:stretch>
            <a:fillRect/>
          </a:stretch>
        </p:blipFill>
        <p:spPr bwMode="auto">
          <a:xfrm>
            <a:off x="4721225" y="357166"/>
            <a:ext cx="4102100" cy="5832475"/>
          </a:xfrm>
          <a:prstGeom prst="rect">
            <a:avLst/>
          </a:prstGeom>
          <a:noFill/>
          <a:ln w="9525">
            <a:noFill/>
            <a:miter lim="800000"/>
            <a:headEnd/>
            <a:tailEnd/>
          </a:ln>
        </p:spPr>
      </p:pic>
      <p:pic>
        <p:nvPicPr>
          <p:cNvPr id="60421" name="Picture 5"/>
          <p:cNvPicPr>
            <a:picLocks noChangeAspect="1" noChangeArrowheads="1"/>
          </p:cNvPicPr>
          <p:nvPr/>
        </p:nvPicPr>
        <p:blipFill>
          <a:blip r:embed="rId5" cstate="print"/>
          <a:srcRect/>
          <a:stretch>
            <a:fillRect/>
          </a:stretch>
        </p:blipFill>
        <p:spPr bwMode="auto">
          <a:xfrm>
            <a:off x="4787900" y="3573463"/>
            <a:ext cx="1346200" cy="2016125"/>
          </a:xfrm>
          <a:prstGeom prst="rect">
            <a:avLst/>
          </a:prstGeom>
          <a:noFill/>
          <a:ln w="9525">
            <a:noFill/>
            <a:miter lim="800000"/>
            <a:headEnd/>
            <a:tailEnd/>
          </a:ln>
        </p:spPr>
      </p:pic>
      <p:sp>
        <p:nvSpPr>
          <p:cNvPr id="60422" name="Text Box 6"/>
          <p:cNvSpPr txBox="1">
            <a:spLocks noChangeArrowheads="1"/>
          </p:cNvSpPr>
          <p:nvPr/>
        </p:nvSpPr>
        <p:spPr bwMode="auto">
          <a:xfrm>
            <a:off x="1384300" y="-7938"/>
            <a:ext cx="5389617" cy="369332"/>
          </a:xfrm>
          <a:prstGeom prst="rect">
            <a:avLst/>
          </a:prstGeom>
          <a:noFill/>
          <a:ln w="9525">
            <a:noFill/>
            <a:miter lim="800000"/>
            <a:headEnd/>
            <a:tailEnd/>
          </a:ln>
        </p:spPr>
        <p:txBody>
          <a:bodyPr wrap="none">
            <a:spAutoFit/>
          </a:bodyPr>
          <a:lstStyle/>
          <a:p>
            <a:r>
              <a:rPr lang="es-ES" b="1" dirty="0">
                <a:solidFill>
                  <a:srgbClr val="FFFF00"/>
                </a:solidFill>
              </a:rPr>
              <a:t>1999                                                                                 2001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ChangeArrowheads="1"/>
          </p:cNvSpPr>
          <p:nvPr/>
        </p:nvSpPr>
        <p:spPr bwMode="auto">
          <a:xfrm>
            <a:off x="457200" y="285728"/>
            <a:ext cx="8305800" cy="3231654"/>
          </a:xfrm>
          <a:prstGeom prst="rect">
            <a:avLst/>
          </a:prstGeom>
          <a:noFill/>
          <a:ln w="9525">
            <a:noFill/>
            <a:miter lim="800000"/>
            <a:headEnd/>
            <a:tailEnd/>
          </a:ln>
        </p:spPr>
        <p:txBody>
          <a:bodyPr>
            <a:spAutoFit/>
          </a:bodyPr>
          <a:lstStyle/>
          <a:p>
            <a:r>
              <a:rPr lang="es-ES_tradnl" sz="2800" b="1" dirty="0">
                <a:solidFill>
                  <a:srgbClr val="FFFF00"/>
                </a:solidFill>
                <a:cs typeface="Arial" charset="0"/>
              </a:rPr>
              <a:t>			NEUROÉTICA</a:t>
            </a:r>
          </a:p>
          <a:p>
            <a:r>
              <a:rPr lang="es-ES_tradnl" sz="2800" b="1" dirty="0">
                <a:solidFill>
                  <a:srgbClr val="FFFF00"/>
                </a:solidFill>
                <a:cs typeface="Arial" charset="0"/>
              </a:rPr>
              <a:t>Estos nuevos </a:t>
            </a:r>
            <a:r>
              <a:rPr lang="es-MX" sz="2800" b="1" dirty="0">
                <a:solidFill>
                  <a:srgbClr val="FFFF00"/>
                </a:solidFill>
              </a:rPr>
              <a:t>conocimientos sobre las  funciones cerebrales (el cerebro es el órgano de la mente)</a:t>
            </a:r>
            <a:r>
              <a:rPr lang="es-ES_tradnl" sz="2800" b="1" dirty="0">
                <a:solidFill>
                  <a:srgbClr val="FFFF00"/>
                </a:solidFill>
                <a:cs typeface="Arial" charset="0"/>
              </a:rPr>
              <a:t> ha generado inesperados problemas éticos, y al mismo tiempo ha abierto la puerta para analizar de una manera más objetiva algunos preexistentes:</a:t>
            </a:r>
            <a:endParaRPr lang="es-MX" sz="2800" b="1" u="sng" dirty="0">
              <a:solidFill>
                <a:srgbClr val="FFFF00"/>
              </a:solidFill>
            </a:endParaRPr>
          </a:p>
          <a:p>
            <a:endParaRPr lang="es-ES" sz="3600" b="1" dirty="0">
              <a:solidFill>
                <a:srgbClr val="FFFF00"/>
              </a:solidFill>
              <a:cs typeface="Arial" charset="0"/>
            </a:endParaRPr>
          </a:p>
        </p:txBody>
      </p:sp>
      <p:sp>
        <p:nvSpPr>
          <p:cNvPr id="3" name="Rectangle 5"/>
          <p:cNvSpPr>
            <a:spLocks noChangeArrowheads="1"/>
          </p:cNvSpPr>
          <p:nvPr/>
        </p:nvSpPr>
        <p:spPr bwMode="auto">
          <a:xfrm>
            <a:off x="428625" y="2285992"/>
            <a:ext cx="8715375" cy="4462760"/>
          </a:xfrm>
          <a:prstGeom prst="rect">
            <a:avLst/>
          </a:prstGeom>
          <a:noFill/>
          <a:ln w="9525">
            <a:noFill/>
            <a:miter lim="800000"/>
            <a:headEnd/>
            <a:tailEnd/>
          </a:ln>
        </p:spPr>
        <p:txBody>
          <a:bodyPr>
            <a:spAutoFit/>
          </a:bodyPr>
          <a:lstStyle/>
          <a:p>
            <a:endParaRPr lang="es-MX" sz="2800" b="1" u="sng" dirty="0">
              <a:solidFill>
                <a:srgbClr val="FFFF00"/>
              </a:solidFill>
            </a:endParaRPr>
          </a:p>
          <a:p>
            <a:endParaRPr lang="es-MX" sz="2800" b="1" u="sng" dirty="0">
              <a:solidFill>
                <a:srgbClr val="FFFF00"/>
              </a:solidFill>
            </a:endParaRPr>
          </a:p>
          <a:p>
            <a:r>
              <a:rPr lang="es-MX" sz="2800" b="1" dirty="0">
                <a:solidFill>
                  <a:srgbClr val="FFFF00"/>
                </a:solidFill>
              </a:rPr>
              <a:t>Conducta			   Muerte cerebral</a:t>
            </a:r>
          </a:p>
          <a:p>
            <a:r>
              <a:rPr lang="es-MX" sz="2800" b="1" dirty="0">
                <a:solidFill>
                  <a:srgbClr val="FFFF00"/>
                </a:solidFill>
              </a:rPr>
              <a:t>Personalidad		   Estado vegetativo</a:t>
            </a:r>
          </a:p>
          <a:p>
            <a:r>
              <a:rPr lang="es-MX" sz="2800" b="1" dirty="0">
                <a:solidFill>
                  <a:srgbClr val="FFFF00"/>
                </a:solidFill>
              </a:rPr>
              <a:t>Conciencia		   	   Trasplante de órganos</a:t>
            </a:r>
          </a:p>
          <a:p>
            <a:r>
              <a:rPr lang="es-MX" sz="2800" b="1" dirty="0">
                <a:solidFill>
                  <a:srgbClr val="FFFF00"/>
                </a:solidFill>
              </a:rPr>
              <a:t>Libre albedrío		   Enfermedades mentales</a:t>
            </a:r>
          </a:p>
          <a:p>
            <a:r>
              <a:rPr lang="es-MX" sz="2800" b="1" dirty="0">
                <a:solidFill>
                  <a:srgbClr val="FFFF00"/>
                </a:solidFill>
              </a:rPr>
              <a:t>Identidad (el yo)		   Inicio de la vida humana</a:t>
            </a:r>
          </a:p>
          <a:p>
            <a:r>
              <a:rPr lang="es-MX" sz="2800" b="1" dirty="0">
                <a:solidFill>
                  <a:srgbClr val="FFFF00"/>
                </a:solidFill>
              </a:rPr>
              <a:t>	</a:t>
            </a:r>
            <a:r>
              <a:rPr lang="es-MX" sz="3200" b="1" dirty="0">
                <a:solidFill>
                  <a:srgbClr val="FFFF00"/>
                </a:solidFill>
              </a:rPr>
              <a:t>  </a:t>
            </a:r>
          </a:p>
          <a:p>
            <a:r>
              <a:rPr lang="es-MX" sz="3200" b="1" dirty="0">
                <a:solidFill>
                  <a:srgbClr val="FFFF00"/>
                </a:solidFill>
              </a:rPr>
              <a:t>	    </a:t>
            </a:r>
            <a:r>
              <a:rPr lang="es-MX" sz="3200" b="1" u="sng" dirty="0">
                <a:solidFill>
                  <a:srgbClr val="FFFF00"/>
                </a:solidFill>
              </a:rPr>
              <a:t>Manejo de las drogas  y </a:t>
            </a:r>
            <a:r>
              <a:rPr lang="es-MX" sz="3200" b="1" u="sng" dirty="0" smtClean="0">
                <a:solidFill>
                  <a:srgbClr val="FFFF00"/>
                </a:solidFill>
              </a:rPr>
              <a:t>adicción.</a:t>
            </a:r>
            <a:endParaRPr lang="es-MX" sz="3200" b="1" u="sng" dirty="0">
              <a:solidFill>
                <a:srgbClr val="FFFF00"/>
              </a:solidFill>
            </a:endParaRPr>
          </a:p>
          <a:p>
            <a:r>
              <a:rPr lang="es-MX" sz="2400" b="1" dirty="0">
                <a:solidFill>
                  <a:srgbClr val="FFFF00"/>
                </a:solidFill>
              </a:rPr>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2" cstate="print"/>
          <a:srcRect/>
          <a:stretch>
            <a:fillRect/>
          </a:stretch>
        </p:blipFill>
        <p:spPr bwMode="auto">
          <a:xfrm>
            <a:off x="161925" y="836613"/>
            <a:ext cx="8982075" cy="3911600"/>
          </a:xfrm>
          <a:prstGeom prst="rect">
            <a:avLst/>
          </a:prstGeom>
          <a:noFill/>
          <a:ln w="9525">
            <a:noFill/>
            <a:miter lim="800000"/>
            <a:headEnd/>
            <a:tailEnd/>
          </a:ln>
        </p:spPr>
      </p:pic>
      <p:sp>
        <p:nvSpPr>
          <p:cNvPr id="32771" name="Text Box 5"/>
          <p:cNvSpPr txBox="1">
            <a:spLocks noChangeArrowheads="1"/>
          </p:cNvSpPr>
          <p:nvPr/>
        </p:nvSpPr>
        <p:spPr bwMode="auto">
          <a:xfrm>
            <a:off x="808038" y="63500"/>
            <a:ext cx="2274469" cy="523220"/>
          </a:xfrm>
          <a:prstGeom prst="rect">
            <a:avLst/>
          </a:prstGeom>
          <a:noFill/>
          <a:ln w="9525">
            <a:noFill/>
            <a:miter lim="800000"/>
            <a:headEnd/>
            <a:tailEnd/>
          </a:ln>
        </p:spPr>
        <p:txBody>
          <a:bodyPr wrap="none">
            <a:spAutoFit/>
          </a:bodyPr>
          <a:lstStyle/>
          <a:p>
            <a:r>
              <a:rPr lang="es-ES" sz="2800" b="1" dirty="0">
                <a:solidFill>
                  <a:srgbClr val="FFFF00"/>
                </a:solidFill>
              </a:rPr>
              <a:t>DEL PREFACIO</a:t>
            </a:r>
          </a:p>
        </p:txBody>
      </p:sp>
      <p:sp>
        <p:nvSpPr>
          <p:cNvPr id="32772" name="Line 10"/>
          <p:cNvSpPr>
            <a:spLocks noChangeShapeType="1"/>
          </p:cNvSpPr>
          <p:nvPr/>
        </p:nvSpPr>
        <p:spPr bwMode="auto">
          <a:xfrm>
            <a:off x="4211638" y="1844675"/>
            <a:ext cx="0" cy="0"/>
          </a:xfrm>
          <a:prstGeom prst="line">
            <a:avLst/>
          </a:prstGeom>
          <a:noFill/>
          <a:ln w="9525">
            <a:solidFill>
              <a:schemeClr val="tx1"/>
            </a:solidFill>
            <a:round/>
            <a:headEnd/>
            <a:tailEnd/>
          </a:ln>
        </p:spPr>
        <p:txBody>
          <a:bodyPr/>
          <a:lstStyle/>
          <a:p>
            <a:endParaRPr lang="en-US"/>
          </a:p>
        </p:txBody>
      </p:sp>
      <p:sp>
        <p:nvSpPr>
          <p:cNvPr id="32773" name="Line 11"/>
          <p:cNvSpPr>
            <a:spLocks noChangeShapeType="1"/>
          </p:cNvSpPr>
          <p:nvPr/>
        </p:nvSpPr>
        <p:spPr bwMode="auto">
          <a:xfrm>
            <a:off x="323850" y="2492375"/>
            <a:ext cx="8640763" cy="0"/>
          </a:xfrm>
          <a:prstGeom prst="line">
            <a:avLst/>
          </a:prstGeom>
          <a:noFill/>
          <a:ln w="28575">
            <a:solidFill>
              <a:srgbClr val="FF3300"/>
            </a:solidFill>
            <a:round/>
            <a:headEnd/>
            <a:tailEnd/>
          </a:ln>
        </p:spPr>
        <p:txBody>
          <a:bodyPr/>
          <a:lstStyle/>
          <a:p>
            <a:endParaRPr lang="en-US"/>
          </a:p>
        </p:txBody>
      </p:sp>
      <p:sp>
        <p:nvSpPr>
          <p:cNvPr id="32774" name="Line 12"/>
          <p:cNvSpPr>
            <a:spLocks noChangeShapeType="1"/>
          </p:cNvSpPr>
          <p:nvPr/>
        </p:nvSpPr>
        <p:spPr bwMode="auto">
          <a:xfrm>
            <a:off x="323850" y="2797175"/>
            <a:ext cx="8640763" cy="0"/>
          </a:xfrm>
          <a:prstGeom prst="line">
            <a:avLst/>
          </a:prstGeom>
          <a:noFill/>
          <a:ln w="28575">
            <a:solidFill>
              <a:srgbClr val="FF3300"/>
            </a:solidFill>
            <a:round/>
            <a:headEnd/>
            <a:tailEnd/>
          </a:ln>
        </p:spPr>
        <p:txBody>
          <a:bodyPr/>
          <a:lstStyle/>
          <a:p>
            <a:endParaRPr lang="en-US"/>
          </a:p>
        </p:txBody>
      </p:sp>
      <p:sp>
        <p:nvSpPr>
          <p:cNvPr id="32775" name="Line 13"/>
          <p:cNvSpPr>
            <a:spLocks noChangeShapeType="1"/>
          </p:cNvSpPr>
          <p:nvPr/>
        </p:nvSpPr>
        <p:spPr bwMode="auto">
          <a:xfrm>
            <a:off x="323850" y="3141663"/>
            <a:ext cx="8640763" cy="0"/>
          </a:xfrm>
          <a:prstGeom prst="line">
            <a:avLst/>
          </a:prstGeom>
          <a:noFill/>
          <a:ln w="28575">
            <a:solidFill>
              <a:srgbClr val="FF3300"/>
            </a:solidFill>
            <a:round/>
            <a:headEnd/>
            <a:tailEnd/>
          </a:ln>
        </p:spPr>
        <p:txBody>
          <a:bodyPr/>
          <a:lstStyle/>
          <a:p>
            <a:endParaRPr lang="en-US"/>
          </a:p>
        </p:txBody>
      </p:sp>
      <p:sp>
        <p:nvSpPr>
          <p:cNvPr id="32776" name="Line 14"/>
          <p:cNvSpPr>
            <a:spLocks noChangeShapeType="1"/>
          </p:cNvSpPr>
          <p:nvPr/>
        </p:nvSpPr>
        <p:spPr bwMode="auto">
          <a:xfrm>
            <a:off x="323850" y="3429000"/>
            <a:ext cx="4535488" cy="0"/>
          </a:xfrm>
          <a:prstGeom prst="line">
            <a:avLst/>
          </a:prstGeom>
          <a:noFill/>
          <a:ln w="28575">
            <a:solidFill>
              <a:srgbClr val="FF3300"/>
            </a:solidFill>
            <a:round/>
            <a:headEnd/>
            <a:tailEnd/>
          </a:ln>
        </p:spPr>
        <p:txBody>
          <a:bodyPr/>
          <a:lstStyle/>
          <a:p>
            <a:endParaRPr lang="en-US"/>
          </a:p>
        </p:txBody>
      </p:sp>
      <p:sp>
        <p:nvSpPr>
          <p:cNvPr id="32777" name="Line 15"/>
          <p:cNvSpPr>
            <a:spLocks noChangeShapeType="1"/>
          </p:cNvSpPr>
          <p:nvPr/>
        </p:nvSpPr>
        <p:spPr bwMode="auto">
          <a:xfrm>
            <a:off x="250825" y="4425950"/>
            <a:ext cx="8640763" cy="0"/>
          </a:xfrm>
          <a:prstGeom prst="line">
            <a:avLst/>
          </a:prstGeom>
          <a:noFill/>
          <a:ln w="28575">
            <a:solidFill>
              <a:srgbClr val="FF3300"/>
            </a:solidFill>
            <a:round/>
            <a:headEnd/>
            <a:tailEnd/>
          </a:ln>
        </p:spPr>
        <p:txBody>
          <a:bodyPr/>
          <a:lstStyle/>
          <a:p>
            <a:endParaRPr lang="en-US"/>
          </a:p>
        </p:txBody>
      </p:sp>
      <p:sp>
        <p:nvSpPr>
          <p:cNvPr id="32778" name="Line 16"/>
          <p:cNvSpPr>
            <a:spLocks noChangeShapeType="1"/>
          </p:cNvSpPr>
          <p:nvPr/>
        </p:nvSpPr>
        <p:spPr bwMode="auto">
          <a:xfrm>
            <a:off x="323850" y="4076700"/>
            <a:ext cx="8640763" cy="0"/>
          </a:xfrm>
          <a:prstGeom prst="line">
            <a:avLst/>
          </a:prstGeom>
          <a:noFill/>
          <a:ln w="28575">
            <a:solidFill>
              <a:srgbClr val="FF3300"/>
            </a:solidFill>
            <a:round/>
            <a:headEnd/>
            <a:tailEnd/>
          </a:ln>
        </p:spPr>
        <p:txBody>
          <a:bodyPr/>
          <a:lstStyle/>
          <a:p>
            <a:endParaRPr lang="en-US"/>
          </a:p>
        </p:txBody>
      </p:sp>
      <p:sp>
        <p:nvSpPr>
          <p:cNvPr id="32779" name="Line 17"/>
          <p:cNvSpPr>
            <a:spLocks noChangeShapeType="1"/>
          </p:cNvSpPr>
          <p:nvPr/>
        </p:nvSpPr>
        <p:spPr bwMode="auto">
          <a:xfrm>
            <a:off x="250825" y="4713288"/>
            <a:ext cx="6626225" cy="0"/>
          </a:xfrm>
          <a:prstGeom prst="line">
            <a:avLst/>
          </a:prstGeom>
          <a:noFill/>
          <a:ln w="28575">
            <a:solidFill>
              <a:srgbClr val="FF3300"/>
            </a:solidFill>
            <a:round/>
            <a:headEnd/>
            <a:tailEnd/>
          </a:ln>
        </p:spPr>
        <p:txBody>
          <a:bodyPr/>
          <a:lstStyle/>
          <a:p>
            <a:endParaRPr lang="en-US"/>
          </a:p>
        </p:txBody>
      </p:sp>
      <p:sp>
        <p:nvSpPr>
          <p:cNvPr id="32780" name="Line 18"/>
          <p:cNvSpPr>
            <a:spLocks noChangeShapeType="1"/>
          </p:cNvSpPr>
          <p:nvPr/>
        </p:nvSpPr>
        <p:spPr bwMode="auto">
          <a:xfrm>
            <a:off x="757238" y="3767138"/>
            <a:ext cx="8207375" cy="0"/>
          </a:xfrm>
          <a:prstGeom prst="line">
            <a:avLst/>
          </a:prstGeom>
          <a:noFill/>
          <a:ln w="28575">
            <a:solidFill>
              <a:srgbClr val="FF3300"/>
            </a:solidFill>
            <a:round/>
            <a:headEnd/>
            <a:tailEnd/>
          </a:ln>
        </p:spPr>
        <p:txBody>
          <a:bodyPr/>
          <a:lstStyle/>
          <a:p>
            <a:endParaRPr lang="en-US"/>
          </a:p>
        </p:txBody>
      </p:sp>
      <p:sp>
        <p:nvSpPr>
          <p:cNvPr id="13" name="Line 11"/>
          <p:cNvSpPr>
            <a:spLocks noChangeShapeType="1"/>
          </p:cNvSpPr>
          <p:nvPr/>
        </p:nvSpPr>
        <p:spPr bwMode="auto">
          <a:xfrm>
            <a:off x="285720" y="1142984"/>
            <a:ext cx="8640763" cy="0"/>
          </a:xfrm>
          <a:prstGeom prst="line">
            <a:avLst/>
          </a:prstGeom>
          <a:noFill/>
          <a:ln w="28575">
            <a:solidFill>
              <a:srgbClr val="FF3300"/>
            </a:solidFill>
            <a:round/>
            <a:headEnd/>
            <a:tailEnd/>
          </a:ln>
        </p:spPr>
        <p:txBody>
          <a:bodyPr/>
          <a:lstStyle/>
          <a:p>
            <a:endParaRPr lang="en-US"/>
          </a:p>
        </p:txBody>
      </p:sp>
      <p:sp>
        <p:nvSpPr>
          <p:cNvPr id="14" name="Line 11"/>
          <p:cNvSpPr>
            <a:spLocks noChangeShapeType="1"/>
          </p:cNvSpPr>
          <p:nvPr/>
        </p:nvSpPr>
        <p:spPr bwMode="auto">
          <a:xfrm>
            <a:off x="285720" y="1500174"/>
            <a:ext cx="8640763" cy="0"/>
          </a:xfrm>
          <a:prstGeom prst="line">
            <a:avLst/>
          </a:prstGeom>
          <a:noFill/>
          <a:ln w="28575">
            <a:solidFill>
              <a:srgbClr val="FF3300"/>
            </a:solidFill>
            <a:round/>
            <a:headEnd/>
            <a:tailEnd/>
          </a:ln>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571604" y="928670"/>
            <a:ext cx="5924727" cy="4424380"/>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714348" y="500042"/>
            <a:ext cx="7792447" cy="5043508"/>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64192" y="857232"/>
            <a:ext cx="8665526" cy="5500725"/>
          </a:xfrm>
          <a:prstGeom prst="rect">
            <a:avLst/>
          </a:prstGeom>
          <a:noFill/>
          <a:ln w="9525">
            <a:noFill/>
            <a:miter lim="800000"/>
            <a:headEnd/>
            <a:tailEnd/>
          </a:ln>
          <a:effectLst/>
        </p:spPr>
      </p:pic>
      <p:sp>
        <p:nvSpPr>
          <p:cNvPr id="3" name="2 CuadroTexto"/>
          <p:cNvSpPr txBox="1"/>
          <p:nvPr/>
        </p:nvSpPr>
        <p:spPr>
          <a:xfrm>
            <a:off x="642910" y="214290"/>
            <a:ext cx="6837834" cy="523220"/>
          </a:xfrm>
          <a:prstGeom prst="rect">
            <a:avLst/>
          </a:prstGeom>
          <a:noFill/>
        </p:spPr>
        <p:txBody>
          <a:bodyPr wrap="none" rtlCol="0">
            <a:spAutoFit/>
          </a:bodyPr>
          <a:lstStyle/>
          <a:p>
            <a:r>
              <a:rPr lang="es-ES" sz="2800" b="1" dirty="0" smtClean="0">
                <a:solidFill>
                  <a:srgbClr val="FFFF00"/>
                </a:solidFill>
              </a:rPr>
              <a:t>ADICCI</a:t>
            </a:r>
            <a:r>
              <a:rPr lang="es-ES" sz="2800" b="1" dirty="0" smtClean="0">
                <a:solidFill>
                  <a:srgbClr val="FFFF00"/>
                </a:solidFill>
              </a:rPr>
              <a:t>Ó</a:t>
            </a:r>
            <a:r>
              <a:rPr lang="es-ES" sz="2800" b="1" dirty="0" smtClean="0">
                <a:solidFill>
                  <a:srgbClr val="FFFF00"/>
                </a:solidFill>
              </a:rPr>
              <a:t>N </a:t>
            </a:r>
            <a:r>
              <a:rPr lang="es-ES" sz="2800" b="1" dirty="0">
                <a:solidFill>
                  <a:srgbClr val="FFFF00"/>
                </a:solidFill>
              </a:rPr>
              <a:t>PRODUCIDA POR VARIAS DROGAS</a:t>
            </a:r>
            <a:endParaRPr lang="en-US" sz="2800" b="1" dirty="0">
              <a:solidFill>
                <a:srgbClr val="FFFF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714348" y="214290"/>
            <a:ext cx="7745383" cy="1428760"/>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cstate="print"/>
          <a:srcRect/>
          <a:stretch>
            <a:fillRect/>
          </a:stretch>
        </p:blipFill>
        <p:spPr bwMode="auto">
          <a:xfrm>
            <a:off x="3309938" y="1785926"/>
            <a:ext cx="4704084" cy="2928958"/>
          </a:xfrm>
          <a:prstGeom prst="rect">
            <a:avLst/>
          </a:prstGeom>
          <a:noFill/>
          <a:ln w="9525">
            <a:noFill/>
            <a:miter lim="800000"/>
            <a:headEnd/>
            <a:tailEnd/>
          </a:ln>
          <a:effectLst/>
        </p:spPr>
      </p:pic>
      <p:sp>
        <p:nvSpPr>
          <p:cNvPr id="4" name="3 CuadroTexto"/>
          <p:cNvSpPr txBox="1"/>
          <p:nvPr/>
        </p:nvSpPr>
        <p:spPr>
          <a:xfrm>
            <a:off x="965415" y="1785926"/>
            <a:ext cx="1749197" cy="461665"/>
          </a:xfrm>
          <a:prstGeom prst="rect">
            <a:avLst/>
          </a:prstGeom>
          <a:noFill/>
        </p:spPr>
        <p:txBody>
          <a:bodyPr wrap="square" rtlCol="0">
            <a:spAutoFit/>
          </a:bodyPr>
          <a:lstStyle/>
          <a:p>
            <a:r>
              <a:rPr lang="es-ES" sz="2400" b="1" dirty="0">
                <a:solidFill>
                  <a:srgbClr val="FFFF00"/>
                </a:solidFill>
              </a:rPr>
              <a:t>5 junio 2014</a:t>
            </a:r>
            <a:endParaRPr lang="en-US" sz="2400" b="1" dirty="0">
              <a:solidFill>
                <a:srgbClr val="FFFF00"/>
              </a:solidFill>
            </a:endParaRPr>
          </a:p>
        </p:txBody>
      </p:sp>
      <p:sp>
        <p:nvSpPr>
          <p:cNvPr id="5" name="4 CuadroTexto"/>
          <p:cNvSpPr txBox="1"/>
          <p:nvPr/>
        </p:nvSpPr>
        <p:spPr>
          <a:xfrm>
            <a:off x="857224" y="4857760"/>
            <a:ext cx="8286776" cy="1815882"/>
          </a:xfrm>
          <a:prstGeom prst="rect">
            <a:avLst/>
          </a:prstGeom>
          <a:noFill/>
        </p:spPr>
        <p:txBody>
          <a:bodyPr wrap="square" rtlCol="0">
            <a:spAutoFit/>
          </a:bodyPr>
          <a:lstStyle/>
          <a:p>
            <a:r>
              <a:rPr lang="es-ES" sz="2800" b="1" dirty="0">
                <a:solidFill>
                  <a:srgbClr val="FFFF00"/>
                </a:solidFill>
              </a:rPr>
              <a:t>Hubo en el NIDA un simposio “</a:t>
            </a:r>
            <a:r>
              <a:rPr lang="es-ES" sz="2800" b="1" dirty="0" err="1">
                <a:solidFill>
                  <a:srgbClr val="FFFF00"/>
                </a:solidFill>
              </a:rPr>
              <a:t>summit</a:t>
            </a:r>
            <a:r>
              <a:rPr lang="es-ES" sz="2800" b="1" dirty="0">
                <a:solidFill>
                  <a:srgbClr val="FFFF00"/>
                </a:solidFill>
              </a:rPr>
              <a:t>” sobre la mariguana el 22-23 de marzo de 2016,  que se grabó. El video del simposio completo es accesible en la página del NIDA-NIH</a:t>
            </a:r>
            <a:endParaRPr lang="en-US" sz="2800" b="1" dirty="0">
              <a:solidFill>
                <a:srgbClr val="FFFF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85720" y="357166"/>
            <a:ext cx="8700086" cy="4171971"/>
          </a:xfrm>
          <a:prstGeom prst="rect">
            <a:avLst/>
          </a:prstGeom>
          <a:noFill/>
          <a:ln w="9525">
            <a:noFill/>
            <a:miter lim="800000"/>
            <a:headEnd/>
            <a:tailEnd/>
          </a:ln>
          <a:effectLst/>
        </p:spPr>
      </p:pic>
      <p:sp>
        <p:nvSpPr>
          <p:cNvPr id="3" name="2 CuadroTexto"/>
          <p:cNvSpPr txBox="1"/>
          <p:nvPr/>
        </p:nvSpPr>
        <p:spPr>
          <a:xfrm>
            <a:off x="642910" y="4786322"/>
            <a:ext cx="8051948" cy="1077218"/>
          </a:xfrm>
          <a:prstGeom prst="rect">
            <a:avLst/>
          </a:prstGeom>
          <a:noFill/>
        </p:spPr>
        <p:txBody>
          <a:bodyPr wrap="none" rtlCol="0">
            <a:spAutoFit/>
          </a:bodyPr>
          <a:lstStyle/>
          <a:p>
            <a:r>
              <a:rPr lang="es-ES" sz="3200" b="1" dirty="0">
                <a:solidFill>
                  <a:srgbClr val="FFFF00"/>
                </a:solidFill>
              </a:rPr>
              <a:t>Efectos claramente parecidos a los del alcohol </a:t>
            </a:r>
          </a:p>
          <a:p>
            <a:r>
              <a:rPr lang="es-ES" sz="3200" b="1" dirty="0">
                <a:solidFill>
                  <a:srgbClr val="FFFF00"/>
                </a:solidFill>
              </a:rPr>
              <a:t>(pero sin duda de menor intensidad)</a:t>
            </a:r>
            <a:endParaRPr lang="en-US" sz="3200" b="1" dirty="0">
              <a:solidFill>
                <a:srgbClr val="FFFF00"/>
              </a:solidFill>
            </a:endParaRPr>
          </a:p>
        </p:txBody>
      </p:sp>
      <p:cxnSp>
        <p:nvCxnSpPr>
          <p:cNvPr id="8" name="7 Conector recto"/>
          <p:cNvCxnSpPr/>
          <p:nvPr/>
        </p:nvCxnSpPr>
        <p:spPr>
          <a:xfrm>
            <a:off x="500034" y="1785926"/>
            <a:ext cx="26432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285720" y="142852"/>
            <a:ext cx="8688250" cy="5786478"/>
          </a:xfrm>
          <a:prstGeom prst="rect">
            <a:avLst/>
          </a:prstGeom>
          <a:noFill/>
          <a:ln w="9525">
            <a:noFill/>
            <a:miter lim="800000"/>
            <a:headEnd/>
            <a:tailEnd/>
          </a:ln>
          <a:effectLst/>
        </p:spPr>
      </p:pic>
      <p:sp>
        <p:nvSpPr>
          <p:cNvPr id="3" name="2 Rectángulo"/>
          <p:cNvSpPr/>
          <p:nvPr/>
        </p:nvSpPr>
        <p:spPr>
          <a:xfrm>
            <a:off x="6517834" y="857232"/>
            <a:ext cx="285752" cy="2857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11 Rectángulo"/>
          <p:cNvSpPr/>
          <p:nvPr/>
        </p:nvSpPr>
        <p:spPr>
          <a:xfrm>
            <a:off x="263948" y="5357826"/>
            <a:ext cx="8594332" cy="3571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12 Rectángulo"/>
          <p:cNvSpPr/>
          <p:nvPr/>
        </p:nvSpPr>
        <p:spPr>
          <a:xfrm>
            <a:off x="2933690" y="3500438"/>
            <a:ext cx="285752" cy="2857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13 Rectángulo"/>
          <p:cNvSpPr/>
          <p:nvPr/>
        </p:nvSpPr>
        <p:spPr>
          <a:xfrm>
            <a:off x="2911918" y="2478534"/>
            <a:ext cx="285752" cy="2857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14 Rectángulo"/>
          <p:cNvSpPr/>
          <p:nvPr/>
        </p:nvSpPr>
        <p:spPr>
          <a:xfrm>
            <a:off x="3286116" y="1279738"/>
            <a:ext cx="285752" cy="2857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18 Conector recto"/>
          <p:cNvCxnSpPr/>
          <p:nvPr/>
        </p:nvCxnSpPr>
        <p:spPr>
          <a:xfrm>
            <a:off x="500034" y="428604"/>
            <a:ext cx="3571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2286000" y="2828836"/>
            <a:ext cx="4572000" cy="1200329"/>
          </a:xfrm>
          <a:prstGeom prst="rect">
            <a:avLst/>
          </a:prstGeom>
        </p:spPr>
        <p:txBody>
          <a:bodyPr>
            <a:spAutoFit/>
          </a:bodyPr>
          <a:lstStyle/>
          <a:p>
            <a:r>
              <a:rPr lang="en-US" dirty="0"/>
              <a:t>Regular marijuana use is associated with an increased</a:t>
            </a:r>
          </a:p>
          <a:p>
            <a:r>
              <a:rPr lang="en-US" dirty="0"/>
              <a:t>risk of anxiety and depression,23 but causality</a:t>
            </a:r>
          </a:p>
          <a:p>
            <a:r>
              <a:rPr lang="en-US" dirty="0"/>
              <a:t>has not been established.</a:t>
            </a:r>
          </a:p>
        </p:txBody>
      </p:sp>
      <p:sp>
        <p:nvSpPr>
          <p:cNvPr id="10" name="9 Rectángulo"/>
          <p:cNvSpPr/>
          <p:nvPr/>
        </p:nvSpPr>
        <p:spPr>
          <a:xfrm>
            <a:off x="8518738" y="1714488"/>
            <a:ext cx="285752" cy="2857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10 CuadroTexto"/>
          <p:cNvSpPr txBox="1"/>
          <p:nvPr/>
        </p:nvSpPr>
        <p:spPr>
          <a:xfrm>
            <a:off x="500034" y="6000768"/>
            <a:ext cx="9572692" cy="954107"/>
          </a:xfrm>
          <a:prstGeom prst="rect">
            <a:avLst/>
          </a:prstGeom>
          <a:noFill/>
        </p:spPr>
        <p:txBody>
          <a:bodyPr wrap="square" rtlCol="0">
            <a:spAutoFit/>
          </a:bodyPr>
          <a:lstStyle/>
          <a:p>
            <a:r>
              <a:rPr lang="es-ES" sz="2800" b="1" dirty="0">
                <a:solidFill>
                  <a:srgbClr val="FFFF00"/>
                </a:solidFill>
              </a:rPr>
              <a:t>Sin embargo, este mismo </a:t>
            </a:r>
            <a:r>
              <a:rPr lang="es-ES" sz="2800" b="1" dirty="0" smtClean="0">
                <a:solidFill>
                  <a:srgbClr val="FFFF00"/>
                </a:solidFill>
              </a:rPr>
              <a:t>artículo </a:t>
            </a:r>
            <a:r>
              <a:rPr lang="es-ES" sz="2800" b="1" dirty="0">
                <a:solidFill>
                  <a:srgbClr val="FFFF00"/>
                </a:solidFill>
              </a:rPr>
              <a:t>reconoce los efectos medicinales de la cannabis:</a:t>
            </a:r>
            <a:endParaRPr lang="en-US" sz="2800" b="1" dirty="0">
              <a:solidFill>
                <a:srgbClr val="FFFF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71406" y="71414"/>
            <a:ext cx="9215502" cy="4087575"/>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a:stretch>
            <a:fillRect/>
          </a:stretch>
        </p:blipFill>
        <p:spPr bwMode="auto">
          <a:xfrm>
            <a:off x="71406" y="4143380"/>
            <a:ext cx="9358346" cy="2500330"/>
          </a:xfrm>
          <a:prstGeom prst="rect">
            <a:avLst/>
          </a:prstGeom>
          <a:noFill/>
          <a:ln w="9525">
            <a:noFill/>
            <a:miter lim="800000"/>
            <a:headEnd/>
            <a:tailEnd/>
          </a:ln>
          <a:effectLst/>
        </p:spPr>
      </p:pic>
      <p:cxnSp>
        <p:nvCxnSpPr>
          <p:cNvPr id="5" name="4 Conector recto"/>
          <p:cNvCxnSpPr/>
          <p:nvPr/>
        </p:nvCxnSpPr>
        <p:spPr>
          <a:xfrm>
            <a:off x="285720" y="3253466"/>
            <a:ext cx="14287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438120" y="3714752"/>
            <a:ext cx="8705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285720" y="4714884"/>
            <a:ext cx="8705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285720" y="2181896"/>
            <a:ext cx="8705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285720" y="610260"/>
            <a:ext cx="8705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428596" y="1379070"/>
            <a:ext cx="8705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a:off x="6286512" y="1175642"/>
            <a:ext cx="23574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3914805" y="83428"/>
            <a:ext cx="5229195" cy="6317351"/>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cstate="print"/>
          <a:srcRect/>
          <a:stretch>
            <a:fillRect/>
          </a:stretch>
        </p:blipFill>
        <p:spPr bwMode="auto">
          <a:xfrm>
            <a:off x="142844" y="214290"/>
            <a:ext cx="3648075" cy="2333625"/>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57186" y="1102998"/>
            <a:ext cx="8358218" cy="5683588"/>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857224" y="69991"/>
            <a:ext cx="4386258" cy="1144431"/>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a:spLocks noChangeArrowheads="1"/>
          </p:cNvSpPr>
          <p:nvPr/>
        </p:nvSpPr>
        <p:spPr bwMode="auto">
          <a:xfrm>
            <a:off x="444588" y="270615"/>
            <a:ext cx="8374672" cy="6555642"/>
          </a:xfrm>
          <a:prstGeom prst="rect">
            <a:avLst/>
          </a:prstGeom>
          <a:noFill/>
          <a:ln w="9525">
            <a:noFill/>
            <a:miter lim="800000"/>
            <a:headEnd/>
            <a:tailEnd/>
          </a:ln>
        </p:spPr>
        <p:txBody>
          <a:bodyPr wrap="square">
            <a:spAutoFit/>
          </a:bodyPr>
          <a:lstStyle/>
          <a:p>
            <a:endParaRPr lang="es-MX" sz="2800" b="1" dirty="0">
              <a:solidFill>
                <a:srgbClr val="FFFF00"/>
              </a:solidFill>
            </a:endParaRPr>
          </a:p>
          <a:p>
            <a:r>
              <a:rPr lang="es-MX" sz="2800" b="1" dirty="0">
                <a:solidFill>
                  <a:srgbClr val="FFFF00"/>
                </a:solidFill>
              </a:rPr>
              <a:t>Psicofarmacología</a:t>
            </a:r>
          </a:p>
          <a:p>
            <a:r>
              <a:rPr lang="es-MX" sz="2800" b="1" dirty="0" err="1">
                <a:solidFill>
                  <a:srgbClr val="FFFF00"/>
                </a:solidFill>
              </a:rPr>
              <a:t>fMRI</a:t>
            </a:r>
            <a:r>
              <a:rPr lang="es-MX" sz="2800" b="1" dirty="0">
                <a:solidFill>
                  <a:srgbClr val="FFFF00"/>
                </a:solidFill>
              </a:rPr>
              <a:t> – descodificación de percepciones, mentiras, 	¿pensamientos?</a:t>
            </a:r>
          </a:p>
          <a:p>
            <a:r>
              <a:rPr lang="es-ES" sz="2800" b="1" dirty="0">
                <a:solidFill>
                  <a:srgbClr val="FFFF00"/>
                </a:solidFill>
              </a:rPr>
              <a:t>Nuevas técnicas para visualizar y registrar la actividad 	</a:t>
            </a:r>
            <a:r>
              <a:rPr lang="es-ES" sz="2800" b="1" dirty="0" smtClean="0">
                <a:solidFill>
                  <a:srgbClr val="FFFF00"/>
                </a:solidFill>
              </a:rPr>
              <a:t>neural.</a:t>
            </a:r>
            <a:endParaRPr lang="es-ES" sz="2800" b="1" dirty="0">
              <a:solidFill>
                <a:srgbClr val="FFFF00"/>
              </a:solidFill>
            </a:endParaRPr>
          </a:p>
          <a:p>
            <a:r>
              <a:rPr lang="es-MX" sz="2800" b="1" dirty="0" smtClean="0">
                <a:solidFill>
                  <a:srgbClr val="FFFF00"/>
                </a:solidFill>
              </a:rPr>
              <a:t>Optogenética.</a:t>
            </a:r>
            <a:endParaRPr lang="es-MX" sz="2800" b="1" dirty="0">
              <a:solidFill>
                <a:srgbClr val="FFFF00"/>
              </a:solidFill>
            </a:endParaRPr>
          </a:p>
          <a:p>
            <a:r>
              <a:rPr lang="es-MX" sz="2800" b="1" dirty="0" smtClean="0">
                <a:solidFill>
                  <a:srgbClr val="FFFF00"/>
                </a:solidFill>
              </a:rPr>
              <a:t>Clarity.</a:t>
            </a:r>
            <a:endParaRPr lang="es-MX" sz="2800" b="1" dirty="0">
              <a:solidFill>
                <a:srgbClr val="FFFF00"/>
              </a:solidFill>
            </a:endParaRPr>
          </a:p>
          <a:p>
            <a:r>
              <a:rPr lang="es-MX" sz="2800" b="1" dirty="0">
                <a:solidFill>
                  <a:srgbClr val="FFFF00"/>
                </a:solidFill>
              </a:rPr>
              <a:t>Estimulación cerebral profunda (DBS) – tratamiento de 	enfermedades, ¿también para cambiar la conducta?</a:t>
            </a:r>
          </a:p>
          <a:p>
            <a:r>
              <a:rPr lang="es-MX" sz="2800" b="1" dirty="0">
                <a:solidFill>
                  <a:srgbClr val="FFFF00"/>
                </a:solidFill>
              </a:rPr>
              <a:t>Interfaces cerebro-computadoras y cerebro-</a:t>
            </a:r>
            <a:r>
              <a:rPr lang="es-MX" sz="2800" b="1" dirty="0" smtClean="0">
                <a:solidFill>
                  <a:srgbClr val="FFFF00"/>
                </a:solidFill>
              </a:rPr>
              <a:t>cerebro.</a:t>
            </a:r>
            <a:endParaRPr lang="es-MX" sz="2800" b="1" dirty="0">
              <a:solidFill>
                <a:srgbClr val="FFFF00"/>
              </a:solidFill>
            </a:endParaRPr>
          </a:p>
          <a:p>
            <a:r>
              <a:rPr lang="es-MX" sz="2800" b="1" dirty="0">
                <a:solidFill>
                  <a:srgbClr val="FFFF00"/>
                </a:solidFill>
              </a:rPr>
              <a:t>Muerte (cerebral) o </a:t>
            </a:r>
            <a:r>
              <a:rPr lang="es-MX" sz="2800" b="1" dirty="0" smtClean="0">
                <a:solidFill>
                  <a:srgbClr val="FFFF00"/>
                </a:solidFill>
              </a:rPr>
              <a:t>vida.</a:t>
            </a:r>
            <a:endParaRPr lang="es-MX" sz="2800" b="1" dirty="0">
              <a:solidFill>
                <a:srgbClr val="FFFF00"/>
              </a:solidFill>
            </a:endParaRPr>
          </a:p>
          <a:p>
            <a:r>
              <a:rPr lang="es-MX" sz="2800" b="1" dirty="0">
                <a:solidFill>
                  <a:srgbClr val="FFFF00"/>
                </a:solidFill>
              </a:rPr>
              <a:t>Manejo de las drogas  y </a:t>
            </a:r>
            <a:r>
              <a:rPr lang="es-MX" sz="2800" b="1" dirty="0" smtClean="0">
                <a:solidFill>
                  <a:srgbClr val="FFFF00"/>
                </a:solidFill>
              </a:rPr>
              <a:t>adicción.</a:t>
            </a:r>
            <a:endParaRPr lang="es-MX" sz="2800" b="1" dirty="0">
              <a:solidFill>
                <a:srgbClr val="FFFF00"/>
              </a:solidFill>
            </a:endParaRPr>
          </a:p>
          <a:p>
            <a:endParaRPr lang="es-MX" sz="2800" b="1" dirty="0">
              <a:solidFill>
                <a:srgbClr val="FFFF00"/>
              </a:solidFill>
            </a:endParaRPr>
          </a:p>
        </p:txBody>
      </p:sp>
    </p:spTree>
    <p:extLst>
      <p:ext uri="{BB962C8B-B14F-4D97-AF65-F5344CB8AC3E}">
        <p14:creationId xmlns:p14="http://schemas.microsoft.com/office/powerpoint/2010/main" val="4038214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976313" y="239713"/>
            <a:ext cx="7191375" cy="6383337"/>
          </a:xfrm>
          <a:prstGeom prst="rect">
            <a:avLst/>
          </a:prstGeom>
          <a:noFill/>
          <a:ln w="9525">
            <a:noFill/>
            <a:miter lim="800000"/>
            <a:headEnd/>
            <a:tailEnd/>
          </a:ln>
          <a:effectLst/>
        </p:spPr>
      </p:pic>
      <p:sp>
        <p:nvSpPr>
          <p:cNvPr id="3" name="2 CuadroTexto"/>
          <p:cNvSpPr txBox="1"/>
          <p:nvPr/>
        </p:nvSpPr>
        <p:spPr>
          <a:xfrm>
            <a:off x="1571604" y="1000108"/>
            <a:ext cx="2198038" cy="646331"/>
          </a:xfrm>
          <a:prstGeom prst="rect">
            <a:avLst/>
          </a:prstGeom>
          <a:noFill/>
        </p:spPr>
        <p:txBody>
          <a:bodyPr wrap="none" rtlCol="0">
            <a:spAutoFit/>
          </a:bodyPr>
          <a:lstStyle/>
          <a:p>
            <a:r>
              <a:rPr lang="es-ES" sz="3600" b="1" dirty="0">
                <a:solidFill>
                  <a:schemeClr val="bg1"/>
                </a:solidFill>
              </a:rPr>
              <a:t>CANNABIS</a:t>
            </a:r>
            <a:endParaRPr lang="en-US" sz="3600" b="1" dirty="0">
              <a:solidFill>
                <a:schemeClr val="bg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33391" y="571480"/>
            <a:ext cx="8139137" cy="6263486"/>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14282" y="-24"/>
            <a:ext cx="8572559" cy="6555641"/>
          </a:xfrm>
          <a:prstGeom prst="rect">
            <a:avLst/>
          </a:prstGeom>
          <a:noFill/>
        </p:spPr>
        <p:txBody>
          <a:bodyPr wrap="square" rtlCol="0">
            <a:spAutoFit/>
          </a:bodyPr>
          <a:lstStyle/>
          <a:p>
            <a:r>
              <a:rPr lang="es-ES" sz="2800" b="1" dirty="0">
                <a:solidFill>
                  <a:srgbClr val="FFFF00"/>
                </a:solidFill>
              </a:rPr>
              <a:t>TRES CONCLUSIONES IMPORTANTES DE LAS </a:t>
            </a:r>
            <a:r>
              <a:rPr lang="es-ES" sz="2800" b="1" dirty="0" smtClean="0">
                <a:solidFill>
                  <a:srgbClr val="FFFF00"/>
                </a:solidFill>
              </a:rPr>
              <a:t>GR</a:t>
            </a:r>
            <a:r>
              <a:rPr lang="es-ES" sz="2800" b="1" dirty="0" smtClean="0">
                <a:solidFill>
                  <a:srgbClr val="FFFF00"/>
                </a:solidFill>
              </a:rPr>
              <a:t>Á</a:t>
            </a:r>
            <a:r>
              <a:rPr lang="es-ES" sz="2800" b="1" dirty="0" smtClean="0">
                <a:solidFill>
                  <a:srgbClr val="FFFF00"/>
                </a:solidFill>
              </a:rPr>
              <a:t>FICAS </a:t>
            </a:r>
            <a:r>
              <a:rPr lang="es-ES" sz="2800" b="1" dirty="0">
                <a:solidFill>
                  <a:srgbClr val="FFFF00"/>
                </a:solidFill>
              </a:rPr>
              <a:t>ANTERIORES , especialmente durante los últimos 20 años (según algunos datos, lo mismo está pasando en México).</a:t>
            </a:r>
          </a:p>
          <a:p>
            <a:endParaRPr lang="es-ES" sz="2800" b="1" dirty="0">
              <a:solidFill>
                <a:srgbClr val="FFFF00"/>
              </a:solidFill>
            </a:endParaRPr>
          </a:p>
          <a:p>
            <a:pPr marL="514350" indent="-514350">
              <a:buAutoNum type="arabicPeriod"/>
            </a:pPr>
            <a:r>
              <a:rPr lang="es-ES" sz="2800" b="1" dirty="0">
                <a:solidFill>
                  <a:srgbClr val="FFFF00"/>
                </a:solidFill>
              </a:rPr>
              <a:t>El tabaco es </a:t>
            </a:r>
            <a:r>
              <a:rPr lang="es-ES" sz="2800" b="1" u="sng" dirty="0">
                <a:solidFill>
                  <a:srgbClr val="FFFF00"/>
                </a:solidFill>
              </a:rPr>
              <a:t>legal</a:t>
            </a:r>
            <a:r>
              <a:rPr lang="es-ES" sz="2800" b="1" dirty="0">
                <a:solidFill>
                  <a:srgbClr val="FFFF00"/>
                </a:solidFill>
              </a:rPr>
              <a:t>, pero la educación, la información y la regulación de su venta han hecho que disminuya su consumo entre adolescentes.</a:t>
            </a:r>
          </a:p>
          <a:p>
            <a:pPr marL="514350" indent="-514350">
              <a:buAutoNum type="arabicPeriod"/>
            </a:pPr>
            <a:r>
              <a:rPr lang="es-ES" sz="2800" b="1" dirty="0">
                <a:solidFill>
                  <a:srgbClr val="FFFF00"/>
                </a:solidFill>
              </a:rPr>
              <a:t>La mariguana es </a:t>
            </a:r>
            <a:r>
              <a:rPr lang="es-ES" sz="2800" b="1" u="sng" dirty="0">
                <a:solidFill>
                  <a:srgbClr val="FFFF00"/>
                </a:solidFill>
              </a:rPr>
              <a:t>ilegal</a:t>
            </a:r>
            <a:r>
              <a:rPr lang="es-ES" sz="2800" b="1" dirty="0">
                <a:solidFill>
                  <a:srgbClr val="FFFF00"/>
                </a:solidFill>
              </a:rPr>
              <a:t>, y a pesar de eso su uso ha aumentado entre los adolescentes, aunque se perciban sus efectos dañinos.</a:t>
            </a:r>
          </a:p>
          <a:p>
            <a:pPr marL="514350" indent="-514350">
              <a:buAutoNum type="arabicPeriod"/>
            </a:pPr>
            <a:r>
              <a:rPr lang="es-ES" sz="2800" b="1" dirty="0">
                <a:solidFill>
                  <a:srgbClr val="FFFF00"/>
                </a:solidFill>
              </a:rPr>
              <a:t>Por consiguiente, la legalización de la mariguana, acompañada de una regulación apropiada como la del tabaco, no lleva a aumentar su consumo y quizá hasta disminuya la actual pendiente ascendente.</a:t>
            </a:r>
            <a:endParaRPr lang="en-US" sz="2800" b="1" dirty="0">
              <a:solidFill>
                <a:srgbClr val="FFFF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7950" y="3230563"/>
            <a:ext cx="8964613" cy="3360737"/>
            <a:chOff x="68" y="2035"/>
            <a:chExt cx="5647" cy="2117"/>
          </a:xfrm>
        </p:grpSpPr>
        <p:pic>
          <p:nvPicPr>
            <p:cNvPr id="88067" name="Picture 3"/>
            <p:cNvPicPr>
              <a:picLocks noChangeAspect="1" noChangeArrowheads="1"/>
            </p:cNvPicPr>
            <p:nvPr/>
          </p:nvPicPr>
          <p:blipFill>
            <a:blip r:embed="rId2" cstate="print"/>
            <a:srcRect/>
            <a:stretch>
              <a:fillRect/>
            </a:stretch>
          </p:blipFill>
          <p:spPr bwMode="auto">
            <a:xfrm>
              <a:off x="68" y="2035"/>
              <a:ext cx="5647" cy="2117"/>
            </a:xfrm>
            <a:prstGeom prst="rect">
              <a:avLst/>
            </a:prstGeom>
            <a:noFill/>
            <a:ln w="9525">
              <a:noFill/>
              <a:miter lim="800000"/>
              <a:headEnd/>
              <a:tailEnd/>
            </a:ln>
            <a:effectLst/>
          </p:spPr>
        </p:pic>
        <p:sp>
          <p:nvSpPr>
            <p:cNvPr id="88068" name="Line 4"/>
            <p:cNvSpPr>
              <a:spLocks noChangeShapeType="1"/>
            </p:cNvSpPr>
            <p:nvPr/>
          </p:nvSpPr>
          <p:spPr bwMode="auto">
            <a:xfrm>
              <a:off x="567" y="2586"/>
              <a:ext cx="4989" cy="0"/>
            </a:xfrm>
            <a:prstGeom prst="line">
              <a:avLst/>
            </a:prstGeom>
            <a:noFill/>
            <a:ln w="38100">
              <a:solidFill>
                <a:srgbClr val="FF3300"/>
              </a:solidFill>
              <a:round/>
              <a:headEnd/>
              <a:tailEnd/>
            </a:ln>
            <a:effectLst/>
          </p:spPr>
          <p:txBody>
            <a:bodyPr/>
            <a:lstStyle/>
            <a:p>
              <a:endParaRPr lang="en-US"/>
            </a:p>
          </p:txBody>
        </p:sp>
        <p:sp>
          <p:nvSpPr>
            <p:cNvPr id="88069" name="Line 5"/>
            <p:cNvSpPr>
              <a:spLocks noChangeShapeType="1"/>
            </p:cNvSpPr>
            <p:nvPr/>
          </p:nvSpPr>
          <p:spPr bwMode="auto">
            <a:xfrm>
              <a:off x="263" y="2785"/>
              <a:ext cx="4490" cy="0"/>
            </a:xfrm>
            <a:prstGeom prst="line">
              <a:avLst/>
            </a:prstGeom>
            <a:noFill/>
            <a:ln w="38100">
              <a:solidFill>
                <a:srgbClr val="FF3300"/>
              </a:solidFill>
              <a:round/>
              <a:headEnd/>
              <a:tailEnd/>
            </a:ln>
            <a:effectLst/>
          </p:spPr>
          <p:txBody>
            <a:bodyPr/>
            <a:lstStyle/>
            <a:p>
              <a:endParaRPr lang="en-US"/>
            </a:p>
          </p:txBody>
        </p:sp>
      </p:grpSp>
      <p:grpSp>
        <p:nvGrpSpPr>
          <p:cNvPr id="3" name="Group 6"/>
          <p:cNvGrpSpPr>
            <a:grpSpLocks/>
          </p:cNvGrpSpPr>
          <p:nvPr/>
        </p:nvGrpSpPr>
        <p:grpSpPr bwMode="auto">
          <a:xfrm>
            <a:off x="611188" y="188913"/>
            <a:ext cx="7926387" cy="2951162"/>
            <a:chOff x="385" y="119"/>
            <a:chExt cx="4993" cy="1859"/>
          </a:xfrm>
        </p:grpSpPr>
        <p:pic>
          <p:nvPicPr>
            <p:cNvPr id="88071" name="Picture 7"/>
            <p:cNvPicPr>
              <a:picLocks noChangeAspect="1" noChangeArrowheads="1"/>
            </p:cNvPicPr>
            <p:nvPr/>
          </p:nvPicPr>
          <p:blipFill>
            <a:blip r:embed="rId3" cstate="print"/>
            <a:srcRect/>
            <a:stretch>
              <a:fillRect/>
            </a:stretch>
          </p:blipFill>
          <p:spPr bwMode="auto">
            <a:xfrm>
              <a:off x="385" y="119"/>
              <a:ext cx="4993" cy="1859"/>
            </a:xfrm>
            <a:prstGeom prst="rect">
              <a:avLst/>
            </a:prstGeom>
            <a:noFill/>
            <a:ln w="9525">
              <a:noFill/>
              <a:miter lim="800000"/>
              <a:headEnd/>
              <a:tailEnd/>
            </a:ln>
            <a:effectLst/>
          </p:spPr>
        </p:pic>
        <p:sp>
          <p:nvSpPr>
            <p:cNvPr id="88072" name="Line 8"/>
            <p:cNvSpPr>
              <a:spLocks noChangeShapeType="1"/>
            </p:cNvSpPr>
            <p:nvPr/>
          </p:nvSpPr>
          <p:spPr bwMode="auto">
            <a:xfrm>
              <a:off x="2320" y="1344"/>
              <a:ext cx="2993" cy="0"/>
            </a:xfrm>
            <a:prstGeom prst="line">
              <a:avLst/>
            </a:prstGeom>
            <a:noFill/>
            <a:ln w="38100">
              <a:solidFill>
                <a:srgbClr val="FF3300"/>
              </a:solidFill>
              <a:round/>
              <a:headEnd/>
              <a:tailEnd/>
            </a:ln>
            <a:effectLst/>
          </p:spPr>
          <p:txBody>
            <a:bodyPr/>
            <a:lstStyle/>
            <a:p>
              <a:endParaRPr lang="en-US"/>
            </a:p>
          </p:txBody>
        </p:sp>
        <p:sp>
          <p:nvSpPr>
            <p:cNvPr id="88073" name="Line 9"/>
            <p:cNvSpPr>
              <a:spLocks noChangeShapeType="1"/>
            </p:cNvSpPr>
            <p:nvPr/>
          </p:nvSpPr>
          <p:spPr bwMode="auto">
            <a:xfrm>
              <a:off x="521" y="1549"/>
              <a:ext cx="4762" cy="0"/>
            </a:xfrm>
            <a:prstGeom prst="line">
              <a:avLst/>
            </a:prstGeom>
            <a:noFill/>
            <a:ln w="38100">
              <a:solidFill>
                <a:srgbClr val="FF3300"/>
              </a:solidFill>
              <a:round/>
              <a:headEnd/>
              <a:tailEnd/>
            </a:ln>
            <a:effectLst/>
          </p:spPr>
          <p:txBody>
            <a:bodyPr/>
            <a:lstStyle/>
            <a:p>
              <a:endParaRPr lang="en-US"/>
            </a:p>
          </p:txBody>
        </p:sp>
        <p:sp>
          <p:nvSpPr>
            <p:cNvPr id="88074" name="Line 10"/>
            <p:cNvSpPr>
              <a:spLocks noChangeShapeType="1"/>
            </p:cNvSpPr>
            <p:nvPr/>
          </p:nvSpPr>
          <p:spPr bwMode="auto">
            <a:xfrm flipV="1">
              <a:off x="513" y="1939"/>
              <a:ext cx="688" cy="2"/>
            </a:xfrm>
            <a:prstGeom prst="line">
              <a:avLst/>
            </a:prstGeom>
            <a:noFill/>
            <a:ln w="38100">
              <a:solidFill>
                <a:srgbClr val="FF3300"/>
              </a:solidFill>
              <a:round/>
              <a:headEnd/>
              <a:tailEnd/>
            </a:ln>
            <a:effectLst/>
          </p:spPr>
          <p:txBody>
            <a:bodyPr/>
            <a:lstStyle/>
            <a:p>
              <a:endParaRPr lang="en-US"/>
            </a:p>
          </p:txBody>
        </p:sp>
        <p:sp>
          <p:nvSpPr>
            <p:cNvPr id="88075" name="Line 11"/>
            <p:cNvSpPr>
              <a:spLocks noChangeShapeType="1"/>
            </p:cNvSpPr>
            <p:nvPr/>
          </p:nvSpPr>
          <p:spPr bwMode="auto">
            <a:xfrm>
              <a:off x="521" y="1752"/>
              <a:ext cx="4762" cy="0"/>
            </a:xfrm>
            <a:prstGeom prst="line">
              <a:avLst/>
            </a:prstGeom>
            <a:noFill/>
            <a:ln w="38100">
              <a:solidFill>
                <a:srgbClr val="FF3300"/>
              </a:solidFill>
              <a:round/>
              <a:headEnd/>
              <a:tailEnd/>
            </a:ln>
            <a:effectLst/>
          </p:spPr>
          <p:txBody>
            <a:bodyPr/>
            <a:lstStyle/>
            <a:p>
              <a:endParaRPr lang="en-US"/>
            </a:p>
          </p:txBody>
        </p:sp>
      </p:grpSp>
      <p:sp>
        <p:nvSpPr>
          <p:cNvPr id="88076" name="Line 12"/>
          <p:cNvSpPr>
            <a:spLocks noChangeShapeType="1"/>
          </p:cNvSpPr>
          <p:nvPr/>
        </p:nvSpPr>
        <p:spPr bwMode="auto">
          <a:xfrm>
            <a:off x="827088" y="1773238"/>
            <a:ext cx="7561262" cy="0"/>
          </a:xfrm>
          <a:prstGeom prst="line">
            <a:avLst/>
          </a:prstGeom>
          <a:noFill/>
          <a:ln w="38100">
            <a:solidFill>
              <a:srgbClr val="FF3300"/>
            </a:solidFill>
            <a:round/>
            <a:headEnd/>
            <a:tailEnd/>
          </a:ln>
          <a:effectLst/>
        </p:spPr>
        <p:txBody>
          <a:bodyPr/>
          <a:lstStyle/>
          <a:p>
            <a:endParaRPr lang="en-US"/>
          </a:p>
        </p:txBody>
      </p:sp>
      <p:sp>
        <p:nvSpPr>
          <p:cNvPr id="88077" name="Line 13"/>
          <p:cNvSpPr>
            <a:spLocks noChangeShapeType="1"/>
          </p:cNvSpPr>
          <p:nvPr/>
        </p:nvSpPr>
        <p:spPr bwMode="auto">
          <a:xfrm>
            <a:off x="3708400" y="1484313"/>
            <a:ext cx="4752975" cy="0"/>
          </a:xfrm>
          <a:prstGeom prst="line">
            <a:avLst/>
          </a:prstGeom>
          <a:noFill/>
          <a:ln w="38100">
            <a:solidFill>
              <a:srgbClr val="FF3300"/>
            </a:solidFill>
            <a:round/>
            <a:headEnd/>
            <a:tailEnd/>
          </a:ln>
          <a:effectLst/>
        </p:spPr>
        <p:txBody>
          <a:bodyPr/>
          <a:lstStyle/>
          <a:p>
            <a:endParaRPr lang="en-US"/>
          </a:p>
        </p:txBody>
      </p:sp>
      <p:sp>
        <p:nvSpPr>
          <p:cNvPr id="88078" name="Line 14"/>
          <p:cNvSpPr>
            <a:spLocks noChangeShapeType="1"/>
          </p:cNvSpPr>
          <p:nvPr/>
        </p:nvSpPr>
        <p:spPr bwMode="auto">
          <a:xfrm>
            <a:off x="682625" y="2133600"/>
            <a:ext cx="5113338" cy="0"/>
          </a:xfrm>
          <a:prstGeom prst="line">
            <a:avLst/>
          </a:prstGeom>
          <a:noFill/>
          <a:ln w="38100">
            <a:solidFill>
              <a:srgbClr val="FF3300"/>
            </a:solidFill>
            <a:round/>
            <a:headEnd/>
            <a:tailEnd/>
          </a:ln>
          <a:effectLst/>
        </p:spPr>
        <p:txBody>
          <a:bodyPr/>
          <a:lstStyle/>
          <a:p>
            <a:endParaRPr lang="en-US"/>
          </a:p>
        </p:txBody>
      </p:sp>
      <p:sp>
        <p:nvSpPr>
          <p:cNvPr id="16" name="15 Rectángulo"/>
          <p:cNvSpPr/>
          <p:nvPr/>
        </p:nvSpPr>
        <p:spPr>
          <a:xfrm>
            <a:off x="5786446" y="549964"/>
            <a:ext cx="974954" cy="2857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srcRect/>
          <a:stretch>
            <a:fillRect/>
          </a:stretch>
        </p:blipFill>
        <p:spPr bwMode="auto">
          <a:xfrm>
            <a:off x="2400300" y="2638425"/>
            <a:ext cx="4343400" cy="1584325"/>
          </a:xfrm>
          <a:prstGeom prst="rect">
            <a:avLst/>
          </a:prstGeom>
          <a:noFill/>
          <a:ln w="9525">
            <a:noFill/>
            <a:miter lim="800000"/>
            <a:headEnd/>
            <a:tailEnd/>
          </a:ln>
          <a:effectLst/>
        </p:spPr>
      </p:pic>
      <p:pic>
        <p:nvPicPr>
          <p:cNvPr id="89091" name="Picture 3"/>
          <p:cNvPicPr>
            <a:picLocks noChangeAspect="1" noChangeArrowheads="1"/>
          </p:cNvPicPr>
          <p:nvPr/>
        </p:nvPicPr>
        <p:blipFill>
          <a:blip r:embed="rId3" cstate="print"/>
          <a:srcRect/>
          <a:stretch>
            <a:fillRect/>
          </a:stretch>
        </p:blipFill>
        <p:spPr bwMode="auto">
          <a:xfrm>
            <a:off x="179388" y="1150938"/>
            <a:ext cx="8640762" cy="3203575"/>
          </a:xfrm>
          <a:prstGeom prst="rect">
            <a:avLst/>
          </a:prstGeom>
          <a:noFill/>
          <a:ln w="9525">
            <a:noFill/>
            <a:miter lim="800000"/>
            <a:headEnd/>
            <a:tailEnd/>
          </a:ln>
          <a:effectLst/>
        </p:spPr>
      </p:pic>
      <p:sp>
        <p:nvSpPr>
          <p:cNvPr id="89092" name="Rectangle 4"/>
          <p:cNvSpPr>
            <a:spLocks noChangeArrowheads="1"/>
          </p:cNvSpPr>
          <p:nvPr/>
        </p:nvSpPr>
        <p:spPr bwMode="auto">
          <a:xfrm>
            <a:off x="7380288" y="4005263"/>
            <a:ext cx="1368425" cy="360362"/>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89093" name="Line 5"/>
          <p:cNvSpPr>
            <a:spLocks noChangeShapeType="1"/>
          </p:cNvSpPr>
          <p:nvPr/>
        </p:nvSpPr>
        <p:spPr bwMode="auto">
          <a:xfrm flipH="1">
            <a:off x="900113" y="1412875"/>
            <a:ext cx="71437" cy="0"/>
          </a:xfrm>
          <a:prstGeom prst="line">
            <a:avLst/>
          </a:prstGeom>
          <a:noFill/>
          <a:ln w="9525">
            <a:solidFill>
              <a:schemeClr val="tx1"/>
            </a:solidFill>
            <a:round/>
            <a:headEnd/>
            <a:tailEnd/>
          </a:ln>
          <a:effectLst/>
        </p:spPr>
        <p:txBody>
          <a:bodyPr/>
          <a:lstStyle/>
          <a:p>
            <a:endParaRPr lang="en-US"/>
          </a:p>
        </p:txBody>
      </p:sp>
      <p:sp>
        <p:nvSpPr>
          <p:cNvPr id="89094" name="Line 6"/>
          <p:cNvSpPr>
            <a:spLocks noChangeShapeType="1"/>
          </p:cNvSpPr>
          <p:nvPr/>
        </p:nvSpPr>
        <p:spPr bwMode="auto">
          <a:xfrm>
            <a:off x="827088" y="1484313"/>
            <a:ext cx="4608512" cy="0"/>
          </a:xfrm>
          <a:prstGeom prst="line">
            <a:avLst/>
          </a:prstGeom>
          <a:noFill/>
          <a:ln w="38100">
            <a:solidFill>
              <a:srgbClr val="FF3300"/>
            </a:solidFill>
            <a:round/>
            <a:headEnd/>
            <a:tailEnd/>
          </a:ln>
          <a:effectLst/>
        </p:spPr>
        <p:txBody>
          <a:bodyPr/>
          <a:lstStyle/>
          <a:p>
            <a:endParaRPr lang="en-US"/>
          </a:p>
        </p:txBody>
      </p:sp>
      <p:sp>
        <p:nvSpPr>
          <p:cNvPr id="89095" name="Line 7"/>
          <p:cNvSpPr>
            <a:spLocks noChangeShapeType="1"/>
          </p:cNvSpPr>
          <p:nvPr/>
        </p:nvSpPr>
        <p:spPr bwMode="auto">
          <a:xfrm>
            <a:off x="6156325" y="3644900"/>
            <a:ext cx="2592388" cy="0"/>
          </a:xfrm>
          <a:prstGeom prst="line">
            <a:avLst/>
          </a:prstGeom>
          <a:noFill/>
          <a:ln w="38100">
            <a:solidFill>
              <a:srgbClr val="FF3300"/>
            </a:solidFill>
            <a:round/>
            <a:headEnd/>
            <a:tailEnd/>
          </a:ln>
          <a:effectLst/>
        </p:spPr>
        <p:txBody>
          <a:bodyPr/>
          <a:lstStyle/>
          <a:p>
            <a:endParaRPr lang="en-US"/>
          </a:p>
        </p:txBody>
      </p:sp>
      <p:sp>
        <p:nvSpPr>
          <p:cNvPr id="89096" name="Line 8"/>
          <p:cNvSpPr>
            <a:spLocks noChangeShapeType="1"/>
          </p:cNvSpPr>
          <p:nvPr/>
        </p:nvSpPr>
        <p:spPr bwMode="auto">
          <a:xfrm flipV="1">
            <a:off x="323850" y="4327525"/>
            <a:ext cx="7056438" cy="0"/>
          </a:xfrm>
          <a:prstGeom prst="line">
            <a:avLst/>
          </a:prstGeom>
          <a:noFill/>
          <a:ln w="38100">
            <a:solidFill>
              <a:srgbClr val="FF3300"/>
            </a:solidFill>
            <a:round/>
            <a:headEnd/>
            <a:tailEnd/>
          </a:ln>
          <a:effectLst/>
        </p:spPr>
        <p:txBody>
          <a:bodyPr/>
          <a:lstStyle/>
          <a:p>
            <a:endParaRPr lang="en-US"/>
          </a:p>
        </p:txBody>
      </p:sp>
      <p:sp>
        <p:nvSpPr>
          <p:cNvPr id="89097" name="Line 9"/>
          <p:cNvSpPr>
            <a:spLocks noChangeShapeType="1"/>
          </p:cNvSpPr>
          <p:nvPr/>
        </p:nvSpPr>
        <p:spPr bwMode="auto">
          <a:xfrm>
            <a:off x="395288" y="4005263"/>
            <a:ext cx="8353425" cy="0"/>
          </a:xfrm>
          <a:prstGeom prst="line">
            <a:avLst/>
          </a:prstGeom>
          <a:noFill/>
          <a:ln w="38100">
            <a:solidFill>
              <a:srgbClr val="FF3300"/>
            </a:solidFill>
            <a:round/>
            <a:headEnd/>
            <a:tailEnd/>
          </a:ln>
          <a:effectLst/>
        </p:spPr>
        <p:txBody>
          <a:bodyPr/>
          <a:lstStyle/>
          <a:p>
            <a:endParaRPr lang="en-US"/>
          </a:p>
        </p:txBody>
      </p:sp>
      <p:sp>
        <p:nvSpPr>
          <p:cNvPr id="10" name="9 Rectángulo"/>
          <p:cNvSpPr/>
          <p:nvPr/>
        </p:nvSpPr>
        <p:spPr>
          <a:xfrm>
            <a:off x="7479442" y="1543206"/>
            <a:ext cx="928694" cy="2857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71455" y="357166"/>
            <a:ext cx="9144015" cy="2348093"/>
          </a:xfrm>
          <a:prstGeom prst="rect">
            <a:avLst/>
          </a:prstGeom>
          <a:noFill/>
          <a:ln w="9525">
            <a:noFill/>
            <a:miter lim="800000"/>
            <a:headEnd/>
            <a:tailEnd/>
          </a:ln>
          <a:effectLst/>
        </p:spPr>
      </p:pic>
      <p:pic>
        <p:nvPicPr>
          <p:cNvPr id="9221" name="Picture 5"/>
          <p:cNvPicPr>
            <a:picLocks noChangeAspect="1" noChangeArrowheads="1"/>
          </p:cNvPicPr>
          <p:nvPr/>
        </p:nvPicPr>
        <p:blipFill>
          <a:blip r:embed="rId3" cstate="print"/>
          <a:srcRect/>
          <a:stretch>
            <a:fillRect/>
          </a:stretch>
        </p:blipFill>
        <p:spPr bwMode="auto">
          <a:xfrm>
            <a:off x="71406" y="3143248"/>
            <a:ext cx="8929750" cy="2966645"/>
          </a:xfrm>
          <a:prstGeom prst="rect">
            <a:avLst/>
          </a:prstGeom>
          <a:noFill/>
          <a:ln w="9525">
            <a:noFill/>
            <a:miter lim="800000"/>
            <a:headEnd/>
            <a:tailEnd/>
          </a:ln>
          <a:effectLst/>
        </p:spPr>
      </p:pic>
      <p:sp>
        <p:nvSpPr>
          <p:cNvPr id="6" name="5 CuadroTexto"/>
          <p:cNvSpPr txBox="1"/>
          <p:nvPr/>
        </p:nvSpPr>
        <p:spPr>
          <a:xfrm>
            <a:off x="714348" y="6357958"/>
            <a:ext cx="6217984" cy="461665"/>
          </a:xfrm>
          <a:prstGeom prst="rect">
            <a:avLst/>
          </a:prstGeom>
          <a:noFill/>
        </p:spPr>
        <p:txBody>
          <a:bodyPr wrap="none" rtlCol="0">
            <a:spAutoFit/>
          </a:bodyPr>
          <a:lstStyle/>
          <a:p>
            <a:r>
              <a:rPr lang="es-ES" sz="2400" b="1" dirty="0" err="1">
                <a:latin typeface="Arial" pitchFamily="34" charset="0"/>
                <a:cs typeface="Arial" pitchFamily="34" charset="0"/>
              </a:rPr>
              <a:t>Proc</a:t>
            </a:r>
            <a:r>
              <a:rPr lang="es-ES" sz="2400" b="1" dirty="0">
                <a:latin typeface="Arial" pitchFamily="34" charset="0"/>
                <a:cs typeface="Arial" pitchFamily="34" charset="0"/>
              </a:rPr>
              <a:t>. </a:t>
            </a:r>
            <a:r>
              <a:rPr lang="es-ES" sz="2400" b="1" dirty="0" err="1">
                <a:latin typeface="Arial" pitchFamily="34" charset="0"/>
                <a:cs typeface="Arial" pitchFamily="34" charset="0"/>
              </a:rPr>
              <a:t>Nat</a:t>
            </a:r>
            <a:r>
              <a:rPr lang="es-ES" sz="2400" b="1" dirty="0">
                <a:latin typeface="Arial" pitchFamily="34" charset="0"/>
                <a:cs typeface="Arial" pitchFamily="34" charset="0"/>
              </a:rPr>
              <a:t>. </a:t>
            </a:r>
            <a:r>
              <a:rPr lang="es-ES" sz="2400" b="1" dirty="0" err="1">
                <a:latin typeface="Arial" pitchFamily="34" charset="0"/>
                <a:cs typeface="Arial" pitchFamily="34" charset="0"/>
              </a:rPr>
              <a:t>Acad</a:t>
            </a:r>
            <a:r>
              <a:rPr lang="es-ES" sz="2400" b="1" dirty="0">
                <a:latin typeface="Arial" pitchFamily="34" charset="0"/>
                <a:cs typeface="Arial" pitchFamily="34" charset="0"/>
              </a:rPr>
              <a:t>. </a:t>
            </a:r>
            <a:r>
              <a:rPr lang="es-ES" sz="2400" b="1" dirty="0" err="1">
                <a:latin typeface="Arial" pitchFamily="34" charset="0"/>
                <a:cs typeface="Arial" pitchFamily="34" charset="0"/>
              </a:rPr>
              <a:t>Sci</a:t>
            </a:r>
            <a:r>
              <a:rPr lang="es-ES" sz="2400" b="1" dirty="0">
                <a:latin typeface="Arial" pitchFamily="34" charset="0"/>
                <a:cs typeface="Arial" pitchFamily="34" charset="0"/>
              </a:rPr>
              <a:t>. USA  109:2657, 2012</a:t>
            </a:r>
            <a:endParaRPr lang="en-US" sz="2400" b="1" dirty="0">
              <a:latin typeface="Arial" pitchFamily="34" charset="0"/>
              <a:cs typeface="Arial" pitchFamily="34" charset="0"/>
            </a:endParaRPr>
          </a:p>
        </p:txBody>
      </p:sp>
      <p:cxnSp>
        <p:nvCxnSpPr>
          <p:cNvPr id="7" name="6 Conector recto"/>
          <p:cNvCxnSpPr/>
          <p:nvPr/>
        </p:nvCxnSpPr>
        <p:spPr>
          <a:xfrm>
            <a:off x="357158" y="5643578"/>
            <a:ext cx="8501122"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357158" y="6000768"/>
            <a:ext cx="8429684"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285720" y="5286388"/>
            <a:ext cx="872496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7358082" y="4929198"/>
            <a:ext cx="150019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142844" y="4643446"/>
            <a:ext cx="9001188" cy="1428760"/>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a:stretch>
            <a:fillRect/>
          </a:stretch>
        </p:blipFill>
        <p:spPr bwMode="auto">
          <a:xfrm>
            <a:off x="642910" y="330508"/>
            <a:ext cx="7924828" cy="6241764"/>
          </a:xfrm>
          <a:prstGeom prst="rect">
            <a:avLst/>
          </a:prstGeom>
          <a:noFill/>
          <a:ln w="9525">
            <a:noFill/>
            <a:miter lim="800000"/>
            <a:headEnd/>
            <a:tailEnd/>
          </a:ln>
          <a:effectLst/>
        </p:spPr>
      </p:pic>
      <p:sp>
        <p:nvSpPr>
          <p:cNvPr id="3" name="2 Rectángulo"/>
          <p:cNvSpPr/>
          <p:nvPr/>
        </p:nvSpPr>
        <p:spPr>
          <a:xfrm>
            <a:off x="2675448" y="5572140"/>
            <a:ext cx="588512" cy="2857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3 Rectángulo"/>
          <p:cNvSpPr/>
          <p:nvPr/>
        </p:nvSpPr>
        <p:spPr>
          <a:xfrm>
            <a:off x="4840744" y="5572140"/>
            <a:ext cx="588512" cy="2857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 Rectángulo"/>
          <p:cNvSpPr/>
          <p:nvPr/>
        </p:nvSpPr>
        <p:spPr>
          <a:xfrm>
            <a:off x="7055322" y="5572140"/>
            <a:ext cx="588512" cy="2857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39688" y="857232"/>
            <a:ext cx="8147154" cy="207645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1514466" y="214290"/>
            <a:ext cx="4586298" cy="428626"/>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357158" y="500041"/>
            <a:ext cx="8468447" cy="5929355"/>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1000" fill="hold"/>
                                        <p:tgtEl>
                                          <p:spTgt spid="1028"/>
                                        </p:tgtEl>
                                        <p:attrNameLst>
                                          <p:attrName>ppt_x</p:attrName>
                                        </p:attrNameLst>
                                      </p:cBhvr>
                                      <p:tavLst>
                                        <p:tav tm="0">
                                          <p:val>
                                            <p:strVal val="1+#ppt_w/2"/>
                                          </p:val>
                                        </p:tav>
                                        <p:tav tm="100000">
                                          <p:val>
                                            <p:strVal val="#ppt_x"/>
                                          </p:val>
                                        </p:tav>
                                      </p:tavLst>
                                    </p:anim>
                                    <p:anim calcmode="lin" valueType="num">
                                      <p:cBhvr additive="base">
                                        <p:cTn id="8" dur="1000" fill="hold"/>
                                        <p:tgtEl>
                                          <p:spTgt spid="10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325081"/>
            <a:ext cx="8712968" cy="5632311"/>
          </a:xfrm>
          <a:prstGeom prst="rect">
            <a:avLst/>
          </a:prstGeom>
        </p:spPr>
        <p:txBody>
          <a:bodyPr wrap="square">
            <a:spAutoFit/>
          </a:bodyPr>
          <a:lstStyle/>
          <a:p>
            <a:r>
              <a:rPr lang="en-US" sz="2400" b="1" dirty="0">
                <a:solidFill>
                  <a:srgbClr val="FFFF00"/>
                </a:solidFill>
                <a:latin typeface="Arial" pitchFamily="34" charset="0"/>
                <a:cs typeface="Arial" pitchFamily="34" charset="0"/>
              </a:rPr>
              <a:t>Marijuana is one of the most commonly used drugs in the United States, and use during adolescence—when the brain is still developing—has been proposed as a cause of poorer </a:t>
            </a:r>
            <a:r>
              <a:rPr lang="en-US" sz="2400" b="1" dirty="0" err="1">
                <a:solidFill>
                  <a:srgbClr val="FFFF00"/>
                </a:solidFill>
                <a:latin typeface="Arial" pitchFamily="34" charset="0"/>
                <a:cs typeface="Arial" pitchFamily="34" charset="0"/>
              </a:rPr>
              <a:t>neurocognitive</a:t>
            </a:r>
            <a:r>
              <a:rPr lang="en-US" sz="2400" b="1" dirty="0">
                <a:solidFill>
                  <a:srgbClr val="FFFF00"/>
                </a:solidFill>
                <a:latin typeface="Arial" pitchFamily="34" charset="0"/>
                <a:cs typeface="Arial" pitchFamily="34" charset="0"/>
              </a:rPr>
              <a:t> outcome. Nonetheless, research on this topic is scarce and often shows conflicting results, with some studies showing detrimental effects of marijuana use on cognitive functioning and others showing no significant long-term effects. The purpose of the present study was to examine the associations of marijuana use with changes in intellectual performance in two longitudinal studies of adolescent twins (</a:t>
            </a:r>
            <a:r>
              <a:rPr lang="en-US" sz="2400" b="1" i="1" dirty="0">
                <a:solidFill>
                  <a:srgbClr val="FFFF00"/>
                </a:solidFill>
                <a:latin typeface="Arial" pitchFamily="34" charset="0"/>
                <a:cs typeface="Arial" pitchFamily="34" charset="0"/>
              </a:rPr>
              <a:t>n</a:t>
            </a:r>
            <a:r>
              <a:rPr lang="en-US" sz="2400" b="1" dirty="0">
                <a:solidFill>
                  <a:srgbClr val="FFFF00"/>
                </a:solidFill>
                <a:latin typeface="Arial" pitchFamily="34" charset="0"/>
                <a:cs typeface="Arial" pitchFamily="34" charset="0"/>
              </a:rPr>
              <a:t> = 789 and </a:t>
            </a:r>
            <a:r>
              <a:rPr lang="en-US" sz="2400" b="1" i="1" dirty="0">
                <a:solidFill>
                  <a:srgbClr val="FFFF00"/>
                </a:solidFill>
                <a:latin typeface="Arial" pitchFamily="34" charset="0"/>
                <a:cs typeface="Arial" pitchFamily="34" charset="0"/>
              </a:rPr>
              <a:t>n</a:t>
            </a:r>
            <a:r>
              <a:rPr lang="en-US" sz="2400" b="1" dirty="0">
                <a:solidFill>
                  <a:srgbClr val="FFFF00"/>
                </a:solidFill>
                <a:latin typeface="Arial" pitchFamily="34" charset="0"/>
                <a:cs typeface="Arial" pitchFamily="34" charset="0"/>
              </a:rPr>
              <a:t> = 2,277). We used a </a:t>
            </a:r>
            <a:r>
              <a:rPr lang="en-US" sz="2400" b="1" dirty="0" err="1">
                <a:solidFill>
                  <a:srgbClr val="FFFF00"/>
                </a:solidFill>
                <a:latin typeface="Arial" pitchFamily="34" charset="0"/>
                <a:cs typeface="Arial" pitchFamily="34" charset="0"/>
              </a:rPr>
              <a:t>quasiexperimental</a:t>
            </a:r>
            <a:r>
              <a:rPr lang="en-US" sz="2400" b="1" dirty="0">
                <a:solidFill>
                  <a:srgbClr val="FFFF00"/>
                </a:solidFill>
                <a:latin typeface="Arial" pitchFamily="34" charset="0"/>
                <a:cs typeface="Arial" pitchFamily="34" charset="0"/>
              </a:rPr>
              <a:t> approach to adjust for participants’ family background characteristics and genetic propensities, helping us to assess the causal nature of any potential associations. </a:t>
            </a:r>
            <a:endParaRPr lang="es-MX" sz="2400" b="1" dirty="0">
              <a:solidFill>
                <a:srgbClr val="FFFF00"/>
              </a:solidFill>
              <a:latin typeface="Arial" pitchFamily="34" charset="0"/>
              <a:cs typeface="Arial" pitchFamily="34" charset="0"/>
            </a:endParaRPr>
          </a:p>
        </p:txBody>
      </p:sp>
      <p:cxnSp>
        <p:nvCxnSpPr>
          <p:cNvPr id="3" name="2 Conector recto"/>
          <p:cNvCxnSpPr/>
          <p:nvPr/>
        </p:nvCxnSpPr>
        <p:spPr>
          <a:xfrm>
            <a:off x="259904" y="5445224"/>
            <a:ext cx="9036496"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4" name="3 Conector recto"/>
          <p:cNvCxnSpPr/>
          <p:nvPr/>
        </p:nvCxnSpPr>
        <p:spPr>
          <a:xfrm>
            <a:off x="179512" y="5805264"/>
            <a:ext cx="9036496"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5" name="4 Rectángulo"/>
          <p:cNvSpPr/>
          <p:nvPr/>
        </p:nvSpPr>
        <p:spPr>
          <a:xfrm>
            <a:off x="179512" y="188640"/>
            <a:ext cx="8964488" cy="830997"/>
          </a:xfrm>
          <a:prstGeom prst="rect">
            <a:avLst/>
          </a:prstGeom>
        </p:spPr>
        <p:txBody>
          <a:bodyPr wrap="square">
            <a:spAutoFit/>
          </a:bodyPr>
          <a:lstStyle/>
          <a:p>
            <a:pPr fontAlgn="base"/>
            <a:r>
              <a:rPr lang="en-US" sz="2400" b="1" dirty="0">
                <a:latin typeface="Arial" pitchFamily="34" charset="0"/>
                <a:cs typeface="Arial" pitchFamily="34" charset="0"/>
              </a:rPr>
              <a:t>Impact of adolescent marijuana use on intelligence: Results from two longitudinal twin studies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5496" y="404664"/>
            <a:ext cx="9145016" cy="6001643"/>
          </a:xfrm>
          <a:prstGeom prst="rect">
            <a:avLst/>
          </a:prstGeom>
        </p:spPr>
        <p:txBody>
          <a:bodyPr wrap="square">
            <a:spAutoFit/>
          </a:bodyPr>
          <a:lstStyle/>
          <a:p>
            <a:r>
              <a:rPr lang="en-US" sz="2400" b="1" dirty="0">
                <a:solidFill>
                  <a:srgbClr val="FFFF00"/>
                </a:solidFill>
                <a:latin typeface="Arial" pitchFamily="34" charset="0"/>
                <a:cs typeface="Arial" pitchFamily="34" charset="0"/>
              </a:rPr>
              <a:t>Standardized measures of intelligence were administered at ages 9–12 y, before marijuana involvement, and again at ages 17–20 y. Marijuana use was self-reported at the time of each cognitive assessment as well as during the intervening period. Marijuana users had lower test scores relative to nonusers and showed a significant decline in crystallized intelligence between preadolescence and late adolescence. However, there was no evidence of a dose–response relationship between frequency of use and intelligence quotient (IQ) change. Furthermore, marijuana-using twins failed to show significantly greater IQ decline relative to their abstinent siblings. Evidence from these two samples suggests that observed declines in measured IQ may not be a direct result of marijuana exposure but rather attributable to familial factors that underlie both marijuana initiation and low intellectual attainment.</a:t>
            </a:r>
            <a:endParaRPr lang="es-MX" sz="2400" b="1" dirty="0">
              <a:solidFill>
                <a:srgbClr val="FFFF00"/>
              </a:solidFill>
              <a:latin typeface="Arial" pitchFamily="34" charset="0"/>
              <a:cs typeface="Arial" pitchFamily="34" charset="0"/>
            </a:endParaRPr>
          </a:p>
        </p:txBody>
      </p:sp>
      <p:cxnSp>
        <p:nvCxnSpPr>
          <p:cNvPr id="8" name="7 Conector recto"/>
          <p:cNvCxnSpPr/>
          <p:nvPr/>
        </p:nvCxnSpPr>
        <p:spPr>
          <a:xfrm>
            <a:off x="107504" y="5949280"/>
            <a:ext cx="9036496"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10" name="9 Conector recto"/>
          <p:cNvCxnSpPr/>
          <p:nvPr/>
        </p:nvCxnSpPr>
        <p:spPr>
          <a:xfrm>
            <a:off x="107504" y="5229200"/>
            <a:ext cx="9036496"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11" name="10 Conector recto"/>
          <p:cNvCxnSpPr/>
          <p:nvPr/>
        </p:nvCxnSpPr>
        <p:spPr>
          <a:xfrm>
            <a:off x="107504" y="5589240"/>
            <a:ext cx="9036496"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12" name="11 Conector recto"/>
          <p:cNvCxnSpPr/>
          <p:nvPr/>
        </p:nvCxnSpPr>
        <p:spPr>
          <a:xfrm flipV="1">
            <a:off x="35496" y="6286520"/>
            <a:ext cx="3536372" cy="228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13" name="12 Conector recto"/>
          <p:cNvCxnSpPr/>
          <p:nvPr/>
        </p:nvCxnSpPr>
        <p:spPr>
          <a:xfrm>
            <a:off x="107504" y="4869160"/>
            <a:ext cx="9036496"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14" name="13 Conector recto"/>
          <p:cNvCxnSpPr/>
          <p:nvPr/>
        </p:nvCxnSpPr>
        <p:spPr>
          <a:xfrm>
            <a:off x="107504" y="3429000"/>
            <a:ext cx="9036496"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15" name="14 Conector recto"/>
          <p:cNvCxnSpPr/>
          <p:nvPr/>
        </p:nvCxnSpPr>
        <p:spPr>
          <a:xfrm>
            <a:off x="107504" y="3789040"/>
            <a:ext cx="9036496"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16" name="15 Conector recto"/>
          <p:cNvCxnSpPr/>
          <p:nvPr/>
        </p:nvCxnSpPr>
        <p:spPr>
          <a:xfrm>
            <a:off x="259904" y="4149080"/>
            <a:ext cx="9036496"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17" name="16 Conector recto"/>
          <p:cNvCxnSpPr/>
          <p:nvPr/>
        </p:nvCxnSpPr>
        <p:spPr>
          <a:xfrm>
            <a:off x="107504" y="4509120"/>
            <a:ext cx="9036496"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5"/>
          <p:cNvGraphicFramePr>
            <a:graphicFrameLocks noChangeAspect="1"/>
          </p:cNvGraphicFramePr>
          <p:nvPr/>
        </p:nvGraphicFramePr>
        <p:xfrm>
          <a:off x="4854575" y="476250"/>
          <a:ext cx="3821113" cy="5761038"/>
        </p:xfrm>
        <a:graphic>
          <a:graphicData uri="http://schemas.openxmlformats.org/presentationml/2006/ole">
            <mc:AlternateContent xmlns:mc="http://schemas.openxmlformats.org/markup-compatibility/2006">
              <mc:Choice xmlns:v="urn:schemas-microsoft-com:vml" Requires="v">
                <p:oleObj spid="_x0000_s1043" name="Acrobat Document" r:id="rId3" imgW="4361905" imgH="6314286" progId="AcroExch.Document.7">
                  <p:embed/>
                </p:oleObj>
              </mc:Choice>
              <mc:Fallback>
                <p:oleObj name="Acrobat Document" r:id="rId3" imgW="4361905" imgH="6314286" progId="AcroExch.Document.7">
                  <p:embed/>
                  <p:pic>
                    <p:nvPicPr>
                      <p:cNvPr id="1026" name="Object 5"/>
                      <p:cNvPicPr>
                        <a:picLocks noChangeAspect="1" noChangeArrowheads="1"/>
                      </p:cNvPicPr>
                      <p:nvPr/>
                    </p:nvPicPr>
                    <p:blipFill>
                      <a:blip r:embed="rId4">
                        <a:extLst>
                          <a:ext uri="{28A0092B-C50C-407E-A947-70E740481C1C}">
                            <a14:useLocalDpi xmlns:a14="http://schemas.microsoft.com/office/drawing/2010/main" val="0"/>
                          </a:ext>
                        </a:extLst>
                      </a:blip>
                      <a:srcRect l="1962" t="1326" r="3284"/>
                      <a:stretch>
                        <a:fillRect/>
                      </a:stretch>
                    </p:blipFill>
                    <p:spPr bwMode="auto">
                      <a:xfrm>
                        <a:off x="4854575" y="476250"/>
                        <a:ext cx="3821113" cy="576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6"/>
          <p:cNvGraphicFramePr>
            <a:graphicFrameLocks noChangeAspect="1"/>
          </p:cNvGraphicFramePr>
          <p:nvPr/>
        </p:nvGraphicFramePr>
        <p:xfrm>
          <a:off x="355600" y="476250"/>
          <a:ext cx="3740150" cy="5761038"/>
        </p:xfrm>
        <a:graphic>
          <a:graphicData uri="http://schemas.openxmlformats.org/presentationml/2006/ole">
            <mc:AlternateContent xmlns:mc="http://schemas.openxmlformats.org/markup-compatibility/2006">
              <mc:Choice xmlns:v="urn:schemas-microsoft-com:vml" Requires="v">
                <p:oleObj spid="_x0000_s1044" name="Acrobat Document" r:id="rId5" imgW="5830114" imgH="7542857" progId="AcroExch.Document.7">
                  <p:embed/>
                </p:oleObj>
              </mc:Choice>
              <mc:Fallback>
                <p:oleObj name="Acrobat Document" r:id="rId5" imgW="5830114" imgH="7542857" progId="AcroExch.Document.7">
                  <p:embed/>
                  <p:pic>
                    <p:nvPicPr>
                      <p:cNvPr id="1027" name="Object 6"/>
                      <p:cNvPicPr>
                        <a:picLocks noChangeAspect="1" noChangeArrowheads="1"/>
                      </p:cNvPicPr>
                      <p:nvPr/>
                    </p:nvPicPr>
                    <p:blipFill>
                      <a:blip r:embed="rId6">
                        <a:extLst>
                          <a:ext uri="{28A0092B-C50C-407E-A947-70E740481C1C}">
                            <a14:useLocalDpi xmlns:a14="http://schemas.microsoft.com/office/drawing/2010/main" val="0"/>
                          </a:ext>
                        </a:extLst>
                      </a:blip>
                      <a:srcRect l="6418" t="1791" r="24811" b="16328"/>
                      <a:stretch>
                        <a:fillRect/>
                      </a:stretch>
                    </p:blipFill>
                    <p:spPr bwMode="auto">
                      <a:xfrm>
                        <a:off x="355600" y="476250"/>
                        <a:ext cx="3740150" cy="576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ext Box 7"/>
          <p:cNvSpPr txBox="1">
            <a:spLocks noChangeArrowheads="1"/>
          </p:cNvSpPr>
          <p:nvPr/>
        </p:nvSpPr>
        <p:spPr bwMode="auto">
          <a:xfrm>
            <a:off x="1239838" y="65088"/>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b="1">
                <a:solidFill>
                  <a:srgbClr val="FFFF00"/>
                </a:solidFill>
              </a:rPr>
              <a:t>2000</a:t>
            </a:r>
          </a:p>
        </p:txBody>
      </p:sp>
      <p:sp>
        <p:nvSpPr>
          <p:cNvPr id="1029" name="Text Box 8"/>
          <p:cNvSpPr txBox="1">
            <a:spLocks noChangeArrowheads="1"/>
          </p:cNvSpPr>
          <p:nvPr/>
        </p:nvSpPr>
        <p:spPr bwMode="auto">
          <a:xfrm>
            <a:off x="5848350" y="109538"/>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b="1">
                <a:solidFill>
                  <a:srgbClr val="FFFF00"/>
                </a:solidFill>
              </a:rPr>
              <a:t>1999</a:t>
            </a:r>
          </a:p>
        </p:txBody>
      </p:sp>
    </p:spTree>
    <p:extLst>
      <p:ext uri="{BB962C8B-B14F-4D97-AF65-F5344CB8AC3E}">
        <p14:creationId xmlns:p14="http://schemas.microsoft.com/office/powerpoint/2010/main" val="14874555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71472" y="71414"/>
            <a:ext cx="7000892" cy="217804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928662" y="2357430"/>
            <a:ext cx="7500990" cy="4429156"/>
          </a:xfrm>
          <a:prstGeom prst="rect">
            <a:avLst/>
          </a:prstGeom>
          <a:noFill/>
          <a:ln w="9525">
            <a:noFill/>
            <a:miter lim="800000"/>
            <a:headEnd/>
            <a:tailEnd/>
          </a:ln>
          <a:effectLst/>
        </p:spPr>
      </p:pic>
      <p:sp>
        <p:nvSpPr>
          <p:cNvPr id="4" name="3 Rectángulo"/>
          <p:cNvSpPr/>
          <p:nvPr/>
        </p:nvSpPr>
        <p:spPr>
          <a:xfrm>
            <a:off x="785786" y="4929198"/>
            <a:ext cx="7786742" cy="1428760"/>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 CuadroTexto"/>
          <p:cNvSpPr txBox="1"/>
          <p:nvPr/>
        </p:nvSpPr>
        <p:spPr>
          <a:xfrm>
            <a:off x="7715272" y="785794"/>
            <a:ext cx="1239763" cy="400110"/>
          </a:xfrm>
          <a:prstGeom prst="rect">
            <a:avLst/>
          </a:prstGeom>
          <a:noFill/>
        </p:spPr>
        <p:txBody>
          <a:bodyPr wrap="none" rtlCol="0">
            <a:spAutoFit/>
          </a:bodyPr>
          <a:lstStyle/>
          <a:p>
            <a:r>
              <a:rPr lang="es-ES" sz="2000" b="1" dirty="0"/>
              <a:t>Nov. 2014</a:t>
            </a:r>
            <a:endParaRPr lang="en-US" sz="2000" b="1" dirty="0"/>
          </a:p>
        </p:txBody>
      </p:sp>
      <p:sp>
        <p:nvSpPr>
          <p:cNvPr id="6" name="5 Rectángulo"/>
          <p:cNvSpPr/>
          <p:nvPr/>
        </p:nvSpPr>
        <p:spPr>
          <a:xfrm>
            <a:off x="755576" y="3501008"/>
            <a:ext cx="7786742" cy="1430470"/>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42976" y="1928802"/>
            <a:ext cx="7220997" cy="646331"/>
          </a:xfrm>
          <a:prstGeom prst="rect">
            <a:avLst/>
          </a:prstGeom>
          <a:noFill/>
        </p:spPr>
        <p:txBody>
          <a:bodyPr wrap="none" rtlCol="0">
            <a:spAutoFit/>
          </a:bodyPr>
          <a:lstStyle/>
          <a:p>
            <a:r>
              <a:rPr lang="es-ES" sz="3600" b="1" dirty="0">
                <a:solidFill>
                  <a:srgbClr val="FFFF00"/>
                </a:solidFill>
                <a:latin typeface="Arial" pitchFamily="34" charset="0"/>
                <a:cs typeface="Arial" pitchFamily="34" charset="0"/>
              </a:rPr>
              <a:t>USO </a:t>
            </a:r>
            <a:r>
              <a:rPr lang="es-ES" sz="3600" b="1" dirty="0" smtClean="0">
                <a:solidFill>
                  <a:srgbClr val="FFFF00"/>
                </a:solidFill>
                <a:latin typeface="Arial" pitchFamily="34" charset="0"/>
                <a:cs typeface="Arial" pitchFamily="34" charset="0"/>
              </a:rPr>
              <a:t>M</a:t>
            </a:r>
            <a:r>
              <a:rPr lang="es-ES" sz="3600" b="1" dirty="0" smtClean="0">
                <a:solidFill>
                  <a:srgbClr val="FFFF00"/>
                </a:solidFill>
                <a:latin typeface="Arial" pitchFamily="34" charset="0"/>
                <a:cs typeface="Arial" pitchFamily="34" charset="0"/>
              </a:rPr>
              <a:t>É</a:t>
            </a:r>
            <a:r>
              <a:rPr lang="es-ES" sz="3600" b="1" dirty="0" smtClean="0">
                <a:solidFill>
                  <a:srgbClr val="FFFF00"/>
                </a:solidFill>
                <a:latin typeface="Arial" pitchFamily="34" charset="0"/>
                <a:cs typeface="Arial" pitchFamily="34" charset="0"/>
              </a:rPr>
              <a:t>DICO </a:t>
            </a:r>
            <a:r>
              <a:rPr lang="es-ES" sz="3600" b="1" dirty="0">
                <a:solidFill>
                  <a:srgbClr val="FFFF00"/>
                </a:solidFill>
                <a:latin typeface="Arial" pitchFamily="34" charset="0"/>
                <a:cs typeface="Arial" pitchFamily="34" charset="0"/>
              </a:rPr>
              <a:t>DE LA CANNABIS</a:t>
            </a:r>
            <a:endParaRPr lang="en-US" sz="3600" b="1" dirty="0">
              <a:solidFill>
                <a:srgbClr val="FFFF00"/>
              </a:solidFill>
              <a:latin typeface="Arial" pitchFamily="34" charset="0"/>
              <a:cs typeface="Arial"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a:stretch>
            <a:fillRect/>
          </a:stretch>
        </p:blipFill>
        <p:spPr bwMode="auto">
          <a:xfrm>
            <a:off x="1042988" y="188913"/>
            <a:ext cx="6827837" cy="546100"/>
          </a:xfrm>
          <a:prstGeom prst="rect">
            <a:avLst/>
          </a:prstGeom>
          <a:noFill/>
          <a:ln w="9525">
            <a:noFill/>
            <a:miter lim="800000"/>
            <a:headEnd/>
            <a:tailEnd/>
          </a:ln>
          <a:effectLst/>
        </p:spPr>
      </p:pic>
      <p:pic>
        <p:nvPicPr>
          <p:cNvPr id="93187" name="Picture 3"/>
          <p:cNvPicPr>
            <a:picLocks noChangeAspect="1" noChangeArrowheads="1"/>
          </p:cNvPicPr>
          <p:nvPr/>
        </p:nvPicPr>
        <p:blipFill>
          <a:blip r:embed="rId3" cstate="print"/>
          <a:srcRect/>
          <a:stretch>
            <a:fillRect/>
          </a:stretch>
        </p:blipFill>
        <p:spPr bwMode="auto">
          <a:xfrm>
            <a:off x="863600" y="908050"/>
            <a:ext cx="7021513" cy="296863"/>
          </a:xfrm>
          <a:prstGeom prst="rect">
            <a:avLst/>
          </a:prstGeom>
          <a:noFill/>
          <a:ln w="9525">
            <a:noFill/>
            <a:miter lim="800000"/>
            <a:headEnd/>
            <a:tailEnd/>
          </a:ln>
          <a:effectLst/>
        </p:spPr>
      </p:pic>
      <p:sp>
        <p:nvSpPr>
          <p:cNvPr id="93188" name="Text Box 4"/>
          <p:cNvSpPr txBox="1">
            <a:spLocks noChangeArrowheads="1"/>
          </p:cNvSpPr>
          <p:nvPr/>
        </p:nvSpPr>
        <p:spPr bwMode="auto">
          <a:xfrm>
            <a:off x="285720" y="1785926"/>
            <a:ext cx="1928835" cy="707886"/>
          </a:xfrm>
          <a:prstGeom prst="rect">
            <a:avLst/>
          </a:prstGeom>
          <a:noFill/>
          <a:ln w="9525">
            <a:noFill/>
            <a:miter lim="800000"/>
            <a:headEnd/>
            <a:tailEnd/>
          </a:ln>
          <a:effectLst/>
        </p:spPr>
        <p:txBody>
          <a:bodyPr wrap="square">
            <a:spAutoFit/>
          </a:bodyPr>
          <a:lstStyle/>
          <a:p>
            <a:r>
              <a:rPr lang="es-ES" sz="2000" b="1" dirty="0" err="1">
                <a:solidFill>
                  <a:srgbClr val="FFFF00"/>
                </a:solidFill>
              </a:rPr>
              <a:t>Lancet</a:t>
            </a:r>
            <a:r>
              <a:rPr lang="es-ES" sz="2000" b="1" dirty="0">
                <a:solidFill>
                  <a:srgbClr val="FFFF00"/>
                </a:solidFill>
              </a:rPr>
              <a:t> </a:t>
            </a:r>
            <a:r>
              <a:rPr lang="es-ES" sz="2000" b="1" dirty="0" err="1">
                <a:solidFill>
                  <a:srgbClr val="FFFF00"/>
                </a:solidFill>
              </a:rPr>
              <a:t>Neurol</a:t>
            </a:r>
            <a:r>
              <a:rPr lang="es-ES" sz="2000" b="1" dirty="0">
                <a:solidFill>
                  <a:srgbClr val="FFFF00"/>
                </a:solidFill>
              </a:rPr>
              <a:t>. 2:291, 2003</a:t>
            </a:r>
          </a:p>
        </p:txBody>
      </p:sp>
      <p:grpSp>
        <p:nvGrpSpPr>
          <p:cNvPr id="2" name="Group 5"/>
          <p:cNvGrpSpPr>
            <a:grpSpLocks/>
          </p:cNvGrpSpPr>
          <p:nvPr/>
        </p:nvGrpSpPr>
        <p:grpSpPr bwMode="auto">
          <a:xfrm>
            <a:off x="1946304" y="1412875"/>
            <a:ext cx="6840538" cy="5026025"/>
            <a:chOff x="1066" y="1279"/>
            <a:chExt cx="3674" cy="2777"/>
          </a:xfrm>
        </p:grpSpPr>
        <p:pic>
          <p:nvPicPr>
            <p:cNvPr id="93190" name="Picture 6"/>
            <p:cNvPicPr>
              <a:picLocks noChangeAspect="1" noChangeArrowheads="1"/>
            </p:cNvPicPr>
            <p:nvPr/>
          </p:nvPicPr>
          <p:blipFill>
            <a:blip r:embed="rId4" cstate="print"/>
            <a:srcRect/>
            <a:stretch>
              <a:fillRect/>
            </a:stretch>
          </p:blipFill>
          <p:spPr bwMode="auto">
            <a:xfrm>
              <a:off x="1066" y="1279"/>
              <a:ext cx="3674" cy="2777"/>
            </a:xfrm>
            <a:prstGeom prst="rect">
              <a:avLst/>
            </a:prstGeom>
            <a:noFill/>
            <a:ln w="9525">
              <a:noFill/>
              <a:miter lim="800000"/>
              <a:headEnd/>
              <a:tailEnd/>
            </a:ln>
            <a:effectLst/>
          </p:spPr>
        </p:pic>
        <p:sp>
          <p:nvSpPr>
            <p:cNvPr id="93191" name="Line 7"/>
            <p:cNvSpPr>
              <a:spLocks noChangeShapeType="1"/>
            </p:cNvSpPr>
            <p:nvPr/>
          </p:nvSpPr>
          <p:spPr bwMode="auto">
            <a:xfrm>
              <a:off x="1111" y="3678"/>
              <a:ext cx="3538" cy="0"/>
            </a:xfrm>
            <a:prstGeom prst="line">
              <a:avLst/>
            </a:prstGeom>
            <a:noFill/>
            <a:ln w="38100">
              <a:solidFill>
                <a:srgbClr val="FF3300"/>
              </a:solidFill>
              <a:round/>
              <a:headEnd/>
              <a:tailEnd/>
            </a:ln>
            <a:effectLst/>
          </p:spPr>
          <p:txBody>
            <a:bodyPr/>
            <a:lstStyle/>
            <a:p>
              <a:endParaRPr lang="en-US"/>
            </a:p>
          </p:txBody>
        </p:sp>
        <p:sp>
          <p:nvSpPr>
            <p:cNvPr id="93192" name="Line 8"/>
            <p:cNvSpPr>
              <a:spLocks noChangeShapeType="1"/>
            </p:cNvSpPr>
            <p:nvPr/>
          </p:nvSpPr>
          <p:spPr bwMode="auto">
            <a:xfrm>
              <a:off x="2971" y="3503"/>
              <a:ext cx="1678" cy="0"/>
            </a:xfrm>
            <a:prstGeom prst="line">
              <a:avLst/>
            </a:prstGeom>
            <a:noFill/>
            <a:ln w="38100">
              <a:solidFill>
                <a:srgbClr val="FF3300"/>
              </a:solidFill>
              <a:round/>
              <a:headEnd/>
              <a:tailEnd/>
            </a:ln>
            <a:effectLst/>
          </p:spPr>
          <p:txBody>
            <a:bodyPr/>
            <a:lstStyle/>
            <a:p>
              <a:endParaRPr lang="en-US"/>
            </a:p>
          </p:txBody>
        </p:sp>
        <p:sp>
          <p:nvSpPr>
            <p:cNvPr id="93193" name="Line 9"/>
            <p:cNvSpPr>
              <a:spLocks noChangeShapeType="1"/>
            </p:cNvSpPr>
            <p:nvPr/>
          </p:nvSpPr>
          <p:spPr bwMode="auto">
            <a:xfrm>
              <a:off x="1111" y="3852"/>
              <a:ext cx="3538" cy="0"/>
            </a:xfrm>
            <a:prstGeom prst="line">
              <a:avLst/>
            </a:prstGeom>
            <a:noFill/>
            <a:ln w="38100">
              <a:solidFill>
                <a:srgbClr val="FF3300"/>
              </a:solidFill>
              <a:round/>
              <a:headEnd/>
              <a:tailEnd/>
            </a:ln>
            <a:effectLst/>
          </p:spPr>
          <p:txBody>
            <a:bodyPr/>
            <a:lstStyle/>
            <a:p>
              <a:endParaRPr lang="en-US"/>
            </a:p>
          </p:txBody>
        </p:sp>
        <p:sp>
          <p:nvSpPr>
            <p:cNvPr id="93194" name="Line 10"/>
            <p:cNvSpPr>
              <a:spLocks noChangeShapeType="1"/>
            </p:cNvSpPr>
            <p:nvPr/>
          </p:nvSpPr>
          <p:spPr bwMode="auto">
            <a:xfrm>
              <a:off x="1111" y="4013"/>
              <a:ext cx="3357" cy="0"/>
            </a:xfrm>
            <a:prstGeom prst="line">
              <a:avLst/>
            </a:prstGeom>
            <a:noFill/>
            <a:ln w="38100">
              <a:solidFill>
                <a:srgbClr val="FF3300"/>
              </a:solidFill>
              <a:round/>
              <a:headEnd/>
              <a:tailEnd/>
            </a:ln>
            <a:effectLst/>
          </p:spPr>
          <p:txBody>
            <a:bodyPr/>
            <a:lstStyle/>
            <a:p>
              <a:endParaRPr lang="en-US"/>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a:stretch>
            <a:fillRect/>
          </a:stretch>
        </p:blipFill>
        <p:spPr bwMode="auto">
          <a:xfrm>
            <a:off x="5372100" y="188913"/>
            <a:ext cx="3736975" cy="719137"/>
          </a:xfrm>
          <a:prstGeom prst="rect">
            <a:avLst/>
          </a:prstGeom>
          <a:noFill/>
          <a:ln w="9525">
            <a:noFill/>
            <a:miter lim="800000"/>
            <a:headEnd/>
            <a:tailEnd/>
          </a:ln>
          <a:effectLst/>
        </p:spPr>
      </p:pic>
      <p:pic>
        <p:nvPicPr>
          <p:cNvPr id="92163" name="Picture 3"/>
          <p:cNvPicPr>
            <a:picLocks noChangeAspect="1" noChangeArrowheads="1"/>
          </p:cNvPicPr>
          <p:nvPr/>
        </p:nvPicPr>
        <p:blipFill>
          <a:blip r:embed="rId3" cstate="print"/>
          <a:srcRect/>
          <a:stretch>
            <a:fillRect/>
          </a:stretch>
        </p:blipFill>
        <p:spPr bwMode="auto">
          <a:xfrm>
            <a:off x="71438" y="177800"/>
            <a:ext cx="5292725" cy="817563"/>
          </a:xfrm>
          <a:prstGeom prst="rect">
            <a:avLst/>
          </a:prstGeom>
          <a:noFill/>
          <a:ln w="9525">
            <a:noFill/>
            <a:miter lim="800000"/>
            <a:headEnd/>
            <a:tailEnd/>
          </a:ln>
          <a:effectLst/>
        </p:spPr>
      </p:pic>
      <p:pic>
        <p:nvPicPr>
          <p:cNvPr id="92164" name="Picture 4"/>
          <p:cNvPicPr>
            <a:picLocks noChangeAspect="1" noChangeArrowheads="1"/>
          </p:cNvPicPr>
          <p:nvPr/>
        </p:nvPicPr>
        <p:blipFill>
          <a:blip r:embed="rId4" cstate="print"/>
          <a:srcRect/>
          <a:stretch>
            <a:fillRect/>
          </a:stretch>
        </p:blipFill>
        <p:spPr bwMode="auto">
          <a:xfrm>
            <a:off x="1951038" y="1092200"/>
            <a:ext cx="5240337" cy="823913"/>
          </a:xfrm>
          <a:prstGeom prst="rect">
            <a:avLst/>
          </a:prstGeom>
          <a:noFill/>
          <a:ln w="9525">
            <a:noFill/>
            <a:miter lim="800000"/>
            <a:headEnd/>
            <a:tailEnd/>
          </a:ln>
          <a:effectLst/>
        </p:spPr>
      </p:pic>
      <p:pic>
        <p:nvPicPr>
          <p:cNvPr id="92165" name="Picture 5"/>
          <p:cNvPicPr>
            <a:picLocks noChangeAspect="1" noChangeArrowheads="1"/>
          </p:cNvPicPr>
          <p:nvPr/>
        </p:nvPicPr>
        <p:blipFill>
          <a:blip r:embed="rId5" cstate="print"/>
          <a:srcRect/>
          <a:stretch>
            <a:fillRect/>
          </a:stretch>
        </p:blipFill>
        <p:spPr bwMode="auto">
          <a:xfrm>
            <a:off x="179388" y="2019300"/>
            <a:ext cx="8764587" cy="4556125"/>
          </a:xfrm>
          <a:prstGeom prst="rect">
            <a:avLst/>
          </a:prstGeom>
          <a:noFill/>
          <a:ln w="9525">
            <a:noFill/>
            <a:miter lim="800000"/>
            <a:headEnd/>
            <a:tailEnd/>
          </a:ln>
          <a:effectLst/>
        </p:spPr>
      </p:pic>
      <p:sp>
        <p:nvSpPr>
          <p:cNvPr id="92166" name="Line 6"/>
          <p:cNvSpPr>
            <a:spLocks noChangeShapeType="1"/>
          </p:cNvSpPr>
          <p:nvPr/>
        </p:nvSpPr>
        <p:spPr bwMode="auto">
          <a:xfrm>
            <a:off x="1908175" y="3141663"/>
            <a:ext cx="6840538" cy="0"/>
          </a:xfrm>
          <a:prstGeom prst="line">
            <a:avLst/>
          </a:prstGeom>
          <a:noFill/>
          <a:ln w="28575">
            <a:solidFill>
              <a:srgbClr val="FF3300"/>
            </a:solidFill>
            <a:round/>
            <a:headEnd/>
            <a:tailEnd/>
          </a:ln>
          <a:effectLst/>
        </p:spPr>
        <p:txBody>
          <a:bodyPr/>
          <a:lstStyle/>
          <a:p>
            <a:endParaRPr lang="en-US"/>
          </a:p>
        </p:txBody>
      </p:sp>
      <p:sp>
        <p:nvSpPr>
          <p:cNvPr id="92167" name="Line 7"/>
          <p:cNvSpPr>
            <a:spLocks noChangeShapeType="1"/>
          </p:cNvSpPr>
          <p:nvPr/>
        </p:nvSpPr>
        <p:spPr bwMode="auto">
          <a:xfrm>
            <a:off x="395288" y="3429000"/>
            <a:ext cx="8353425" cy="0"/>
          </a:xfrm>
          <a:prstGeom prst="line">
            <a:avLst/>
          </a:prstGeom>
          <a:noFill/>
          <a:ln w="28575">
            <a:solidFill>
              <a:srgbClr val="FF3300"/>
            </a:solidFill>
            <a:round/>
            <a:headEnd/>
            <a:tailEnd/>
          </a:ln>
          <a:effectLst/>
        </p:spPr>
        <p:txBody>
          <a:bodyPr/>
          <a:lstStyle/>
          <a:p>
            <a:endParaRPr lang="en-US"/>
          </a:p>
        </p:txBody>
      </p:sp>
      <p:sp>
        <p:nvSpPr>
          <p:cNvPr id="92168" name="Line 8"/>
          <p:cNvSpPr>
            <a:spLocks noChangeShapeType="1"/>
          </p:cNvSpPr>
          <p:nvPr/>
        </p:nvSpPr>
        <p:spPr bwMode="auto">
          <a:xfrm>
            <a:off x="323850" y="3716338"/>
            <a:ext cx="6840538" cy="0"/>
          </a:xfrm>
          <a:prstGeom prst="line">
            <a:avLst/>
          </a:prstGeom>
          <a:noFill/>
          <a:ln w="28575">
            <a:solidFill>
              <a:srgbClr val="FF3300"/>
            </a:solidFill>
            <a:round/>
            <a:headEnd/>
            <a:tailEnd/>
          </a:ln>
          <a:effectLst/>
        </p:spPr>
        <p:txBody>
          <a:bodyPr/>
          <a:lstStyle/>
          <a:p>
            <a:endParaRPr lang="en-US"/>
          </a:p>
        </p:txBody>
      </p:sp>
      <p:sp>
        <p:nvSpPr>
          <p:cNvPr id="9" name="Line 6"/>
          <p:cNvSpPr>
            <a:spLocks noChangeShapeType="1"/>
          </p:cNvSpPr>
          <p:nvPr/>
        </p:nvSpPr>
        <p:spPr bwMode="auto">
          <a:xfrm>
            <a:off x="428596" y="4286256"/>
            <a:ext cx="8472517" cy="0"/>
          </a:xfrm>
          <a:prstGeom prst="line">
            <a:avLst/>
          </a:prstGeom>
          <a:noFill/>
          <a:ln w="28575">
            <a:solidFill>
              <a:srgbClr val="FF3300"/>
            </a:solidFill>
            <a:round/>
            <a:headEnd/>
            <a:tailEnd/>
          </a:ln>
          <a:effectLst/>
        </p:spPr>
        <p:txBody>
          <a:bodyPr/>
          <a:lstStyle/>
          <a:p>
            <a:endParaRPr lang="en-US"/>
          </a:p>
        </p:txBody>
      </p:sp>
      <p:sp>
        <p:nvSpPr>
          <p:cNvPr id="10" name="Line 6"/>
          <p:cNvSpPr>
            <a:spLocks noChangeShapeType="1"/>
          </p:cNvSpPr>
          <p:nvPr/>
        </p:nvSpPr>
        <p:spPr bwMode="auto">
          <a:xfrm>
            <a:off x="428596" y="4000504"/>
            <a:ext cx="8472517" cy="0"/>
          </a:xfrm>
          <a:prstGeom prst="line">
            <a:avLst/>
          </a:prstGeom>
          <a:noFill/>
          <a:ln w="28575">
            <a:solidFill>
              <a:srgbClr val="FF3300"/>
            </a:solidFill>
            <a:round/>
            <a:headEnd/>
            <a:tailEnd/>
          </a:ln>
          <a:effectLst/>
        </p:spPr>
        <p:txBody>
          <a:bodyPr/>
          <a:lstStyle/>
          <a:p>
            <a:endParaRPr lang="en-US"/>
          </a:p>
        </p:txBody>
      </p:sp>
      <p:sp>
        <p:nvSpPr>
          <p:cNvPr id="11" name="Line 6"/>
          <p:cNvSpPr>
            <a:spLocks noChangeShapeType="1"/>
          </p:cNvSpPr>
          <p:nvPr/>
        </p:nvSpPr>
        <p:spPr bwMode="auto">
          <a:xfrm>
            <a:off x="428596" y="4572008"/>
            <a:ext cx="5214974" cy="0"/>
          </a:xfrm>
          <a:prstGeom prst="line">
            <a:avLst/>
          </a:prstGeom>
          <a:noFill/>
          <a:ln w="28575">
            <a:solidFill>
              <a:srgbClr val="FF3300"/>
            </a:solidFill>
            <a:round/>
            <a:headEnd/>
            <a:tailEnd/>
          </a:ln>
          <a:effectLst/>
        </p:spPr>
        <p:txBody>
          <a:bodyPr/>
          <a:lstStyle/>
          <a:p>
            <a:endParaRPr lang="en-US"/>
          </a:p>
        </p:txBody>
      </p:sp>
      <p:sp>
        <p:nvSpPr>
          <p:cNvPr id="12" name="11 CuadroTexto"/>
          <p:cNvSpPr txBox="1"/>
          <p:nvPr/>
        </p:nvSpPr>
        <p:spPr>
          <a:xfrm>
            <a:off x="7358082" y="1428736"/>
            <a:ext cx="915635" cy="523220"/>
          </a:xfrm>
          <a:prstGeom prst="rect">
            <a:avLst/>
          </a:prstGeom>
          <a:noFill/>
        </p:spPr>
        <p:txBody>
          <a:bodyPr wrap="none" rtlCol="0">
            <a:spAutoFit/>
          </a:bodyPr>
          <a:lstStyle/>
          <a:p>
            <a:r>
              <a:rPr lang="es-ES" sz="2800" b="1" dirty="0">
                <a:solidFill>
                  <a:srgbClr val="FFFF00"/>
                </a:solidFill>
              </a:rPr>
              <a:t>2006</a:t>
            </a:r>
            <a:endParaRPr lang="en-US" sz="2800" b="1" dirty="0">
              <a:solidFill>
                <a:srgbClr val="FFFF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cstate="print"/>
          <a:srcRect/>
          <a:stretch>
            <a:fillRect/>
          </a:stretch>
        </p:blipFill>
        <p:spPr bwMode="auto">
          <a:xfrm>
            <a:off x="611188" y="100013"/>
            <a:ext cx="7416800" cy="2616200"/>
          </a:xfrm>
          <a:prstGeom prst="rect">
            <a:avLst/>
          </a:prstGeom>
          <a:noFill/>
          <a:ln w="9525">
            <a:noFill/>
            <a:miter lim="800000"/>
            <a:headEnd/>
            <a:tailEnd/>
          </a:ln>
          <a:effectLst/>
        </p:spPr>
      </p:pic>
      <p:grpSp>
        <p:nvGrpSpPr>
          <p:cNvPr id="2" name="Group 3"/>
          <p:cNvGrpSpPr>
            <a:grpSpLocks/>
          </p:cNvGrpSpPr>
          <p:nvPr/>
        </p:nvGrpSpPr>
        <p:grpSpPr bwMode="auto">
          <a:xfrm>
            <a:off x="323850" y="2844800"/>
            <a:ext cx="8424863" cy="3752850"/>
            <a:chOff x="839" y="1933"/>
            <a:chExt cx="4218" cy="2137"/>
          </a:xfrm>
        </p:grpSpPr>
        <p:pic>
          <p:nvPicPr>
            <p:cNvPr id="94212" name="Picture 4"/>
            <p:cNvPicPr>
              <a:picLocks noChangeAspect="1" noChangeArrowheads="1"/>
            </p:cNvPicPr>
            <p:nvPr/>
          </p:nvPicPr>
          <p:blipFill>
            <a:blip r:embed="rId3" cstate="print"/>
            <a:srcRect/>
            <a:stretch>
              <a:fillRect/>
            </a:stretch>
          </p:blipFill>
          <p:spPr bwMode="auto">
            <a:xfrm>
              <a:off x="839" y="1933"/>
              <a:ext cx="4218" cy="2137"/>
            </a:xfrm>
            <a:prstGeom prst="rect">
              <a:avLst/>
            </a:prstGeom>
            <a:noFill/>
            <a:ln w="9525">
              <a:noFill/>
              <a:miter lim="800000"/>
              <a:headEnd/>
              <a:tailEnd/>
            </a:ln>
            <a:effectLst/>
          </p:spPr>
        </p:pic>
        <p:sp>
          <p:nvSpPr>
            <p:cNvPr id="94213" name="Line 5"/>
            <p:cNvSpPr>
              <a:spLocks noChangeShapeType="1"/>
            </p:cNvSpPr>
            <p:nvPr/>
          </p:nvSpPr>
          <p:spPr bwMode="auto">
            <a:xfrm>
              <a:off x="975" y="3657"/>
              <a:ext cx="3901" cy="0"/>
            </a:xfrm>
            <a:prstGeom prst="line">
              <a:avLst/>
            </a:prstGeom>
            <a:noFill/>
            <a:ln w="38100">
              <a:solidFill>
                <a:srgbClr val="FF3300"/>
              </a:solidFill>
              <a:round/>
              <a:headEnd/>
              <a:tailEnd/>
            </a:ln>
            <a:effectLst/>
          </p:spPr>
          <p:txBody>
            <a:bodyPr/>
            <a:lstStyle/>
            <a:p>
              <a:endParaRPr lang="en-US"/>
            </a:p>
          </p:txBody>
        </p:sp>
        <p:sp>
          <p:nvSpPr>
            <p:cNvPr id="94214" name="Line 6"/>
            <p:cNvSpPr>
              <a:spLocks noChangeShapeType="1"/>
            </p:cNvSpPr>
            <p:nvPr/>
          </p:nvSpPr>
          <p:spPr bwMode="auto">
            <a:xfrm>
              <a:off x="930" y="4020"/>
              <a:ext cx="1406" cy="0"/>
            </a:xfrm>
            <a:prstGeom prst="line">
              <a:avLst/>
            </a:prstGeom>
            <a:noFill/>
            <a:ln w="38100">
              <a:solidFill>
                <a:srgbClr val="FF3300"/>
              </a:solidFill>
              <a:round/>
              <a:headEnd/>
              <a:tailEnd/>
            </a:ln>
            <a:effectLst/>
          </p:spPr>
          <p:txBody>
            <a:bodyPr/>
            <a:lstStyle/>
            <a:p>
              <a:endParaRPr lang="en-US"/>
            </a:p>
          </p:txBody>
        </p:sp>
        <p:sp>
          <p:nvSpPr>
            <p:cNvPr id="94215" name="Line 7"/>
            <p:cNvSpPr>
              <a:spLocks noChangeShapeType="1"/>
            </p:cNvSpPr>
            <p:nvPr/>
          </p:nvSpPr>
          <p:spPr bwMode="auto">
            <a:xfrm>
              <a:off x="975" y="3475"/>
              <a:ext cx="3946" cy="0"/>
            </a:xfrm>
            <a:prstGeom prst="line">
              <a:avLst/>
            </a:prstGeom>
            <a:noFill/>
            <a:ln w="38100">
              <a:solidFill>
                <a:srgbClr val="FF3300"/>
              </a:solidFill>
              <a:round/>
              <a:headEnd/>
              <a:tailEnd/>
            </a:ln>
            <a:effectLst/>
          </p:spPr>
          <p:txBody>
            <a:bodyPr/>
            <a:lstStyle/>
            <a:p>
              <a:endParaRPr lang="en-US"/>
            </a:p>
          </p:txBody>
        </p:sp>
        <p:sp>
          <p:nvSpPr>
            <p:cNvPr id="94216" name="Line 8"/>
            <p:cNvSpPr>
              <a:spLocks noChangeShapeType="1"/>
            </p:cNvSpPr>
            <p:nvPr/>
          </p:nvSpPr>
          <p:spPr bwMode="auto">
            <a:xfrm>
              <a:off x="975" y="3838"/>
              <a:ext cx="3946" cy="0"/>
            </a:xfrm>
            <a:prstGeom prst="line">
              <a:avLst/>
            </a:prstGeom>
            <a:noFill/>
            <a:ln w="38100">
              <a:solidFill>
                <a:srgbClr val="FF3300"/>
              </a:solidFill>
              <a:round/>
              <a:headEnd/>
              <a:tailEnd/>
            </a:ln>
            <a:effectLst/>
          </p:spPr>
          <p:txBody>
            <a:bodyPr/>
            <a:lstStyle/>
            <a:p>
              <a:endParaRPr lang="en-US"/>
            </a:p>
          </p:txBody>
        </p:sp>
        <p:sp>
          <p:nvSpPr>
            <p:cNvPr id="94217" name="Line 9"/>
            <p:cNvSpPr>
              <a:spLocks noChangeShapeType="1"/>
            </p:cNvSpPr>
            <p:nvPr/>
          </p:nvSpPr>
          <p:spPr bwMode="auto">
            <a:xfrm>
              <a:off x="975" y="2750"/>
              <a:ext cx="3946" cy="0"/>
            </a:xfrm>
            <a:prstGeom prst="line">
              <a:avLst/>
            </a:prstGeom>
            <a:noFill/>
            <a:ln w="38100">
              <a:solidFill>
                <a:srgbClr val="FF3300"/>
              </a:solidFill>
              <a:round/>
              <a:headEnd/>
              <a:tailEnd/>
            </a:ln>
            <a:effectLst/>
          </p:spPr>
          <p:txBody>
            <a:bodyPr/>
            <a:lstStyle/>
            <a:p>
              <a:endParaRPr lang="en-US"/>
            </a:p>
          </p:txBody>
        </p:sp>
        <p:sp>
          <p:nvSpPr>
            <p:cNvPr id="94218" name="Line 10"/>
            <p:cNvSpPr>
              <a:spLocks noChangeShapeType="1"/>
            </p:cNvSpPr>
            <p:nvPr/>
          </p:nvSpPr>
          <p:spPr bwMode="auto">
            <a:xfrm>
              <a:off x="975" y="2924"/>
              <a:ext cx="3946" cy="0"/>
            </a:xfrm>
            <a:prstGeom prst="line">
              <a:avLst/>
            </a:prstGeom>
            <a:noFill/>
            <a:ln w="38100">
              <a:solidFill>
                <a:srgbClr val="FF3300"/>
              </a:solidFill>
              <a:round/>
              <a:headEnd/>
              <a:tailEnd/>
            </a:ln>
            <a:effectLst/>
          </p:spPr>
          <p:txBody>
            <a:bodyPr/>
            <a:lstStyle/>
            <a:p>
              <a:endParaRPr lang="en-US"/>
            </a:p>
          </p:txBody>
        </p:sp>
        <p:sp>
          <p:nvSpPr>
            <p:cNvPr id="94219" name="Line 11"/>
            <p:cNvSpPr>
              <a:spLocks noChangeShapeType="1"/>
            </p:cNvSpPr>
            <p:nvPr/>
          </p:nvSpPr>
          <p:spPr bwMode="auto">
            <a:xfrm>
              <a:off x="2064" y="2568"/>
              <a:ext cx="2857" cy="0"/>
            </a:xfrm>
            <a:prstGeom prst="line">
              <a:avLst/>
            </a:prstGeom>
            <a:noFill/>
            <a:ln w="38100">
              <a:solidFill>
                <a:srgbClr val="FF3300"/>
              </a:solidFill>
              <a:round/>
              <a:headEnd/>
              <a:tailEnd/>
            </a:ln>
            <a:effectLst/>
          </p:spPr>
          <p:txBody>
            <a:bodyPr/>
            <a:lstStyle/>
            <a:p>
              <a:endParaRPr lang="en-US"/>
            </a:p>
          </p:txBody>
        </p:sp>
        <p:sp>
          <p:nvSpPr>
            <p:cNvPr id="94220" name="Line 12"/>
            <p:cNvSpPr>
              <a:spLocks noChangeShapeType="1"/>
            </p:cNvSpPr>
            <p:nvPr/>
          </p:nvSpPr>
          <p:spPr bwMode="auto">
            <a:xfrm>
              <a:off x="975" y="3106"/>
              <a:ext cx="3946" cy="0"/>
            </a:xfrm>
            <a:prstGeom prst="line">
              <a:avLst/>
            </a:prstGeom>
            <a:noFill/>
            <a:ln w="38100">
              <a:solidFill>
                <a:srgbClr val="FF3300"/>
              </a:solidFill>
              <a:round/>
              <a:headEnd/>
              <a:tailEnd/>
            </a:ln>
            <a:effectLst/>
          </p:spPr>
          <p:txBody>
            <a:bodyPr/>
            <a:lstStyle/>
            <a:p>
              <a:endParaRPr lang="en-US"/>
            </a:p>
          </p:txBody>
        </p:sp>
        <p:sp>
          <p:nvSpPr>
            <p:cNvPr id="94221" name="Line 13"/>
            <p:cNvSpPr>
              <a:spLocks noChangeShapeType="1"/>
            </p:cNvSpPr>
            <p:nvPr/>
          </p:nvSpPr>
          <p:spPr bwMode="auto">
            <a:xfrm>
              <a:off x="930" y="3294"/>
              <a:ext cx="3946" cy="0"/>
            </a:xfrm>
            <a:prstGeom prst="line">
              <a:avLst/>
            </a:prstGeom>
            <a:noFill/>
            <a:ln w="38100">
              <a:solidFill>
                <a:srgbClr val="FF3300"/>
              </a:solidFill>
              <a:round/>
              <a:headEnd/>
              <a:tailEnd/>
            </a:ln>
            <a:effectLst/>
          </p:spPr>
          <p:txBody>
            <a:bodyPr/>
            <a:lstStyle/>
            <a:p>
              <a:endParaRPr lang="en-US"/>
            </a:p>
          </p:txBody>
        </p:sp>
      </p:grpSp>
      <p:sp>
        <p:nvSpPr>
          <p:cNvPr id="14" name="13 CuadroTexto"/>
          <p:cNvSpPr txBox="1"/>
          <p:nvPr/>
        </p:nvSpPr>
        <p:spPr>
          <a:xfrm>
            <a:off x="8143900" y="1428736"/>
            <a:ext cx="915635" cy="523220"/>
          </a:xfrm>
          <a:prstGeom prst="rect">
            <a:avLst/>
          </a:prstGeom>
          <a:noFill/>
        </p:spPr>
        <p:txBody>
          <a:bodyPr wrap="none" rtlCol="0">
            <a:spAutoFit/>
          </a:bodyPr>
          <a:lstStyle/>
          <a:p>
            <a:r>
              <a:rPr lang="es-ES" sz="2800" b="1" dirty="0">
                <a:solidFill>
                  <a:srgbClr val="FFFF00"/>
                </a:solidFill>
              </a:rPr>
              <a:t>2006</a:t>
            </a:r>
            <a:endParaRPr lang="en-US" sz="2800" b="1" dirty="0">
              <a:solidFill>
                <a:srgbClr val="FFFF0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539750" y="836613"/>
            <a:ext cx="7799388" cy="2039937"/>
          </a:xfrm>
          <a:prstGeom prst="rect">
            <a:avLst/>
          </a:prstGeom>
          <a:noFill/>
          <a:ln w="9525">
            <a:noFill/>
            <a:miter lim="800000"/>
            <a:headEnd/>
            <a:tailEnd/>
          </a:ln>
        </p:spPr>
      </p:pic>
      <p:pic>
        <p:nvPicPr>
          <p:cNvPr id="61443" name="Picture 3"/>
          <p:cNvPicPr>
            <a:picLocks noChangeAspect="1" noChangeArrowheads="1"/>
          </p:cNvPicPr>
          <p:nvPr/>
        </p:nvPicPr>
        <p:blipFill>
          <a:blip r:embed="rId3" cstate="print"/>
          <a:srcRect/>
          <a:stretch>
            <a:fillRect/>
          </a:stretch>
        </p:blipFill>
        <p:spPr bwMode="auto">
          <a:xfrm>
            <a:off x="0" y="5157788"/>
            <a:ext cx="9144000" cy="720725"/>
          </a:xfrm>
          <a:prstGeom prst="rect">
            <a:avLst/>
          </a:prstGeom>
          <a:noFill/>
          <a:ln w="9525">
            <a:noFill/>
            <a:miter lim="800000"/>
            <a:headEnd/>
            <a:tailEnd/>
          </a:ln>
        </p:spPr>
      </p:pic>
      <p:sp>
        <p:nvSpPr>
          <p:cNvPr id="61444" name="Text Box 4"/>
          <p:cNvSpPr txBox="1">
            <a:spLocks noChangeArrowheads="1"/>
          </p:cNvSpPr>
          <p:nvPr/>
        </p:nvSpPr>
        <p:spPr bwMode="auto">
          <a:xfrm>
            <a:off x="755650" y="260350"/>
            <a:ext cx="3281732" cy="461665"/>
          </a:xfrm>
          <a:prstGeom prst="rect">
            <a:avLst/>
          </a:prstGeom>
          <a:noFill/>
          <a:ln w="9525">
            <a:noFill/>
            <a:miter lim="800000"/>
            <a:headEnd/>
            <a:tailEnd/>
          </a:ln>
        </p:spPr>
        <p:txBody>
          <a:bodyPr wrap="none">
            <a:spAutoFit/>
          </a:bodyPr>
          <a:lstStyle/>
          <a:p>
            <a:r>
              <a:rPr lang="es-ES" sz="2000" b="1" dirty="0" err="1">
                <a:solidFill>
                  <a:srgbClr val="FFFF00"/>
                </a:solidFill>
              </a:rPr>
              <a:t>Neurology</a:t>
            </a:r>
            <a:r>
              <a:rPr lang="es-ES" sz="2000" dirty="0">
                <a:solidFill>
                  <a:srgbClr val="FFFF00"/>
                </a:solidFill>
              </a:rPr>
              <a:t> </a:t>
            </a:r>
            <a:r>
              <a:rPr lang="es-ES" sz="2000" b="1" dirty="0">
                <a:solidFill>
                  <a:srgbClr val="FFFF00"/>
                </a:solidFill>
              </a:rPr>
              <a:t>68:515-521,</a:t>
            </a:r>
            <a:r>
              <a:rPr lang="es-ES" sz="2000" dirty="0">
                <a:solidFill>
                  <a:srgbClr val="FFFF00"/>
                </a:solidFill>
              </a:rPr>
              <a:t> </a:t>
            </a:r>
            <a:r>
              <a:rPr lang="es-ES" sz="2400" b="1" dirty="0">
                <a:solidFill>
                  <a:srgbClr val="FFFF00"/>
                </a:solidFill>
              </a:rPr>
              <a:t>2007</a:t>
            </a:r>
          </a:p>
        </p:txBody>
      </p:sp>
      <p:pic>
        <p:nvPicPr>
          <p:cNvPr id="61445" name="Picture 5"/>
          <p:cNvPicPr>
            <a:picLocks noChangeAspect="1" noChangeArrowheads="1"/>
          </p:cNvPicPr>
          <p:nvPr/>
        </p:nvPicPr>
        <p:blipFill>
          <a:blip r:embed="rId4" cstate="print"/>
          <a:srcRect/>
          <a:stretch>
            <a:fillRect/>
          </a:stretch>
        </p:blipFill>
        <p:spPr bwMode="auto">
          <a:xfrm>
            <a:off x="0" y="3644900"/>
            <a:ext cx="9144000" cy="1368425"/>
          </a:xfrm>
          <a:prstGeom prst="rect">
            <a:avLst/>
          </a:prstGeom>
          <a:noFill/>
          <a:ln w="9525">
            <a:noFill/>
            <a:miter lim="800000"/>
            <a:headEnd/>
            <a:tailEnd/>
          </a:ln>
        </p:spPr>
      </p:pic>
      <p:sp>
        <p:nvSpPr>
          <p:cNvPr id="61446" name="Rectangle 6"/>
          <p:cNvSpPr>
            <a:spLocks noChangeArrowheads="1"/>
          </p:cNvSpPr>
          <p:nvPr/>
        </p:nvSpPr>
        <p:spPr bwMode="auto">
          <a:xfrm>
            <a:off x="34925" y="3644900"/>
            <a:ext cx="2592388" cy="360363"/>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61447" name="Rectangle 7"/>
          <p:cNvSpPr>
            <a:spLocks noChangeArrowheads="1"/>
          </p:cNvSpPr>
          <p:nvPr/>
        </p:nvSpPr>
        <p:spPr bwMode="auto">
          <a:xfrm>
            <a:off x="6516688" y="4652963"/>
            <a:ext cx="2519362" cy="360362"/>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61448" name="Rectangle 8"/>
          <p:cNvSpPr>
            <a:spLocks noChangeArrowheads="1"/>
          </p:cNvSpPr>
          <p:nvPr/>
        </p:nvSpPr>
        <p:spPr bwMode="auto">
          <a:xfrm>
            <a:off x="7596188" y="5516563"/>
            <a:ext cx="1295400" cy="360362"/>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61449" name="Rectangle 9"/>
          <p:cNvSpPr>
            <a:spLocks noChangeArrowheads="1"/>
          </p:cNvSpPr>
          <p:nvPr/>
        </p:nvSpPr>
        <p:spPr bwMode="auto">
          <a:xfrm>
            <a:off x="34925" y="5129213"/>
            <a:ext cx="2952750" cy="360362"/>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61450" name="Line 10"/>
          <p:cNvSpPr>
            <a:spLocks noChangeShapeType="1"/>
          </p:cNvSpPr>
          <p:nvPr/>
        </p:nvSpPr>
        <p:spPr bwMode="auto">
          <a:xfrm>
            <a:off x="6300788" y="3994150"/>
            <a:ext cx="2376487" cy="0"/>
          </a:xfrm>
          <a:prstGeom prst="line">
            <a:avLst/>
          </a:prstGeom>
          <a:noFill/>
          <a:ln w="28575">
            <a:solidFill>
              <a:srgbClr val="FF3300"/>
            </a:solidFill>
            <a:round/>
            <a:headEnd/>
            <a:tailEnd/>
          </a:ln>
        </p:spPr>
        <p:txBody>
          <a:bodyPr/>
          <a:lstStyle/>
          <a:p>
            <a:endParaRPr lang="en-US"/>
          </a:p>
        </p:txBody>
      </p:sp>
      <p:sp>
        <p:nvSpPr>
          <p:cNvPr id="61451" name="Line 11"/>
          <p:cNvSpPr>
            <a:spLocks noChangeShapeType="1"/>
          </p:cNvSpPr>
          <p:nvPr/>
        </p:nvSpPr>
        <p:spPr bwMode="auto">
          <a:xfrm>
            <a:off x="4500563" y="4652963"/>
            <a:ext cx="4535487" cy="0"/>
          </a:xfrm>
          <a:prstGeom prst="line">
            <a:avLst/>
          </a:prstGeom>
          <a:noFill/>
          <a:ln w="28575">
            <a:solidFill>
              <a:srgbClr val="FF3300"/>
            </a:solidFill>
            <a:round/>
            <a:headEnd/>
            <a:tailEnd/>
          </a:ln>
        </p:spPr>
        <p:txBody>
          <a:bodyPr/>
          <a:lstStyle/>
          <a:p>
            <a:endParaRPr lang="en-US"/>
          </a:p>
        </p:txBody>
      </p:sp>
      <p:sp>
        <p:nvSpPr>
          <p:cNvPr id="61452" name="Line 12"/>
          <p:cNvSpPr>
            <a:spLocks noChangeShapeType="1"/>
          </p:cNvSpPr>
          <p:nvPr/>
        </p:nvSpPr>
        <p:spPr bwMode="auto">
          <a:xfrm>
            <a:off x="107950" y="4964113"/>
            <a:ext cx="5327650" cy="0"/>
          </a:xfrm>
          <a:prstGeom prst="line">
            <a:avLst/>
          </a:prstGeom>
          <a:noFill/>
          <a:ln w="28575">
            <a:solidFill>
              <a:srgbClr val="FF3300"/>
            </a:solidFill>
            <a:round/>
            <a:headEnd/>
            <a:tailEnd/>
          </a:ln>
        </p:spPr>
        <p:txBody>
          <a:bodyPr/>
          <a:lstStyle/>
          <a:p>
            <a:endParaRPr lang="en-US"/>
          </a:p>
        </p:txBody>
      </p:sp>
      <p:sp>
        <p:nvSpPr>
          <p:cNvPr id="61453" name="Line 13"/>
          <p:cNvSpPr>
            <a:spLocks noChangeShapeType="1"/>
          </p:cNvSpPr>
          <p:nvPr/>
        </p:nvSpPr>
        <p:spPr bwMode="auto">
          <a:xfrm>
            <a:off x="0" y="5843588"/>
            <a:ext cx="7740650" cy="0"/>
          </a:xfrm>
          <a:prstGeom prst="line">
            <a:avLst/>
          </a:prstGeom>
          <a:noFill/>
          <a:ln w="28575">
            <a:solidFill>
              <a:srgbClr val="FF3300"/>
            </a:solidFill>
            <a:round/>
            <a:headEnd/>
            <a:tailEnd/>
          </a:ln>
        </p:spPr>
        <p:txBody>
          <a:bodyPr/>
          <a:lstStyle/>
          <a:p>
            <a:endParaRPr lang="en-US"/>
          </a:p>
        </p:txBody>
      </p:sp>
      <p:sp>
        <p:nvSpPr>
          <p:cNvPr id="61454" name="Line 14"/>
          <p:cNvSpPr>
            <a:spLocks noChangeShapeType="1"/>
          </p:cNvSpPr>
          <p:nvPr/>
        </p:nvSpPr>
        <p:spPr bwMode="auto">
          <a:xfrm>
            <a:off x="3059113" y="5494338"/>
            <a:ext cx="5761037" cy="0"/>
          </a:xfrm>
          <a:prstGeom prst="line">
            <a:avLst/>
          </a:prstGeom>
          <a:noFill/>
          <a:ln w="28575">
            <a:solidFill>
              <a:srgbClr val="FF3300"/>
            </a:solidFill>
            <a:round/>
            <a:headEnd/>
            <a:tailEnd/>
          </a:ln>
        </p:spPr>
        <p:txBody>
          <a:bodyPr/>
          <a:lstStyle/>
          <a:p>
            <a:endParaRPr lang="en-US"/>
          </a:p>
        </p:txBody>
      </p:sp>
      <p:sp>
        <p:nvSpPr>
          <p:cNvPr id="61455" name="Text Box 15"/>
          <p:cNvSpPr txBox="1">
            <a:spLocks noChangeArrowheads="1"/>
          </p:cNvSpPr>
          <p:nvPr/>
        </p:nvSpPr>
        <p:spPr bwMode="auto">
          <a:xfrm>
            <a:off x="1882775" y="2852738"/>
            <a:ext cx="4057650" cy="366712"/>
          </a:xfrm>
          <a:prstGeom prst="rect">
            <a:avLst/>
          </a:prstGeom>
          <a:solidFill>
            <a:schemeClr val="bg1"/>
          </a:solidFill>
          <a:ln w="9525">
            <a:noFill/>
            <a:miter lim="800000"/>
            <a:headEnd/>
            <a:tailEnd/>
          </a:ln>
        </p:spPr>
        <p:txBody>
          <a:bodyPr wrap="none">
            <a:spAutoFit/>
          </a:bodyPr>
          <a:lstStyle/>
          <a:p>
            <a:r>
              <a:rPr lang="es-ES"/>
              <a:t>University of California, San Francisco</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400050" y="603246"/>
            <a:ext cx="8420100" cy="2254250"/>
          </a:xfrm>
          <a:prstGeom prst="rect">
            <a:avLst/>
          </a:prstGeom>
          <a:noFill/>
          <a:ln w="9525">
            <a:noFill/>
            <a:miter lim="800000"/>
            <a:headEnd/>
            <a:tailEnd/>
          </a:ln>
        </p:spPr>
      </p:pic>
      <p:pic>
        <p:nvPicPr>
          <p:cNvPr id="63491" name="Picture 3"/>
          <p:cNvPicPr>
            <a:picLocks noChangeAspect="1" noChangeArrowheads="1"/>
          </p:cNvPicPr>
          <p:nvPr/>
        </p:nvPicPr>
        <p:blipFill>
          <a:blip r:embed="rId3" cstate="print"/>
          <a:srcRect/>
          <a:stretch>
            <a:fillRect/>
          </a:stretch>
        </p:blipFill>
        <p:spPr bwMode="auto">
          <a:xfrm>
            <a:off x="182563" y="3081338"/>
            <a:ext cx="8853487" cy="2292350"/>
          </a:xfrm>
          <a:prstGeom prst="rect">
            <a:avLst/>
          </a:prstGeom>
          <a:noFill/>
          <a:ln w="9525">
            <a:noFill/>
            <a:miter lim="800000"/>
            <a:headEnd/>
            <a:tailEnd/>
          </a:ln>
        </p:spPr>
      </p:pic>
      <p:sp>
        <p:nvSpPr>
          <p:cNvPr id="63492" name="Line 4"/>
          <p:cNvSpPr>
            <a:spLocks noChangeShapeType="1"/>
          </p:cNvSpPr>
          <p:nvPr/>
        </p:nvSpPr>
        <p:spPr bwMode="auto">
          <a:xfrm>
            <a:off x="395288" y="4930775"/>
            <a:ext cx="8497887" cy="0"/>
          </a:xfrm>
          <a:prstGeom prst="line">
            <a:avLst/>
          </a:prstGeom>
          <a:noFill/>
          <a:ln w="28575">
            <a:solidFill>
              <a:srgbClr val="FF3300"/>
            </a:solidFill>
            <a:round/>
            <a:headEnd/>
            <a:tailEnd/>
          </a:ln>
        </p:spPr>
        <p:txBody>
          <a:bodyPr/>
          <a:lstStyle/>
          <a:p>
            <a:endParaRPr lang="en-US"/>
          </a:p>
        </p:txBody>
      </p:sp>
      <p:sp>
        <p:nvSpPr>
          <p:cNvPr id="63493" name="Line 5"/>
          <p:cNvSpPr>
            <a:spLocks noChangeShapeType="1"/>
          </p:cNvSpPr>
          <p:nvPr/>
        </p:nvSpPr>
        <p:spPr bwMode="auto">
          <a:xfrm>
            <a:off x="395288" y="5135563"/>
            <a:ext cx="8497887" cy="0"/>
          </a:xfrm>
          <a:prstGeom prst="line">
            <a:avLst/>
          </a:prstGeom>
          <a:noFill/>
          <a:ln w="28575">
            <a:solidFill>
              <a:srgbClr val="FF3300"/>
            </a:solidFill>
            <a:round/>
            <a:headEnd/>
            <a:tailEnd/>
          </a:ln>
        </p:spPr>
        <p:txBody>
          <a:bodyPr/>
          <a:lstStyle/>
          <a:p>
            <a:endParaRPr lang="en-US"/>
          </a:p>
        </p:txBody>
      </p:sp>
      <p:sp>
        <p:nvSpPr>
          <p:cNvPr id="63494" name="Line 6"/>
          <p:cNvSpPr>
            <a:spLocks noChangeShapeType="1"/>
          </p:cNvSpPr>
          <p:nvPr/>
        </p:nvSpPr>
        <p:spPr bwMode="auto">
          <a:xfrm>
            <a:off x="323850" y="5322888"/>
            <a:ext cx="2376488" cy="0"/>
          </a:xfrm>
          <a:prstGeom prst="line">
            <a:avLst/>
          </a:prstGeom>
          <a:noFill/>
          <a:ln w="28575">
            <a:solidFill>
              <a:srgbClr val="FF3300"/>
            </a:solidFill>
            <a:round/>
            <a:headEnd/>
            <a:tailEnd/>
          </a:ln>
        </p:spPr>
        <p:txBody>
          <a:bodyPr/>
          <a:lstStyle/>
          <a:p>
            <a:endParaRPr lang="en-US"/>
          </a:p>
        </p:txBody>
      </p:sp>
      <p:sp>
        <p:nvSpPr>
          <p:cNvPr id="63495" name="Text Box 7"/>
          <p:cNvSpPr txBox="1">
            <a:spLocks noChangeArrowheads="1"/>
          </p:cNvSpPr>
          <p:nvPr/>
        </p:nvSpPr>
        <p:spPr bwMode="auto">
          <a:xfrm>
            <a:off x="735013" y="142852"/>
            <a:ext cx="6335773" cy="523220"/>
          </a:xfrm>
          <a:prstGeom prst="rect">
            <a:avLst/>
          </a:prstGeom>
          <a:noFill/>
          <a:ln w="9525">
            <a:noFill/>
            <a:miter lim="800000"/>
            <a:headEnd/>
            <a:tailEnd/>
          </a:ln>
        </p:spPr>
        <p:txBody>
          <a:bodyPr wrap="none">
            <a:spAutoFit/>
          </a:bodyPr>
          <a:lstStyle/>
          <a:p>
            <a:r>
              <a:rPr lang="es-ES" sz="2400" b="1" dirty="0">
                <a:solidFill>
                  <a:srgbClr val="FFFF00"/>
                </a:solidFill>
              </a:rPr>
              <a:t>J. </a:t>
            </a:r>
            <a:r>
              <a:rPr lang="es-ES" sz="2400" b="1" dirty="0" err="1">
                <a:solidFill>
                  <a:srgbClr val="FFFF00"/>
                </a:solidFill>
              </a:rPr>
              <a:t>Clin</a:t>
            </a:r>
            <a:r>
              <a:rPr lang="es-ES" sz="2400" b="1" dirty="0">
                <a:solidFill>
                  <a:srgbClr val="FFFF00"/>
                </a:solidFill>
              </a:rPr>
              <a:t>. </a:t>
            </a:r>
            <a:r>
              <a:rPr lang="es-ES" sz="2400" b="1" dirty="0" err="1">
                <a:solidFill>
                  <a:srgbClr val="FFFF00"/>
                </a:solidFill>
              </a:rPr>
              <a:t>Invest</a:t>
            </a:r>
            <a:r>
              <a:rPr lang="es-ES" sz="2400" b="1" dirty="0">
                <a:solidFill>
                  <a:srgbClr val="FFFF00"/>
                </a:solidFill>
              </a:rPr>
              <a:t>.  doi:10.1172/JCI37948, abril </a:t>
            </a:r>
            <a:r>
              <a:rPr lang="es-ES" sz="2800" b="1" dirty="0">
                <a:solidFill>
                  <a:srgbClr val="FFFF00"/>
                </a:solidFill>
              </a:rPr>
              <a:t>2009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cstate="print"/>
          <a:srcRect/>
          <a:stretch>
            <a:fillRect/>
          </a:stretch>
        </p:blipFill>
        <p:spPr bwMode="auto">
          <a:xfrm rot="5400000">
            <a:off x="-757015" y="1528987"/>
            <a:ext cx="6703242" cy="3954788"/>
          </a:xfrm>
          <a:prstGeom prst="rect">
            <a:avLst/>
          </a:prstGeom>
          <a:noFill/>
          <a:ln w="9525">
            <a:noFill/>
            <a:miter lim="800000"/>
            <a:headEnd/>
            <a:tailEnd/>
          </a:ln>
          <a:effectLst/>
        </p:spPr>
      </p:pic>
      <p:pic>
        <p:nvPicPr>
          <p:cNvPr id="23556" name="Picture 4"/>
          <p:cNvPicPr>
            <a:picLocks noChangeAspect="1" noChangeArrowheads="1"/>
          </p:cNvPicPr>
          <p:nvPr/>
        </p:nvPicPr>
        <p:blipFill>
          <a:blip r:embed="rId3" cstate="print"/>
          <a:srcRect/>
          <a:stretch>
            <a:fillRect/>
          </a:stretch>
        </p:blipFill>
        <p:spPr bwMode="auto">
          <a:xfrm rot="5400000">
            <a:off x="4848535" y="875996"/>
            <a:ext cx="4152917" cy="4115391"/>
          </a:xfrm>
          <a:prstGeom prst="rect">
            <a:avLst/>
          </a:prstGeom>
          <a:noFill/>
          <a:ln w="9525">
            <a:noFill/>
            <a:miter lim="800000"/>
            <a:headEnd/>
            <a:tailEnd/>
          </a:ln>
          <a:effectLst/>
        </p:spPr>
      </p:pic>
      <p:sp>
        <p:nvSpPr>
          <p:cNvPr id="4" name="3 CuadroTexto"/>
          <p:cNvSpPr txBox="1"/>
          <p:nvPr/>
        </p:nvSpPr>
        <p:spPr>
          <a:xfrm>
            <a:off x="5353311" y="285728"/>
            <a:ext cx="3602268" cy="584775"/>
          </a:xfrm>
          <a:prstGeom prst="rect">
            <a:avLst/>
          </a:prstGeom>
          <a:noFill/>
        </p:spPr>
        <p:txBody>
          <a:bodyPr wrap="none" rtlCol="0">
            <a:spAutoFit/>
          </a:bodyPr>
          <a:lstStyle/>
          <a:p>
            <a:r>
              <a:rPr lang="es-ES" sz="3200" b="1" dirty="0">
                <a:solidFill>
                  <a:srgbClr val="FFFF00"/>
                </a:solidFill>
              </a:rPr>
              <a:t>NEJM </a:t>
            </a:r>
            <a:r>
              <a:rPr lang="es-ES" sz="3200" b="1" dirty="0" err="1">
                <a:solidFill>
                  <a:srgbClr val="FFFF00"/>
                </a:solidFill>
              </a:rPr>
              <a:t>April</a:t>
            </a:r>
            <a:r>
              <a:rPr lang="es-ES" sz="3200" b="1" dirty="0">
                <a:solidFill>
                  <a:srgbClr val="FFFF00"/>
                </a:solidFill>
              </a:rPr>
              <a:t> 22, 2010</a:t>
            </a:r>
            <a:endParaRPr lang="en-US" sz="3200" b="1" dirty="0">
              <a:solidFill>
                <a:srgbClr val="FFFF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928663" y="142853"/>
            <a:ext cx="7000924" cy="90590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785786" y="1214422"/>
            <a:ext cx="6143060" cy="5643578"/>
          </a:xfrm>
          <a:prstGeom prst="rect">
            <a:avLst/>
          </a:prstGeom>
          <a:noFill/>
          <a:ln w="9525">
            <a:noFill/>
            <a:miter lim="800000"/>
            <a:headEnd/>
            <a:tailEnd/>
          </a:ln>
          <a:effectLst/>
        </p:spPr>
      </p:pic>
      <p:sp>
        <p:nvSpPr>
          <p:cNvPr id="4" name="3 CuadroTexto"/>
          <p:cNvSpPr txBox="1"/>
          <p:nvPr/>
        </p:nvSpPr>
        <p:spPr>
          <a:xfrm>
            <a:off x="7143768" y="1928802"/>
            <a:ext cx="1887055" cy="830997"/>
          </a:xfrm>
          <a:prstGeom prst="rect">
            <a:avLst/>
          </a:prstGeom>
          <a:noFill/>
        </p:spPr>
        <p:txBody>
          <a:bodyPr wrap="none" rtlCol="0">
            <a:spAutoFit/>
          </a:bodyPr>
          <a:lstStyle/>
          <a:p>
            <a:r>
              <a:rPr lang="es-ES" sz="2400" b="1" dirty="0"/>
              <a:t>NEJM 11 SEP </a:t>
            </a:r>
          </a:p>
          <a:p>
            <a:r>
              <a:rPr lang="es-ES" sz="2400" b="1" dirty="0"/>
              <a:t>2014</a:t>
            </a:r>
            <a:endParaRPr lang="en-US" sz="2400" b="1"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809750" y="1628775"/>
            <a:ext cx="5524500" cy="3600450"/>
          </a:xfrm>
          <a:prstGeom prst="rect">
            <a:avLst/>
          </a:prstGeom>
          <a:noFill/>
          <a:ln w="9525">
            <a:noFill/>
            <a:miter lim="800000"/>
            <a:headEnd/>
            <a:tailEnd/>
          </a:ln>
          <a:effectLst/>
        </p:spPr>
      </p:pic>
      <p:sp>
        <p:nvSpPr>
          <p:cNvPr id="3" name="2 CuadroTexto"/>
          <p:cNvSpPr txBox="1"/>
          <p:nvPr/>
        </p:nvSpPr>
        <p:spPr>
          <a:xfrm>
            <a:off x="3786182" y="785794"/>
            <a:ext cx="3866315" cy="461665"/>
          </a:xfrm>
          <a:prstGeom prst="rect">
            <a:avLst/>
          </a:prstGeom>
          <a:noFill/>
        </p:spPr>
        <p:txBody>
          <a:bodyPr wrap="square" rtlCol="0">
            <a:spAutoFit/>
          </a:bodyPr>
          <a:lstStyle/>
          <a:p>
            <a:r>
              <a:rPr lang="es-ES" sz="2400" b="1" dirty="0" err="1">
                <a:solidFill>
                  <a:srgbClr val="FFFF00"/>
                </a:solidFill>
              </a:rPr>
              <a:t>Scientific</a:t>
            </a:r>
            <a:r>
              <a:rPr lang="es-ES" sz="2400" b="1" dirty="0">
                <a:solidFill>
                  <a:srgbClr val="FFFF00"/>
                </a:solidFill>
              </a:rPr>
              <a:t>  American </a:t>
            </a:r>
            <a:r>
              <a:rPr lang="es-ES" sz="2400" b="1" dirty="0" err="1">
                <a:solidFill>
                  <a:srgbClr val="FFFF00"/>
                </a:solidFill>
              </a:rPr>
              <a:t>feb</a:t>
            </a:r>
            <a:r>
              <a:rPr lang="es-ES" sz="2400" b="1" dirty="0">
                <a:solidFill>
                  <a:srgbClr val="FFFF00"/>
                </a:solidFill>
              </a:rPr>
              <a:t> 2015</a:t>
            </a:r>
            <a:endParaRPr lang="en-US" sz="2400" b="1" dirty="0">
              <a:solidFill>
                <a:srgbClr val="FFFF00"/>
              </a:solidFill>
            </a:endParaRPr>
          </a:p>
        </p:txBody>
      </p:sp>
    </p:spTree>
    <p:extLst>
      <p:ext uri="{BB962C8B-B14F-4D97-AF65-F5344CB8AC3E}">
        <p14:creationId xmlns:p14="http://schemas.microsoft.com/office/powerpoint/2010/main" val="654800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9"/>
          <p:cNvGraphicFramePr>
            <a:graphicFrameLocks noChangeAspect="1"/>
          </p:cNvGraphicFramePr>
          <p:nvPr/>
        </p:nvGraphicFramePr>
        <p:xfrm>
          <a:off x="3148013" y="2565400"/>
          <a:ext cx="2719387" cy="4135438"/>
        </p:xfrm>
        <a:graphic>
          <a:graphicData uri="http://schemas.openxmlformats.org/presentationml/2006/ole">
            <mc:AlternateContent xmlns:mc="http://schemas.openxmlformats.org/markup-compatibility/2006">
              <mc:Choice xmlns:v="urn:schemas-microsoft-com:vml" Requires="v">
                <p:oleObj spid="_x0000_s2075" name="Acrobat Document" r:id="rId3" imgW="4723810" imgH="6628571" progId="AcroExch.Document.7">
                  <p:embed/>
                </p:oleObj>
              </mc:Choice>
              <mc:Fallback>
                <p:oleObj name="Acrobat Document" r:id="rId3" imgW="4723810" imgH="6628571" progId="AcroExch.Document.7">
                  <p:embed/>
                  <p:pic>
                    <p:nvPicPr>
                      <p:cNvPr id="2050" name="Object 9"/>
                      <p:cNvPicPr>
                        <a:picLocks noChangeAspect="1" noChangeArrowheads="1"/>
                      </p:cNvPicPr>
                      <p:nvPr/>
                    </p:nvPicPr>
                    <p:blipFill>
                      <a:blip r:embed="rId4">
                        <a:extLst>
                          <a:ext uri="{28A0092B-C50C-407E-A947-70E740481C1C}">
                            <a14:useLocalDpi xmlns:a14="http://schemas.microsoft.com/office/drawing/2010/main" val="0"/>
                          </a:ext>
                        </a:extLst>
                      </a:blip>
                      <a:srcRect l="8960" t="2817" r="1405"/>
                      <a:stretch>
                        <a:fillRect/>
                      </a:stretch>
                    </p:blipFill>
                    <p:spPr bwMode="auto">
                      <a:xfrm>
                        <a:off x="3148013" y="2565400"/>
                        <a:ext cx="2719387"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0"/>
          <p:cNvGraphicFramePr>
            <a:graphicFrameLocks noChangeAspect="1"/>
          </p:cNvGraphicFramePr>
          <p:nvPr/>
        </p:nvGraphicFramePr>
        <p:xfrm>
          <a:off x="34925" y="44450"/>
          <a:ext cx="3038475" cy="4464050"/>
        </p:xfrm>
        <a:graphic>
          <a:graphicData uri="http://schemas.openxmlformats.org/presentationml/2006/ole">
            <mc:AlternateContent xmlns:mc="http://schemas.openxmlformats.org/markup-compatibility/2006">
              <mc:Choice xmlns:v="urn:schemas-microsoft-com:vml" Requires="v">
                <p:oleObj spid="_x0000_s2076" name="Acrobat Document" r:id="rId5" imgW="5830114" imgH="7542857" progId="AcroExch.Document.7">
                  <p:embed/>
                </p:oleObj>
              </mc:Choice>
              <mc:Fallback>
                <p:oleObj name="Acrobat Document" r:id="rId5" imgW="5830114" imgH="7542857" progId="AcroExch.Document.7">
                  <p:embed/>
                  <p:pic>
                    <p:nvPicPr>
                      <p:cNvPr id="2051" name="Object 10"/>
                      <p:cNvPicPr>
                        <a:picLocks noChangeAspect="1" noChangeArrowheads="1"/>
                      </p:cNvPicPr>
                      <p:nvPr/>
                    </p:nvPicPr>
                    <p:blipFill>
                      <a:blip r:embed="rId6">
                        <a:extLst>
                          <a:ext uri="{28A0092B-C50C-407E-A947-70E740481C1C}">
                            <a14:useLocalDpi xmlns:a14="http://schemas.microsoft.com/office/drawing/2010/main" val="0"/>
                          </a:ext>
                        </a:extLst>
                      </a:blip>
                      <a:srcRect l="4861" t="1797" r="17618" b="14922"/>
                      <a:stretch>
                        <a:fillRect/>
                      </a:stretch>
                    </p:blipFill>
                    <p:spPr bwMode="auto">
                      <a:xfrm>
                        <a:off x="34925" y="44450"/>
                        <a:ext cx="3038475"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1"/>
          <p:cNvGraphicFramePr>
            <a:graphicFrameLocks noChangeAspect="1"/>
          </p:cNvGraphicFramePr>
          <p:nvPr/>
        </p:nvGraphicFramePr>
        <p:xfrm>
          <a:off x="5949950" y="0"/>
          <a:ext cx="3159125" cy="4365625"/>
        </p:xfrm>
        <a:graphic>
          <a:graphicData uri="http://schemas.openxmlformats.org/presentationml/2006/ole">
            <mc:AlternateContent xmlns:mc="http://schemas.openxmlformats.org/markup-compatibility/2006">
              <mc:Choice xmlns:v="urn:schemas-microsoft-com:vml" Requires="v">
                <p:oleObj spid="_x0000_s2077" name="Acrobat Document" r:id="rId7" imgW="5830114" imgH="7542857" progId="AcroExch.Document.7">
                  <p:embed/>
                </p:oleObj>
              </mc:Choice>
              <mc:Fallback>
                <p:oleObj name="Acrobat Document" r:id="rId7" imgW="5830114" imgH="7542857" progId="AcroExch.Document.7">
                  <p:embed/>
                  <p:pic>
                    <p:nvPicPr>
                      <p:cNvPr id="2052" name="Object 11"/>
                      <p:cNvPicPr>
                        <a:picLocks noChangeAspect="1" noChangeArrowheads="1"/>
                      </p:cNvPicPr>
                      <p:nvPr/>
                    </p:nvPicPr>
                    <p:blipFill>
                      <a:blip r:embed="rId8">
                        <a:extLst>
                          <a:ext uri="{28A0092B-C50C-407E-A947-70E740481C1C}">
                            <a14:useLocalDpi xmlns:a14="http://schemas.microsoft.com/office/drawing/2010/main" val="0"/>
                          </a:ext>
                        </a:extLst>
                      </a:blip>
                      <a:srcRect l="2274" r="19807" b="16757"/>
                      <a:stretch>
                        <a:fillRect/>
                      </a:stretch>
                    </p:blipFill>
                    <p:spPr bwMode="auto">
                      <a:xfrm>
                        <a:off x="5949950" y="0"/>
                        <a:ext cx="3159125" cy="43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12"/>
          <p:cNvSpPr txBox="1">
            <a:spLocks noChangeArrowheads="1"/>
          </p:cNvSpPr>
          <p:nvPr/>
        </p:nvSpPr>
        <p:spPr bwMode="auto">
          <a:xfrm>
            <a:off x="808038" y="4529138"/>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b="1">
                <a:solidFill>
                  <a:srgbClr val="FFFF00"/>
                </a:solidFill>
              </a:rPr>
              <a:t>2007</a:t>
            </a:r>
          </a:p>
        </p:txBody>
      </p:sp>
      <p:sp>
        <p:nvSpPr>
          <p:cNvPr id="2054" name="Text Box 13"/>
          <p:cNvSpPr txBox="1">
            <a:spLocks noChangeArrowheads="1"/>
          </p:cNvSpPr>
          <p:nvPr/>
        </p:nvSpPr>
        <p:spPr bwMode="auto">
          <a:xfrm>
            <a:off x="7000875" y="4430713"/>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b="1">
                <a:solidFill>
                  <a:srgbClr val="FFFF00"/>
                </a:solidFill>
              </a:rPr>
              <a:t>2009</a:t>
            </a:r>
          </a:p>
        </p:txBody>
      </p:sp>
      <p:sp>
        <p:nvSpPr>
          <p:cNvPr id="2055" name="Text Box 14"/>
          <p:cNvSpPr txBox="1">
            <a:spLocks noChangeArrowheads="1"/>
          </p:cNvSpPr>
          <p:nvPr/>
        </p:nvSpPr>
        <p:spPr bwMode="auto">
          <a:xfrm>
            <a:off x="4024313" y="2198688"/>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b="1">
                <a:solidFill>
                  <a:srgbClr val="FFFF00"/>
                </a:solidFill>
              </a:rPr>
              <a:t>2007</a:t>
            </a:r>
          </a:p>
        </p:txBody>
      </p:sp>
    </p:spTree>
    <p:extLst>
      <p:ext uri="{BB962C8B-B14F-4D97-AF65-F5344CB8AC3E}">
        <p14:creationId xmlns:p14="http://schemas.microsoft.com/office/powerpoint/2010/main" val="11603425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43605" y="980728"/>
            <a:ext cx="8662269" cy="1846682"/>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345035" y="3071810"/>
            <a:ext cx="3298271" cy="1857388"/>
          </a:xfrm>
          <a:prstGeom prst="rect">
            <a:avLst/>
          </a:prstGeom>
          <a:noFill/>
          <a:ln w="9525">
            <a:noFill/>
            <a:miter lim="800000"/>
            <a:headEnd/>
            <a:tailEnd/>
          </a:ln>
          <a:effectLst/>
        </p:spPr>
      </p:pic>
      <p:sp>
        <p:nvSpPr>
          <p:cNvPr id="4" name="3 CuadroTexto"/>
          <p:cNvSpPr txBox="1"/>
          <p:nvPr/>
        </p:nvSpPr>
        <p:spPr>
          <a:xfrm>
            <a:off x="4143373" y="3000372"/>
            <a:ext cx="4643470" cy="707886"/>
          </a:xfrm>
          <a:prstGeom prst="rect">
            <a:avLst/>
          </a:prstGeom>
          <a:noFill/>
        </p:spPr>
        <p:txBody>
          <a:bodyPr wrap="square" rtlCol="0">
            <a:spAutoFit/>
          </a:bodyPr>
          <a:lstStyle/>
          <a:p>
            <a:r>
              <a:rPr lang="es-ES" sz="2000" b="1" dirty="0">
                <a:solidFill>
                  <a:srgbClr val="FFFF00"/>
                </a:solidFill>
                <a:latin typeface="Arial" pitchFamily="34" charset="0"/>
                <a:cs typeface="Arial" pitchFamily="34" charset="0"/>
              </a:rPr>
              <a:t>Una historia más como la de Grace, en Colorado Springs, 2011</a:t>
            </a:r>
            <a:endParaRPr lang="en-US" sz="2000" b="1" dirty="0">
              <a:solidFill>
                <a:srgbClr val="FFFF00"/>
              </a:solidFill>
              <a:latin typeface="Arial" pitchFamily="34" charset="0"/>
              <a:cs typeface="Arial" pitchFamily="34" charset="0"/>
            </a:endParaRPr>
          </a:p>
        </p:txBody>
      </p:sp>
      <p:pic>
        <p:nvPicPr>
          <p:cNvPr id="1028" name="Picture 4"/>
          <p:cNvPicPr>
            <a:picLocks noChangeAspect="1" noChangeArrowheads="1"/>
          </p:cNvPicPr>
          <p:nvPr/>
        </p:nvPicPr>
        <p:blipFill>
          <a:blip r:embed="rId4" cstate="print"/>
          <a:srcRect/>
          <a:stretch>
            <a:fillRect/>
          </a:stretch>
        </p:blipFill>
        <p:spPr bwMode="auto">
          <a:xfrm>
            <a:off x="2339752" y="142852"/>
            <a:ext cx="4820936" cy="629538"/>
          </a:xfrm>
          <a:prstGeom prst="rect">
            <a:avLst/>
          </a:prstGeom>
          <a:noFill/>
          <a:ln w="9525">
            <a:noFill/>
            <a:miter lim="800000"/>
            <a:headEnd/>
            <a:tailEnd/>
          </a:ln>
          <a:effectLst/>
        </p:spPr>
      </p:pic>
      <p:pic>
        <p:nvPicPr>
          <p:cNvPr id="2" name="Imagen 1"/>
          <p:cNvPicPr>
            <a:picLocks noChangeAspect="1"/>
          </p:cNvPicPr>
          <p:nvPr/>
        </p:nvPicPr>
        <p:blipFill>
          <a:blip r:embed="rId5"/>
          <a:stretch>
            <a:fillRect/>
          </a:stretch>
        </p:blipFill>
        <p:spPr>
          <a:xfrm>
            <a:off x="4372051" y="3789040"/>
            <a:ext cx="4414792" cy="2977434"/>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142876" y="142852"/>
            <a:ext cx="4429124" cy="4175605"/>
          </a:xfrm>
          <a:prstGeom prst="rect">
            <a:avLst/>
          </a:prstGeom>
          <a:noFill/>
          <a:ln w="9525">
            <a:noFill/>
            <a:miter lim="800000"/>
            <a:headEnd/>
            <a:tailEnd/>
          </a:ln>
          <a:effectLst/>
        </p:spPr>
      </p:pic>
      <p:pic>
        <p:nvPicPr>
          <p:cNvPr id="2053" name="Picture 5"/>
          <p:cNvPicPr>
            <a:picLocks noChangeAspect="1" noChangeArrowheads="1"/>
          </p:cNvPicPr>
          <p:nvPr/>
        </p:nvPicPr>
        <p:blipFill>
          <a:blip r:embed="rId3" cstate="print"/>
          <a:srcRect/>
          <a:stretch>
            <a:fillRect/>
          </a:stretch>
        </p:blipFill>
        <p:spPr bwMode="auto">
          <a:xfrm>
            <a:off x="4643438" y="142852"/>
            <a:ext cx="4429156" cy="6745721"/>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295275" y="501005"/>
            <a:ext cx="8553450" cy="3648075"/>
          </a:xfrm>
          <a:prstGeom prst="rect">
            <a:avLst/>
          </a:prstGeom>
          <a:noFill/>
          <a:ln w="9525">
            <a:noFill/>
            <a:miter lim="800000"/>
            <a:headEnd/>
            <a:tailEnd/>
          </a:ln>
          <a:effectLst/>
        </p:spPr>
      </p:pic>
      <p:sp>
        <p:nvSpPr>
          <p:cNvPr id="4" name="3 Rectángulo"/>
          <p:cNvSpPr/>
          <p:nvPr/>
        </p:nvSpPr>
        <p:spPr>
          <a:xfrm>
            <a:off x="2286000" y="79787"/>
            <a:ext cx="4572000" cy="369332"/>
          </a:xfrm>
          <a:prstGeom prst="rect">
            <a:avLst/>
          </a:prstGeom>
        </p:spPr>
        <p:txBody>
          <a:bodyPr>
            <a:spAutoFit/>
          </a:bodyPr>
          <a:lstStyle/>
          <a:p>
            <a:r>
              <a:rPr lang="en-US" b="1" dirty="0">
                <a:solidFill>
                  <a:srgbClr val="FFFF00"/>
                </a:solidFill>
              </a:rPr>
              <a:t>373;11 nejm.org September 10, 2015</a:t>
            </a:r>
          </a:p>
        </p:txBody>
      </p:sp>
      <p:pic>
        <p:nvPicPr>
          <p:cNvPr id="2" name="Imagen 1"/>
          <p:cNvPicPr>
            <a:picLocks noChangeAspect="1"/>
          </p:cNvPicPr>
          <p:nvPr/>
        </p:nvPicPr>
        <p:blipFill>
          <a:blip r:embed="rId3"/>
          <a:stretch>
            <a:fillRect/>
          </a:stretch>
        </p:blipFill>
        <p:spPr>
          <a:xfrm>
            <a:off x="1346212" y="726300"/>
            <a:ext cx="6451576" cy="5405400"/>
          </a:xfrm>
          <a:prstGeom prst="rect">
            <a:avLst/>
          </a:prstGeom>
        </p:spPr>
      </p:pic>
      <p:cxnSp>
        <p:nvCxnSpPr>
          <p:cNvPr id="5" name="Conector recto 4"/>
          <p:cNvCxnSpPr/>
          <p:nvPr/>
        </p:nvCxnSpPr>
        <p:spPr>
          <a:xfrm>
            <a:off x="1468073" y="4613945"/>
            <a:ext cx="6207854" cy="251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ector recto 6"/>
          <p:cNvCxnSpPr/>
          <p:nvPr/>
        </p:nvCxnSpPr>
        <p:spPr>
          <a:xfrm>
            <a:off x="1462480" y="5009626"/>
            <a:ext cx="6207854" cy="251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a:off x="1462480" y="5354973"/>
            <a:ext cx="6207854" cy="251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a:off x="1455489" y="5725487"/>
            <a:ext cx="6207854" cy="251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5293453" y="4256015"/>
            <a:ext cx="2450984" cy="153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flipV="1">
            <a:off x="1484851" y="6068038"/>
            <a:ext cx="2032928" cy="27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8194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475656" y="370903"/>
            <a:ext cx="4075954" cy="6082433"/>
          </a:xfrm>
          <a:prstGeom prst="rect">
            <a:avLst/>
          </a:prstGeom>
        </p:spPr>
      </p:pic>
      <p:cxnSp>
        <p:nvCxnSpPr>
          <p:cNvPr id="3" name="Conector recto 2"/>
          <p:cNvCxnSpPr/>
          <p:nvPr/>
        </p:nvCxnSpPr>
        <p:spPr>
          <a:xfrm>
            <a:off x="1898456" y="615193"/>
            <a:ext cx="3547397" cy="307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Conector recto 3"/>
          <p:cNvCxnSpPr/>
          <p:nvPr/>
        </p:nvCxnSpPr>
        <p:spPr>
          <a:xfrm>
            <a:off x="1637251" y="1749105"/>
            <a:ext cx="3547397" cy="294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a:off x="1739934" y="2603436"/>
            <a:ext cx="3547397" cy="307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a:off x="1616026" y="903215"/>
            <a:ext cx="3547397" cy="307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a:off x="1739934" y="2323054"/>
            <a:ext cx="3547397" cy="307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a:off x="1637251" y="1464529"/>
            <a:ext cx="3547397" cy="307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1623017" y="2898399"/>
            <a:ext cx="3547397" cy="307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1690129" y="1203821"/>
            <a:ext cx="3547397" cy="307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1774019" y="3192014"/>
            <a:ext cx="3547397" cy="307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ector recto 18"/>
          <p:cNvCxnSpPr/>
          <p:nvPr/>
        </p:nvCxnSpPr>
        <p:spPr>
          <a:xfrm>
            <a:off x="1606239" y="3460462"/>
            <a:ext cx="3547397" cy="307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ector recto 19"/>
          <p:cNvCxnSpPr/>
          <p:nvPr/>
        </p:nvCxnSpPr>
        <p:spPr>
          <a:xfrm flipV="1">
            <a:off x="1690129" y="4616745"/>
            <a:ext cx="3615907" cy="55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flipV="1">
            <a:off x="1532136" y="4878202"/>
            <a:ext cx="3615907" cy="55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flipV="1">
            <a:off x="1582470" y="5171817"/>
            <a:ext cx="3615907" cy="55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flipV="1">
            <a:off x="1498580" y="5457043"/>
            <a:ext cx="3615907" cy="55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flipV="1">
            <a:off x="1641193" y="5759047"/>
            <a:ext cx="3615907" cy="55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flipV="1">
            <a:off x="1540525" y="6044273"/>
            <a:ext cx="3615907" cy="55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ector recto 26"/>
          <p:cNvCxnSpPr/>
          <p:nvPr/>
        </p:nvCxnSpPr>
        <p:spPr>
          <a:xfrm flipV="1">
            <a:off x="1540525" y="6316910"/>
            <a:ext cx="2335189" cy="14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3862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39552" y="980728"/>
            <a:ext cx="4248472" cy="5754898"/>
          </a:xfrm>
          <a:prstGeom prst="rect">
            <a:avLst/>
          </a:prstGeom>
        </p:spPr>
      </p:pic>
      <p:pic>
        <p:nvPicPr>
          <p:cNvPr id="3" name="Imagen 2"/>
          <p:cNvPicPr>
            <a:picLocks noChangeAspect="1"/>
          </p:cNvPicPr>
          <p:nvPr/>
        </p:nvPicPr>
        <p:blipFill>
          <a:blip r:embed="rId3"/>
          <a:stretch>
            <a:fillRect/>
          </a:stretch>
        </p:blipFill>
        <p:spPr>
          <a:xfrm>
            <a:off x="6372200" y="1930790"/>
            <a:ext cx="2664296" cy="4738570"/>
          </a:xfrm>
          <a:prstGeom prst="rect">
            <a:avLst/>
          </a:prstGeom>
        </p:spPr>
      </p:pic>
      <p:sp>
        <p:nvSpPr>
          <p:cNvPr id="4" name="CuadroTexto 3"/>
          <p:cNvSpPr txBox="1"/>
          <p:nvPr/>
        </p:nvSpPr>
        <p:spPr>
          <a:xfrm>
            <a:off x="1043608" y="393956"/>
            <a:ext cx="3377784" cy="400110"/>
          </a:xfrm>
          <a:prstGeom prst="rect">
            <a:avLst/>
          </a:prstGeom>
          <a:noFill/>
        </p:spPr>
        <p:txBody>
          <a:bodyPr wrap="none" rtlCol="0">
            <a:spAutoFit/>
          </a:bodyPr>
          <a:lstStyle/>
          <a:p>
            <a:r>
              <a:rPr lang="es-MX" sz="2000" b="1" dirty="0" err="1">
                <a:solidFill>
                  <a:srgbClr val="FFFF00"/>
                </a:solidFill>
              </a:rPr>
              <a:t>Scientific</a:t>
            </a:r>
            <a:r>
              <a:rPr lang="es-MX" sz="2000" b="1" dirty="0">
                <a:solidFill>
                  <a:srgbClr val="FFFF00"/>
                </a:solidFill>
              </a:rPr>
              <a:t> American, sept 2016</a:t>
            </a:r>
            <a:endParaRPr lang="es-ES" sz="2000" b="1" dirty="0">
              <a:solidFill>
                <a:srgbClr val="FFFF00"/>
              </a:solidFill>
            </a:endParaRPr>
          </a:p>
        </p:txBody>
      </p:sp>
      <p:sp>
        <p:nvSpPr>
          <p:cNvPr id="5" name="CuadroTexto 4"/>
          <p:cNvSpPr txBox="1"/>
          <p:nvPr/>
        </p:nvSpPr>
        <p:spPr>
          <a:xfrm>
            <a:off x="5148064" y="332656"/>
            <a:ext cx="4032448" cy="1200329"/>
          </a:xfrm>
          <a:prstGeom prst="rect">
            <a:avLst/>
          </a:prstGeom>
          <a:noFill/>
        </p:spPr>
        <p:txBody>
          <a:bodyPr wrap="square" rtlCol="0">
            <a:spAutoFit/>
          </a:bodyPr>
          <a:lstStyle/>
          <a:p>
            <a:r>
              <a:rPr lang="es-MX" sz="2400" b="1" dirty="0">
                <a:solidFill>
                  <a:srgbClr val="FFFF00"/>
                </a:solidFill>
              </a:rPr>
              <a:t>Los analgésicos opioides sí pueden causar la muerte por sobredosis, la cannabis no</a:t>
            </a:r>
            <a:endParaRPr lang="es-ES" sz="2400" b="1" dirty="0">
              <a:solidFill>
                <a:srgbClr val="FFFF00"/>
              </a:solidFill>
            </a:endParaRPr>
          </a:p>
        </p:txBody>
      </p:sp>
    </p:spTree>
    <p:extLst>
      <p:ext uri="{BB962C8B-B14F-4D97-AF65-F5344CB8AC3E}">
        <p14:creationId xmlns:p14="http://schemas.microsoft.com/office/powerpoint/2010/main" val="4832432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23528" y="548680"/>
            <a:ext cx="8560510" cy="1890648"/>
          </a:xfrm>
          <a:prstGeom prst="rect">
            <a:avLst/>
          </a:prstGeom>
        </p:spPr>
      </p:pic>
      <p:pic>
        <p:nvPicPr>
          <p:cNvPr id="3" name="Imagen 2"/>
          <p:cNvPicPr>
            <a:picLocks noChangeAspect="1"/>
          </p:cNvPicPr>
          <p:nvPr/>
        </p:nvPicPr>
        <p:blipFill>
          <a:blip r:embed="rId3"/>
          <a:stretch>
            <a:fillRect/>
          </a:stretch>
        </p:blipFill>
        <p:spPr>
          <a:xfrm>
            <a:off x="1613437" y="116632"/>
            <a:ext cx="5917126" cy="314600"/>
          </a:xfrm>
          <a:prstGeom prst="rect">
            <a:avLst/>
          </a:prstGeom>
        </p:spPr>
      </p:pic>
      <p:pic>
        <p:nvPicPr>
          <p:cNvPr id="4" name="Imagen 3"/>
          <p:cNvPicPr>
            <a:picLocks noChangeAspect="1"/>
          </p:cNvPicPr>
          <p:nvPr/>
        </p:nvPicPr>
        <p:blipFill rotWithShape="1">
          <a:blip r:embed="rId4"/>
          <a:srcRect b="41176"/>
          <a:stretch/>
        </p:blipFill>
        <p:spPr>
          <a:xfrm>
            <a:off x="118594" y="3429000"/>
            <a:ext cx="8917902" cy="2304255"/>
          </a:xfrm>
          <a:prstGeom prst="rect">
            <a:avLst/>
          </a:prstGeom>
        </p:spPr>
      </p:pic>
    </p:spTree>
    <p:extLst>
      <p:ext uri="{BB962C8B-B14F-4D97-AF65-F5344CB8AC3E}">
        <p14:creationId xmlns:p14="http://schemas.microsoft.com/office/powerpoint/2010/main" val="39149834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23528" y="548680"/>
            <a:ext cx="8560510" cy="1890648"/>
          </a:xfrm>
          <a:prstGeom prst="rect">
            <a:avLst/>
          </a:prstGeom>
        </p:spPr>
      </p:pic>
      <p:pic>
        <p:nvPicPr>
          <p:cNvPr id="3" name="Imagen 2"/>
          <p:cNvPicPr>
            <a:picLocks noChangeAspect="1"/>
          </p:cNvPicPr>
          <p:nvPr/>
        </p:nvPicPr>
        <p:blipFill>
          <a:blip r:embed="rId3"/>
          <a:stretch>
            <a:fillRect/>
          </a:stretch>
        </p:blipFill>
        <p:spPr>
          <a:xfrm>
            <a:off x="1613437" y="116632"/>
            <a:ext cx="5917126" cy="314600"/>
          </a:xfrm>
          <a:prstGeom prst="rect">
            <a:avLst/>
          </a:prstGeom>
        </p:spPr>
      </p:pic>
      <p:pic>
        <p:nvPicPr>
          <p:cNvPr id="4" name="Imagen 3"/>
          <p:cNvPicPr>
            <a:picLocks noChangeAspect="1"/>
          </p:cNvPicPr>
          <p:nvPr/>
        </p:nvPicPr>
        <p:blipFill rotWithShape="1">
          <a:blip r:embed="rId4"/>
          <a:srcRect b="41176"/>
          <a:stretch/>
        </p:blipFill>
        <p:spPr>
          <a:xfrm>
            <a:off x="118594" y="3429000"/>
            <a:ext cx="8917902" cy="2304255"/>
          </a:xfrm>
          <a:prstGeom prst="rect">
            <a:avLst/>
          </a:prstGeom>
        </p:spPr>
      </p:pic>
      <p:cxnSp>
        <p:nvCxnSpPr>
          <p:cNvPr id="7" name="Conector recto 6"/>
          <p:cNvCxnSpPr/>
          <p:nvPr/>
        </p:nvCxnSpPr>
        <p:spPr>
          <a:xfrm>
            <a:off x="227898" y="5336798"/>
            <a:ext cx="6407794" cy="321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a:off x="271241" y="4935524"/>
            <a:ext cx="8667228" cy="223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ector recto 8"/>
          <p:cNvCxnSpPr>
            <a:endCxn id="4" idx="3"/>
          </p:cNvCxnSpPr>
          <p:nvPr/>
        </p:nvCxnSpPr>
        <p:spPr>
          <a:xfrm>
            <a:off x="2025940" y="4542639"/>
            <a:ext cx="7010556" cy="384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0943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346212" y="188640"/>
            <a:ext cx="6451576" cy="429000"/>
          </a:xfrm>
          <a:prstGeom prst="rect">
            <a:avLst/>
          </a:prstGeom>
        </p:spPr>
      </p:pic>
      <p:pic>
        <p:nvPicPr>
          <p:cNvPr id="4" name="Imagen 3"/>
          <p:cNvPicPr>
            <a:picLocks noChangeAspect="1"/>
          </p:cNvPicPr>
          <p:nvPr/>
        </p:nvPicPr>
        <p:blipFill>
          <a:blip r:embed="rId3"/>
          <a:stretch>
            <a:fillRect/>
          </a:stretch>
        </p:blipFill>
        <p:spPr>
          <a:xfrm>
            <a:off x="177920" y="836712"/>
            <a:ext cx="8788157" cy="1889504"/>
          </a:xfrm>
          <a:prstGeom prst="rect">
            <a:avLst/>
          </a:prstGeom>
        </p:spPr>
      </p:pic>
      <p:pic>
        <p:nvPicPr>
          <p:cNvPr id="2" name="Imagen 1"/>
          <p:cNvPicPr>
            <a:picLocks noChangeAspect="1"/>
          </p:cNvPicPr>
          <p:nvPr/>
        </p:nvPicPr>
        <p:blipFill>
          <a:blip r:embed="rId4"/>
          <a:stretch>
            <a:fillRect/>
          </a:stretch>
        </p:blipFill>
        <p:spPr>
          <a:xfrm>
            <a:off x="1021724" y="750133"/>
            <a:ext cx="7100551" cy="5357734"/>
          </a:xfrm>
          <a:prstGeom prst="rect">
            <a:avLst/>
          </a:prstGeom>
        </p:spPr>
      </p:pic>
      <p:cxnSp>
        <p:nvCxnSpPr>
          <p:cNvPr id="5" name="Conector recto 4"/>
          <p:cNvCxnSpPr/>
          <p:nvPr/>
        </p:nvCxnSpPr>
        <p:spPr>
          <a:xfrm>
            <a:off x="1107345" y="3548543"/>
            <a:ext cx="6912529" cy="503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ector recto 5"/>
          <p:cNvCxnSpPr/>
          <p:nvPr/>
        </p:nvCxnSpPr>
        <p:spPr>
          <a:xfrm>
            <a:off x="1451294" y="3867325"/>
            <a:ext cx="6568580" cy="335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ector recto 6"/>
          <p:cNvCxnSpPr/>
          <p:nvPr/>
        </p:nvCxnSpPr>
        <p:spPr>
          <a:xfrm>
            <a:off x="1434516" y="4160940"/>
            <a:ext cx="1400963" cy="83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258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323528" y="198502"/>
            <a:ext cx="8858373" cy="7478970"/>
          </a:xfrm>
          <a:prstGeom prst="rect">
            <a:avLst/>
          </a:prstGeom>
          <a:noFill/>
          <a:ln w="9525">
            <a:noFill/>
            <a:miter lim="800000"/>
            <a:headEnd/>
            <a:tailEnd/>
          </a:ln>
        </p:spPr>
        <p:txBody>
          <a:bodyPr wrap="square">
            <a:spAutoFit/>
          </a:bodyPr>
          <a:lstStyle/>
          <a:p>
            <a:r>
              <a:rPr lang="es-ES" sz="2400" b="1" u="sng" dirty="0" smtClean="0">
                <a:solidFill>
                  <a:srgbClr val="FFFF00"/>
                </a:solidFill>
              </a:rPr>
              <a:t>LEGALIZACI</a:t>
            </a:r>
            <a:r>
              <a:rPr lang="es-ES" sz="2400" b="1" u="sng" dirty="0" smtClean="0">
                <a:solidFill>
                  <a:srgbClr val="FFFF00"/>
                </a:solidFill>
              </a:rPr>
              <a:t>Ó</a:t>
            </a:r>
            <a:r>
              <a:rPr lang="es-ES" sz="2400" b="1" u="sng" dirty="0" smtClean="0">
                <a:solidFill>
                  <a:srgbClr val="FFFF00"/>
                </a:solidFill>
              </a:rPr>
              <a:t>N </a:t>
            </a:r>
            <a:r>
              <a:rPr lang="es-ES" sz="2400" b="1" u="sng" dirty="0">
                <a:solidFill>
                  <a:srgbClr val="FFFF00"/>
                </a:solidFill>
              </a:rPr>
              <a:t>- </a:t>
            </a:r>
            <a:r>
              <a:rPr lang="es-ES" sz="2400" b="1" u="sng" dirty="0" smtClean="0">
                <a:solidFill>
                  <a:srgbClr val="FFFF00"/>
                </a:solidFill>
              </a:rPr>
              <a:t>DESCRIMINALIZACI</a:t>
            </a:r>
            <a:r>
              <a:rPr lang="es-ES" sz="2400" b="1" u="sng" dirty="0" smtClean="0">
                <a:solidFill>
                  <a:srgbClr val="FFFF00"/>
                </a:solidFill>
              </a:rPr>
              <a:t>Ó</a:t>
            </a:r>
            <a:r>
              <a:rPr lang="es-ES" sz="2400" b="1" u="sng" dirty="0" smtClean="0">
                <a:solidFill>
                  <a:srgbClr val="FFFF00"/>
                </a:solidFill>
              </a:rPr>
              <a:t>N </a:t>
            </a:r>
            <a:r>
              <a:rPr lang="es-ES" sz="2400" b="1" u="sng" dirty="0">
                <a:solidFill>
                  <a:srgbClr val="FFFF00"/>
                </a:solidFill>
              </a:rPr>
              <a:t>- </a:t>
            </a:r>
            <a:r>
              <a:rPr lang="es-ES" sz="2400" b="1" u="sng" dirty="0" smtClean="0">
                <a:solidFill>
                  <a:srgbClr val="FFFF00"/>
                </a:solidFill>
              </a:rPr>
              <a:t>REGULACI</a:t>
            </a:r>
            <a:r>
              <a:rPr lang="es-ES" sz="2400" b="1" u="sng" dirty="0" smtClean="0">
                <a:solidFill>
                  <a:srgbClr val="FFFF00"/>
                </a:solidFill>
              </a:rPr>
              <a:t>Ó</a:t>
            </a:r>
            <a:r>
              <a:rPr lang="es-ES" sz="2400" b="1" u="sng" dirty="0" smtClean="0">
                <a:solidFill>
                  <a:srgbClr val="FFFF00"/>
                </a:solidFill>
              </a:rPr>
              <a:t>N </a:t>
            </a:r>
            <a:r>
              <a:rPr lang="es-ES" sz="2400" b="1" u="sng" dirty="0">
                <a:solidFill>
                  <a:srgbClr val="FFFF00"/>
                </a:solidFill>
              </a:rPr>
              <a:t>vs  LA </a:t>
            </a:r>
            <a:r>
              <a:rPr lang="es-ES" sz="2400" b="1" u="sng" dirty="0" smtClean="0">
                <a:solidFill>
                  <a:srgbClr val="FFFF00"/>
                </a:solidFill>
              </a:rPr>
              <a:t>SITUACI</a:t>
            </a:r>
            <a:r>
              <a:rPr lang="es-ES" sz="2400" b="1" u="sng" dirty="0" smtClean="0">
                <a:solidFill>
                  <a:srgbClr val="FFFF00"/>
                </a:solidFill>
              </a:rPr>
              <a:t>Ó</a:t>
            </a:r>
            <a:r>
              <a:rPr lang="es-ES" sz="2400" b="1" u="sng" dirty="0" smtClean="0">
                <a:solidFill>
                  <a:srgbClr val="FFFF00"/>
                </a:solidFill>
              </a:rPr>
              <a:t>N ACTUAL.</a:t>
            </a:r>
            <a:endParaRPr lang="es-ES" sz="2400" b="1" u="sng" dirty="0">
              <a:solidFill>
                <a:srgbClr val="FFFF00"/>
              </a:solidFill>
            </a:endParaRPr>
          </a:p>
          <a:p>
            <a:endParaRPr lang="es-ES" sz="2400" b="1" dirty="0">
              <a:solidFill>
                <a:srgbClr val="FFFF00"/>
              </a:solidFill>
            </a:endParaRPr>
          </a:p>
          <a:p>
            <a:r>
              <a:rPr lang="es-ES" sz="2400" b="1" dirty="0" smtClean="0">
                <a:solidFill>
                  <a:srgbClr val="FFFF00"/>
                </a:solidFill>
              </a:rPr>
              <a:t>AUTONOM</a:t>
            </a:r>
            <a:r>
              <a:rPr lang="es-ES" sz="2400" b="1" dirty="0" smtClean="0">
                <a:solidFill>
                  <a:srgbClr val="FFFF00"/>
                </a:solidFill>
              </a:rPr>
              <a:t>Í</a:t>
            </a:r>
            <a:r>
              <a:rPr lang="es-ES" sz="2400" b="1" dirty="0" smtClean="0">
                <a:solidFill>
                  <a:srgbClr val="FFFF00"/>
                </a:solidFill>
              </a:rPr>
              <a:t>A </a:t>
            </a:r>
            <a:r>
              <a:rPr lang="es-ES" sz="2400" b="1" dirty="0">
                <a:solidFill>
                  <a:srgbClr val="FFFF00"/>
                </a:solidFill>
              </a:rPr>
              <a:t>Y LIBERTAD PERSONALES – </a:t>
            </a:r>
            <a:r>
              <a:rPr lang="es-ES" sz="2400" b="1" u="sng" dirty="0">
                <a:solidFill>
                  <a:srgbClr val="FFFF00"/>
                </a:solidFill>
              </a:rPr>
              <a:t>ESTE ES UN ARGUMENTO CENTRAL DE LA SENTENCIA DE LA SCJN</a:t>
            </a:r>
            <a:r>
              <a:rPr lang="es-ES" sz="2400" b="1" dirty="0">
                <a:solidFill>
                  <a:srgbClr val="FFFF00"/>
                </a:solidFill>
              </a:rPr>
              <a:t>,  vs  </a:t>
            </a:r>
            <a:r>
              <a:rPr lang="es-ES" sz="2400" b="1" dirty="0" smtClean="0">
                <a:solidFill>
                  <a:srgbClr val="FFFF00"/>
                </a:solidFill>
              </a:rPr>
              <a:t>PATERNALISMO.</a:t>
            </a:r>
            <a:endParaRPr lang="es-ES" sz="2400" b="1" dirty="0">
              <a:solidFill>
                <a:srgbClr val="FFFF00"/>
              </a:solidFill>
            </a:endParaRPr>
          </a:p>
          <a:p>
            <a:endParaRPr lang="es-ES" sz="2400" b="1" dirty="0">
              <a:solidFill>
                <a:srgbClr val="FFFF00"/>
              </a:solidFill>
            </a:endParaRPr>
          </a:p>
          <a:p>
            <a:r>
              <a:rPr lang="es-ES" sz="2400" b="1" dirty="0" smtClean="0">
                <a:solidFill>
                  <a:srgbClr val="FFFF00"/>
                </a:solidFill>
              </a:rPr>
              <a:t>EDUCACI</a:t>
            </a:r>
            <a:r>
              <a:rPr lang="es-ES" sz="2400" b="1" dirty="0" smtClean="0">
                <a:solidFill>
                  <a:srgbClr val="FFFF00"/>
                </a:solidFill>
              </a:rPr>
              <a:t>Ó</a:t>
            </a:r>
            <a:r>
              <a:rPr lang="es-ES" sz="2400" b="1" dirty="0" smtClean="0">
                <a:solidFill>
                  <a:srgbClr val="FFFF00"/>
                </a:solidFill>
              </a:rPr>
              <a:t>N</a:t>
            </a:r>
            <a:r>
              <a:rPr lang="es-ES" sz="2400" b="1" dirty="0">
                <a:solidFill>
                  <a:srgbClr val="FFFF00"/>
                </a:solidFill>
              </a:rPr>
              <a:t>, </a:t>
            </a:r>
            <a:r>
              <a:rPr lang="es-ES" sz="2400" b="1" dirty="0" smtClean="0">
                <a:solidFill>
                  <a:srgbClr val="FFFF00"/>
                </a:solidFill>
              </a:rPr>
              <a:t>PREVENCI</a:t>
            </a:r>
            <a:r>
              <a:rPr lang="es-ES" sz="2400" b="1" dirty="0" smtClean="0">
                <a:solidFill>
                  <a:srgbClr val="FFFF00"/>
                </a:solidFill>
              </a:rPr>
              <a:t>Ó</a:t>
            </a:r>
            <a:r>
              <a:rPr lang="es-ES" sz="2400" b="1" dirty="0" smtClean="0">
                <a:solidFill>
                  <a:srgbClr val="FFFF00"/>
                </a:solidFill>
              </a:rPr>
              <a:t>N</a:t>
            </a:r>
            <a:r>
              <a:rPr lang="es-ES" sz="2400" b="1" dirty="0">
                <a:solidFill>
                  <a:srgbClr val="FFFF00"/>
                </a:solidFill>
              </a:rPr>
              <a:t>, </a:t>
            </a:r>
            <a:r>
              <a:rPr lang="es-ES" sz="2400" b="1" dirty="0" smtClean="0">
                <a:solidFill>
                  <a:srgbClr val="FFFF00"/>
                </a:solidFill>
              </a:rPr>
              <a:t>INFORMACI</a:t>
            </a:r>
            <a:r>
              <a:rPr lang="es-ES" sz="2400" b="1" dirty="0" smtClean="0">
                <a:solidFill>
                  <a:srgbClr val="FFFF00"/>
                </a:solidFill>
              </a:rPr>
              <a:t>Ó</a:t>
            </a:r>
            <a:r>
              <a:rPr lang="es-ES" sz="2400" b="1" dirty="0" smtClean="0">
                <a:solidFill>
                  <a:srgbClr val="FFFF00"/>
                </a:solidFill>
              </a:rPr>
              <a:t>N </a:t>
            </a:r>
            <a:r>
              <a:rPr lang="es-ES" sz="2400" b="1" dirty="0">
                <a:solidFill>
                  <a:srgbClr val="FFFF00"/>
                </a:solidFill>
              </a:rPr>
              <a:t>Y </a:t>
            </a:r>
            <a:r>
              <a:rPr lang="es-ES" sz="2400" b="1" dirty="0" smtClean="0">
                <a:solidFill>
                  <a:srgbClr val="FFFF00"/>
                </a:solidFill>
              </a:rPr>
              <a:t>ATENCI</a:t>
            </a:r>
            <a:r>
              <a:rPr lang="es-ES" sz="2400" b="1" dirty="0" smtClean="0">
                <a:solidFill>
                  <a:srgbClr val="FFFF00"/>
                </a:solidFill>
              </a:rPr>
              <a:t>Ó</a:t>
            </a:r>
            <a:r>
              <a:rPr lang="es-ES" sz="2400" b="1" dirty="0" smtClean="0">
                <a:solidFill>
                  <a:srgbClr val="FFFF00"/>
                </a:solidFill>
              </a:rPr>
              <a:t>N  </a:t>
            </a:r>
            <a:r>
              <a:rPr lang="es-ES" sz="2400" b="1" dirty="0">
                <a:solidFill>
                  <a:srgbClr val="FFFF00"/>
                </a:solidFill>
              </a:rPr>
              <a:t>vs  </a:t>
            </a:r>
            <a:r>
              <a:rPr lang="es-ES" sz="2400" b="1" dirty="0" smtClean="0">
                <a:solidFill>
                  <a:srgbClr val="FFFF00"/>
                </a:solidFill>
              </a:rPr>
              <a:t>PERSECUCI</a:t>
            </a:r>
            <a:r>
              <a:rPr lang="es-ES" sz="2400" b="1" dirty="0" smtClean="0">
                <a:solidFill>
                  <a:srgbClr val="FFFF00"/>
                </a:solidFill>
              </a:rPr>
              <a:t>Ó</a:t>
            </a:r>
            <a:r>
              <a:rPr lang="es-ES" sz="2400" b="1" dirty="0" smtClean="0">
                <a:solidFill>
                  <a:srgbClr val="FFFF00"/>
                </a:solidFill>
              </a:rPr>
              <a:t>N </a:t>
            </a:r>
            <a:r>
              <a:rPr lang="es-ES" sz="2400" b="1" dirty="0">
                <a:solidFill>
                  <a:srgbClr val="FFFF00"/>
                </a:solidFill>
              </a:rPr>
              <a:t>Y </a:t>
            </a:r>
            <a:r>
              <a:rPr lang="es-ES" sz="2400" b="1" dirty="0" smtClean="0">
                <a:solidFill>
                  <a:srgbClr val="FFFF00"/>
                </a:solidFill>
              </a:rPr>
              <a:t>CASTIGO.</a:t>
            </a:r>
            <a:endParaRPr lang="es-ES" sz="2400" b="1" dirty="0">
              <a:solidFill>
                <a:srgbClr val="FFFF00"/>
              </a:solidFill>
            </a:endParaRPr>
          </a:p>
          <a:p>
            <a:endParaRPr lang="es-ES" sz="2400" b="1" dirty="0">
              <a:solidFill>
                <a:srgbClr val="FFFF00"/>
              </a:solidFill>
            </a:endParaRPr>
          </a:p>
          <a:p>
            <a:r>
              <a:rPr lang="es-ES" sz="2400" b="1" dirty="0">
                <a:solidFill>
                  <a:srgbClr val="FFFF00"/>
                </a:solidFill>
              </a:rPr>
              <a:t>¿LA “PROTECCION A LA SALUD” JUSTIFICA EL GASTO MILITAR, LA </a:t>
            </a:r>
            <a:r>
              <a:rPr lang="es-ES" sz="2400" b="1" dirty="0" smtClean="0">
                <a:solidFill>
                  <a:srgbClr val="FFFF00"/>
                </a:solidFill>
              </a:rPr>
              <a:t>CORRUPCI</a:t>
            </a:r>
            <a:r>
              <a:rPr lang="es-ES" sz="2400" b="1" dirty="0" smtClean="0">
                <a:solidFill>
                  <a:srgbClr val="FFFF00"/>
                </a:solidFill>
              </a:rPr>
              <a:t>Ó</a:t>
            </a:r>
            <a:r>
              <a:rPr lang="es-ES" sz="2400" b="1" dirty="0" smtClean="0">
                <a:solidFill>
                  <a:srgbClr val="FFFF00"/>
                </a:solidFill>
              </a:rPr>
              <a:t>N </a:t>
            </a:r>
            <a:r>
              <a:rPr lang="es-ES" sz="2400" b="1" dirty="0">
                <a:solidFill>
                  <a:srgbClr val="FFFF00"/>
                </a:solidFill>
              </a:rPr>
              <a:t>Y LAS MUERTES EN LA LUCHA CONTRA EL </a:t>
            </a:r>
            <a:r>
              <a:rPr lang="es-ES" sz="2400" b="1" dirty="0" smtClean="0">
                <a:solidFill>
                  <a:srgbClr val="FFFF00"/>
                </a:solidFill>
              </a:rPr>
              <a:t>NARCOTR</a:t>
            </a:r>
            <a:r>
              <a:rPr lang="es-ES" sz="2400" b="1" dirty="0" smtClean="0">
                <a:solidFill>
                  <a:srgbClr val="FFFF00"/>
                </a:solidFill>
              </a:rPr>
              <a:t>Á</a:t>
            </a:r>
            <a:r>
              <a:rPr lang="es-ES" sz="2400" b="1" dirty="0" smtClean="0">
                <a:solidFill>
                  <a:srgbClr val="FFFF00"/>
                </a:solidFill>
              </a:rPr>
              <a:t>FICO</a:t>
            </a:r>
            <a:r>
              <a:rPr lang="es-ES" sz="2400" b="1" dirty="0">
                <a:solidFill>
                  <a:srgbClr val="FFFF00"/>
                </a:solidFill>
              </a:rPr>
              <a:t>?</a:t>
            </a:r>
          </a:p>
          <a:p>
            <a:endParaRPr lang="es-ES" sz="2400" b="1" dirty="0">
              <a:solidFill>
                <a:srgbClr val="FFFF00"/>
              </a:solidFill>
            </a:endParaRPr>
          </a:p>
          <a:p>
            <a:r>
              <a:rPr lang="es-ES" sz="2400" b="1" dirty="0">
                <a:solidFill>
                  <a:srgbClr val="FFFF00"/>
                </a:solidFill>
              </a:rPr>
              <a:t>¿CUÁNTO PRESUPUESTO SE DESTINA A LA </a:t>
            </a:r>
            <a:r>
              <a:rPr lang="es-ES" sz="2400" b="1" dirty="0" smtClean="0">
                <a:solidFill>
                  <a:srgbClr val="FFFF00"/>
                </a:solidFill>
              </a:rPr>
              <a:t>PERSECUCI</a:t>
            </a:r>
            <a:r>
              <a:rPr lang="es-ES" sz="2400" b="1" dirty="0" smtClean="0">
                <a:solidFill>
                  <a:srgbClr val="FFFF00"/>
                </a:solidFill>
              </a:rPr>
              <a:t>Ó</a:t>
            </a:r>
            <a:r>
              <a:rPr lang="es-ES" sz="2400" b="1" dirty="0" smtClean="0">
                <a:solidFill>
                  <a:srgbClr val="FFFF00"/>
                </a:solidFill>
              </a:rPr>
              <a:t>N</a:t>
            </a:r>
            <a:r>
              <a:rPr lang="es-ES" sz="2400" b="1" dirty="0">
                <a:solidFill>
                  <a:srgbClr val="FFFF00"/>
                </a:solidFill>
              </a:rPr>
              <a:t>, JUICIO Y ENCARCELAMIENTO DE LOS CONSUMIDORES DE DROGAS </a:t>
            </a:r>
            <a:r>
              <a:rPr lang="es-ES" sz="2400" b="1" dirty="0" smtClean="0">
                <a:solidFill>
                  <a:srgbClr val="FFFF00"/>
                </a:solidFill>
              </a:rPr>
              <a:t>IL</a:t>
            </a:r>
            <a:r>
              <a:rPr lang="es-ES" sz="2400" b="1" dirty="0" smtClean="0">
                <a:solidFill>
                  <a:srgbClr val="FFFF00"/>
                </a:solidFill>
              </a:rPr>
              <a:t>Í</a:t>
            </a:r>
            <a:r>
              <a:rPr lang="es-ES" sz="2400" b="1" dirty="0" smtClean="0">
                <a:solidFill>
                  <a:srgbClr val="FFFF00"/>
                </a:solidFill>
              </a:rPr>
              <a:t>CITAS</a:t>
            </a:r>
            <a:r>
              <a:rPr lang="es-ES" sz="2400" b="1" dirty="0">
                <a:solidFill>
                  <a:srgbClr val="FFFF00"/>
                </a:solidFill>
              </a:rPr>
              <a:t>, EN </a:t>
            </a:r>
            <a:r>
              <a:rPr lang="es-ES" sz="2400" b="1" dirty="0" smtClean="0">
                <a:solidFill>
                  <a:srgbClr val="FFFF00"/>
                </a:solidFill>
              </a:rPr>
              <a:t>COMPARACI</a:t>
            </a:r>
            <a:r>
              <a:rPr lang="es-ES" sz="2400" b="1" dirty="0" smtClean="0">
                <a:solidFill>
                  <a:srgbClr val="FFFF00"/>
                </a:solidFill>
              </a:rPr>
              <a:t>Ó</a:t>
            </a:r>
            <a:r>
              <a:rPr lang="es-ES" sz="2400" b="1" dirty="0" smtClean="0">
                <a:solidFill>
                  <a:srgbClr val="FFFF00"/>
                </a:solidFill>
              </a:rPr>
              <a:t>N </a:t>
            </a:r>
            <a:r>
              <a:rPr lang="es-ES" sz="2400" b="1" dirty="0">
                <a:solidFill>
                  <a:srgbClr val="FFFF00"/>
                </a:solidFill>
              </a:rPr>
              <a:t>CON EL DEDICADO A LA </a:t>
            </a:r>
            <a:r>
              <a:rPr lang="es-ES" sz="2400" b="1" dirty="0" smtClean="0">
                <a:solidFill>
                  <a:srgbClr val="FFFF00"/>
                </a:solidFill>
              </a:rPr>
              <a:t>PREVENCI</a:t>
            </a:r>
            <a:r>
              <a:rPr lang="es-ES" sz="2400" b="1" dirty="0" smtClean="0">
                <a:solidFill>
                  <a:srgbClr val="FFFF00"/>
                </a:solidFill>
              </a:rPr>
              <a:t>Ó</a:t>
            </a:r>
            <a:r>
              <a:rPr lang="es-ES" sz="2400" b="1" dirty="0" smtClean="0">
                <a:solidFill>
                  <a:srgbClr val="FFFF00"/>
                </a:solidFill>
              </a:rPr>
              <a:t>N</a:t>
            </a:r>
            <a:r>
              <a:rPr lang="es-ES" sz="2400" b="1" dirty="0">
                <a:solidFill>
                  <a:srgbClr val="FFFF00"/>
                </a:solidFill>
              </a:rPr>
              <a:t>, </a:t>
            </a:r>
            <a:r>
              <a:rPr lang="es-ES" sz="2400" b="1" dirty="0" smtClean="0">
                <a:solidFill>
                  <a:srgbClr val="FFFF00"/>
                </a:solidFill>
              </a:rPr>
              <a:t>EDUCACI</a:t>
            </a:r>
            <a:r>
              <a:rPr lang="es-ES" sz="2400" b="1" dirty="0" smtClean="0">
                <a:solidFill>
                  <a:srgbClr val="FFFF00"/>
                </a:solidFill>
              </a:rPr>
              <a:t>Ó</a:t>
            </a:r>
            <a:r>
              <a:rPr lang="es-ES" sz="2400" b="1" dirty="0" smtClean="0">
                <a:solidFill>
                  <a:srgbClr val="FFFF00"/>
                </a:solidFill>
              </a:rPr>
              <a:t>N</a:t>
            </a:r>
            <a:r>
              <a:rPr lang="es-ES" sz="2400" b="1" dirty="0">
                <a:solidFill>
                  <a:srgbClr val="FFFF00"/>
                </a:solidFill>
              </a:rPr>
              <a:t>, Y TRATAMIENTO (EN SU CASO) DE LOS ADICTOS?</a:t>
            </a:r>
          </a:p>
          <a:p>
            <a:endParaRPr lang="es-ES" sz="2400" b="1" dirty="0">
              <a:solidFill>
                <a:srgbClr val="FFFF00"/>
              </a:solidFill>
            </a:endParaRPr>
          </a:p>
          <a:p>
            <a:endParaRPr lang="es-ES" sz="2400" b="1" dirty="0">
              <a:solidFill>
                <a:srgbClr val="FFFF00"/>
              </a:solidFill>
            </a:endParaRPr>
          </a:p>
          <a:p>
            <a:r>
              <a:rPr lang="es-ES" sz="2400" b="1" dirty="0">
                <a:solidFill>
                  <a:srgbClr val="FFFF00"/>
                </a:solidFill>
              </a:rPr>
              <a:t>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57224" y="571480"/>
            <a:ext cx="7533114" cy="514352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10"/>
          <p:cNvGraphicFramePr>
            <a:graphicFrameLocks noChangeAspect="1"/>
          </p:cNvGraphicFramePr>
          <p:nvPr/>
        </p:nvGraphicFramePr>
        <p:xfrm>
          <a:off x="3074988" y="2708275"/>
          <a:ext cx="3121025" cy="4033838"/>
        </p:xfrm>
        <a:graphic>
          <a:graphicData uri="http://schemas.openxmlformats.org/presentationml/2006/ole">
            <mc:AlternateContent xmlns:mc="http://schemas.openxmlformats.org/markup-compatibility/2006">
              <mc:Choice xmlns:v="urn:schemas-microsoft-com:vml" Requires="v">
                <p:oleObj spid="_x0000_s3099" name="Acrobat Document" r:id="rId3" imgW="5830114" imgH="7542857" progId="AcroExch.Document.7">
                  <p:embed/>
                </p:oleObj>
              </mc:Choice>
              <mc:Fallback>
                <p:oleObj name="Acrobat Document" r:id="rId3" imgW="5830114" imgH="7542857" progId="AcroExch.Document.7">
                  <p:embed/>
                  <p:pic>
                    <p:nvPicPr>
                      <p:cNvPr id="3074" name="Object 10"/>
                      <p:cNvPicPr>
                        <a:picLocks noChangeAspect="1" noChangeArrowheads="1"/>
                      </p:cNvPicPr>
                      <p:nvPr/>
                    </p:nvPicPr>
                    <p:blipFill>
                      <a:blip r:embed="rId4">
                        <a:extLst>
                          <a:ext uri="{28A0092B-C50C-407E-A947-70E740481C1C}">
                            <a14:useLocalDpi xmlns:a14="http://schemas.microsoft.com/office/drawing/2010/main" val="0"/>
                          </a:ext>
                        </a:extLst>
                      </a:blip>
                      <a:srcRect l="1819" t="1797" r="20212" b="20273"/>
                      <a:stretch>
                        <a:fillRect/>
                      </a:stretch>
                    </p:blipFill>
                    <p:spPr bwMode="auto">
                      <a:xfrm>
                        <a:off x="3074988" y="2708275"/>
                        <a:ext cx="3121025" cy="403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11"/>
          <p:cNvGraphicFramePr>
            <a:graphicFrameLocks noChangeAspect="1"/>
          </p:cNvGraphicFramePr>
          <p:nvPr/>
        </p:nvGraphicFramePr>
        <p:xfrm>
          <a:off x="100013" y="115888"/>
          <a:ext cx="2816225" cy="4465637"/>
        </p:xfrm>
        <a:graphic>
          <a:graphicData uri="http://schemas.openxmlformats.org/presentationml/2006/ole">
            <mc:AlternateContent xmlns:mc="http://schemas.openxmlformats.org/markup-compatibility/2006">
              <mc:Choice xmlns:v="urn:schemas-microsoft-com:vml" Requires="v">
                <p:oleObj spid="_x0000_s3100" name="Acrobat Document" r:id="rId5" imgW="5830114" imgH="7542857" progId="AcroExch.Document.7">
                  <p:embed/>
                </p:oleObj>
              </mc:Choice>
              <mc:Fallback>
                <p:oleObj name="Acrobat Document" r:id="rId5" imgW="5830114" imgH="7542857" progId="AcroExch.Document.7">
                  <p:embed/>
                  <p:pic>
                    <p:nvPicPr>
                      <p:cNvPr id="3075" name="Object 11"/>
                      <p:cNvPicPr>
                        <a:picLocks noChangeAspect="1" noChangeArrowheads="1"/>
                      </p:cNvPicPr>
                      <p:nvPr/>
                    </p:nvPicPr>
                    <p:blipFill>
                      <a:blip r:embed="rId6">
                        <a:extLst>
                          <a:ext uri="{28A0092B-C50C-407E-A947-70E740481C1C}">
                            <a14:useLocalDpi xmlns:a14="http://schemas.microsoft.com/office/drawing/2010/main" val="0"/>
                          </a:ext>
                        </a:extLst>
                      </a:blip>
                      <a:srcRect l="13693" t="3516" r="19809" b="14961"/>
                      <a:stretch>
                        <a:fillRect/>
                      </a:stretch>
                    </p:blipFill>
                    <p:spPr bwMode="auto">
                      <a:xfrm>
                        <a:off x="100013" y="115888"/>
                        <a:ext cx="2816225" cy="446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6" name="Object 12"/>
          <p:cNvGraphicFramePr>
            <a:graphicFrameLocks noChangeAspect="1"/>
          </p:cNvGraphicFramePr>
          <p:nvPr/>
        </p:nvGraphicFramePr>
        <p:xfrm>
          <a:off x="6370638" y="115888"/>
          <a:ext cx="2665412" cy="4319587"/>
        </p:xfrm>
        <a:graphic>
          <a:graphicData uri="http://schemas.openxmlformats.org/presentationml/2006/ole">
            <mc:AlternateContent xmlns:mc="http://schemas.openxmlformats.org/markup-compatibility/2006">
              <mc:Choice xmlns:v="urn:schemas-microsoft-com:vml" Requires="v">
                <p:oleObj spid="_x0000_s3101" name="Acrobat Document" r:id="rId7" imgW="5830114" imgH="7542857" progId="AcroExch.Document.7">
                  <p:embed/>
                </p:oleObj>
              </mc:Choice>
              <mc:Fallback>
                <p:oleObj name="Acrobat Document" r:id="rId7" imgW="5830114" imgH="7542857" progId="AcroExch.Document.7">
                  <p:embed/>
                  <p:pic>
                    <p:nvPicPr>
                      <p:cNvPr id="3076" name="Object 12"/>
                      <p:cNvPicPr>
                        <a:picLocks noChangeAspect="1" noChangeArrowheads="1"/>
                      </p:cNvPicPr>
                      <p:nvPr/>
                    </p:nvPicPr>
                    <p:blipFill>
                      <a:blip r:embed="rId8">
                        <a:extLst>
                          <a:ext uri="{28A0092B-C50C-407E-A947-70E740481C1C}">
                            <a14:useLocalDpi xmlns:a14="http://schemas.microsoft.com/office/drawing/2010/main" val="0"/>
                          </a:ext>
                        </a:extLst>
                      </a:blip>
                      <a:srcRect l="6873" t="2490" r="33087" b="23045"/>
                      <a:stretch>
                        <a:fillRect/>
                      </a:stretch>
                    </p:blipFill>
                    <p:spPr bwMode="auto">
                      <a:xfrm>
                        <a:off x="6370638" y="115888"/>
                        <a:ext cx="2665412"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759793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57158" y="-24"/>
            <a:ext cx="8619815" cy="6864387"/>
          </a:xfrm>
          <a:prstGeom prst="rect">
            <a:avLst/>
          </a:prstGeom>
          <a:noFill/>
          <a:ln w="9525">
            <a:noFill/>
            <a:miter lim="800000"/>
            <a:headEnd/>
            <a:tailEnd/>
          </a:ln>
          <a:effectLst/>
        </p:spPr>
      </p:pic>
      <p:cxnSp>
        <p:nvCxnSpPr>
          <p:cNvPr id="4" name="3 Conector recto"/>
          <p:cNvCxnSpPr/>
          <p:nvPr/>
        </p:nvCxnSpPr>
        <p:spPr>
          <a:xfrm>
            <a:off x="2143108" y="1785926"/>
            <a:ext cx="63579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785850" y="3714752"/>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500034" y="2714620"/>
            <a:ext cx="80724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a:off x="500034" y="4500570"/>
            <a:ext cx="80724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a:off x="500034" y="4929198"/>
            <a:ext cx="80724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20 Conector recto"/>
          <p:cNvCxnSpPr/>
          <p:nvPr/>
        </p:nvCxnSpPr>
        <p:spPr>
          <a:xfrm>
            <a:off x="500034" y="5429264"/>
            <a:ext cx="81439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a:off x="428596" y="5857892"/>
            <a:ext cx="82868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500034" y="6286520"/>
            <a:ext cx="82153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26 Conector recto"/>
          <p:cNvCxnSpPr/>
          <p:nvPr/>
        </p:nvCxnSpPr>
        <p:spPr>
          <a:xfrm>
            <a:off x="500034" y="5857892"/>
            <a:ext cx="82153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27 Conector recto"/>
          <p:cNvCxnSpPr/>
          <p:nvPr/>
        </p:nvCxnSpPr>
        <p:spPr>
          <a:xfrm>
            <a:off x="428596" y="5429264"/>
            <a:ext cx="82153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28 Conector recto"/>
          <p:cNvCxnSpPr/>
          <p:nvPr/>
        </p:nvCxnSpPr>
        <p:spPr>
          <a:xfrm>
            <a:off x="500034" y="4929198"/>
            <a:ext cx="82153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29 Conector recto"/>
          <p:cNvCxnSpPr/>
          <p:nvPr/>
        </p:nvCxnSpPr>
        <p:spPr>
          <a:xfrm>
            <a:off x="500034" y="4500570"/>
            <a:ext cx="82153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30 Conector recto"/>
          <p:cNvCxnSpPr/>
          <p:nvPr/>
        </p:nvCxnSpPr>
        <p:spPr>
          <a:xfrm>
            <a:off x="500034" y="4071942"/>
            <a:ext cx="82153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a:off x="500034" y="3643314"/>
            <a:ext cx="82153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32 Conector recto"/>
          <p:cNvCxnSpPr/>
          <p:nvPr/>
        </p:nvCxnSpPr>
        <p:spPr>
          <a:xfrm>
            <a:off x="500034" y="3143248"/>
            <a:ext cx="82153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33 Conector recto"/>
          <p:cNvCxnSpPr/>
          <p:nvPr/>
        </p:nvCxnSpPr>
        <p:spPr>
          <a:xfrm>
            <a:off x="500034" y="2714620"/>
            <a:ext cx="82153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34 Conector recto"/>
          <p:cNvCxnSpPr/>
          <p:nvPr/>
        </p:nvCxnSpPr>
        <p:spPr>
          <a:xfrm>
            <a:off x="500034" y="2285992"/>
            <a:ext cx="82153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35 Conector recto"/>
          <p:cNvCxnSpPr/>
          <p:nvPr/>
        </p:nvCxnSpPr>
        <p:spPr>
          <a:xfrm>
            <a:off x="2000232" y="1785926"/>
            <a:ext cx="66437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82064" y="1071546"/>
            <a:ext cx="8990530" cy="3695712"/>
          </a:xfrm>
          <a:prstGeom prst="rect">
            <a:avLst/>
          </a:prstGeom>
          <a:noFill/>
          <a:ln w="9525">
            <a:noFill/>
            <a:miter lim="800000"/>
            <a:headEnd/>
            <a:tailEnd/>
          </a:ln>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251520" y="142852"/>
            <a:ext cx="8892512" cy="6715148"/>
            <a:chOff x="714348" y="142852"/>
            <a:chExt cx="7786742" cy="5269861"/>
          </a:xfrm>
        </p:grpSpPr>
        <p:pic>
          <p:nvPicPr>
            <p:cNvPr id="3074" name="Picture 2"/>
            <p:cNvPicPr>
              <a:picLocks noChangeAspect="1" noChangeArrowheads="1"/>
            </p:cNvPicPr>
            <p:nvPr/>
          </p:nvPicPr>
          <p:blipFill>
            <a:blip r:embed="rId2" cstate="print"/>
            <a:srcRect/>
            <a:stretch>
              <a:fillRect/>
            </a:stretch>
          </p:blipFill>
          <p:spPr bwMode="auto">
            <a:xfrm>
              <a:off x="714348" y="142852"/>
              <a:ext cx="7753367" cy="2328249"/>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714348" y="2421326"/>
              <a:ext cx="7786742" cy="2991387"/>
            </a:xfrm>
            <a:prstGeom prst="rect">
              <a:avLst/>
            </a:prstGeom>
            <a:noFill/>
            <a:ln w="9525">
              <a:noFill/>
              <a:miter lim="800000"/>
              <a:headEnd/>
              <a:tailEnd/>
            </a:ln>
            <a:effectLst/>
          </p:spPr>
        </p:pic>
      </p:grpSp>
      <p:cxnSp>
        <p:nvCxnSpPr>
          <p:cNvPr id="5" name="4 Conector recto"/>
          <p:cNvCxnSpPr/>
          <p:nvPr/>
        </p:nvCxnSpPr>
        <p:spPr>
          <a:xfrm>
            <a:off x="107504" y="3573016"/>
            <a:ext cx="9036496"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6" name="5 Conector recto"/>
          <p:cNvCxnSpPr/>
          <p:nvPr/>
        </p:nvCxnSpPr>
        <p:spPr>
          <a:xfrm>
            <a:off x="107504" y="1844824"/>
            <a:ext cx="9036496"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7" name="6 Conector recto"/>
          <p:cNvCxnSpPr/>
          <p:nvPr/>
        </p:nvCxnSpPr>
        <p:spPr>
          <a:xfrm>
            <a:off x="107504" y="3581400"/>
            <a:ext cx="9036496"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8" name="7 Conector recto"/>
          <p:cNvCxnSpPr/>
          <p:nvPr/>
        </p:nvCxnSpPr>
        <p:spPr>
          <a:xfrm>
            <a:off x="107504" y="1268760"/>
            <a:ext cx="9036496"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9" name="8 Conector recto"/>
          <p:cNvCxnSpPr/>
          <p:nvPr/>
        </p:nvCxnSpPr>
        <p:spPr>
          <a:xfrm>
            <a:off x="107504" y="4077072"/>
            <a:ext cx="9036496"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10" name="9 Conector recto"/>
          <p:cNvCxnSpPr/>
          <p:nvPr/>
        </p:nvCxnSpPr>
        <p:spPr>
          <a:xfrm>
            <a:off x="107504" y="4581128"/>
            <a:ext cx="9036496"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631920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38119" y="71414"/>
            <a:ext cx="8934475" cy="3863325"/>
          </a:xfrm>
          <a:prstGeom prst="rect">
            <a:avLst/>
          </a:prstGeom>
          <a:noFill/>
          <a:ln w="9525">
            <a:noFill/>
            <a:miter lim="800000"/>
            <a:headEnd/>
            <a:tailEnd/>
          </a:ln>
          <a:effectLst/>
        </p:spPr>
      </p:pic>
      <p:cxnSp>
        <p:nvCxnSpPr>
          <p:cNvPr id="3" name="2 Conector recto"/>
          <p:cNvCxnSpPr/>
          <p:nvPr/>
        </p:nvCxnSpPr>
        <p:spPr>
          <a:xfrm>
            <a:off x="35496" y="3429000"/>
            <a:ext cx="9036496"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4" name="3 Conector recto"/>
          <p:cNvCxnSpPr/>
          <p:nvPr/>
        </p:nvCxnSpPr>
        <p:spPr>
          <a:xfrm>
            <a:off x="35496" y="2924944"/>
            <a:ext cx="9036496"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6968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571471" y="71414"/>
            <a:ext cx="8216585" cy="928694"/>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cstate="print"/>
          <a:srcRect/>
          <a:stretch>
            <a:fillRect/>
          </a:stretch>
        </p:blipFill>
        <p:spPr bwMode="auto">
          <a:xfrm>
            <a:off x="1071538" y="1000108"/>
            <a:ext cx="7367098" cy="5857916"/>
          </a:xfrm>
          <a:prstGeom prst="rect">
            <a:avLst/>
          </a:prstGeom>
          <a:noFill/>
          <a:ln w="9525">
            <a:noFill/>
            <a:miter lim="800000"/>
            <a:headEnd/>
            <a:tailEnd/>
          </a:ln>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57158" y="2500306"/>
            <a:ext cx="8239125" cy="3886200"/>
          </a:xfrm>
          <a:prstGeom prst="rect">
            <a:avLst/>
          </a:prstGeom>
          <a:noFill/>
          <a:ln w="9525">
            <a:noFill/>
            <a:miter lim="800000"/>
            <a:headEnd/>
            <a:tailEnd/>
          </a:ln>
          <a:effectLst/>
        </p:spPr>
      </p:pic>
      <p:sp>
        <p:nvSpPr>
          <p:cNvPr id="3" name="2 CuadroTexto"/>
          <p:cNvSpPr txBox="1"/>
          <p:nvPr/>
        </p:nvSpPr>
        <p:spPr>
          <a:xfrm>
            <a:off x="2000232" y="142852"/>
            <a:ext cx="6110775" cy="523220"/>
          </a:xfrm>
          <a:prstGeom prst="rect">
            <a:avLst/>
          </a:prstGeom>
          <a:noFill/>
        </p:spPr>
        <p:txBody>
          <a:bodyPr wrap="none" rtlCol="0">
            <a:spAutoFit/>
          </a:bodyPr>
          <a:lstStyle/>
          <a:p>
            <a:r>
              <a:rPr lang="es-ES" sz="2800" b="1" dirty="0">
                <a:solidFill>
                  <a:srgbClr val="FFFF00"/>
                </a:solidFill>
              </a:rPr>
              <a:t>Senador Roberto Gil,  7 de abril de 2016</a:t>
            </a:r>
            <a:endParaRPr lang="en-US" sz="2800" b="1" dirty="0">
              <a:solidFill>
                <a:srgbClr val="FFFF00"/>
              </a:solidFill>
            </a:endParaRPr>
          </a:p>
        </p:txBody>
      </p:sp>
      <p:pic>
        <p:nvPicPr>
          <p:cNvPr id="5123" name="Picture 3"/>
          <p:cNvPicPr>
            <a:picLocks noChangeAspect="1" noChangeArrowheads="1"/>
          </p:cNvPicPr>
          <p:nvPr/>
        </p:nvPicPr>
        <p:blipFill>
          <a:blip r:embed="rId3" cstate="print"/>
          <a:srcRect/>
          <a:stretch>
            <a:fillRect/>
          </a:stretch>
        </p:blipFill>
        <p:spPr bwMode="auto">
          <a:xfrm>
            <a:off x="528638" y="785794"/>
            <a:ext cx="8086725" cy="1524000"/>
          </a:xfrm>
          <a:prstGeom prst="rect">
            <a:avLst/>
          </a:prstGeom>
          <a:noFill/>
          <a:ln w="9525">
            <a:noFill/>
            <a:miter lim="800000"/>
            <a:headEnd/>
            <a:tailEnd/>
          </a:ln>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000100" y="66359"/>
            <a:ext cx="7434288" cy="3648393"/>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cstate="print"/>
          <a:srcRect/>
          <a:stretch>
            <a:fillRect/>
          </a:stretch>
        </p:blipFill>
        <p:spPr bwMode="auto">
          <a:xfrm>
            <a:off x="142844" y="2285992"/>
            <a:ext cx="8933867" cy="392909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0-#ppt_w/2"/>
                                          </p:val>
                                        </p:tav>
                                        <p:tav tm="100000">
                                          <p:val>
                                            <p:strVal val="#ppt_x"/>
                                          </p:val>
                                        </p:tav>
                                      </p:tavLst>
                                    </p:anim>
                                    <p:anim calcmode="lin" valueType="num">
                                      <p:cBhvr additive="base">
                                        <p:cTn id="8" dur="500" fill="hold"/>
                                        <p:tgtEl>
                                          <p:spTgt spid="61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232059" y="571480"/>
            <a:ext cx="8769097" cy="4953020"/>
          </a:xfrm>
          <a:prstGeom prst="rect">
            <a:avLst/>
          </a:prstGeom>
          <a:noFill/>
          <a:ln w="9525">
            <a:noFill/>
            <a:miter lim="800000"/>
            <a:headEnd/>
            <a:tailEnd/>
          </a:ln>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57158" y="620688"/>
            <a:ext cx="8358246" cy="5078313"/>
          </a:xfrm>
          <a:prstGeom prst="rect">
            <a:avLst/>
          </a:prstGeom>
        </p:spPr>
        <p:txBody>
          <a:bodyPr wrap="square">
            <a:spAutoFit/>
          </a:bodyPr>
          <a:lstStyle/>
          <a:p>
            <a:r>
              <a:rPr lang="es-ES" sz="3600" b="1" dirty="0">
                <a:solidFill>
                  <a:srgbClr val="FFFF00"/>
                </a:solidFill>
                <a:latin typeface="Arial" pitchFamily="34" charset="0"/>
                <a:cs typeface="Arial" pitchFamily="34" charset="0"/>
              </a:rPr>
              <a:t>Como con cualquier droga, legal o ilegal, de uso médico o no, los efectos negativos pueden ser mayores durante el desarrollo, en la infancia y la adolescencia, por lo que debe regularse cuidadosamente en estas edades el acceso </a:t>
            </a:r>
            <a:r>
              <a:rPr lang="es-ES" sz="3600" b="1">
                <a:solidFill>
                  <a:srgbClr val="FFFF00"/>
                </a:solidFill>
                <a:latin typeface="Arial" pitchFamily="34" charset="0"/>
                <a:cs typeface="Arial" pitchFamily="34" charset="0"/>
              </a:rPr>
              <a:t>a cualquier droga.</a:t>
            </a:r>
            <a:endParaRPr lang="es-ES" sz="3600" b="1" dirty="0">
              <a:solidFill>
                <a:srgbClr val="FFFF00"/>
              </a:solidFill>
              <a:latin typeface="Arial" pitchFamily="34" charset="0"/>
              <a:cs typeface="Arial" pitchFamily="34" charset="0"/>
            </a:endParaRPr>
          </a:p>
          <a:p>
            <a:endParaRPr lang="es-ES" sz="3600" b="1" dirty="0">
              <a:solidFill>
                <a:srgbClr val="FFFF00"/>
              </a:solidFill>
              <a:latin typeface="Arial" pitchFamily="34" charset="0"/>
              <a:cs typeface="Arial"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357191" y="483947"/>
            <a:ext cx="8786841"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3000" b="1" dirty="0">
                <a:solidFill>
                  <a:srgbClr val="FFFF00"/>
                </a:solidFill>
                <a:latin typeface="Arial" pitchFamily="34" charset="0"/>
                <a:ea typeface="Times New Roman" pitchFamily="18" charset="0"/>
                <a:cs typeface="Arial" pitchFamily="34" charset="0"/>
              </a:rPr>
              <a:t>L</a:t>
            </a:r>
            <a:r>
              <a:rPr kumimoji="0" lang="es-ES" sz="3000" b="1" i="0" u="none" strike="noStrike" cap="none" normalizeH="0" baseline="0" dirty="0">
                <a:ln>
                  <a:noFill/>
                </a:ln>
                <a:solidFill>
                  <a:srgbClr val="FFFF00"/>
                </a:solidFill>
                <a:effectLst/>
                <a:latin typeface="Arial" pitchFamily="34" charset="0"/>
                <a:ea typeface="Times New Roman" pitchFamily="18" charset="0"/>
                <a:cs typeface="Arial" pitchFamily="34" charset="0"/>
              </a:rPr>
              <a:t>a prohibición de la cannabis es incomprensible, porque genera exactamente lo contrario de lo que pretende: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3000" b="1" i="0" u="none" strike="noStrike" cap="none" normalizeH="0" baseline="0" dirty="0">
              <a:ln>
                <a:noFill/>
              </a:ln>
              <a:solidFill>
                <a:srgbClr val="FFFF00"/>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 sz="3000" b="1" i="0" u="none" strike="noStrike" cap="none" normalizeH="0" baseline="0" dirty="0">
                <a:ln>
                  <a:noFill/>
                </a:ln>
                <a:solidFill>
                  <a:srgbClr val="FFFF00"/>
                </a:solidFill>
                <a:effectLst/>
                <a:latin typeface="Arial" pitchFamily="34" charset="0"/>
                <a:ea typeface="Times New Roman" pitchFamily="18" charset="0"/>
                <a:cs typeface="Arial" pitchFamily="34" charset="0"/>
              </a:rPr>
              <a:t>1) Ha resultado un absoluto fracaso para reducir el consumo en la población de cualquier edad.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3000" b="1" i="0" u="none" strike="noStrike" cap="none" normalizeH="0" baseline="0" dirty="0">
              <a:ln>
                <a:noFill/>
              </a:ln>
              <a:solidFill>
                <a:srgbClr val="FFFF00"/>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 sz="3000" b="1" i="0" u="none" strike="noStrike" cap="none" normalizeH="0" baseline="0" dirty="0">
                <a:ln>
                  <a:noFill/>
                </a:ln>
                <a:solidFill>
                  <a:srgbClr val="FFFF00"/>
                </a:solidFill>
                <a:effectLst/>
                <a:latin typeface="Arial" pitchFamily="34" charset="0"/>
                <a:ea typeface="Times New Roman" pitchFamily="18" charset="0"/>
                <a:cs typeface="Arial" pitchFamily="34" charset="0"/>
              </a:rPr>
              <a:t>2) Impide su uso medicinal.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3000" b="1" i="0" u="none" strike="noStrike" cap="none" normalizeH="0" baseline="0" dirty="0">
              <a:ln>
                <a:noFill/>
              </a:ln>
              <a:solidFill>
                <a:srgbClr val="FFFF00"/>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 sz="3000" b="1" i="0" u="none" strike="noStrike" cap="none" normalizeH="0" baseline="0" dirty="0">
                <a:ln>
                  <a:noFill/>
                </a:ln>
                <a:solidFill>
                  <a:srgbClr val="FFFF00"/>
                </a:solidFill>
                <a:effectLst/>
                <a:latin typeface="Arial" pitchFamily="34" charset="0"/>
                <a:ea typeface="Times New Roman" pitchFamily="18" charset="0"/>
                <a:cs typeface="Arial" pitchFamily="34" charset="0"/>
              </a:rPr>
              <a:t>3) Bloquea la investigación científica sobre sus potenciales beneficios para la salud.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76250"/>
            <a:ext cx="4654550"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5"/>
          <p:cNvSpPr txBox="1">
            <a:spLocks noChangeArrowheads="1"/>
          </p:cNvSpPr>
          <p:nvPr/>
        </p:nvSpPr>
        <p:spPr bwMode="auto">
          <a:xfrm>
            <a:off x="5003800" y="855663"/>
            <a:ext cx="40767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sz="2400" b="1">
                <a:solidFill>
                  <a:srgbClr val="FFFF00"/>
                </a:solidFill>
              </a:rPr>
              <a:t>Better brains</a:t>
            </a:r>
          </a:p>
          <a:p>
            <a:pPr eaLnBrk="1" hangingPunct="1"/>
            <a:endParaRPr lang="es-ES" altLang="es-ES" sz="2400" b="1">
              <a:solidFill>
                <a:srgbClr val="FFFF00"/>
              </a:solidFill>
            </a:endParaRPr>
          </a:p>
          <a:p>
            <a:pPr eaLnBrk="1" hangingPunct="1"/>
            <a:r>
              <a:rPr lang="es-ES" altLang="es-ES" sz="2400" b="1">
                <a:solidFill>
                  <a:srgbClr val="FFFF00"/>
                </a:solidFill>
              </a:rPr>
              <a:t>Brain, self and authenticity</a:t>
            </a:r>
          </a:p>
          <a:p>
            <a:pPr eaLnBrk="1" hangingPunct="1"/>
            <a:endParaRPr lang="es-ES" altLang="es-ES" sz="2400" b="1">
              <a:solidFill>
                <a:srgbClr val="FFFF00"/>
              </a:solidFill>
            </a:endParaRPr>
          </a:p>
          <a:p>
            <a:pPr eaLnBrk="1" hangingPunct="1"/>
            <a:r>
              <a:rPr lang="es-ES" altLang="es-ES" sz="2400" b="1">
                <a:solidFill>
                  <a:srgbClr val="FFFF00"/>
                </a:solidFill>
              </a:rPr>
              <a:t>Brain reading</a:t>
            </a:r>
          </a:p>
          <a:p>
            <a:pPr eaLnBrk="1" hangingPunct="1"/>
            <a:endParaRPr lang="es-ES" altLang="es-ES" sz="2400" b="1">
              <a:solidFill>
                <a:srgbClr val="FFFF00"/>
              </a:solidFill>
            </a:endParaRPr>
          </a:p>
          <a:p>
            <a:pPr eaLnBrk="1" hangingPunct="1"/>
            <a:r>
              <a:rPr lang="es-ES" altLang="es-ES" sz="2400" b="1">
                <a:solidFill>
                  <a:srgbClr val="FFFF00"/>
                </a:solidFill>
              </a:rPr>
              <a:t>Neuroscience and justice</a:t>
            </a:r>
          </a:p>
          <a:p>
            <a:pPr eaLnBrk="1" hangingPunct="1"/>
            <a:endParaRPr lang="es-ES" altLang="es-ES" sz="2400" b="1">
              <a:solidFill>
                <a:srgbClr val="FFFF00"/>
              </a:solidFill>
            </a:endParaRPr>
          </a:p>
          <a:p>
            <a:pPr eaLnBrk="1" hangingPunct="1"/>
            <a:r>
              <a:rPr lang="es-ES" altLang="es-ES" sz="2400" b="1">
                <a:solidFill>
                  <a:srgbClr val="FFFF00"/>
                </a:solidFill>
              </a:rPr>
              <a:t>Brains and persons</a:t>
            </a:r>
          </a:p>
          <a:p>
            <a:pPr eaLnBrk="1" hangingPunct="1"/>
            <a:endParaRPr lang="es-ES" altLang="es-ES" sz="2400" b="1">
              <a:solidFill>
                <a:srgbClr val="FFFF00"/>
              </a:solidFill>
            </a:endParaRPr>
          </a:p>
          <a:p>
            <a:pPr eaLnBrk="1" hangingPunct="1"/>
            <a:r>
              <a:rPr lang="es-ES" altLang="es-ES" sz="2400" b="1">
                <a:solidFill>
                  <a:srgbClr val="FFFF00"/>
                </a:solidFill>
              </a:rPr>
              <a:t>Law</a:t>
            </a:r>
          </a:p>
        </p:txBody>
      </p:sp>
      <p:sp>
        <p:nvSpPr>
          <p:cNvPr id="29700" name="Text Box 5"/>
          <p:cNvSpPr txBox="1">
            <a:spLocks noChangeArrowheads="1"/>
          </p:cNvSpPr>
          <p:nvPr/>
        </p:nvSpPr>
        <p:spPr bwMode="auto">
          <a:xfrm>
            <a:off x="808038" y="65088"/>
            <a:ext cx="1924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S">
                <a:solidFill>
                  <a:srgbClr val="FFFF00"/>
                </a:solidFill>
              </a:rPr>
              <a:t>The Ethical Brain</a:t>
            </a:r>
          </a:p>
        </p:txBody>
      </p:sp>
    </p:spTree>
    <p:extLst>
      <p:ext uri="{BB962C8B-B14F-4D97-AF65-F5344CB8AC3E}">
        <p14:creationId xmlns:p14="http://schemas.microsoft.com/office/powerpoint/2010/main" val="33033192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00034" y="188640"/>
            <a:ext cx="8643966" cy="6555641"/>
          </a:xfrm>
          <a:prstGeom prst="rect">
            <a:avLst/>
          </a:prstGeom>
        </p:spPr>
        <p:txBody>
          <a:bodyPr wrap="square">
            <a:spAutoFit/>
          </a:bodyPr>
          <a:lstStyle/>
          <a:p>
            <a:pPr lvl="0" fontAlgn="base">
              <a:spcBef>
                <a:spcPct val="0"/>
              </a:spcBef>
              <a:spcAft>
                <a:spcPct val="0"/>
              </a:spcAft>
            </a:pPr>
            <a:r>
              <a:rPr lang="es-ES" sz="3000" b="1" dirty="0">
                <a:solidFill>
                  <a:srgbClr val="FFFF00"/>
                </a:solidFill>
                <a:latin typeface="Arial" pitchFamily="34" charset="0"/>
                <a:ea typeface="Times New Roman" pitchFamily="18" charset="0"/>
                <a:cs typeface="Arial" pitchFamily="34" charset="0"/>
              </a:rPr>
              <a:t>4) En contraste, ha logrado gran éxito para generar narcotráfico, corrupción, criminalidad, muertes y encarcelamientos desproporcionados (otro de los argumentos centrales de la sentencia de la SCJN, la desproporción). </a:t>
            </a:r>
          </a:p>
          <a:p>
            <a:pPr lvl="0" fontAlgn="base">
              <a:spcBef>
                <a:spcPct val="0"/>
              </a:spcBef>
              <a:spcAft>
                <a:spcPct val="0"/>
              </a:spcAft>
            </a:pPr>
            <a:endParaRPr lang="es-ES" sz="3000" b="1" dirty="0">
              <a:solidFill>
                <a:srgbClr val="FFFF00"/>
              </a:solidFill>
              <a:latin typeface="Arial" pitchFamily="34" charset="0"/>
              <a:ea typeface="Times New Roman" pitchFamily="18" charset="0"/>
              <a:cs typeface="Arial" pitchFamily="34" charset="0"/>
            </a:endParaRPr>
          </a:p>
          <a:p>
            <a:pPr lvl="0" fontAlgn="base">
              <a:spcBef>
                <a:spcPct val="0"/>
              </a:spcBef>
              <a:spcAft>
                <a:spcPct val="0"/>
              </a:spcAft>
            </a:pPr>
            <a:r>
              <a:rPr lang="es-ES" sz="3000" b="1" dirty="0">
                <a:solidFill>
                  <a:srgbClr val="FFFF00"/>
                </a:solidFill>
                <a:latin typeface="Arial" pitchFamily="34" charset="0"/>
                <a:ea typeface="Times New Roman" pitchFamily="18" charset="0"/>
                <a:cs typeface="Arial" pitchFamily="34" charset="0"/>
              </a:rPr>
              <a:t>5) Genera desigualdad e inequidad social, pues convierte en criminales a personas inocentes, sobre todo de las clases sociales más desprotegidas, los estigmatiza y llena las cárceles con ellas. La “legalización” de los 5 g es contradictoria, pues es delito comprar o vender la cannabis.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251520" y="44624"/>
            <a:ext cx="8712323" cy="6555641"/>
          </a:xfrm>
          <a:prstGeom prst="rect">
            <a:avLst/>
          </a:prstGeom>
          <a:noFill/>
          <a:ln w="9525">
            <a:noFill/>
            <a:miter lim="800000"/>
            <a:headEnd/>
            <a:tailEnd/>
          </a:ln>
        </p:spPr>
        <p:txBody>
          <a:bodyPr wrap="square">
            <a:spAutoFit/>
          </a:bodyPr>
          <a:lstStyle/>
          <a:p>
            <a:r>
              <a:rPr lang="es-ES" sz="3000" b="1" dirty="0">
                <a:solidFill>
                  <a:srgbClr val="FFFF00"/>
                </a:solidFill>
                <a:latin typeface="Arial" pitchFamily="34" charset="0"/>
                <a:cs typeface="Arial" pitchFamily="34" charset="0"/>
              </a:rPr>
              <a:t>Ahora que ya conocemos como actúan las drogas, como producen sus efectos benéficos (incluyendo el recreativo o placentero), y sus efectos maléficos y/o adictivos (cuando los hay), </a:t>
            </a:r>
            <a:r>
              <a:rPr lang="es-ES" sz="3000" b="1" dirty="0" smtClean="0">
                <a:solidFill>
                  <a:srgbClr val="FFFF00"/>
                </a:solidFill>
                <a:latin typeface="Arial" pitchFamily="34" charset="0"/>
                <a:cs typeface="Arial" pitchFamily="34" charset="0"/>
              </a:rPr>
              <a:t>¿Se </a:t>
            </a:r>
            <a:r>
              <a:rPr lang="es-ES" sz="3000" b="1" dirty="0">
                <a:solidFill>
                  <a:srgbClr val="FFFF00"/>
                </a:solidFill>
                <a:latin typeface="Arial" pitchFamily="34" charset="0"/>
                <a:cs typeface="Arial" pitchFamily="34" charset="0"/>
              </a:rPr>
              <a:t>justifica tratar a los consumidores como delincuentes? ¿se justifica la prohibición de la drogas?</a:t>
            </a:r>
          </a:p>
          <a:p>
            <a:endParaRPr lang="es-ES" sz="3000" b="1" dirty="0">
              <a:solidFill>
                <a:srgbClr val="FFFF00"/>
              </a:solidFill>
              <a:latin typeface="Arial" pitchFamily="34" charset="0"/>
              <a:cs typeface="Arial" pitchFamily="34" charset="0"/>
            </a:endParaRPr>
          </a:p>
          <a:p>
            <a:r>
              <a:rPr lang="es-ES" sz="3000" b="1" dirty="0">
                <a:solidFill>
                  <a:srgbClr val="FFFF00"/>
                </a:solidFill>
                <a:latin typeface="Arial" pitchFamily="34" charset="0"/>
                <a:cs typeface="Arial" pitchFamily="34" charset="0"/>
              </a:rPr>
              <a:t>Ninguna prohibición ha reducido el consumo y el tráfico de las drogas, pero sí ha aumentado la criminalidad, la corrupción y las muertes. </a:t>
            </a:r>
          </a:p>
          <a:p>
            <a:endParaRPr lang="es-ES" sz="3000" b="1" dirty="0">
              <a:solidFill>
                <a:srgbClr val="FFFF00"/>
              </a:solidFill>
              <a:latin typeface="Arial" pitchFamily="34" charset="0"/>
              <a:cs typeface="Arial" pitchFamily="34" charset="0"/>
            </a:endParaRPr>
          </a:p>
          <a:p>
            <a:endParaRPr lang="es-ES" sz="3000" b="1" dirty="0">
              <a:solidFill>
                <a:srgbClr val="FFFF00"/>
              </a:solidFill>
              <a:latin typeface="Arial" pitchFamily="34" charset="0"/>
              <a:cs typeface="Arial" pitchFamily="34" charset="0"/>
            </a:endParaRPr>
          </a:p>
          <a:p>
            <a:endParaRPr lang="es-ES" sz="3000" b="1" dirty="0">
              <a:solidFill>
                <a:srgbClr val="FFFF00"/>
              </a:solidFill>
              <a:latin typeface="Arial" pitchFamily="34" charset="0"/>
              <a:cs typeface="Arial" pitchFamily="34" charset="0"/>
            </a:endParaRPr>
          </a:p>
        </p:txBody>
      </p:sp>
      <p:sp>
        <p:nvSpPr>
          <p:cNvPr id="3" name="2 Rectángulo"/>
          <p:cNvSpPr/>
          <p:nvPr/>
        </p:nvSpPr>
        <p:spPr>
          <a:xfrm>
            <a:off x="714348" y="5301208"/>
            <a:ext cx="7429536" cy="1015663"/>
          </a:xfrm>
          <a:prstGeom prst="rect">
            <a:avLst/>
          </a:prstGeom>
        </p:spPr>
        <p:txBody>
          <a:bodyPr wrap="square">
            <a:spAutoFit/>
          </a:bodyPr>
          <a:lstStyle/>
          <a:p>
            <a:r>
              <a:rPr lang="es-ES" sz="3000" b="1" dirty="0">
                <a:solidFill>
                  <a:srgbClr val="FFFF00"/>
                </a:solidFill>
                <a:latin typeface="Arial" pitchFamily="34" charset="0"/>
                <a:cs typeface="Arial" pitchFamily="34" charset="0"/>
              </a:rPr>
              <a:t>Las prohibiciones y los castigos solo agravan el problema, no lo resuelven.</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260648"/>
            <a:ext cx="8753626" cy="6555641"/>
          </a:xfrm>
          <a:prstGeom prst="rect">
            <a:avLst/>
          </a:prstGeom>
        </p:spPr>
        <p:txBody>
          <a:bodyPr wrap="square">
            <a:spAutoFit/>
          </a:bodyPr>
          <a:lstStyle/>
          <a:p>
            <a:pPr lvl="0" fontAlgn="base">
              <a:spcBef>
                <a:spcPct val="0"/>
              </a:spcBef>
              <a:spcAft>
                <a:spcPct val="0"/>
              </a:spcAft>
            </a:pPr>
            <a:r>
              <a:rPr lang="es-ES" sz="2800" b="1" dirty="0">
                <a:solidFill>
                  <a:srgbClr val="FFFF00"/>
                </a:solidFill>
                <a:latin typeface="Arial" pitchFamily="34" charset="0"/>
                <a:ea typeface="Times New Roman" pitchFamily="18" charset="0"/>
                <a:cs typeface="Arial" pitchFamily="34" charset="0"/>
              </a:rPr>
              <a:t>Por todo lo anterior, la Sentencia de la Sala Uno de la SCJN es un enorme avance para corregir esta gravísima situación en nuestro país.</a:t>
            </a:r>
          </a:p>
          <a:p>
            <a:pPr lvl="0" fontAlgn="base">
              <a:spcBef>
                <a:spcPct val="0"/>
              </a:spcBef>
              <a:spcAft>
                <a:spcPct val="0"/>
              </a:spcAft>
            </a:pPr>
            <a:endParaRPr lang="es-ES" sz="2800" b="1" dirty="0">
              <a:solidFill>
                <a:srgbClr val="FFFF00"/>
              </a:solidFill>
              <a:latin typeface="Arial" pitchFamily="34" charset="0"/>
              <a:cs typeface="Arial" pitchFamily="34" charset="0"/>
            </a:endParaRPr>
          </a:p>
          <a:p>
            <a:pPr lvl="0" fontAlgn="base">
              <a:spcBef>
                <a:spcPct val="0"/>
              </a:spcBef>
              <a:spcAft>
                <a:spcPct val="0"/>
              </a:spcAft>
            </a:pPr>
            <a:r>
              <a:rPr lang="es-ES" sz="2800" b="1" dirty="0">
                <a:solidFill>
                  <a:srgbClr val="FFFF00"/>
                </a:solidFill>
                <a:latin typeface="Arial" pitchFamily="34" charset="0"/>
                <a:cs typeface="Arial" pitchFamily="34" charset="0"/>
              </a:rPr>
              <a:t>De acuerdo con sus conclusiones, la cannabis debe despenalizarse y regularse su uso para todo fin, tanto medicinal como recreativo.  DE HECHO LA </a:t>
            </a:r>
            <a:r>
              <a:rPr lang="es-ES" sz="2800" b="1" dirty="0" smtClean="0">
                <a:solidFill>
                  <a:srgbClr val="FFFF00"/>
                </a:solidFill>
                <a:latin typeface="Arial" pitchFamily="34" charset="0"/>
                <a:cs typeface="Arial" pitchFamily="34" charset="0"/>
              </a:rPr>
              <a:t>PROHIBICI</a:t>
            </a:r>
            <a:r>
              <a:rPr lang="es-ES" sz="2800" b="1" dirty="0" smtClean="0">
                <a:solidFill>
                  <a:srgbClr val="FFFF00"/>
                </a:solidFill>
                <a:latin typeface="Arial" pitchFamily="34" charset="0"/>
                <a:cs typeface="Arial" pitchFamily="34" charset="0"/>
              </a:rPr>
              <a:t>Ó</a:t>
            </a:r>
            <a:r>
              <a:rPr lang="es-ES" sz="2800" b="1" dirty="0" smtClean="0">
                <a:solidFill>
                  <a:srgbClr val="FFFF00"/>
                </a:solidFill>
                <a:latin typeface="Arial" pitchFamily="34" charset="0"/>
                <a:cs typeface="Arial" pitchFamily="34" charset="0"/>
              </a:rPr>
              <a:t>N </a:t>
            </a:r>
            <a:r>
              <a:rPr lang="es-ES" sz="2800" b="1" dirty="0">
                <a:solidFill>
                  <a:srgbClr val="FFFF00"/>
                </a:solidFill>
                <a:latin typeface="Arial" pitchFamily="34" charset="0"/>
                <a:cs typeface="Arial" pitchFamily="34" charset="0"/>
              </a:rPr>
              <a:t>YA ES INCONSTITUCIONAL, por lo que los legisladores deben cambiar las leyes.</a:t>
            </a:r>
          </a:p>
          <a:p>
            <a:pPr lvl="0" fontAlgn="base">
              <a:spcBef>
                <a:spcPct val="0"/>
              </a:spcBef>
              <a:spcAft>
                <a:spcPct val="0"/>
              </a:spcAft>
            </a:pPr>
            <a:endParaRPr lang="es-ES" sz="2800" b="1" dirty="0">
              <a:solidFill>
                <a:srgbClr val="FFFF00"/>
              </a:solidFill>
              <a:latin typeface="Arial" pitchFamily="34" charset="0"/>
              <a:cs typeface="Arial" pitchFamily="34" charset="0"/>
            </a:endParaRPr>
          </a:p>
          <a:p>
            <a:pPr lvl="0" fontAlgn="base">
              <a:spcBef>
                <a:spcPct val="0"/>
              </a:spcBef>
              <a:spcAft>
                <a:spcPct val="0"/>
              </a:spcAft>
            </a:pPr>
            <a:r>
              <a:rPr lang="es-ES" sz="2800" b="1" dirty="0">
                <a:solidFill>
                  <a:srgbClr val="FFFF00"/>
                </a:solidFill>
                <a:latin typeface="Arial" pitchFamily="34" charset="0"/>
                <a:cs typeface="Arial" pitchFamily="34" charset="0"/>
              </a:rPr>
              <a:t>Si se descriminaliza pero se </a:t>
            </a:r>
            <a:r>
              <a:rPr lang="es-ES" sz="2800" b="1" dirty="0" smtClean="0">
                <a:solidFill>
                  <a:srgbClr val="FFFF00"/>
                </a:solidFill>
                <a:latin typeface="Arial" pitchFamily="34" charset="0"/>
                <a:cs typeface="Arial" pitchFamily="34" charset="0"/>
              </a:rPr>
              <a:t>proh</a:t>
            </a:r>
            <a:r>
              <a:rPr lang="es-ES" sz="2800" b="1" dirty="0" smtClean="0">
                <a:solidFill>
                  <a:srgbClr val="FFFF00"/>
                </a:solidFill>
                <a:latin typeface="Arial" pitchFamily="34" charset="0"/>
                <a:cs typeface="Arial" pitchFamily="34" charset="0"/>
              </a:rPr>
              <a:t>í</a:t>
            </a:r>
            <a:r>
              <a:rPr lang="es-ES" sz="2800" b="1" dirty="0" smtClean="0">
                <a:solidFill>
                  <a:srgbClr val="FFFF00"/>
                </a:solidFill>
                <a:latin typeface="Arial" pitchFamily="34" charset="0"/>
                <a:cs typeface="Arial" pitchFamily="34" charset="0"/>
              </a:rPr>
              <a:t>be </a:t>
            </a:r>
            <a:r>
              <a:rPr lang="es-ES" sz="2800" b="1" dirty="0">
                <a:solidFill>
                  <a:srgbClr val="FFFF00"/>
                </a:solidFill>
                <a:latin typeface="Arial" pitchFamily="34" charset="0"/>
                <a:cs typeface="Arial" pitchFamily="34" charset="0"/>
              </a:rPr>
              <a:t>su </a:t>
            </a:r>
            <a:r>
              <a:rPr lang="es-ES" sz="2800" b="1" dirty="0" smtClean="0">
                <a:solidFill>
                  <a:srgbClr val="FFFF00"/>
                </a:solidFill>
                <a:latin typeface="Arial" pitchFamily="34" charset="0"/>
                <a:cs typeface="Arial" pitchFamily="34" charset="0"/>
              </a:rPr>
              <a:t>comercio, </a:t>
            </a:r>
            <a:r>
              <a:rPr lang="es-ES" sz="2800" b="1" dirty="0">
                <a:solidFill>
                  <a:srgbClr val="FFFF00"/>
                </a:solidFill>
                <a:latin typeface="Arial" pitchFamily="34" charset="0"/>
                <a:cs typeface="Arial" pitchFamily="34" charset="0"/>
              </a:rPr>
              <a:t>y por lo tanto no se </a:t>
            </a:r>
            <a:r>
              <a:rPr lang="es-ES" sz="2800" b="1" dirty="0" smtClean="0">
                <a:solidFill>
                  <a:srgbClr val="FFFF00"/>
                </a:solidFill>
                <a:latin typeface="Arial" pitchFamily="34" charset="0"/>
                <a:cs typeface="Arial" pitchFamily="34" charset="0"/>
              </a:rPr>
              <a:t>regula, </a:t>
            </a:r>
            <a:r>
              <a:rPr lang="es-ES" sz="2800" b="1" dirty="0">
                <a:solidFill>
                  <a:srgbClr val="FFFF00"/>
                </a:solidFill>
                <a:latin typeface="Arial" pitchFamily="34" charset="0"/>
                <a:cs typeface="Arial" pitchFamily="34" charset="0"/>
              </a:rPr>
              <a:t>estaremos en la peor situación, pues los narcotraficantes serán los que la seguirán vendiendo bajo sus propias reglas, conveniencias y beneficios.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285852" y="1606148"/>
            <a:ext cx="7286676" cy="3046988"/>
          </a:xfrm>
          <a:prstGeom prst="rect">
            <a:avLst/>
          </a:prstGeom>
        </p:spPr>
        <p:txBody>
          <a:bodyPr wrap="square">
            <a:spAutoFit/>
          </a:bodyPr>
          <a:lstStyle/>
          <a:p>
            <a:r>
              <a:rPr lang="es-ES" sz="3200" b="1" dirty="0">
                <a:solidFill>
                  <a:srgbClr val="FFFF00"/>
                </a:solidFill>
                <a:latin typeface="Arial" pitchFamily="34" charset="0"/>
                <a:cs typeface="Arial" pitchFamily="34" charset="0"/>
              </a:rPr>
              <a:t>No es ético atentar contra la autonomía personal mediante prohibiciones y castigos, sobre todo cuando no están basadas en el conocimiento científico </a:t>
            </a:r>
            <a:r>
              <a:rPr lang="es-ES" sz="3200" b="1" dirty="0" smtClean="0">
                <a:solidFill>
                  <a:srgbClr val="FFFF00"/>
                </a:solidFill>
                <a:latin typeface="Arial" pitchFamily="34" charset="0"/>
                <a:cs typeface="Arial" pitchFamily="34" charset="0"/>
              </a:rPr>
              <a:t>actualizado.</a:t>
            </a:r>
            <a:endParaRPr lang="es-ES" sz="3200" b="1" dirty="0">
              <a:solidFill>
                <a:srgbClr val="FFFF00"/>
              </a:solidFill>
              <a:latin typeface="Arial" pitchFamily="34" charset="0"/>
              <a:cs typeface="Arial" pitchFamily="34" charset="0"/>
            </a:endParaRPr>
          </a:p>
          <a:p>
            <a:endParaRPr lang="es-ES" sz="3200" b="1" dirty="0">
              <a:solidFill>
                <a:srgbClr val="FFFF00"/>
              </a:solidFill>
              <a:latin typeface="Arial" pitchFamily="34" charset="0"/>
              <a:cs typeface="Arial"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14282" y="769696"/>
            <a:ext cx="8929750" cy="5509200"/>
          </a:xfrm>
          <a:prstGeom prst="rect">
            <a:avLst/>
          </a:prstGeom>
          <a:noFill/>
        </p:spPr>
        <p:txBody>
          <a:bodyPr wrap="square" rtlCol="0">
            <a:spAutoFit/>
          </a:bodyPr>
          <a:lstStyle/>
          <a:p>
            <a:r>
              <a:rPr lang="es-ES" sz="3200" b="1" dirty="0">
                <a:solidFill>
                  <a:srgbClr val="FFFF00"/>
                </a:solidFill>
                <a:latin typeface="Arial" pitchFamily="34" charset="0"/>
                <a:cs typeface="Arial" pitchFamily="34" charset="0"/>
              </a:rPr>
              <a:t>¿Cuáles son los beneficios para la </a:t>
            </a:r>
            <a:r>
              <a:rPr lang="es-ES" sz="3200" b="1" dirty="0" smtClean="0">
                <a:solidFill>
                  <a:srgbClr val="FFFF00"/>
                </a:solidFill>
                <a:latin typeface="Arial" pitchFamily="34" charset="0"/>
                <a:cs typeface="Arial" pitchFamily="34" charset="0"/>
              </a:rPr>
              <a:t>sociedad </a:t>
            </a:r>
            <a:r>
              <a:rPr lang="es-ES" sz="3200" b="1" dirty="0">
                <a:solidFill>
                  <a:srgbClr val="FFFF00"/>
                </a:solidFill>
                <a:latin typeface="Arial" pitchFamily="34" charset="0"/>
                <a:cs typeface="Arial" pitchFamily="34" charset="0"/>
              </a:rPr>
              <a:t>la prohibición de la cannabis? ¿Cuáles son los maleficios? Si ponemos en una balanza estos términos antagónicos, me parece que es muy claro hacia donde se inclina, cada vez más evidencia, como lo han mostrado muchos textos y libros recientes.</a:t>
            </a:r>
          </a:p>
          <a:p>
            <a:endParaRPr lang="es-ES" sz="3200" b="1" dirty="0">
              <a:solidFill>
                <a:srgbClr val="FFFF00"/>
              </a:solidFill>
              <a:latin typeface="Arial" pitchFamily="34" charset="0"/>
              <a:cs typeface="Arial" pitchFamily="34" charset="0"/>
            </a:endParaRPr>
          </a:p>
          <a:p>
            <a:r>
              <a:rPr lang="es-ES" sz="3200" b="1" dirty="0">
                <a:solidFill>
                  <a:srgbClr val="FFFF00"/>
                </a:solidFill>
                <a:latin typeface="Arial" pitchFamily="34" charset="0"/>
                <a:cs typeface="Arial" pitchFamily="34" charset="0"/>
              </a:rPr>
              <a:t>Textos del New York Times, </a:t>
            </a:r>
            <a:r>
              <a:rPr lang="es-ES" sz="3200" b="1" dirty="0" err="1">
                <a:solidFill>
                  <a:srgbClr val="FFFF00"/>
                </a:solidFill>
                <a:latin typeface="Arial" pitchFamily="34" charset="0"/>
                <a:cs typeface="Arial" pitchFamily="34" charset="0"/>
              </a:rPr>
              <a:t>The</a:t>
            </a:r>
            <a:r>
              <a:rPr lang="es-ES" sz="3200" b="1" dirty="0">
                <a:solidFill>
                  <a:srgbClr val="FFFF00"/>
                </a:solidFill>
                <a:latin typeface="Arial" pitchFamily="34" charset="0"/>
                <a:cs typeface="Arial" pitchFamily="34" charset="0"/>
              </a:rPr>
              <a:t> </a:t>
            </a:r>
            <a:r>
              <a:rPr lang="es-ES" sz="3200" b="1" dirty="0" err="1">
                <a:solidFill>
                  <a:srgbClr val="FFFF00"/>
                </a:solidFill>
                <a:latin typeface="Arial" pitchFamily="34" charset="0"/>
                <a:cs typeface="Arial" pitchFamily="34" charset="0"/>
              </a:rPr>
              <a:t>Economist</a:t>
            </a:r>
            <a:r>
              <a:rPr lang="es-ES" sz="3200" b="1" dirty="0">
                <a:solidFill>
                  <a:srgbClr val="FFFF00"/>
                </a:solidFill>
                <a:latin typeface="Arial" pitchFamily="34" charset="0"/>
                <a:cs typeface="Arial" pitchFamily="34" charset="0"/>
              </a:rPr>
              <a:t>, Roberto </a:t>
            </a:r>
            <a:r>
              <a:rPr lang="es-ES" sz="3200" b="1" dirty="0" err="1">
                <a:solidFill>
                  <a:srgbClr val="FFFF00"/>
                </a:solidFill>
                <a:latin typeface="Arial" pitchFamily="34" charset="0"/>
                <a:cs typeface="Arial" pitchFamily="34" charset="0"/>
              </a:rPr>
              <a:t>Saviano</a:t>
            </a:r>
            <a:r>
              <a:rPr lang="es-ES" sz="3200" b="1" dirty="0">
                <a:solidFill>
                  <a:srgbClr val="FFFF00"/>
                </a:solidFill>
                <a:latin typeface="Arial" pitchFamily="34" charset="0"/>
                <a:cs typeface="Arial" pitchFamily="34" charset="0"/>
              </a:rPr>
              <a:t>, César Gaviria, Johann </a:t>
            </a:r>
            <a:r>
              <a:rPr lang="es-ES" sz="3200" b="1" dirty="0" err="1">
                <a:solidFill>
                  <a:srgbClr val="FFFF00"/>
                </a:solidFill>
                <a:latin typeface="Arial" pitchFamily="34" charset="0"/>
                <a:cs typeface="Arial" pitchFamily="34" charset="0"/>
              </a:rPr>
              <a:t>Hari</a:t>
            </a:r>
            <a:r>
              <a:rPr lang="es-ES" sz="3200" b="1" dirty="0">
                <a:solidFill>
                  <a:srgbClr val="FFFF00"/>
                </a:solidFill>
                <a:latin typeface="Arial" pitchFamily="34" charset="0"/>
                <a:cs typeface="Arial" pitchFamily="34" charset="0"/>
              </a:rPr>
              <a:t>, entre </a:t>
            </a:r>
            <a:r>
              <a:rPr lang="es-ES" sz="3200" b="1" dirty="0" smtClean="0">
                <a:solidFill>
                  <a:srgbClr val="FFFF00"/>
                </a:solidFill>
                <a:latin typeface="Arial" pitchFamily="34" charset="0"/>
                <a:cs typeface="Arial" pitchFamily="34" charset="0"/>
              </a:rPr>
              <a:t>otros.</a:t>
            </a:r>
            <a:endParaRPr lang="en-US" sz="3200" b="1" dirty="0">
              <a:solidFill>
                <a:srgbClr val="FFFF00"/>
              </a:solidFill>
              <a:latin typeface="Arial" pitchFamily="34" charset="0"/>
              <a:cs typeface="Arial"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00034" y="928670"/>
            <a:ext cx="8572529" cy="5693866"/>
          </a:xfrm>
          <a:prstGeom prst="rect">
            <a:avLst/>
          </a:prstGeom>
          <a:noFill/>
        </p:spPr>
        <p:txBody>
          <a:bodyPr wrap="square" rtlCol="0">
            <a:spAutoFit/>
          </a:bodyPr>
          <a:lstStyle/>
          <a:p>
            <a:r>
              <a:rPr lang="es-ES" sz="2800" b="1" dirty="0">
                <a:solidFill>
                  <a:srgbClr val="FFFF00"/>
                </a:solidFill>
              </a:rPr>
              <a:t>En Uruguay, y en los estados de Colorado, Washington, </a:t>
            </a:r>
            <a:r>
              <a:rPr lang="es-ES" sz="2800" b="1" dirty="0" err="1">
                <a:solidFill>
                  <a:srgbClr val="FFFF00"/>
                </a:solidFill>
              </a:rPr>
              <a:t>Oregon</a:t>
            </a:r>
            <a:r>
              <a:rPr lang="es-ES" sz="2800" b="1" dirty="0">
                <a:solidFill>
                  <a:srgbClr val="FFFF00"/>
                </a:solidFill>
              </a:rPr>
              <a:t> y Alaska, y en Washington D.C. la mariguana con fines recreativos  y médicos es legal, pero regulada. Por ejemplo, en Uruguay se creó el Instituto para la regulación y el control de la cannabis  (IRCCA), dependiente del gobierno, responsable de generar y vender la planta, y se ha iniciado la investigación sobre la química, la genética, los usos médicos y los efectos colaterales de las diversas variedades de la cannabis en un laboratorio de la Universidad de la República de Uruguay, en asociación con el IRCCA. (</a:t>
            </a:r>
            <a:r>
              <a:rPr lang="es-ES" sz="2800" b="1" dirty="0" err="1">
                <a:solidFill>
                  <a:srgbClr val="FFFF00"/>
                </a:solidFill>
              </a:rPr>
              <a:t>Science</a:t>
            </a:r>
            <a:r>
              <a:rPr lang="es-ES" sz="2800" b="1" dirty="0">
                <a:solidFill>
                  <a:srgbClr val="FFFF00"/>
                </a:solidFill>
              </a:rPr>
              <a:t>, 13 junio, 2014</a:t>
            </a:r>
            <a:r>
              <a:rPr lang="es-ES" sz="2800" b="1" dirty="0" smtClean="0">
                <a:solidFill>
                  <a:srgbClr val="FFFF00"/>
                </a:solidFill>
              </a:rPr>
              <a:t>).</a:t>
            </a:r>
            <a:endParaRPr lang="es-ES" sz="2800" b="1" dirty="0">
              <a:solidFill>
                <a:srgbClr val="FFFF00"/>
              </a:solidFill>
            </a:endParaRPr>
          </a:p>
          <a:p>
            <a:endParaRPr lang="es-ES" sz="2800" b="1" dirty="0">
              <a:solidFill>
                <a:srgbClr val="FFFF00"/>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00034" y="166285"/>
            <a:ext cx="8215370" cy="6555641"/>
          </a:xfrm>
          <a:prstGeom prst="rect">
            <a:avLst/>
          </a:prstGeom>
        </p:spPr>
        <p:txBody>
          <a:bodyPr wrap="square">
            <a:spAutoFit/>
          </a:bodyPr>
          <a:lstStyle/>
          <a:p>
            <a:r>
              <a:rPr lang="es-ES" sz="2800" b="1" u="sng" dirty="0">
                <a:solidFill>
                  <a:srgbClr val="FFFF00"/>
                </a:solidFill>
              </a:rPr>
              <a:t>Editorial New York Times 28 julio 2014</a:t>
            </a:r>
            <a:endParaRPr lang="en-US" sz="2800" b="1" u="sng" dirty="0">
              <a:solidFill>
                <a:srgbClr val="FFFF00"/>
              </a:solidFill>
            </a:endParaRPr>
          </a:p>
          <a:p>
            <a:endParaRPr lang="en-US" sz="2800" b="1" dirty="0">
              <a:solidFill>
                <a:srgbClr val="FFFF00"/>
              </a:solidFill>
            </a:endParaRPr>
          </a:p>
          <a:p>
            <a:r>
              <a:rPr lang="en-US" sz="2800" b="1" dirty="0">
                <a:solidFill>
                  <a:srgbClr val="FFFF00"/>
                </a:solidFill>
              </a:rPr>
              <a:t>The costs of this national obsession, in both money and time, are astonishing. Each year, enforcing laws on possession costs more than $3.6 billion.</a:t>
            </a:r>
          </a:p>
          <a:p>
            <a:endParaRPr lang="en-US" sz="2800" b="1" dirty="0">
              <a:solidFill>
                <a:srgbClr val="FFFF00"/>
              </a:solidFill>
            </a:endParaRPr>
          </a:p>
          <a:p>
            <a:r>
              <a:rPr lang="en-US" sz="2800" b="1" dirty="0">
                <a:solidFill>
                  <a:srgbClr val="FFFF00"/>
                </a:solidFill>
              </a:rPr>
              <a:t>(But) The strategy is also largely futile. After three decades, criminalization has not affected general usage; 30 million Americans use marijuana every year.</a:t>
            </a:r>
          </a:p>
          <a:p>
            <a:endParaRPr lang="es-ES" sz="2800" b="1" dirty="0">
              <a:solidFill>
                <a:srgbClr val="FFFF00"/>
              </a:solidFill>
            </a:endParaRPr>
          </a:p>
          <a:p>
            <a:r>
              <a:rPr lang="es-ES" sz="2800" b="1" u="sng" dirty="0">
                <a:solidFill>
                  <a:srgbClr val="FFFF00"/>
                </a:solidFill>
              </a:rPr>
              <a:t>Instituto Belisario Domínguez del Senado de la República, enero 2016</a:t>
            </a:r>
            <a:r>
              <a:rPr lang="es-ES" sz="2800" b="1" dirty="0">
                <a:solidFill>
                  <a:srgbClr val="FFFF00"/>
                </a:solidFill>
              </a:rPr>
              <a:t>:</a:t>
            </a:r>
          </a:p>
          <a:p>
            <a:r>
              <a:rPr lang="es-ES" sz="2800" b="1" dirty="0">
                <a:solidFill>
                  <a:srgbClr val="FFFF00"/>
                </a:solidFill>
              </a:rPr>
              <a:t>El costo de la obsesión mexicana contra las drogas, igualmente inútil y contraproducente, es de 9,000 millones de dólares anuales.</a:t>
            </a:r>
            <a:endParaRPr lang="en-US" sz="2800" b="1" dirty="0">
              <a:solidFill>
                <a:srgbClr val="FFFF00"/>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2" name="Rectangle 18"/>
          <p:cNvSpPr>
            <a:spLocks noChangeArrowheads="1"/>
          </p:cNvSpPr>
          <p:nvPr/>
        </p:nvSpPr>
        <p:spPr bwMode="auto">
          <a:xfrm>
            <a:off x="5435600" y="5300663"/>
            <a:ext cx="1944688" cy="936625"/>
          </a:xfrm>
          <a:prstGeom prst="rect">
            <a:avLst/>
          </a:prstGeom>
          <a:solidFill>
            <a:schemeClr val="bg1"/>
          </a:solidFill>
          <a:ln w="9525">
            <a:noFill/>
            <a:miter lim="800000"/>
            <a:headEnd/>
            <a:tailEnd/>
          </a:ln>
          <a:effectLst/>
        </p:spPr>
        <p:txBody>
          <a:bodyPr wrap="none" anchor="ctr"/>
          <a:lstStyle/>
          <a:p>
            <a:endParaRPr lang="en-US"/>
          </a:p>
        </p:txBody>
      </p:sp>
      <p:pic>
        <p:nvPicPr>
          <p:cNvPr id="6146" name="Picture 2"/>
          <p:cNvPicPr>
            <a:picLocks noChangeAspect="1" noChangeArrowheads="1"/>
          </p:cNvPicPr>
          <p:nvPr/>
        </p:nvPicPr>
        <p:blipFill>
          <a:blip r:embed="rId2" cstate="print"/>
          <a:srcRect/>
          <a:stretch>
            <a:fillRect/>
          </a:stretch>
        </p:blipFill>
        <p:spPr bwMode="auto">
          <a:xfrm>
            <a:off x="703263" y="1052513"/>
            <a:ext cx="7829550" cy="5570537"/>
          </a:xfrm>
          <a:prstGeom prst="rect">
            <a:avLst/>
          </a:prstGeom>
          <a:noFill/>
          <a:ln w="9525">
            <a:noFill/>
            <a:miter lim="800000"/>
            <a:headEnd/>
            <a:tailEnd/>
          </a:ln>
          <a:effectLst/>
        </p:spPr>
      </p:pic>
      <p:sp>
        <p:nvSpPr>
          <p:cNvPr id="6147" name="Rectangle 3"/>
          <p:cNvSpPr>
            <a:spLocks noChangeArrowheads="1"/>
          </p:cNvSpPr>
          <p:nvPr/>
        </p:nvSpPr>
        <p:spPr bwMode="auto">
          <a:xfrm>
            <a:off x="1979613" y="2708275"/>
            <a:ext cx="1008062" cy="503238"/>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6148" name="Text Box 4"/>
          <p:cNvSpPr txBox="1">
            <a:spLocks noChangeArrowheads="1"/>
          </p:cNvSpPr>
          <p:nvPr/>
        </p:nvSpPr>
        <p:spPr bwMode="auto">
          <a:xfrm>
            <a:off x="609600" y="152400"/>
            <a:ext cx="7772400" cy="701675"/>
          </a:xfrm>
          <a:prstGeom prst="rect">
            <a:avLst/>
          </a:prstGeom>
          <a:noFill/>
          <a:ln w="9525">
            <a:noFill/>
            <a:miter lim="800000"/>
            <a:headEnd/>
            <a:tailEnd/>
          </a:ln>
          <a:effectLst/>
        </p:spPr>
        <p:txBody>
          <a:bodyPr>
            <a:spAutoFit/>
          </a:bodyPr>
          <a:lstStyle/>
          <a:p>
            <a:r>
              <a:rPr lang="es-ES_tradnl" sz="2000" b="1" dirty="0">
                <a:solidFill>
                  <a:srgbClr val="FFFF00"/>
                </a:solidFill>
              </a:rPr>
              <a:t>Ejemplo del efecto de drogas ansiolíticas, antidepresivas y antipsicóticas sobre la </a:t>
            </a:r>
            <a:r>
              <a:rPr lang="es-ES_tradnl" sz="2000" b="1" u="sng" dirty="0">
                <a:solidFill>
                  <a:srgbClr val="FFFF00"/>
                </a:solidFill>
              </a:rPr>
              <a:t>transmisión sináptica </a:t>
            </a:r>
            <a:r>
              <a:rPr lang="es-ES_tradnl" sz="2000" b="1" u="sng" dirty="0" err="1" smtClean="0">
                <a:solidFill>
                  <a:srgbClr val="FFFF00"/>
                </a:solidFill>
              </a:rPr>
              <a:t>serotoninérgica</a:t>
            </a:r>
            <a:r>
              <a:rPr lang="es-ES_tradnl" sz="2000" b="1" u="sng" dirty="0" smtClean="0">
                <a:solidFill>
                  <a:srgbClr val="FFFF00"/>
                </a:solidFill>
              </a:rPr>
              <a:t>.</a:t>
            </a:r>
            <a:endParaRPr lang="es-ES" sz="2000" b="1" u="sng" dirty="0">
              <a:solidFill>
                <a:srgbClr val="FFFF00"/>
              </a:solidFill>
            </a:endParaRPr>
          </a:p>
        </p:txBody>
      </p:sp>
      <p:sp>
        <p:nvSpPr>
          <p:cNvPr id="6149" name="Text Box 5"/>
          <p:cNvSpPr txBox="1">
            <a:spLocks noChangeArrowheads="1"/>
          </p:cNvSpPr>
          <p:nvPr/>
        </p:nvSpPr>
        <p:spPr bwMode="auto">
          <a:xfrm>
            <a:off x="3794125" y="5927725"/>
            <a:ext cx="1096963" cy="336550"/>
          </a:xfrm>
          <a:prstGeom prst="rect">
            <a:avLst/>
          </a:prstGeom>
          <a:noFill/>
          <a:ln w="9525">
            <a:noFill/>
            <a:miter lim="800000"/>
            <a:headEnd/>
            <a:tailEnd/>
          </a:ln>
          <a:effectLst/>
        </p:spPr>
        <p:txBody>
          <a:bodyPr wrap="none">
            <a:spAutoFit/>
          </a:bodyPr>
          <a:lstStyle/>
          <a:p>
            <a:r>
              <a:rPr lang="es-ES_tradnl" sz="1600" b="1">
                <a:solidFill>
                  <a:srgbClr val="FF3300"/>
                </a:solidFill>
              </a:rPr>
              <a:t> PROZAC</a:t>
            </a:r>
            <a:endParaRPr lang="es-ES" sz="1600" b="1">
              <a:solidFill>
                <a:srgbClr val="FF3300"/>
              </a:solidFill>
            </a:endParaRPr>
          </a:p>
        </p:txBody>
      </p:sp>
      <p:sp>
        <p:nvSpPr>
          <p:cNvPr id="6150" name="Text Box 6"/>
          <p:cNvSpPr txBox="1">
            <a:spLocks noChangeArrowheads="1"/>
          </p:cNvSpPr>
          <p:nvPr/>
        </p:nvSpPr>
        <p:spPr bwMode="auto">
          <a:xfrm>
            <a:off x="5013325" y="3352800"/>
            <a:ext cx="1594732" cy="400110"/>
          </a:xfrm>
          <a:prstGeom prst="rect">
            <a:avLst/>
          </a:prstGeom>
          <a:noFill/>
          <a:ln w="9525">
            <a:noFill/>
            <a:miter lim="800000"/>
            <a:headEnd/>
            <a:tailEnd/>
          </a:ln>
          <a:effectLst/>
        </p:spPr>
        <p:txBody>
          <a:bodyPr wrap="none">
            <a:spAutoFit/>
          </a:bodyPr>
          <a:lstStyle/>
          <a:p>
            <a:r>
              <a:rPr lang="es-ES_tradnl" sz="2000" b="1" u="sng" dirty="0">
                <a:solidFill>
                  <a:srgbClr val="FF3300"/>
                </a:solidFill>
              </a:rPr>
              <a:t>SEROTONINA</a:t>
            </a:r>
            <a:endParaRPr lang="es-ES" sz="2000" b="1" u="sng" dirty="0">
              <a:solidFill>
                <a:srgbClr val="FF3300"/>
              </a:solidFill>
            </a:endParaRPr>
          </a:p>
        </p:txBody>
      </p:sp>
      <p:sp>
        <p:nvSpPr>
          <p:cNvPr id="6151" name="Text Box 7"/>
          <p:cNvSpPr txBox="1">
            <a:spLocks noChangeArrowheads="1"/>
          </p:cNvSpPr>
          <p:nvPr/>
        </p:nvSpPr>
        <p:spPr bwMode="auto">
          <a:xfrm>
            <a:off x="1331913" y="1268413"/>
            <a:ext cx="184150" cy="366712"/>
          </a:xfrm>
          <a:prstGeom prst="rect">
            <a:avLst/>
          </a:prstGeom>
          <a:noFill/>
          <a:ln w="9525">
            <a:noFill/>
            <a:miter lim="800000"/>
            <a:headEnd/>
            <a:tailEnd/>
          </a:ln>
          <a:effectLst/>
        </p:spPr>
        <p:txBody>
          <a:bodyPr wrap="none">
            <a:spAutoFit/>
          </a:bodyPr>
          <a:lstStyle/>
          <a:p>
            <a:endParaRPr lang="en-US"/>
          </a:p>
        </p:txBody>
      </p:sp>
      <p:sp>
        <p:nvSpPr>
          <p:cNvPr id="6152" name="Text Box 8"/>
          <p:cNvSpPr txBox="1">
            <a:spLocks noChangeArrowheads="1"/>
          </p:cNvSpPr>
          <p:nvPr/>
        </p:nvSpPr>
        <p:spPr bwMode="auto">
          <a:xfrm>
            <a:off x="1963738" y="2708275"/>
            <a:ext cx="1023937" cy="457200"/>
          </a:xfrm>
          <a:prstGeom prst="rect">
            <a:avLst/>
          </a:prstGeom>
          <a:noFill/>
          <a:ln w="9525">
            <a:noFill/>
            <a:miter lim="800000"/>
            <a:headEnd/>
            <a:tailEnd/>
          </a:ln>
          <a:effectLst/>
        </p:spPr>
        <p:txBody>
          <a:bodyPr wrap="none">
            <a:spAutoFit/>
          </a:bodyPr>
          <a:lstStyle/>
          <a:p>
            <a:r>
              <a:rPr lang="es-ES" sz="1200" b="1"/>
              <a:t>Nuevos</a:t>
            </a:r>
          </a:p>
          <a:p>
            <a:r>
              <a:rPr lang="es-ES" sz="1200" b="1"/>
              <a:t>ansiolíticos</a:t>
            </a:r>
          </a:p>
        </p:txBody>
      </p:sp>
      <p:grpSp>
        <p:nvGrpSpPr>
          <p:cNvPr id="2" name="Group 9"/>
          <p:cNvGrpSpPr>
            <a:grpSpLocks/>
          </p:cNvGrpSpPr>
          <p:nvPr/>
        </p:nvGrpSpPr>
        <p:grpSpPr bwMode="auto">
          <a:xfrm>
            <a:off x="1619250" y="1831975"/>
            <a:ext cx="2232025" cy="517525"/>
            <a:chOff x="1020" y="1154"/>
            <a:chExt cx="1374" cy="326"/>
          </a:xfrm>
        </p:grpSpPr>
        <p:sp>
          <p:nvSpPr>
            <p:cNvPr id="6154" name="Rectangle 10"/>
            <p:cNvSpPr>
              <a:spLocks noChangeArrowheads="1"/>
            </p:cNvSpPr>
            <p:nvPr/>
          </p:nvSpPr>
          <p:spPr bwMode="auto">
            <a:xfrm>
              <a:off x="1052" y="1154"/>
              <a:ext cx="1180" cy="317"/>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6155" name="Text Box 11"/>
            <p:cNvSpPr txBox="1">
              <a:spLocks noChangeArrowheads="1"/>
            </p:cNvSpPr>
            <p:nvPr/>
          </p:nvSpPr>
          <p:spPr bwMode="auto">
            <a:xfrm>
              <a:off x="1020" y="1154"/>
              <a:ext cx="1374" cy="326"/>
            </a:xfrm>
            <a:prstGeom prst="rect">
              <a:avLst/>
            </a:prstGeom>
            <a:noFill/>
            <a:ln w="9525">
              <a:noFill/>
              <a:miter lim="800000"/>
              <a:headEnd/>
              <a:tailEnd/>
            </a:ln>
            <a:effectLst/>
          </p:spPr>
          <p:txBody>
            <a:bodyPr>
              <a:spAutoFit/>
            </a:bodyPr>
            <a:lstStyle/>
            <a:p>
              <a:r>
                <a:rPr lang="es-ES" sz="1400" b="1"/>
                <a:t>Antidepresivos </a:t>
              </a:r>
            </a:p>
            <a:p>
              <a:r>
                <a:rPr lang="es-ES" sz="1400" b="1"/>
                <a:t>Inhibidores de la MAO</a:t>
              </a:r>
            </a:p>
          </p:txBody>
        </p:sp>
      </p:grpSp>
      <p:sp>
        <p:nvSpPr>
          <p:cNvPr id="6156" name="Rectangle 12"/>
          <p:cNvSpPr>
            <a:spLocks noChangeArrowheads="1"/>
          </p:cNvSpPr>
          <p:nvPr/>
        </p:nvSpPr>
        <p:spPr bwMode="auto">
          <a:xfrm>
            <a:off x="5740400" y="2565400"/>
            <a:ext cx="1008063" cy="503238"/>
          </a:xfrm>
          <a:prstGeom prst="rect">
            <a:avLst/>
          </a:prstGeom>
          <a:solidFill>
            <a:schemeClr val="bg1"/>
          </a:solidFill>
          <a:ln w="9525">
            <a:solidFill>
              <a:schemeClr val="tx1"/>
            </a:solidFill>
            <a:miter lim="800000"/>
            <a:headEnd/>
            <a:tailEnd/>
          </a:ln>
          <a:effectLst/>
        </p:spPr>
        <p:txBody>
          <a:bodyPr wrap="none" anchor="ctr"/>
          <a:lstStyle/>
          <a:p>
            <a:pPr algn="ctr"/>
            <a:r>
              <a:rPr lang="es-ES"/>
              <a:t>v</a:t>
            </a:r>
          </a:p>
        </p:txBody>
      </p:sp>
      <p:sp>
        <p:nvSpPr>
          <p:cNvPr id="6157" name="Text Box 13"/>
          <p:cNvSpPr txBox="1">
            <a:spLocks noChangeArrowheads="1"/>
          </p:cNvSpPr>
          <p:nvPr/>
        </p:nvSpPr>
        <p:spPr bwMode="auto">
          <a:xfrm>
            <a:off x="5724525" y="2565400"/>
            <a:ext cx="1023938" cy="457200"/>
          </a:xfrm>
          <a:prstGeom prst="rect">
            <a:avLst/>
          </a:prstGeom>
          <a:noFill/>
          <a:ln w="9525">
            <a:noFill/>
            <a:miter lim="800000"/>
            <a:headEnd/>
            <a:tailEnd/>
          </a:ln>
          <a:effectLst/>
        </p:spPr>
        <p:txBody>
          <a:bodyPr wrap="none">
            <a:spAutoFit/>
          </a:bodyPr>
          <a:lstStyle/>
          <a:p>
            <a:r>
              <a:rPr lang="es-ES" sz="1200" b="1"/>
              <a:t>Nuevos</a:t>
            </a:r>
          </a:p>
          <a:p>
            <a:r>
              <a:rPr lang="es-ES" sz="1200" b="1"/>
              <a:t>ansiolíticos</a:t>
            </a:r>
          </a:p>
        </p:txBody>
      </p:sp>
      <p:sp>
        <p:nvSpPr>
          <p:cNvPr id="6159" name="Text Box 15"/>
          <p:cNvSpPr txBox="1">
            <a:spLocks noChangeArrowheads="1"/>
          </p:cNvSpPr>
          <p:nvPr/>
        </p:nvSpPr>
        <p:spPr bwMode="auto">
          <a:xfrm>
            <a:off x="4697413" y="4348172"/>
            <a:ext cx="1581150" cy="366712"/>
          </a:xfrm>
          <a:prstGeom prst="rect">
            <a:avLst/>
          </a:prstGeom>
          <a:solidFill>
            <a:schemeClr val="tx1">
              <a:alpha val="0"/>
            </a:schemeClr>
          </a:solidFill>
          <a:ln w="9525">
            <a:noFill/>
            <a:miter lim="800000"/>
            <a:headEnd/>
            <a:tailEnd/>
          </a:ln>
          <a:effectLst/>
        </p:spPr>
        <p:txBody>
          <a:bodyPr>
            <a:spAutoFit/>
          </a:bodyPr>
          <a:lstStyle/>
          <a:p>
            <a:r>
              <a:rPr lang="es-ES" dirty="0" err="1">
                <a:solidFill>
                  <a:srgbClr val="FFFF00"/>
                </a:solidFill>
              </a:rPr>
              <a:t>Antipsicóticos</a:t>
            </a:r>
            <a:endParaRPr lang="es-ES" dirty="0">
              <a:solidFill>
                <a:srgbClr val="FFFF00"/>
              </a:solidFill>
            </a:endParaRPr>
          </a:p>
        </p:txBody>
      </p:sp>
      <p:sp>
        <p:nvSpPr>
          <p:cNvPr id="6160" name="Rectangle 16"/>
          <p:cNvSpPr>
            <a:spLocks noChangeArrowheads="1"/>
          </p:cNvSpPr>
          <p:nvPr/>
        </p:nvSpPr>
        <p:spPr bwMode="auto">
          <a:xfrm>
            <a:off x="2484438" y="6021388"/>
            <a:ext cx="1439862" cy="647700"/>
          </a:xfrm>
          <a:prstGeom prst="rect">
            <a:avLst/>
          </a:prstGeom>
          <a:solidFill>
            <a:schemeClr val="bg1">
              <a:alpha val="0"/>
            </a:schemeClr>
          </a:solidFill>
          <a:ln w="9525">
            <a:noFill/>
            <a:miter lim="800000"/>
            <a:headEnd/>
            <a:tailEnd/>
          </a:ln>
          <a:effectLst/>
        </p:spPr>
        <p:txBody>
          <a:bodyPr wrap="none" anchor="ctr"/>
          <a:lstStyle/>
          <a:p>
            <a:endParaRPr lang="en-US"/>
          </a:p>
        </p:txBody>
      </p:sp>
      <p:sp>
        <p:nvSpPr>
          <p:cNvPr id="6161" name="Rectangle 17"/>
          <p:cNvSpPr>
            <a:spLocks noChangeArrowheads="1"/>
          </p:cNvSpPr>
          <p:nvPr/>
        </p:nvSpPr>
        <p:spPr bwMode="auto">
          <a:xfrm>
            <a:off x="5435600" y="5229225"/>
            <a:ext cx="1944688" cy="936625"/>
          </a:xfrm>
          <a:prstGeom prst="rect">
            <a:avLst/>
          </a:prstGeom>
          <a:noFill/>
          <a:ln w="9525">
            <a:noFill/>
            <a:miter lim="800000"/>
            <a:headEnd/>
            <a:tailEnd/>
          </a:ln>
          <a:effectLst/>
        </p:spPr>
        <p:txBody>
          <a:bodyPr wrap="none" anchor="ctr"/>
          <a:lstStyle/>
          <a:p>
            <a:endParaRPr lang="en-US"/>
          </a:p>
        </p:txBody>
      </p:sp>
    </p:spTree>
    <p:extLst>
      <p:ext uri="{BB962C8B-B14F-4D97-AF65-F5344CB8AC3E}">
        <p14:creationId xmlns:p14="http://schemas.microsoft.com/office/powerpoint/2010/main" val="25345025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MG_0005"/>
          <p:cNvPicPr>
            <a:picLocks noChangeAspect="1" noChangeArrowheads="1"/>
          </p:cNvPicPr>
          <p:nvPr/>
        </p:nvPicPr>
        <p:blipFill>
          <a:blip r:embed="rId2" cstate="print"/>
          <a:srcRect l="3165" r="3207" b="4861"/>
          <a:stretch>
            <a:fillRect/>
          </a:stretch>
        </p:blipFill>
        <p:spPr bwMode="auto">
          <a:xfrm>
            <a:off x="661988" y="0"/>
            <a:ext cx="3478212" cy="6858000"/>
          </a:xfrm>
          <a:prstGeom prst="rect">
            <a:avLst/>
          </a:prstGeom>
          <a:noFill/>
        </p:spPr>
      </p:pic>
      <p:pic>
        <p:nvPicPr>
          <p:cNvPr id="46083" name="Picture 3" descr="IMG_0006"/>
          <p:cNvPicPr>
            <a:picLocks noChangeAspect="1" noChangeArrowheads="1"/>
          </p:cNvPicPr>
          <p:nvPr/>
        </p:nvPicPr>
        <p:blipFill>
          <a:blip r:embed="rId3" cstate="print"/>
          <a:srcRect l="6966" r="3522" b="10275"/>
          <a:stretch>
            <a:fillRect/>
          </a:stretch>
        </p:blipFill>
        <p:spPr bwMode="auto">
          <a:xfrm>
            <a:off x="4281488" y="476250"/>
            <a:ext cx="4694237" cy="5616575"/>
          </a:xfrm>
          <a:prstGeom prst="rect">
            <a:avLst/>
          </a:prstGeom>
          <a:noFill/>
        </p:spPr>
      </p:pic>
      <p:pic>
        <p:nvPicPr>
          <p:cNvPr id="46084" name="Picture 4" descr="56FF4"/>
          <p:cNvPicPr>
            <a:picLocks noChangeAspect="1" noChangeArrowheads="1"/>
          </p:cNvPicPr>
          <p:nvPr/>
        </p:nvPicPr>
        <p:blipFill>
          <a:blip r:embed="rId4" cstate="print"/>
          <a:srcRect/>
          <a:stretch>
            <a:fillRect/>
          </a:stretch>
        </p:blipFill>
        <p:spPr bwMode="auto">
          <a:xfrm>
            <a:off x="4284663" y="333375"/>
            <a:ext cx="4608512" cy="3271838"/>
          </a:xfrm>
          <a:prstGeom prst="rect">
            <a:avLst/>
          </a:prstGeom>
          <a:noFill/>
        </p:spPr>
      </p:pic>
    </p:spTree>
    <p:extLst>
      <p:ext uri="{BB962C8B-B14F-4D97-AF65-F5344CB8AC3E}">
        <p14:creationId xmlns:p14="http://schemas.microsoft.com/office/powerpoint/2010/main" val="692071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5334000" y="1462088"/>
            <a:ext cx="37338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_tradnl" altLang="es-ES" b="1" dirty="0">
                <a:solidFill>
                  <a:srgbClr val="FFFF00"/>
                </a:solidFill>
              </a:rPr>
              <a:t>La sobreexpresión genética de la subunidad NR2B del receptor NMDA facilita el aprendizaje y la </a:t>
            </a:r>
            <a:r>
              <a:rPr lang="es-ES_tradnl" altLang="es-ES" b="1" dirty="0" smtClean="0">
                <a:solidFill>
                  <a:srgbClr val="FFFF00"/>
                </a:solidFill>
              </a:rPr>
              <a:t>memoria.</a:t>
            </a:r>
            <a:endParaRPr lang="es-ES_tradnl" altLang="es-ES" b="1" dirty="0">
              <a:solidFill>
                <a:srgbClr val="FFFF00"/>
              </a:solidFill>
            </a:endParaRPr>
          </a:p>
          <a:p>
            <a:pPr eaLnBrk="1" hangingPunct="1"/>
            <a:r>
              <a:rPr lang="es-ES_tradnl" altLang="es-ES" b="1" dirty="0"/>
              <a:t> </a:t>
            </a:r>
            <a:endParaRPr lang="es-ES" altLang="es-ES" b="1"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572000"/>
            <a:ext cx="36576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824163"/>
            <a:ext cx="3657600"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descr="GLUTSINAP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8" y="76200"/>
            <a:ext cx="3141662"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Smartmouseh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9775" y="76200"/>
            <a:ext cx="1978025" cy="676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1295400" y="3200400"/>
            <a:ext cx="914400" cy="8382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MX" altLang="es-ES"/>
          </a:p>
        </p:txBody>
      </p:sp>
      <p:sp>
        <p:nvSpPr>
          <p:cNvPr id="57352" name="Text Box 8"/>
          <p:cNvSpPr txBox="1">
            <a:spLocks noChangeArrowheads="1"/>
          </p:cNvSpPr>
          <p:nvPr/>
        </p:nvSpPr>
        <p:spPr bwMode="auto">
          <a:xfrm>
            <a:off x="5346700" y="0"/>
            <a:ext cx="37973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_tradnl" altLang="es-ES" b="1" dirty="0">
                <a:solidFill>
                  <a:srgbClr val="FFFF00"/>
                </a:solidFill>
              </a:rPr>
              <a:t>Las </a:t>
            </a:r>
            <a:r>
              <a:rPr lang="es-ES_tradnl" altLang="es-ES" b="1" u="sng" dirty="0">
                <a:solidFill>
                  <a:srgbClr val="FFFF00"/>
                </a:solidFill>
              </a:rPr>
              <a:t>sinapsis </a:t>
            </a:r>
            <a:r>
              <a:rPr lang="es-ES_tradnl" altLang="es-ES" b="1" u="sng" dirty="0" err="1">
                <a:solidFill>
                  <a:srgbClr val="FFFF00"/>
                </a:solidFill>
              </a:rPr>
              <a:t>glutamatérgicas</a:t>
            </a:r>
            <a:r>
              <a:rPr lang="es-ES_tradnl" altLang="es-ES" b="1" dirty="0">
                <a:solidFill>
                  <a:srgbClr val="FFFF00"/>
                </a:solidFill>
              </a:rPr>
              <a:t> participan de manera esencial en los procesos de aprendizaje y memoria, a través del receptor NMDA</a:t>
            </a:r>
            <a:r>
              <a:rPr lang="es-ES_tradnl" altLang="es-ES" dirty="0">
                <a:solidFill>
                  <a:srgbClr val="FFFF00"/>
                </a:solidFill>
              </a:rPr>
              <a:t> </a:t>
            </a:r>
            <a:r>
              <a:rPr lang="es-ES_tradnl" altLang="es-ES" dirty="0" smtClean="0">
                <a:solidFill>
                  <a:srgbClr val="FFFF00"/>
                </a:solidFill>
              </a:rPr>
              <a:t>.</a:t>
            </a:r>
            <a:endParaRPr lang="es-ES" altLang="es-ES" dirty="0">
              <a:solidFill>
                <a:srgbClr val="FFFF00"/>
              </a:solidFill>
            </a:endParaRPr>
          </a:p>
        </p:txBody>
      </p:sp>
      <p:sp>
        <p:nvSpPr>
          <p:cNvPr id="10249" name="Rectangle 9"/>
          <p:cNvSpPr>
            <a:spLocks noChangeArrowheads="1"/>
          </p:cNvSpPr>
          <p:nvPr/>
        </p:nvSpPr>
        <p:spPr bwMode="auto">
          <a:xfrm>
            <a:off x="1600200" y="3429000"/>
            <a:ext cx="304800" cy="533400"/>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MX" altLang="es-ES"/>
          </a:p>
        </p:txBody>
      </p:sp>
    </p:spTree>
    <p:extLst>
      <p:ext uri="{BB962C8B-B14F-4D97-AF65-F5344CB8AC3E}">
        <p14:creationId xmlns:p14="http://schemas.microsoft.com/office/powerpoint/2010/main" val="6791106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0242"/>
                                        </p:tgtEl>
                                        <p:attrNameLst>
                                          <p:attrName>style.visibility</p:attrName>
                                        </p:attrNameLst>
                                      </p:cBhvr>
                                      <p:to>
                                        <p:strVal val="visible"/>
                                      </p:to>
                                    </p:set>
                                    <p:anim calcmode="lin" valueType="num">
                                      <p:cBhvr additive="base">
                                        <p:cTn id="11" dur="500" fill="hold"/>
                                        <p:tgtEl>
                                          <p:spTgt spid="10242"/>
                                        </p:tgtEl>
                                        <p:attrNameLst>
                                          <p:attrName>ppt_x</p:attrName>
                                        </p:attrNameLst>
                                      </p:cBhvr>
                                      <p:tavLst>
                                        <p:tav tm="0">
                                          <p:val>
                                            <p:strVal val="1+#ppt_w/2"/>
                                          </p:val>
                                        </p:tav>
                                        <p:tav tm="100000">
                                          <p:val>
                                            <p:strVal val="#ppt_x"/>
                                          </p:val>
                                        </p:tav>
                                      </p:tavLst>
                                    </p:anim>
                                    <p:anim calcmode="lin" valueType="num">
                                      <p:cBhvr additive="base">
                                        <p:cTn id="12" dur="500" fill="hold"/>
                                        <p:tgtEl>
                                          <p:spTgt spid="1024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24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nodeType="clickEffect">
                                  <p:stCondLst>
                                    <p:cond delay="0"/>
                                  </p:stCondLst>
                                  <p:childTnLst>
                                    <p:set>
                                      <p:cBhvr>
                                        <p:cTn id="20" dur="1" fill="hold">
                                          <p:stCondLst>
                                            <p:cond delay="0"/>
                                          </p:stCondLst>
                                        </p:cTn>
                                        <p:tgtEl>
                                          <p:spTgt spid="10246"/>
                                        </p:tgtEl>
                                        <p:attrNameLst>
                                          <p:attrName>style.visibility</p:attrName>
                                        </p:attrNameLst>
                                      </p:cBhvr>
                                      <p:to>
                                        <p:strVal val="visible"/>
                                      </p:to>
                                    </p:set>
                                    <p:anim calcmode="lin" valueType="num">
                                      <p:cBhvr additive="base">
                                        <p:cTn id="21" dur="500" fill="hold"/>
                                        <p:tgtEl>
                                          <p:spTgt spid="10246"/>
                                        </p:tgtEl>
                                        <p:attrNameLst>
                                          <p:attrName>ppt_x</p:attrName>
                                        </p:attrNameLst>
                                      </p:cBhvr>
                                      <p:tavLst>
                                        <p:tav tm="0">
                                          <p:val>
                                            <p:strVal val="#ppt_x"/>
                                          </p:val>
                                        </p:tav>
                                        <p:tav tm="100000">
                                          <p:val>
                                            <p:strVal val="#ppt_x"/>
                                          </p:val>
                                        </p:tav>
                                      </p:tavLst>
                                    </p:anim>
                                    <p:anim calcmode="lin" valueType="num">
                                      <p:cBhvr additive="base">
                                        <p:cTn id="22" dur="500" fill="hold"/>
                                        <p:tgtEl>
                                          <p:spTgt spid="10246"/>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nodeType="clickEffect">
                                  <p:stCondLst>
                                    <p:cond delay="0"/>
                                  </p:stCondLst>
                                  <p:childTnLst>
                                    <p:set>
                                      <p:cBhvr>
                                        <p:cTn id="26" dur="1" fill="hold">
                                          <p:stCondLst>
                                            <p:cond delay="0"/>
                                          </p:stCondLst>
                                        </p:cTn>
                                        <p:tgtEl>
                                          <p:spTgt spid="10244"/>
                                        </p:tgtEl>
                                        <p:attrNameLst>
                                          <p:attrName>style.visibility</p:attrName>
                                        </p:attrNameLst>
                                      </p:cBhvr>
                                      <p:to>
                                        <p:strVal val="visible"/>
                                      </p:to>
                                    </p:set>
                                    <p:anim calcmode="lin" valueType="num">
                                      <p:cBhvr additive="base">
                                        <p:cTn id="27" dur="500" fill="hold"/>
                                        <p:tgtEl>
                                          <p:spTgt spid="10244"/>
                                        </p:tgtEl>
                                        <p:attrNameLst>
                                          <p:attrName>ppt_x</p:attrName>
                                        </p:attrNameLst>
                                      </p:cBhvr>
                                      <p:tavLst>
                                        <p:tav tm="0">
                                          <p:val>
                                            <p:strVal val="1+#ppt_w/2"/>
                                          </p:val>
                                        </p:tav>
                                        <p:tav tm="100000">
                                          <p:val>
                                            <p:strVal val="#ppt_x"/>
                                          </p:val>
                                        </p:tav>
                                      </p:tavLst>
                                    </p:anim>
                                    <p:anim calcmode="lin" valueType="num">
                                      <p:cBhvr additive="base">
                                        <p:cTn id="28" dur="500" fill="hold"/>
                                        <p:tgtEl>
                                          <p:spTgt spid="10244"/>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nodeType="clickEffect">
                                  <p:stCondLst>
                                    <p:cond delay="0"/>
                                  </p:stCondLst>
                                  <p:childTnLst>
                                    <p:set>
                                      <p:cBhvr>
                                        <p:cTn id="32" dur="1" fill="hold">
                                          <p:stCondLst>
                                            <p:cond delay="0"/>
                                          </p:stCondLst>
                                        </p:cTn>
                                        <p:tgtEl>
                                          <p:spTgt spid="10243"/>
                                        </p:tgtEl>
                                        <p:attrNameLst>
                                          <p:attrName>style.visibility</p:attrName>
                                        </p:attrNameLst>
                                      </p:cBhvr>
                                      <p:to>
                                        <p:strVal val="visible"/>
                                      </p:to>
                                    </p:set>
                                    <p:anim calcmode="lin" valueType="num">
                                      <p:cBhvr additive="base">
                                        <p:cTn id="33" dur="500" fill="hold"/>
                                        <p:tgtEl>
                                          <p:spTgt spid="10243"/>
                                        </p:tgtEl>
                                        <p:attrNameLst>
                                          <p:attrName>ppt_x</p:attrName>
                                        </p:attrNameLst>
                                      </p:cBhvr>
                                      <p:tavLst>
                                        <p:tav tm="0">
                                          <p:val>
                                            <p:strVal val="1+#ppt_w/2"/>
                                          </p:val>
                                        </p:tav>
                                        <p:tav tm="100000">
                                          <p:val>
                                            <p:strVal val="#ppt_x"/>
                                          </p:val>
                                        </p:tav>
                                      </p:tavLst>
                                    </p:anim>
                                    <p:anim calcmode="lin" valueType="num">
                                      <p:cBhvr additive="base">
                                        <p:cTn id="34" dur="500" fill="hold"/>
                                        <p:tgtEl>
                                          <p:spTgt spid="102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utoUpdateAnimBg="0"/>
      <p:bldP spid="10247" grpId="0" animBg="1"/>
      <p:bldP spid="10249"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2414</TotalTime>
  <Words>5395</Words>
  <Application>Microsoft Macintosh PowerPoint</Application>
  <PresentationFormat>Presentación en pantalla (4:3)</PresentationFormat>
  <Paragraphs>460</Paragraphs>
  <Slides>155</Slides>
  <Notes>3</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155</vt:i4>
      </vt:variant>
    </vt:vector>
  </HeadingPairs>
  <TitlesOfParts>
    <vt:vector size="157" baseType="lpstr">
      <vt:lpstr>Tema de Office</vt:lpstr>
      <vt:lpstr>Acrobat Document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Centor</dc:creator>
  <cp:lastModifiedBy>DG DC</cp:lastModifiedBy>
  <cp:revision>338</cp:revision>
  <dcterms:created xsi:type="dcterms:W3CDTF">2013-07-23T16:38:24Z</dcterms:created>
  <dcterms:modified xsi:type="dcterms:W3CDTF">2016-12-06T17:22:26Z</dcterms:modified>
</cp:coreProperties>
</file>