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11" r:id="rId3"/>
    <p:sldId id="257" r:id="rId4"/>
    <p:sldId id="259" r:id="rId5"/>
    <p:sldId id="298" r:id="rId6"/>
    <p:sldId id="299" r:id="rId7"/>
    <p:sldId id="318" r:id="rId8"/>
    <p:sldId id="317" r:id="rId9"/>
    <p:sldId id="267" r:id="rId10"/>
    <p:sldId id="268" r:id="rId11"/>
    <p:sldId id="270" r:id="rId12"/>
    <p:sldId id="319" r:id="rId13"/>
    <p:sldId id="301" r:id="rId14"/>
    <p:sldId id="280" r:id="rId15"/>
    <p:sldId id="273" r:id="rId16"/>
    <p:sldId id="274" r:id="rId17"/>
    <p:sldId id="305" r:id="rId18"/>
    <p:sldId id="284" r:id="rId19"/>
    <p:sldId id="286" r:id="rId20"/>
    <p:sldId id="309" r:id="rId21"/>
    <p:sldId id="287" r:id="rId22"/>
    <p:sldId id="312" r:id="rId23"/>
    <p:sldId id="293" r:id="rId24"/>
    <p:sldId id="294" r:id="rId25"/>
    <p:sldId id="316" r:id="rId26"/>
    <p:sldId id="314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9677" autoAdjust="0"/>
  </p:normalViewPr>
  <p:slideViewPr>
    <p:cSldViewPr>
      <p:cViewPr>
        <p:scale>
          <a:sx n="70" d="100"/>
          <a:sy n="70" d="100"/>
        </p:scale>
        <p:origin x="-2016" y="-2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39A6-90B9-4942-A97E-DC139E66E495}" type="datetimeFigureOut">
              <a:rPr lang="es-MX" smtClean="0"/>
              <a:pPr/>
              <a:t>28/11/16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7E9A1-FF54-458C-B7BC-F6455DD124E3}" type="slidenum">
              <a:rPr lang="es-MX" smtClean="0"/>
              <a:pPr/>
              <a:t>‹Nr.›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x/url?sa=i&amp;rct=j&amp;q=&amp;esrc=s&amp;frm=1&amp;source=images&amp;cd=&amp;cad=rja&amp;docid=ORbSHsqi7G7MxM&amp;tbnid=xa1ku99OAkV9HM:&amp;ved=0CAUQjRw&amp;url=http://www.creces.cl/new/index.asp?imat=%20%20%3E%20%2024&amp;tc=3&amp;nc=5&amp;art=1809&amp;ei=QFUqUqnqOuaE2wWxpIGoBQ&amp;bvm=bv.51773540,d.b2I&amp;psig=AFQjCNGbN0S884QdAdRsH3cT7SUJkEwdTw&amp;ust=1378592388581603" TargetMode="External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ajarocha.com/wp-content/uploads/2013/01/depresion1.jpg" TargetMode="External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0.png"/><Relationship Id="rId5" Type="http://schemas.openxmlformats.org/officeDocument/2006/relationships/hyperlink" Target="http://www.google.com.mx/imgres?imgurl=http://1.bp.blogspot.com/-3_Xws7SCrpY/TsRosFW9MvI/AAAAAAAAAEk/bUYs9Ds07vs/s320/menopausia.jpg&amp;imgrefurl=http://vivesindepresionmexico.blogspot.com/2011/11/depresion-y-menopausia.html&amp;docid=AoHIu2jdz1JstM&amp;tbnid=6wwFHO8HxmDGdM:&amp;w=227&amp;h=340&amp;ei=9rMYUpLmK6jm2gWL7oCYAQ&amp;ved=0CAIQxiAwAA&amp;iact=c" TargetMode="External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medicinenet.com/script/main/art.asp?articlekey=80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hyperlink" Target="http://www.google.com.mx/url?sa=i&amp;rct=j&amp;q=&amp;esrc=s&amp;source=images&amp;cd=&amp;cad=rja&amp;uact=8&amp;ved=0CAcQjRxqFQoTCKPylIOs0cgCFQTSgAodQ5MJXQ&amp;url=http://thepsychguru.com/2012/10/what-is-mtor-and-why-is-it-a-hot-topic-in-psychiatry-today-2/&amp;psig=AFQjCNGnIFcEum67-KmXKLPRGRFbuh6MHw&amp;ust=1445440602938070" TargetMode="External"/><Relationship Id="rId5" Type="http://schemas.openxmlformats.org/officeDocument/2006/relationships/image" Target="../media/image46.jpeg"/><Relationship Id="rId6" Type="http://schemas.openxmlformats.org/officeDocument/2006/relationships/hyperlink" Target="http://www.google.com.mx/url?sa=i&amp;rct=j&amp;q=&amp;esrc=s&amp;source=images&amp;cd=&amp;cad=rja&amp;uact=8&amp;ved=0CAcQjRxqFQoTCO_9m7ys0cgCFYyigAodm28Org&amp;url=http://www.nature.com/npp/journal/v33/n1/fig_tab/1301574f2.html&amp;psig=AFQjCNHx_xO3Y1umpKt-cV0vM1tZiHBwYg&amp;ust=1445440724407048" TargetMode="External"/><Relationship Id="rId7" Type="http://schemas.openxmlformats.org/officeDocument/2006/relationships/image" Target="../media/image47.jpeg"/><Relationship Id="rId8" Type="http://schemas.openxmlformats.org/officeDocument/2006/relationships/hyperlink" Target="http://www.google.com.mx/url?sa=i&amp;rct=j&amp;q=&amp;esrc=s&amp;source=images&amp;cd=&amp;cad=rja&amp;uact=8&amp;ved=0CAcQjRxqFQoTCOjr77yu0cgCFcXNgAodg0wHjg&amp;url=http://www.yalescientific.org/2011/02/uncovering-the-biology-of-depression/&amp;psig=AFQjCNGo78FHQ4aYZeqQP-D_vEO0GJuC8A&amp;ust=1445441257635127" TargetMode="External"/><Relationship Id="rId9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com.mx/url?sa=i&amp;rct=j&amp;q=&amp;esrc=s&amp;source=images&amp;cd=&amp;cad=rja&amp;uact=8&amp;ved=0CAcQjRxqFQoTCPjE76io0cgCFZL-gAodrb8HPw&amp;url=http://www.slideshare.net/hanipsych/hanipsych-biology-of-depression&amp;psig=AFQjCNEVqXB49OJWhcfbRbkWkhGzBEVoNg&amp;ust=144543955253509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3263392/figure/DialoguesClinNeurosci-13-453-g003/" TargetMode="External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61.png"/><Relationship Id="rId5" Type="http://schemas.openxmlformats.org/officeDocument/2006/relationships/image" Target="../media/image62.gi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wmf"/><Relationship Id="rId3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hyperlink" Target="http://www.google.com.mx/url?sa=i&amp;rct=j&amp;q=&amp;esrc=s&amp;frm=1&amp;source=images&amp;cd=&amp;cad=rja&amp;uact=8&amp;ved=0CAcQjRxqFQoTCLiIucKVhMYCFQsBrAod8BAAuw&amp;url=http://www.musictimes.com/articles/29398/20150223/clint-eastwood-christina-sandera-oscars-2015-red-carpet-american-sniper.htm&amp;ei=yqx3Vbj7A4uCsAXwoYDYCw&amp;bvm=bv.95039771,d.b2w&amp;psig=AFQjCNHvGPQQFYJlrNrShPOw2PLsITshEg&amp;ust=1433992775834197" TargetMode="External"/><Relationship Id="rId5" Type="http://schemas.openxmlformats.org/officeDocument/2006/relationships/image" Target="../media/image66.jpeg"/><Relationship Id="rId6" Type="http://schemas.openxmlformats.org/officeDocument/2006/relationships/hyperlink" Target="http://3.bp.blogspot.com/-dtELrGNQZnU/UxTJ0u2Tb3I/AAAAAAAAHTQ/5deLzWiEFNY/s1600/el+amante+portada.jpg" TargetMode="External"/><Relationship Id="rId7" Type="http://schemas.openxmlformats.org/officeDocument/2006/relationships/image" Target="../media/image67.jpeg"/><Relationship Id="rId8" Type="http://schemas.openxmlformats.org/officeDocument/2006/relationships/image" Target="../media/image68.jpe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6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iibce.edu.uy/uas/neuronas/comunica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hyperlink" Target="http://www.google.com.mx/url?sa=i&amp;rct=j&amp;q=&amp;esrc=s&amp;frm=1&amp;source=images&amp;cd=&amp;cad=rja&amp;docid=R0eEzkyHTo_AgM&amp;tbnid=AmFp6TFaW20AvM:&amp;ved=0CAUQjRw&amp;url=http://es.dreamstime.com/imagen-de-archivo-libre-de-regal%C3%ADas-vieja-llave-r%C3%BAstica-en-el-ojo-de-la-cerradura-image31785466&amp;ei=QyyQUt6iFIqz2gW01IDoAw&amp;bvm=bv.56988011,d.b2I&amp;psig=AFQjCNH-7TJ2Gy9DYsgEPnPecYIopV1_Bw&amp;ust=1385266563168486" TargetMode="External"/><Relationship Id="rId5" Type="http://schemas.openxmlformats.org/officeDocument/2006/relationships/image" Target="../media/image16.jpeg"/><Relationship Id="rId6" Type="http://schemas.openxmlformats.org/officeDocument/2006/relationships/hyperlink" Target="http://www.google.com.mx/url?sa=i&amp;rct=j&amp;q=&amp;esrc=s&amp;frm=1&amp;source=images&amp;cd=&amp;cad=rja&amp;docid=BijQIIH4turgGM&amp;tbnid=U9InSMwL1qFvMM:&amp;ved=0CAUQjRw&amp;url=http://www.elespectador.com.mx/2011/04/suspenden-corridas-de-autobus-de-mexico-a-tamaulipas/&amp;ei=nyyQUpq7JYTW2AW1n4HgAg&amp;bvm=bv.56988011,d.b2I&amp;psig=AFQjCNHEM_fHfnpwr-yZ-kILJSPLM32urA&amp;ust=1385266696515866" TargetMode="External"/><Relationship Id="rId7" Type="http://schemas.openxmlformats.org/officeDocument/2006/relationships/image" Target="../media/image17.jpeg"/><Relationship Id="rId8" Type="http://schemas.openxmlformats.org/officeDocument/2006/relationships/image" Target="../media/image18.pn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hyperlink" Target="http://www.google.com.mx/url?sa=i&amp;rct=j&amp;q=&amp;esrc=s&amp;frm=1&amp;source=images&amp;cd=&amp;cad=rja&amp;uact=8&amp;ved=0CAcQjRw&amp;url=http://www.emcdda.europa.eu/publications/drug-profiles/methamphetamine&amp;ei=bl24VLe-KIX8yQSSjoLoBw&amp;bvm=bv.83829542,d.aWw&amp;psig=AFQjCNFNTAO5DhuFb4RD4912hGOUs92RFw&amp;ust=1421455082442269" TargetMode="External"/><Relationship Id="rId5" Type="http://schemas.openxmlformats.org/officeDocument/2006/relationships/image" Target="../media/image23.gif"/><Relationship Id="rId6" Type="http://schemas.openxmlformats.org/officeDocument/2006/relationships/image" Target="../media/image24.png"/><Relationship Id="rId7" Type="http://schemas.openxmlformats.org/officeDocument/2006/relationships/hyperlink" Target="http://www.google.com.mx/url?sa=i&amp;rct=j&amp;q=&amp;esrc=s&amp;frm=1&amp;source=images&amp;cd=&amp;cad=rja&amp;uact=8&amp;ved=0CAcQjRw&amp;url=http://commons.wikimedia.org/wiki/File:Noradrenaline2.svg&amp;ei=yF-4VJHULIeQyASwpIDQDw&amp;bvm=bv.83829542,d.aWw&amp;psig=AFQjCNGsq8ZoOV0bbEpXs_d7T1LXs--lnw&amp;ust=1421455686565685" TargetMode="External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6.png"/><Relationship Id="rId5" Type="http://schemas.openxmlformats.org/officeDocument/2006/relationships/hyperlink" Target="http://www.google.com.mx/url?sa=i&amp;source=images&amp;cd=&amp;cad=rja&amp;docid=7idpuSii7XNDTM&amp;tbnid=h3-S7MgDt0Fr0M:&amp;ved=0CAgQjRwwAA&amp;url=http://www.viajeros.com/fotos/la-selva-que-aturdio-nuestros-sentidos/340018&amp;ei=y_goUuG7Aqji2QXBm4GYAQ&amp;psig=AFQjCNE5XhX4YbnsrcQMstq2JRGsEL5A-A&amp;ust=1378503243100207" TargetMode="External"/><Relationship Id="rId6" Type="http://schemas.openxmlformats.org/officeDocument/2006/relationships/image" Target="../media/image27.jpeg"/><Relationship Id="rId7" Type="http://schemas.openxmlformats.org/officeDocument/2006/relationships/hyperlink" Target="http://www.google.com.mx/url?sa=i&amp;source=images&amp;cd=&amp;cad=rja&amp;docid=wYUnpCyIzN4HdM&amp;tbnid=ju9rSKBbD5JLbM:&amp;ved=0CAgQjRwwAA&amp;url=http://revistavinilomx.com/hikuri-una-mirada-al-peyote-resena/&amp;ei=R_koUpaSFomkrAHS-4G4Bw&amp;psig=AFQjCNGv4BotVBEuTUkJf6sGqXOooZjkEA&amp;ust=1378503367431455" TargetMode="External"/><Relationship Id="rId8" Type="http://schemas.openxmlformats.org/officeDocument/2006/relationships/image" Target="../media/image2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URSO CEREBRO CURSO.jpg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869" y="-1155634"/>
            <a:ext cx="6858002" cy="91692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4632" cy="2043658"/>
          </a:xfrm>
        </p:spPr>
        <p:txBody>
          <a:bodyPr>
            <a:noAutofit/>
          </a:bodyPr>
          <a:lstStyle/>
          <a:p>
            <a:r>
              <a:rPr lang="es-ES" sz="5400" dirty="0" smtClean="0"/>
              <a:t>Las emociones y los sentimientos</a:t>
            </a:r>
            <a:endParaRPr lang="es-ES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Dra. Herminia Pasantes Ordoñez</a:t>
            </a:r>
          </a:p>
          <a:p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Instituto de Fisiolog</a:t>
            </a:r>
            <a:r>
              <a:rPr lang="es-E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ía Celular, UNAM</a:t>
            </a:r>
            <a:endParaRPr lang="es-ES" sz="2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Imagen 4" descr="fisiología celul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1" y="5080000"/>
            <a:ext cx="1778000" cy="1778000"/>
          </a:xfrm>
          <a:prstGeom prst="rect">
            <a:avLst/>
          </a:prstGeom>
        </p:spPr>
      </p:pic>
      <p:pic>
        <p:nvPicPr>
          <p:cNvPr id="6" name="Imagen 5" descr="unam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158640"/>
            <a:ext cx="1536488" cy="16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0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357818" y="857232"/>
          <a:ext cx="3371861" cy="3303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name="Image" r:id="rId3" imgW="4139683" imgH="3949206" progId="">
                  <p:embed/>
                </p:oleObj>
              </mc:Choice>
              <mc:Fallback>
                <p:oleObj name="Image" r:id="rId3" imgW="4139683" imgH="39492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857232"/>
                        <a:ext cx="3371861" cy="3303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43636" y="3786190"/>
            <a:ext cx="503237" cy="574675"/>
            <a:chOff x="476" y="1344"/>
            <a:chExt cx="318" cy="362"/>
          </a:xfrm>
        </p:grpSpPr>
        <p:sp>
          <p:nvSpPr>
            <p:cNvPr id="5188" name="Oval 4"/>
            <p:cNvSpPr>
              <a:spLocks noChangeArrowheads="1"/>
            </p:cNvSpPr>
            <p:nvPr/>
          </p:nvSpPr>
          <p:spPr bwMode="auto">
            <a:xfrm>
              <a:off x="476" y="1344"/>
              <a:ext cx="318" cy="31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189" name="Rectangle 5"/>
            <p:cNvSpPr>
              <a:spLocks noChangeArrowheads="1"/>
            </p:cNvSpPr>
            <p:nvPr/>
          </p:nvSpPr>
          <p:spPr bwMode="auto">
            <a:xfrm>
              <a:off x="521" y="1616"/>
              <a:ext cx="227" cy="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143636" y="3786190"/>
            <a:ext cx="504825" cy="574675"/>
            <a:chOff x="476" y="1344"/>
            <a:chExt cx="318" cy="362"/>
          </a:xfrm>
        </p:grpSpPr>
        <p:sp>
          <p:nvSpPr>
            <p:cNvPr id="5186" name="Oval 7"/>
            <p:cNvSpPr>
              <a:spLocks noChangeArrowheads="1"/>
            </p:cNvSpPr>
            <p:nvPr/>
          </p:nvSpPr>
          <p:spPr bwMode="auto">
            <a:xfrm>
              <a:off x="476" y="1344"/>
              <a:ext cx="318" cy="31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187" name="Rectangle 8"/>
            <p:cNvSpPr>
              <a:spLocks noChangeArrowheads="1"/>
            </p:cNvSpPr>
            <p:nvPr/>
          </p:nvSpPr>
          <p:spPr bwMode="auto">
            <a:xfrm>
              <a:off x="521" y="1616"/>
              <a:ext cx="227" cy="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267200" y="3041650"/>
            <a:ext cx="228600" cy="228600"/>
            <a:chOff x="432" y="1920"/>
            <a:chExt cx="672" cy="720"/>
          </a:xfrm>
        </p:grpSpPr>
        <p:sp>
          <p:nvSpPr>
            <p:cNvPr id="5180" name="Oval 10"/>
            <p:cNvSpPr>
              <a:spLocks noChangeArrowheads="1"/>
            </p:cNvSpPr>
            <p:nvPr/>
          </p:nvSpPr>
          <p:spPr bwMode="auto">
            <a:xfrm>
              <a:off x="432" y="1920"/>
              <a:ext cx="672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612" y="2064"/>
              <a:ext cx="312" cy="384"/>
              <a:chOff x="204" y="3067"/>
              <a:chExt cx="363" cy="363"/>
            </a:xfrm>
          </p:grpSpPr>
          <p:sp>
            <p:nvSpPr>
              <p:cNvPr id="5182" name="Oval 12"/>
              <p:cNvSpPr>
                <a:spLocks noChangeArrowheads="1"/>
              </p:cNvSpPr>
              <p:nvPr/>
            </p:nvSpPr>
            <p:spPr bwMode="auto">
              <a:xfrm>
                <a:off x="385" y="3203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83" name="Oval 13"/>
              <p:cNvSpPr>
                <a:spLocks noChangeArrowheads="1"/>
              </p:cNvSpPr>
              <p:nvPr/>
            </p:nvSpPr>
            <p:spPr bwMode="auto">
              <a:xfrm>
                <a:off x="431" y="3067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84" name="Oval 14"/>
              <p:cNvSpPr>
                <a:spLocks noChangeArrowheads="1"/>
              </p:cNvSpPr>
              <p:nvPr/>
            </p:nvSpPr>
            <p:spPr bwMode="auto">
              <a:xfrm>
                <a:off x="204" y="3294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85" name="Oval 15"/>
              <p:cNvSpPr>
                <a:spLocks noChangeArrowheads="1"/>
              </p:cNvSpPr>
              <p:nvPr/>
            </p:nvSpPr>
            <p:spPr bwMode="auto">
              <a:xfrm>
                <a:off x="249" y="3067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  <p:grpSp>
        <p:nvGrpSpPr>
          <p:cNvPr id="6" name="Group 17"/>
          <p:cNvGrpSpPr>
            <a:grpSpLocks/>
          </p:cNvGrpSpPr>
          <p:nvPr/>
        </p:nvGrpSpPr>
        <p:grpSpPr bwMode="auto">
          <a:xfrm rot="3695845">
            <a:off x="5829300" y="4146550"/>
            <a:ext cx="266700" cy="647700"/>
            <a:chOff x="624" y="1200"/>
            <a:chExt cx="528" cy="1440"/>
          </a:xfrm>
        </p:grpSpPr>
        <p:sp>
          <p:nvSpPr>
            <p:cNvPr id="5177" name="Rectangle 18"/>
            <p:cNvSpPr>
              <a:spLocks noChangeArrowheads="1"/>
            </p:cNvSpPr>
            <p:nvPr/>
          </p:nvSpPr>
          <p:spPr bwMode="auto">
            <a:xfrm>
              <a:off x="624" y="2352"/>
              <a:ext cx="288" cy="288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178" name="Rectangle 19"/>
            <p:cNvSpPr>
              <a:spLocks noChangeArrowheads="1"/>
            </p:cNvSpPr>
            <p:nvPr/>
          </p:nvSpPr>
          <p:spPr bwMode="auto">
            <a:xfrm>
              <a:off x="864" y="1824"/>
              <a:ext cx="288" cy="288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179" name="Rectangle 20"/>
            <p:cNvSpPr>
              <a:spLocks noChangeArrowheads="1"/>
            </p:cNvSpPr>
            <p:nvPr/>
          </p:nvSpPr>
          <p:spPr bwMode="auto">
            <a:xfrm>
              <a:off x="672" y="1200"/>
              <a:ext cx="288" cy="288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7000892" y="3000372"/>
            <a:ext cx="381000" cy="381000"/>
            <a:chOff x="432" y="1920"/>
            <a:chExt cx="672" cy="720"/>
          </a:xfrm>
        </p:grpSpPr>
        <p:sp>
          <p:nvSpPr>
            <p:cNvPr id="5171" name="Oval 22"/>
            <p:cNvSpPr>
              <a:spLocks noChangeArrowheads="1"/>
            </p:cNvSpPr>
            <p:nvPr/>
          </p:nvSpPr>
          <p:spPr bwMode="auto">
            <a:xfrm>
              <a:off x="432" y="1920"/>
              <a:ext cx="672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612" y="2064"/>
              <a:ext cx="312" cy="384"/>
              <a:chOff x="204" y="3067"/>
              <a:chExt cx="363" cy="363"/>
            </a:xfrm>
          </p:grpSpPr>
          <p:sp>
            <p:nvSpPr>
              <p:cNvPr id="5173" name="Oval 24"/>
              <p:cNvSpPr>
                <a:spLocks noChangeArrowheads="1"/>
              </p:cNvSpPr>
              <p:nvPr/>
            </p:nvSpPr>
            <p:spPr bwMode="auto">
              <a:xfrm>
                <a:off x="385" y="3203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74" name="Oval 25"/>
              <p:cNvSpPr>
                <a:spLocks noChangeArrowheads="1"/>
              </p:cNvSpPr>
              <p:nvPr/>
            </p:nvSpPr>
            <p:spPr bwMode="auto">
              <a:xfrm>
                <a:off x="431" y="3067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75" name="Oval 26"/>
              <p:cNvSpPr>
                <a:spLocks noChangeArrowheads="1"/>
              </p:cNvSpPr>
              <p:nvPr/>
            </p:nvSpPr>
            <p:spPr bwMode="auto">
              <a:xfrm>
                <a:off x="204" y="3294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76" name="Oval 27"/>
              <p:cNvSpPr>
                <a:spLocks noChangeArrowheads="1"/>
              </p:cNvSpPr>
              <p:nvPr/>
            </p:nvSpPr>
            <p:spPr bwMode="auto">
              <a:xfrm>
                <a:off x="249" y="3067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143636" y="3071810"/>
            <a:ext cx="381000" cy="381000"/>
            <a:chOff x="432" y="1920"/>
            <a:chExt cx="672" cy="720"/>
          </a:xfrm>
        </p:grpSpPr>
        <p:sp>
          <p:nvSpPr>
            <p:cNvPr id="5165" name="Oval 29"/>
            <p:cNvSpPr>
              <a:spLocks noChangeArrowheads="1"/>
            </p:cNvSpPr>
            <p:nvPr/>
          </p:nvSpPr>
          <p:spPr bwMode="auto">
            <a:xfrm>
              <a:off x="432" y="1920"/>
              <a:ext cx="672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612" y="2064"/>
              <a:ext cx="312" cy="384"/>
              <a:chOff x="204" y="3067"/>
              <a:chExt cx="363" cy="363"/>
            </a:xfrm>
          </p:grpSpPr>
          <p:sp>
            <p:nvSpPr>
              <p:cNvPr id="5167" name="Oval 31"/>
              <p:cNvSpPr>
                <a:spLocks noChangeArrowheads="1"/>
              </p:cNvSpPr>
              <p:nvPr/>
            </p:nvSpPr>
            <p:spPr bwMode="auto">
              <a:xfrm>
                <a:off x="385" y="3203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68" name="Oval 32"/>
              <p:cNvSpPr>
                <a:spLocks noChangeArrowheads="1"/>
              </p:cNvSpPr>
              <p:nvPr/>
            </p:nvSpPr>
            <p:spPr bwMode="auto">
              <a:xfrm>
                <a:off x="431" y="3067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69" name="Oval 33"/>
              <p:cNvSpPr>
                <a:spLocks noChangeArrowheads="1"/>
              </p:cNvSpPr>
              <p:nvPr/>
            </p:nvSpPr>
            <p:spPr bwMode="auto">
              <a:xfrm>
                <a:off x="204" y="3294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sp>
            <p:nvSpPr>
              <p:cNvPr id="5170" name="Oval 34"/>
              <p:cNvSpPr>
                <a:spLocks noChangeArrowheads="1"/>
              </p:cNvSpPr>
              <p:nvPr/>
            </p:nvSpPr>
            <p:spPr bwMode="auto">
              <a:xfrm>
                <a:off x="249" y="3067"/>
                <a:ext cx="13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</p:grpSp>
      <p:sp>
        <p:nvSpPr>
          <p:cNvPr id="5130" name="Text Box 35"/>
          <p:cNvSpPr txBox="1">
            <a:spLocks noChangeArrowheads="1"/>
          </p:cNvSpPr>
          <p:nvPr/>
        </p:nvSpPr>
        <p:spPr bwMode="auto">
          <a:xfrm>
            <a:off x="357158" y="3357562"/>
            <a:ext cx="46434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="1" dirty="0" smtClean="0">
                <a:solidFill>
                  <a:srgbClr val="FF0000"/>
                </a:solidFill>
              </a:rPr>
              <a:t>Sus efectos se deben a que interactúan con los transportadores de la Dopamina y la </a:t>
            </a:r>
            <a:r>
              <a:rPr lang="es-MX" sz="2000" b="1" dirty="0" err="1" smtClean="0">
                <a:solidFill>
                  <a:srgbClr val="FF0000"/>
                </a:solidFill>
              </a:rPr>
              <a:t>Norepinefrina</a:t>
            </a:r>
            <a:endParaRPr lang="es-MX" sz="2000" b="1" dirty="0">
              <a:solidFill>
                <a:srgbClr val="FF0000"/>
              </a:solidFill>
            </a:endParaRPr>
          </a:p>
        </p:txBody>
      </p:sp>
      <p:sp>
        <p:nvSpPr>
          <p:cNvPr id="5131" name="Line 36"/>
          <p:cNvSpPr>
            <a:spLocks noChangeShapeType="1"/>
          </p:cNvSpPr>
          <p:nvPr/>
        </p:nvSpPr>
        <p:spPr bwMode="auto">
          <a:xfrm>
            <a:off x="5486400" y="44196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4929190" y="5357826"/>
            <a:ext cx="3960813" cy="1008062"/>
            <a:chOff x="1383" y="2704"/>
            <a:chExt cx="2495" cy="635"/>
          </a:xfrm>
        </p:grpSpPr>
        <p:sp>
          <p:nvSpPr>
            <p:cNvPr id="5163" name="AutoShape 39"/>
            <p:cNvSpPr>
              <a:spLocks/>
            </p:cNvSpPr>
            <p:nvPr/>
          </p:nvSpPr>
          <p:spPr bwMode="auto">
            <a:xfrm rot="5400000">
              <a:off x="2313" y="1774"/>
              <a:ext cx="635" cy="2495"/>
            </a:xfrm>
            <a:prstGeom prst="leftBracket">
              <a:avLst>
                <a:gd name="adj" fmla="val 3274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164" name="Line 40"/>
            <p:cNvSpPr>
              <a:spLocks noChangeShapeType="1"/>
            </p:cNvSpPr>
            <p:nvPr/>
          </p:nvSpPr>
          <p:spPr bwMode="auto">
            <a:xfrm>
              <a:off x="1565" y="2704"/>
              <a:ext cx="2131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7429520" y="4929198"/>
            <a:ext cx="457200" cy="1055678"/>
            <a:chOff x="2400" y="1152"/>
            <a:chExt cx="1536" cy="2496"/>
          </a:xfrm>
        </p:grpSpPr>
        <p:grpSp>
          <p:nvGrpSpPr>
            <p:cNvPr id="13" name="Group 42"/>
            <p:cNvGrpSpPr>
              <a:grpSpLocks/>
            </p:cNvGrpSpPr>
            <p:nvPr/>
          </p:nvGrpSpPr>
          <p:grpSpPr bwMode="auto">
            <a:xfrm>
              <a:off x="2420" y="1664"/>
              <a:ext cx="1479" cy="1984"/>
              <a:chOff x="2424" y="1680"/>
              <a:chExt cx="504" cy="936"/>
            </a:xfrm>
          </p:grpSpPr>
          <p:sp>
            <p:nvSpPr>
              <p:cNvPr id="5161" name="AutoShape 43"/>
              <p:cNvSpPr>
                <a:spLocks noChangeArrowheads="1"/>
              </p:cNvSpPr>
              <p:nvPr/>
            </p:nvSpPr>
            <p:spPr bwMode="auto">
              <a:xfrm rot="-5400192">
                <a:off x="2064" y="2064"/>
                <a:ext cx="912" cy="192"/>
              </a:xfrm>
              <a:prstGeom prst="flowChartOnlineStorag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s-MX"/>
              </a:p>
            </p:txBody>
          </p:sp>
          <p:sp>
            <p:nvSpPr>
              <p:cNvPr id="5162" name="AutoShape 44"/>
              <p:cNvSpPr>
                <a:spLocks noChangeArrowheads="1"/>
              </p:cNvSpPr>
              <p:nvPr/>
            </p:nvSpPr>
            <p:spPr bwMode="auto">
              <a:xfrm rot="-5400192">
                <a:off x="2376" y="2040"/>
                <a:ext cx="912" cy="192"/>
              </a:xfrm>
              <a:prstGeom prst="flowChartOnlineStorag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5159" name="Rectangle 45"/>
            <p:cNvSpPr>
              <a:spLocks noChangeArrowheads="1"/>
            </p:cNvSpPr>
            <p:nvPr/>
          </p:nvSpPr>
          <p:spPr bwMode="auto">
            <a:xfrm>
              <a:off x="2400" y="1206"/>
              <a:ext cx="562" cy="6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160" name="Rectangle 46"/>
            <p:cNvSpPr>
              <a:spLocks noChangeArrowheads="1"/>
            </p:cNvSpPr>
            <p:nvPr/>
          </p:nvSpPr>
          <p:spPr bwMode="auto">
            <a:xfrm>
              <a:off x="3374" y="1152"/>
              <a:ext cx="562" cy="6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14" name="Group 47"/>
          <p:cNvGrpSpPr>
            <a:grpSpLocks/>
          </p:cNvGrpSpPr>
          <p:nvPr/>
        </p:nvGrpSpPr>
        <p:grpSpPr bwMode="auto">
          <a:xfrm>
            <a:off x="5715008" y="5000636"/>
            <a:ext cx="381000" cy="984240"/>
            <a:chOff x="2352" y="1200"/>
            <a:chExt cx="1440" cy="2112"/>
          </a:xfrm>
        </p:grpSpPr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2412" y="1600"/>
              <a:ext cx="1305" cy="1712"/>
              <a:chOff x="2424" y="1680"/>
              <a:chExt cx="504" cy="936"/>
            </a:xfrm>
          </p:grpSpPr>
          <p:sp>
            <p:nvSpPr>
              <p:cNvPr id="5156" name="AutoShape 49"/>
              <p:cNvSpPr>
                <a:spLocks noChangeArrowheads="1"/>
              </p:cNvSpPr>
              <p:nvPr/>
            </p:nvSpPr>
            <p:spPr bwMode="auto">
              <a:xfrm rot="-5400192">
                <a:off x="2064" y="2064"/>
                <a:ext cx="912" cy="192"/>
              </a:xfrm>
              <a:prstGeom prst="flowChartOnlineStorag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s-MX"/>
              </a:p>
            </p:txBody>
          </p:sp>
          <p:sp>
            <p:nvSpPr>
              <p:cNvPr id="5157" name="AutoShape 50"/>
              <p:cNvSpPr>
                <a:spLocks noChangeArrowheads="1"/>
              </p:cNvSpPr>
              <p:nvPr/>
            </p:nvSpPr>
            <p:spPr bwMode="auto">
              <a:xfrm rot="-5400192">
                <a:off x="2376" y="2040"/>
                <a:ext cx="912" cy="192"/>
              </a:xfrm>
              <a:prstGeom prst="flowChartOnlineStorag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5154" name="Oval 51"/>
            <p:cNvSpPr>
              <a:spLocks noChangeArrowheads="1"/>
            </p:cNvSpPr>
            <p:nvPr/>
          </p:nvSpPr>
          <p:spPr bwMode="auto">
            <a:xfrm>
              <a:off x="2352" y="1241"/>
              <a:ext cx="635" cy="5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5155" name="Oval 52"/>
            <p:cNvSpPr>
              <a:spLocks noChangeArrowheads="1"/>
            </p:cNvSpPr>
            <p:nvPr/>
          </p:nvSpPr>
          <p:spPr bwMode="auto">
            <a:xfrm>
              <a:off x="3157" y="1200"/>
              <a:ext cx="635" cy="5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16" name="Group 53"/>
          <p:cNvGrpSpPr>
            <a:grpSpLocks/>
          </p:cNvGrpSpPr>
          <p:nvPr/>
        </p:nvGrpSpPr>
        <p:grpSpPr bwMode="auto">
          <a:xfrm>
            <a:off x="6429388" y="4929198"/>
            <a:ext cx="457200" cy="1068387"/>
            <a:chOff x="2592" y="1199"/>
            <a:chExt cx="1200" cy="2353"/>
          </a:xfrm>
        </p:grpSpPr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2592" y="1199"/>
              <a:ext cx="1138" cy="2353"/>
              <a:chOff x="2592" y="1199"/>
              <a:chExt cx="1138" cy="2353"/>
            </a:xfrm>
          </p:grpSpPr>
          <p:grpSp>
            <p:nvGrpSpPr>
              <p:cNvPr id="18" name="Group 55"/>
              <p:cNvGrpSpPr>
                <a:grpSpLocks/>
              </p:cNvGrpSpPr>
              <p:nvPr/>
            </p:nvGrpSpPr>
            <p:grpSpPr bwMode="auto">
              <a:xfrm>
                <a:off x="2642" y="1607"/>
                <a:ext cx="1088" cy="1945"/>
                <a:chOff x="2424" y="1680"/>
                <a:chExt cx="504" cy="936"/>
              </a:xfrm>
            </p:grpSpPr>
            <p:sp>
              <p:nvSpPr>
                <p:cNvPr id="5151" name="AutoShape 56"/>
                <p:cNvSpPr>
                  <a:spLocks noChangeArrowheads="1"/>
                </p:cNvSpPr>
                <p:nvPr/>
              </p:nvSpPr>
              <p:spPr bwMode="auto">
                <a:xfrm rot="-5400192">
                  <a:off x="2064" y="2064"/>
                  <a:ext cx="912" cy="192"/>
                </a:xfrm>
                <a:prstGeom prst="flowChartOnlineStorag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152" name="AutoShape 57"/>
                <p:cNvSpPr>
                  <a:spLocks noChangeArrowheads="1"/>
                </p:cNvSpPr>
                <p:nvPr/>
              </p:nvSpPr>
              <p:spPr bwMode="auto">
                <a:xfrm rot="-5400192">
                  <a:off x="2376" y="2040"/>
                  <a:ext cx="912" cy="192"/>
                </a:xfrm>
                <a:prstGeom prst="flowChartOnlineStorage">
                  <a:avLst/>
                </a:prstGeom>
                <a:solidFill>
                  <a:srgbClr val="3333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5150" name="Oval 58"/>
              <p:cNvSpPr>
                <a:spLocks noChangeArrowheads="1"/>
              </p:cNvSpPr>
              <p:nvPr/>
            </p:nvSpPr>
            <p:spPr bwMode="auto">
              <a:xfrm>
                <a:off x="2592" y="1199"/>
                <a:ext cx="529" cy="6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</p:grpSp>
        <p:sp>
          <p:nvSpPr>
            <p:cNvPr id="5148" name="Rectangle 59"/>
            <p:cNvSpPr>
              <a:spLocks noChangeArrowheads="1"/>
            </p:cNvSpPr>
            <p:nvPr/>
          </p:nvSpPr>
          <p:spPr bwMode="auto">
            <a:xfrm>
              <a:off x="3264" y="1296"/>
              <a:ext cx="528" cy="528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5137" name="Rectangle 60"/>
          <p:cNvSpPr>
            <a:spLocks noChangeArrowheads="1"/>
          </p:cNvSpPr>
          <p:nvPr/>
        </p:nvSpPr>
        <p:spPr bwMode="auto">
          <a:xfrm>
            <a:off x="6172200" y="4648200"/>
            <a:ext cx="152400" cy="152400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138" name="Oval 61"/>
          <p:cNvSpPr>
            <a:spLocks noChangeArrowheads="1"/>
          </p:cNvSpPr>
          <p:nvPr/>
        </p:nvSpPr>
        <p:spPr bwMode="auto">
          <a:xfrm>
            <a:off x="6215074" y="400050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140" name="Oval 63"/>
          <p:cNvSpPr>
            <a:spLocks noChangeArrowheads="1"/>
          </p:cNvSpPr>
          <p:nvPr/>
        </p:nvSpPr>
        <p:spPr bwMode="auto">
          <a:xfrm>
            <a:off x="6572264" y="457200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141" name="Oval 64"/>
          <p:cNvSpPr>
            <a:spLocks noChangeArrowheads="1"/>
          </p:cNvSpPr>
          <p:nvPr/>
        </p:nvSpPr>
        <p:spPr bwMode="auto">
          <a:xfrm>
            <a:off x="6357950" y="385762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144" name="Oval 67"/>
          <p:cNvSpPr>
            <a:spLocks noChangeArrowheads="1"/>
          </p:cNvSpPr>
          <p:nvPr/>
        </p:nvSpPr>
        <p:spPr bwMode="auto">
          <a:xfrm>
            <a:off x="7000892" y="450057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5145" name="Oval 68"/>
          <p:cNvSpPr>
            <a:spLocks noChangeArrowheads="1"/>
          </p:cNvSpPr>
          <p:nvPr/>
        </p:nvSpPr>
        <p:spPr bwMode="auto">
          <a:xfrm>
            <a:off x="7286644" y="435769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70" name="69 CuadroTexto"/>
          <p:cNvSpPr txBox="1"/>
          <p:nvPr/>
        </p:nvSpPr>
        <p:spPr>
          <a:xfrm>
            <a:off x="1571604" y="5000636"/>
            <a:ext cx="697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                       TRANSPORTADORES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73" name="Rectangle 3"/>
          <p:cNvSpPr>
            <a:spLocks noChangeArrowheads="1"/>
          </p:cNvSpPr>
          <p:nvPr/>
        </p:nvSpPr>
        <p:spPr bwMode="auto">
          <a:xfrm>
            <a:off x="642910" y="214290"/>
            <a:ext cx="5214974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CC3300"/>
                </a:solidFill>
              </a:rPr>
              <a:t>             </a:t>
            </a:r>
            <a:r>
              <a:rPr lang="es-MX" sz="2800" b="1" dirty="0" smtClean="0">
                <a:solidFill>
                  <a:srgbClr val="FF0000"/>
                </a:solidFill>
              </a:rPr>
              <a:t>COCAINA </a:t>
            </a:r>
            <a:r>
              <a:rPr lang="es-MX" sz="2800" b="1" dirty="0">
                <a:solidFill>
                  <a:srgbClr val="FF0000"/>
                </a:solidFill>
              </a:rPr>
              <a:t>Y ANFETAMINAS</a:t>
            </a:r>
            <a:endParaRPr lang="es-MX" b="1" dirty="0">
              <a:solidFill>
                <a:srgbClr val="FF0000"/>
              </a:solidFill>
            </a:endParaRPr>
          </a:p>
          <a:p>
            <a:endParaRPr lang="es-MX" b="1" dirty="0">
              <a:solidFill>
                <a:schemeClr val="bg1"/>
              </a:solidFill>
            </a:endParaRPr>
          </a:p>
          <a:p>
            <a:r>
              <a:rPr lang="es-MX" b="1" dirty="0">
                <a:solidFill>
                  <a:schemeClr val="bg1"/>
                </a:solidFill>
              </a:rPr>
              <a:t>  </a:t>
            </a:r>
            <a:r>
              <a:rPr lang="es-MX" sz="2000" b="1" dirty="0" smtClean="0">
                <a:solidFill>
                  <a:srgbClr val="0000FF"/>
                </a:solidFill>
              </a:rPr>
              <a:t>Euforia</a:t>
            </a:r>
            <a:endParaRPr lang="es-MX" sz="2000" b="1" dirty="0">
              <a:solidFill>
                <a:srgbClr val="0000FF"/>
              </a:solidFill>
            </a:endParaRPr>
          </a:p>
          <a:p>
            <a:r>
              <a:rPr lang="es-MX" sz="2000" b="1" dirty="0" smtClean="0">
                <a:solidFill>
                  <a:srgbClr val="0000FF"/>
                </a:solidFill>
              </a:rPr>
              <a:t>  Aumento </a:t>
            </a:r>
            <a:r>
              <a:rPr lang="es-MX" sz="2000" b="1" dirty="0">
                <a:solidFill>
                  <a:srgbClr val="0000FF"/>
                </a:solidFill>
              </a:rPr>
              <a:t>en la capacidad de concentración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  Aumento </a:t>
            </a:r>
            <a:r>
              <a:rPr lang="es-MX" sz="2000" b="1" dirty="0">
                <a:solidFill>
                  <a:srgbClr val="0000FF"/>
                </a:solidFill>
              </a:rPr>
              <a:t>en la autoestima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  Incremento </a:t>
            </a:r>
            <a:r>
              <a:rPr lang="es-MX" sz="2000" b="1" dirty="0">
                <a:solidFill>
                  <a:srgbClr val="0000FF"/>
                </a:solidFill>
              </a:rPr>
              <a:t>en las capacidades físicas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  Disminución </a:t>
            </a:r>
            <a:r>
              <a:rPr lang="es-MX" sz="2000" b="1" dirty="0">
                <a:solidFill>
                  <a:srgbClr val="0000FF"/>
                </a:solidFill>
              </a:rPr>
              <a:t>del apetito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  Disminución </a:t>
            </a:r>
            <a:r>
              <a:rPr lang="es-MX" sz="2000" b="1" dirty="0">
                <a:solidFill>
                  <a:srgbClr val="0000FF"/>
                </a:solidFill>
              </a:rPr>
              <a:t>de la necesidad de sueño</a:t>
            </a:r>
          </a:p>
          <a:p>
            <a:endParaRPr lang="es-MX" sz="2000" b="1" dirty="0">
              <a:solidFill>
                <a:schemeClr val="bg1"/>
              </a:solidFill>
            </a:endParaRPr>
          </a:p>
          <a:p>
            <a:r>
              <a:rPr lang="es-MX" sz="2000" b="1" dirty="0">
                <a:solidFill>
                  <a:schemeClr val="bg1"/>
                </a:solidFill>
              </a:rPr>
              <a:t>Incremento en la lucidez en estado de vigilia</a:t>
            </a:r>
            <a:endParaRPr lang="es-ES" sz="2000" b="1" dirty="0">
              <a:solidFill>
                <a:schemeClr val="bg1"/>
              </a:solidFill>
            </a:endParaRPr>
          </a:p>
        </p:txBody>
      </p:sp>
      <p:cxnSp>
        <p:nvCxnSpPr>
          <p:cNvPr id="76" name="75 Conector recto de flecha"/>
          <p:cNvCxnSpPr>
            <a:endCxn id="5156" idx="0"/>
          </p:cNvCxnSpPr>
          <p:nvPr/>
        </p:nvCxnSpPr>
        <p:spPr>
          <a:xfrm>
            <a:off x="4929190" y="5214950"/>
            <a:ext cx="801693" cy="3812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711416"/>
            <a:ext cx="2500330" cy="184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966" y="79247"/>
            <a:ext cx="4571099" cy="256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42910" y="2643182"/>
            <a:ext cx="4243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rgbClr val="0000FF"/>
                </a:solidFill>
                <a:latin typeface="+mj-lt"/>
              </a:rPr>
              <a:t>Receptores cerebrales al </a:t>
            </a:r>
            <a:r>
              <a:rPr lang="el-GR" b="1" dirty="0" smtClean="0">
                <a:solidFill>
                  <a:srgbClr val="0000FF"/>
                </a:solidFill>
                <a:latin typeface="+mj-lt"/>
              </a:rPr>
              <a:t>Δ</a:t>
            </a:r>
            <a:r>
              <a:rPr lang="es-MX" b="1" dirty="0" smtClean="0">
                <a:solidFill>
                  <a:srgbClr val="0000FF"/>
                </a:solidFill>
                <a:latin typeface="+mj-lt"/>
              </a:rPr>
              <a:t>9-THC</a:t>
            </a:r>
            <a:endParaRPr lang="es-E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4274" name="Picture 2" descr="http://www.creces.cl/images/articulos/1204.3-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500282"/>
            <a:ext cx="3692418" cy="4357718"/>
          </a:xfrm>
          <a:prstGeom prst="rect">
            <a:avLst/>
          </a:prstGeom>
          <a:noFill/>
        </p:spPr>
      </p:pic>
      <p:pic>
        <p:nvPicPr>
          <p:cNvPr id="6" name="Picture 2" descr="marihu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85728"/>
            <a:ext cx="3501866" cy="242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428596" y="321468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88900"/>
            <a:r>
              <a:rPr lang="es-MX" b="1" dirty="0" smtClean="0"/>
              <a:t>La respuesta es menos </a:t>
            </a:r>
            <a:r>
              <a:rPr lang="es-MX" b="1" dirty="0" err="1" smtClean="0"/>
              <a:t>esterotipada</a:t>
            </a:r>
            <a:r>
              <a:rPr lang="es-MX" b="1" dirty="0" smtClean="0"/>
              <a:t> y hay mayor variación individual </a:t>
            </a:r>
          </a:p>
          <a:p>
            <a:pPr marL="179388" indent="-88900"/>
            <a:endParaRPr lang="es-MX" b="1" dirty="0" smtClean="0"/>
          </a:p>
          <a:p>
            <a:pPr marL="179388" indent="-88900"/>
            <a:r>
              <a:rPr lang="es-MX" b="1" dirty="0" smtClean="0"/>
              <a:t>• Sensaciones de bienestar y equilibrio emocional</a:t>
            </a:r>
          </a:p>
          <a:p>
            <a:pPr marL="179388" indent="-88900"/>
            <a:endParaRPr lang="es-MX" b="1" dirty="0" smtClean="0"/>
          </a:p>
          <a:p>
            <a:pPr marL="179388" indent="-88900"/>
            <a:r>
              <a:rPr lang="es-MX" b="1" dirty="0" smtClean="0"/>
              <a:t>• El uso crónico puede llevar alteraciones cognitivas, daño en la memoria y efectos sobre la percepción del tiempo</a:t>
            </a:r>
          </a:p>
          <a:p>
            <a:pPr marL="179388" indent="-88900"/>
            <a:endParaRPr lang="es-MX" b="1" dirty="0" smtClean="0"/>
          </a:p>
          <a:p>
            <a:pPr marL="179388" indent="-88900"/>
            <a:r>
              <a:rPr lang="es-MX" b="1" dirty="0" smtClean="0"/>
              <a:t>• En combinación con el alcohol disminuye los reflejos  y la condición de alerta </a:t>
            </a:r>
            <a:endParaRPr lang="es-E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encrypted-tbn2.gstatic.com/images?q=tbn:ANd9GcRyj5r25hr3TBUDkOeRtgkrEIfzFQlUXJxh3eK1XYnsYPXs9Mcr"/>
          <p:cNvPicPr>
            <a:picLocks noChangeAspect="1" noChangeArrowheads="1"/>
          </p:cNvPicPr>
          <p:nvPr/>
        </p:nvPicPr>
        <p:blipFill>
          <a:blip r:embed="rId2" cstate="print"/>
          <a:srcRect t="10309" b="22680"/>
          <a:stretch>
            <a:fillRect/>
          </a:stretch>
        </p:blipFill>
        <p:spPr bwMode="auto">
          <a:xfrm>
            <a:off x="428596" y="1071546"/>
            <a:ext cx="5188209" cy="1857388"/>
          </a:xfrm>
          <a:prstGeom prst="rect">
            <a:avLst/>
          </a:prstGeom>
          <a:noFill/>
        </p:spPr>
      </p:pic>
      <p:pic>
        <p:nvPicPr>
          <p:cNvPr id="3" name="Picture 4" descr="https://encrypted-tbn2.gstatic.com/images?q=tbn:ANd9GcRyj5r25hr3TBUDkOeRtgkrEIfzFQlUXJxh3eK1XYnsYPXs9Mcr"/>
          <p:cNvPicPr>
            <a:picLocks noChangeAspect="1" noChangeArrowheads="1"/>
          </p:cNvPicPr>
          <p:nvPr/>
        </p:nvPicPr>
        <p:blipFill>
          <a:blip r:embed="rId2" cstate="print"/>
          <a:srcRect l="25685" t="81732" r="40924" b="8653"/>
          <a:stretch>
            <a:fillRect/>
          </a:stretch>
        </p:blipFill>
        <p:spPr bwMode="auto">
          <a:xfrm>
            <a:off x="2285984" y="3071810"/>
            <a:ext cx="1964544" cy="30223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785786" y="642918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5 años           11 años        12-19 años       20 año</a:t>
            </a:r>
            <a:r>
              <a:rPr lang="es-MX" dirty="0" smtClean="0"/>
              <a:t>s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642910" y="3000372"/>
            <a:ext cx="525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Menor madurez                                      Mayor madurez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58936" y="3357562"/>
            <a:ext cx="84850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 smtClean="0"/>
          </a:p>
          <a:p>
            <a:r>
              <a:rPr lang="es-MX" sz="2000" b="1" dirty="0" smtClean="0">
                <a:solidFill>
                  <a:srgbClr val="0033CC"/>
                </a:solidFill>
              </a:rPr>
              <a:t>El cerebro adolescente no ha terminado su desarrollo.  Es más vulnerable al consumo de todas las drogas: alcohol, tabaco, inhalables y marihuana, que afectan las mismas áreas cerebrales </a:t>
            </a:r>
          </a:p>
          <a:p>
            <a:endParaRPr lang="es-MX" sz="2000" b="1" dirty="0" smtClean="0">
              <a:solidFill>
                <a:srgbClr val="0033CC"/>
              </a:solidFill>
            </a:endParaRPr>
          </a:p>
          <a:p>
            <a:r>
              <a:rPr lang="es-MX" sz="2000" b="1" dirty="0" smtClean="0">
                <a:solidFill>
                  <a:srgbClr val="0033CC"/>
                </a:solidFill>
              </a:rPr>
              <a:t>El cerebro adolescente es inmaduro particularmente en las zonas que procesan la toma de decisiones, la evaluación de riesgos y los mecanismos de memoria emocional.</a:t>
            </a:r>
          </a:p>
          <a:p>
            <a:endParaRPr lang="es-MX" sz="2000" b="1" dirty="0" smtClean="0">
              <a:solidFill>
                <a:srgbClr val="0033CC"/>
              </a:solidFill>
            </a:endParaRPr>
          </a:p>
          <a:p>
            <a:r>
              <a:rPr lang="es-MX" sz="2000" b="1" dirty="0" smtClean="0">
                <a:solidFill>
                  <a:srgbClr val="0033CC"/>
                </a:solidFill>
              </a:rPr>
              <a:t> Es más proclive a caer en adicción</a:t>
            </a:r>
          </a:p>
          <a:p>
            <a:endParaRPr lang="es-MX" sz="2000" b="1" dirty="0" smtClean="0">
              <a:solidFill>
                <a:srgbClr val="0033CC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552" y="18864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Los </a:t>
            </a:r>
            <a:r>
              <a:rPr lang="es-MX" sz="2000" b="1" dirty="0" err="1" smtClean="0">
                <a:solidFill>
                  <a:srgbClr val="FF0000"/>
                </a:solidFill>
              </a:rPr>
              <a:t>endocanabinoides</a:t>
            </a:r>
            <a:r>
              <a:rPr lang="es-MX" sz="2000" b="1" dirty="0" smtClean="0">
                <a:solidFill>
                  <a:srgbClr val="FF0000"/>
                </a:solidFill>
              </a:rPr>
              <a:t> tienen un papel clave en el desarrollo del cerebro</a:t>
            </a:r>
            <a:endParaRPr lang="es-MX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7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28662" y="357166"/>
            <a:ext cx="70166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0000FF"/>
                </a:solidFill>
              </a:rPr>
              <a:t> </a:t>
            </a:r>
          </a:p>
          <a:p>
            <a:endParaRPr lang="es-MX" dirty="0" smtClean="0">
              <a:solidFill>
                <a:srgbClr val="0000FF"/>
              </a:solidFill>
            </a:endParaRPr>
          </a:p>
          <a:p>
            <a:r>
              <a:rPr lang="es-MX" dirty="0" smtClean="0">
                <a:solidFill>
                  <a:srgbClr val="0000FF"/>
                </a:solidFill>
              </a:rPr>
              <a:t>La adicción a las drogas se presenta en un número limitado de individuos</a:t>
            </a:r>
          </a:p>
          <a:p>
            <a:r>
              <a:rPr lang="es-MX" dirty="0" smtClean="0">
                <a:solidFill>
                  <a:srgbClr val="0000FF"/>
                </a:solidFill>
              </a:rPr>
              <a:t> Varía para las diferentes drogas</a:t>
            </a:r>
          </a:p>
          <a:p>
            <a:r>
              <a:rPr lang="es-MX" dirty="0" smtClean="0">
                <a:solidFill>
                  <a:srgbClr val="0000FF"/>
                </a:solidFill>
              </a:rPr>
              <a:t> Depende de rasgos personales, característicos de cada persona</a:t>
            </a:r>
          </a:p>
          <a:p>
            <a:endParaRPr lang="es-MX" dirty="0" smtClean="0"/>
          </a:p>
        </p:txBody>
      </p:sp>
      <p:sp>
        <p:nvSpPr>
          <p:cNvPr id="3" name="2 CuadroTexto"/>
          <p:cNvSpPr txBox="1"/>
          <p:nvPr/>
        </p:nvSpPr>
        <p:spPr>
          <a:xfrm>
            <a:off x="3571868" y="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ADICCIÓN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14282" y="2214554"/>
            <a:ext cx="3071802" cy="10001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noFill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286380" y="2143116"/>
            <a:ext cx="3357586" cy="11430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 </a:t>
            </a:r>
            <a:endParaRPr lang="es-MX" dirty="0">
              <a:noFill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857488" y="3429000"/>
            <a:ext cx="2571768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El tipo de droga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Disponibilidad</a:t>
            </a:r>
            <a:endParaRPr lang="es-MX" dirty="0">
              <a:noFill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928926" y="4643446"/>
            <a:ext cx="2571768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Mecanismos cerebrales</a:t>
            </a:r>
            <a:endParaRPr lang="es-MX" dirty="0">
              <a:noFill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57158" y="428604"/>
            <a:ext cx="8786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 </a:t>
            </a:r>
            <a:r>
              <a:rPr lang="es-MX" sz="2000" b="1" dirty="0" smtClean="0">
                <a:solidFill>
                  <a:srgbClr val="0000FF"/>
                </a:solidFill>
              </a:rPr>
              <a:t>El uso compulsivo de una droga a pesar de sus consecuencias negativas</a:t>
            </a:r>
            <a:endParaRPr lang="es-MX" sz="2000" dirty="0"/>
          </a:p>
        </p:txBody>
      </p:sp>
      <p:sp>
        <p:nvSpPr>
          <p:cNvPr id="11" name="10 Flecha izquierda y derecha"/>
          <p:cNvSpPr/>
          <p:nvPr/>
        </p:nvSpPr>
        <p:spPr>
          <a:xfrm>
            <a:off x="3500430" y="2357430"/>
            <a:ext cx="1428760" cy="285752"/>
          </a:xfrm>
          <a:prstGeom prst="left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lecha izquierda"/>
          <p:cNvSpPr/>
          <p:nvPr/>
        </p:nvSpPr>
        <p:spPr>
          <a:xfrm rot="14088820">
            <a:off x="2212396" y="3629619"/>
            <a:ext cx="428628" cy="21698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lecha izquierda"/>
          <p:cNvSpPr/>
          <p:nvPr/>
        </p:nvSpPr>
        <p:spPr>
          <a:xfrm rot="18803440">
            <a:off x="5655062" y="3633909"/>
            <a:ext cx="467764" cy="233121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Flecha izquierda"/>
          <p:cNvSpPr/>
          <p:nvPr/>
        </p:nvSpPr>
        <p:spPr>
          <a:xfrm rot="16200000">
            <a:off x="3894673" y="4249203"/>
            <a:ext cx="428628" cy="21698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Flecha izquierda"/>
          <p:cNvSpPr/>
          <p:nvPr/>
        </p:nvSpPr>
        <p:spPr>
          <a:xfrm rot="16200000">
            <a:off x="3966111" y="5463649"/>
            <a:ext cx="428628" cy="21698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Rectángulo redondeado"/>
          <p:cNvSpPr/>
          <p:nvPr/>
        </p:nvSpPr>
        <p:spPr>
          <a:xfrm>
            <a:off x="3000364" y="5929330"/>
            <a:ext cx="2571768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b="1" dirty="0" smtClean="0">
                <a:solidFill>
                  <a:schemeClr val="tx1"/>
                </a:solidFill>
              </a:rPr>
              <a:t>ADICCIÓN</a:t>
            </a:r>
            <a:endParaRPr lang="es-MX" b="1" dirty="0">
              <a:noFill/>
            </a:endParaRPr>
          </a:p>
        </p:txBody>
      </p:sp>
      <p:sp>
        <p:nvSpPr>
          <p:cNvPr id="19" name="18 Flecha izquierda"/>
          <p:cNvSpPr/>
          <p:nvPr/>
        </p:nvSpPr>
        <p:spPr>
          <a:xfrm rot="18119707">
            <a:off x="5272601" y="4241055"/>
            <a:ext cx="1884946" cy="170116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92D050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14282" y="2143116"/>
            <a:ext cx="4429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dirty="0" smtClean="0">
                <a:solidFill>
                  <a:prstClr val="black"/>
                </a:solidFill>
              </a:rPr>
              <a:t>Estrés, entorno agresivo</a:t>
            </a:r>
          </a:p>
          <a:p>
            <a:pPr lvl="0"/>
            <a:r>
              <a:rPr lang="es-MX" dirty="0" smtClean="0">
                <a:solidFill>
                  <a:prstClr val="black"/>
                </a:solidFill>
              </a:rPr>
              <a:t>Aceptación social</a:t>
            </a:r>
          </a:p>
          <a:p>
            <a:pPr lvl="0"/>
            <a:r>
              <a:rPr lang="es-MX" dirty="0" smtClean="0">
                <a:solidFill>
                  <a:prstClr val="black"/>
                </a:solidFill>
              </a:rPr>
              <a:t>Comportamiento de  grupo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4929190" y="2143116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Biología y genética. Edad</a:t>
            </a:r>
          </a:p>
          <a:p>
            <a:r>
              <a:rPr lang="es-MX" dirty="0" smtClean="0"/>
              <a:t>                     67%  12 - 17 años</a:t>
            </a:r>
          </a:p>
          <a:p>
            <a:r>
              <a:rPr lang="es-MX" dirty="0" smtClean="0"/>
              <a:t>                     26%   18 – 25</a:t>
            </a:r>
          </a:p>
          <a:p>
            <a:r>
              <a:rPr lang="es-MX" dirty="0" smtClean="0"/>
              <a:t>                       6% &gt; 25</a:t>
            </a:r>
          </a:p>
          <a:p>
            <a:pPr algn="ctr"/>
            <a:endParaRPr lang="es-MX" dirty="0"/>
          </a:p>
        </p:txBody>
      </p:sp>
      <p:sp>
        <p:nvSpPr>
          <p:cNvPr id="24" name="23 Flecha izquierda"/>
          <p:cNvSpPr/>
          <p:nvPr/>
        </p:nvSpPr>
        <p:spPr>
          <a:xfrm rot="13620859">
            <a:off x="874189" y="4219779"/>
            <a:ext cx="2031369" cy="148697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olor Foto de archivo - 115102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4929199"/>
            <a:ext cx="1448744" cy="1928802"/>
          </a:xfrm>
          <a:prstGeom prst="rect">
            <a:avLst/>
          </a:prstGeom>
          <a:noFill/>
        </p:spPr>
      </p:pic>
      <p:pic>
        <p:nvPicPr>
          <p:cNvPr id="52230" name="Picture 6" descr="http://www.guiajarocha.com/wp-content/uploads/2013/01/depresion1-300x23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12375" y="-1319213"/>
            <a:ext cx="2857500" cy="2219326"/>
          </a:xfrm>
          <a:prstGeom prst="rect">
            <a:avLst/>
          </a:prstGeom>
          <a:noFill/>
        </p:spPr>
      </p:pic>
      <p:pic>
        <p:nvPicPr>
          <p:cNvPr id="52232" name="Picture 8" descr="http://www.guiajarocha.com/wp-content/uploads/2013/01/depresion1-300x23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12375" y="-1319213"/>
            <a:ext cx="2857500" cy="2219326"/>
          </a:xfrm>
          <a:prstGeom prst="rect">
            <a:avLst/>
          </a:prstGeom>
          <a:noFill/>
        </p:spPr>
      </p:pic>
      <p:pic>
        <p:nvPicPr>
          <p:cNvPr id="52234" name="Picture 10" descr="http://www.guiajarocha.com/wp-content/uploads/2013/01/depresion1.jpg"/>
          <p:cNvPicPr>
            <a:picLocks noChangeAspect="1" noChangeArrowheads="1"/>
          </p:cNvPicPr>
          <p:nvPr/>
        </p:nvPicPr>
        <p:blipFill>
          <a:blip r:embed="rId5" cstate="print"/>
          <a:srcRect r="27986"/>
          <a:stretch>
            <a:fillRect/>
          </a:stretch>
        </p:blipFill>
        <p:spPr bwMode="auto">
          <a:xfrm>
            <a:off x="5072066" y="4924436"/>
            <a:ext cx="1785950" cy="1933564"/>
          </a:xfrm>
          <a:prstGeom prst="rect">
            <a:avLst/>
          </a:prstGeom>
          <a:noFill/>
        </p:spPr>
      </p:pic>
      <p:pic>
        <p:nvPicPr>
          <p:cNvPr id="52236" name="Picture 12" descr="Enamórate"/>
          <p:cNvPicPr>
            <a:picLocks noChangeAspect="1" noChangeArrowheads="1"/>
          </p:cNvPicPr>
          <p:nvPr/>
        </p:nvPicPr>
        <p:blipFill>
          <a:blip r:embed="rId6" cstate="print"/>
          <a:srcRect r="21328"/>
          <a:stretch>
            <a:fillRect/>
          </a:stretch>
        </p:blipFill>
        <p:spPr bwMode="auto">
          <a:xfrm>
            <a:off x="6000760" y="2428868"/>
            <a:ext cx="2857520" cy="2424110"/>
          </a:xfrm>
          <a:prstGeom prst="rect">
            <a:avLst/>
          </a:prstGeom>
          <a:noFill/>
        </p:spPr>
      </p:pic>
      <p:pic>
        <p:nvPicPr>
          <p:cNvPr id="52238" name="Picture 14" descr="Precios de las discotecas de Ibiz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74" y="214290"/>
            <a:ext cx="3643326" cy="2047991"/>
          </a:xfrm>
          <a:prstGeom prst="rect">
            <a:avLst/>
          </a:prstGeom>
          <a:noFill/>
        </p:spPr>
      </p:pic>
      <p:cxnSp>
        <p:nvCxnSpPr>
          <p:cNvPr id="11" name="10 Conector recto"/>
          <p:cNvCxnSpPr/>
          <p:nvPr/>
        </p:nvCxnSpPr>
        <p:spPr>
          <a:xfrm rot="10800000">
            <a:off x="571472" y="3500438"/>
            <a:ext cx="478634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00034" y="1500174"/>
            <a:ext cx="46434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642910" y="5857892"/>
            <a:ext cx="407196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571472" y="2928934"/>
            <a:ext cx="355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/>
              <a:t>Entorno + neurotransmisor</a:t>
            </a:r>
            <a:endParaRPr lang="es-MX" sz="2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00034" y="1000108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Entorno + droga + neurotransmisores</a:t>
            </a:r>
            <a:endParaRPr lang="es-MX" sz="2400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00034" y="5286388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Sin droga, menos neurotransmisores</a:t>
            </a:r>
            <a:endParaRPr lang="es-MX" sz="2400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00034" y="357166"/>
            <a:ext cx="2858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0000FF"/>
                </a:solidFill>
              </a:rPr>
              <a:t>TOLERANCIA Y ADICCIÓN</a:t>
            </a:r>
            <a:endParaRPr lang="es-MX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5720" y="1571612"/>
          <a:ext cx="3691350" cy="3958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" name="Imagen de mapa de bits" r:id="rId3" imgW="11219048" imgH="13819048" progId="PBrush">
                  <p:embed/>
                </p:oleObj>
              </mc:Choice>
              <mc:Fallback>
                <p:oleObj name="Imagen de mapa de bits" r:id="rId3" imgW="11219048" imgH="13819048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571612"/>
                        <a:ext cx="3691350" cy="3958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714744" y="571480"/>
            <a:ext cx="128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DEPRESIÓN</a:t>
            </a:r>
            <a:endParaRPr lang="es-MX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4786314" y="1357298"/>
            <a:ext cx="460518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r>
              <a:rPr lang="es-MX" sz="2000" b="1" dirty="0" smtClean="0"/>
              <a:t>Disforia</a:t>
            </a:r>
          </a:p>
          <a:p>
            <a:r>
              <a:rPr lang="es-MX" sz="2000" b="1" dirty="0" smtClean="0"/>
              <a:t>Irritabilidad</a:t>
            </a:r>
          </a:p>
          <a:p>
            <a:r>
              <a:rPr lang="es-MX" sz="2000" b="1" dirty="0" err="1" smtClean="0"/>
              <a:t>Desincentivación</a:t>
            </a:r>
            <a:endParaRPr lang="es-MX" sz="2000" b="1" dirty="0" smtClean="0"/>
          </a:p>
          <a:p>
            <a:r>
              <a:rPr lang="es-MX" sz="2000" b="1" dirty="0" smtClean="0"/>
              <a:t>Trastornos del sueño</a:t>
            </a:r>
          </a:p>
          <a:p>
            <a:r>
              <a:rPr lang="es-MX" sz="2000" b="1" dirty="0" smtClean="0"/>
              <a:t>Trastornos del apetito</a:t>
            </a:r>
          </a:p>
          <a:p>
            <a:r>
              <a:rPr lang="es-MX" sz="2000" b="1" dirty="0" smtClean="0"/>
              <a:t>Baja autoestima</a:t>
            </a:r>
          </a:p>
          <a:p>
            <a:r>
              <a:rPr lang="es-MX" sz="2000" b="1" dirty="0" smtClean="0"/>
              <a:t>Pensamientos recurrentes de muerte</a:t>
            </a:r>
          </a:p>
          <a:p>
            <a:endParaRPr lang="es-MX" sz="2000" b="1" dirty="0" smtClean="0"/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endParaRPr lang="es-MX" sz="2000" b="1" dirty="0" smtClean="0">
              <a:solidFill>
                <a:srgbClr val="0000FF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14348" y="1000108"/>
            <a:ext cx="5272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0033CC"/>
                </a:solidFill>
              </a:rPr>
              <a:t>Depresión reactiva y depresión endógena</a:t>
            </a:r>
            <a:endParaRPr lang="es-MX" sz="2000" b="1" dirty="0">
              <a:solidFill>
                <a:srgbClr val="0033CC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43340" y="1357298"/>
            <a:ext cx="500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Es un trastorno del estado de ánimo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785918" y="214290"/>
            <a:ext cx="512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0000FF"/>
                </a:solidFill>
              </a:rPr>
              <a:t>LA INFELICIDAD TAMBIÉN ESTÁ EN EL CEREBR</a:t>
            </a:r>
            <a:r>
              <a:rPr lang="es-MX" b="1" dirty="0" smtClean="0">
                <a:solidFill>
                  <a:srgbClr val="0000FF"/>
                </a:solidFill>
              </a:rPr>
              <a:t>O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14282" y="5572140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b="1" dirty="0" smtClean="0">
                <a:solidFill>
                  <a:srgbClr val="0000FF"/>
                </a:solidFill>
              </a:rPr>
              <a:t>Es dos veces más frecuente en  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las mujeres</a:t>
            </a:r>
          </a:p>
          <a:p>
            <a:r>
              <a:rPr lang="es-MX" b="1" dirty="0" smtClean="0">
                <a:solidFill>
                  <a:srgbClr val="0000FF"/>
                </a:solidFill>
              </a:rPr>
              <a:t>                                             </a:t>
            </a:r>
            <a:endParaRPr lang="es-MX" b="1" dirty="0">
              <a:solidFill>
                <a:srgbClr val="0000FF"/>
              </a:solidFill>
            </a:endParaRPr>
          </a:p>
        </p:txBody>
      </p:sp>
      <p:pic>
        <p:nvPicPr>
          <p:cNvPr id="11" name="Picture 8" descr="http://t1.gstatic.com/images?q=tbn:ANd9GcRZaArIWKXLzV6GgOCCvRLe4yes1eOuuohKGOWUS1HcDtWV9Mf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000504"/>
            <a:ext cx="1724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Dra. Pasantes\Pictures\madre%20preocupad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9000" y="4000504"/>
            <a:ext cx="3175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4214810" y="6500834"/>
            <a:ext cx="460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MENOPAUSIA                                     POSTPARTO</a:t>
            </a:r>
            <a:endParaRPr lang="es-MX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hown here is a PET scan revealing &quot;hot spots&quot; of increased activity in a non-depressed brain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3643338" cy="247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0" y="1214422"/>
            <a:ext cx="7616825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1500" b="1" dirty="0" smtClean="0">
                <a:solidFill>
                  <a:srgbClr val="FF0000"/>
                </a:solidFill>
              </a:rPr>
              <a:t>PRINCIPIO ACTIVO   NOMBRE COMERCIAL      MECANISMO</a:t>
            </a:r>
          </a:p>
          <a:p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Imipramina</a:t>
            </a:r>
            <a:r>
              <a:rPr lang="en-US" sz="1600" b="1" dirty="0" smtClean="0">
                <a:solidFill>
                  <a:srgbClr val="0000FF"/>
                </a:solidFill>
              </a:rPr>
              <a:t>             </a:t>
            </a:r>
            <a:r>
              <a:rPr lang="en-US" sz="1600" b="1" dirty="0" err="1" smtClean="0">
                <a:solidFill>
                  <a:srgbClr val="0000FF"/>
                </a:solidFill>
              </a:rPr>
              <a:t>Tofranil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 </a:t>
            </a:r>
            <a:r>
              <a:rPr lang="en-US" sz="1600" b="1" dirty="0" err="1" smtClean="0">
                <a:solidFill>
                  <a:srgbClr val="0000FF"/>
                </a:solidFill>
              </a:rPr>
              <a:t>Monoamino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oxidasa</a:t>
            </a:r>
            <a:r>
              <a:rPr lang="en-US" sz="1600" b="1" dirty="0" smtClean="0">
                <a:solidFill>
                  <a:srgbClr val="0000FF"/>
                </a:solidFill>
              </a:rPr>
              <a:t>    “                    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Doxepina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  </a:t>
            </a:r>
            <a:r>
              <a:rPr lang="en-US" sz="1600" b="1" dirty="0" err="1" smtClean="0">
                <a:solidFill>
                  <a:srgbClr val="0000FF"/>
                </a:solidFill>
              </a:rPr>
              <a:t>Sinequan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            “                   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Cipramil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    </a:t>
            </a:r>
            <a:r>
              <a:rPr lang="en-US" sz="1600" b="1" dirty="0" err="1">
                <a:solidFill>
                  <a:srgbClr val="0000FF"/>
                </a:solidFill>
              </a:rPr>
              <a:t>Citalopran</a:t>
            </a:r>
            <a:r>
              <a:rPr lang="en-US" sz="1600" b="1" dirty="0">
                <a:solidFill>
                  <a:srgbClr val="0000FF"/>
                </a:solidFill>
              </a:rPr>
              <a:t>  </a:t>
            </a:r>
            <a:r>
              <a:rPr lang="en-US" sz="1600" b="1" dirty="0" smtClean="0">
                <a:solidFill>
                  <a:srgbClr val="0000FF"/>
                </a:solidFill>
              </a:rPr>
              <a:t>         </a:t>
            </a:r>
            <a:r>
              <a:rPr lang="en-US" sz="1600" b="1" dirty="0" err="1" smtClean="0">
                <a:solidFill>
                  <a:srgbClr val="0000FF"/>
                </a:solidFill>
              </a:rPr>
              <a:t>Transporte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de </a:t>
            </a:r>
            <a:r>
              <a:rPr lang="en-US" sz="1600" b="1" dirty="0" err="1">
                <a:solidFill>
                  <a:srgbClr val="0000FF"/>
                </a:solidFill>
              </a:rPr>
              <a:t>serotonina</a:t>
            </a:r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Lexapro</a:t>
            </a:r>
            <a:r>
              <a:rPr lang="en-US" sz="1600" b="1" dirty="0" smtClean="0">
                <a:solidFill>
                  <a:srgbClr val="0000FF"/>
                </a:solidFill>
              </a:rPr>
              <a:t>	              </a:t>
            </a:r>
            <a:r>
              <a:rPr lang="en-US" sz="1600" b="1" dirty="0" err="1" smtClean="0">
                <a:solidFill>
                  <a:srgbClr val="0000FF"/>
                </a:solidFill>
              </a:rPr>
              <a:t>Escitalopran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Sertralina</a:t>
            </a:r>
            <a:r>
              <a:rPr lang="en-US" sz="1600" b="1" dirty="0">
                <a:solidFill>
                  <a:srgbClr val="0000FF"/>
                </a:solidFill>
              </a:rPr>
              <a:t>	  </a:t>
            </a:r>
            <a:r>
              <a:rPr lang="en-US" sz="1600" b="1" dirty="0" smtClean="0">
                <a:solidFill>
                  <a:srgbClr val="0000FF"/>
                </a:solidFill>
              </a:rPr>
              <a:t>           </a:t>
            </a:r>
            <a:r>
              <a:rPr lang="en-US" sz="1600" b="1" dirty="0" err="1" smtClean="0">
                <a:solidFill>
                  <a:srgbClr val="0000FF"/>
                </a:solidFill>
              </a:rPr>
              <a:t>Zoloft,Altruline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              </a:t>
            </a:r>
            <a:r>
              <a:rPr lang="en-US" sz="1600" b="1" dirty="0">
                <a:solidFill>
                  <a:srgbClr val="0000FF"/>
                </a:solidFill>
              </a:rPr>
              <a:t>“	        </a:t>
            </a: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Fluoxetina</a:t>
            </a:r>
            <a:r>
              <a:rPr lang="en-US" sz="1600" b="1" dirty="0" smtClean="0">
                <a:solidFill>
                  <a:srgbClr val="0000FF"/>
                </a:solidFill>
              </a:rPr>
              <a:t>                </a:t>
            </a:r>
            <a:r>
              <a:rPr lang="en-US" sz="1600" b="1" dirty="0">
                <a:solidFill>
                  <a:srgbClr val="0000FF"/>
                </a:solidFill>
              </a:rPr>
              <a:t>Prozac                             “                   </a:t>
            </a: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Venlafaxina</a:t>
            </a:r>
            <a:r>
              <a:rPr lang="en-US" sz="1600" b="1" dirty="0" smtClean="0">
                <a:solidFill>
                  <a:srgbClr val="0000FF"/>
                </a:solidFill>
              </a:rPr>
              <a:t>              </a:t>
            </a:r>
            <a:r>
              <a:rPr lang="en-US" sz="1600" b="1" dirty="0" err="1">
                <a:solidFill>
                  <a:srgbClr val="0000FF"/>
                </a:solidFill>
              </a:rPr>
              <a:t>Efexor</a:t>
            </a:r>
            <a:r>
              <a:rPr lang="en-US" sz="1600" b="1" dirty="0">
                <a:solidFill>
                  <a:srgbClr val="0000FF"/>
                </a:solidFill>
              </a:rPr>
              <a:t>  </a:t>
            </a:r>
            <a:r>
              <a:rPr lang="en-US" sz="1600" b="1" dirty="0" smtClean="0">
                <a:solidFill>
                  <a:srgbClr val="0000FF"/>
                </a:solidFill>
              </a:rPr>
              <a:t>        </a:t>
            </a:r>
            <a:r>
              <a:rPr lang="en-US" sz="1600" b="1" dirty="0" err="1" smtClean="0">
                <a:solidFill>
                  <a:srgbClr val="0000FF"/>
                </a:solidFill>
              </a:rPr>
              <a:t>Transporte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de </a:t>
            </a:r>
            <a:r>
              <a:rPr lang="en-US" sz="1600" b="1" dirty="0" err="1">
                <a:solidFill>
                  <a:srgbClr val="0000FF"/>
                </a:solidFill>
              </a:rPr>
              <a:t>serotonina</a:t>
            </a:r>
            <a:r>
              <a:rPr lang="en-US" sz="1600" b="1" dirty="0">
                <a:solidFill>
                  <a:srgbClr val="0000FF"/>
                </a:solidFill>
              </a:rPr>
              <a:t> y NE</a:t>
            </a:r>
          </a:p>
          <a:p>
            <a:endParaRPr lang="en-US" sz="1600" b="1" dirty="0">
              <a:solidFill>
                <a:srgbClr val="0000FF"/>
              </a:solidFill>
            </a:endParaRPr>
          </a:p>
          <a:p>
            <a:endParaRPr lang="en-US" sz="1600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             </a:t>
            </a:r>
            <a:r>
              <a:rPr lang="en-US" sz="2000" b="1" dirty="0" smtClean="0">
                <a:solidFill>
                  <a:srgbClr val="FF0000"/>
                </a:solidFill>
              </a:rPr>
              <a:t>LOS ANTIDEPRESIVOS NO SON ADICTIVOS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/>
            <a:endParaRPr lang="en-US" sz="20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4580" name="4 CuadroTexto"/>
          <p:cNvSpPr txBox="1">
            <a:spLocks noChangeArrowheads="1"/>
          </p:cNvSpPr>
          <p:nvPr/>
        </p:nvSpPr>
        <p:spPr bwMode="auto">
          <a:xfrm>
            <a:off x="5786438" y="2357438"/>
            <a:ext cx="1544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>
                <a:solidFill>
                  <a:srgbClr val="FF0000"/>
                </a:solidFill>
              </a:rPr>
              <a:t>DEPRESIÓN</a:t>
            </a:r>
          </a:p>
        </p:txBody>
      </p:sp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642918"/>
            <a:ext cx="3954622" cy="381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8638" indent="-1798638"/>
            <a:r>
              <a:rPr lang="es-MX" sz="2000" dirty="0">
                <a:latin typeface="Arial Black" pitchFamily="34" charset="0"/>
              </a:rPr>
              <a:t>         </a:t>
            </a:r>
            <a:r>
              <a:rPr lang="es-MX" dirty="0">
                <a:solidFill>
                  <a:srgbClr val="FF0000"/>
                </a:solidFill>
                <a:latin typeface="Arial Black" pitchFamily="34" charset="0"/>
              </a:rPr>
              <a:t>Los antidepresivos modulan la acción sináptica de                   NOREPINEFRINA y SEROTONINA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86248" y="2928934"/>
            <a:ext cx="83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0000FF"/>
                </a:solidFill>
              </a:rPr>
              <a:t>Extasis</a:t>
            </a:r>
            <a:endParaRPr lang="es-MX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57818" y="214290"/>
            <a:ext cx="345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DEPRESIÓN Y NEUROPLASTICIDAD</a:t>
            </a:r>
            <a:endParaRPr lang="es-MX" b="1" dirty="0">
              <a:solidFill>
                <a:srgbClr val="0000FF"/>
              </a:solidFill>
            </a:endParaRPr>
          </a:p>
        </p:txBody>
      </p:sp>
      <p:pic>
        <p:nvPicPr>
          <p:cNvPr id="58370" name="Picture 2" descr="http://image.slidesharecdn.com/hanipsychbiologyofdepression-140102103341-phpapp01/95/hanipsych-biology-of-depression-29-638.jpg?cb=138865890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5552" t="18421" r="15323" b="11649"/>
          <a:stretch>
            <a:fillRect/>
          </a:stretch>
        </p:blipFill>
        <p:spPr bwMode="auto">
          <a:xfrm>
            <a:off x="357158" y="928670"/>
            <a:ext cx="3422074" cy="2598150"/>
          </a:xfrm>
          <a:prstGeom prst="rect">
            <a:avLst/>
          </a:prstGeom>
          <a:noFill/>
        </p:spPr>
      </p:pic>
      <p:pic>
        <p:nvPicPr>
          <p:cNvPr id="58372" name="Picture 4" descr="http://thepsychguru.com/wp-content/uploads/2012/10/image007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714356"/>
            <a:ext cx="2854290" cy="2188072"/>
          </a:xfrm>
          <a:prstGeom prst="rect">
            <a:avLst/>
          </a:prstGeom>
          <a:noFill/>
        </p:spPr>
      </p:pic>
      <p:pic>
        <p:nvPicPr>
          <p:cNvPr id="58376" name="Picture 8" descr="http://www.nature.com/npp/journal/v33/n1/images/1301574f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23378"/>
          <a:stretch>
            <a:fillRect/>
          </a:stretch>
        </p:blipFill>
        <p:spPr bwMode="auto">
          <a:xfrm>
            <a:off x="642910" y="3714752"/>
            <a:ext cx="3714776" cy="2333626"/>
          </a:xfrm>
          <a:prstGeom prst="rect">
            <a:avLst/>
          </a:prstGeom>
          <a:noFill/>
        </p:spPr>
      </p:pic>
      <p:pic>
        <p:nvPicPr>
          <p:cNvPr id="8" name="Picture 8" descr="http://www.yalescientific.org/wp-content/uploads/2011/02/fulllength-depression-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3357562"/>
            <a:ext cx="3712312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photos-a.ak.fbcdn.net/hphotos-ak-prn1/602806_4779081348891_121003262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71625"/>
            <a:ext cx="34972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214313"/>
            <a:ext cx="4071938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3 CuadroTexto"/>
          <p:cNvSpPr txBox="1">
            <a:spLocks noChangeArrowheads="1"/>
          </p:cNvSpPr>
          <p:nvPr/>
        </p:nvSpPr>
        <p:spPr bwMode="auto">
          <a:xfrm>
            <a:off x="785813" y="500063"/>
            <a:ext cx="1527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b="1">
                <a:solidFill>
                  <a:srgbClr val="FF0000"/>
                </a:solidFill>
              </a:rPr>
              <a:t>ANSIEDAD</a:t>
            </a:r>
          </a:p>
        </p:txBody>
      </p:sp>
      <p:sp>
        <p:nvSpPr>
          <p:cNvPr id="31749" name="4 CuadroTexto"/>
          <p:cNvSpPr txBox="1">
            <a:spLocks noChangeArrowheads="1"/>
          </p:cNvSpPr>
          <p:nvPr/>
        </p:nvSpPr>
        <p:spPr bwMode="auto">
          <a:xfrm>
            <a:off x="4714876" y="4429132"/>
            <a:ext cx="38053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TRASTORNOS DE LA ANSIEDAD</a:t>
            </a:r>
          </a:p>
          <a:p>
            <a:endParaRPr lang="es-MX" b="1" dirty="0" smtClean="0">
              <a:solidFill>
                <a:srgbClr val="0000FF"/>
              </a:solidFill>
            </a:endParaRPr>
          </a:p>
          <a:p>
            <a:r>
              <a:rPr lang="es-MX" b="1" dirty="0" smtClean="0">
                <a:solidFill>
                  <a:srgbClr val="0000FF"/>
                </a:solidFill>
              </a:rPr>
              <a:t>Ansiedad generalizada</a:t>
            </a:r>
          </a:p>
          <a:p>
            <a:r>
              <a:rPr lang="es-MX" b="1" dirty="0" smtClean="0">
                <a:solidFill>
                  <a:srgbClr val="0000FF"/>
                </a:solidFill>
              </a:rPr>
              <a:t>Fobias</a:t>
            </a:r>
          </a:p>
          <a:p>
            <a:r>
              <a:rPr lang="es-MX" b="1" dirty="0" smtClean="0">
                <a:solidFill>
                  <a:srgbClr val="0000FF"/>
                </a:solidFill>
              </a:rPr>
              <a:t>Trastorno obsesivo-compulsivo</a:t>
            </a:r>
          </a:p>
          <a:p>
            <a:r>
              <a:rPr lang="es-MX" b="1" dirty="0" smtClean="0">
                <a:solidFill>
                  <a:srgbClr val="0000FF"/>
                </a:solidFill>
              </a:rPr>
              <a:t>Ataques de pánico</a:t>
            </a:r>
          </a:p>
          <a:p>
            <a:r>
              <a:rPr lang="es-MX" b="1" dirty="0" smtClean="0">
                <a:solidFill>
                  <a:srgbClr val="0000FF"/>
                </a:solidFill>
              </a:rPr>
              <a:t>Estrés post-traumático</a:t>
            </a:r>
          </a:p>
          <a:p>
            <a:endParaRPr lang="es-MX" dirty="0">
              <a:solidFill>
                <a:srgbClr val="0000FF"/>
              </a:solidFill>
            </a:endParaRPr>
          </a:p>
          <a:p>
            <a:endParaRPr lang="es-MX" dirty="0">
              <a:solidFill>
                <a:srgbClr val="0000FF"/>
              </a:solidFill>
            </a:endParaRPr>
          </a:p>
          <a:p>
            <a:endParaRPr lang="es-MX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640262" y="1571612"/>
            <a:ext cx="4503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0000FF"/>
                </a:solidFill>
              </a:rPr>
              <a:t>TRASTORNOS DE ANSIEDAD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1214414" y="714356"/>
            <a:ext cx="35242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3300"/>
                </a:solidFill>
              </a:rPr>
              <a:t>ANSIEDAD GENERALIZADA</a:t>
            </a:r>
          </a:p>
          <a:p>
            <a:endParaRPr lang="es-ES" dirty="0"/>
          </a:p>
          <a:p>
            <a:r>
              <a:rPr lang="es-ES" dirty="0"/>
              <a:t>Se presenta en todas las edades</a:t>
            </a:r>
          </a:p>
          <a:p>
            <a:r>
              <a:rPr lang="es-ES" dirty="0"/>
              <a:t>Fatiga, irritabilidad, insomnio, </a:t>
            </a:r>
          </a:p>
          <a:p>
            <a:r>
              <a:rPr lang="es-ES" dirty="0"/>
              <a:t>falta de concentración</a:t>
            </a:r>
          </a:p>
          <a:p>
            <a:r>
              <a:rPr lang="es-ES" dirty="0"/>
              <a:t>tensión muscular</a:t>
            </a:r>
          </a:p>
          <a:p>
            <a:endParaRPr lang="es-ES" dirty="0"/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539750" y="3500438"/>
            <a:ext cx="448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3300"/>
                </a:solidFill>
              </a:rPr>
              <a:t>TRASTORNO OBSESIVO COMPULSIVO</a:t>
            </a:r>
          </a:p>
          <a:p>
            <a:r>
              <a:rPr lang="es-ES" dirty="0"/>
              <a:t>Pensamientos y temores continuos</a:t>
            </a:r>
          </a:p>
          <a:p>
            <a:r>
              <a:rPr lang="es-ES" dirty="0"/>
              <a:t>Revisar acciones</a:t>
            </a:r>
          </a:p>
          <a:p>
            <a:endParaRPr lang="es-ES" dirty="0"/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5487988" y="3665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766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786322"/>
            <a:ext cx="1472795" cy="110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280150" y="3881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7677" name="Picture 7" descr="C:\Users\HERMIN~1\AppData\Local\Temp\201208030819alzheim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429000"/>
            <a:ext cx="309721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5175250" y="5214950"/>
            <a:ext cx="4172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/>
              <a:t>Es común en los ancianos </a:t>
            </a:r>
            <a:endParaRPr lang="es-ES" dirty="0" smtClean="0"/>
          </a:p>
          <a:p>
            <a:r>
              <a:rPr lang="es-ES" dirty="0" smtClean="0"/>
              <a:t>en </a:t>
            </a:r>
            <a:r>
              <a:rPr lang="es-ES" dirty="0"/>
              <a:t>los </a:t>
            </a:r>
            <a:r>
              <a:rPr lang="es-ES" dirty="0" smtClean="0"/>
              <a:t>que puede </a:t>
            </a:r>
            <a:r>
              <a:rPr lang="es-ES" dirty="0"/>
              <a:t>cursar con depresión</a:t>
            </a: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571472" y="2643182"/>
            <a:ext cx="4968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/>
              <a:t>     </a:t>
            </a:r>
            <a:r>
              <a:rPr lang="es-ES" dirty="0" smtClean="0"/>
              <a:t>Es </a:t>
            </a:r>
            <a:r>
              <a:rPr lang="es-ES" dirty="0"/>
              <a:t>dos veces más frecuente en las mujeres</a:t>
            </a: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5775325" y="6184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15" name="il_fi" descr="http://www.bipolar-lives.com/images/innerviews.jpg"/>
          <p:cNvPicPr>
            <a:picLocks noChangeAspect="1" noChangeArrowheads="1"/>
          </p:cNvPicPr>
          <p:nvPr/>
        </p:nvPicPr>
        <p:blipFill>
          <a:blip r:embed="rId4" cstate="print"/>
          <a:srcRect r="49831"/>
          <a:stretch>
            <a:fillRect/>
          </a:stretch>
        </p:blipFill>
        <p:spPr bwMode="auto">
          <a:xfrm>
            <a:off x="2500298" y="4286256"/>
            <a:ext cx="2571768" cy="230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142844" y="6000768"/>
            <a:ext cx="198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Temor exagerado</a:t>
            </a:r>
          </a:p>
          <a:p>
            <a:r>
              <a:rPr lang="es-MX" dirty="0" smtClean="0"/>
              <a:t> a los gérmenes</a:t>
            </a:r>
            <a:endParaRPr lang="es-MX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b="12990"/>
          <a:stretch>
            <a:fillRect/>
          </a:stretch>
        </p:blipFill>
        <p:spPr bwMode="auto">
          <a:xfrm>
            <a:off x="495802" y="214290"/>
            <a:ext cx="8648198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357158" y="600076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00FF"/>
                </a:solidFill>
              </a:rPr>
              <a:t> </a:t>
            </a:r>
            <a:r>
              <a:rPr lang="es-MX" sz="2400" b="1" dirty="0" err="1" smtClean="0">
                <a:solidFill>
                  <a:srgbClr val="0000FF"/>
                </a:solidFill>
              </a:rPr>
              <a:t>Hipocrates</a:t>
            </a:r>
            <a:r>
              <a:rPr lang="es-MX" sz="2400" b="1" dirty="0" smtClean="0">
                <a:solidFill>
                  <a:srgbClr val="0000FF"/>
                </a:solidFill>
              </a:rPr>
              <a:t>, 2500 A-C-!!</a:t>
            </a:r>
            <a:endParaRPr lang="es-MX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3068638"/>
            <a:ext cx="27905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ESTRÉS </a:t>
            </a:r>
            <a:r>
              <a:rPr lang="es-ES" b="1" dirty="0" smtClean="0">
                <a:solidFill>
                  <a:srgbClr val="FF0000"/>
                </a:solidFill>
              </a:rPr>
              <a:t>POST-TRAUMÁTICO</a:t>
            </a:r>
          </a:p>
          <a:p>
            <a:endParaRPr lang="es-ES" dirty="0" smtClean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19446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0825" y="4508500"/>
            <a:ext cx="2635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ATAQUES DE PÁNICO</a:t>
            </a:r>
          </a:p>
          <a:p>
            <a:endParaRPr lang="es-ES" b="1" dirty="0">
              <a:solidFill>
                <a:srgbClr val="FF0000"/>
              </a:solidFill>
            </a:endParaRPr>
          </a:p>
          <a:p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23850" y="4868863"/>
            <a:ext cx="31559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/>
              <a:t>Palpitaciones</a:t>
            </a:r>
          </a:p>
          <a:p>
            <a:r>
              <a:rPr lang="es-ES" dirty="0"/>
              <a:t>Sudor, temblores</a:t>
            </a:r>
          </a:p>
          <a:p>
            <a:r>
              <a:rPr lang="es-ES" dirty="0"/>
              <a:t>Miedo a morir o a enloquecer</a:t>
            </a:r>
          </a:p>
          <a:p>
            <a:r>
              <a:rPr lang="es-ES" dirty="0"/>
              <a:t>Mareo y náusea</a:t>
            </a:r>
          </a:p>
          <a:p>
            <a:endParaRPr lang="es-ES" dirty="0"/>
          </a:p>
          <a:p>
            <a:r>
              <a:rPr lang="es-ES" dirty="0"/>
              <a:t>Son de duración corta</a:t>
            </a:r>
          </a:p>
        </p:txBody>
      </p:sp>
      <p:pic>
        <p:nvPicPr>
          <p:cNvPr id="6" name="5 Imagen" descr="Figure 3.">
            <a:hlinkClick r:id="rId3" tgtFrame="figure"/>
          </p:cNvPr>
          <p:cNvPicPr/>
          <p:nvPr/>
        </p:nvPicPr>
        <p:blipFill>
          <a:blip r:embed="rId4" cstate="print"/>
          <a:srcRect l="63641" t="15497" r="6919" b="22116"/>
          <a:stretch>
            <a:fillRect/>
          </a:stretch>
        </p:blipFill>
        <p:spPr bwMode="auto">
          <a:xfrm>
            <a:off x="3714744" y="1000108"/>
            <a:ext cx="1406294" cy="130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Figure 3.">
            <a:hlinkClick r:id="rId3" tgtFrame="figure"/>
          </p:cNvPr>
          <p:cNvPicPr/>
          <p:nvPr/>
        </p:nvPicPr>
        <p:blipFill>
          <a:blip r:embed="rId4" cstate="print"/>
          <a:srcRect l="4990" t="17063" r="65072" b="20635"/>
          <a:stretch>
            <a:fillRect/>
          </a:stretch>
        </p:blipFill>
        <p:spPr bwMode="auto">
          <a:xfrm>
            <a:off x="5143504" y="1071546"/>
            <a:ext cx="1435678" cy="130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aran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071546"/>
            <a:ext cx="1198644" cy="115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3857620" y="2500306"/>
            <a:ext cx="463108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1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fobia a las arañas no es un mito.</a:t>
            </a:r>
          </a:p>
          <a:p>
            <a:pPr marL="0" marR="0" lvl="0" indent="111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Estimulación intensa en la región de la amígdala (</a:t>
            </a:r>
            <a:r>
              <a:rPr kumimoji="0" lang="es-MX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Goossens</a:t>
            </a:r>
            <a:r>
              <a:rPr kumimoji="0" 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et al.,  </a:t>
            </a:r>
            <a:r>
              <a:rPr kumimoji="0" lang="es-MX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Biol</a:t>
            </a:r>
            <a:r>
              <a:rPr kumimoji="0" lang="es-MX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MX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Psychiatry</a:t>
            </a:r>
            <a:r>
              <a:rPr kumimoji="0" lang="es-MX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s-MX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2007, 62, 1119.</a:t>
            </a:r>
            <a:endParaRPr kumimoji="0" lang="es-MX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714744" y="571480"/>
            <a:ext cx="88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FOBIAS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14744" y="3429000"/>
            <a:ext cx="54324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 smtClean="0"/>
              <a:t>Las fobias a los insectos son </a:t>
            </a:r>
            <a:r>
              <a:rPr lang="es-ES" dirty="0"/>
              <a:t>más comunes en la infancia</a:t>
            </a:r>
          </a:p>
          <a:p>
            <a:r>
              <a:rPr lang="es-ES" dirty="0"/>
              <a:t>Las fobias sociales se presentan más en la </a:t>
            </a:r>
          </a:p>
          <a:p>
            <a:r>
              <a:rPr lang="es-ES" dirty="0"/>
              <a:t>adolescencia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500298" y="0"/>
            <a:ext cx="4503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0000FF"/>
                </a:solidFill>
              </a:rPr>
              <a:t>TRASTORNOS DE ANSIEDAD</a:t>
            </a:r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785794"/>
            <a:ext cx="24574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4429124" y="357166"/>
            <a:ext cx="39036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 err="1" smtClean="0"/>
              <a:t>Neurotranmisores</a:t>
            </a:r>
            <a:r>
              <a:rPr lang="es-ES" b="1" dirty="0" smtClean="0"/>
              <a:t> </a:t>
            </a:r>
            <a:r>
              <a:rPr lang="es-ES" b="1" dirty="0"/>
              <a:t>implicados</a:t>
            </a:r>
          </a:p>
          <a:p>
            <a:endParaRPr lang="es-ES" dirty="0"/>
          </a:p>
          <a:p>
            <a:r>
              <a:rPr lang="es-ES" dirty="0" smtClean="0"/>
              <a:t>                                                GABA</a:t>
            </a:r>
            <a:endParaRPr lang="es-ES" dirty="0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6929454" y="1643050"/>
            <a:ext cx="1670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00FF"/>
                </a:solidFill>
              </a:rPr>
              <a:t>Serotonina</a:t>
            </a:r>
          </a:p>
          <a:p>
            <a:r>
              <a:rPr lang="es-ES" b="1" dirty="0">
                <a:solidFill>
                  <a:srgbClr val="0000FF"/>
                </a:solidFill>
              </a:rPr>
              <a:t>Dopamina</a:t>
            </a:r>
          </a:p>
          <a:p>
            <a:r>
              <a:rPr lang="es-ES" b="1" dirty="0" err="1">
                <a:solidFill>
                  <a:srgbClr val="0000FF"/>
                </a:solidFill>
              </a:rPr>
              <a:t>Norepinefrina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7358082" y="1285860"/>
            <a:ext cx="0" cy="42862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0" y="135729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Ansiolíticos</a:t>
            </a:r>
          </a:p>
          <a:p>
            <a:endParaRPr lang="es-MX" dirty="0" smtClean="0"/>
          </a:p>
          <a:p>
            <a:r>
              <a:rPr lang="es-MX" b="1" dirty="0" smtClean="0">
                <a:solidFill>
                  <a:srgbClr val="0000FF"/>
                </a:solidFill>
              </a:rPr>
              <a:t>Benzodiacepinas: </a:t>
            </a:r>
            <a:r>
              <a:rPr lang="es-MX" dirty="0" err="1" smtClean="0"/>
              <a:t>clonazepam</a:t>
            </a:r>
            <a:r>
              <a:rPr lang="es-MX" dirty="0" smtClean="0"/>
              <a:t> (</a:t>
            </a:r>
            <a:r>
              <a:rPr lang="es-MX" dirty="0" err="1" smtClean="0"/>
              <a:t>Rivotril</a:t>
            </a:r>
            <a:r>
              <a:rPr lang="es-MX" dirty="0" smtClean="0"/>
              <a:t>) </a:t>
            </a:r>
          </a:p>
          <a:p>
            <a:r>
              <a:rPr lang="es-MX" u="sng" dirty="0" err="1" smtClean="0"/>
              <a:t>lorazepam</a:t>
            </a:r>
            <a:r>
              <a:rPr lang="es-MX" u="sng" dirty="0" smtClean="0"/>
              <a:t> </a:t>
            </a:r>
            <a:r>
              <a:rPr lang="es-MX" dirty="0" smtClean="0"/>
              <a:t>(</a:t>
            </a:r>
            <a:r>
              <a:rPr lang="es-MX" dirty="0" err="1" smtClean="0"/>
              <a:t>Ativan</a:t>
            </a:r>
            <a:r>
              <a:rPr lang="es-MX" dirty="0" smtClean="0"/>
              <a:t>) </a:t>
            </a:r>
            <a:r>
              <a:rPr lang="es-MX" dirty="0" err="1" smtClean="0"/>
              <a:t>alprazolam</a:t>
            </a:r>
            <a:r>
              <a:rPr lang="es-MX" dirty="0" smtClean="0"/>
              <a:t> (</a:t>
            </a:r>
            <a:r>
              <a:rPr lang="es-MX" dirty="0" err="1" smtClean="0"/>
              <a:t>Tafil</a:t>
            </a:r>
            <a:r>
              <a:rPr lang="es-MX" dirty="0" smtClean="0"/>
              <a:t>)</a:t>
            </a:r>
          </a:p>
          <a:p>
            <a:endParaRPr lang="es-MX" b="1" dirty="0" smtClean="0">
              <a:solidFill>
                <a:srgbClr val="0000FF"/>
              </a:solidFill>
            </a:endParaRPr>
          </a:p>
          <a:p>
            <a:r>
              <a:rPr lang="es-MX" b="1" dirty="0" smtClean="0">
                <a:solidFill>
                  <a:srgbClr val="0000FF"/>
                </a:solidFill>
              </a:rPr>
              <a:t>Inhibidores de la recaptura de la serotonina</a:t>
            </a:r>
          </a:p>
          <a:p>
            <a:r>
              <a:rPr lang="es-MX" dirty="0" err="1" smtClean="0"/>
              <a:t>paroxetina</a:t>
            </a:r>
            <a:r>
              <a:rPr lang="es-MX" dirty="0" smtClean="0"/>
              <a:t> (</a:t>
            </a:r>
            <a:r>
              <a:rPr lang="es-MX" dirty="0" err="1" smtClean="0"/>
              <a:t>Paxil</a:t>
            </a:r>
            <a:r>
              <a:rPr lang="es-MX" dirty="0" smtClean="0"/>
              <a:t>), </a:t>
            </a:r>
            <a:r>
              <a:rPr lang="es-MX" dirty="0" err="1" smtClean="0"/>
              <a:t>sertralina</a:t>
            </a:r>
            <a:r>
              <a:rPr lang="es-MX" dirty="0" smtClean="0"/>
              <a:t> (</a:t>
            </a:r>
            <a:r>
              <a:rPr lang="es-MX" dirty="0" err="1" smtClean="0"/>
              <a:t>Zoloft</a:t>
            </a:r>
            <a:r>
              <a:rPr lang="es-MX" dirty="0" smtClean="0"/>
              <a:t>, </a:t>
            </a:r>
            <a:r>
              <a:rPr lang="es-MX" dirty="0" err="1" smtClean="0"/>
              <a:t>Altruline</a:t>
            </a:r>
            <a:r>
              <a:rPr lang="es-MX" dirty="0" smtClean="0"/>
              <a:t>)</a:t>
            </a:r>
            <a:r>
              <a:rPr lang="en-US" u="sng" dirty="0" smtClean="0"/>
              <a:t> </a:t>
            </a:r>
          </a:p>
          <a:p>
            <a:r>
              <a:rPr lang="en-US" u="sng" dirty="0" err="1" smtClean="0"/>
              <a:t>venlafaxina</a:t>
            </a:r>
            <a:r>
              <a:rPr lang="en-US" dirty="0" smtClean="0"/>
              <a:t>(</a:t>
            </a:r>
            <a:r>
              <a:rPr lang="en-US" dirty="0" err="1" smtClean="0"/>
              <a:t>Effexor</a:t>
            </a:r>
            <a:r>
              <a:rPr lang="en-US" dirty="0" smtClean="0"/>
              <a:t>), </a:t>
            </a:r>
            <a:r>
              <a:rPr lang="en-US" dirty="0" err="1" smtClean="0"/>
              <a:t>escitalopram</a:t>
            </a:r>
            <a:r>
              <a:rPr lang="en-US" dirty="0" smtClean="0"/>
              <a:t> (</a:t>
            </a:r>
            <a:r>
              <a:rPr lang="en-US" dirty="0" err="1" smtClean="0"/>
              <a:t>Lexapro</a:t>
            </a:r>
            <a:r>
              <a:rPr lang="en-US" dirty="0" smtClean="0"/>
              <a:t>)</a:t>
            </a:r>
            <a:endParaRPr lang="es-MX" dirty="0"/>
          </a:p>
        </p:txBody>
      </p:sp>
      <p:pic>
        <p:nvPicPr>
          <p:cNvPr id="59393" name="Picture 1" descr="C:\Users\Herminia Pasantes\Pictures\valerian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929198"/>
            <a:ext cx="1057275" cy="1771650"/>
          </a:xfrm>
          <a:prstGeom prst="rect">
            <a:avLst/>
          </a:prstGeom>
          <a:noFill/>
        </p:spPr>
      </p:pic>
      <p:pic>
        <p:nvPicPr>
          <p:cNvPr id="13" name="Picture 2" descr="Fig 1 full 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429132"/>
            <a:ext cx="4929222" cy="2221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astronautasdedavinci.files.wordpress.com/2012/12/el-bes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370374" cy="629963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000628" y="2786058"/>
            <a:ext cx="3469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El amor es un fuente de felicidad…</a:t>
            </a:r>
          </a:p>
          <a:p>
            <a:r>
              <a:rPr lang="es-MX" b="1" dirty="0" smtClean="0"/>
              <a:t>O de infelicidad.</a:t>
            </a:r>
            <a:endParaRPr lang="es-MX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6" name="Object 0"/>
          <p:cNvGraphicFramePr>
            <a:graphicFrameLocks noChangeAspect="1"/>
          </p:cNvGraphicFramePr>
          <p:nvPr/>
        </p:nvGraphicFramePr>
        <p:xfrm>
          <a:off x="285720" y="571480"/>
          <a:ext cx="4896373" cy="576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4" name="Imagen de mapa de bits" r:id="rId3" imgW="4923810" imgH="5630061" progId="PBrush">
                  <p:embed/>
                </p:oleObj>
              </mc:Choice>
              <mc:Fallback>
                <p:oleObj name="Imagen de mapa de bits" r:id="rId3" imgW="4923810" imgH="5630061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571480"/>
                        <a:ext cx="4896373" cy="576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6" descr="marihu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642918"/>
            <a:ext cx="2143108" cy="2826283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000760" y="3857628"/>
            <a:ext cx="29772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0000FF"/>
                </a:solidFill>
              </a:rPr>
              <a:t>Es específico</a:t>
            </a: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r>
              <a:rPr lang="es-MX" sz="2000" b="1" dirty="0" smtClean="0">
                <a:solidFill>
                  <a:srgbClr val="0000FF"/>
                </a:solidFill>
              </a:rPr>
              <a:t>Es adictivo</a:t>
            </a: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r>
              <a:rPr lang="es-MX" sz="2000" b="1" dirty="0" smtClean="0">
                <a:solidFill>
                  <a:srgbClr val="0000FF"/>
                </a:solidFill>
              </a:rPr>
              <a:t>Presenta </a:t>
            </a:r>
            <a:r>
              <a:rPr lang="es-MX" sz="2000" b="1" dirty="0" err="1" smtClean="0">
                <a:solidFill>
                  <a:srgbClr val="0000FF"/>
                </a:solidFill>
              </a:rPr>
              <a:t>desensibilización</a:t>
            </a:r>
            <a:endParaRPr lang="es-MX" sz="2000" b="1" dirty="0" smtClean="0">
              <a:solidFill>
                <a:srgbClr val="0000FF"/>
              </a:solidFill>
            </a:endParaRPr>
          </a:p>
          <a:p>
            <a:endParaRPr lang="es-MX" sz="2000" b="1" dirty="0" smtClean="0">
              <a:solidFill>
                <a:srgbClr val="0000FF"/>
              </a:solidFill>
            </a:endParaRPr>
          </a:p>
          <a:p>
            <a:r>
              <a:rPr lang="es-MX" sz="2000" b="1" dirty="0" smtClean="0">
                <a:solidFill>
                  <a:srgbClr val="0000FF"/>
                </a:solidFill>
              </a:rPr>
              <a:t>Síndrome de abstinencia</a:t>
            </a:r>
            <a:endParaRPr lang="es-MX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244" y="428604"/>
            <a:ext cx="4591756" cy="58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lh4.ggpht.com/tFKtDAxW6iDou2ewCQZkRS-qvA35uMCPqnpKkFmndoInDjMXnHV7LZIxHOMV5cE9Eo488w=s1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4187094" cy="252413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85720" y="157161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0000"/>
                </a:solidFill>
              </a:rPr>
              <a:t>Zonas cerebrales que se activan durante la evocación amorosa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57818" y="6286520"/>
            <a:ext cx="300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El amor no dura para siempre</a:t>
            </a:r>
            <a:endParaRPr lang="es-MX" b="1" dirty="0">
              <a:solidFill>
                <a:srgbClr val="0000FF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71472" y="785794"/>
            <a:ext cx="2703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EL CEREBRO Y EL AMOR</a:t>
            </a:r>
            <a:endParaRPr lang="es-MX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p01.epimg.net/cultura/imagenes/2014/08/08/actualidad/1407454897_413673_1407454998_noticia_norm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3888064" cy="2541128"/>
          </a:xfrm>
          <a:prstGeom prst="rect">
            <a:avLst/>
          </a:prstGeom>
          <a:noFill/>
        </p:spPr>
      </p:pic>
      <p:pic>
        <p:nvPicPr>
          <p:cNvPr id="3" name="Picture 2" descr="http://images.musictimes.com/data/images/full/26586/clint-eastwood-and-christina-sandera-getty-images.jpg?w=77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66"/>
            <a:ext cx="4143404" cy="3004350"/>
          </a:xfrm>
          <a:prstGeom prst="rect">
            <a:avLst/>
          </a:prstGeom>
          <a:noFill/>
        </p:spPr>
      </p:pic>
      <p:pic>
        <p:nvPicPr>
          <p:cNvPr id="4098" name="Picture 2" descr="http://3.bp.blogspot.com/-dtELrGNQZnU/UxTJ0u2Tb3I/AAAAAAAAHTQ/5deLzWiEFNY/s1600/el+amante+portad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4714884"/>
            <a:ext cx="1230504" cy="1857364"/>
          </a:xfrm>
          <a:prstGeom prst="rect">
            <a:avLst/>
          </a:prstGeom>
          <a:noFill/>
        </p:spPr>
      </p:pic>
      <p:pic>
        <p:nvPicPr>
          <p:cNvPr id="4100" name="Picture 4" descr="https://wiki.brown.edu/confluence/download/attachments/74847930/DAcircuit.jpg?version=1&amp;modificationDate=1290466773000"/>
          <p:cNvPicPr>
            <a:picLocks noChangeAspect="1" noChangeArrowheads="1"/>
          </p:cNvPicPr>
          <p:nvPr/>
        </p:nvPicPr>
        <p:blipFill>
          <a:blip r:embed="rId8" cstate="print"/>
          <a:srcRect t="7673"/>
          <a:stretch>
            <a:fillRect/>
          </a:stretch>
        </p:blipFill>
        <p:spPr bwMode="auto">
          <a:xfrm>
            <a:off x="4857752" y="714356"/>
            <a:ext cx="3385671" cy="1719244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4714876" y="285728"/>
            <a:ext cx="397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¡El circuito de recompensa no envejece!</a:t>
            </a:r>
            <a:endParaRPr lang="es-MX" b="1" dirty="0">
              <a:solidFill>
                <a:srgbClr val="0000FF"/>
              </a:solidFill>
            </a:endParaRPr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5540369" y="2614967"/>
          <a:ext cx="3603631" cy="424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4" name="Imagen de mapa de bits" r:id="rId9" imgW="4923810" imgH="5630061" progId="PBrush">
                  <p:embed/>
                </p:oleObj>
              </mc:Choice>
              <mc:Fallback>
                <p:oleObj name="Imagen de mapa de bits" r:id="rId9" imgW="4923810" imgH="5630061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69" y="2614967"/>
                        <a:ext cx="3603631" cy="4243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: Ambos sexos podrían coincidir en la idea del trío perfecto: dos hombres y una mujer. (iStock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6072230" cy="2717813"/>
          </a:xfrm>
          <a:prstGeom prst="rect">
            <a:avLst/>
          </a:prstGeom>
          <a:noFill/>
        </p:spPr>
      </p:pic>
      <p:pic>
        <p:nvPicPr>
          <p:cNvPr id="3" name="Picture 8" descr="https://psiquiatracristoballopez.files.wordpress.com/2013/10/pet-cerebro-deprimido.jpg"/>
          <p:cNvPicPr>
            <a:picLocks noChangeAspect="1" noChangeArrowheads="1"/>
          </p:cNvPicPr>
          <p:nvPr/>
        </p:nvPicPr>
        <p:blipFill>
          <a:blip r:embed="rId3" cstate="print"/>
          <a:srcRect l="6979" t="13453" r="54999"/>
          <a:stretch>
            <a:fillRect/>
          </a:stretch>
        </p:blipFill>
        <p:spPr bwMode="auto">
          <a:xfrm>
            <a:off x="6143636" y="2071678"/>
            <a:ext cx="1357321" cy="183832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2428860" y="4786322"/>
            <a:ext cx="4836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0000FF"/>
                </a:solidFill>
              </a:rPr>
              <a:t>¡UN CLAVO SACA OTRO CLAVO!</a:t>
            </a:r>
            <a:endParaRPr lang="es-MX" sz="2800" b="1" dirty="0">
              <a:solidFill>
                <a:srgbClr val="0000FF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57818" y="1571612"/>
            <a:ext cx="324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0000FF"/>
                </a:solidFill>
              </a:rPr>
              <a:t>EL REMEDIO PARA EL DESAMOR</a:t>
            </a:r>
            <a:endParaRPr lang="es-MX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shioncolombia.co/wp-content/uploads/2012/06/com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5072074"/>
            <a:ext cx="2000232" cy="151587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827497" y="142852"/>
            <a:ext cx="43165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EL CEREBRO Y LA FELICIDAD</a:t>
            </a:r>
          </a:p>
          <a:p>
            <a:r>
              <a:rPr lang="es-MX" sz="2800" b="1" dirty="0" smtClean="0"/>
              <a:t>         o la infelicidad</a:t>
            </a:r>
          </a:p>
          <a:p>
            <a:r>
              <a:rPr lang="es-MX" sz="2000" b="1" dirty="0" smtClean="0"/>
              <a:t>o</a:t>
            </a:r>
            <a:endParaRPr lang="es-MX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2928934"/>
            <a:ext cx="23912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Retrato de mujer y hombre abraza amparo durante la lluvia     Foto de archivo - 95376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393" y="857233"/>
            <a:ext cx="2336558" cy="3500462"/>
          </a:xfrm>
          <a:prstGeom prst="rect">
            <a:avLst/>
          </a:prstGeom>
          <a:noFill/>
        </p:spPr>
      </p:pic>
      <p:pic>
        <p:nvPicPr>
          <p:cNvPr id="6" name="Picture 2" descr="http://depsicologia.com/wp-content/uploads/addictionbrain_thum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5" y="1000108"/>
            <a:ext cx="230679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reunión negocios ejecutivo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643446"/>
            <a:ext cx="4929222" cy="1971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3929063" y="1143000"/>
          <a:ext cx="5214937" cy="465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Imagen de mapa de bits" r:id="rId3" imgW="4247619" imgH="4114286" progId="PBrush">
                  <p:embed/>
                </p:oleObj>
              </mc:Choice>
              <mc:Fallback>
                <p:oleObj name="Imagen de mapa de bits" r:id="rId3" imgW="4247619" imgH="4114286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1143000"/>
                        <a:ext cx="5214937" cy="465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88913" y="65088"/>
            <a:ext cx="666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b="1">
                <a:solidFill>
                  <a:srgbClr val="FF0066"/>
                </a:solidFill>
              </a:rPr>
              <a:t>                        CIRCUITO DE RECOMPENSA O DEL PLACER</a:t>
            </a:r>
          </a:p>
        </p:txBody>
      </p:sp>
      <p:pic>
        <p:nvPicPr>
          <p:cNvPr id="15364" name="Picture 4" descr="Monografias.com"/>
          <p:cNvPicPr>
            <a:picLocks noChangeAspect="1" noChangeArrowheads="1"/>
          </p:cNvPicPr>
          <p:nvPr/>
        </p:nvPicPr>
        <p:blipFill>
          <a:blip r:embed="rId5" cstate="print"/>
          <a:srcRect l="48019"/>
          <a:stretch>
            <a:fillRect/>
          </a:stretch>
        </p:blipFill>
        <p:spPr bwMode="auto">
          <a:xfrm>
            <a:off x="591528" y="1214423"/>
            <a:ext cx="2741841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inápsis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857496"/>
            <a:ext cx="2497516" cy="2143140"/>
          </a:xfrm>
          <a:prstGeom prst="rect">
            <a:avLst/>
          </a:prstGeom>
          <a:noFill/>
        </p:spPr>
      </p:pic>
      <p:pic>
        <p:nvPicPr>
          <p:cNvPr id="37890" name="Picture 2" descr="http://www.profesorenlinea.cl/imagenciencias/sinapsis_nerviosa_image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5202">
            <a:off x="356095" y="711752"/>
            <a:ext cx="5772010" cy="1857388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>
          <a:xfrm rot="10800000" flipV="1">
            <a:off x="2428860" y="1714488"/>
            <a:ext cx="1357322" cy="10715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571472" y="2857496"/>
            <a:ext cx="1037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Sinapsis</a:t>
            </a:r>
            <a:endParaRPr lang="es-MX" sz="20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714480" y="214290"/>
            <a:ext cx="173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</a:t>
            </a:r>
            <a:r>
              <a:rPr lang="es-MX" dirty="0" smtClean="0"/>
              <a:t>uerpo neuronal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1643042" y="1785926"/>
            <a:ext cx="62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axón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714876" y="1142984"/>
            <a:ext cx="107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dendritas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071802" y="3143248"/>
            <a:ext cx="181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</a:t>
            </a:r>
            <a:r>
              <a:rPr lang="es-MX" dirty="0" smtClean="0"/>
              <a:t>erminal del axón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357686" y="4357694"/>
            <a:ext cx="311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n</a:t>
            </a:r>
            <a:r>
              <a:rPr lang="es-MX" dirty="0" smtClean="0"/>
              <a:t>eurona que recibe el contacto</a:t>
            </a:r>
            <a:endParaRPr lang="es-MX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357554" y="3857628"/>
            <a:ext cx="1017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vesículas</a:t>
            </a:r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357686" y="214290"/>
            <a:ext cx="500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00FF"/>
                </a:solidFill>
              </a:rPr>
              <a:t>COMUNICACIÓN INTERNEURONAL</a:t>
            </a:r>
            <a:endParaRPr lang="es-MX" sz="2000" b="1" dirty="0">
              <a:solidFill>
                <a:srgbClr val="0000FF"/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 flipV="1">
            <a:off x="1928794" y="1500174"/>
            <a:ext cx="642942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10800000">
            <a:off x="4000496" y="1071546"/>
            <a:ext cx="714380" cy="2143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12" idx="1"/>
          </p:cNvCxnSpPr>
          <p:nvPr/>
        </p:nvCxnSpPr>
        <p:spPr>
          <a:xfrm rot="10800000" flipV="1">
            <a:off x="2786050" y="3327914"/>
            <a:ext cx="285752" cy="2439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14" idx="1"/>
          </p:cNvCxnSpPr>
          <p:nvPr/>
        </p:nvCxnSpPr>
        <p:spPr>
          <a:xfrm rot="10800000" flipV="1">
            <a:off x="3071802" y="4042294"/>
            <a:ext cx="285752" cy="1010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13" idx="1"/>
          </p:cNvCxnSpPr>
          <p:nvPr/>
        </p:nvCxnSpPr>
        <p:spPr>
          <a:xfrm rot="10800000" flipV="1">
            <a:off x="3357554" y="4542360"/>
            <a:ext cx="1000132" cy="2439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CuadroTexto"/>
          <p:cNvSpPr txBox="1"/>
          <p:nvPr/>
        </p:nvSpPr>
        <p:spPr>
          <a:xfrm>
            <a:off x="357158" y="5214950"/>
            <a:ext cx="174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neurotransmisor</a:t>
            </a:r>
            <a:endParaRPr lang="es-MX" dirty="0"/>
          </a:p>
        </p:txBody>
      </p:sp>
      <p:sp>
        <p:nvSpPr>
          <p:cNvPr id="30" name="29 CuadroTexto"/>
          <p:cNvSpPr txBox="1"/>
          <p:nvPr/>
        </p:nvSpPr>
        <p:spPr>
          <a:xfrm>
            <a:off x="2857488" y="5143512"/>
            <a:ext cx="987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receptor</a:t>
            </a:r>
            <a:endParaRPr lang="es-MX" dirty="0"/>
          </a:p>
        </p:txBody>
      </p:sp>
      <p:cxnSp>
        <p:nvCxnSpPr>
          <p:cNvPr id="32" name="31 Conector recto de flecha"/>
          <p:cNvCxnSpPr>
            <a:stCxn id="29" idx="0"/>
          </p:cNvCxnSpPr>
          <p:nvPr/>
        </p:nvCxnSpPr>
        <p:spPr>
          <a:xfrm rot="5400000" flipH="1" flipV="1">
            <a:off x="1115014" y="4615485"/>
            <a:ext cx="714380" cy="48455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rot="16200000" flipV="1">
            <a:off x="2786050" y="4786322"/>
            <a:ext cx="428628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rot="5400000">
            <a:off x="1571604" y="571480"/>
            <a:ext cx="428628" cy="2857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2306637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4 Imagen" descr="E:\ciencia3\158\img\nem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7166"/>
            <a:ext cx="2714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http://thumbs.dreamstime.com/z/vieja-llave-r%C3%BAstica-en-el-ojo-de-la-cerradura-3178546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5572140"/>
            <a:ext cx="1357312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http://www.elespectador.com.mx/wp-content/uploads/2011/04/AUTOBUS-DE-PASAJERO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786322"/>
            <a:ext cx="16430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5" y="2643182"/>
            <a:ext cx="4357718" cy="380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8 Conector recto de flecha"/>
          <p:cNvCxnSpPr/>
          <p:nvPr/>
        </p:nvCxnSpPr>
        <p:spPr>
          <a:xfrm rot="10800000" flipV="1">
            <a:off x="1643042" y="3857628"/>
            <a:ext cx="1071570" cy="8572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 descr="http://www.arts.uwaterloo.ca/~bfleming/psych261/lec4se1.jpg"/>
          <p:cNvPicPr/>
          <p:nvPr/>
        </p:nvPicPr>
        <p:blipFill>
          <a:blip r:embed="rId9" cstate="print"/>
          <a:srcRect l="20000" t="4255" r="18182" b="17021"/>
          <a:stretch>
            <a:fillRect/>
          </a:stretch>
        </p:blipFill>
        <p:spPr bwMode="auto">
          <a:xfrm>
            <a:off x="7072330" y="3286124"/>
            <a:ext cx="1928818" cy="228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CURSO TABLA DE NEUROTRANSMISOR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777" y="0"/>
            <a:ext cx="7454445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786446" y="1357298"/>
            <a:ext cx="1608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Toma de decisiones</a:t>
            </a:r>
          </a:p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Movimiento     </a:t>
            </a:r>
          </a:p>
          <a:p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Adicciones     </a:t>
            </a:r>
            <a:endParaRPr lang="es-MX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85786" y="2214554"/>
            <a:ext cx="7500990" cy="35004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42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4 CuadroTexto"/>
          <p:cNvSpPr txBox="1">
            <a:spLocks noChangeArrowheads="1"/>
          </p:cNvSpPr>
          <p:nvPr/>
        </p:nvSpPr>
        <p:spPr bwMode="auto">
          <a:xfrm>
            <a:off x="2214563" y="3071813"/>
            <a:ext cx="7794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Calibri" pitchFamily="34" charset="0"/>
              </a:rPr>
              <a:t>      NOREPINEFRINA                                      </a:t>
            </a:r>
            <a:r>
              <a:rPr lang="es-MX" b="1" dirty="0">
                <a:solidFill>
                  <a:srgbClr val="FF0000"/>
                </a:solidFill>
                <a:latin typeface="Calibri" pitchFamily="34" charset="0"/>
              </a:rPr>
              <a:t>DOPAMINA                                             </a:t>
            </a:r>
          </a:p>
        </p:txBody>
      </p:sp>
      <p:sp>
        <p:nvSpPr>
          <p:cNvPr id="75780" name="5 CuadroTexto"/>
          <p:cNvSpPr txBox="1">
            <a:spLocks noChangeArrowheads="1"/>
          </p:cNvSpPr>
          <p:nvPr/>
        </p:nvSpPr>
        <p:spPr bwMode="auto">
          <a:xfrm>
            <a:off x="1357290" y="5214950"/>
            <a:ext cx="66320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Calibri" pitchFamily="34" charset="0"/>
              </a:rPr>
              <a:t>ANFETAMINA                          METANFETAMINA                                    </a:t>
            </a:r>
            <a:endParaRPr lang="es-MX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5781" name="6 CuadroTexto"/>
          <p:cNvSpPr txBox="1">
            <a:spLocks noChangeArrowheads="1"/>
          </p:cNvSpPr>
          <p:nvPr/>
        </p:nvSpPr>
        <p:spPr bwMode="auto">
          <a:xfrm>
            <a:off x="0" y="1428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b="1">
                <a:solidFill>
                  <a:srgbClr val="0000FF"/>
                </a:solidFill>
                <a:latin typeface="Calibri" pitchFamily="34" charset="0"/>
              </a:rPr>
              <a:t>LAS DROGAS TIENEN SUS EFECTOS EN EL CEREBRO PORQUE </a:t>
            </a:r>
          </a:p>
          <a:p>
            <a:pPr algn="ctr"/>
            <a:r>
              <a:rPr lang="es-MX" b="1">
                <a:solidFill>
                  <a:srgbClr val="0000FF"/>
                </a:solidFill>
                <a:latin typeface="Calibri" pitchFamily="34" charset="0"/>
              </a:rPr>
              <a:t>SE PARECEN A LOS NEUROTRANSMISORES</a:t>
            </a:r>
          </a:p>
        </p:txBody>
      </p:sp>
      <p:pic>
        <p:nvPicPr>
          <p:cNvPr id="75782" name="Picture 2" descr="http://2.bp.blogspot.com/-FOVqHhMyOTU/UCbShJEQwvI/AAAAAAAAAE8/Kxr0UR-YeBQ/s1600/an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5000636"/>
            <a:ext cx="2690813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emcdda.europa.eu/imglib/amphetami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230" y="3786191"/>
            <a:ext cx="2248231" cy="1000132"/>
          </a:xfrm>
          <a:prstGeom prst="rect">
            <a:avLst/>
          </a:prstGeom>
          <a:noFill/>
        </p:spPr>
      </p:pic>
      <p:pic>
        <p:nvPicPr>
          <p:cNvPr id="79876" name="Picture 4" descr="http://www.emcdda.europa.eu/imglib/Drugprofiles/methamphetamine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786190"/>
            <a:ext cx="2857520" cy="981530"/>
          </a:xfrm>
          <a:prstGeom prst="rect">
            <a:avLst/>
          </a:prstGeom>
          <a:noFill/>
        </p:spPr>
      </p:pic>
      <p:pic>
        <p:nvPicPr>
          <p:cNvPr id="79878" name="Picture 6" descr="Dopamin - Dopamine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785926"/>
            <a:ext cx="2540836" cy="1071570"/>
          </a:xfrm>
          <a:prstGeom prst="rect">
            <a:avLst/>
          </a:prstGeom>
          <a:noFill/>
        </p:spPr>
      </p:pic>
      <p:pic>
        <p:nvPicPr>
          <p:cNvPr id="79883" name="Picture 11" descr="http://upload.wikimedia.org/wikipedia/commons/thumb/4/4f/Noradrenaline2.svg/440px-Noradrenaline2.svg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0946" y="1357298"/>
            <a:ext cx="297807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14282" y="403225"/>
          <a:ext cx="5643562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0" name="Image" r:id="rId3" imgW="2107429" imgH="2770638" progId="">
                  <p:embed/>
                </p:oleObj>
              </mc:Choice>
              <mc:Fallback>
                <p:oleObj name="Image" r:id="rId3" imgW="2107429" imgH="277063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403225"/>
                        <a:ext cx="5643562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4 CuadroTexto"/>
          <p:cNvSpPr txBox="1">
            <a:spLocks noChangeArrowheads="1"/>
          </p:cNvSpPr>
          <p:nvPr/>
        </p:nvSpPr>
        <p:spPr bwMode="auto">
          <a:xfrm>
            <a:off x="1428750" y="54292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1857356" y="3857628"/>
            <a:ext cx="1071562" cy="1000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34820" name="Picture 4" descr="http://imagenes.viajeros.com/fotos/x/xi/xiguwebg-1244085708-b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643182"/>
            <a:ext cx="2614243" cy="1964000"/>
          </a:xfrm>
          <a:prstGeom prst="rect">
            <a:avLst/>
          </a:prstGeom>
          <a:noFill/>
        </p:spPr>
      </p:pic>
      <p:sp>
        <p:nvSpPr>
          <p:cNvPr id="34822" name="AutoShape 6" descr="data:image/jpeg;base64,/9j/4AAQSkZJRgABAQAAAQABAAD/2wCEAAkGBwgHBgkIBwgKCgkLDRYPDQwMDRsUFRAWIB0iIiAdHx8kKDQsJCYxJx8fLT0tMTU3Ojo6Iys/RD84QzQ5OjcBCgoKDQwNGg8PGjclHyU3Nzc3Nzc3Nzc3Nzc3Nzc3Nzc3Nzc3Nzc3Nzc3Nzc3Nzc3Nzc3Nzc3Nzc3Nzc3Nzc3N//AABEIAFgAeAMBIgACEQEDEQH/xAAbAAADAAMBAQAAAAAAAAAAAAAEBQYAAwcBAv/EAD4QAAIBAgQEBAQCBwYHAAAAAAECAwQRAAUSIRMxQVEGYXGBFCIykSPwFSQzYqHB0TRCUrHh8QcWNVNjcpP/xAAZAQADAQEBAAAAAAAAAAAAAAACAwQFAQD/xAAoEQACAgICAgIBAwUAAAAAAAABAgADESESMQRBEyJRcYGRBRQyUmH/2gAMAwEAAhEDEQA/AOTinzLLphU0rTAA2SeHn/D+eOneCfE2ZTU4GeUwtyWZF0ufNl5fa3pjVHQLq1af9cMIKYKL2sAMTt5XEalf9qp3L3L54qhA8Lq6+WG8WOc01U1PTcamlCSOvyHULnsBfn1w+ofFcVNGq5z+Ew2aUWA8ri/57Y7V5i2abRg3+IaujmWkO6Wx6QBsB9sDUVVBPBxoZkeIi4cHa2IfxR4xr5ayKg8OxolO37XMKhGKMOgjANz1ufL3w5nCjMmCknEdeKvFUWUgU1HplrpHVAt7hbkD3O/9cc+zrN8weuVlSoh+Y3SeIFpOYHPnuOmy369XiQGtj/GYPrfVxL737KeXt5ncY1VGVyiqlatkjaPUgCStqM9rkW5aN+dtjz6YzD5vI/aXLSmM+4rTOKtWXWkfCfVomjBMbWW52NmFremGWW5zDWIfw9RVdTNGNQt3tj5fJGeKaCaMRSNTo6mQAW/8YKk2AFgTvvvvhLHHPlsMUbTKyyWVzptyFkVQLXPO5IJNib48ODg63PPaa9DcJqsyEWfvOspelKKpC3+m3bvfGZbXrXVskcrKmr9lEu5AF7sW+wwBMsBCsRIDJO8CgD+8uo39Nv44DqOPT5fW04g/tEbIJBKVC3FhddO/XmbeW2KvhUrr9Jnpfcth5ddwvxLVJLTBIJ0ZGUhZQ9lvYr9Xq43vhjIgiUCJlsostuoxziuzeGSmNJPLIkiqEbhp2O9t+u23rhnluZVVLlsFK7/StlLbkDoMe+AhQBLReORJlZHVRRVBEispMb6gO2k748wryiKsrJGMwVl4bgG37p5jrjMGFUDEEsSdSwpqfUBtc431kMdPSF2a19rD+8T0GM8P1lNmmXQ1lAwaJ15dVPUHzGJvxfPNW5rFQq8UdNFfiPIDYORsB0vbf0vjMRTZZxPqWWNxTI7PUJqKqqpUC0MVNUNvoikYhtrXACrvzH5OPqmiqq0SyV9NI88xDTRBJHXUNJCi2xW1uQ8jubYS0WfUlAYqWNROosqhIy4QKATfmCd+4C8z0xWx5nJX2VKj4dFIBkNvnUkDobXJuNXTsd7HaHr2F/eSo+8ExVlL5vX1Oax1CSwScE6OP9BccldRuQbNYX8+uG+UZdLVwpSZlS0whcfi/DIzLcHmRsQeR788C1GU5ikdsnkSN3lDmOvke5IvduV732te2+N+U1OfRqMvq4YKOpiIUSU7koG535i6kEddrDtgGcWf4ka9exDUAejmUcWU5fl1Fw6s/ExITwyhdGVdjaxb5saJcxjdoaemAJjkISQkC622G/X164+npZECSzwy1cLMvFlZwwA2BIA3te/ffy5aZ4UikqaWCRaKEyXbhlX1/cbDuOlvM4EcGGcRb819wDNa0yVUgFtK3QMpuDhdI0ojOhVLhrjU2kLsRcn3ON65XULmdMamtBgZuIRGdNwDcDn1tb0O+E+YQx1CpFVJKgVw0rCU6DbbdR9Xp53xYgCgDEhYMzne4wR6WcRzRPFO8MbPcsbarWuvTfz++FviMfGZUNRKSEHiSIbG31KAOtiML6eodzNEJCl/ljZbc21Acr25XF/L2fsMsGXN8JM0kmmwN/mY98OI2MToLKu5yyXKlWoSaeZyxsSGT6j69d9P8fepyGloKpnglhfiRDWzISAu9tweV+nfc9MERZNNmlTHAJIxLM5DCwUhOp+Y2Y9bbcsCTpHkED0Yl+Js0k1TLo08Th2AW19vmIHse+GucjAh1N9eUdZZm9CuaTZcoKTIjhUKkg2U33Gw9/549xFeFqxv0pU1tYbxxxSm3Iu7KTa/t+b4zHPjEatrY3Lz/hVQZh+iqGcxmkypVlapkmXeodm+XhjnYBRvy3Nr9H2c1Eec08mWUNBGIY2bjUNXZFqFJ3JYXIbYFWG4O/liX8PZis+XUWRzZnIrR/8AT6jWdKm37JyQLg8lJUWNsUBjaqEfDgjpa6lflIpdmYDfYEXFx17e+IbiUs5dSypQy8ScxHlEGV5Dl7yU0QlpGm0SSVoAamvzVzy1dB0bYi97YHqvFhzSSOgoKdDHTWeR1sVYbgKNtum488VtMkdbNNU1UExqhE0U6kIsVQv+B0J+Ze3bfcHE3R+G6Slra3NcunHwcKqKnLyNU1Ow5Wbkydm87HcXwdfx2tkj7RdgasDHUJpM/wA0n4yTpR1UMEehFpSyMs5IHPmAt7Eix+4xVZH8NAROMtEM1RGJJkLXs9t73O5v1tv3xzN/FtNC8cWXwSxTPIImLMESJCQLkC9yOd9rf503hqetgaSGWqqBLLJxLlrhFva2+5v/AAJAHPCr/G4jkBicRv8AU5l3PmMCwtHwZYRyBMRC+xH9MTeZ1VZLmCMyaSB8rSgAMvIkEHzGx67dbjTTZuldmUqJDUxpE1viql9TycieGN9gCOXfpgjPHWrjKvAYoNOmMuywlvJWDkk9baRfrha4rcZERYGcHJgv6Rl+DcOVqZSRpLyWuo2Pex+rb188JHzOKorIxCI4hMPqliksbDfS19J++A3yh5a6F56gutHe8SH678ww7gHbpg7LYZCnErVitcmOKMfsl6DV323ONEkBciQMQW4sZO+K62KhqwUhk+JmDIGG6hdr7em3pfBmSaxStUVFR8Ufq0ltRI7HGiOuhTgS1VG1RFI6qQY9zqudNuS7C/PpzxQ5nU5bQ0MbUN49S/SyfSQSD67jbv3tgshVC+zHYZmB9D8yanBkyNkeY0085WNzNJdUVjp+byvcXtbY4Hp2y2fNavJc9qyswQU5rIZdSMynlc7W25nA+b5fJmFZE80v6gFuqJz1269z5+wtgOXI6ZZmkkdghPyRjYBbcicMCEr3OHy6lbofxK2P/h9p0t8WkkMcT6U4RW7EH5iSfT2FsZiZ8PZlnOTziKOsnEJimMUBYMq6VuDZtgPTGYWFuHvMrFlDbCyh8RZI0DMNP26jD7wpnkmapHltZUFM4jTTTzEgfGIB9DH/ALgHXqPMYpczy9K6mTT9VrqT/ljnWcZW8Dlk1Iwa9wbMjA3BHYg4mqsHkJwfuUOhqbmvUvKpYqg/GQxwxVELaBGTqdm22I7+XPbArBq6rSqoJuBnNODrSNPkK7gq17agR3/2DyLNW8QaI5mWDxBAhCyhR+uR23t+/bmOv3s4giTM9qY6ZQxBBYh3Ntwbfn7YlZGpaUo62rmTdV4Ny3xJWPLDD8JWr/aqHXa370f+JPLp6YS52ma5bVxZdSzxmLUqiaYMxFuQJXc79+eOpZY8MFdFEGgeoiXRPU2ssa9UQ9AOp/Im/EEMaZhTyxI9RHUsREXkUXBPPSbEjt/LGqjs6AOu5jWqKnLUtr8RbQeH5qWop618wmM6byKVBR7gg7dBuTYWxvqqCnqKxJZoRIgBu5YggEWI9LYMmtl/FFQy6wbaUFyT2Hc4Ek4rQGSWwa24BuB74nxk77krWtnM2fiOwIiVd7kkk7+WB8wRKaJS7heLIQEB3J52H8Tj6uJINBlaMyXEcqtYo/P3GJuhzbOJM04VRyiThGSwV1k5HS333t12tgwp9RaqHOWMbzlrqUN4WsVXSPkPTlzHUHCyvSOqrIkeUpEWuCSSNidwPc4IhpqiFCJZ3dzvwkA0qOw2ufXB1C8cM9LK1HFUTAjQrgne99vO+O44jIjVbDwjOfDc1NEBBE7xkA9CwPa3Pv3/AKSMtNNLM6ogdh0G5HkB3x1Ns1p6uBpad1ZlOkgG+k9d+vkcLq2GlnpdM0KNxpNJNrXAHO/ffnhNXksn1aWW/wBOSz71mc5hopoqgPNAysInsXXTa46A48xeUtOkTtEGeaPhPpWUgkfKev8AXGYqF4M8njcFAlLDIPwlP0FQPTzwFneVipRpI1BkUbgD6hj6pZPnS/Q4Y00mpgh5j6f6YxSGU8l7mvo6M5dmNA0EglhZ42Vg8ciGzRsORB74cN42cwU8UtDws2lPCq8wRbJw+jL2Zuo6WPPbFPmeTpUapI1Fjcsv88TEOQyVdcYod4+WrGlT5Fdi5f1IbaXU4X3D6MT1lQlLRq4gjYcVimniEdN+g7YzOZBSVWYCvy2TMGn3ik0grDsBa5NkI2vy5e+A2oc5/SX/AC3SVUwj0qZOFJYoh7NzUAe245YEzzwlDllTDEKt4ZXjuVMgbim3J1OzDr6/fDr/ACK7OK9SfxPFtqLOxyTCqOrpKudmiqJJ54NraDYcxct1J8v9t8dTFU09QIpEfhyaGAN97Akfn/Ux9XU19Nl9RJl9M8RqCsV1+mCw+Y3PW+w9z2xq8JVD5RVTUkiTzUs6By6qSFkHM+49zYY58fsSS5DnfcqKiqC5VNIir8jbAi1iGsRgeoo4WVm4UymXdzGSGB674LooMrehq0QSxtIjyyWfnI2lQ6+hN7eXXCn4moleWmrSplgbhyfNZZCCPmPnf83wAY50Iyvx1ZdGMIKZibQKdABLKRbe2PKiaCky5KsVCqXBVQ4sLG4Iv67c/LAYzeOm1FZZmjFiERrDQdyb7E8+/thRFUrOWkcp8JI5WVI2udXe/pb8jDgCYnjxODKfJJWOW8VVid1fh3BF2F7/AFe/XB9fWogpIZ1ancR6tMtgSW32IJB2t1wjy/MY4aaky3LoXq6qR2KjWSASx3Ynfp9sPc3OqtYMAyiNY+WxsoH8sRvX98kTXosArCg9TSk7Kl1NjYi9sZgN1MbIIbAX+gmw9u2PMOC6nC24+pqyD5T8RD/9B/XDOCojYErLHfpZxjMZidqgIYuMYUlRqjYOUDjY2Ox8xjbR08dMSYlFm32OPcZiC0cW1KFOZE+Pa3M/Dtec6oJXhimAR3CBt9Om2/LkD577457F4ozLMK9Hq6t+Hp/WOI+pJP3mHIHly7YzGY1vDAenJkd5K2anTPAuY0/6Kqp6h+FEJL/iC5bbc28ziVqaiQPIJahpLuxACC5F+YXew35b+uMxmPUVgXOf+yPzbGZVB/E2UlTGgbirdrdbbXHYeXTywi8Q8SsiqKtpRFVSHQw1aVuCCxCjqbD8nGYzFfEA5mfTa+cAyPSvrEmD8WR2Xazkm4tbBulqWsK0msU0rBrG9gh3UHzH8sZjMFiXudQipqLM3BOgNfZdhhr4VqpErVinfMIwfoEa6o2/9gVNvUffHmMx5+oFWjKuqkPGuO+MxmMwgDUtn//Z"/>
          <p:cNvSpPr>
            <a:spLocks noChangeAspect="1" noChangeArrowheads="1"/>
          </p:cNvSpPr>
          <p:nvPr/>
        </p:nvSpPr>
        <p:spPr bwMode="auto">
          <a:xfrm>
            <a:off x="63500" y="-136525"/>
            <a:ext cx="1143000" cy="838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4824" name="Picture 8" descr="http://revistavinilomx.com/wp-content/uploads/2012/03/peyote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500042"/>
            <a:ext cx="2548278" cy="1907975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715008" y="5143512"/>
            <a:ext cx="4264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0000FF"/>
                </a:solidFill>
              </a:rPr>
              <a:t>Las drogas tienen sus efectos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porque se parecen a moléculas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que tienen una función en el</a:t>
            </a:r>
          </a:p>
          <a:p>
            <a:r>
              <a:rPr lang="es-MX" sz="2000" b="1" dirty="0" smtClean="0">
                <a:solidFill>
                  <a:srgbClr val="0000FF"/>
                </a:solidFill>
              </a:rPr>
              <a:t> cerebro</a:t>
            </a:r>
            <a:endParaRPr lang="es-MX" sz="2000" b="1" dirty="0">
              <a:solidFill>
                <a:srgbClr val="0000FF"/>
              </a:solidFill>
            </a:endParaRPr>
          </a:p>
        </p:txBody>
      </p:sp>
      <p:pic>
        <p:nvPicPr>
          <p:cNvPr id="9" name="Picture 4" descr="http://imagenes.viajeros.com/fotos/x/xi/xiguwebg-1244085708-b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4598" y="2795582"/>
            <a:ext cx="2614243" cy="196400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714348" y="6357958"/>
            <a:ext cx="333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Anfetamina                                      </a:t>
            </a:r>
            <a:endParaRPr lang="es-MX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729</Words>
  <Application>Microsoft Macintosh PowerPoint</Application>
  <PresentationFormat>Presentación en pantalla (4:3)</PresentationFormat>
  <Paragraphs>201</Paragraphs>
  <Slides>26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29" baseType="lpstr">
      <vt:lpstr>Tema de Office</vt:lpstr>
      <vt:lpstr>Imagen de mapa de bits</vt:lpstr>
      <vt:lpstr>Image</vt:lpstr>
      <vt:lpstr>Las emociones y los sentimientos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http://www.centor.mx.gd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DG DC</cp:lastModifiedBy>
  <cp:revision>65</cp:revision>
  <dcterms:created xsi:type="dcterms:W3CDTF">2014-03-06T18:23:58Z</dcterms:created>
  <dcterms:modified xsi:type="dcterms:W3CDTF">2016-11-28T17:00:59Z</dcterms:modified>
</cp:coreProperties>
</file>