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  <p:sldMasterId id="2147483669" r:id="rId12"/>
    <p:sldMasterId id="2147483670" r:id="rId13"/>
    <p:sldMasterId id="214748367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</p:sldIdLst>
  <p:sldSz cy="6858000" cx="9144000"/>
  <p:notesSz cx="6858000" cy="9144000"/>
  <p:embeddedFontLst>
    <p:embeddedFont>
      <p:font typeface="Garamond"/>
      <p:regular r:id="rId55"/>
      <p:bold r:id="rId56"/>
      <p:italic r:id="rId57"/>
      <p:boldItalic r:id="rId58"/>
    </p:embeddedFont>
    <p:embeddedFont>
      <p:font typeface="Courgette"/>
      <p:regular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4" Type="http://schemas.openxmlformats.org/officeDocument/2006/relationships/slide" Target="slides/slide29.xml"/><Relationship Id="rId43" Type="http://schemas.openxmlformats.org/officeDocument/2006/relationships/slide" Target="slides/slide28.xml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9" Type="http://schemas.openxmlformats.org/officeDocument/2006/relationships/slide" Target="slides/slide34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slide" Target="slides/slide36.xml"/><Relationship Id="rId50" Type="http://schemas.openxmlformats.org/officeDocument/2006/relationships/slide" Target="slides/slide35.xml"/><Relationship Id="rId53" Type="http://schemas.openxmlformats.org/officeDocument/2006/relationships/slide" Target="slides/slide38.xml"/><Relationship Id="rId52" Type="http://schemas.openxmlformats.org/officeDocument/2006/relationships/slide" Target="slides/slide37.xml"/><Relationship Id="rId11" Type="http://schemas.openxmlformats.org/officeDocument/2006/relationships/slideMaster" Target="slideMasters/slideMaster9.xml"/><Relationship Id="rId55" Type="http://schemas.openxmlformats.org/officeDocument/2006/relationships/font" Target="fonts/Garamond-regular.fntdata"/><Relationship Id="rId10" Type="http://schemas.openxmlformats.org/officeDocument/2006/relationships/slideMaster" Target="slideMasters/slideMaster8.xml"/><Relationship Id="rId54" Type="http://schemas.openxmlformats.org/officeDocument/2006/relationships/slide" Target="slides/slide39.xml"/><Relationship Id="rId13" Type="http://schemas.openxmlformats.org/officeDocument/2006/relationships/slideMaster" Target="slideMasters/slideMaster11.xml"/><Relationship Id="rId57" Type="http://schemas.openxmlformats.org/officeDocument/2006/relationships/font" Target="fonts/Garamond-italic.fntdata"/><Relationship Id="rId12" Type="http://schemas.openxmlformats.org/officeDocument/2006/relationships/slideMaster" Target="slideMasters/slideMaster10.xml"/><Relationship Id="rId56" Type="http://schemas.openxmlformats.org/officeDocument/2006/relationships/font" Target="fonts/Garamond-bold.fntdata"/><Relationship Id="rId15" Type="http://schemas.openxmlformats.org/officeDocument/2006/relationships/notesMaster" Target="notesMasters/notesMaster1.xml"/><Relationship Id="rId59" Type="http://schemas.openxmlformats.org/officeDocument/2006/relationships/font" Target="fonts/Courgette-regular.fntdata"/><Relationship Id="rId14" Type="http://schemas.openxmlformats.org/officeDocument/2006/relationships/slideMaster" Target="slideMasters/slideMaster12.xml"/><Relationship Id="rId58" Type="http://schemas.openxmlformats.org/officeDocument/2006/relationships/font" Target="fonts/Garamond-boldItalic.fnt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La funcion de los musculos es crear corrientes con la suficiente potencia para salir por el sifon atrial y que el animal se pueda desplazar. En el interior de sus cuerpos, poseen cilios que crean microcorrientes que ayudan a la filtración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64" name="Google Shape;26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Cuando las ‘casas’ se tapan, las desechan. Se calcula que renuevan sus casas 16 veces al día, y sirven de alimento de copépodos, medusas, quetognatos y foraminíferos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93" name="Google Shape;29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Este orden de ctenóforos posee dos tentáculos muy largos que sirven para atrapar a sus presas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La nieve marina esta formada por organismos microscópicos (bacterias y fitoplancton), restos fecales, restos de organismos.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Son una fuente muy importante de materia orgánica en los fondos marinos</a:t>
            </a:r>
            <a:endParaRPr/>
          </a:p>
        </p:txBody>
      </p:sp>
      <p:sp>
        <p:nvSpPr>
          <p:cNvPr id="324" name="Google Shape;324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349" name="Google Shape;34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Esta especie es hermafrodita y se reproduce muy rápidamente; además, es capaz de adaptarse a las distintas condiciones ambientales tales como la temperatura, la salinidad y la concentración de oxígeno, pudiendo vivir casi en cualquier ambiente.  Posee un alto potencial de regeneración (partes del animal) que favorecen su supervivencia frente a los depredadores. Todas estas características hacen que esta especie sea capaz de invadir los diferentes mares del mundo, y su presencia ha tenido un importante impacto negativo en los ecosistemas de algunas de las zonas invadida.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La introducción de </a:t>
            </a:r>
            <a:r>
              <a:rPr b="0" i="1" lang="en-US" sz="1800" u="none" cap="none" strike="noStrike"/>
              <a:t>Mnemiopsis leidyi</a:t>
            </a:r>
            <a:r>
              <a:rPr b="0" i="0" lang="en-US" sz="1800" u="none" cap="none" strike="noStrike"/>
              <a:t> en el Mar Negro es considerada como una de las bioinvasiones más dramáticas del último tiempo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Las altas densidades poblacionales alcanzadas por </a:t>
            </a:r>
            <a:r>
              <a:rPr b="0" i="1" lang="en-US" sz="1800" u="none" cap="none" strike="noStrike"/>
              <a:t>M. leidyi</a:t>
            </a:r>
            <a:r>
              <a:rPr b="0" i="0" lang="en-US" sz="1800" u="none" cap="none" strike="noStrike"/>
              <a:t> en el Mar Negro, fueron coincidentes con drásticas disminuciones de la biomasa del zooplancton, con cambios evidentes en su composición y diversidad, y con el colapso de las pesquerías comerciales como lo fue el caso de la anchoa </a:t>
            </a:r>
            <a:r>
              <a:rPr b="0" i="1" lang="en-US" sz="1800" u="none" cap="none" strike="noStrike"/>
              <a:t>Engraulis encrasicholus</a:t>
            </a:r>
            <a:r>
              <a:rPr b="0" i="0" lang="en-US" sz="1800" u="none" cap="none" strike="noStrike"/>
              <a:t>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El problema solamente se resolvió tras la llegada al Mar Negro de otra especie invasora, </a:t>
            </a:r>
            <a:r>
              <a:rPr b="0" i="1" lang="en-US" sz="1800" u="none" cap="none" strike="noStrike"/>
              <a:t>Beroe ovate</a:t>
            </a:r>
            <a:r>
              <a:rPr b="0" i="0" lang="en-US" sz="1800" u="none" cap="none" strike="noStrike"/>
              <a:t>, que se alimenta de </a:t>
            </a:r>
            <a:r>
              <a:rPr b="0" i="1" lang="en-US" sz="1800" u="none" cap="none" strike="noStrike"/>
              <a:t>Mnemiopsis</a:t>
            </a:r>
            <a:r>
              <a:rPr b="0" i="0" lang="en-US" sz="1800" u="none" cap="none" strike="noStrike"/>
              <a:t>.</a:t>
            </a:r>
            <a:br>
              <a:rPr b="0" i="0" lang="en-US" sz="1800" u="none" cap="none" strike="noStrike"/>
            </a:b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Particularlemte, en los sistemas lagunar estuarinos, existen dos tipos principales de cadenas troficas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Estos términos tambien pueden referirse a un ecosistema dado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En general, se considera que los organismos filtradores son herbívoros, pues la mayor parte de su alimento es fitoplancton. Sin embargo, tambien enguyen pequeños microorganismos o MO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El copépodo Calanus puede filtrar un litro de agua al día e ingerir entre 11,000 y 373,000 diatomeas al dia.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Sus apéndices pueden vibrar a una tasa de 600 a 2640 vibraciones por minuto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5" name="Google Shape;145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0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showMasterSp="0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9" name="Google Shape;159;p22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2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showMasterSp="0" type="vertTitleAndTx">
  <p:cSld name="VERTICAL_TITLE_AND_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1" name="Google Shape;171;p24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4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>
  <p:cSld name="OBJECT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showMasterSp="0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861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861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861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860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860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306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52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0861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0861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0861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0860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0860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showMasterSp="0" type="twoTxTwoObj">
  <p:cSld name="TWO_OBJECTS_WITH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9972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9972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9972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9972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9972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528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9972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9972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9972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9972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9972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4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showMasterSp="0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2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5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42" name="Google Shape;142;p19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3" name="Google Shape;153;p21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55" name="Google Shape;155;p21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5" name="Google Shape;165;p2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67" name="Google Shape;167;p2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52" name="Google Shape;52;p8"/>
          <p:cNvGrpSpPr/>
          <p:nvPr/>
        </p:nvGrpSpPr>
        <p:grpSpPr>
          <a:xfrm>
            <a:off x="0" y="0"/>
            <a:ext cx="9140825" cy="6850062"/>
            <a:chOff x="0" y="0"/>
            <a:chExt cx="9140825" cy="6850062"/>
          </a:xfrm>
        </p:grpSpPr>
        <p:grpSp>
          <p:nvGrpSpPr>
            <p:cNvPr id="53" name="Google Shape;53;p8"/>
            <p:cNvGrpSpPr/>
            <p:nvPr/>
          </p:nvGrpSpPr>
          <p:grpSpPr>
            <a:xfrm>
              <a:off x="2743200" y="3540125"/>
              <a:ext cx="6392862" cy="3309937"/>
              <a:chOff x="2743200" y="3540125"/>
              <a:chExt cx="6392862" cy="3309937"/>
            </a:xfrm>
          </p:grpSpPr>
          <p:sp>
            <p:nvSpPr>
              <p:cNvPr id="54" name="Google Shape;54;p8"/>
              <p:cNvSpPr/>
              <p:nvPr/>
            </p:nvSpPr>
            <p:spPr>
              <a:xfrm>
                <a:off x="2743200" y="4197350"/>
                <a:ext cx="4575175" cy="2652712"/>
              </a:xfrm>
              <a:custGeom>
                <a:rect b="b" l="l" r="r" t="t"/>
                <a:pathLst>
                  <a:path extrusionOk="0" h="120000" w="12000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5" name="Google Shape;55;p8"/>
              <p:cNvSpPr/>
              <p:nvPr/>
            </p:nvSpPr>
            <p:spPr>
              <a:xfrm>
                <a:off x="6619875" y="4240212"/>
                <a:ext cx="1998662" cy="1287462"/>
              </a:xfrm>
              <a:custGeom>
                <a:rect b="b" l="l" r="r" t="t"/>
                <a:pathLst>
                  <a:path extrusionOk="0" h="120000" w="12000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6" name="Google Shape;56;p8"/>
              <p:cNvSpPr/>
              <p:nvPr/>
            </p:nvSpPr>
            <p:spPr>
              <a:xfrm>
                <a:off x="4603750" y="5311775"/>
                <a:ext cx="4522787" cy="1538287"/>
              </a:xfrm>
              <a:custGeom>
                <a:rect b="b" l="l" r="r" t="t"/>
                <a:pathLst>
                  <a:path extrusionOk="0" h="120000" w="12000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7" name="Google Shape;57;p8"/>
              <p:cNvSpPr/>
              <p:nvPr/>
            </p:nvSpPr>
            <p:spPr>
              <a:xfrm>
                <a:off x="4362450" y="3540125"/>
                <a:ext cx="4773612" cy="3309937"/>
              </a:xfrm>
              <a:custGeom>
                <a:rect b="b" l="l" r="r" t="t"/>
                <a:pathLst>
                  <a:path extrusionOk="0" h="120000" w="12000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>
                  <a:alpha val="9960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8" name="Google Shape;58;p8"/>
              <p:cNvSpPr/>
              <p:nvPr/>
            </p:nvSpPr>
            <p:spPr>
              <a:xfrm>
                <a:off x="7145337" y="3678237"/>
                <a:ext cx="1981200" cy="855662"/>
              </a:xfrm>
              <a:custGeom>
                <a:rect b="b" l="l" r="r" t="t"/>
                <a:pathLst>
                  <a:path extrusionOk="0" h="120000" w="12000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59" name="Google Shape;59;p8"/>
            <p:cNvSpPr/>
            <p:nvPr/>
          </p:nvSpPr>
          <p:spPr>
            <a:xfrm>
              <a:off x="5273675" y="2128837"/>
              <a:ext cx="2897187" cy="2439987"/>
            </a:xfrm>
            <a:custGeom>
              <a:rect b="b" l="l" r="r" t="t"/>
              <a:pathLst>
                <a:path extrusionOk="0" h="120000" w="12000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0" y="0"/>
              <a:ext cx="9140825" cy="2819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0" y="0"/>
            <a:ext cx="9140825" cy="6850062"/>
            <a:chOff x="0" y="0"/>
            <a:chExt cx="9140825" cy="6850062"/>
          </a:xfrm>
        </p:grpSpPr>
        <p:grpSp>
          <p:nvGrpSpPr>
            <p:cNvPr id="66" name="Google Shape;66;p9"/>
            <p:cNvGrpSpPr/>
            <p:nvPr/>
          </p:nvGrpSpPr>
          <p:grpSpPr>
            <a:xfrm>
              <a:off x="2743200" y="3540125"/>
              <a:ext cx="6392862" cy="3309937"/>
              <a:chOff x="2743200" y="3540125"/>
              <a:chExt cx="6392862" cy="3309937"/>
            </a:xfrm>
          </p:grpSpPr>
          <p:sp>
            <p:nvSpPr>
              <p:cNvPr id="67" name="Google Shape;67;p9"/>
              <p:cNvSpPr/>
              <p:nvPr/>
            </p:nvSpPr>
            <p:spPr>
              <a:xfrm>
                <a:off x="2743200" y="4197350"/>
                <a:ext cx="4575175" cy="2652712"/>
              </a:xfrm>
              <a:custGeom>
                <a:rect b="b" l="l" r="r" t="t"/>
                <a:pathLst>
                  <a:path extrusionOk="0" h="120000" w="12000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68" name="Google Shape;68;p9"/>
              <p:cNvSpPr/>
              <p:nvPr/>
            </p:nvSpPr>
            <p:spPr>
              <a:xfrm>
                <a:off x="6619875" y="4240212"/>
                <a:ext cx="1998662" cy="1287462"/>
              </a:xfrm>
              <a:custGeom>
                <a:rect b="b" l="l" r="r" t="t"/>
                <a:pathLst>
                  <a:path extrusionOk="0" h="120000" w="12000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69" name="Google Shape;69;p9"/>
              <p:cNvSpPr/>
              <p:nvPr/>
            </p:nvSpPr>
            <p:spPr>
              <a:xfrm>
                <a:off x="4603750" y="5311775"/>
                <a:ext cx="4522787" cy="1538287"/>
              </a:xfrm>
              <a:custGeom>
                <a:rect b="b" l="l" r="r" t="t"/>
                <a:pathLst>
                  <a:path extrusionOk="0" h="120000" w="12000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0" name="Google Shape;70;p9"/>
              <p:cNvSpPr/>
              <p:nvPr/>
            </p:nvSpPr>
            <p:spPr>
              <a:xfrm>
                <a:off x="4362450" y="3540125"/>
                <a:ext cx="4773612" cy="3309937"/>
              </a:xfrm>
              <a:custGeom>
                <a:rect b="b" l="l" r="r" t="t"/>
                <a:pathLst>
                  <a:path extrusionOk="0" h="120000" w="12000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>
                  <a:alpha val="9960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1" name="Google Shape;71;p9"/>
              <p:cNvSpPr/>
              <p:nvPr/>
            </p:nvSpPr>
            <p:spPr>
              <a:xfrm>
                <a:off x="7145337" y="3678237"/>
                <a:ext cx="1981200" cy="855662"/>
              </a:xfrm>
              <a:custGeom>
                <a:rect b="b" l="l" r="r" t="t"/>
                <a:pathLst>
                  <a:path extrusionOk="0" h="120000" w="12000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72" name="Google Shape;72;p9"/>
            <p:cNvSpPr/>
            <p:nvPr/>
          </p:nvSpPr>
          <p:spPr>
            <a:xfrm>
              <a:off x="5273675" y="2128837"/>
              <a:ext cx="2897187" cy="2439987"/>
            </a:xfrm>
            <a:custGeom>
              <a:rect b="b" l="l" r="r" t="t"/>
              <a:pathLst>
                <a:path extrusionOk="0" h="120000" w="12000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0" y="0"/>
              <a:ext cx="9140825" cy="2819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4" name="Google Shape;74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Relationship Id="rId4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Relationship Id="rId4" Type="http://schemas.openxmlformats.org/officeDocument/2006/relationships/image" Target="../media/image40.jpg"/><Relationship Id="rId5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png"/><Relationship Id="rId4" Type="http://schemas.openxmlformats.org/officeDocument/2006/relationships/image" Target="../media/image35.jpg"/><Relationship Id="rId5" Type="http://schemas.openxmlformats.org/officeDocument/2006/relationships/image" Target="../media/image37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684212" y="260350"/>
            <a:ext cx="7775575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Fitoplancton y zooplancton … cadenas alimenticias asociadas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Generalidades</a:t>
            </a:r>
            <a:endParaRPr/>
          </a:p>
        </p:txBody>
      </p:sp>
      <p:pic>
        <p:nvPicPr>
          <p:cNvPr descr="PDP00419.jpg" id="179" name="Google Shape;17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1916112"/>
            <a:ext cx="4933950" cy="36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2532062" y="5805487"/>
            <a:ext cx="40798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7FF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A47FF"/>
                </a:solidFill>
                <a:latin typeface="Garamond"/>
                <a:ea typeface="Garamond"/>
                <a:cs typeface="Garamond"/>
                <a:sym typeface="Garamond"/>
              </a:rPr>
              <a:t>Dra. Laura Sanvicente Añorve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25" y="1143000"/>
            <a:ext cx="81343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  <p:sp>
        <p:nvSpPr>
          <p:cNvPr id="243" name="Google Shape;243;p34"/>
          <p:cNvSpPr txBox="1"/>
          <p:nvPr/>
        </p:nvSpPr>
        <p:spPr>
          <a:xfrm>
            <a:off x="1042987" y="571500"/>
            <a:ext cx="27860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Crustáceos filtradores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Doliólidos</a:t>
            </a:r>
            <a:endParaRPr/>
          </a:p>
        </p:txBody>
      </p:sp>
      <p:pic>
        <p:nvPicPr>
          <p:cNvPr descr="doliolid-NSF" id="250" name="Google Shape;2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1700212"/>
            <a:ext cx="331787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1239837" y="4183062"/>
            <a:ext cx="7580312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Animales gelatinosos en forma de barril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Presentan musculatura en bandas en el cuerpo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El agua penetra al interior de sus cuerpos, donde una mucosa retiene la materia orgánica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Alcanzan velocidades de 50 BL/s (body lenght/s)</a:t>
            </a:r>
            <a:endParaRPr/>
          </a:p>
        </p:txBody>
      </p:sp>
      <p:sp>
        <p:nvSpPr>
          <p:cNvPr id="252" name="Google Shape;252;p35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Salpas</a:t>
            </a:r>
            <a:endParaRPr/>
          </a:p>
        </p:txBody>
      </p:sp>
      <p:pic>
        <p:nvPicPr>
          <p:cNvPr descr="salp-LP" id="258" name="Google Shape;2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628775"/>
            <a:ext cx="3167062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lp-ST" id="259" name="Google Shape;25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1628775"/>
            <a:ext cx="3671887" cy="245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6"/>
          <p:cNvSpPr txBox="1"/>
          <p:nvPr/>
        </p:nvSpPr>
        <p:spPr>
          <a:xfrm>
            <a:off x="323850" y="4437062"/>
            <a:ext cx="80645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Tienen forma de barril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mueven por contracciones de su cuerpo, que hace que el agua penetre al interior de su cuerpo, filtrándola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alimentan principalmente de fitoplancton</a:t>
            </a:r>
            <a:endParaRPr/>
          </a:p>
        </p:txBody>
      </p:sp>
      <p:sp>
        <p:nvSpPr>
          <p:cNvPr id="261" name="Google Shape;261;p36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468312" y="0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Apendicularias</a:t>
            </a:r>
            <a:endParaRPr/>
          </a:p>
        </p:txBody>
      </p:sp>
      <p:sp>
        <p:nvSpPr>
          <p:cNvPr id="268" name="Google Shape;268;p37"/>
          <p:cNvSpPr txBox="1"/>
          <p:nvPr/>
        </p:nvSpPr>
        <p:spPr>
          <a:xfrm>
            <a:off x="107950" y="3213100"/>
            <a:ext cx="8732837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Animales filtradores, usan sus ‘casas’ de mucus para filtrar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Consumen principalmente fitoplancton pequeño y bacterias, materia orgánica particulada y coloidal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Tienen gran relevancia en la movilización de producción bacteriana hacia los niveles tróficos superiores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Renuevan sus ´casas´ 16 veces al día, y se las comen otros organismos</a:t>
            </a:r>
            <a:endParaRPr/>
          </a:p>
        </p:txBody>
      </p:sp>
      <p:pic>
        <p:nvPicPr>
          <p:cNvPr descr="Resultado de imagen para apendicularias" id="269" name="Google Shape;26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687" y="850900"/>
            <a:ext cx="2736850" cy="248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908050"/>
            <a:ext cx="7334250" cy="550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  <p:sp>
        <p:nvSpPr>
          <p:cNvPr id="277" name="Google Shape;277;p38"/>
          <p:cNvSpPr txBox="1"/>
          <p:nvPr/>
        </p:nvSpPr>
        <p:spPr>
          <a:xfrm>
            <a:off x="1116012" y="449262"/>
            <a:ext cx="3816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Apendicularia y casa de mucus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/>
        </p:nvSpPr>
        <p:spPr>
          <a:xfrm>
            <a:off x="468312" y="1412875"/>
            <a:ext cx="82804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Ambush predators (emboscada):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tienden alguna trampa o esperan pacientemente a sus presas. Generalmente capturan presas grandes y rápidas. Ejem: sifonóforos, hydromedusas, ctenóforos, moluscos pterópodos, quetognatos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1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Crusing predators (activos):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‘persiguen’ o encuentran a sus presas mientras se desplazan. Generalmente capturan presas pequeñas y lentas. Ejem: scyphomedusas, hydromedusas, ctenóforos, larvas de peces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2824162" y="369887"/>
            <a:ext cx="29400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36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Depredadores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36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       tipos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611187" y="11255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Ambush predators</a:t>
            </a:r>
            <a:b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4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ejemplos</a:t>
            </a:r>
            <a:endParaRPr/>
          </a:p>
        </p:txBody>
      </p:sp>
      <p:pic>
        <p:nvPicPr>
          <p:cNvPr descr="PDP00343.jpg" id="289" name="Google Shape;2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2289175"/>
            <a:ext cx="2782887" cy="39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0"/>
          <p:cNvSpPr txBox="1"/>
          <p:nvPr/>
        </p:nvSpPr>
        <p:spPr>
          <a:xfrm>
            <a:off x="5872162" y="22225"/>
            <a:ext cx="32940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Garamond"/>
              <a:buNone/>
            </a:pPr>
            <a:r>
              <a:rPr b="1" i="0" lang="en-US" sz="2400" u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Depredador emboscada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Ctenóforos (orden Cydippida)</a:t>
            </a:r>
            <a:endParaRPr/>
          </a:p>
        </p:txBody>
      </p:sp>
      <p:pic>
        <p:nvPicPr>
          <p:cNvPr descr="Resultado de imagen para pleurobrachia pileus" id="297" name="Google Shape;2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412875"/>
            <a:ext cx="3783012" cy="27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468312" y="4868862"/>
            <a:ext cx="8353425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Los ctenóforos son uno de los grandes depredadores del plancton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El tamaño de presas atrapadas depende de los espacios entre las sedas de sus tentáculos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Consumen pequeños crustáceos y larvas de peces</a:t>
            </a:r>
            <a:endParaRPr/>
          </a:p>
        </p:txBody>
      </p:sp>
      <p:pic>
        <p:nvPicPr>
          <p:cNvPr descr="Resultado de imagen para pleurobrachia pileus" id="299" name="Google Shape;29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1412875"/>
            <a:ext cx="4032250" cy="26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900112" y="4149725"/>
            <a:ext cx="3311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1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Pleurobrachia pileus</a:t>
            </a:r>
            <a:endParaRPr/>
          </a:p>
        </p:txBody>
      </p:sp>
      <p:sp>
        <p:nvSpPr>
          <p:cNvPr id="301" name="Google Shape;301;p41"/>
          <p:cNvSpPr txBox="1"/>
          <p:nvPr/>
        </p:nvSpPr>
        <p:spPr>
          <a:xfrm>
            <a:off x="5872162" y="22225"/>
            <a:ext cx="32940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Garamond"/>
              <a:buNone/>
            </a:pPr>
            <a:r>
              <a:rPr b="1" i="0" lang="en-US" sz="2400" u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Depredador emboscada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type="title"/>
          </p:nvPr>
        </p:nvSpPr>
        <p:spPr>
          <a:xfrm>
            <a:off x="539750" y="-315912"/>
            <a:ext cx="8229600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Sifonóforos</a:t>
            </a:r>
            <a:endParaRPr/>
          </a:p>
        </p:txBody>
      </p:sp>
      <p:pic>
        <p:nvPicPr>
          <p:cNvPr descr="Resultado de imagen para siphonophores" id="307" name="Google Shape;30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836612"/>
            <a:ext cx="244792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2"/>
          <p:cNvSpPr txBox="1"/>
          <p:nvPr/>
        </p:nvSpPr>
        <p:spPr>
          <a:xfrm>
            <a:off x="900112" y="3213100"/>
            <a:ext cx="28178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1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Physalia portuguesa</a:t>
            </a:r>
            <a:endParaRPr/>
          </a:p>
        </p:txBody>
      </p:sp>
      <p:sp>
        <p:nvSpPr>
          <p:cNvPr id="309" name="Google Shape;309;p42"/>
          <p:cNvSpPr txBox="1"/>
          <p:nvPr/>
        </p:nvSpPr>
        <p:spPr>
          <a:xfrm>
            <a:off x="323850" y="4713287"/>
            <a:ext cx="8351837" cy="1939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Poseen tentáculos provistos de cápsulas urticantes denominadas nematocistos, que paralizan a sus presas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Cuando el nematocisto se estimula, se produce la evaginación de un filamento venenoso que se clava en la presa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Descarga_de_nematocisto" id="310" name="Google Shape;31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908050"/>
            <a:ext cx="3168650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2"/>
          <p:cNvSpPr txBox="1"/>
          <p:nvPr/>
        </p:nvSpPr>
        <p:spPr>
          <a:xfrm>
            <a:off x="5872162" y="22225"/>
            <a:ext cx="32940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Garamond"/>
              <a:buNone/>
            </a:pPr>
            <a:r>
              <a:rPr b="1" i="0" lang="en-US" sz="2400" u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Depredador emboscada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Moluscos pterópodos</a:t>
            </a:r>
            <a:endParaRPr/>
          </a:p>
        </p:txBody>
      </p:sp>
      <p:pic>
        <p:nvPicPr>
          <p:cNvPr descr="0corolla-calceola" id="317" name="Google Shape;3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1196975"/>
            <a:ext cx="3240087" cy="2497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T5iMM7cBiHgUL7Kd-xZMlQlG5bBEhTmp3RuxAZx8iYBgq165PC" id="318" name="Google Shape;31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196975"/>
            <a:ext cx="3455987" cy="245586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3"/>
          <p:cNvSpPr txBox="1"/>
          <p:nvPr/>
        </p:nvSpPr>
        <p:spPr>
          <a:xfrm>
            <a:off x="395287" y="3644900"/>
            <a:ext cx="8424862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Construyen una red esférica de mucus tamaño variable (10 a 40 cm de diámetro).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La construyen en menos de tres minutos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En la vertical, buscan lugar óptimo para construcción en cuestión de turbulencia.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Atrapan dinoflagelados, diatomeas, foraminíferos, radiolarios y tintínidos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5872162" y="22225"/>
            <a:ext cx="32940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Garamond"/>
              <a:buNone/>
            </a:pPr>
            <a:r>
              <a:rPr b="1" i="0" lang="en-US" sz="2400" u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Depredador emboscada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Cadenas y redes tróficas</a:t>
            </a: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468312" y="1268412"/>
            <a:ext cx="8351837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Productores primarios (autótrofos):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sintetizan MO a partir de MI.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Fotosintéticos: usan E solar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Quimisintéticos: E de reacciones químicas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8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Consumidores (heterótrofos):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Toman MO de otros organismos y la transforman en la propia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Primarios: herbívoros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Secundarios: carnívoros, parásitos, omnívoros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Descomponedores: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reciclan MO. Devuelven al medio formas mas simples que pueden ser usadas por los productores primarios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275" y="908050"/>
            <a:ext cx="6430962" cy="482441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/>
        </p:nvSpPr>
        <p:spPr>
          <a:xfrm>
            <a:off x="5872162" y="22225"/>
            <a:ext cx="32940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Garamond"/>
              <a:buNone/>
            </a:pPr>
            <a:r>
              <a:rPr b="1" i="0" lang="en-US" sz="2400" u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Depredador emboscada</a:t>
            </a:r>
            <a:endParaRPr/>
          </a:p>
        </p:txBody>
      </p:sp>
      <p:sp>
        <p:nvSpPr>
          <p:cNvPr id="328" name="Google Shape;328;p44"/>
          <p:cNvSpPr txBox="1"/>
          <p:nvPr/>
        </p:nvSpPr>
        <p:spPr>
          <a:xfrm>
            <a:off x="1116012" y="333375"/>
            <a:ext cx="50323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Red de mucus de un molusco pterópodo</a:t>
            </a:r>
            <a:endParaRPr/>
          </a:p>
        </p:txBody>
      </p:sp>
      <p:sp>
        <p:nvSpPr>
          <p:cNvPr id="329" name="Google Shape;329;p44"/>
          <p:cNvSpPr txBox="1"/>
          <p:nvPr/>
        </p:nvSpPr>
        <p:spPr>
          <a:xfrm>
            <a:off x="1184275" y="5926137"/>
            <a:ext cx="27082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Atrapa ‘nieve marina’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/>
          <p:nvPr>
            <p:ph type="title"/>
          </p:nvPr>
        </p:nvSpPr>
        <p:spPr>
          <a:xfrm>
            <a:off x="468312" y="0"/>
            <a:ext cx="82184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Quetognatos</a:t>
            </a:r>
            <a:endParaRPr/>
          </a:p>
        </p:txBody>
      </p:sp>
      <p:pic>
        <p:nvPicPr>
          <p:cNvPr descr="220px-MEB_back" id="335" name="Google Shape;33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836612"/>
            <a:ext cx="209550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s-sagitta-quetognatos" id="336" name="Google Shape;33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0"/>
            <a:ext cx="2495550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 txBox="1"/>
          <p:nvPr/>
        </p:nvSpPr>
        <p:spPr>
          <a:xfrm>
            <a:off x="3276600" y="1484312"/>
            <a:ext cx="2828925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Gusanos flecha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Cuerpo translúcido, semigelatinoso</a:t>
            </a:r>
            <a:endParaRPr/>
          </a:p>
        </p:txBody>
      </p:sp>
      <p:sp>
        <p:nvSpPr>
          <p:cNvPr id="338" name="Google Shape;338;p45"/>
          <p:cNvSpPr txBox="1"/>
          <p:nvPr/>
        </p:nvSpPr>
        <p:spPr>
          <a:xfrm>
            <a:off x="468312" y="4903787"/>
            <a:ext cx="7991475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Esperan pacientemente a sus presas suspendidos en la columna de agua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Capturan presas dando saltos repentinos flexionando el cuerpo y dando coletazos </a:t>
            </a:r>
            <a:endParaRPr/>
          </a:p>
        </p:txBody>
      </p:sp>
      <p:sp>
        <p:nvSpPr>
          <p:cNvPr id="339" name="Google Shape;339;p45"/>
          <p:cNvSpPr txBox="1"/>
          <p:nvPr/>
        </p:nvSpPr>
        <p:spPr>
          <a:xfrm>
            <a:off x="5872162" y="22225"/>
            <a:ext cx="32940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Garamond"/>
              <a:buNone/>
            </a:pPr>
            <a:r>
              <a:rPr b="1" i="0" lang="en-US" sz="2400" u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Depredador emboscada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title"/>
          </p:nvPr>
        </p:nvSpPr>
        <p:spPr>
          <a:xfrm>
            <a:off x="611187" y="11255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Cruising predators</a:t>
            </a:r>
            <a:b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4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ejemplos</a:t>
            </a:r>
            <a:endParaRPr/>
          </a:p>
        </p:txBody>
      </p:sp>
      <p:pic>
        <p:nvPicPr>
          <p:cNvPr descr="PDP00684.jpg" id="345" name="Google Shape;34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2708275"/>
            <a:ext cx="4248150" cy="306228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Ctenóforo (orden Lobata)</a:t>
            </a:r>
            <a:endParaRPr/>
          </a:p>
        </p:txBody>
      </p:sp>
      <p:pic>
        <p:nvPicPr>
          <p:cNvPr descr="mnemiopsis-leidyi" id="353" name="Google Shape;3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1268412"/>
            <a:ext cx="4248150" cy="280511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 txBox="1"/>
          <p:nvPr/>
        </p:nvSpPr>
        <p:spPr>
          <a:xfrm>
            <a:off x="250825" y="4437062"/>
            <a:ext cx="849788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desplaza mediante el movimiento de un conjunto de células dispuestas en 8 ‘peines’ o ‘paletas’ natatorias (semejante a peines)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Tiene tentáculos retráctiles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alimenta principalmente de moluscos y peces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Viven en muchos ambientes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Es hermafrodita</a:t>
            </a:r>
            <a:endParaRPr/>
          </a:p>
        </p:txBody>
      </p:sp>
      <p:sp>
        <p:nvSpPr>
          <p:cNvPr id="355" name="Google Shape;355;p47"/>
          <p:cNvSpPr txBox="1"/>
          <p:nvPr/>
        </p:nvSpPr>
        <p:spPr>
          <a:xfrm>
            <a:off x="2339975" y="3933825"/>
            <a:ext cx="264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1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Mnemiopsis leidyi</a:t>
            </a: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356" name="Google Shape;356;p47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25" y="1143000"/>
            <a:ext cx="81343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8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  <p:sp>
        <p:nvSpPr>
          <p:cNvPr id="363" name="Google Shape;363;p48"/>
          <p:cNvSpPr txBox="1"/>
          <p:nvPr/>
        </p:nvSpPr>
        <p:spPr>
          <a:xfrm>
            <a:off x="611187" y="476250"/>
            <a:ext cx="33115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1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Beroe</a:t>
            </a: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 come otro ctenóforo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Scyphomedusa</a:t>
            </a:r>
            <a:endParaRPr/>
          </a:p>
        </p:txBody>
      </p:sp>
      <p:pic>
        <p:nvPicPr>
          <p:cNvPr descr="RaskoffAequorea" id="369" name="Google Shape;36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7" y="1196975"/>
            <a:ext cx="4572000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9"/>
          <p:cNvSpPr txBox="1"/>
          <p:nvPr/>
        </p:nvSpPr>
        <p:spPr>
          <a:xfrm>
            <a:off x="2463800" y="4759325"/>
            <a:ext cx="2451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1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Aequoera victoria</a:t>
            </a:r>
            <a:endParaRPr/>
          </a:p>
        </p:txBody>
      </p:sp>
      <p:sp>
        <p:nvSpPr>
          <p:cNvPr id="371" name="Google Shape;371;p49"/>
          <p:cNvSpPr txBox="1"/>
          <p:nvPr/>
        </p:nvSpPr>
        <p:spPr>
          <a:xfrm>
            <a:off x="395287" y="5300662"/>
            <a:ext cx="799306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Poseen mas de 150 tentáculos grandes y fuertes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Los tentáculos poseen mucus y células venenosas para paralizar a sus presas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alimentan principalmente de huevos y larvas de peces</a:t>
            </a:r>
            <a:endParaRPr/>
          </a:p>
        </p:txBody>
      </p:sp>
      <p:sp>
        <p:nvSpPr>
          <p:cNvPr id="372" name="Google Shape;372;p49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Copépodos</a:t>
            </a:r>
            <a:endParaRPr/>
          </a:p>
        </p:txBody>
      </p:sp>
      <p:pic>
        <p:nvPicPr>
          <p:cNvPr descr="15_07" id="378" name="Google Shape;3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412875"/>
            <a:ext cx="6769100" cy="33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0"/>
          <p:cNvSpPr txBox="1"/>
          <p:nvPr/>
        </p:nvSpPr>
        <p:spPr>
          <a:xfrm>
            <a:off x="592137" y="4797425"/>
            <a:ext cx="8551862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Algunos de ellos son carnívoros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Atrapan a sus presas mientras se desplazan, aunque puede considerarse que los encuentros son fortuitos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Sus velocidades de desplazamiento van de 1 a 2 BL/s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alimentan de larvas de peces y otros crustáceos</a:t>
            </a:r>
            <a:endParaRPr/>
          </a:p>
        </p:txBody>
      </p:sp>
      <p:sp>
        <p:nvSpPr>
          <p:cNvPr id="380" name="Google Shape;380;p50"/>
          <p:cNvSpPr txBox="1"/>
          <p:nvPr/>
        </p:nvSpPr>
        <p:spPr>
          <a:xfrm>
            <a:off x="2843212" y="4360862"/>
            <a:ext cx="1441450" cy="36036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1" name="Google Shape;381;p50"/>
          <p:cNvSpPr txBox="1"/>
          <p:nvPr/>
        </p:nvSpPr>
        <p:spPr>
          <a:xfrm>
            <a:off x="6223000" y="4398962"/>
            <a:ext cx="1439862" cy="36036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/>
          <p:nvPr>
            <p:ph type="title"/>
          </p:nvPr>
        </p:nvSpPr>
        <p:spPr>
          <a:xfrm>
            <a:off x="39528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Molusco pterópodo</a:t>
            </a:r>
            <a:endParaRPr/>
          </a:p>
        </p:txBody>
      </p:sp>
      <p:pic>
        <p:nvPicPr>
          <p:cNvPr id="388" name="Google Shape;38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462" y="1079500"/>
            <a:ext cx="36004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1"/>
          <p:cNvSpPr txBox="1"/>
          <p:nvPr/>
        </p:nvSpPr>
        <p:spPr>
          <a:xfrm>
            <a:off x="611187" y="3284537"/>
            <a:ext cx="1035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1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Clione</a:t>
            </a:r>
            <a:endParaRPr/>
          </a:p>
        </p:txBody>
      </p:sp>
      <p:pic>
        <p:nvPicPr>
          <p:cNvPr id="390" name="Google Shape;39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200" y="1143000"/>
            <a:ext cx="4637087" cy="31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 txBox="1"/>
          <p:nvPr/>
        </p:nvSpPr>
        <p:spPr>
          <a:xfrm>
            <a:off x="395287" y="4616450"/>
            <a:ext cx="8050212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Es un depredador muy activo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alimenta casi exclusivamente otro pterópodo: </a:t>
            </a:r>
            <a:r>
              <a:rPr b="1" i="1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Limacina,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       conocido como mariposa de mar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Posee seis tentáculos en forma de gancho con los que atrapa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        a su presa</a:t>
            </a:r>
            <a:endParaRPr/>
          </a:p>
        </p:txBody>
      </p:sp>
      <p:sp>
        <p:nvSpPr>
          <p:cNvPr id="392" name="Google Shape;392;p51"/>
          <p:cNvSpPr txBox="1"/>
          <p:nvPr/>
        </p:nvSpPr>
        <p:spPr>
          <a:xfrm>
            <a:off x="395287" y="3870325"/>
            <a:ext cx="19319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Ángel de mar</a:t>
            </a:r>
            <a:endParaRPr/>
          </a:p>
        </p:txBody>
      </p:sp>
      <p:sp>
        <p:nvSpPr>
          <p:cNvPr id="393" name="Google Shape;393;p51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700212"/>
            <a:ext cx="7524750" cy="4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2"/>
          <p:cNvSpPr txBox="1"/>
          <p:nvPr/>
        </p:nvSpPr>
        <p:spPr>
          <a:xfrm>
            <a:off x="755650" y="765175"/>
            <a:ext cx="50958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Angel de mar atrapa mariposa marina</a:t>
            </a:r>
            <a:endParaRPr/>
          </a:p>
        </p:txBody>
      </p:sp>
      <p:sp>
        <p:nvSpPr>
          <p:cNvPr id="400" name="Google Shape;400;p52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Moluscos heterópodos</a:t>
            </a:r>
            <a:endParaRPr/>
          </a:p>
        </p:txBody>
      </p:sp>
      <p:pic>
        <p:nvPicPr>
          <p:cNvPr descr="Resultado de imagen para Heteropods" id="406" name="Google Shape;40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425" y="1328737"/>
            <a:ext cx="3960812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3"/>
          <p:cNvSpPr txBox="1"/>
          <p:nvPr/>
        </p:nvSpPr>
        <p:spPr>
          <a:xfrm>
            <a:off x="808037" y="4256087"/>
            <a:ext cx="796131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Tienen ojos bien desarrollados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consideran depredadores visuales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Pueden detectar a sus presas a 60 cm de distancia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Consumen organismos gelatinosos (salpas, sifonóforos, medusas)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Algunos tienen dietas muy restringidas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carinaria2" id="408" name="Google Shape;40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1250950"/>
            <a:ext cx="3455987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3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1331912" y="650875"/>
            <a:ext cx="60483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Tipos de cadenas tróficas</a:t>
            </a:r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539750" y="2276475"/>
            <a:ext cx="7561262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8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Cadena del pastoreo:</a:t>
            </a:r>
            <a:r>
              <a:rPr b="0" i="0" lang="en-US" sz="28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8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Fitoplancton y plantas verdes son los principales productores primarios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8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8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8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Cadena del detritus:</a:t>
            </a:r>
            <a:r>
              <a:rPr b="0" i="0" lang="en-US" sz="28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8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Bacterioplancton es el principal productor primario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Larvas de pez</a:t>
            </a:r>
            <a:endParaRPr/>
          </a:p>
        </p:txBody>
      </p:sp>
      <p:pic>
        <p:nvPicPr>
          <p:cNvPr id="415" name="Google Shape;415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1089" l="33390" r="38160" t="3495"/>
          <a:stretch/>
        </p:blipFill>
        <p:spPr>
          <a:xfrm>
            <a:off x="4932362" y="2852737"/>
            <a:ext cx="2592387" cy="1916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inalfish__large" id="416" name="Google Shape;416;p54"/>
          <p:cNvPicPr preferRelativeResize="0"/>
          <p:nvPr/>
        </p:nvPicPr>
        <p:blipFill rotWithShape="1">
          <a:blip r:embed="rId4">
            <a:alphaModFix/>
          </a:blip>
          <a:srcRect b="12074" l="0" r="0" t="0"/>
          <a:stretch/>
        </p:blipFill>
        <p:spPr>
          <a:xfrm>
            <a:off x="971550" y="1557337"/>
            <a:ext cx="3671887" cy="2151062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4"/>
          <p:cNvSpPr txBox="1"/>
          <p:nvPr/>
        </p:nvSpPr>
        <p:spPr>
          <a:xfrm>
            <a:off x="1116012" y="4797425"/>
            <a:ext cx="5297487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Son depredadores visuales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alimentan principalmente de copépodos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Se desplazan a 1 – 2 BL/s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Visual_sizefiltering_circuit_final_004-englisch_zoom" id="418" name="Google Shape;418;p54"/>
          <p:cNvPicPr preferRelativeResize="0"/>
          <p:nvPr/>
        </p:nvPicPr>
        <p:blipFill rotWithShape="1">
          <a:blip r:embed="rId5">
            <a:alphaModFix/>
          </a:blip>
          <a:srcRect b="50393" l="0" r="0" t="0"/>
          <a:stretch/>
        </p:blipFill>
        <p:spPr>
          <a:xfrm>
            <a:off x="4859337" y="1268412"/>
            <a:ext cx="373380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4"/>
          <p:cNvSpPr txBox="1"/>
          <p:nvPr/>
        </p:nvSpPr>
        <p:spPr>
          <a:xfrm>
            <a:off x="6659562" y="115887"/>
            <a:ext cx="2586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Garamond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Depredador activo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/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Cadena trófica en el plancton</a:t>
            </a:r>
            <a:endParaRPr/>
          </a:p>
        </p:txBody>
      </p:sp>
      <p:grpSp>
        <p:nvGrpSpPr>
          <p:cNvPr id="425" name="Google Shape;425;p55"/>
          <p:cNvGrpSpPr/>
          <p:nvPr/>
        </p:nvGrpSpPr>
        <p:grpSpPr>
          <a:xfrm>
            <a:off x="2179637" y="1412875"/>
            <a:ext cx="4414837" cy="5111750"/>
            <a:chOff x="0" y="0"/>
            <a:chExt cx="2147483647" cy="2147483647"/>
          </a:xfrm>
        </p:grpSpPr>
        <p:pic>
          <p:nvPicPr>
            <p:cNvPr descr="u5c1s5f9" id="426" name="Google Shape;426;p55"/>
            <p:cNvPicPr preferRelativeResize="0"/>
            <p:nvPr/>
          </p:nvPicPr>
          <p:blipFill rotWithShape="1">
            <a:blip r:embed="rId3">
              <a:alphaModFix/>
            </a:blip>
            <a:srcRect b="0" l="20950" r="22626" t="0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55"/>
            <p:cNvSpPr txBox="1"/>
            <p:nvPr/>
          </p:nvSpPr>
          <p:spPr>
            <a:xfrm>
              <a:off x="1163731196" y="60681427"/>
              <a:ext cx="983752300" cy="66520101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La cadena trófica en la laguna de Clipperton</a:t>
            </a:r>
            <a:endParaRPr/>
          </a:p>
        </p:txBody>
      </p:sp>
      <p:pic>
        <p:nvPicPr>
          <p:cNvPr id="433" name="Google Shape;43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773237"/>
            <a:ext cx="6353175" cy="450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1739900"/>
            <a:ext cx="4056062" cy="32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7"/>
          <p:cNvSpPr txBox="1"/>
          <p:nvPr/>
        </p:nvSpPr>
        <p:spPr>
          <a:xfrm>
            <a:off x="2516187" y="476250"/>
            <a:ext cx="43529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0" i="0" lang="en-US" sz="4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Mapas de Clipperton</a:t>
            </a:r>
            <a:endParaRPr/>
          </a:p>
        </p:txBody>
      </p:sp>
      <p:cxnSp>
        <p:nvCxnSpPr>
          <p:cNvPr id="440" name="Google Shape;440;p57"/>
          <p:cNvCxnSpPr/>
          <p:nvPr/>
        </p:nvCxnSpPr>
        <p:spPr>
          <a:xfrm flipH="1">
            <a:off x="3059112" y="1739900"/>
            <a:ext cx="73025" cy="68103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1" name="Google Shape;441;p57"/>
          <p:cNvCxnSpPr/>
          <p:nvPr/>
        </p:nvCxnSpPr>
        <p:spPr>
          <a:xfrm rot="10800000">
            <a:off x="3635375" y="4292600"/>
            <a:ext cx="649287" cy="36036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2" name="Google Shape;442;p57"/>
          <p:cNvSpPr txBox="1"/>
          <p:nvPr/>
        </p:nvSpPr>
        <p:spPr>
          <a:xfrm>
            <a:off x="5256212" y="5343525"/>
            <a:ext cx="25749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Sir Henning Master,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1840</a:t>
            </a:r>
            <a:endParaRPr/>
          </a:p>
        </p:txBody>
      </p:sp>
      <p:sp>
        <p:nvSpPr>
          <p:cNvPr id="443" name="Google Shape;443;p57"/>
          <p:cNvSpPr txBox="1"/>
          <p:nvPr/>
        </p:nvSpPr>
        <p:spPr>
          <a:xfrm flipH="1">
            <a:off x="811212" y="5343525"/>
            <a:ext cx="316071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Sir Edward Belcher, 1840</a:t>
            </a:r>
            <a:endParaRPr/>
          </a:p>
        </p:txBody>
      </p:sp>
      <p:grpSp>
        <p:nvGrpSpPr>
          <p:cNvPr id="444" name="Google Shape;444;p57"/>
          <p:cNvGrpSpPr/>
          <p:nvPr/>
        </p:nvGrpSpPr>
        <p:grpSpPr>
          <a:xfrm>
            <a:off x="4572000" y="1773237"/>
            <a:ext cx="4141787" cy="3217862"/>
            <a:chOff x="0" y="0"/>
            <a:chExt cx="2147483647" cy="2147483646"/>
          </a:xfrm>
        </p:grpSpPr>
        <p:pic>
          <p:nvPicPr>
            <p:cNvPr id="445" name="Google Shape;445;p57"/>
            <p:cNvPicPr preferRelativeResize="0"/>
            <p:nvPr/>
          </p:nvPicPr>
          <p:blipFill rotWithShape="1">
            <a:blip r:embed="rId4">
              <a:alphaModFix/>
            </a:blip>
            <a:srcRect b="19415" l="6390" r="53680" t="25404"/>
            <a:stretch/>
          </p:blipFill>
          <p:spPr>
            <a:xfrm>
              <a:off x="0" y="0"/>
              <a:ext cx="2147483647" cy="2147483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57"/>
            <p:cNvSpPr txBox="1"/>
            <p:nvPr/>
          </p:nvSpPr>
          <p:spPr>
            <a:xfrm>
              <a:off x="0" y="1801576533"/>
              <a:ext cx="709375777" cy="2164733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175" y="523875"/>
            <a:ext cx="6851650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765175"/>
            <a:ext cx="8340725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692150"/>
            <a:ext cx="8802687" cy="58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765175"/>
            <a:ext cx="8426450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7" y="333375"/>
            <a:ext cx="3571875" cy="623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3212" y="115887"/>
            <a:ext cx="2408237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4787" y="1296987"/>
            <a:ext cx="2736850" cy="15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24300" y="2363787"/>
            <a:ext cx="2087562" cy="21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/>
          <p:nvPr/>
        </p:nvSpPr>
        <p:spPr>
          <a:xfrm>
            <a:off x="4997450" y="4016375"/>
            <a:ext cx="23637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1" lang="en-US" sz="16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Acanthocyclops robustus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16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copépodo depredador</a:t>
            </a:r>
            <a:endParaRPr/>
          </a:p>
        </p:txBody>
      </p:sp>
      <p:sp>
        <p:nvSpPr>
          <p:cNvPr id="476" name="Google Shape;476;p62"/>
          <p:cNvSpPr txBox="1"/>
          <p:nvPr/>
        </p:nvSpPr>
        <p:spPr>
          <a:xfrm>
            <a:off x="6183312" y="2828925"/>
            <a:ext cx="24749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1" lang="en-US" sz="16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Latonopsis australis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16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cladócero presa, herbívoro</a:t>
            </a:r>
            <a:endParaRPr/>
          </a:p>
        </p:txBody>
      </p:sp>
      <p:sp>
        <p:nvSpPr>
          <p:cNvPr id="477" name="Google Shape;477;p62"/>
          <p:cNvSpPr txBox="1"/>
          <p:nvPr/>
        </p:nvSpPr>
        <p:spPr>
          <a:xfrm>
            <a:off x="7835900" y="1296987"/>
            <a:ext cx="12366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16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fitoplancton</a:t>
            </a:r>
            <a:endParaRPr/>
          </a:p>
        </p:txBody>
      </p:sp>
      <p:sp>
        <p:nvSpPr>
          <p:cNvPr id="478" name="Google Shape;478;p62"/>
          <p:cNvSpPr txBox="1"/>
          <p:nvPr/>
        </p:nvSpPr>
        <p:spPr>
          <a:xfrm>
            <a:off x="3832225" y="115887"/>
            <a:ext cx="26050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7FF"/>
              </a:buClr>
              <a:buFont typeface="Garamond"/>
              <a:buNone/>
            </a:pPr>
            <a:r>
              <a:rPr b="0" i="0" lang="en-US" sz="2400" u="none">
                <a:solidFill>
                  <a:srgbClr val="0A47FF"/>
                </a:solidFill>
                <a:latin typeface="Garamond"/>
                <a:ea typeface="Garamond"/>
                <a:cs typeface="Garamond"/>
                <a:sym typeface="Garamond"/>
              </a:rPr>
              <a:t>Cadena del pastoreo</a:t>
            </a:r>
            <a:endParaRPr/>
          </a:p>
        </p:txBody>
      </p:sp>
      <p:sp>
        <p:nvSpPr>
          <p:cNvPr id="479" name="Google Shape;479;p62"/>
          <p:cNvSpPr txBox="1"/>
          <p:nvPr/>
        </p:nvSpPr>
        <p:spPr>
          <a:xfrm>
            <a:off x="4025900" y="4622800"/>
            <a:ext cx="24749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7FF"/>
              </a:buClr>
              <a:buFont typeface="Garamond"/>
              <a:buNone/>
            </a:pPr>
            <a:r>
              <a:rPr b="0" i="0" lang="en-US" sz="2400" u="none">
                <a:solidFill>
                  <a:srgbClr val="0A47FF"/>
                </a:solidFill>
                <a:latin typeface="Garamond"/>
                <a:ea typeface="Garamond"/>
                <a:cs typeface="Garamond"/>
                <a:sym typeface="Garamond"/>
              </a:rPr>
              <a:t>Cadena del detritus</a:t>
            </a:r>
            <a:endParaRPr/>
          </a:p>
        </p:txBody>
      </p:sp>
      <p:pic>
        <p:nvPicPr>
          <p:cNvPr id="480" name="Google Shape;480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3975" y="5114925"/>
            <a:ext cx="2690812" cy="16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2"/>
          <p:cNvSpPr txBox="1"/>
          <p:nvPr/>
        </p:nvSpPr>
        <p:spPr>
          <a:xfrm>
            <a:off x="7856537" y="3600450"/>
            <a:ext cx="9191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MOD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MOP</a:t>
            </a:r>
            <a:endParaRPr/>
          </a:p>
        </p:txBody>
      </p:sp>
      <p:sp>
        <p:nvSpPr>
          <p:cNvPr id="482" name="Google Shape;482;p62"/>
          <p:cNvSpPr txBox="1"/>
          <p:nvPr/>
        </p:nvSpPr>
        <p:spPr>
          <a:xfrm>
            <a:off x="7015162" y="6259512"/>
            <a:ext cx="6921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H</a:t>
            </a:r>
            <a:r>
              <a:rPr b="1" i="0" lang="en-US" sz="1400" u="non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b="1" i="0" lang="en-US" sz="2400" u="non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endParaRPr/>
          </a:p>
        </p:txBody>
      </p:sp>
      <p:cxnSp>
        <p:nvCxnSpPr>
          <p:cNvPr id="483" name="Google Shape;483;p62"/>
          <p:cNvCxnSpPr/>
          <p:nvPr/>
        </p:nvCxnSpPr>
        <p:spPr>
          <a:xfrm>
            <a:off x="8451850" y="4343400"/>
            <a:ext cx="1587" cy="771525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4" name="Google Shape;484;p62"/>
          <p:cNvCxnSpPr/>
          <p:nvPr/>
        </p:nvCxnSpPr>
        <p:spPr>
          <a:xfrm flipH="1">
            <a:off x="8658225" y="4308475"/>
            <a:ext cx="9525" cy="1208087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3"/>
          <p:cNvSpPr txBox="1"/>
          <p:nvPr/>
        </p:nvSpPr>
        <p:spPr>
          <a:xfrm>
            <a:off x="2843212" y="692150"/>
            <a:ext cx="40608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Courgette"/>
              <a:buNone/>
            </a:pPr>
            <a:r>
              <a:rPr b="0" i="0" lang="en-US" sz="4000" u="none">
                <a:solidFill>
                  <a:srgbClr val="0000F2"/>
                </a:solidFill>
                <a:latin typeface="Courgette"/>
                <a:ea typeface="Courgette"/>
                <a:cs typeface="Courgette"/>
                <a:sym typeface="Courgette"/>
              </a:rPr>
              <a:t>Gracias por su atención</a:t>
            </a:r>
            <a:endParaRPr/>
          </a:p>
        </p:txBody>
      </p:sp>
      <p:pic>
        <p:nvPicPr>
          <p:cNvPr id="490" name="Google Shape;4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7950" y="2333625"/>
            <a:ext cx="6783387" cy="424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Parámetros tróficos</a:t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395287" y="1773237"/>
            <a:ext cx="8353425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Biomasa: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masa de todos los organismos que formas un nivel trófico por unidad de superficie o de volumen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Producción: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cantidad de energía almacenada en forma de biomasa en un nivel trófico, referida por unidad de S o 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Producción bruta: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la total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Producción neta: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la total menos el gasto por respiración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r>
              <a:t/>
            </a:r>
            <a:endParaRPr b="0" i="0" sz="24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Producción primaria: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energía captada por productores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b="1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Producción secundaria:</a:t>
            </a:r>
            <a:r>
              <a:rPr b="0" i="0" lang="en-US" sz="24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energía captada por consumidores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457200" y="28622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ZOOPLANCTON</a:t>
            </a:r>
            <a:b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Tipos de alimentación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457200" y="1600200"/>
            <a:ext cx="8229600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8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Filtradores: </a:t>
            </a:r>
            <a:r>
              <a:rPr b="0" i="0" lang="en-US" sz="28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tamizan grandes volúmenes de agua para obtener su alimento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8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			Principalmente herbívoros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</a:pPr>
            <a:r>
              <a:t/>
            </a:r>
            <a:endParaRPr b="0" i="0" sz="2800" u="none" cap="none" strike="noStrike">
              <a:solidFill>
                <a:srgbClr val="0000F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00"/>
              </a:buClr>
              <a:buFont typeface="Garamond"/>
              <a:buNone/>
            </a:pPr>
            <a:r>
              <a:rPr b="1" i="0" lang="en-US" sz="2800" u="none" cap="none" strike="noStrik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Depredadores: </a:t>
            </a:r>
            <a:r>
              <a:rPr b="0" i="0" lang="en-US" sz="28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capturan directamente a sus presas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8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				Principalmente carnívoros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1023937" y="369887"/>
            <a:ext cx="60420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Según la captura del alimento: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611187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Organismos filtradores</a:t>
            </a:r>
            <a:br>
              <a:rPr b="1" i="0" lang="en-US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40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Ejemplos</a:t>
            </a:r>
            <a:endParaRPr/>
          </a:p>
        </p:txBody>
      </p:sp>
      <p:pic>
        <p:nvPicPr>
          <p:cNvPr descr="salpas" id="219" name="Google Shape;2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2420937"/>
            <a:ext cx="38100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Copépodos</a:t>
            </a: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611187" y="4292600"/>
            <a:ext cx="7489825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Forman entre el 50 a 80 % de la biomasa del zooplancton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Generan corrientes con sus apéndices (600 a 2640 vib/min)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Filtran un litro de agua al día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Retienen entre 11 mil y 373 mil diatomeas en un día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0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Los cirros bucales funcionan con cedazo, donde retienen fitoplancton y otros tipos de materia orgánica</a:t>
            </a:r>
            <a:endParaRPr/>
          </a:p>
        </p:txBody>
      </p:sp>
      <p:pic>
        <p:nvPicPr>
          <p:cNvPr descr="copepoda03" id="228" name="Google Shape;2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1268412"/>
            <a:ext cx="4510087" cy="2535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700212"/>
            <a:ext cx="7286625" cy="40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/>
        </p:nvSpPr>
        <p:spPr>
          <a:xfrm>
            <a:off x="7515225" y="0"/>
            <a:ext cx="1325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Filtrador</a:t>
            </a: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611187" y="908050"/>
            <a:ext cx="78057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2"/>
              </a:buClr>
              <a:buFont typeface="Garamond"/>
              <a:buNone/>
            </a:pPr>
            <a:r>
              <a:rPr b="1" i="0" lang="en-US" sz="2400" u="none" cap="none" strike="noStrike">
                <a:solidFill>
                  <a:srgbClr val="0000F2"/>
                </a:solidFill>
                <a:latin typeface="Garamond"/>
                <a:ea typeface="Garamond"/>
                <a:cs typeface="Garamond"/>
                <a:sym typeface="Garamond"/>
              </a:rPr>
              <a:t>Corrientes circulares de agua producidas por un copépodo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7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6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9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1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0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