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258" r:id="rId3"/>
    <p:sldId id="280" r:id="rId4"/>
    <p:sldId id="281" r:id="rId5"/>
    <p:sldId id="282" r:id="rId6"/>
    <p:sldId id="294" r:id="rId7"/>
    <p:sldId id="283" r:id="rId8"/>
    <p:sldId id="285" r:id="rId9"/>
    <p:sldId id="286" r:id="rId10"/>
    <p:sldId id="288" r:id="rId11"/>
    <p:sldId id="287" r:id="rId12"/>
    <p:sldId id="284" r:id="rId13"/>
    <p:sldId id="289" r:id="rId14"/>
    <p:sldId id="291" r:id="rId15"/>
    <p:sldId id="347" r:id="rId16"/>
    <p:sldId id="408" r:id="rId17"/>
    <p:sldId id="407" r:id="rId18"/>
    <p:sldId id="409" r:id="rId19"/>
    <p:sldId id="352" r:id="rId20"/>
    <p:sldId id="363" r:id="rId21"/>
    <p:sldId id="353" r:id="rId22"/>
    <p:sldId id="357" r:id="rId23"/>
    <p:sldId id="358" r:id="rId24"/>
    <p:sldId id="359" r:id="rId25"/>
    <p:sldId id="360" r:id="rId26"/>
    <p:sldId id="361" r:id="rId27"/>
    <p:sldId id="362" r:id="rId28"/>
    <p:sldId id="364" r:id="rId29"/>
    <p:sldId id="365" r:id="rId30"/>
    <p:sldId id="355" r:id="rId31"/>
    <p:sldId id="366" r:id="rId32"/>
    <p:sldId id="356" r:id="rId33"/>
    <p:sldId id="368" r:id="rId34"/>
    <p:sldId id="369" r:id="rId35"/>
    <p:sldId id="370" r:id="rId36"/>
    <p:sldId id="371" r:id="rId37"/>
    <p:sldId id="372" r:id="rId38"/>
    <p:sldId id="373" r:id="rId39"/>
    <p:sldId id="377" r:id="rId40"/>
    <p:sldId id="376" r:id="rId41"/>
    <p:sldId id="378" r:id="rId42"/>
    <p:sldId id="379" r:id="rId43"/>
    <p:sldId id="380" r:id="rId44"/>
    <p:sldId id="381" r:id="rId45"/>
    <p:sldId id="382" r:id="rId46"/>
    <p:sldId id="383" r:id="rId47"/>
    <p:sldId id="384" r:id="rId48"/>
    <p:sldId id="385" r:id="rId49"/>
    <p:sldId id="387" r:id="rId50"/>
    <p:sldId id="386" r:id="rId51"/>
    <p:sldId id="374" r:id="rId52"/>
    <p:sldId id="388" r:id="rId53"/>
    <p:sldId id="389" r:id="rId54"/>
    <p:sldId id="390" r:id="rId55"/>
    <p:sldId id="391" r:id="rId56"/>
    <p:sldId id="392" r:id="rId57"/>
    <p:sldId id="393" r:id="rId58"/>
    <p:sldId id="394" r:id="rId59"/>
    <p:sldId id="395" r:id="rId60"/>
    <p:sldId id="396" r:id="rId61"/>
    <p:sldId id="397" r:id="rId62"/>
    <p:sldId id="398" r:id="rId63"/>
    <p:sldId id="399" r:id="rId64"/>
    <p:sldId id="400" r:id="rId65"/>
    <p:sldId id="401" r:id="rId66"/>
    <p:sldId id="402" r:id="rId67"/>
    <p:sldId id="403" r:id="rId68"/>
    <p:sldId id="404" r:id="rId69"/>
    <p:sldId id="405" r:id="rId70"/>
    <p:sldId id="406" r:id="rId71"/>
    <p:sldId id="354" r:id="rId72"/>
    <p:sldId id="367" r:id="rId7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366FF"/>
    <a:srgbClr val="66FF33"/>
    <a:srgbClr val="339933"/>
    <a:srgbClr val="0033CC"/>
    <a:srgbClr val="FF33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35" autoAdjust="0"/>
  </p:normalViewPr>
  <p:slideViewPr>
    <p:cSldViewPr>
      <p:cViewPr>
        <p:scale>
          <a:sx n="150" d="100"/>
          <a:sy n="150" d="100"/>
        </p:scale>
        <p:origin x="-944" y="-464"/>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71720-2FC3-4DE3-B543-8C8E71F55B06}" type="datetimeFigureOut">
              <a:rPr lang="es-MX" smtClean="0"/>
              <a:t>08/03/17</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49919-ED43-4DD3-BDBC-C3C3C8274AE5}" type="slidenum">
              <a:rPr lang="es-MX" smtClean="0"/>
              <a:t>‹Nr.›</a:t>
            </a:fld>
            <a:endParaRPr lang="es-MX"/>
          </a:p>
        </p:txBody>
      </p:sp>
    </p:spTree>
    <p:extLst>
      <p:ext uri="{BB962C8B-B14F-4D97-AF65-F5344CB8AC3E}">
        <p14:creationId xmlns:p14="http://schemas.microsoft.com/office/powerpoint/2010/main" val="402847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1" Type="http://schemas.openxmlformats.org/officeDocument/2006/relationships/hyperlink" Target="https://es.wikipedia.org/wiki/Phocidae" TargetMode="External"/><Relationship Id="rId12" Type="http://schemas.openxmlformats.org/officeDocument/2006/relationships/hyperlink" Target="https://es.wikipedia.org/wiki/Otariidae" TargetMode="External"/><Relationship Id="rId13" Type="http://schemas.openxmlformats.org/officeDocument/2006/relationships/hyperlink" Target="https://es.wikipedia.org/wiki/Odobenus_rosmarus" TargetMode="External"/><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es.wikipedia.org/wiki/Cetacea" TargetMode="External"/><Relationship Id="rId4" Type="http://schemas.openxmlformats.org/officeDocument/2006/relationships/hyperlink" Target="https://es.wikipedia.org/wiki/Balaenidae" TargetMode="External"/><Relationship Id="rId5" Type="http://schemas.openxmlformats.org/officeDocument/2006/relationships/hyperlink" Target="https://es.wikipedia.org/wiki/Delphinidae" TargetMode="External"/><Relationship Id="rId6" Type="http://schemas.openxmlformats.org/officeDocument/2006/relationships/hyperlink" Target="https://es.wikipedia.org/wiki/Phocoenidae" TargetMode="External"/><Relationship Id="rId7" Type="http://schemas.openxmlformats.org/officeDocument/2006/relationships/hyperlink" Target="https://es.wikipedia.org/wiki/Sirenia" TargetMode="External"/><Relationship Id="rId8" Type="http://schemas.openxmlformats.org/officeDocument/2006/relationships/hyperlink" Target="https://es.wikipedia.org/wiki/Trichechus" TargetMode="External"/><Relationship Id="rId9" Type="http://schemas.openxmlformats.org/officeDocument/2006/relationships/hyperlink" Target="https://es.wikipedia.org/wiki/Dugong_dugon" TargetMode="External"/><Relationship Id="rId10" Type="http://schemas.openxmlformats.org/officeDocument/2006/relationships/hyperlink" Target="https://es.wikipedia.org/wiki/Pinnipedia"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Oceans</a:t>
            </a:r>
            <a:r>
              <a:rPr lang="es-MX" dirty="0" smtClean="0"/>
              <a:t> </a:t>
            </a:r>
            <a:r>
              <a:rPr lang="es-MX" dirty="0" err="1" smtClean="0"/>
              <a:t>have</a:t>
            </a:r>
            <a:r>
              <a:rPr lang="es-MX" dirty="0" smtClean="0"/>
              <a:t> a </a:t>
            </a:r>
            <a:r>
              <a:rPr lang="es-MX" dirty="0" err="1" smtClean="0"/>
              <a:t>major</a:t>
            </a:r>
            <a:r>
              <a:rPr lang="es-MX" dirty="0" smtClean="0"/>
              <a:t> role in </a:t>
            </a:r>
            <a:r>
              <a:rPr lang="es-MX" dirty="0" err="1" smtClean="0"/>
              <a:t>climate</a:t>
            </a:r>
            <a:r>
              <a:rPr lang="es-MX" dirty="0" smtClean="0"/>
              <a:t> </a:t>
            </a:r>
            <a:r>
              <a:rPr lang="es-MX" dirty="0" err="1" smtClean="0"/>
              <a:t>regulation</a:t>
            </a:r>
            <a:r>
              <a:rPr lang="es-MX" dirty="0" smtClean="0"/>
              <a:t>,</a:t>
            </a:r>
            <a:r>
              <a:rPr lang="es-MX" baseline="0" dirty="0" smtClean="0"/>
              <a:t> </a:t>
            </a:r>
            <a:r>
              <a:rPr lang="es-MX" baseline="0" dirty="0" err="1" smtClean="0"/>
              <a:t>carbon</a:t>
            </a:r>
            <a:r>
              <a:rPr lang="es-MX" baseline="0" dirty="0" smtClean="0"/>
              <a:t> </a:t>
            </a:r>
            <a:r>
              <a:rPr lang="es-MX" baseline="0" dirty="0" err="1" smtClean="0"/>
              <a:t>absorption</a:t>
            </a:r>
            <a:r>
              <a:rPr lang="es-MX" baseline="0" dirty="0" smtClean="0"/>
              <a:t>  and </a:t>
            </a:r>
            <a:r>
              <a:rPr lang="es-MX" baseline="0" dirty="0" err="1" smtClean="0"/>
              <a:t>fixation</a:t>
            </a:r>
            <a:r>
              <a:rPr lang="es-MX" baseline="0" dirty="0" smtClean="0"/>
              <a:t> and </a:t>
            </a:r>
            <a:r>
              <a:rPr lang="es-MX" baseline="0" dirty="0" err="1" smtClean="0"/>
              <a:t>provides</a:t>
            </a:r>
            <a:r>
              <a:rPr lang="es-MX" baseline="0" dirty="0" smtClean="0"/>
              <a:t> </a:t>
            </a:r>
            <a:r>
              <a:rPr lang="es-MX" baseline="0" dirty="0" err="1" smtClean="0"/>
              <a:t>the</a:t>
            </a:r>
            <a:r>
              <a:rPr lang="es-MX" baseline="0" dirty="0" smtClean="0"/>
              <a:t> 90% of </a:t>
            </a:r>
            <a:r>
              <a:rPr lang="es-MX" baseline="0" dirty="0" err="1" smtClean="0"/>
              <a:t>the</a:t>
            </a:r>
            <a:r>
              <a:rPr lang="es-MX" baseline="0" dirty="0" smtClean="0"/>
              <a:t> </a:t>
            </a:r>
            <a:r>
              <a:rPr lang="es-MX" baseline="0" dirty="0" err="1" smtClean="0"/>
              <a:t>oxygen</a:t>
            </a:r>
            <a:r>
              <a:rPr lang="es-MX" baseline="0" dirty="0" smtClean="0"/>
              <a:t> to </a:t>
            </a:r>
            <a:r>
              <a:rPr lang="es-MX" baseline="0" dirty="0" err="1" smtClean="0"/>
              <a:t>the</a:t>
            </a:r>
            <a:r>
              <a:rPr lang="es-MX" baseline="0" dirty="0" smtClean="0"/>
              <a:t> </a:t>
            </a:r>
            <a:r>
              <a:rPr lang="es-MX" baseline="0" dirty="0" err="1" smtClean="0"/>
              <a:t>atmosphere</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2</a:t>
            </a:fld>
            <a:endParaRPr lang="es-MX"/>
          </a:p>
        </p:txBody>
      </p:sp>
    </p:spTree>
    <p:extLst>
      <p:ext uri="{BB962C8B-B14F-4D97-AF65-F5344CB8AC3E}">
        <p14:creationId xmlns:p14="http://schemas.microsoft.com/office/powerpoint/2010/main" val="3412140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Se establecieron comités Nacionales y Regionales para ayudar a coordinar las actividades. Estos comités regionales se reúnen a través de talleres de trabajo.</a:t>
            </a:r>
            <a:endParaRPr lang="es-MX"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8949919-ED43-4DD3-BDBC-C3C3C8274AE5}" type="slidenum">
              <a:rPr lang="es-MX" smtClean="0"/>
              <a:t>11</a:t>
            </a:fld>
            <a:endParaRPr lang="es-MX"/>
          </a:p>
        </p:txBody>
      </p:sp>
    </p:spTree>
    <p:extLst>
      <p:ext uri="{BB962C8B-B14F-4D97-AF65-F5344CB8AC3E}">
        <p14:creationId xmlns:p14="http://schemas.microsoft.com/office/powerpoint/2010/main" val="7482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OBIS was established as a project of the Census of Marine Life to help facilitate global access of data for the scientific community. The goal of OBIS was simple: to create "an online, user-friendly system for absorbing, integrating, and accessing data about life in the oceans" </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12</a:t>
            </a:fld>
            <a:endParaRPr lang="es-MX"/>
          </a:p>
        </p:txBody>
      </p:sp>
    </p:spTree>
    <p:extLst>
      <p:ext uri="{BB962C8B-B14F-4D97-AF65-F5344CB8AC3E}">
        <p14:creationId xmlns:p14="http://schemas.microsoft.com/office/powerpoint/2010/main" val="3809831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webpage allows you to search your species of interest and see the record distribution of the species per unit cell.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can enter into the search box a part of the species name you are interested in</a:t>
            </a:r>
            <a:r>
              <a:rPr lang="en-US" sz="1200" b="0" i="0" kern="1200" baseline="0" dirty="0" smtClean="0">
                <a:solidFill>
                  <a:schemeClr val="tx1"/>
                </a:solidFill>
                <a:effectLst/>
                <a:latin typeface="+mn-lt"/>
                <a:ea typeface="+mn-ea"/>
                <a:cs typeface="+mn-cs"/>
              </a:rPr>
              <a:t> or </a:t>
            </a:r>
            <a:r>
              <a:rPr lang="en-US" sz="1200" b="0" i="0" kern="1200" dirty="0" smtClean="0">
                <a:solidFill>
                  <a:schemeClr val="tx1"/>
                </a:solidFill>
                <a:effectLst/>
                <a:latin typeface="+mn-lt"/>
                <a:ea typeface="+mn-ea"/>
                <a:cs typeface="+mn-cs"/>
              </a:rPr>
              <a:t>also look through the taxonomic tree to find your species</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13</a:t>
            </a:fld>
            <a:endParaRPr lang="es-MX"/>
          </a:p>
        </p:txBody>
      </p:sp>
    </p:spTree>
    <p:extLst>
      <p:ext uri="{BB962C8B-B14F-4D97-AF65-F5344CB8AC3E}">
        <p14:creationId xmlns:p14="http://schemas.microsoft.com/office/powerpoint/2010/main" val="3665891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Here</a:t>
            </a:r>
            <a:r>
              <a:rPr lang="es-MX" dirty="0" smtClean="0"/>
              <a:t> are</a:t>
            </a:r>
            <a:r>
              <a:rPr lang="es-MX" baseline="0" dirty="0" smtClean="0"/>
              <a:t> </a:t>
            </a:r>
            <a:r>
              <a:rPr lang="es-MX" baseline="0" dirty="0" err="1" smtClean="0"/>
              <a:t>showed</a:t>
            </a:r>
            <a:r>
              <a:rPr lang="es-MX" baseline="0" dirty="0" smtClean="0"/>
              <a:t> </a:t>
            </a:r>
            <a:r>
              <a:rPr lang="es-MX" baseline="0" dirty="0" err="1" smtClean="0"/>
              <a:t>some</a:t>
            </a:r>
            <a:r>
              <a:rPr lang="es-MX" baseline="0" dirty="0" smtClean="0"/>
              <a:t> </a:t>
            </a:r>
            <a:r>
              <a:rPr lang="es-MX" baseline="0" dirty="0" err="1" smtClean="0"/>
              <a:t>statistics</a:t>
            </a:r>
            <a:r>
              <a:rPr lang="es-MX" baseline="0" dirty="0" smtClean="0"/>
              <a:t> </a:t>
            </a:r>
            <a:r>
              <a:rPr lang="es-MX" baseline="0" dirty="0" err="1" smtClean="0"/>
              <a:t>obtained</a:t>
            </a:r>
            <a:r>
              <a:rPr lang="es-MX" baseline="0" dirty="0" smtClean="0"/>
              <a:t> </a:t>
            </a:r>
            <a:r>
              <a:rPr lang="es-MX" baseline="0" dirty="0" err="1" smtClean="0"/>
              <a:t>by</a:t>
            </a:r>
            <a:r>
              <a:rPr lang="es-MX" baseline="0" dirty="0" smtClean="0"/>
              <a:t> OBIS </a:t>
            </a:r>
            <a:r>
              <a:rPr lang="es-MX" baseline="0" dirty="0" err="1" smtClean="0"/>
              <a:t>during</a:t>
            </a:r>
            <a:r>
              <a:rPr lang="es-MX" baseline="0" dirty="0" smtClean="0"/>
              <a:t> </a:t>
            </a:r>
            <a:r>
              <a:rPr lang="es-MX" baseline="0" dirty="0" err="1" smtClean="0"/>
              <a:t>the</a:t>
            </a:r>
            <a:r>
              <a:rPr lang="es-MX" baseline="0" dirty="0" smtClean="0"/>
              <a:t> 10 </a:t>
            </a:r>
            <a:r>
              <a:rPr lang="es-MX" baseline="0" dirty="0" err="1" smtClean="0"/>
              <a:t>years</a:t>
            </a:r>
            <a:r>
              <a:rPr lang="es-MX" baseline="0" dirty="0" smtClean="0"/>
              <a:t> of </a:t>
            </a:r>
            <a:r>
              <a:rPr lang="es-MX" baseline="0" dirty="0" err="1" smtClean="0"/>
              <a:t>registering</a:t>
            </a:r>
            <a:r>
              <a:rPr lang="es-MX" baseline="0" dirty="0" smtClean="0"/>
              <a:t> </a:t>
            </a:r>
            <a:r>
              <a:rPr lang="es-MX" baseline="0" dirty="0" err="1" smtClean="0"/>
              <a:t>biodiversity</a:t>
            </a:r>
            <a:r>
              <a:rPr lang="es-MX" baseline="0" dirty="0" smtClean="0"/>
              <a:t>, as </a:t>
            </a:r>
            <a:r>
              <a:rPr lang="es-MX" baseline="0" dirty="0" err="1" smtClean="0"/>
              <a:t>we</a:t>
            </a:r>
            <a:r>
              <a:rPr lang="es-MX" baseline="0" dirty="0" smtClean="0"/>
              <a:t> can </a:t>
            </a:r>
            <a:r>
              <a:rPr lang="es-MX" baseline="0" dirty="0" err="1" smtClean="0"/>
              <a:t>see</a:t>
            </a:r>
            <a:r>
              <a:rPr lang="es-MX" baseline="0" dirty="0" smtClean="0"/>
              <a:t> </a:t>
            </a:r>
            <a:r>
              <a:rPr lang="es-MX" baseline="0" dirty="0" err="1" smtClean="0"/>
              <a:t>the</a:t>
            </a:r>
            <a:r>
              <a:rPr lang="es-MX" baseline="0" dirty="0" smtClean="0"/>
              <a:t> records are </a:t>
            </a:r>
            <a:r>
              <a:rPr lang="es-MX" baseline="0" dirty="0" err="1" smtClean="0"/>
              <a:t>increasing</a:t>
            </a:r>
            <a:r>
              <a:rPr lang="es-MX" baseline="0" dirty="0" smtClean="0"/>
              <a:t> </a:t>
            </a:r>
            <a:r>
              <a:rPr lang="es-MX" baseline="0" dirty="0" err="1" smtClean="0"/>
              <a:t>with</a:t>
            </a:r>
            <a:r>
              <a:rPr lang="es-MX" baseline="0" dirty="0" smtClean="0"/>
              <a:t> time; </a:t>
            </a:r>
            <a:r>
              <a:rPr lang="es-MX" baseline="0" dirty="0" err="1" smtClean="0"/>
              <a:t>the</a:t>
            </a:r>
            <a:r>
              <a:rPr lang="es-MX" baseline="0" dirty="0" smtClean="0"/>
              <a:t> </a:t>
            </a:r>
            <a:r>
              <a:rPr lang="es-MX" baseline="0" dirty="0" err="1" smtClean="0"/>
              <a:t>number</a:t>
            </a:r>
            <a:r>
              <a:rPr lang="es-MX" baseline="0" dirty="0" smtClean="0"/>
              <a:t> of </a:t>
            </a:r>
            <a:r>
              <a:rPr lang="es-MX" baseline="0" dirty="0" err="1" smtClean="0"/>
              <a:t>valid</a:t>
            </a:r>
            <a:r>
              <a:rPr lang="es-MX" baseline="0" dirty="0" smtClean="0"/>
              <a:t> </a:t>
            </a:r>
            <a:r>
              <a:rPr lang="es-MX" baseline="0" dirty="0" err="1" smtClean="0"/>
              <a:t>species</a:t>
            </a:r>
            <a:r>
              <a:rPr lang="es-MX" baseline="0" dirty="0" smtClean="0"/>
              <a:t> (</a:t>
            </a:r>
            <a:r>
              <a:rPr lang="es-MX" baseline="0" dirty="0" err="1" smtClean="0"/>
              <a:t>excluding</a:t>
            </a:r>
            <a:r>
              <a:rPr lang="es-MX" baseline="0" dirty="0" smtClean="0"/>
              <a:t> </a:t>
            </a:r>
            <a:r>
              <a:rPr lang="es-MX" baseline="0" dirty="0" err="1" smtClean="0"/>
              <a:t>microbes</a:t>
            </a:r>
            <a:r>
              <a:rPr lang="es-MX" baseline="0" dirty="0" smtClean="0"/>
              <a:t>) has </a:t>
            </a:r>
            <a:r>
              <a:rPr lang="es-MX" baseline="0" dirty="0" err="1" smtClean="0"/>
              <a:t>reached</a:t>
            </a:r>
            <a:r>
              <a:rPr lang="es-MX" baseline="0" dirty="0" smtClean="0"/>
              <a:t> 116,776</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14</a:t>
            </a:fld>
            <a:endParaRPr lang="es-MX"/>
          </a:p>
        </p:txBody>
      </p:sp>
    </p:spTree>
    <p:extLst>
      <p:ext uri="{BB962C8B-B14F-4D97-AF65-F5344CB8AC3E}">
        <p14:creationId xmlns:p14="http://schemas.microsoft.com/office/powerpoint/2010/main" val="80107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The</a:t>
            </a:r>
            <a:r>
              <a:rPr lang="es-MX" dirty="0" smtClean="0"/>
              <a:t> </a:t>
            </a:r>
            <a:r>
              <a:rPr lang="es-MX" dirty="0" err="1" smtClean="0"/>
              <a:t>eastern</a:t>
            </a:r>
            <a:r>
              <a:rPr lang="es-MX" baseline="0" dirty="0" smtClean="0"/>
              <a:t> </a:t>
            </a:r>
            <a:r>
              <a:rPr lang="es-MX" baseline="0" dirty="0" err="1" smtClean="0"/>
              <a:t>Pacific</a:t>
            </a:r>
            <a:r>
              <a:rPr lang="es-MX" baseline="0" dirty="0" smtClean="0"/>
              <a:t> </a:t>
            </a:r>
            <a:r>
              <a:rPr lang="es-MX" baseline="0" dirty="0" err="1" smtClean="0"/>
              <a:t>is</a:t>
            </a:r>
            <a:r>
              <a:rPr lang="es-MX" baseline="0" dirty="0" smtClean="0"/>
              <a:t> a </a:t>
            </a:r>
            <a:r>
              <a:rPr lang="es-MX" baseline="0" dirty="0" err="1" smtClean="0"/>
              <a:t>well</a:t>
            </a:r>
            <a:r>
              <a:rPr lang="es-MX" baseline="0" dirty="0" smtClean="0"/>
              <a:t> </a:t>
            </a:r>
            <a:r>
              <a:rPr lang="es-MX" baseline="0" dirty="0" err="1" smtClean="0"/>
              <a:t>recognized</a:t>
            </a:r>
            <a:r>
              <a:rPr lang="es-MX" baseline="0" dirty="0" smtClean="0"/>
              <a:t> </a:t>
            </a:r>
            <a:r>
              <a:rPr lang="es-MX" baseline="0" dirty="0" err="1" smtClean="0"/>
              <a:t>biogeographical</a:t>
            </a:r>
            <a:r>
              <a:rPr lang="es-MX" baseline="0" dirty="0" smtClean="0"/>
              <a:t> </a:t>
            </a:r>
            <a:r>
              <a:rPr lang="es-MX" baseline="0" dirty="0" err="1" smtClean="0"/>
              <a:t>province</a:t>
            </a:r>
            <a:r>
              <a:rPr lang="es-MX" baseline="0" dirty="0" smtClean="0"/>
              <a:t> </a:t>
            </a:r>
            <a:r>
              <a:rPr lang="es-MX" baseline="0" dirty="0" err="1" smtClean="0"/>
              <a:t>because</a:t>
            </a:r>
            <a:r>
              <a:rPr lang="es-MX" baseline="0" dirty="0" smtClean="0"/>
              <a:t> of </a:t>
            </a:r>
            <a:r>
              <a:rPr lang="es-MX" baseline="0" dirty="0" err="1" smtClean="0"/>
              <a:t>its</a:t>
            </a:r>
            <a:r>
              <a:rPr lang="es-MX" baseline="0" dirty="0" smtClean="0"/>
              <a:t> </a:t>
            </a:r>
            <a:r>
              <a:rPr lang="es-MX" baseline="0" dirty="0" err="1" smtClean="0"/>
              <a:t>amount</a:t>
            </a:r>
            <a:r>
              <a:rPr lang="es-MX" baseline="0" dirty="0" smtClean="0"/>
              <a:t> of </a:t>
            </a:r>
            <a:r>
              <a:rPr lang="es-MX" baseline="0" smtClean="0"/>
              <a:t>endemisms</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15</a:t>
            </a:fld>
            <a:endParaRPr lang="es-MX"/>
          </a:p>
        </p:txBody>
      </p:sp>
    </p:spTree>
    <p:extLst>
      <p:ext uri="{BB962C8B-B14F-4D97-AF65-F5344CB8AC3E}">
        <p14:creationId xmlns:p14="http://schemas.microsoft.com/office/powerpoint/2010/main" val="388415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Los ecosistemas marinos se clasifican de acuerdo con las zonas de vida, en pelágicos (asociados a las masas de agua) y bentónicos (asociados a los fondos marinos)</a:t>
            </a:r>
            <a:endParaRPr lang="es-MX" dirty="0"/>
          </a:p>
        </p:txBody>
      </p:sp>
      <p:sp>
        <p:nvSpPr>
          <p:cNvPr id="4" name="Marcador de número de diapositiva 3"/>
          <p:cNvSpPr>
            <a:spLocks noGrp="1"/>
          </p:cNvSpPr>
          <p:nvPr>
            <p:ph type="sldNum" sz="quarter" idx="10"/>
          </p:nvPr>
        </p:nvSpPr>
        <p:spPr/>
        <p:txBody>
          <a:bodyPr/>
          <a:lstStyle/>
          <a:p>
            <a:fld id="{B8949919-ED43-4DD3-BDBC-C3C3C8274AE5}" type="slidenum">
              <a:rPr lang="es-MX" smtClean="0"/>
              <a:t>16</a:t>
            </a:fld>
            <a:endParaRPr lang="es-MX"/>
          </a:p>
        </p:txBody>
      </p:sp>
    </p:spTree>
    <p:extLst>
      <p:ext uri="{BB962C8B-B14F-4D97-AF65-F5344CB8AC3E}">
        <p14:creationId xmlns:p14="http://schemas.microsoft.com/office/powerpoint/2010/main" val="756199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relacionándolos con los biotopos (de fondos y litorales arenosos, rocosos, etc.)</a:t>
            </a:r>
            <a:endParaRPr lang="es-MX" dirty="0"/>
          </a:p>
        </p:txBody>
      </p:sp>
      <p:sp>
        <p:nvSpPr>
          <p:cNvPr id="4" name="Marcador de número de diapositiva 3"/>
          <p:cNvSpPr>
            <a:spLocks noGrp="1"/>
          </p:cNvSpPr>
          <p:nvPr>
            <p:ph type="sldNum" sz="quarter" idx="10"/>
          </p:nvPr>
        </p:nvSpPr>
        <p:spPr/>
        <p:txBody>
          <a:bodyPr/>
          <a:lstStyle/>
          <a:p>
            <a:fld id="{B8949919-ED43-4DD3-BDBC-C3C3C8274AE5}" type="slidenum">
              <a:rPr lang="es-MX" smtClean="0"/>
              <a:t>17</a:t>
            </a:fld>
            <a:endParaRPr lang="es-MX"/>
          </a:p>
        </p:txBody>
      </p:sp>
    </p:spTree>
    <p:extLst>
      <p:ext uri="{BB962C8B-B14F-4D97-AF65-F5344CB8AC3E}">
        <p14:creationId xmlns:p14="http://schemas.microsoft.com/office/powerpoint/2010/main" val="2958770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y con las biocenosis características (ecosistemas de arrecifes de coral, de manglares, etc.).</a:t>
            </a:r>
            <a:endParaRPr lang="es-MX" dirty="0"/>
          </a:p>
        </p:txBody>
      </p:sp>
      <p:sp>
        <p:nvSpPr>
          <p:cNvPr id="4" name="Marcador de número de diapositiva 3"/>
          <p:cNvSpPr>
            <a:spLocks noGrp="1"/>
          </p:cNvSpPr>
          <p:nvPr>
            <p:ph type="sldNum" sz="quarter" idx="10"/>
          </p:nvPr>
        </p:nvSpPr>
        <p:spPr/>
        <p:txBody>
          <a:bodyPr/>
          <a:lstStyle/>
          <a:p>
            <a:fld id="{B8949919-ED43-4DD3-BDBC-C3C3C8274AE5}" type="slidenum">
              <a:rPr lang="es-MX" smtClean="0"/>
              <a:t>18</a:t>
            </a:fld>
            <a:endParaRPr lang="es-MX"/>
          </a:p>
        </p:txBody>
      </p:sp>
    </p:spTree>
    <p:extLst>
      <p:ext uri="{BB962C8B-B14F-4D97-AF65-F5344CB8AC3E}">
        <p14:creationId xmlns:p14="http://schemas.microsoft.com/office/powerpoint/2010/main" val="3502260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 su vez, cada zona se diferencia en costera (nerítica) y oceánica o marina, según se ubique respecto a la plataforma continental.</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19</a:t>
            </a:fld>
            <a:endParaRPr lang="es-MX"/>
          </a:p>
        </p:txBody>
      </p:sp>
    </p:spTree>
    <p:extLst>
      <p:ext uri="{BB962C8B-B14F-4D97-AF65-F5344CB8AC3E}">
        <p14:creationId xmlns:p14="http://schemas.microsoft.com/office/powerpoint/2010/main" val="3360528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Plancton</a:t>
            </a:r>
            <a:r>
              <a:rPr lang="es-MX" baseline="0" dirty="0" smtClean="0"/>
              <a:t> significa flotación, son los organismos que carecen de fuerza natatoria propia, son flotadores y son desplazados por las corrientes oceánicas, está compuesto por fitoplancton y zooplancton</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22</a:t>
            </a:fld>
            <a:endParaRPr lang="es-MX"/>
          </a:p>
        </p:txBody>
      </p:sp>
    </p:spTree>
    <p:extLst>
      <p:ext uri="{BB962C8B-B14F-4D97-AF65-F5344CB8AC3E}">
        <p14:creationId xmlns:p14="http://schemas.microsoft.com/office/powerpoint/2010/main" val="359242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smtClean="0">
                <a:solidFill>
                  <a:schemeClr val="tx1"/>
                </a:solidFill>
                <a:effectLst/>
                <a:latin typeface="+mn-lt"/>
                <a:ea typeface="+mn-ea"/>
                <a:cs typeface="+mn-cs"/>
              </a:rPr>
              <a:t>El océano juega un papel fundamental en determinar el clima en los ecosistemas terrestres, incluso áreas a cientos de kilómetros de distancia de la costa son influenciadas por los océanos. El océano es crucial para el calentamiento del planeta. En tanto que el área de los continentes y la atmósfera absorben algo de la luz solar, la mayor parte de la radiación solar es absorbida por el mar. Particularmente en las aguas tropicales cerca del ecuador, el océano actúa como un gigantesco panel solar que retiene el calor. El océano ayuda a distribuir el calor a través de la evaporación y por el transporte del calor mediante las corrientes oceánicas, transportando agua caliente y precipitación hacia los polos y aguas frías de los polos a los trópicos. Así, las corrientes regulan el clima del planeta ayudando a contrarrestar la radiación solar que llega a la tierra. Sin las corrientes la temperatura regional sería más extrema.</a:t>
            </a:r>
            <a:endParaRPr lang="es-MX"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8949919-ED43-4DD3-BDBC-C3C3C8274AE5}" type="slidenum">
              <a:rPr lang="es-MX" smtClean="0"/>
              <a:t>3</a:t>
            </a:fld>
            <a:endParaRPr lang="es-MX"/>
          </a:p>
        </p:txBody>
      </p:sp>
    </p:spTree>
    <p:extLst>
      <p:ext uri="{BB962C8B-B14F-4D97-AF65-F5344CB8AC3E}">
        <p14:creationId xmlns:p14="http://schemas.microsoft.com/office/powerpoint/2010/main" val="3844739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Necton significa “nadar”. Incluye organismos con capacidad propia</a:t>
            </a:r>
            <a:r>
              <a:rPr lang="es-MX" baseline="0" dirty="0" smtClean="0"/>
              <a:t> de nado a contracorriente, son capaces de grandes migraciones. </a:t>
            </a:r>
            <a:r>
              <a:rPr lang="es-MX" dirty="0" smtClean="0"/>
              <a:t>El necton marino</a:t>
            </a:r>
            <a:r>
              <a:rPr lang="es-MX" baseline="0" dirty="0" smtClean="0"/>
              <a:t> incluye un variedad de organismos desde peces, cefalópodos, mamíferos marinos, reptiles, aves.</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27</a:t>
            </a:fld>
            <a:endParaRPr lang="es-MX"/>
          </a:p>
        </p:txBody>
      </p:sp>
    </p:spTree>
    <p:extLst>
      <p:ext uri="{BB962C8B-B14F-4D97-AF65-F5344CB8AC3E}">
        <p14:creationId xmlns:p14="http://schemas.microsoft.com/office/powerpoint/2010/main" val="837190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Cefalópodos</a:t>
            </a:r>
            <a:r>
              <a:rPr lang="es-MX" baseline="0" dirty="0" smtClean="0"/>
              <a:t> pertenecen al </a:t>
            </a:r>
            <a:r>
              <a:rPr lang="es-MX" baseline="0" dirty="0" err="1" smtClean="0"/>
              <a:t>phylum</a:t>
            </a:r>
            <a:r>
              <a:rPr lang="es-MX" baseline="0" dirty="0" smtClean="0"/>
              <a:t> </a:t>
            </a:r>
            <a:r>
              <a:rPr lang="es-MX" baseline="0" dirty="0" err="1" smtClean="0"/>
              <a:t>mollusca</a:t>
            </a:r>
            <a:r>
              <a:rPr lang="es-MX" baseline="0" dirty="0" smtClean="0"/>
              <a:t>, son casi todos carnívoros y se caracterizan por un comportamiento complejo, un sistema nervioso bien desarrollado, un círculo de brazos y poderosa mandíbula, se conocen cerca de 700 especies</a:t>
            </a:r>
            <a:endParaRPr lang="es-MX" dirty="0"/>
          </a:p>
        </p:txBody>
      </p:sp>
      <p:sp>
        <p:nvSpPr>
          <p:cNvPr id="4" name="Marcador de número de diapositiva 3"/>
          <p:cNvSpPr>
            <a:spLocks noGrp="1"/>
          </p:cNvSpPr>
          <p:nvPr>
            <p:ph type="sldNum" sz="quarter" idx="10"/>
          </p:nvPr>
        </p:nvSpPr>
        <p:spPr/>
        <p:txBody>
          <a:bodyPr/>
          <a:lstStyle/>
          <a:p>
            <a:fld id="{B8949919-ED43-4DD3-BDBC-C3C3C8274AE5}" type="slidenum">
              <a:rPr lang="es-MX" smtClean="0"/>
              <a:t>28</a:t>
            </a:fld>
            <a:endParaRPr lang="es-MX"/>
          </a:p>
        </p:txBody>
      </p:sp>
    </p:spTree>
    <p:extLst>
      <p:ext uri="{BB962C8B-B14F-4D97-AF65-F5344CB8AC3E}">
        <p14:creationId xmlns:p14="http://schemas.microsoft.com/office/powerpoint/2010/main" val="4134057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En este grupo se incluyen los </a:t>
            </a:r>
            <a:r>
              <a:rPr lang="es-MX" dirty="0" smtClean="0">
                <a:hlinkClick r:id="rId3" tooltip="Cetacea"/>
              </a:rPr>
              <a:t>cetáceos</a:t>
            </a:r>
            <a:r>
              <a:rPr lang="es-MX" dirty="0" smtClean="0"/>
              <a:t> (</a:t>
            </a:r>
            <a:r>
              <a:rPr lang="es-MX" dirty="0" smtClean="0">
                <a:hlinkClick r:id="rId4" tooltip="Balaenidae"/>
              </a:rPr>
              <a:t>ballenas</a:t>
            </a:r>
            <a:r>
              <a:rPr lang="es-MX" dirty="0" smtClean="0"/>
              <a:t>, </a:t>
            </a:r>
            <a:r>
              <a:rPr lang="es-MX" dirty="0" smtClean="0">
                <a:hlinkClick r:id="rId5" tooltip="Delphinidae"/>
              </a:rPr>
              <a:t>delfines</a:t>
            </a:r>
            <a:r>
              <a:rPr lang="es-MX" dirty="0" smtClean="0"/>
              <a:t> y </a:t>
            </a:r>
            <a:r>
              <a:rPr lang="es-MX" dirty="0" smtClean="0">
                <a:hlinkClick r:id="rId6" tooltip="Phocoenidae"/>
              </a:rPr>
              <a:t>marsopas</a:t>
            </a:r>
            <a:r>
              <a:rPr lang="es-MX" dirty="0" smtClean="0"/>
              <a:t>), los </a:t>
            </a:r>
            <a:r>
              <a:rPr lang="es-MX" dirty="0" smtClean="0">
                <a:hlinkClick r:id="rId7" tooltip="Sirenia"/>
              </a:rPr>
              <a:t>sirenios</a:t>
            </a:r>
            <a:r>
              <a:rPr lang="es-MX" dirty="0" smtClean="0"/>
              <a:t> (</a:t>
            </a:r>
            <a:r>
              <a:rPr lang="es-MX" dirty="0" smtClean="0">
                <a:hlinkClick r:id="rId8" tooltip="Trichechus"/>
              </a:rPr>
              <a:t>manatíes</a:t>
            </a:r>
            <a:r>
              <a:rPr lang="es-MX" dirty="0" smtClean="0"/>
              <a:t> y </a:t>
            </a:r>
            <a:r>
              <a:rPr lang="es-MX" dirty="0" smtClean="0">
                <a:hlinkClick r:id="rId9" tooltip="Dugong dugon"/>
              </a:rPr>
              <a:t>dugongos</a:t>
            </a:r>
            <a:r>
              <a:rPr lang="es-MX" dirty="0" smtClean="0"/>
              <a:t>), los </a:t>
            </a:r>
            <a:r>
              <a:rPr lang="es-MX" dirty="0" err="1" smtClean="0">
                <a:hlinkClick r:id="rId10" tooltip="Pinnipedia"/>
              </a:rPr>
              <a:t>pinnipedos</a:t>
            </a:r>
            <a:r>
              <a:rPr lang="es-MX" dirty="0" smtClean="0"/>
              <a:t> (</a:t>
            </a:r>
            <a:r>
              <a:rPr lang="es-MX" dirty="0" smtClean="0">
                <a:hlinkClick r:id="rId11" tooltip="Phocidae"/>
              </a:rPr>
              <a:t>focas verdaderas</a:t>
            </a:r>
            <a:r>
              <a:rPr lang="es-MX" dirty="0" smtClean="0"/>
              <a:t>, </a:t>
            </a:r>
            <a:r>
              <a:rPr lang="es-MX" dirty="0" smtClean="0">
                <a:hlinkClick r:id="rId12" tooltip="Otariidae"/>
              </a:rPr>
              <a:t>otarios</a:t>
            </a:r>
            <a:r>
              <a:rPr lang="es-MX" dirty="0" smtClean="0"/>
              <a:t> y </a:t>
            </a:r>
            <a:r>
              <a:rPr lang="es-MX" dirty="0" smtClean="0">
                <a:hlinkClick r:id="rId13" tooltip="Odobenus rosmarus"/>
              </a:rPr>
              <a:t>morsas</a:t>
            </a:r>
            <a:r>
              <a:rPr lang="es-MX" dirty="0" smtClean="0"/>
              <a:t>)</a:t>
            </a:r>
            <a:endParaRPr lang="es-MX" dirty="0"/>
          </a:p>
        </p:txBody>
      </p:sp>
      <p:sp>
        <p:nvSpPr>
          <p:cNvPr id="4" name="Marcador de número de diapositiva 3"/>
          <p:cNvSpPr>
            <a:spLocks noGrp="1"/>
          </p:cNvSpPr>
          <p:nvPr>
            <p:ph type="sldNum" sz="quarter" idx="10"/>
          </p:nvPr>
        </p:nvSpPr>
        <p:spPr/>
        <p:txBody>
          <a:bodyPr/>
          <a:lstStyle/>
          <a:p>
            <a:fld id="{B8949919-ED43-4DD3-BDBC-C3C3C8274AE5}" type="slidenum">
              <a:rPr lang="es-MX" smtClean="0"/>
              <a:t>32</a:t>
            </a:fld>
            <a:endParaRPr lang="es-MX"/>
          </a:p>
        </p:txBody>
      </p:sp>
    </p:spTree>
    <p:extLst>
      <p:ext uri="{BB962C8B-B14F-4D97-AF65-F5344CB8AC3E}">
        <p14:creationId xmlns:p14="http://schemas.microsoft.com/office/powerpoint/2010/main" val="1008460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Bentos significa fondo, son los organismos que viven en el fondo oceánico</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37</a:t>
            </a:fld>
            <a:endParaRPr lang="es-MX"/>
          </a:p>
        </p:txBody>
      </p:sp>
    </p:spTree>
    <p:extLst>
      <p:ext uri="{BB962C8B-B14F-4D97-AF65-F5344CB8AC3E}">
        <p14:creationId xmlns:p14="http://schemas.microsoft.com/office/powerpoint/2010/main" val="11447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La mayoría del bentos habita en el fondo de la plataforma continental. Incluye una gran variedad de especies como estrellas de mar, corales, </a:t>
            </a:r>
            <a:r>
              <a:rPr lang="es-MX" dirty="0" err="1" smtClean="0"/>
              <a:t>cirrípedios</a:t>
            </a:r>
            <a:r>
              <a:rPr lang="es-MX" dirty="0" smtClean="0"/>
              <a:t>, cangrejos, pastos marinos, serpientes marinas, gusanos y moluscos, pepinos de mar, esponjas, calamares, peces planos, etc.</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38</a:t>
            </a:fld>
            <a:endParaRPr lang="es-MX"/>
          </a:p>
        </p:txBody>
      </p:sp>
    </p:spTree>
    <p:extLst>
      <p:ext uri="{BB962C8B-B14F-4D97-AF65-F5344CB8AC3E}">
        <p14:creationId xmlns:p14="http://schemas.microsoft.com/office/powerpoint/2010/main" val="3615046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Organismos relativamente simples. Corales, medusas, anémonas,</a:t>
            </a:r>
            <a:r>
              <a:rPr lang="es-MX" baseline="0" dirty="0" smtClean="0"/>
              <a:t> hidrozoos, aproximadamente 10,000 especies. Existen solos o en colonias. La cavidad gástrica provista de boca.</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42</a:t>
            </a:fld>
            <a:endParaRPr lang="es-MX"/>
          </a:p>
        </p:txBody>
      </p:sp>
    </p:spTree>
    <p:extLst>
      <p:ext uri="{BB962C8B-B14F-4D97-AF65-F5344CB8AC3E}">
        <p14:creationId xmlns:p14="http://schemas.microsoft.com/office/powerpoint/2010/main" val="3187163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Gusanos planos y nemertinos</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43</a:t>
            </a:fld>
            <a:endParaRPr lang="es-MX"/>
          </a:p>
        </p:txBody>
      </p:sp>
    </p:spTree>
    <p:extLst>
      <p:ext uri="{BB962C8B-B14F-4D97-AF65-F5344CB8AC3E}">
        <p14:creationId xmlns:p14="http://schemas.microsoft.com/office/powerpoint/2010/main" val="3948697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Gusanos poliquetos y lombrices de tierra, poseen órganos;</a:t>
            </a:r>
            <a:r>
              <a:rPr lang="es-MX" baseline="0" dirty="0" smtClean="0"/>
              <a:t> </a:t>
            </a:r>
            <a:r>
              <a:rPr lang="es-MX" dirty="0" smtClean="0"/>
              <a:t>glándulas digestivas, órganos reproductivos</a:t>
            </a:r>
            <a:r>
              <a:rPr lang="es-MX" baseline="0" dirty="0" smtClean="0"/>
              <a:t> y apéndices locomotores (</a:t>
            </a:r>
            <a:r>
              <a:rPr lang="es-MX" baseline="0" dirty="0" err="1" smtClean="0"/>
              <a:t>paparodios</a:t>
            </a:r>
            <a:r>
              <a:rPr lang="es-MX" baseline="0" dirty="0" smtClean="0"/>
              <a:t>), se encuentran repetidos en cada segmento. Difieren de otros anélidos en que tienen una cabeza bien diferenciada con órganos sensoriales especializados</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44</a:t>
            </a:fld>
            <a:endParaRPr lang="es-MX"/>
          </a:p>
        </p:txBody>
      </p:sp>
    </p:spTree>
    <p:extLst>
      <p:ext uri="{BB962C8B-B14F-4D97-AF65-F5344CB8AC3E}">
        <p14:creationId xmlns:p14="http://schemas.microsoft.com/office/powerpoint/2010/main" val="968779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Uno de los grupos más diversos, con aproximadamente</a:t>
            </a:r>
            <a:r>
              <a:rPr lang="es-MX" baseline="0" dirty="0" smtClean="0"/>
              <a:t> 100,000 especies. </a:t>
            </a:r>
            <a:r>
              <a:rPr lang="es-MX" dirty="0" smtClean="0">
                <a:solidFill>
                  <a:srgbClr val="3366FF"/>
                </a:solidFill>
              </a:rPr>
              <a:t>Sistema circulatorio (corazón de dos cavidades,</a:t>
            </a:r>
            <a:r>
              <a:rPr lang="es-MX" baseline="0" dirty="0" smtClean="0">
                <a:solidFill>
                  <a:srgbClr val="3366FF"/>
                </a:solidFill>
              </a:rPr>
              <a:t> puede ser cerrado o abierto). </a:t>
            </a:r>
            <a:r>
              <a:rPr lang="es-MX" baseline="0" dirty="0" smtClean="0"/>
              <a:t>Poseen sistema nervioso con cerebro bien desarrollado en calamares</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45</a:t>
            </a:fld>
            <a:endParaRPr lang="es-MX"/>
          </a:p>
        </p:txBody>
      </p:sp>
    </p:spTree>
    <p:extLst>
      <p:ext uri="{BB962C8B-B14F-4D97-AF65-F5344CB8AC3E}">
        <p14:creationId xmlns:p14="http://schemas.microsoft.com/office/powerpoint/2010/main" val="1248455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Clases </a:t>
            </a:r>
            <a:r>
              <a:rPr lang="es-MX" dirty="0" err="1" smtClean="0"/>
              <a:t>Bivalvia</a:t>
            </a:r>
            <a:r>
              <a:rPr lang="es-MX" dirty="0" smtClean="0"/>
              <a:t> (Almejas), </a:t>
            </a:r>
            <a:r>
              <a:rPr lang="es-MX" dirty="0" err="1" smtClean="0"/>
              <a:t>Gastropoda</a:t>
            </a:r>
            <a:r>
              <a:rPr lang="es-MX" dirty="0" smtClean="0"/>
              <a:t> (caracoles), </a:t>
            </a:r>
            <a:r>
              <a:rPr lang="es-MX" dirty="0" err="1" smtClean="0"/>
              <a:t>Scaphopoda</a:t>
            </a:r>
            <a:r>
              <a:rPr lang="es-MX" dirty="0" smtClean="0"/>
              <a:t>, </a:t>
            </a:r>
            <a:r>
              <a:rPr lang="es-MX" dirty="0" err="1" smtClean="0"/>
              <a:t>Cephalopoda</a:t>
            </a:r>
            <a:r>
              <a:rPr lang="es-MX" dirty="0" smtClean="0"/>
              <a:t> (pulpos y calamares), </a:t>
            </a:r>
            <a:r>
              <a:rPr lang="es-MX" dirty="0" err="1" smtClean="0"/>
              <a:t>Neomenniomorpha</a:t>
            </a:r>
            <a:r>
              <a:rPr lang="es-MX" dirty="0" smtClean="0"/>
              <a:t> (</a:t>
            </a:r>
            <a:r>
              <a:rPr lang="es-MX" dirty="0" err="1" smtClean="0"/>
              <a:t>solenogastros</a:t>
            </a:r>
            <a:r>
              <a:rPr lang="es-MX" dirty="0" smtClean="0"/>
              <a:t>), </a:t>
            </a:r>
            <a:r>
              <a:rPr lang="es-MX" dirty="0" err="1" smtClean="0"/>
              <a:t>polyplacophora</a:t>
            </a:r>
            <a:r>
              <a:rPr lang="es-MX" dirty="0" smtClean="0"/>
              <a:t> (quitones)</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46</a:t>
            </a:fld>
            <a:endParaRPr lang="es-MX"/>
          </a:p>
        </p:txBody>
      </p:sp>
    </p:spTree>
    <p:extLst>
      <p:ext uri="{BB962C8B-B14F-4D97-AF65-F5344CB8AC3E}">
        <p14:creationId xmlns:p14="http://schemas.microsoft.com/office/powerpoint/2010/main" val="221726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Cuando el CO</a:t>
            </a:r>
            <a:r>
              <a:rPr lang="es-MX" sz="1200" kern="1200" baseline="-25000" dirty="0" smtClean="0">
                <a:solidFill>
                  <a:schemeClr val="tx1"/>
                </a:solidFill>
                <a:effectLst/>
                <a:latin typeface="+mn-lt"/>
                <a:ea typeface="+mn-ea"/>
                <a:cs typeface="+mn-cs"/>
              </a:rPr>
              <a:t>2</a:t>
            </a:r>
            <a:r>
              <a:rPr lang="es-MX" sz="1200" kern="1200" dirty="0" smtClean="0">
                <a:solidFill>
                  <a:schemeClr val="tx1"/>
                </a:solidFill>
                <a:effectLst/>
                <a:latin typeface="+mn-lt"/>
                <a:ea typeface="+mn-ea"/>
                <a:cs typeface="+mn-cs"/>
              </a:rPr>
              <a:t> es absorbido por el agua del mar, una serie de reacciones químicas ocurren resultando en un incremento en la concentración de iones de hidrógeno. Este incremento causa un decremento en el pH del agua causando una disminución en la disponibilidad de iones de carbonato lo cual disminuye la capacidad de los organismos </a:t>
            </a:r>
            <a:r>
              <a:rPr lang="es-MX" sz="1200" kern="1200" dirty="0" err="1" smtClean="0">
                <a:solidFill>
                  <a:schemeClr val="tx1"/>
                </a:solidFill>
                <a:effectLst/>
                <a:latin typeface="+mn-lt"/>
                <a:ea typeface="+mn-ea"/>
                <a:cs typeface="+mn-cs"/>
              </a:rPr>
              <a:t>calcificantes</a:t>
            </a:r>
            <a:r>
              <a:rPr lang="es-MX" sz="1200" kern="1200" dirty="0" smtClean="0">
                <a:solidFill>
                  <a:schemeClr val="tx1"/>
                </a:solidFill>
                <a:effectLst/>
                <a:latin typeface="+mn-lt"/>
                <a:ea typeface="+mn-ea"/>
                <a:cs typeface="+mn-cs"/>
              </a:rPr>
              <a:t> para construir sus exoesqueletos o conchas como es el caso de los corales. Esto se conoce como “acidificación del océano”</a:t>
            </a:r>
            <a:endParaRPr lang="es-MX" baseline="0" dirty="0" smtClean="0"/>
          </a:p>
        </p:txBody>
      </p:sp>
      <p:sp>
        <p:nvSpPr>
          <p:cNvPr id="4" name="Marcador de número de diapositiva 3"/>
          <p:cNvSpPr>
            <a:spLocks noGrp="1"/>
          </p:cNvSpPr>
          <p:nvPr>
            <p:ph type="sldNum" sz="quarter" idx="10"/>
          </p:nvPr>
        </p:nvSpPr>
        <p:spPr/>
        <p:txBody>
          <a:bodyPr/>
          <a:lstStyle/>
          <a:p>
            <a:fld id="{B8949919-ED43-4DD3-BDBC-C3C3C8274AE5}" type="slidenum">
              <a:rPr lang="es-MX" smtClean="0"/>
              <a:t>4</a:t>
            </a:fld>
            <a:endParaRPr lang="es-MX"/>
          </a:p>
        </p:txBody>
      </p:sp>
    </p:spTree>
    <p:extLst>
      <p:ext uri="{BB962C8B-B14F-4D97-AF65-F5344CB8AC3E}">
        <p14:creationId xmlns:p14="http://schemas.microsoft.com/office/powerpoint/2010/main" val="749176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Equino= espina, dermis=</a:t>
            </a:r>
            <a:r>
              <a:rPr lang="es-MX" baseline="0" dirty="0" smtClean="0"/>
              <a:t> piel. </a:t>
            </a:r>
            <a:r>
              <a:rPr lang="es-MX" dirty="0" smtClean="0"/>
              <a:t>Lo forman 4 Clases principales;</a:t>
            </a:r>
            <a:r>
              <a:rPr lang="es-MX" baseline="0" dirty="0" smtClean="0"/>
              <a:t> Asteroidea (estrellas de mar), </a:t>
            </a:r>
            <a:r>
              <a:rPr lang="es-MX" baseline="0" dirty="0" err="1" smtClean="0"/>
              <a:t>Ophiuroidea</a:t>
            </a:r>
            <a:r>
              <a:rPr lang="es-MX" baseline="0" dirty="0" smtClean="0"/>
              <a:t> (</a:t>
            </a:r>
            <a:r>
              <a:rPr lang="es-MX" baseline="0" dirty="0" err="1" smtClean="0"/>
              <a:t>ofiuros</a:t>
            </a:r>
            <a:r>
              <a:rPr lang="es-MX" baseline="0" dirty="0" smtClean="0"/>
              <a:t>), </a:t>
            </a:r>
            <a:r>
              <a:rPr lang="es-MX" baseline="0" dirty="0" err="1" smtClean="0"/>
              <a:t>Echinoidea</a:t>
            </a:r>
            <a:r>
              <a:rPr lang="es-MX" baseline="0" dirty="0" smtClean="0"/>
              <a:t> (erizos), </a:t>
            </a:r>
            <a:r>
              <a:rPr lang="es-MX" baseline="0" dirty="0" err="1" smtClean="0"/>
              <a:t>Holotthuroidea</a:t>
            </a:r>
            <a:r>
              <a:rPr lang="es-MX" baseline="0" dirty="0" smtClean="0"/>
              <a:t> (pepinos de mar), Crinoidea (</a:t>
            </a:r>
            <a:r>
              <a:rPr lang="es-MX" baseline="0" dirty="0" err="1" smtClean="0"/>
              <a:t>cirinoideos</a:t>
            </a:r>
            <a:r>
              <a:rPr lang="es-MX" baseline="0" dirty="0" smtClean="0"/>
              <a:t>)</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47</a:t>
            </a:fld>
            <a:endParaRPr lang="es-MX"/>
          </a:p>
        </p:txBody>
      </p:sp>
    </p:spTree>
    <p:extLst>
      <p:ext uri="{BB962C8B-B14F-4D97-AF65-F5344CB8AC3E}">
        <p14:creationId xmlns:p14="http://schemas.microsoft.com/office/powerpoint/2010/main" val="1172829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Organismos con exoesqueleto</a:t>
            </a:r>
            <a:r>
              <a:rPr lang="es-MX" baseline="0" dirty="0" smtClean="0"/>
              <a:t> y cuerpo segmentado y apéndices en pares. Las formas marinas </a:t>
            </a:r>
            <a:r>
              <a:rPr lang="es-MX" baseline="0" dirty="0" err="1" smtClean="0"/>
              <a:t>estan</a:t>
            </a:r>
            <a:r>
              <a:rPr lang="es-MX" baseline="0" dirty="0" smtClean="0"/>
              <a:t> representadas por el </a:t>
            </a:r>
            <a:r>
              <a:rPr lang="es-MX" baseline="0" dirty="0" err="1" smtClean="0"/>
              <a:t>Subphylum</a:t>
            </a:r>
            <a:r>
              <a:rPr lang="es-MX" baseline="0" dirty="0" smtClean="0"/>
              <a:t> </a:t>
            </a:r>
            <a:r>
              <a:rPr lang="es-MX" baseline="0" dirty="0" err="1" smtClean="0"/>
              <a:t>Crustáces</a:t>
            </a:r>
            <a:r>
              <a:rPr lang="es-MX" baseline="0" dirty="0" smtClean="0"/>
              <a:t> y las clase </a:t>
            </a:r>
            <a:r>
              <a:rPr lang="es-MX" dirty="0" err="1" smtClean="0"/>
              <a:t>Merostomata</a:t>
            </a:r>
            <a:r>
              <a:rPr lang="es-MX" dirty="0" smtClean="0"/>
              <a:t> (cacerolas de mar) y </a:t>
            </a:r>
            <a:r>
              <a:rPr lang="es-MX" dirty="0" err="1" smtClean="0"/>
              <a:t>Pycnogonida</a:t>
            </a:r>
            <a:r>
              <a:rPr lang="es-MX" dirty="0" smtClean="0"/>
              <a:t> (arañas de mar)</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49</a:t>
            </a:fld>
            <a:endParaRPr lang="es-MX"/>
          </a:p>
        </p:txBody>
      </p:sp>
    </p:spTree>
    <p:extLst>
      <p:ext uri="{BB962C8B-B14F-4D97-AF65-F5344CB8AC3E}">
        <p14:creationId xmlns:p14="http://schemas.microsoft.com/office/powerpoint/2010/main" val="1685959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Se caracterizan por poseer una cabeza con dos pares de antenas, tres apéndices</a:t>
            </a:r>
            <a:r>
              <a:rPr lang="es-MX" baseline="0" dirty="0" smtClean="0"/>
              <a:t> bucales. A</a:t>
            </a:r>
            <a:r>
              <a:rPr lang="es-MX" dirty="0" smtClean="0"/>
              <a:t>prox. 50,000 especies reconocidas, incluye langostas, cangrejos, copépodos y camarones</a:t>
            </a:r>
            <a:r>
              <a:rPr lang="es-MX" baseline="0" dirty="0" smtClean="0"/>
              <a:t> entre otras.</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50</a:t>
            </a:fld>
            <a:endParaRPr lang="es-MX"/>
          </a:p>
        </p:txBody>
      </p:sp>
    </p:spTree>
    <p:extLst>
      <p:ext uri="{BB962C8B-B14F-4D97-AF65-F5344CB8AC3E}">
        <p14:creationId xmlns:p14="http://schemas.microsoft.com/office/powerpoint/2010/main" val="2443023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Según </a:t>
            </a:r>
            <a:r>
              <a:rPr lang="es-MX" dirty="0" err="1" smtClean="0"/>
              <a:t>Odum</a:t>
            </a:r>
            <a:r>
              <a:rPr lang="es-MX" dirty="0" smtClean="0"/>
              <a:t>, la ecología es el estudio de las relaciones entre la estructura y función de</a:t>
            </a:r>
            <a:r>
              <a:rPr lang="es-MX" baseline="0" dirty="0" smtClean="0"/>
              <a:t> la naturaleza. En cuanto a estructura consiste en la composición de la comunidad biológica (especies, diversidad, biomasa, historia de vida, dispersión, etc.), cantidad y distribución de materiales abióticos (nutrientes, agua, etc.) y rango o gradiente de condiciones de existencia (temperatura, luz, etc.).</a:t>
            </a:r>
          </a:p>
          <a:p>
            <a:r>
              <a:rPr lang="es-MX" baseline="0" dirty="0" smtClean="0"/>
              <a:t>Respecto de la función se habrá de considerar el Rango de flujo energético en el sistema (eco-energética), tasa de reciclaje (eco-</a:t>
            </a:r>
            <a:r>
              <a:rPr lang="es-MX" baseline="0" dirty="0" err="1" smtClean="0"/>
              <a:t>ciclaje</a:t>
            </a:r>
            <a:r>
              <a:rPr lang="es-MX" baseline="0" dirty="0" smtClean="0"/>
              <a:t>) y la regulación por el ambiente y por los organismos (eco-regulación)</a:t>
            </a:r>
            <a:endParaRPr lang="es-MX" dirty="0"/>
          </a:p>
        </p:txBody>
      </p:sp>
      <p:sp>
        <p:nvSpPr>
          <p:cNvPr id="4" name="3 Marcador de número de diapositiva"/>
          <p:cNvSpPr>
            <a:spLocks noGrp="1"/>
          </p:cNvSpPr>
          <p:nvPr>
            <p:ph type="sldNum" sz="quarter" idx="10"/>
          </p:nvPr>
        </p:nvSpPr>
        <p:spPr/>
        <p:txBody>
          <a:bodyPr/>
          <a:lstStyle/>
          <a:p>
            <a:fld id="{DF282CA5-9CF7-4F50-83B9-1537F3719293}" type="slidenum">
              <a:rPr lang="es-MX" smtClean="0"/>
              <a:t>52</a:t>
            </a:fld>
            <a:endParaRPr lang="es-MX"/>
          </a:p>
        </p:txBody>
      </p:sp>
    </p:spTree>
    <p:extLst>
      <p:ext uri="{BB962C8B-B14F-4D97-AF65-F5344CB8AC3E}">
        <p14:creationId xmlns:p14="http://schemas.microsoft.com/office/powerpoint/2010/main" val="2663541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latin typeface="arial" panose="020B0604020202020204" pitchFamily="34" charset="0"/>
              </a:rPr>
              <a:t>De toda la energía que llega a la superficie terrestre procedente del Sol (47 %), solo el 0,2% es absorbida por las plantas verdes y algunas bacterias, y transformada en materia orgánica. Esta transformación es realizada por los autótrofos (productores), quienes transforman la energía química en materia orgánica (glúcidos, lípidos y proteínas) que ellos mismos fabrican a partir del agua, CO</a:t>
            </a:r>
            <a:r>
              <a:rPr lang="es-MX" baseline="-25000" dirty="0" smtClean="0">
                <a:latin typeface="arial" panose="020B0604020202020204" pitchFamily="34" charset="0"/>
              </a:rPr>
              <a:t>2</a:t>
            </a:r>
            <a:r>
              <a:rPr lang="es-MX" dirty="0" smtClean="0">
                <a:latin typeface="arial" panose="020B0604020202020204" pitchFamily="34" charset="0"/>
              </a:rPr>
              <a:t> y sales minerales</a:t>
            </a:r>
            <a:endParaRPr lang="es-MX" dirty="0"/>
          </a:p>
        </p:txBody>
      </p:sp>
      <p:sp>
        <p:nvSpPr>
          <p:cNvPr id="4" name="3 Marcador de número de diapositiva"/>
          <p:cNvSpPr>
            <a:spLocks noGrp="1"/>
          </p:cNvSpPr>
          <p:nvPr>
            <p:ph type="sldNum" sz="quarter" idx="10"/>
          </p:nvPr>
        </p:nvSpPr>
        <p:spPr/>
        <p:txBody>
          <a:bodyPr/>
          <a:lstStyle/>
          <a:p>
            <a:fld id="{DF282CA5-9CF7-4F50-83B9-1537F3719293}" type="slidenum">
              <a:rPr lang="es-MX" smtClean="0"/>
              <a:t>53</a:t>
            </a:fld>
            <a:endParaRPr lang="es-MX"/>
          </a:p>
        </p:txBody>
      </p:sp>
    </p:spTree>
    <p:extLst>
      <p:ext uri="{BB962C8B-B14F-4D97-AF65-F5344CB8AC3E}">
        <p14:creationId xmlns:p14="http://schemas.microsoft.com/office/powerpoint/2010/main" val="3729998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Algunos</a:t>
            </a:r>
            <a:r>
              <a:rPr lang="es-MX" baseline="0" dirty="0" smtClean="0"/>
              <a:t> predadores se pueden alimentar tanto en la columna de agua como en el fondo marino, por ejemplo el bacalao en etapa larvaria se alimenta de copépodos y crustáceos planctónicos mientras de adulto se alimenta de arenques y camarones</a:t>
            </a:r>
          </a:p>
          <a:p>
            <a:r>
              <a:rPr lang="es-MX" baseline="0" dirty="0" smtClean="0"/>
              <a:t>Copépodos se alimenta de fitoplancton y también de huevos y larvas de peces</a:t>
            </a:r>
          </a:p>
          <a:p>
            <a:endParaRPr lang="es-MX" dirty="0"/>
          </a:p>
        </p:txBody>
      </p:sp>
      <p:sp>
        <p:nvSpPr>
          <p:cNvPr id="4" name="3 Marcador de número de diapositiva"/>
          <p:cNvSpPr>
            <a:spLocks noGrp="1"/>
          </p:cNvSpPr>
          <p:nvPr>
            <p:ph type="sldNum" sz="quarter" idx="10"/>
          </p:nvPr>
        </p:nvSpPr>
        <p:spPr/>
        <p:txBody>
          <a:bodyPr/>
          <a:lstStyle/>
          <a:p>
            <a:fld id="{DF282CA5-9CF7-4F50-83B9-1537F3719293}" type="slidenum">
              <a:rPr lang="es-MX" smtClean="0"/>
              <a:t>62</a:t>
            </a:fld>
            <a:endParaRPr lang="es-MX"/>
          </a:p>
        </p:txBody>
      </p:sp>
    </p:spTree>
    <p:extLst>
      <p:ext uri="{BB962C8B-B14F-4D97-AF65-F5344CB8AC3E}">
        <p14:creationId xmlns:p14="http://schemas.microsoft.com/office/powerpoint/2010/main" val="3534268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Los</a:t>
            </a:r>
            <a:r>
              <a:rPr lang="es-MX" baseline="0" dirty="0" smtClean="0"/>
              <a:t> sistemas de </a:t>
            </a:r>
            <a:r>
              <a:rPr lang="es-MX" baseline="0" dirty="0" err="1" smtClean="0"/>
              <a:t>surgencia</a:t>
            </a:r>
            <a:r>
              <a:rPr lang="es-MX" baseline="0" dirty="0" smtClean="0"/>
              <a:t> parecen tener la mayor productividad, esto resulta de la eficiencia en la transformación energética y debido al reducido número de eslabones</a:t>
            </a:r>
            <a:endParaRPr lang="es-MX" dirty="0" smtClean="0"/>
          </a:p>
          <a:p>
            <a:endParaRPr lang="es-MX" dirty="0" smtClean="0"/>
          </a:p>
          <a:p>
            <a:r>
              <a:rPr lang="es-MX" dirty="0" smtClean="0"/>
              <a:t>Porqué unas cadenas alimentarias tienen más niveles tróficos que otras?, al parecer tiene que ver con las</a:t>
            </a:r>
            <a:r>
              <a:rPr lang="es-MX" baseline="0" dirty="0" smtClean="0"/>
              <a:t> condiciones de estabilidad oceanográfica; la estabilidad temporal en la columna de agua promueve la sobrevivencia de redes tróficas complejas. En la zona costera y sistemas de </a:t>
            </a:r>
            <a:r>
              <a:rPr lang="es-MX" baseline="0" dirty="0" err="1" smtClean="0"/>
              <a:t>surgencia</a:t>
            </a:r>
            <a:r>
              <a:rPr lang="es-MX" baseline="0" dirty="0" smtClean="0"/>
              <a:t>, hay cambios temporales notables en temperatura y circulación mismas que tienden a colapsar las cadenas tróficas de varios niveles.</a:t>
            </a:r>
            <a:endParaRPr lang="es-MX" dirty="0"/>
          </a:p>
        </p:txBody>
      </p:sp>
      <p:sp>
        <p:nvSpPr>
          <p:cNvPr id="4" name="3 Marcador de número de diapositiva"/>
          <p:cNvSpPr>
            <a:spLocks noGrp="1"/>
          </p:cNvSpPr>
          <p:nvPr>
            <p:ph type="sldNum" sz="quarter" idx="10"/>
          </p:nvPr>
        </p:nvSpPr>
        <p:spPr/>
        <p:txBody>
          <a:bodyPr/>
          <a:lstStyle/>
          <a:p>
            <a:fld id="{DF282CA5-9CF7-4F50-83B9-1537F3719293}" type="slidenum">
              <a:rPr lang="es-MX" smtClean="0"/>
              <a:t>67</a:t>
            </a:fld>
            <a:endParaRPr lang="es-MX"/>
          </a:p>
        </p:txBody>
      </p:sp>
    </p:spTree>
    <p:extLst>
      <p:ext uri="{BB962C8B-B14F-4D97-AF65-F5344CB8AC3E}">
        <p14:creationId xmlns:p14="http://schemas.microsoft.com/office/powerpoint/2010/main" val="227331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Hay un límite al número de eslabones en una cadena alimentaria’ esto depende de la</a:t>
            </a:r>
            <a:r>
              <a:rPr lang="es-MX" baseline="0" dirty="0" smtClean="0"/>
              <a:t> estructura de la cadena alimentaria, la cantidad de energía que es posible de ser transportada a través de un cierto número de eslabones y de la estabilidad de cadenas alimentarias grandes.</a:t>
            </a:r>
            <a:endParaRPr lang="es-MX" dirty="0"/>
          </a:p>
        </p:txBody>
      </p:sp>
      <p:sp>
        <p:nvSpPr>
          <p:cNvPr id="4" name="3 Marcador de número de diapositiva"/>
          <p:cNvSpPr>
            <a:spLocks noGrp="1"/>
          </p:cNvSpPr>
          <p:nvPr>
            <p:ph type="sldNum" sz="quarter" idx="10"/>
          </p:nvPr>
        </p:nvSpPr>
        <p:spPr/>
        <p:txBody>
          <a:bodyPr/>
          <a:lstStyle/>
          <a:p>
            <a:fld id="{DF282CA5-9CF7-4F50-83B9-1537F3719293}" type="slidenum">
              <a:rPr lang="es-MX" smtClean="0"/>
              <a:t>68</a:t>
            </a:fld>
            <a:endParaRPr lang="es-MX"/>
          </a:p>
        </p:txBody>
      </p:sp>
    </p:spTree>
    <p:extLst>
      <p:ext uri="{BB962C8B-B14F-4D97-AF65-F5344CB8AC3E}">
        <p14:creationId xmlns:p14="http://schemas.microsoft.com/office/powerpoint/2010/main" val="2186840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Se han identificado</a:t>
            </a:r>
            <a:r>
              <a:rPr lang="es-MX" baseline="0" dirty="0" smtClean="0"/>
              <a:t> diferentes tipos de control de flujo energético en el ambiente marino</a:t>
            </a:r>
          </a:p>
          <a:p>
            <a:r>
              <a:rPr lang="es-MX" baseline="0" dirty="0" smtClean="0"/>
              <a:t>En el modelo “</a:t>
            </a:r>
            <a:r>
              <a:rPr lang="es-MX" baseline="0" dirty="0" err="1" smtClean="0"/>
              <a:t>bottom</a:t>
            </a:r>
            <a:r>
              <a:rPr lang="es-MX" baseline="0" dirty="0" smtClean="0"/>
              <a:t> up” el influjo de nutrientes permite la formación de una notable biomasa de fitoplancton que a su ves sustenta una cantidad similar de zooplancton propiciando una abundante y diversa comunidad de predadores tope</a:t>
            </a:r>
          </a:p>
          <a:p>
            <a:r>
              <a:rPr lang="es-MX" baseline="0" dirty="0" smtClean="0"/>
              <a:t>Sin embargo las especies también interactúan e través de la depredación regulando la abundancia de especies en niveles tróficos inferiores produciendo un control del flujo energético desde los niveles tróficos superiores hasta los inferiores denominado “Top-Down” </a:t>
            </a:r>
          </a:p>
          <a:p>
            <a:r>
              <a:rPr lang="es-MX" baseline="0" dirty="0" smtClean="0"/>
              <a:t>En varios ecosistemas el control del flujo energético ocurre en un nivel intermedio ocupado por un número limitado de peces pelágicos menores los cuales son dominantes con altas fluctuaciones en abundancia denominado  </a:t>
            </a:r>
            <a:r>
              <a:rPr lang="es-MX" baseline="0" dirty="0" err="1" smtClean="0"/>
              <a:t>Wasp-Waist</a:t>
            </a:r>
            <a:endParaRPr lang="es-MX" dirty="0"/>
          </a:p>
        </p:txBody>
      </p:sp>
      <p:sp>
        <p:nvSpPr>
          <p:cNvPr id="4" name="3 Marcador de número de diapositiva"/>
          <p:cNvSpPr>
            <a:spLocks noGrp="1"/>
          </p:cNvSpPr>
          <p:nvPr>
            <p:ph type="sldNum" sz="quarter" idx="10"/>
          </p:nvPr>
        </p:nvSpPr>
        <p:spPr/>
        <p:txBody>
          <a:bodyPr/>
          <a:lstStyle/>
          <a:p>
            <a:fld id="{DF282CA5-9CF7-4F50-83B9-1537F3719293}" type="slidenum">
              <a:rPr lang="es-MX" smtClean="0"/>
              <a:t>69</a:t>
            </a:fld>
            <a:endParaRPr lang="es-MX"/>
          </a:p>
        </p:txBody>
      </p:sp>
    </p:spTree>
    <p:extLst>
      <p:ext uri="{BB962C8B-B14F-4D97-AF65-F5344CB8AC3E}">
        <p14:creationId xmlns:p14="http://schemas.microsoft.com/office/powerpoint/2010/main" val="2259366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La productividad primaria está asociada fuertemente con el ambiente físico. Una merma</a:t>
            </a:r>
            <a:r>
              <a:rPr lang="es-MX" baseline="0" dirty="0" smtClean="0"/>
              <a:t> en la productividad primaria tiene un efecto en el zooplancton herbívoro que a su vez afecta de manera similar los niveles superiores. Tales efectos han sido estudiados en el Pacífico noreste donde se ha encontrado una fuerte correlación entre la concentración de clorofila y abundancia de zooplancton en las costas de Washington y sur de la Columbia Británica</a:t>
            </a:r>
            <a:endParaRPr lang="es-MX" dirty="0"/>
          </a:p>
        </p:txBody>
      </p:sp>
      <p:sp>
        <p:nvSpPr>
          <p:cNvPr id="4" name="3 Marcador de número de diapositiva"/>
          <p:cNvSpPr>
            <a:spLocks noGrp="1"/>
          </p:cNvSpPr>
          <p:nvPr>
            <p:ph type="sldNum" sz="quarter" idx="10"/>
          </p:nvPr>
        </p:nvSpPr>
        <p:spPr/>
        <p:txBody>
          <a:bodyPr/>
          <a:lstStyle/>
          <a:p>
            <a:fld id="{DF282CA5-9CF7-4F50-83B9-1537F3719293}" type="slidenum">
              <a:rPr lang="es-MX" smtClean="0"/>
              <a:t>70</a:t>
            </a:fld>
            <a:endParaRPr lang="es-MX"/>
          </a:p>
        </p:txBody>
      </p:sp>
    </p:spTree>
    <p:extLst>
      <p:ext uri="{BB962C8B-B14F-4D97-AF65-F5344CB8AC3E}">
        <p14:creationId xmlns:p14="http://schemas.microsoft.com/office/powerpoint/2010/main" val="299000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El 70% del oxígeno atmosférico es producido por la fotosíntesis del fitoplancton mientras que tan solo el 30% es producido por los bosques. Esto debido a la amplia cobertura y biodiversidad del fitoplancton</a:t>
            </a:r>
            <a:r>
              <a:rPr lang="es-MX" sz="1200" kern="1200" baseline="0" dirty="0" smtClean="0">
                <a:solidFill>
                  <a:schemeClr val="tx1"/>
                </a:solidFill>
                <a:effectLst/>
                <a:latin typeface="+mn-lt"/>
                <a:ea typeface="+mn-ea"/>
                <a:cs typeface="+mn-cs"/>
              </a:rPr>
              <a:t> en relación con los bosques.</a:t>
            </a:r>
            <a:endParaRPr lang="es-MX"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8949919-ED43-4DD3-BDBC-C3C3C8274AE5}" type="slidenum">
              <a:rPr lang="es-MX" smtClean="0"/>
              <a:t>5</a:t>
            </a:fld>
            <a:endParaRPr lang="es-MX"/>
          </a:p>
        </p:txBody>
      </p:sp>
    </p:spTree>
    <p:extLst>
      <p:ext uri="{BB962C8B-B14F-4D97-AF65-F5344CB8AC3E}">
        <p14:creationId xmlns:p14="http://schemas.microsoft.com/office/powerpoint/2010/main" val="4011408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Aunque el océano cubre un área considerable de la tierra, conocemos mejor el espacio, solamente ha sido explorado el 5% del fondo de los océanos.</a:t>
            </a:r>
          </a:p>
          <a:p>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6</a:t>
            </a:fld>
            <a:endParaRPr lang="es-MX"/>
          </a:p>
        </p:txBody>
      </p:sp>
    </p:spTree>
    <p:extLst>
      <p:ext uri="{BB962C8B-B14F-4D97-AF65-F5344CB8AC3E}">
        <p14:creationId xmlns:p14="http://schemas.microsoft.com/office/powerpoint/2010/main" val="286295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Sin embargo existen algunas iniciativas valiosas que se han implementado para el estudio de la vida marina. El Censo de la Vida Marina inició en 2000 para estimar la biodiversidad en lo Océanos. Involucra a más o menos 2,700 científicos de mas de 80 países.</a:t>
            </a:r>
          </a:p>
          <a:p>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7</a:t>
            </a:fld>
            <a:endParaRPr lang="es-MX"/>
          </a:p>
        </p:txBody>
      </p:sp>
    </p:spTree>
    <p:extLst>
      <p:ext uri="{BB962C8B-B14F-4D97-AF65-F5344CB8AC3E}">
        <p14:creationId xmlns:p14="http://schemas.microsoft.com/office/powerpoint/2010/main" val="134905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Este programa inició delineando estrategias para obtener recursos y para identificar usuarios potenciales y desarrolladores. Se planeó concluir en el 2010</a:t>
            </a:r>
            <a:endParaRPr lang="es-MX"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8949919-ED43-4DD3-BDBC-C3C3C8274AE5}" type="slidenum">
              <a:rPr lang="es-MX" smtClean="0"/>
              <a:t>8</a:t>
            </a:fld>
            <a:endParaRPr lang="es-MX"/>
          </a:p>
        </p:txBody>
      </p:sp>
    </p:spTree>
    <p:extLst>
      <p:ext uri="{BB962C8B-B14F-4D97-AF65-F5344CB8AC3E}">
        <p14:creationId xmlns:p14="http://schemas.microsoft.com/office/powerpoint/2010/main" val="406662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smtClean="0">
                <a:solidFill>
                  <a:schemeClr val="tx1"/>
                </a:solidFill>
                <a:effectLst/>
                <a:latin typeface="+mn-lt"/>
                <a:ea typeface="+mn-ea"/>
                <a:cs typeface="+mn-cs"/>
              </a:rPr>
              <a:t>La estrategia estuvo basada en el uso de cámaras en vehículos no tripulados, en tecnología satelital, el principal objetivo fue crear bibliotecas de imágenes digitales.</a:t>
            </a:r>
          </a:p>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9</a:t>
            </a:fld>
            <a:endParaRPr lang="es-MX"/>
          </a:p>
        </p:txBody>
      </p:sp>
    </p:spTree>
    <p:extLst>
      <p:ext uri="{BB962C8B-B14F-4D97-AF65-F5344CB8AC3E}">
        <p14:creationId xmlns:p14="http://schemas.microsoft.com/office/powerpoint/2010/main" val="413573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err="1" smtClean="0"/>
              <a:t>These</a:t>
            </a:r>
            <a:r>
              <a:rPr lang="es-MX" dirty="0" smtClean="0"/>
              <a:t> are </a:t>
            </a:r>
            <a:r>
              <a:rPr lang="es-MX" dirty="0" err="1" smtClean="0"/>
              <a:t>some</a:t>
            </a:r>
            <a:r>
              <a:rPr lang="es-MX" dirty="0" smtClean="0"/>
              <a:t> </a:t>
            </a:r>
            <a:r>
              <a:rPr lang="es-MX" dirty="0" err="1" smtClean="0"/>
              <a:t>examples</a:t>
            </a:r>
            <a:r>
              <a:rPr lang="es-MX" dirty="0" smtClean="0"/>
              <a:t> of </a:t>
            </a:r>
            <a:r>
              <a:rPr lang="es-MX" dirty="0" err="1" smtClean="0"/>
              <a:t>the</a:t>
            </a:r>
            <a:r>
              <a:rPr lang="es-MX" dirty="0" smtClean="0"/>
              <a:t> </a:t>
            </a:r>
            <a:r>
              <a:rPr lang="es-MX" dirty="0" err="1" smtClean="0"/>
              <a:t>technological</a:t>
            </a:r>
            <a:r>
              <a:rPr lang="es-MX" dirty="0" smtClean="0"/>
              <a:t> </a:t>
            </a:r>
            <a:r>
              <a:rPr lang="es-MX" dirty="0" err="1" smtClean="0"/>
              <a:t>devices</a:t>
            </a:r>
            <a:r>
              <a:rPr lang="es-MX" dirty="0" smtClean="0"/>
              <a:t> and </a:t>
            </a:r>
            <a:r>
              <a:rPr lang="es-MX" dirty="0" err="1" smtClean="0"/>
              <a:t>technologies</a:t>
            </a:r>
            <a:r>
              <a:rPr lang="es-MX" dirty="0" smtClean="0"/>
              <a:t> </a:t>
            </a:r>
            <a:r>
              <a:rPr lang="es-MX" dirty="0" err="1" smtClean="0"/>
              <a:t>used</a:t>
            </a:r>
            <a:r>
              <a:rPr lang="es-MX" baseline="0" dirty="0" smtClean="0"/>
              <a:t> </a:t>
            </a:r>
            <a:r>
              <a:rPr lang="es-MX" baseline="0" dirty="0" err="1" smtClean="0"/>
              <a:t>which</a:t>
            </a:r>
            <a:r>
              <a:rPr lang="es-MX" baseline="0" dirty="0" smtClean="0"/>
              <a:t> </a:t>
            </a:r>
            <a:r>
              <a:rPr lang="es-MX" baseline="0" dirty="0" err="1" smtClean="0"/>
              <a:t>includes</a:t>
            </a:r>
            <a:r>
              <a:rPr lang="es-MX" baseline="0" dirty="0" smtClean="0"/>
              <a:t> DNA-</a:t>
            </a:r>
            <a:r>
              <a:rPr lang="es-MX" baseline="0" dirty="0" err="1" smtClean="0"/>
              <a:t>barcoding</a:t>
            </a:r>
            <a:endParaRPr lang="es-MX" dirty="0"/>
          </a:p>
        </p:txBody>
      </p:sp>
      <p:sp>
        <p:nvSpPr>
          <p:cNvPr id="4" name="3 Marcador de número de diapositiva"/>
          <p:cNvSpPr>
            <a:spLocks noGrp="1"/>
          </p:cNvSpPr>
          <p:nvPr>
            <p:ph type="sldNum" sz="quarter" idx="10"/>
          </p:nvPr>
        </p:nvSpPr>
        <p:spPr/>
        <p:txBody>
          <a:bodyPr/>
          <a:lstStyle/>
          <a:p>
            <a:fld id="{B8949919-ED43-4DD3-BDBC-C3C3C8274AE5}" type="slidenum">
              <a:rPr lang="es-MX" smtClean="0"/>
              <a:t>10</a:t>
            </a:fld>
            <a:endParaRPr lang="es-MX"/>
          </a:p>
        </p:txBody>
      </p:sp>
    </p:spTree>
    <p:extLst>
      <p:ext uri="{BB962C8B-B14F-4D97-AF65-F5344CB8AC3E}">
        <p14:creationId xmlns:p14="http://schemas.microsoft.com/office/powerpoint/2010/main" val="170663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C803314-DF77-490B-AF6C-5BC4CA184673}" type="datetimeFigureOut">
              <a:rPr lang="es-MX" smtClean="0"/>
              <a:t>08/03/17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913C81-3843-411E-AAB7-251EFCB63A1C}" type="slidenum">
              <a:rPr lang="es-MX" smtClean="0"/>
              <a:t>‹Nr.›</a:t>
            </a:fld>
            <a:endParaRPr lang="es-MX"/>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smtClean="0"/>
              <a:t>Haga clic para modificar el estilo de título del patrón</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C803314-DF77-490B-AF6C-5BC4CA184673}" type="datetimeFigureOut">
              <a:rPr lang="es-MX" smtClean="0"/>
              <a:t>08/03/17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913C81-3843-411E-AAB7-251EFCB63A1C}" type="slidenum">
              <a:rPr lang="es-MX" smtClean="0"/>
              <a:t>‹Nr.›</a:t>
            </a:fld>
            <a:endParaRPr lang="es-MX"/>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C803314-DF77-490B-AF6C-5BC4CA184673}" type="datetimeFigureOut">
              <a:rPr lang="es-MX" smtClean="0"/>
              <a:t>08/03/17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913C81-3843-411E-AAB7-251EFCB63A1C}" type="slidenum">
              <a:rPr lang="es-MX" smtClean="0"/>
              <a:t>‹Nr.›</a:t>
            </a:fld>
            <a:endParaRPr lang="es-MX"/>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803314-DF77-490B-AF6C-5BC4CA184673}" type="datetimeFigureOut">
              <a:rPr lang="es-MX" smtClean="0"/>
              <a:t>08/03/17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913C81-3843-411E-AAB7-251EFCB63A1C}" type="slidenum">
              <a:rPr lang="es-MX" smtClean="0"/>
              <a:t>‹Nr.›</a:t>
            </a:fld>
            <a:endParaRPr lang="es-MX"/>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C803314-DF77-490B-AF6C-5BC4CA184673}" type="datetimeFigureOut">
              <a:rPr lang="es-MX" smtClean="0"/>
              <a:t>08/03/17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3913C81-3843-411E-AAB7-251EFCB63A1C}" type="slidenum">
              <a:rPr lang="es-MX" smtClean="0"/>
              <a:t>‹Nr.›</a:t>
            </a:fld>
            <a:endParaRPr lang="es-MX"/>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C803314-DF77-490B-AF6C-5BC4CA184673}" type="datetimeFigureOut">
              <a:rPr lang="es-MX" smtClean="0"/>
              <a:t>08/03/17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3913C81-3843-411E-AAB7-251EFCB63A1C}" type="slidenum">
              <a:rPr lang="es-MX" smtClean="0"/>
              <a:t>‹Nr.›</a:t>
            </a:fld>
            <a:endParaRPr lang="es-MX"/>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smtClean="0"/>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C803314-DF77-490B-AF6C-5BC4CA184673}" type="datetimeFigureOut">
              <a:rPr lang="es-MX" smtClean="0"/>
              <a:t>08/03/17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D3913C81-3843-411E-AAB7-251EFCB63A1C}" type="slidenum">
              <a:rPr lang="es-MX" smtClean="0"/>
              <a:t>‹Nr.›</a:t>
            </a:fld>
            <a:endParaRPr lang="es-MX"/>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C803314-DF77-490B-AF6C-5BC4CA184673}" type="datetimeFigureOut">
              <a:rPr lang="es-MX" smtClean="0"/>
              <a:t>08/03/17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D3913C81-3843-411E-AAB7-251EFCB63A1C}" type="slidenum">
              <a:rPr lang="es-MX" smtClean="0"/>
              <a:t>‹Nr.›</a:t>
            </a:fld>
            <a:endParaRPr lang="es-MX"/>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03314-DF77-490B-AF6C-5BC4CA184673}" type="datetimeFigureOut">
              <a:rPr lang="es-MX" smtClean="0"/>
              <a:t>08/03/17</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D3913C81-3843-411E-AAB7-251EFCB63A1C}" type="slidenum">
              <a:rPr lang="es-MX" smtClean="0"/>
              <a:t>‹Nr.›</a:t>
            </a:fld>
            <a:endParaRPr lang="es-MX"/>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C803314-DF77-490B-AF6C-5BC4CA184673}" type="datetimeFigureOut">
              <a:rPr lang="es-MX" smtClean="0"/>
              <a:t>08/03/17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3913C81-3843-411E-AAB7-251EFCB63A1C}" type="slidenum">
              <a:rPr lang="es-MX" smtClean="0"/>
              <a:t>‹Nr.›</a:t>
            </a:fld>
            <a:endParaRPr lang="es-MX"/>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C803314-DF77-490B-AF6C-5BC4CA184673}" type="datetimeFigureOut">
              <a:rPr lang="es-MX" smtClean="0"/>
              <a:t>08/03/17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3913C81-3843-411E-AAB7-251EFCB63A1C}" type="slidenum">
              <a:rPr lang="es-MX" smtClean="0"/>
              <a:t>‹Nr.›</a:t>
            </a:fld>
            <a:endParaRPr lang="es-MX"/>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smtClean="0"/>
              <a:t>Haga clic para modificar el estilo de título del patrón</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C803314-DF77-490B-AF6C-5BC4CA184673}" type="datetimeFigureOut">
              <a:rPr lang="es-MX" smtClean="0"/>
              <a:t>08/03/17</a:t>
            </a:fld>
            <a:endParaRPr lang="es-MX"/>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MX"/>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3913C81-3843-411E-AAB7-251EFCB63A1C}" type="slidenum">
              <a:rPr lang="es-MX" smtClean="0"/>
              <a:t>‹Nr.›</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journals.plos.org/plosone/article?id=info:doi/10.1371/journal.pone.0012110" TargetMode="Externa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gi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gif"/><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gif"/><Relationship Id="rId5" Type="http://schemas.openxmlformats.org/officeDocument/2006/relationships/image" Target="../media/image6.jpe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1" Type="http://schemas.openxmlformats.org/officeDocument/2006/relationships/image" Target="../media/image56.jpeg"/><Relationship Id="rId12" Type="http://schemas.openxmlformats.org/officeDocument/2006/relationships/image" Target="../media/image57.png"/><Relationship Id="rId13" Type="http://schemas.openxmlformats.org/officeDocument/2006/relationships/image" Target="../media/image58.jpeg"/><Relationship Id="rId14" Type="http://schemas.openxmlformats.org/officeDocument/2006/relationships/image" Target="../media/image59.jpeg"/><Relationship Id="rId15"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png"/><Relationship Id="rId9" Type="http://schemas.openxmlformats.org/officeDocument/2006/relationships/image" Target="../media/image54.jpeg"/><Relationship Id="rId10" Type="http://schemas.openxmlformats.org/officeDocument/2006/relationships/image" Target="../media/image5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 Id="rId3" Type="http://schemas.openxmlformats.org/officeDocument/2006/relationships/image" Target="../media/image6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gif"/><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jpeg"/><Relationship Id="rId8" Type="http://schemas.openxmlformats.org/officeDocument/2006/relationships/image" Target="../media/image101.jpeg"/><Relationship Id="rId9" Type="http://schemas.openxmlformats.org/officeDocument/2006/relationships/image" Target="../media/image102.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0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0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eg"/></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1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1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2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2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2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3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475656" y="3645024"/>
            <a:ext cx="5637010" cy="882119"/>
          </a:xfrm>
        </p:spPr>
        <p:txBody>
          <a:bodyPr/>
          <a:lstStyle/>
          <a:p>
            <a:pPr algn="ctr"/>
            <a:r>
              <a:rPr lang="es-MX" dirty="0" smtClean="0"/>
              <a:t>Píndaro Díaz </a:t>
            </a:r>
            <a:r>
              <a:rPr lang="es-MX" dirty="0" err="1" smtClean="0"/>
              <a:t>Jaimes</a:t>
            </a:r>
            <a:endParaRPr lang="es-MX" dirty="0" smtClean="0"/>
          </a:p>
          <a:p>
            <a:pPr algn="ctr"/>
            <a:r>
              <a:rPr lang="es-MX" dirty="0" smtClean="0"/>
              <a:t>Laboratorio de Genética</a:t>
            </a:r>
            <a:endParaRPr lang="es-MX" dirty="0"/>
          </a:p>
        </p:txBody>
      </p:sp>
      <p:sp>
        <p:nvSpPr>
          <p:cNvPr id="2" name="1 Título"/>
          <p:cNvSpPr>
            <a:spLocks noGrp="1"/>
          </p:cNvSpPr>
          <p:nvPr>
            <p:ph type="ctrTitle"/>
          </p:nvPr>
        </p:nvSpPr>
        <p:spPr>
          <a:xfrm>
            <a:off x="845007" y="1412776"/>
            <a:ext cx="7175351" cy="1793167"/>
          </a:xfrm>
        </p:spPr>
        <p:txBody>
          <a:bodyPr/>
          <a:lstStyle/>
          <a:p>
            <a:pPr marL="182880" indent="0" algn="ctr">
              <a:buNone/>
            </a:pPr>
            <a:r>
              <a:rPr lang="es-MX" sz="4800" dirty="0" smtClean="0"/>
              <a:t>Ecología y Biodiversidad Acuática</a:t>
            </a:r>
            <a:endParaRPr lang="es-MX" sz="4800" dirty="0"/>
          </a:p>
        </p:txBody>
      </p:sp>
      <p:sp>
        <p:nvSpPr>
          <p:cNvPr id="4" name="3 CuadroTexto"/>
          <p:cNvSpPr txBox="1"/>
          <p:nvPr/>
        </p:nvSpPr>
        <p:spPr>
          <a:xfrm>
            <a:off x="1043608" y="4894781"/>
            <a:ext cx="6706195" cy="461665"/>
          </a:xfrm>
          <a:prstGeom prst="rect">
            <a:avLst/>
          </a:prstGeom>
          <a:noFill/>
        </p:spPr>
        <p:txBody>
          <a:bodyPr wrap="none" rtlCol="0">
            <a:spAutoFit/>
          </a:bodyPr>
          <a:lstStyle/>
          <a:p>
            <a:r>
              <a:rPr lang="es-MX" sz="2400" dirty="0" smtClean="0"/>
              <a:t>INSTITUTO DE CIENCIAS DEL MAR Y LIMNOLOGÍA</a:t>
            </a:r>
            <a:endParaRPr lang="es-MX" sz="2400" dirty="0"/>
          </a:p>
        </p:txBody>
      </p:sp>
      <p:pic>
        <p:nvPicPr>
          <p:cNvPr id="8194" name="Picture 2" descr="http://idiomas.quimica.unam.mx/ingles/Imagenes/logo_un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330991" cy="148954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alianzakanankay.org/wp-content/uploads/2012/06/dfsaldfj.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6256" y="-19713"/>
            <a:ext cx="2480958" cy="153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9875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My Documents\tuna talks\probe4b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471" y="3630860"/>
            <a:ext cx="192722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kate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8631" y="1125538"/>
            <a:ext cx="3914775" cy="555332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125538"/>
            <a:ext cx="3124200" cy="24939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6"/>
          <p:cNvSpPr>
            <a:spLocks noChangeArrowheads="1"/>
          </p:cNvSpPr>
          <p:nvPr/>
        </p:nvSpPr>
        <p:spPr bwMode="auto">
          <a:xfrm>
            <a:off x="-381000" y="0"/>
            <a:ext cx="9906000" cy="1136208"/>
          </a:xfrm>
          <a:prstGeom prst="rect">
            <a:avLst/>
          </a:prstGeom>
          <a:noFill/>
          <a:ln>
            <a:noFill/>
          </a:ln>
          <a:effectLst/>
          <a:extLst>
            <a:ext uri="{909E8E84-426E-40dd-AFC4-6F175D3DCCD1}">
              <a14:hiddenFill xmlns:a14="http://schemas.microsoft.com/office/drawing/2010/main">
                <a:solidFill>
                  <a:srgbClr val="081D58">
                    <a:alpha val="50000"/>
                  </a:srgbClr>
                </a:solidFill>
              </a14:hiddenFill>
            </a:ext>
            <a:ext uri="{91240B29-F687-4f45-9708-019B960494DF}">
              <a14:hiddenLine xmlns:a14="http://schemas.microsoft.com/office/drawing/2010/main" w="25400">
                <a:solidFill>
                  <a:srgbClr val="F7668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dirty="0">
                <a:solidFill>
                  <a:schemeClr val="bg2">
                    <a:lumMod val="75000"/>
                  </a:schemeClr>
                </a:solidFill>
                <a:latin typeface="Arial" panose="020B0604020202020204" pitchFamily="34" charset="0"/>
              </a:rPr>
              <a:t>TOPP</a:t>
            </a:r>
            <a:r>
              <a:rPr lang="en-US" altLang="en-US" sz="3600" dirty="0">
                <a:solidFill>
                  <a:schemeClr val="bg2">
                    <a:lumMod val="75000"/>
                  </a:schemeClr>
                </a:solidFill>
                <a:latin typeface="Arial" panose="020B0604020202020204" pitchFamily="34" charset="0"/>
              </a:rPr>
              <a:t> Project: </a:t>
            </a:r>
            <a:r>
              <a:rPr lang="en-US" altLang="en-US" sz="3600" dirty="0" err="1" smtClean="0">
                <a:solidFill>
                  <a:schemeClr val="bg2">
                    <a:lumMod val="75000"/>
                  </a:schemeClr>
                </a:solidFill>
                <a:latin typeface="Arial" panose="020B0604020202020204" pitchFamily="34" charset="0"/>
              </a:rPr>
              <a:t>Inferir</a:t>
            </a:r>
            <a:r>
              <a:rPr lang="en-US" altLang="en-US" sz="3600" dirty="0" smtClean="0">
                <a:solidFill>
                  <a:schemeClr val="bg2">
                    <a:lumMod val="75000"/>
                  </a:schemeClr>
                </a:solidFill>
                <a:latin typeface="Arial" panose="020B0604020202020204" pitchFamily="34" charset="0"/>
              </a:rPr>
              <a:t> lo que vive en el </a:t>
            </a:r>
            <a:r>
              <a:rPr lang="en-US" altLang="en-US" sz="3200" dirty="0" err="1" smtClean="0">
                <a:solidFill>
                  <a:schemeClr val="bg2">
                    <a:lumMod val="75000"/>
                  </a:schemeClr>
                </a:solidFill>
                <a:latin typeface="Arial" panose="020B0604020202020204" pitchFamily="34" charset="0"/>
              </a:rPr>
              <a:t>océano</a:t>
            </a:r>
            <a:r>
              <a:rPr lang="en-US" altLang="en-US" sz="3200" dirty="0" smtClean="0">
                <a:solidFill>
                  <a:schemeClr val="bg2">
                    <a:lumMod val="75000"/>
                  </a:schemeClr>
                </a:solidFill>
                <a:latin typeface="Arial" panose="020B0604020202020204" pitchFamily="34" charset="0"/>
              </a:rPr>
              <a:t> </a:t>
            </a:r>
            <a:r>
              <a:rPr lang="en-US" altLang="en-US" sz="3200" dirty="0" err="1" smtClean="0">
                <a:solidFill>
                  <a:schemeClr val="bg2">
                    <a:lumMod val="75000"/>
                  </a:schemeClr>
                </a:solidFill>
                <a:latin typeface="Arial" panose="020B0604020202020204" pitchFamily="34" charset="0"/>
              </a:rPr>
              <a:t>mediante</a:t>
            </a:r>
            <a:r>
              <a:rPr lang="en-US" altLang="en-US" sz="3200" dirty="0" smtClean="0">
                <a:solidFill>
                  <a:schemeClr val="bg2">
                    <a:lumMod val="75000"/>
                  </a:schemeClr>
                </a:solidFill>
                <a:latin typeface="Arial" panose="020B0604020202020204" pitchFamily="34" charset="0"/>
              </a:rPr>
              <a:t> </a:t>
            </a:r>
            <a:r>
              <a:rPr lang="en-US" altLang="en-US" sz="3200" dirty="0" err="1" smtClean="0">
                <a:solidFill>
                  <a:schemeClr val="bg2">
                    <a:lumMod val="75000"/>
                  </a:schemeClr>
                </a:solidFill>
                <a:latin typeface="Arial" panose="020B0604020202020204" pitchFamily="34" charset="0"/>
              </a:rPr>
              <a:t>especies</a:t>
            </a:r>
            <a:r>
              <a:rPr lang="en-US" altLang="en-US" sz="3200" dirty="0" smtClean="0">
                <a:solidFill>
                  <a:schemeClr val="bg2">
                    <a:lumMod val="75000"/>
                  </a:schemeClr>
                </a:solidFill>
                <a:latin typeface="Arial" panose="020B0604020202020204" pitchFamily="34" charset="0"/>
              </a:rPr>
              <a:t> de </a:t>
            </a:r>
            <a:r>
              <a:rPr lang="en-US" altLang="en-US" sz="3200" dirty="0" err="1" smtClean="0">
                <a:solidFill>
                  <a:schemeClr val="bg2">
                    <a:lumMod val="75000"/>
                  </a:schemeClr>
                </a:solidFill>
                <a:latin typeface="Arial" panose="020B0604020202020204" pitchFamily="34" charset="0"/>
              </a:rPr>
              <a:t>amplia</a:t>
            </a:r>
            <a:r>
              <a:rPr lang="en-US" altLang="en-US" sz="3200" dirty="0" smtClean="0">
                <a:solidFill>
                  <a:schemeClr val="bg2">
                    <a:lumMod val="75000"/>
                  </a:schemeClr>
                </a:solidFill>
                <a:latin typeface="Arial" panose="020B0604020202020204" pitchFamily="34" charset="0"/>
              </a:rPr>
              <a:t> </a:t>
            </a:r>
            <a:r>
              <a:rPr lang="en-US" altLang="en-US" sz="3200" dirty="0" err="1" smtClean="0">
                <a:solidFill>
                  <a:schemeClr val="bg2">
                    <a:lumMod val="75000"/>
                  </a:schemeClr>
                </a:solidFill>
                <a:latin typeface="Arial" panose="020B0604020202020204" pitchFamily="34" charset="0"/>
              </a:rPr>
              <a:t>distribución</a:t>
            </a:r>
            <a:r>
              <a:rPr lang="en-US" altLang="en-US" sz="3200" dirty="0" smtClean="0">
                <a:solidFill>
                  <a:schemeClr val="bg2">
                    <a:lumMod val="75000"/>
                  </a:schemeClr>
                </a:solidFill>
                <a:latin typeface="Arial" panose="020B0604020202020204" pitchFamily="34" charset="0"/>
              </a:rPr>
              <a:t>.</a:t>
            </a:r>
            <a:endParaRPr lang="en-US" altLang="en-US" sz="3200" dirty="0">
              <a:solidFill>
                <a:schemeClr val="bg2">
                  <a:lumMod val="75000"/>
                </a:schemeClr>
              </a:solidFill>
              <a:latin typeface="Arial" panose="020B0604020202020204" pitchFamily="34" charset="0"/>
            </a:endParaRPr>
          </a:p>
        </p:txBody>
      </p:sp>
    </p:spTree>
    <p:extLst>
      <p:ext uri="{BB962C8B-B14F-4D97-AF65-F5344CB8AC3E}">
        <p14:creationId xmlns:p14="http://schemas.microsoft.com/office/powerpoint/2010/main" val="23846915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74549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a:xfrm>
            <a:off x="10235" y="93952"/>
            <a:ext cx="9359900" cy="369332"/>
          </a:xfrm>
          <a:prstGeom prst="rect">
            <a:avLst/>
          </a:prstGeom>
          <a:noFill/>
          <a:ln/>
        </p:spPr>
        <p:txBody>
          <a:bodyPr vert="horz" lIns="91440" tIns="45720" rIns="91440" bIns="45720" rtlCol="0">
            <a:sp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ct val="0"/>
              </a:spcBef>
              <a:buFontTx/>
              <a:buNone/>
            </a:pPr>
            <a:r>
              <a:rPr lang="en-US" altLang="es-MX" sz="1800" b="1" dirty="0" err="1" smtClean="0">
                <a:solidFill>
                  <a:schemeClr val="bg2">
                    <a:lumMod val="75000"/>
                  </a:schemeClr>
                </a:solidFill>
              </a:rPr>
              <a:t>Regiones</a:t>
            </a:r>
            <a:r>
              <a:rPr lang="en-US" altLang="es-MX" sz="1800" b="1" dirty="0" smtClean="0">
                <a:solidFill>
                  <a:schemeClr val="bg2">
                    <a:lumMod val="75000"/>
                  </a:schemeClr>
                </a:solidFill>
              </a:rPr>
              <a:t> </a:t>
            </a:r>
            <a:r>
              <a:rPr lang="en-US" altLang="es-MX" sz="1800" b="1" dirty="0" err="1" smtClean="0">
                <a:solidFill>
                  <a:schemeClr val="bg2">
                    <a:lumMod val="75000"/>
                  </a:schemeClr>
                </a:solidFill>
              </a:rPr>
              <a:t>geográficas</a:t>
            </a:r>
            <a:r>
              <a:rPr lang="en-US" altLang="es-MX" sz="1800" b="1" dirty="0" smtClean="0">
                <a:solidFill>
                  <a:schemeClr val="bg2">
                    <a:lumMod val="75000"/>
                  </a:schemeClr>
                </a:solidFill>
              </a:rPr>
              <a:t> </a:t>
            </a:r>
            <a:r>
              <a:rPr lang="en-US" altLang="es-MX" sz="1800" b="1" dirty="0" err="1" smtClean="0">
                <a:solidFill>
                  <a:schemeClr val="bg2">
                    <a:lumMod val="75000"/>
                  </a:schemeClr>
                </a:solidFill>
              </a:rPr>
              <a:t>revisadas</a:t>
            </a:r>
            <a:r>
              <a:rPr lang="en-US" altLang="es-MX" sz="1800" b="1" dirty="0" smtClean="0">
                <a:solidFill>
                  <a:schemeClr val="bg2">
                    <a:lumMod val="75000"/>
                  </a:schemeClr>
                </a:solidFill>
              </a:rPr>
              <a:t> </a:t>
            </a:r>
            <a:r>
              <a:rPr lang="en-US" altLang="es-MX" sz="1800" b="1" dirty="0" err="1" smtClean="0">
                <a:solidFill>
                  <a:schemeClr val="bg2">
                    <a:lumMod val="75000"/>
                  </a:schemeClr>
                </a:solidFill>
              </a:rPr>
              <a:t>por</a:t>
            </a:r>
            <a:r>
              <a:rPr lang="en-US" altLang="es-MX" sz="1800" b="1" dirty="0" smtClean="0">
                <a:solidFill>
                  <a:schemeClr val="bg2">
                    <a:lumMod val="75000"/>
                  </a:schemeClr>
                </a:solidFill>
              </a:rPr>
              <a:t> el </a:t>
            </a:r>
            <a:r>
              <a:rPr lang="en-US" altLang="es-MX" sz="1800" b="1" dirty="0" err="1" smtClean="0">
                <a:solidFill>
                  <a:schemeClr val="bg2">
                    <a:lumMod val="75000"/>
                  </a:schemeClr>
                </a:solidFill>
              </a:rPr>
              <a:t>Censo</a:t>
            </a:r>
            <a:r>
              <a:rPr lang="en-US" altLang="es-MX" sz="1800" b="1" dirty="0" smtClean="0">
                <a:solidFill>
                  <a:schemeClr val="bg2">
                    <a:lumMod val="75000"/>
                  </a:schemeClr>
                </a:solidFill>
              </a:rPr>
              <a:t> de Vida Marina </a:t>
            </a:r>
            <a:endParaRPr lang="en-US" altLang="es-MX" sz="1800" b="1" dirty="0">
              <a:solidFill>
                <a:schemeClr val="bg2">
                  <a:lumMod val="75000"/>
                </a:schemeClr>
              </a:solidFill>
            </a:endParaRPr>
          </a:p>
        </p:txBody>
      </p:sp>
      <p:sp>
        <p:nvSpPr>
          <p:cNvPr id="4" name="Text Box 4"/>
          <p:cNvSpPr txBox="1">
            <a:spLocks noChangeArrowheads="1"/>
          </p:cNvSpPr>
          <p:nvPr/>
        </p:nvSpPr>
        <p:spPr bwMode="auto">
          <a:xfrm>
            <a:off x="462042" y="6144332"/>
            <a:ext cx="91821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s-MX" sz="1200" dirty="0"/>
              <a:t>Costello MJ, </a:t>
            </a:r>
            <a:r>
              <a:rPr lang="en-US" altLang="es-MX" sz="1200" dirty="0" err="1"/>
              <a:t>Coll</a:t>
            </a:r>
            <a:r>
              <a:rPr lang="en-US" altLang="es-MX" sz="1200" dirty="0"/>
              <a:t> M, </a:t>
            </a:r>
            <a:r>
              <a:rPr lang="en-US" altLang="es-MX" sz="1200" dirty="0" err="1"/>
              <a:t>Danovaro</a:t>
            </a:r>
            <a:r>
              <a:rPr lang="en-US" altLang="es-MX" sz="1200" dirty="0"/>
              <a:t> R, </a:t>
            </a:r>
            <a:r>
              <a:rPr lang="en-US" altLang="es-MX" sz="1200" dirty="0" err="1"/>
              <a:t>Halpin</a:t>
            </a:r>
            <a:r>
              <a:rPr lang="en-US" altLang="es-MX" sz="1200" dirty="0"/>
              <a:t> P, </a:t>
            </a:r>
            <a:r>
              <a:rPr lang="en-US" altLang="es-MX" sz="1200" dirty="0" err="1"/>
              <a:t>Ojaveer</a:t>
            </a:r>
            <a:r>
              <a:rPr lang="en-US" altLang="es-MX" sz="1200" dirty="0"/>
              <a:t> H, et al. (2010) A Census of Marine Biodiversity Knowledge, Resources, and Future Challenges. </a:t>
            </a:r>
            <a:r>
              <a:rPr lang="en-US" altLang="es-MX" sz="1200" dirty="0" err="1"/>
              <a:t>PLoS</a:t>
            </a:r>
            <a:r>
              <a:rPr lang="en-US" altLang="es-MX" sz="1200" dirty="0"/>
              <a:t> ONE 5(8): e12110. doi:10.1371/journal.pone.0012110</a:t>
            </a:r>
          </a:p>
          <a:p>
            <a:pPr eaLnBrk="1" hangingPunct="1"/>
            <a:r>
              <a:rPr lang="en-US" altLang="es-MX" sz="1200" dirty="0">
                <a:hlinkClick r:id="rId4"/>
              </a:rPr>
              <a:t>http://journals.plos.org/plosone/article?id=info:doi/10.1371/journal.pone.0012110</a:t>
            </a:r>
            <a:endParaRPr lang="en-US" altLang="es-MX" sz="1200" dirty="0"/>
          </a:p>
        </p:txBody>
      </p:sp>
    </p:spTree>
    <p:extLst>
      <p:ext uri="{BB962C8B-B14F-4D97-AF65-F5344CB8AC3E}">
        <p14:creationId xmlns:p14="http://schemas.microsoft.com/office/powerpoint/2010/main" val="21607126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2987824" y="4869160"/>
            <a:ext cx="3616696" cy="584775"/>
          </a:xfrm>
          <a:prstGeom prst="rect">
            <a:avLst/>
          </a:prstGeom>
          <a:noFill/>
        </p:spPr>
        <p:txBody>
          <a:bodyPr wrap="none" rtlCol="0">
            <a:spAutoFit/>
          </a:bodyPr>
          <a:lstStyle/>
          <a:p>
            <a:r>
              <a:rPr lang="es-MX" sz="3200" dirty="0" smtClean="0">
                <a:solidFill>
                  <a:schemeClr val="accent2">
                    <a:lumMod val="75000"/>
                  </a:schemeClr>
                </a:solidFill>
              </a:rPr>
              <a:t>Marine </a:t>
            </a:r>
            <a:r>
              <a:rPr lang="es-MX" sz="3200" dirty="0" err="1" smtClean="0">
                <a:solidFill>
                  <a:schemeClr val="accent2">
                    <a:lumMod val="75000"/>
                  </a:schemeClr>
                </a:solidFill>
              </a:rPr>
              <a:t>Ecosystems</a:t>
            </a:r>
            <a:endParaRPr lang="es-MX" sz="3200" dirty="0">
              <a:solidFill>
                <a:schemeClr val="accent2">
                  <a:lumMod val="75000"/>
                </a:schemeClr>
              </a:solidFill>
            </a:endParaRPr>
          </a:p>
        </p:txBody>
      </p:sp>
      <p:pic>
        <p:nvPicPr>
          <p:cNvPr id="2050"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347" y="47124"/>
            <a:ext cx="7867650" cy="647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obis.org/sites/default/files/images/advanced_search-wid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63" y="838080"/>
            <a:ext cx="7853553" cy="575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422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51946" y="836712"/>
            <a:ext cx="9025190" cy="5074192"/>
          </a:xfrm>
          <a:prstGeom prst="rect">
            <a:avLst/>
          </a:prstGeom>
        </p:spPr>
      </p:pic>
      <p:sp>
        <p:nvSpPr>
          <p:cNvPr id="4" name="CuadroTexto 3"/>
          <p:cNvSpPr txBox="1"/>
          <p:nvPr/>
        </p:nvSpPr>
        <p:spPr>
          <a:xfrm>
            <a:off x="2843808" y="9489"/>
            <a:ext cx="3986989" cy="461665"/>
          </a:xfrm>
          <a:prstGeom prst="rect">
            <a:avLst/>
          </a:prstGeom>
          <a:noFill/>
        </p:spPr>
        <p:txBody>
          <a:bodyPr wrap="none" rtlCol="0">
            <a:spAutoFit/>
          </a:bodyPr>
          <a:lstStyle/>
          <a:p>
            <a:r>
              <a:rPr lang="es-MX" sz="2400" dirty="0" smtClean="0">
                <a:solidFill>
                  <a:schemeClr val="bg2">
                    <a:lumMod val="75000"/>
                  </a:schemeClr>
                </a:solidFill>
              </a:rPr>
              <a:t>OBIS interface de búsqueda</a:t>
            </a:r>
            <a:endParaRPr lang="es-MX" sz="2400" dirty="0">
              <a:solidFill>
                <a:schemeClr val="bg2">
                  <a:lumMod val="75000"/>
                </a:schemeClr>
              </a:solidFill>
            </a:endParaRPr>
          </a:p>
        </p:txBody>
      </p:sp>
    </p:spTree>
    <p:extLst>
      <p:ext uri="{BB962C8B-B14F-4D97-AF65-F5344CB8AC3E}">
        <p14:creationId xmlns:p14="http://schemas.microsoft.com/office/powerpoint/2010/main" val="2928155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717421"/>
            <a:ext cx="6156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dirty="0" smtClean="0">
                <a:ln>
                  <a:noFill/>
                </a:ln>
                <a:solidFill>
                  <a:schemeClr val="tx1"/>
                </a:solidFill>
                <a:effectLst/>
                <a:latin typeface="Arial" panose="020B0604020202020204" pitchFamily="34" charset="0"/>
              </a:rPr>
              <a:t>  </a:t>
            </a:r>
            <a:endParaRPr kumimoji="0" lang="es-MX" altLang="es-MX" sz="22900" b="0" i="0" u="none" strike="noStrike" cap="none" normalizeH="0" baseline="0" dirty="0" smtClean="0">
              <a:ln>
                <a:noFill/>
              </a:ln>
              <a:solidFill>
                <a:schemeClr val="tx1"/>
              </a:solidFill>
              <a:effectLst/>
              <a:latin typeface="Arial" panose="020B0604020202020204" pitchFamily="34" charset="0"/>
            </a:endParaRPr>
          </a:p>
        </p:txBody>
      </p:sp>
      <p:pic>
        <p:nvPicPr>
          <p:cNvPr id="7172" name="Picture 4" descr="OBIS Prog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428" y="2708920"/>
            <a:ext cx="6496924" cy="401342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243428" y="0"/>
            <a:ext cx="7459093" cy="2862322"/>
          </a:xfrm>
          <a:prstGeom prst="rect">
            <a:avLst/>
          </a:prstGeom>
          <a:noFill/>
        </p:spPr>
        <p:txBody>
          <a:bodyPr wrap="none" rtlCol="0">
            <a:spAutoFit/>
          </a:bodyPr>
          <a:lstStyle/>
          <a:p>
            <a:pPr lvl="0" eaLnBrk="0" fontAlgn="base" hangingPunct="0">
              <a:spcBef>
                <a:spcPct val="0"/>
              </a:spcBef>
              <a:spcAft>
                <a:spcPct val="0"/>
              </a:spcAft>
            </a:pPr>
            <a:r>
              <a:rPr lang="es-MX" altLang="es-MX" dirty="0" smtClean="0">
                <a:solidFill>
                  <a:schemeClr val="bg2">
                    <a:lumMod val="75000"/>
                  </a:schemeClr>
                </a:solidFill>
                <a:latin typeface="Arial" panose="020B0604020202020204" pitchFamily="34" charset="0"/>
              </a:rPr>
              <a:t>OBIS estadísticas (actualizada 2015/08)</a:t>
            </a:r>
            <a:endParaRPr lang="es-MX" altLang="es-MX" dirty="0">
              <a:solidFill>
                <a:schemeClr val="bg2">
                  <a:lumMod val="75000"/>
                </a:schemeClr>
              </a:solidFill>
              <a:latin typeface="Arial" panose="020B0604020202020204" pitchFamily="34" charset="0"/>
            </a:endParaRPr>
          </a:p>
          <a:p>
            <a:pPr lvl="0" eaLnBrk="0" fontAlgn="base" hangingPunct="0">
              <a:spcBef>
                <a:spcPct val="0"/>
              </a:spcBef>
              <a:spcAft>
                <a:spcPct val="0"/>
              </a:spcAft>
              <a:buFontTx/>
              <a:buChar char="•"/>
            </a:pPr>
            <a:r>
              <a:rPr lang="es-MX" altLang="es-MX" dirty="0" smtClean="0">
                <a:solidFill>
                  <a:schemeClr val="bg2">
                    <a:lumMod val="75000"/>
                  </a:schemeClr>
                </a:solidFill>
                <a:latin typeface="Arial" panose="020B0604020202020204" pitchFamily="34" charset="0"/>
              </a:rPr>
              <a:t>Numero total de registros: </a:t>
            </a:r>
            <a:r>
              <a:rPr lang="es-MX" altLang="es-MX" dirty="0">
                <a:solidFill>
                  <a:schemeClr val="bg2">
                    <a:lumMod val="75000"/>
                  </a:schemeClr>
                </a:solidFill>
                <a:latin typeface="Arial" panose="020B0604020202020204" pitchFamily="34" charset="0"/>
              </a:rPr>
              <a:t>45,011,026 (43,035,718)</a:t>
            </a:r>
          </a:p>
          <a:p>
            <a:pPr lvl="0" eaLnBrk="0" fontAlgn="base" hangingPunct="0">
              <a:spcBef>
                <a:spcPct val="0"/>
              </a:spcBef>
              <a:spcAft>
                <a:spcPct val="0"/>
              </a:spcAft>
              <a:buFontTx/>
              <a:buChar char="•"/>
            </a:pPr>
            <a:r>
              <a:rPr lang="es-MX" altLang="es-MX" dirty="0" smtClean="0">
                <a:solidFill>
                  <a:schemeClr val="bg2">
                    <a:lumMod val="75000"/>
                  </a:schemeClr>
                </a:solidFill>
                <a:latin typeface="Arial" panose="020B0604020202020204" pitchFamily="34" charset="0"/>
              </a:rPr>
              <a:t>Numero de registros identificados a especie: </a:t>
            </a:r>
            <a:r>
              <a:rPr lang="es-MX" altLang="es-MX" dirty="0">
                <a:solidFill>
                  <a:schemeClr val="bg2">
                    <a:lumMod val="75000"/>
                  </a:schemeClr>
                </a:solidFill>
                <a:latin typeface="Arial" panose="020B0604020202020204" pitchFamily="34" charset="0"/>
              </a:rPr>
              <a:t>34,201,395 (33,465,392)</a:t>
            </a:r>
          </a:p>
          <a:p>
            <a:pPr lvl="0" eaLnBrk="0" fontAlgn="base" hangingPunct="0">
              <a:spcBef>
                <a:spcPct val="0"/>
              </a:spcBef>
              <a:spcAft>
                <a:spcPct val="0"/>
              </a:spcAft>
              <a:buFontTx/>
              <a:buChar char="•"/>
            </a:pPr>
            <a:r>
              <a:rPr lang="es-MX" altLang="es-MX" dirty="0">
                <a:solidFill>
                  <a:schemeClr val="bg2">
                    <a:lumMod val="75000"/>
                  </a:schemeClr>
                </a:solidFill>
                <a:latin typeface="Arial" panose="020B0604020202020204" pitchFamily="34" charset="0"/>
              </a:rPr>
              <a:t>Numero de registros identificados a </a:t>
            </a:r>
            <a:r>
              <a:rPr lang="es-MX" altLang="es-MX" dirty="0" smtClean="0">
                <a:solidFill>
                  <a:schemeClr val="bg2">
                    <a:lumMod val="75000"/>
                  </a:schemeClr>
                </a:solidFill>
                <a:latin typeface="Arial" panose="020B0604020202020204" pitchFamily="34" charset="0"/>
              </a:rPr>
              <a:t>género: </a:t>
            </a:r>
            <a:r>
              <a:rPr lang="es-MX" altLang="es-MX" dirty="0">
                <a:solidFill>
                  <a:schemeClr val="bg2">
                    <a:lumMod val="75000"/>
                  </a:schemeClr>
                </a:solidFill>
                <a:latin typeface="Arial" panose="020B0604020202020204" pitchFamily="34" charset="0"/>
              </a:rPr>
              <a:t>39,758,801 (38,069,032) </a:t>
            </a:r>
          </a:p>
          <a:p>
            <a:pPr lvl="0" eaLnBrk="0" fontAlgn="base" hangingPunct="0">
              <a:spcBef>
                <a:spcPct val="0"/>
              </a:spcBef>
              <a:spcAft>
                <a:spcPct val="0"/>
              </a:spcAft>
              <a:buFontTx/>
              <a:buChar char="•"/>
            </a:pPr>
            <a:r>
              <a:rPr lang="es-MX" altLang="es-MX" dirty="0" smtClean="0">
                <a:solidFill>
                  <a:schemeClr val="bg2">
                    <a:lumMod val="75000"/>
                  </a:schemeClr>
                </a:solidFill>
                <a:latin typeface="Arial" panose="020B0604020202020204" pitchFamily="34" charset="0"/>
              </a:rPr>
              <a:t>Numero de especies validadas </a:t>
            </a:r>
            <a:r>
              <a:rPr lang="es-MX" altLang="es-MX" dirty="0">
                <a:solidFill>
                  <a:schemeClr val="bg2">
                    <a:lumMod val="75000"/>
                  </a:schemeClr>
                </a:solidFill>
                <a:latin typeface="Arial" panose="020B0604020202020204" pitchFamily="34" charset="0"/>
              </a:rPr>
              <a:t>: 148,465 (147,881)</a:t>
            </a:r>
          </a:p>
          <a:p>
            <a:pPr lvl="0" eaLnBrk="0" fontAlgn="base" hangingPunct="0">
              <a:spcBef>
                <a:spcPct val="0"/>
              </a:spcBef>
              <a:spcAft>
                <a:spcPct val="0"/>
              </a:spcAft>
              <a:buFontTx/>
              <a:buChar char="•"/>
            </a:pPr>
            <a:r>
              <a:rPr lang="es-MX" altLang="es-MX" dirty="0">
                <a:solidFill>
                  <a:schemeClr val="bg2">
                    <a:lumMod val="75000"/>
                  </a:schemeClr>
                </a:solidFill>
                <a:latin typeface="Arial" panose="020B0604020202020204" pitchFamily="34" charset="0"/>
              </a:rPr>
              <a:t>Numero de </a:t>
            </a:r>
            <a:r>
              <a:rPr lang="es-MX" altLang="es-MX" dirty="0" err="1" smtClean="0">
                <a:solidFill>
                  <a:schemeClr val="bg2">
                    <a:lumMod val="75000"/>
                  </a:schemeClr>
                </a:solidFill>
                <a:latin typeface="Arial" panose="020B0604020202020204" pitchFamily="34" charset="0"/>
              </a:rPr>
              <a:t>taxa</a:t>
            </a:r>
            <a:r>
              <a:rPr lang="es-MX" altLang="es-MX" dirty="0" smtClean="0">
                <a:solidFill>
                  <a:schemeClr val="bg2">
                    <a:lumMod val="75000"/>
                  </a:schemeClr>
                </a:solidFill>
                <a:latin typeface="Arial" panose="020B0604020202020204" pitchFamily="34" charset="0"/>
              </a:rPr>
              <a:t> marinos validados : </a:t>
            </a:r>
            <a:r>
              <a:rPr lang="es-MX" altLang="es-MX" dirty="0">
                <a:solidFill>
                  <a:schemeClr val="bg2">
                    <a:lumMod val="75000"/>
                  </a:schemeClr>
                </a:solidFill>
                <a:latin typeface="Arial" panose="020B0604020202020204" pitchFamily="34" charset="0"/>
              </a:rPr>
              <a:t>159,236 (158,728)</a:t>
            </a:r>
          </a:p>
          <a:p>
            <a:pPr lvl="0" eaLnBrk="0" fontAlgn="base" hangingPunct="0">
              <a:spcBef>
                <a:spcPct val="0"/>
              </a:spcBef>
              <a:spcAft>
                <a:spcPct val="0"/>
              </a:spcAft>
              <a:buFontTx/>
              <a:buChar char="•"/>
            </a:pPr>
            <a:r>
              <a:rPr lang="es-MX" altLang="es-MX" dirty="0">
                <a:solidFill>
                  <a:schemeClr val="accent6"/>
                </a:solidFill>
                <a:latin typeface="Arial" panose="020B0604020202020204" pitchFamily="34" charset="0"/>
              </a:rPr>
              <a:t>Numero de especies </a:t>
            </a:r>
            <a:r>
              <a:rPr lang="es-MX" altLang="es-MX" dirty="0" smtClean="0">
                <a:solidFill>
                  <a:schemeClr val="accent6"/>
                </a:solidFill>
                <a:latin typeface="Arial" panose="020B0604020202020204" pitchFamily="34" charset="0"/>
              </a:rPr>
              <a:t>marinas validadas</a:t>
            </a:r>
            <a:r>
              <a:rPr lang="es-MX" altLang="es-MX" dirty="0">
                <a:solidFill>
                  <a:schemeClr val="accent6"/>
                </a:solidFill>
                <a:latin typeface="Arial" panose="020B0604020202020204" pitchFamily="34" charset="0"/>
              </a:rPr>
              <a:t>: 116,776 (116,406)</a:t>
            </a:r>
          </a:p>
          <a:p>
            <a:pPr lvl="0" eaLnBrk="0" fontAlgn="base" hangingPunct="0">
              <a:spcBef>
                <a:spcPct val="0"/>
              </a:spcBef>
              <a:spcAft>
                <a:spcPct val="0"/>
              </a:spcAft>
              <a:buFontTx/>
              <a:buChar char="•"/>
            </a:pPr>
            <a:r>
              <a:rPr lang="es-MX" altLang="es-MX" dirty="0">
                <a:solidFill>
                  <a:schemeClr val="bg2">
                    <a:lumMod val="75000"/>
                  </a:schemeClr>
                </a:solidFill>
                <a:latin typeface="Arial" panose="020B0604020202020204" pitchFamily="34" charset="0"/>
              </a:rPr>
              <a:t>Numero de </a:t>
            </a:r>
            <a:r>
              <a:rPr lang="es-MX" altLang="es-MX" dirty="0" smtClean="0">
                <a:solidFill>
                  <a:schemeClr val="bg2">
                    <a:lumMod val="75000"/>
                  </a:schemeClr>
                </a:solidFill>
                <a:latin typeface="Arial" panose="020B0604020202020204" pitchFamily="34" charset="0"/>
              </a:rPr>
              <a:t>géneros marinos validados: </a:t>
            </a:r>
            <a:r>
              <a:rPr lang="es-MX" altLang="es-MX" dirty="0">
                <a:solidFill>
                  <a:schemeClr val="bg2">
                    <a:lumMod val="75000"/>
                  </a:schemeClr>
                </a:solidFill>
                <a:latin typeface="Arial" panose="020B0604020202020204" pitchFamily="34" charset="0"/>
              </a:rPr>
              <a:t>27,029 (26,945)</a:t>
            </a:r>
          </a:p>
          <a:p>
            <a:pPr lvl="0" eaLnBrk="0" fontAlgn="base" hangingPunct="0">
              <a:spcBef>
                <a:spcPct val="0"/>
              </a:spcBef>
              <a:spcAft>
                <a:spcPct val="0"/>
              </a:spcAft>
              <a:buFontTx/>
              <a:buChar char="•"/>
            </a:pPr>
            <a:r>
              <a:rPr lang="es-MX" altLang="es-MX" dirty="0" smtClean="0">
                <a:solidFill>
                  <a:schemeClr val="bg2">
                    <a:lumMod val="75000"/>
                  </a:schemeClr>
                </a:solidFill>
                <a:latin typeface="Arial" panose="020B0604020202020204" pitchFamily="34" charset="0"/>
              </a:rPr>
              <a:t>Numero de bases de datos: </a:t>
            </a:r>
            <a:r>
              <a:rPr lang="es-MX" altLang="es-MX" dirty="0">
                <a:solidFill>
                  <a:schemeClr val="bg2">
                    <a:lumMod val="75000"/>
                  </a:schemeClr>
                </a:solidFill>
                <a:latin typeface="Arial" panose="020B0604020202020204" pitchFamily="34" charset="0"/>
              </a:rPr>
              <a:t>1,865 (1,801)</a:t>
            </a:r>
          </a:p>
          <a:p>
            <a:endParaRPr lang="es-MX" dirty="0">
              <a:solidFill>
                <a:schemeClr val="bg2">
                  <a:lumMod val="75000"/>
                </a:schemeClr>
              </a:solidFill>
            </a:endParaRPr>
          </a:p>
        </p:txBody>
      </p:sp>
    </p:spTree>
    <p:extLst>
      <p:ext uri="{BB962C8B-B14F-4D97-AF65-F5344CB8AC3E}">
        <p14:creationId xmlns:p14="http://schemas.microsoft.com/office/powerpoint/2010/main" val="30990977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37" y="1222073"/>
            <a:ext cx="8820472" cy="4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691680" y="99106"/>
            <a:ext cx="6510115" cy="461665"/>
          </a:xfrm>
          <a:prstGeom prst="rect">
            <a:avLst/>
          </a:prstGeom>
          <a:noFill/>
        </p:spPr>
        <p:txBody>
          <a:bodyPr wrap="none" rtlCol="0">
            <a:spAutoFit/>
          </a:bodyPr>
          <a:lstStyle/>
          <a:p>
            <a:r>
              <a:rPr lang="es-MX" sz="2400" dirty="0">
                <a:solidFill>
                  <a:schemeClr val="bg2">
                    <a:lumMod val="50000"/>
                  </a:schemeClr>
                </a:solidFill>
              </a:rPr>
              <a:t>Principales </a:t>
            </a:r>
            <a:r>
              <a:rPr lang="es-MX" sz="2400" dirty="0" smtClean="0">
                <a:solidFill>
                  <a:schemeClr val="bg2">
                    <a:lumMod val="50000"/>
                  </a:schemeClr>
                </a:solidFill>
              </a:rPr>
              <a:t>provincias biogeográficas marinas </a:t>
            </a:r>
            <a:endParaRPr lang="es-MX" sz="2400" dirty="0">
              <a:solidFill>
                <a:schemeClr val="bg2">
                  <a:lumMod val="50000"/>
                </a:schemeClr>
              </a:solidFill>
            </a:endParaRPr>
          </a:p>
        </p:txBody>
      </p:sp>
      <p:sp>
        <p:nvSpPr>
          <p:cNvPr id="3" name="2 CuadroTexto"/>
          <p:cNvSpPr txBox="1"/>
          <p:nvPr/>
        </p:nvSpPr>
        <p:spPr>
          <a:xfrm>
            <a:off x="2474998" y="560771"/>
            <a:ext cx="4793300" cy="369332"/>
          </a:xfrm>
          <a:prstGeom prst="rect">
            <a:avLst/>
          </a:prstGeom>
          <a:noFill/>
        </p:spPr>
        <p:txBody>
          <a:bodyPr wrap="none" rtlCol="0">
            <a:spAutoFit/>
          </a:bodyPr>
          <a:lstStyle/>
          <a:p>
            <a:r>
              <a:rPr lang="es-MX" dirty="0" smtClean="0">
                <a:solidFill>
                  <a:schemeClr val="bg2">
                    <a:lumMod val="50000"/>
                  </a:schemeClr>
                </a:solidFill>
              </a:rPr>
              <a:t>Basadas en % de endemismos (al menos 10%)</a:t>
            </a:r>
            <a:endParaRPr lang="es-MX" dirty="0">
              <a:solidFill>
                <a:schemeClr val="bg2">
                  <a:lumMod val="50000"/>
                </a:schemeClr>
              </a:solidFill>
            </a:endParaRPr>
          </a:p>
        </p:txBody>
      </p:sp>
      <p:cxnSp>
        <p:nvCxnSpPr>
          <p:cNvPr id="5" name="4 Conector recto de flecha"/>
          <p:cNvCxnSpPr/>
          <p:nvPr/>
        </p:nvCxnSpPr>
        <p:spPr>
          <a:xfrm>
            <a:off x="1924493" y="3148720"/>
            <a:ext cx="703291" cy="28005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475656" y="6120386"/>
            <a:ext cx="2743443" cy="369332"/>
          </a:xfrm>
          <a:prstGeom prst="rect">
            <a:avLst/>
          </a:prstGeom>
          <a:noFill/>
        </p:spPr>
        <p:txBody>
          <a:bodyPr wrap="none" rtlCol="0">
            <a:spAutoFit/>
          </a:bodyPr>
          <a:lstStyle/>
          <a:p>
            <a:r>
              <a:rPr lang="es-MX" dirty="0" smtClean="0">
                <a:solidFill>
                  <a:schemeClr val="bg2">
                    <a:lumMod val="50000"/>
                  </a:schemeClr>
                </a:solidFill>
              </a:rPr>
              <a:t>Pacifico oriental tropical</a:t>
            </a:r>
            <a:endParaRPr lang="es-MX" dirty="0">
              <a:solidFill>
                <a:schemeClr val="bg2">
                  <a:lumMod val="50000"/>
                </a:schemeClr>
              </a:solidFill>
            </a:endParaRPr>
          </a:p>
        </p:txBody>
      </p:sp>
      <p:cxnSp>
        <p:nvCxnSpPr>
          <p:cNvPr id="9" name="8 Conector recto de flecha"/>
          <p:cNvCxnSpPr/>
          <p:nvPr/>
        </p:nvCxnSpPr>
        <p:spPr>
          <a:xfrm flipH="1" flipV="1">
            <a:off x="2627784" y="2996952"/>
            <a:ext cx="3168352" cy="295232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5575424" y="5949280"/>
            <a:ext cx="854721" cy="369332"/>
          </a:xfrm>
          <a:prstGeom prst="rect">
            <a:avLst/>
          </a:prstGeom>
          <a:noFill/>
        </p:spPr>
        <p:txBody>
          <a:bodyPr wrap="none" rtlCol="0">
            <a:spAutoFit/>
          </a:bodyPr>
          <a:lstStyle/>
          <a:p>
            <a:r>
              <a:rPr lang="es-MX" dirty="0" smtClean="0">
                <a:solidFill>
                  <a:srgbClr val="3366FF"/>
                </a:solidFill>
              </a:rPr>
              <a:t>Caribe</a:t>
            </a:r>
            <a:endParaRPr lang="es-MX" dirty="0">
              <a:solidFill>
                <a:srgbClr val="3366FF"/>
              </a:solidFill>
            </a:endParaRPr>
          </a:p>
        </p:txBody>
      </p:sp>
    </p:spTree>
    <p:extLst>
      <p:ext uri="{BB962C8B-B14F-4D97-AF65-F5344CB8AC3E}">
        <p14:creationId xmlns:p14="http://schemas.microsoft.com/office/powerpoint/2010/main" val="37868407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692696"/>
            <a:ext cx="8351857" cy="3744416"/>
          </a:xfrm>
          <a:prstGeom prst="rect">
            <a:avLst/>
          </a:prstGeom>
        </p:spPr>
      </p:pic>
    </p:spTree>
    <p:extLst>
      <p:ext uri="{BB962C8B-B14F-4D97-AF65-F5344CB8AC3E}">
        <p14:creationId xmlns:p14="http://schemas.microsoft.com/office/powerpoint/2010/main" val="12369857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90"/>
            <a:ext cx="4317112" cy="3228578"/>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501155"/>
            <a:ext cx="3810000" cy="3476625"/>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8" y="3776812"/>
            <a:ext cx="4313664" cy="3081188"/>
          </a:xfrm>
          <a:prstGeom prst="rect">
            <a:avLst/>
          </a:prstGeom>
        </p:spPr>
      </p:pic>
    </p:spTree>
    <p:extLst>
      <p:ext uri="{BB962C8B-B14F-4D97-AF65-F5344CB8AC3E}">
        <p14:creationId xmlns:p14="http://schemas.microsoft.com/office/powerpoint/2010/main" val="6601216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484784"/>
            <a:ext cx="3989155" cy="3096344"/>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1609298"/>
            <a:ext cx="4680520" cy="2847316"/>
          </a:xfrm>
          <a:prstGeom prst="rect">
            <a:avLst/>
          </a:prstGeom>
        </p:spPr>
      </p:pic>
    </p:spTree>
    <p:extLst>
      <p:ext uri="{BB962C8B-B14F-4D97-AF65-F5344CB8AC3E}">
        <p14:creationId xmlns:p14="http://schemas.microsoft.com/office/powerpoint/2010/main" val="27211858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259632" y="836712"/>
            <a:ext cx="7272808" cy="581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3825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00796" y="404664"/>
            <a:ext cx="8229600"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es-ES" dirty="0" smtClean="0">
                <a:solidFill>
                  <a:schemeClr val="tx1">
                    <a:lumMod val="65000"/>
                    <a:lumOff val="35000"/>
                  </a:schemeClr>
                </a:solidFill>
              </a:rPr>
              <a:t>Océanos</a:t>
            </a:r>
            <a:endParaRPr lang="es-ES" dirty="0">
              <a:solidFill>
                <a:schemeClr val="tx1">
                  <a:lumMod val="65000"/>
                  <a:lumOff val="35000"/>
                </a:schemeClr>
              </a:solidFill>
            </a:endParaRPr>
          </a:p>
        </p:txBody>
      </p:sp>
      <p:sp>
        <p:nvSpPr>
          <p:cNvPr id="7" name="Rectangle 3"/>
          <p:cNvSpPr txBox="1">
            <a:spLocks noChangeArrowheads="1"/>
          </p:cNvSpPr>
          <p:nvPr/>
        </p:nvSpPr>
        <p:spPr bwMode="auto">
          <a:xfrm>
            <a:off x="518337" y="1340768"/>
            <a:ext cx="7859712" cy="240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defRPr/>
            </a:pPr>
            <a:r>
              <a:rPr lang="es-ES" kern="0" dirty="0" smtClean="0">
                <a:solidFill>
                  <a:schemeClr val="accent2">
                    <a:lumMod val="75000"/>
                  </a:schemeClr>
                </a:solidFill>
                <a:latin typeface="Arial"/>
              </a:rPr>
              <a:t>Regulación del </a:t>
            </a:r>
            <a:r>
              <a:rPr lang="es-ES" kern="0" dirty="0" smtClean="0">
                <a:solidFill>
                  <a:schemeClr val="accent2">
                    <a:lumMod val="75000"/>
                  </a:schemeClr>
                </a:solidFill>
                <a:latin typeface="Arial"/>
              </a:rPr>
              <a:t>clima.</a:t>
            </a:r>
            <a:endParaRPr kumimoji="0" lang="es-ES" sz="3200" b="0" i="0" u="none" strike="noStrike" kern="0" cap="none" spc="0" normalizeH="0" baseline="0" noProof="0" dirty="0" smtClean="0">
              <a:ln>
                <a:noFill/>
              </a:ln>
              <a:solidFill>
                <a:schemeClr val="accent2">
                  <a:lumMod val="75000"/>
                </a:schemeClr>
              </a:solidFill>
              <a:effectLst/>
              <a:uLnTx/>
              <a:uFillTx/>
              <a:latin typeface="Arial"/>
              <a:ea typeface="+mn-ea"/>
              <a:cs typeface="+mn-cs"/>
            </a:endParaRPr>
          </a:p>
          <a:p>
            <a:pPr lvl="0">
              <a:defRPr/>
            </a:pPr>
            <a:r>
              <a:rPr lang="es-ES" kern="0" dirty="0" smtClean="0">
                <a:solidFill>
                  <a:schemeClr val="accent2">
                    <a:lumMod val="75000"/>
                  </a:schemeClr>
                </a:solidFill>
                <a:latin typeface="Arial"/>
              </a:rPr>
              <a:t>Absorción de carbono y </a:t>
            </a:r>
            <a:r>
              <a:rPr kumimoji="0" lang="es-ES" sz="3200" b="0" i="0" u="none" strike="noStrike" kern="0" cap="none" spc="0" normalizeH="0" baseline="0" noProof="0" dirty="0" smtClean="0">
                <a:ln>
                  <a:noFill/>
                </a:ln>
                <a:solidFill>
                  <a:schemeClr val="accent2">
                    <a:lumMod val="75000"/>
                  </a:schemeClr>
                </a:solidFill>
                <a:effectLst/>
                <a:uLnTx/>
                <a:uFillTx/>
                <a:latin typeface="Arial"/>
                <a:ea typeface="+mn-ea"/>
                <a:cs typeface="+mn-cs"/>
              </a:rPr>
              <a:t>fijación.</a:t>
            </a:r>
            <a:endParaRPr kumimoji="0" lang="es-ES" sz="3200" b="0" i="0" u="none" strike="noStrike" kern="0" cap="none" spc="0" normalizeH="0" baseline="0" noProof="0" dirty="0" smtClean="0">
              <a:ln>
                <a:noFill/>
              </a:ln>
              <a:solidFill>
                <a:schemeClr val="accent2">
                  <a:lumMod val="75000"/>
                </a:schemeClr>
              </a:solidFill>
              <a:effectLst/>
              <a:uLnTx/>
              <a:uFillTx/>
              <a:latin typeface="Arial"/>
              <a:ea typeface="+mn-ea"/>
              <a:cs typeface="+mn-cs"/>
            </a:endParaRPr>
          </a:p>
          <a:p>
            <a:pPr lvl="0">
              <a:defRPr/>
            </a:pPr>
            <a:r>
              <a:rPr lang="es-ES" kern="0" dirty="0" smtClean="0">
                <a:solidFill>
                  <a:schemeClr val="accent2">
                    <a:lumMod val="75000"/>
                  </a:schemeClr>
                </a:solidFill>
                <a:latin typeface="Arial"/>
              </a:rPr>
              <a:t>Producción de </a:t>
            </a:r>
            <a:r>
              <a:rPr lang="es-ES" kern="0" dirty="0" smtClean="0">
                <a:solidFill>
                  <a:schemeClr val="accent2">
                    <a:lumMod val="75000"/>
                  </a:schemeClr>
                </a:solidFill>
                <a:latin typeface="Arial"/>
              </a:rPr>
              <a:t>oxígeno.</a:t>
            </a:r>
            <a:endParaRPr kumimoji="0" lang="es-ES" sz="3200" b="0" i="0" u="none" strike="noStrike" kern="0" cap="none" spc="0" normalizeH="0" baseline="0" noProof="0" dirty="0" smtClean="0">
              <a:ln>
                <a:noFill/>
              </a:ln>
              <a:solidFill>
                <a:schemeClr val="accent2">
                  <a:lumMod val="75000"/>
                </a:schemeClr>
              </a:solidFill>
              <a:effectLst/>
              <a:uLnTx/>
              <a:uFillTx/>
              <a:latin typeface="Arial"/>
              <a:ea typeface="+mn-ea"/>
              <a:cs typeface="+mn-cs"/>
            </a:endParaRPr>
          </a:p>
        </p:txBody>
      </p:sp>
      <p:pic>
        <p:nvPicPr>
          <p:cNvPr id="1026" name="Picture 2" descr="http://science.nasa.gov/media/medialibrary/2010/03/31/system_pyramid2.jpg/image_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096" y="2852936"/>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1512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 A DBO (Demanda Bioquímica de Oxigênio) o principal indicador de&#10;poluição por esgotos. O aumento da DBO indica aumento 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0120"/>
            <a:ext cx="8640960" cy="648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792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cosistemas pelágic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48680"/>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362887" y="116632"/>
            <a:ext cx="2446504" cy="369332"/>
          </a:xfrm>
          <a:prstGeom prst="rect">
            <a:avLst/>
          </a:prstGeom>
          <a:noFill/>
        </p:spPr>
        <p:txBody>
          <a:bodyPr wrap="none" rtlCol="0">
            <a:spAutoFit/>
          </a:bodyPr>
          <a:lstStyle/>
          <a:p>
            <a:r>
              <a:rPr lang="es-MX" dirty="0" smtClean="0">
                <a:solidFill>
                  <a:srgbClr val="3366FF"/>
                </a:solidFill>
              </a:rPr>
              <a:t>Ecosistemas pelágicos</a:t>
            </a:r>
            <a:endParaRPr lang="es-MX" dirty="0">
              <a:solidFill>
                <a:srgbClr val="3366FF"/>
              </a:solidFill>
            </a:endParaRPr>
          </a:p>
        </p:txBody>
      </p:sp>
    </p:spTree>
    <p:extLst>
      <p:ext uri="{BB962C8B-B14F-4D97-AF65-F5344CB8AC3E}">
        <p14:creationId xmlns:p14="http://schemas.microsoft.com/office/powerpoint/2010/main" val="3082176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4" descr="Image result for pteropo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pSp>
        <p:nvGrpSpPr>
          <p:cNvPr id="11" name="10 Grupo"/>
          <p:cNvGrpSpPr/>
          <p:nvPr/>
        </p:nvGrpSpPr>
        <p:grpSpPr>
          <a:xfrm>
            <a:off x="107504" y="1159058"/>
            <a:ext cx="9156686" cy="5540621"/>
            <a:chOff x="174760" y="548680"/>
            <a:chExt cx="9156686" cy="5540621"/>
          </a:xfrm>
        </p:grpSpPr>
        <p:pic>
          <p:nvPicPr>
            <p:cNvPr id="3" name="Imagen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68" t="2833" r="4110" b="5558"/>
            <a:stretch/>
          </p:blipFill>
          <p:spPr>
            <a:xfrm>
              <a:off x="2270927" y="548680"/>
              <a:ext cx="7060519" cy="5540621"/>
            </a:xfrm>
            <a:prstGeom prst="rect">
              <a:avLst/>
            </a:prstGeom>
          </p:spPr>
        </p:pic>
        <p:sp>
          <p:nvSpPr>
            <p:cNvPr id="2" name="1 CuadroTexto"/>
            <p:cNvSpPr txBox="1"/>
            <p:nvPr/>
          </p:nvSpPr>
          <p:spPr>
            <a:xfrm>
              <a:off x="728713" y="4508845"/>
              <a:ext cx="1037463" cy="369332"/>
            </a:xfrm>
            <a:prstGeom prst="rect">
              <a:avLst/>
            </a:prstGeom>
            <a:noFill/>
          </p:spPr>
          <p:txBody>
            <a:bodyPr wrap="none" rtlCol="0">
              <a:spAutoFit/>
            </a:bodyPr>
            <a:lstStyle/>
            <a:p>
              <a:r>
                <a:rPr lang="es-MX" dirty="0" smtClean="0"/>
                <a:t>Medusas</a:t>
              </a:r>
              <a:endParaRPr lang="es-MX" dirty="0"/>
            </a:p>
          </p:txBody>
        </p:sp>
        <p:sp>
          <p:nvSpPr>
            <p:cNvPr id="4" name="3 CuadroTexto"/>
            <p:cNvSpPr txBox="1"/>
            <p:nvPr/>
          </p:nvSpPr>
          <p:spPr>
            <a:xfrm>
              <a:off x="1074320" y="828841"/>
              <a:ext cx="691856" cy="369332"/>
            </a:xfrm>
            <a:prstGeom prst="rect">
              <a:avLst/>
            </a:prstGeom>
            <a:noFill/>
          </p:spPr>
          <p:txBody>
            <a:bodyPr wrap="none" rtlCol="0">
              <a:spAutoFit/>
            </a:bodyPr>
            <a:lstStyle/>
            <a:p>
              <a:r>
                <a:rPr lang="es-MX" dirty="0" smtClean="0"/>
                <a:t>Virus</a:t>
              </a:r>
              <a:endParaRPr lang="es-MX" dirty="0"/>
            </a:p>
          </p:txBody>
        </p:sp>
        <p:pic>
          <p:nvPicPr>
            <p:cNvPr id="1026" name="Picture 2" descr="Image result for marine viru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765" y="706009"/>
              <a:ext cx="486345" cy="67683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792552" y="1489510"/>
              <a:ext cx="1138453" cy="369332"/>
            </a:xfrm>
            <a:prstGeom prst="rect">
              <a:avLst/>
            </a:prstGeom>
            <a:noFill/>
          </p:spPr>
          <p:txBody>
            <a:bodyPr wrap="none" rtlCol="0">
              <a:spAutoFit/>
            </a:bodyPr>
            <a:lstStyle/>
            <a:p>
              <a:r>
                <a:rPr lang="es-MX" dirty="0" smtClean="0"/>
                <a:t>Bacterias</a:t>
              </a:r>
              <a:endParaRPr lang="es-MX" dirty="0"/>
            </a:p>
          </p:txBody>
        </p:sp>
        <p:pic>
          <p:nvPicPr>
            <p:cNvPr id="1028" name="Picture 4" descr="Image result for marine bacteria speci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7850" y="1422148"/>
              <a:ext cx="609746" cy="5040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ccolithophori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1485" y="2564904"/>
              <a:ext cx="677065" cy="624593"/>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669121" y="2077643"/>
              <a:ext cx="1261884" cy="369332"/>
            </a:xfrm>
            <a:prstGeom prst="rect">
              <a:avLst/>
            </a:prstGeom>
            <a:noFill/>
          </p:spPr>
          <p:txBody>
            <a:bodyPr wrap="none" rtlCol="0">
              <a:spAutoFit/>
            </a:bodyPr>
            <a:lstStyle/>
            <a:p>
              <a:r>
                <a:rPr lang="es-MX" dirty="0" smtClean="0"/>
                <a:t>Diatomeas</a:t>
              </a:r>
              <a:endParaRPr lang="es-MX" dirty="0"/>
            </a:p>
          </p:txBody>
        </p:sp>
        <p:sp>
          <p:nvSpPr>
            <p:cNvPr id="7" name="6 CuadroTexto"/>
            <p:cNvSpPr txBox="1"/>
            <p:nvPr/>
          </p:nvSpPr>
          <p:spPr>
            <a:xfrm>
              <a:off x="174760" y="2683400"/>
              <a:ext cx="1739579" cy="369332"/>
            </a:xfrm>
            <a:prstGeom prst="rect">
              <a:avLst/>
            </a:prstGeom>
            <a:noFill/>
          </p:spPr>
          <p:txBody>
            <a:bodyPr wrap="none" rtlCol="0">
              <a:spAutoFit/>
            </a:bodyPr>
            <a:lstStyle/>
            <a:p>
              <a:r>
                <a:rPr lang="es-MX" dirty="0" err="1" smtClean="0"/>
                <a:t>Cocolitofóridos</a:t>
              </a:r>
              <a:endParaRPr lang="es-MX" dirty="0"/>
            </a:p>
          </p:txBody>
        </p:sp>
        <p:pic>
          <p:nvPicPr>
            <p:cNvPr id="1034" name="Picture 10" descr="Image result for copepod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5785" y="3212075"/>
              <a:ext cx="688463" cy="566834"/>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19076" y="3318990"/>
              <a:ext cx="1297150" cy="369332"/>
            </a:xfrm>
            <a:prstGeom prst="rect">
              <a:avLst/>
            </a:prstGeom>
            <a:noFill/>
          </p:spPr>
          <p:txBody>
            <a:bodyPr wrap="none" rtlCol="0">
              <a:spAutoFit/>
            </a:bodyPr>
            <a:lstStyle/>
            <a:p>
              <a:r>
                <a:rPr lang="es-MX" dirty="0" smtClean="0"/>
                <a:t>Copépodos</a:t>
              </a:r>
              <a:endParaRPr lang="es-MX" dirty="0"/>
            </a:p>
          </p:txBody>
        </p:sp>
        <p:pic>
          <p:nvPicPr>
            <p:cNvPr id="1036" name="Picture 12" descr="Image result for diatoms under microscop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0915" y="2007823"/>
              <a:ext cx="764043" cy="50897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pteropod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1973" y="3809053"/>
              <a:ext cx="696183" cy="5218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5778" y="4375049"/>
              <a:ext cx="853890" cy="569545"/>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518631" y="3929369"/>
              <a:ext cx="1340432" cy="369332"/>
            </a:xfrm>
            <a:prstGeom prst="rect">
              <a:avLst/>
            </a:prstGeom>
            <a:noFill/>
          </p:spPr>
          <p:txBody>
            <a:bodyPr wrap="none" rtlCol="0">
              <a:spAutoFit/>
            </a:bodyPr>
            <a:lstStyle/>
            <a:p>
              <a:r>
                <a:rPr lang="es-MX" dirty="0" err="1" smtClean="0"/>
                <a:t>Pteropodos</a:t>
              </a:r>
              <a:endParaRPr lang="es-MX" dirty="0"/>
            </a:p>
          </p:txBody>
        </p:sp>
      </p:grpSp>
      <p:sp>
        <p:nvSpPr>
          <p:cNvPr id="12" name="11 CuadroTexto"/>
          <p:cNvSpPr txBox="1"/>
          <p:nvPr/>
        </p:nvSpPr>
        <p:spPr>
          <a:xfrm>
            <a:off x="3707904" y="154355"/>
            <a:ext cx="2183611" cy="707886"/>
          </a:xfrm>
          <a:prstGeom prst="rect">
            <a:avLst/>
          </a:prstGeom>
          <a:noFill/>
        </p:spPr>
        <p:txBody>
          <a:bodyPr wrap="none" rtlCol="0">
            <a:spAutoFit/>
          </a:bodyPr>
          <a:lstStyle/>
          <a:p>
            <a:r>
              <a:rPr lang="es-MX" sz="4000" dirty="0" smtClean="0">
                <a:solidFill>
                  <a:srgbClr val="0066FF"/>
                </a:solidFill>
              </a:rPr>
              <a:t>Plancton</a:t>
            </a:r>
            <a:endParaRPr lang="es-MX" sz="4000" dirty="0">
              <a:solidFill>
                <a:srgbClr val="0066FF"/>
              </a:solidFill>
            </a:endParaRPr>
          </a:p>
        </p:txBody>
      </p:sp>
    </p:spTree>
    <p:extLst>
      <p:ext uri="{BB962C8B-B14F-4D97-AF65-F5344CB8AC3E}">
        <p14:creationId xmlns:p14="http://schemas.microsoft.com/office/powerpoint/2010/main" val="1018875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22094"/>
          <a:stretch/>
        </p:blipFill>
        <p:spPr>
          <a:xfrm>
            <a:off x="755576" y="1268760"/>
            <a:ext cx="7632848" cy="4464496"/>
          </a:xfrm>
          <a:prstGeom prst="rect">
            <a:avLst/>
          </a:prstGeom>
        </p:spPr>
      </p:pic>
      <p:sp>
        <p:nvSpPr>
          <p:cNvPr id="3" name="CuadroTexto 2"/>
          <p:cNvSpPr txBox="1"/>
          <p:nvPr/>
        </p:nvSpPr>
        <p:spPr>
          <a:xfrm>
            <a:off x="2887885" y="116632"/>
            <a:ext cx="3368230" cy="769441"/>
          </a:xfrm>
          <a:prstGeom prst="rect">
            <a:avLst/>
          </a:prstGeom>
          <a:noFill/>
        </p:spPr>
        <p:txBody>
          <a:bodyPr wrap="none" rtlCol="0">
            <a:spAutoFit/>
          </a:bodyPr>
          <a:lstStyle/>
          <a:p>
            <a:r>
              <a:rPr lang="es-MX" sz="4400" dirty="0" smtClean="0">
                <a:solidFill>
                  <a:srgbClr val="0066FF"/>
                </a:solidFill>
              </a:rPr>
              <a:t>Fitoplancton</a:t>
            </a:r>
            <a:endParaRPr lang="es-MX" sz="4400" dirty="0">
              <a:solidFill>
                <a:srgbClr val="0066FF"/>
              </a:solidFill>
            </a:endParaRPr>
          </a:p>
        </p:txBody>
      </p:sp>
    </p:spTree>
    <p:extLst>
      <p:ext uri="{BB962C8B-B14F-4D97-AF65-F5344CB8AC3E}">
        <p14:creationId xmlns:p14="http://schemas.microsoft.com/office/powerpoint/2010/main" val="2574984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80728"/>
            <a:ext cx="3960440" cy="3011741"/>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980728"/>
            <a:ext cx="4211960" cy="3158970"/>
          </a:xfrm>
          <a:prstGeom prst="rect">
            <a:avLst/>
          </a:prstGeom>
        </p:spPr>
      </p:pic>
      <p:sp>
        <p:nvSpPr>
          <p:cNvPr id="4" name="CuadroTexto 3"/>
          <p:cNvSpPr txBox="1"/>
          <p:nvPr/>
        </p:nvSpPr>
        <p:spPr>
          <a:xfrm>
            <a:off x="683568" y="28909"/>
            <a:ext cx="2744662" cy="923330"/>
          </a:xfrm>
          <a:prstGeom prst="rect">
            <a:avLst/>
          </a:prstGeom>
          <a:noFill/>
        </p:spPr>
        <p:txBody>
          <a:bodyPr wrap="none" rtlCol="0">
            <a:spAutoFit/>
          </a:bodyPr>
          <a:lstStyle/>
          <a:p>
            <a:r>
              <a:rPr lang="es-MX" dirty="0" smtClean="0">
                <a:solidFill>
                  <a:srgbClr val="0066FF"/>
                </a:solidFill>
              </a:rPr>
              <a:t>Diatomeas</a:t>
            </a:r>
          </a:p>
          <a:p>
            <a:endParaRPr lang="es-MX" dirty="0">
              <a:solidFill>
                <a:srgbClr val="0066FF"/>
              </a:solidFill>
            </a:endParaRPr>
          </a:p>
          <a:p>
            <a:r>
              <a:rPr lang="es-MX" dirty="0" smtClean="0">
                <a:solidFill>
                  <a:srgbClr val="0066FF"/>
                </a:solidFill>
              </a:rPr>
              <a:t>Latitudes medias y bajas</a:t>
            </a:r>
            <a:endParaRPr lang="es-MX" dirty="0">
              <a:solidFill>
                <a:srgbClr val="0066FF"/>
              </a:solidFill>
            </a:endParaRPr>
          </a:p>
        </p:txBody>
      </p:sp>
      <p:sp>
        <p:nvSpPr>
          <p:cNvPr id="5" name="CuadroTexto 4"/>
          <p:cNvSpPr txBox="1"/>
          <p:nvPr/>
        </p:nvSpPr>
        <p:spPr>
          <a:xfrm>
            <a:off x="5724128" y="57398"/>
            <a:ext cx="1710725" cy="923330"/>
          </a:xfrm>
          <a:prstGeom prst="rect">
            <a:avLst/>
          </a:prstGeom>
          <a:noFill/>
        </p:spPr>
        <p:txBody>
          <a:bodyPr wrap="none" rtlCol="0">
            <a:spAutoFit/>
          </a:bodyPr>
          <a:lstStyle/>
          <a:p>
            <a:r>
              <a:rPr lang="es-MX" dirty="0" smtClean="0">
                <a:solidFill>
                  <a:srgbClr val="0066FF"/>
                </a:solidFill>
              </a:rPr>
              <a:t>Dinoflagelados</a:t>
            </a:r>
          </a:p>
          <a:p>
            <a:endParaRPr lang="es-MX" dirty="0" smtClean="0">
              <a:solidFill>
                <a:srgbClr val="0066FF"/>
              </a:solidFill>
            </a:endParaRPr>
          </a:p>
          <a:p>
            <a:r>
              <a:rPr lang="es-MX" dirty="0" smtClean="0">
                <a:solidFill>
                  <a:srgbClr val="0066FF"/>
                </a:solidFill>
              </a:rPr>
              <a:t>Latitudes altas</a:t>
            </a:r>
            <a:endParaRPr lang="es-MX" dirty="0">
              <a:solidFill>
                <a:srgbClr val="0066FF"/>
              </a:solidFill>
            </a:endParaRPr>
          </a:p>
        </p:txBody>
      </p:sp>
      <p:sp>
        <p:nvSpPr>
          <p:cNvPr id="6" name="CuadroTexto 5"/>
          <p:cNvSpPr txBox="1"/>
          <p:nvPr/>
        </p:nvSpPr>
        <p:spPr>
          <a:xfrm>
            <a:off x="251520" y="4365104"/>
            <a:ext cx="3839513" cy="923330"/>
          </a:xfrm>
          <a:prstGeom prst="rect">
            <a:avLst/>
          </a:prstGeom>
          <a:noFill/>
        </p:spPr>
        <p:txBody>
          <a:bodyPr wrap="none" rtlCol="0">
            <a:spAutoFit/>
          </a:bodyPr>
          <a:lstStyle/>
          <a:p>
            <a:pPr marL="285750" indent="-285750">
              <a:buFont typeface="Arial" panose="020B0604020202020204" pitchFamily="34" charset="0"/>
              <a:buChar char="•"/>
            </a:pPr>
            <a:r>
              <a:rPr lang="es-MX" dirty="0" smtClean="0">
                <a:solidFill>
                  <a:srgbClr val="0066FF"/>
                </a:solidFill>
              </a:rPr>
              <a:t>Unicelulares.</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Poseen un caparazón de </a:t>
            </a:r>
            <a:r>
              <a:rPr lang="es-MX" dirty="0" smtClean="0">
                <a:solidFill>
                  <a:srgbClr val="0066FF"/>
                </a:solidFill>
              </a:rPr>
              <a:t>silicato.</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20,000 </a:t>
            </a:r>
            <a:r>
              <a:rPr lang="es-MX" dirty="0" smtClean="0">
                <a:solidFill>
                  <a:srgbClr val="0066FF"/>
                </a:solidFill>
              </a:rPr>
              <a:t>especies.</a:t>
            </a:r>
            <a:endParaRPr lang="es-MX" dirty="0">
              <a:solidFill>
                <a:srgbClr val="0066FF"/>
              </a:solidFill>
            </a:endParaRPr>
          </a:p>
        </p:txBody>
      </p:sp>
      <p:sp>
        <p:nvSpPr>
          <p:cNvPr id="7" name="CuadroTexto 6"/>
          <p:cNvSpPr txBox="1"/>
          <p:nvPr/>
        </p:nvSpPr>
        <p:spPr>
          <a:xfrm>
            <a:off x="4860032" y="4221088"/>
            <a:ext cx="3608680" cy="1200329"/>
          </a:xfrm>
          <a:prstGeom prst="rect">
            <a:avLst/>
          </a:prstGeom>
          <a:noFill/>
        </p:spPr>
        <p:txBody>
          <a:bodyPr wrap="none" rtlCol="0">
            <a:spAutoFit/>
          </a:bodyPr>
          <a:lstStyle/>
          <a:p>
            <a:pPr marL="285750" indent="-285750">
              <a:buFont typeface="Arial" panose="020B0604020202020204" pitchFamily="34" charset="0"/>
              <a:buChar char="•"/>
            </a:pPr>
            <a:r>
              <a:rPr lang="es-MX" dirty="0" smtClean="0">
                <a:solidFill>
                  <a:srgbClr val="0066FF"/>
                </a:solidFill>
              </a:rPr>
              <a:t>Usualmente poseen 2 </a:t>
            </a:r>
            <a:r>
              <a:rPr lang="es-MX" dirty="0" smtClean="0">
                <a:solidFill>
                  <a:srgbClr val="0066FF"/>
                </a:solidFill>
              </a:rPr>
              <a:t>flagelos.</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Tienen un esqueleto </a:t>
            </a:r>
            <a:r>
              <a:rPr lang="es-MX" dirty="0" smtClean="0">
                <a:solidFill>
                  <a:srgbClr val="0066FF"/>
                </a:solidFill>
              </a:rPr>
              <a:t>orgánico.</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2400 </a:t>
            </a:r>
            <a:r>
              <a:rPr lang="es-MX" dirty="0" smtClean="0">
                <a:solidFill>
                  <a:srgbClr val="0066FF"/>
                </a:solidFill>
              </a:rPr>
              <a:t>especies.</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Algunos </a:t>
            </a:r>
            <a:r>
              <a:rPr lang="es-MX" dirty="0" smtClean="0">
                <a:solidFill>
                  <a:srgbClr val="0066FF"/>
                </a:solidFill>
              </a:rPr>
              <a:t>bioluminiscentes.</a:t>
            </a:r>
            <a:endParaRPr lang="es-MX" dirty="0">
              <a:solidFill>
                <a:srgbClr val="0066FF"/>
              </a:solidFill>
            </a:endParaRPr>
          </a:p>
        </p:txBody>
      </p:sp>
    </p:spTree>
    <p:extLst>
      <p:ext uri="{BB962C8B-B14F-4D97-AF65-F5344CB8AC3E}">
        <p14:creationId xmlns:p14="http://schemas.microsoft.com/office/powerpoint/2010/main" val="2358433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789855" y="-62391"/>
            <a:ext cx="3300904" cy="769441"/>
          </a:xfrm>
          <a:prstGeom prst="rect">
            <a:avLst/>
          </a:prstGeom>
          <a:noFill/>
        </p:spPr>
        <p:txBody>
          <a:bodyPr wrap="none" rtlCol="0">
            <a:spAutoFit/>
          </a:bodyPr>
          <a:lstStyle/>
          <a:p>
            <a:r>
              <a:rPr lang="es-MX" sz="4400" dirty="0" smtClean="0">
                <a:solidFill>
                  <a:srgbClr val="0066FF"/>
                </a:solidFill>
              </a:rPr>
              <a:t>Zooplancton</a:t>
            </a:r>
            <a:endParaRPr lang="es-MX" sz="4400" dirty="0">
              <a:solidFill>
                <a:srgbClr val="0066FF"/>
              </a:solidFill>
            </a:endParaRPr>
          </a:p>
        </p:txBody>
      </p:sp>
      <p:sp>
        <p:nvSpPr>
          <p:cNvPr id="3" name="2 CuadroTexto"/>
          <p:cNvSpPr txBox="1"/>
          <p:nvPr/>
        </p:nvSpPr>
        <p:spPr>
          <a:xfrm>
            <a:off x="899592" y="4653136"/>
            <a:ext cx="7673896" cy="1731243"/>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s-MX" dirty="0" smtClean="0">
                <a:solidFill>
                  <a:srgbClr val="0066FF"/>
                </a:solidFill>
              </a:rPr>
              <a:t>Crustáceos (Copépodos, krill, cladóceros</a:t>
            </a:r>
            <a:r>
              <a:rPr lang="es-MX" dirty="0" smtClean="0">
                <a:solidFill>
                  <a:srgbClr val="0066FF"/>
                </a:solidFill>
              </a:rPr>
              <a:t>).</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Gelatinoso (Medusas, sifonóforos, salpas</a:t>
            </a:r>
            <a:r>
              <a:rPr lang="es-MX" dirty="0" smtClean="0">
                <a:solidFill>
                  <a:srgbClr val="0066FF"/>
                </a:solidFill>
              </a:rPr>
              <a:t>).</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Larvas de peces (sardinas, anchovetas, escómbridos, etc.</a:t>
            </a:r>
            <a:r>
              <a:rPr lang="es-MX" dirty="0" smtClean="0">
                <a:solidFill>
                  <a:srgbClr val="0066FF"/>
                </a:solidFill>
              </a:rPr>
              <a:t>).</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Otros (Quetognatos, Pteropodos, poliquetos, Ciliados, foraminíferos</a:t>
            </a:r>
            <a:r>
              <a:rPr lang="es-MX" dirty="0" smtClean="0">
                <a:solidFill>
                  <a:srgbClr val="0066FF"/>
                </a:solidFill>
              </a:rPr>
              <a:t>).</a:t>
            </a:r>
            <a:endParaRPr lang="es-MX" dirty="0">
              <a:solidFill>
                <a:srgbClr val="0066FF"/>
              </a:solidFill>
            </a:endParaRPr>
          </a:p>
        </p:txBody>
      </p:sp>
      <p:pic>
        <p:nvPicPr>
          <p:cNvPr id="5" name="Picture 2" descr="Image result for zooplank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043" y="620687"/>
            <a:ext cx="7810500" cy="390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2967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39552" y="476672"/>
            <a:ext cx="2473754" cy="369332"/>
          </a:xfrm>
          <a:prstGeom prst="rect">
            <a:avLst/>
          </a:prstGeom>
          <a:noFill/>
        </p:spPr>
        <p:txBody>
          <a:bodyPr wrap="none" rtlCol="0">
            <a:spAutoFit/>
          </a:bodyPr>
          <a:lstStyle/>
          <a:p>
            <a:r>
              <a:rPr lang="es-MX" dirty="0" err="1" smtClean="0">
                <a:solidFill>
                  <a:srgbClr val="0066FF"/>
                </a:solidFill>
              </a:rPr>
              <a:t>Ictioplancton</a:t>
            </a:r>
            <a:r>
              <a:rPr lang="es-MX" dirty="0" smtClean="0">
                <a:solidFill>
                  <a:srgbClr val="0066FF"/>
                </a:solidFill>
              </a:rPr>
              <a:t> pelágico</a:t>
            </a:r>
            <a:endParaRPr lang="es-MX" dirty="0">
              <a:solidFill>
                <a:srgbClr val="0066FF"/>
              </a:solidFill>
            </a:endParaRPr>
          </a:p>
        </p:txBody>
      </p:sp>
      <p:pic>
        <p:nvPicPr>
          <p:cNvPr id="4100" name="Picture 4" descr="Image result for pelagic ichthyoplank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7725"/>
            <a:ext cx="563590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6425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07904" y="116632"/>
            <a:ext cx="1805302" cy="707886"/>
          </a:xfrm>
          <a:prstGeom prst="rect">
            <a:avLst/>
          </a:prstGeom>
          <a:noFill/>
        </p:spPr>
        <p:txBody>
          <a:bodyPr wrap="none" rtlCol="0">
            <a:spAutoFit/>
          </a:bodyPr>
          <a:lstStyle/>
          <a:p>
            <a:r>
              <a:rPr lang="es-MX" sz="4000" dirty="0" smtClean="0">
                <a:solidFill>
                  <a:srgbClr val="0066FF"/>
                </a:solidFill>
              </a:rPr>
              <a:t>Necton</a:t>
            </a:r>
            <a:endParaRPr lang="es-MX" sz="4000" dirty="0">
              <a:solidFill>
                <a:srgbClr val="0066FF"/>
              </a:solidFill>
            </a:endParaRPr>
          </a:p>
        </p:txBody>
      </p:sp>
      <p:pic>
        <p:nvPicPr>
          <p:cNvPr id="512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18" y="799179"/>
            <a:ext cx="8017274" cy="600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615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60338"/>
            <a:ext cx="6934200" cy="5200650"/>
          </a:xfrm>
          <a:prstGeom prst="rect">
            <a:avLst/>
          </a:prstGeom>
        </p:spPr>
      </p:pic>
      <p:sp>
        <p:nvSpPr>
          <p:cNvPr id="2" name="CuadroTexto 1"/>
          <p:cNvSpPr txBox="1"/>
          <p:nvPr/>
        </p:nvSpPr>
        <p:spPr>
          <a:xfrm>
            <a:off x="307975" y="5661248"/>
            <a:ext cx="3621504" cy="1200329"/>
          </a:xfrm>
          <a:prstGeom prst="rect">
            <a:avLst/>
          </a:prstGeom>
          <a:noFill/>
        </p:spPr>
        <p:txBody>
          <a:bodyPr wrap="none" rtlCol="0">
            <a:spAutoFit/>
          </a:bodyPr>
          <a:lstStyle/>
          <a:p>
            <a:pPr marL="285750" indent="-285750">
              <a:buFont typeface="Arial" panose="020B0604020202020204" pitchFamily="34" charset="0"/>
              <a:buChar char="•"/>
            </a:pPr>
            <a:r>
              <a:rPr lang="es-MX" dirty="0" smtClean="0">
                <a:solidFill>
                  <a:srgbClr val="0066FF"/>
                </a:solidFill>
              </a:rPr>
              <a:t>Phylum </a:t>
            </a:r>
            <a:r>
              <a:rPr lang="es-MX" dirty="0" smtClean="0">
                <a:solidFill>
                  <a:srgbClr val="0066FF"/>
                </a:solidFill>
              </a:rPr>
              <a:t>Molusca.</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Carnívoros.</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Sistema nervioso </a:t>
            </a:r>
            <a:r>
              <a:rPr lang="es-MX" dirty="0" smtClean="0">
                <a:solidFill>
                  <a:srgbClr val="0066FF"/>
                </a:solidFill>
              </a:rPr>
              <a:t>desarrollado.</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700 </a:t>
            </a:r>
            <a:r>
              <a:rPr lang="es-MX" dirty="0" smtClean="0">
                <a:solidFill>
                  <a:srgbClr val="0066FF"/>
                </a:solidFill>
              </a:rPr>
              <a:t>especies.</a:t>
            </a:r>
            <a:endParaRPr lang="es-MX" dirty="0">
              <a:solidFill>
                <a:srgbClr val="0066FF"/>
              </a:solidFill>
            </a:endParaRPr>
          </a:p>
        </p:txBody>
      </p:sp>
    </p:spTree>
    <p:extLst>
      <p:ext uri="{BB962C8B-B14F-4D97-AF65-F5344CB8AC3E}">
        <p14:creationId xmlns:p14="http://schemas.microsoft.com/office/powerpoint/2010/main" val="2283869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iversidad en pece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900" r="1857" b="3210"/>
          <a:stretch/>
        </p:blipFill>
        <p:spPr bwMode="auto">
          <a:xfrm>
            <a:off x="683568" y="980728"/>
            <a:ext cx="7782153" cy="289392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670280" y="188640"/>
            <a:ext cx="1468672" cy="707886"/>
          </a:xfrm>
          <a:prstGeom prst="rect">
            <a:avLst/>
          </a:prstGeom>
          <a:noFill/>
        </p:spPr>
        <p:txBody>
          <a:bodyPr wrap="none" rtlCol="0">
            <a:spAutoFit/>
          </a:bodyPr>
          <a:lstStyle/>
          <a:p>
            <a:r>
              <a:rPr lang="es-MX" sz="4000" dirty="0" smtClean="0">
                <a:solidFill>
                  <a:srgbClr val="0066FF"/>
                </a:solidFill>
              </a:rPr>
              <a:t>Peces</a:t>
            </a:r>
            <a:endParaRPr lang="es-MX" sz="4000" dirty="0">
              <a:solidFill>
                <a:srgbClr val="0066FF"/>
              </a:solidFill>
            </a:endParaRPr>
          </a:p>
        </p:txBody>
      </p:sp>
      <p:sp>
        <p:nvSpPr>
          <p:cNvPr id="3" name="2 CuadroTexto"/>
          <p:cNvSpPr txBox="1"/>
          <p:nvPr/>
        </p:nvSpPr>
        <p:spPr>
          <a:xfrm>
            <a:off x="467544" y="4509120"/>
            <a:ext cx="8552341" cy="133882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s-MX" dirty="0" smtClean="0">
                <a:solidFill>
                  <a:srgbClr val="0066FF"/>
                </a:solidFill>
              </a:rPr>
              <a:t>Ocupan casi todos los hábitats (arrecifes, pelágicos, bentónicos, cuevas, etc.</a:t>
            </a:r>
            <a:r>
              <a:rPr lang="es-MX" dirty="0" smtClean="0">
                <a:solidFill>
                  <a:srgbClr val="0066FF"/>
                </a:solidFill>
              </a:rPr>
              <a:t>).</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Peces óseos (Osteichthyes) y cartilaginosos (Chondrichthyes</a:t>
            </a:r>
            <a:r>
              <a:rPr lang="es-MX" dirty="0" smtClean="0">
                <a:solidFill>
                  <a:srgbClr val="0066FF"/>
                </a:solidFill>
              </a:rPr>
              <a:t>).</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Aproximadamente 20,000 </a:t>
            </a:r>
            <a:r>
              <a:rPr lang="es-MX" dirty="0" smtClean="0">
                <a:solidFill>
                  <a:srgbClr val="0066FF"/>
                </a:solidFill>
              </a:rPr>
              <a:t>especies.</a:t>
            </a:r>
            <a:endParaRPr lang="es-MX" dirty="0">
              <a:solidFill>
                <a:srgbClr val="0066FF"/>
              </a:solidFill>
            </a:endParaRPr>
          </a:p>
        </p:txBody>
      </p:sp>
    </p:spTree>
    <p:extLst>
      <p:ext uri="{BB962C8B-B14F-4D97-AF65-F5344CB8AC3E}">
        <p14:creationId xmlns:p14="http://schemas.microsoft.com/office/powerpoint/2010/main" val="293515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orces.si.edu/elnino/images/01/02_00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3619450" cy="27363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oceanservice.noaa.gov/education/pd/tidescurrents/media/effect_influences_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6" y="3645024"/>
            <a:ext cx="4762500" cy="3352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asp.colorado.edu/%7Ebagenal/3720/CLASS24/OceanCurrent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5358" y="0"/>
            <a:ext cx="5040560" cy="37804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c/WhereIsTheHeatOfGlobalWarming.svg/2000px-WhereIsTheHeatOfGlobalWarming.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7710" y="3888695"/>
            <a:ext cx="4208208" cy="2865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1203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age result for diversidad en pe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771336"/>
            <a:ext cx="4208030" cy="21066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ecosistemas pelágic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75909" cy="181352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7494" y="1628143"/>
            <a:ext cx="2365090" cy="15772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p:cNvPicPr>
            <a:picLocks noChangeAspect="1" noChangeArrowheads="1"/>
          </p:cNvPicPr>
          <p:nvPr/>
        </p:nvPicPr>
        <p:blipFill>
          <a:blip r:embed="rId5">
            <a:extLst>
              <a:ext uri="{28A0092B-C50C-407E-A947-70E740481C1C}">
                <a14:useLocalDpi xmlns:a14="http://schemas.microsoft.com/office/drawing/2010/main" val="0"/>
              </a:ext>
            </a:extLst>
          </a:blip>
          <a:srcRect l="1909" t="6053" r="7677" b="12225"/>
          <a:stretch>
            <a:fillRect/>
          </a:stretch>
        </p:blipFill>
        <p:spPr bwMode="auto">
          <a:xfrm>
            <a:off x="0" y="1677806"/>
            <a:ext cx="2578496" cy="148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5" descr="C:\Users\Usuario\Pictures\dorado_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5909" y="38584"/>
            <a:ext cx="2493256" cy="1651089"/>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17138"/>
            <a:ext cx="2786745" cy="18558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8607" y="80953"/>
            <a:ext cx="1925393" cy="196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Image result for diversidad en pec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3952" y="54850"/>
            <a:ext cx="2664655" cy="17586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iversidad en pec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972978"/>
            <a:ext cx="3301789" cy="18850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peces raros"/>
          <p:cNvPicPr>
            <a:picLocks noChangeAspect="1" noChangeArrowheads="1"/>
          </p:cNvPicPr>
          <p:nvPr/>
        </p:nvPicPr>
        <p:blipFill rotWithShape="1">
          <a:blip r:embed="rId11">
            <a:extLst>
              <a:ext uri="{28A0092B-C50C-407E-A947-70E740481C1C}">
                <a14:useLocalDpi xmlns:a14="http://schemas.microsoft.com/office/drawing/2010/main" val="0"/>
              </a:ext>
            </a:extLst>
          </a:blip>
          <a:srcRect l="16999"/>
          <a:stretch/>
        </p:blipFill>
        <p:spPr bwMode="auto">
          <a:xfrm>
            <a:off x="2717256" y="3143229"/>
            <a:ext cx="2768605" cy="19179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peces raros de las profundidad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6656" y="5066805"/>
            <a:ext cx="2739205" cy="17960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peces raros de las profundidad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5900" y="1813522"/>
            <a:ext cx="2554170" cy="19156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85861" y="4444715"/>
            <a:ext cx="3654209" cy="251033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34408" y="1693948"/>
            <a:ext cx="2472326" cy="126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4856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iversidad en pe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37"/>
            <a:ext cx="5456634" cy="36377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997" y="3163385"/>
            <a:ext cx="5535003" cy="369461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23528" y="4221088"/>
            <a:ext cx="2475358" cy="369332"/>
          </a:xfrm>
          <a:prstGeom prst="rect">
            <a:avLst/>
          </a:prstGeom>
          <a:noFill/>
        </p:spPr>
        <p:txBody>
          <a:bodyPr wrap="none" rtlCol="0">
            <a:spAutoFit/>
          </a:bodyPr>
          <a:lstStyle/>
          <a:p>
            <a:r>
              <a:rPr lang="es-MX" dirty="0" smtClean="0">
                <a:solidFill>
                  <a:srgbClr val="0066FF"/>
                </a:solidFill>
              </a:rPr>
              <a:t>Cerca de 700 especies</a:t>
            </a:r>
            <a:endParaRPr lang="es-MX" dirty="0">
              <a:solidFill>
                <a:srgbClr val="0066FF"/>
              </a:solidFill>
            </a:endParaRPr>
          </a:p>
        </p:txBody>
      </p:sp>
    </p:spTree>
    <p:extLst>
      <p:ext uri="{BB962C8B-B14F-4D97-AF65-F5344CB8AC3E}">
        <p14:creationId xmlns:p14="http://schemas.microsoft.com/office/powerpoint/2010/main" val="1459551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95736" y="0"/>
            <a:ext cx="4501553" cy="707886"/>
          </a:xfrm>
          <a:prstGeom prst="rect">
            <a:avLst/>
          </a:prstGeom>
          <a:noFill/>
        </p:spPr>
        <p:txBody>
          <a:bodyPr wrap="none" rtlCol="0">
            <a:spAutoFit/>
          </a:bodyPr>
          <a:lstStyle/>
          <a:p>
            <a:r>
              <a:rPr lang="es-MX" sz="4000" dirty="0" smtClean="0">
                <a:solidFill>
                  <a:srgbClr val="0066FF"/>
                </a:solidFill>
              </a:rPr>
              <a:t>Mamíferos marinos</a:t>
            </a:r>
            <a:endParaRPr lang="es-MX" sz="4000" dirty="0">
              <a:solidFill>
                <a:srgbClr val="0066FF"/>
              </a:solidFill>
            </a:endParaRPr>
          </a:p>
        </p:txBody>
      </p:sp>
      <p:pic>
        <p:nvPicPr>
          <p:cNvPr id="1028" name="Picture 4" descr="Image result for mamíferos marinos"/>
          <p:cNvPicPr>
            <a:picLocks noChangeAspect="1" noChangeArrowheads="1"/>
          </p:cNvPicPr>
          <p:nvPr/>
        </p:nvPicPr>
        <p:blipFill rotWithShape="1">
          <a:blip r:embed="rId3">
            <a:extLst>
              <a:ext uri="{28A0092B-C50C-407E-A947-70E740481C1C}">
                <a14:useLocalDpi xmlns:a14="http://schemas.microsoft.com/office/drawing/2010/main" val="0"/>
              </a:ext>
            </a:extLst>
          </a:blip>
          <a:srcRect l="2156" t="4176" r="1492" b="2759"/>
          <a:stretch/>
        </p:blipFill>
        <p:spPr bwMode="auto">
          <a:xfrm>
            <a:off x="1259632" y="650320"/>
            <a:ext cx="6097661" cy="513044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522076" y="6107919"/>
            <a:ext cx="7848871" cy="646331"/>
          </a:xfrm>
          <a:prstGeom prst="rect">
            <a:avLst/>
          </a:prstGeom>
          <a:noFill/>
        </p:spPr>
        <p:txBody>
          <a:bodyPr wrap="square" rtlCol="0">
            <a:spAutoFit/>
          </a:bodyPr>
          <a:lstStyle/>
          <a:p>
            <a:r>
              <a:rPr lang="es-MX" dirty="0">
                <a:solidFill>
                  <a:srgbClr val="0066FF"/>
                </a:solidFill>
              </a:rPr>
              <a:t>En este grupo se incluyen los cetáceos (ballenas, delfines y marsopas), los sirenios (</a:t>
            </a:r>
            <a:r>
              <a:rPr lang="es-MX" dirty="0" smtClean="0">
                <a:solidFill>
                  <a:srgbClr val="0066FF"/>
                </a:solidFill>
              </a:rPr>
              <a:t>manatíes), </a:t>
            </a:r>
            <a:r>
              <a:rPr lang="es-MX" dirty="0">
                <a:solidFill>
                  <a:srgbClr val="0066FF"/>
                </a:solidFill>
              </a:rPr>
              <a:t>los pinnipedos (focas verdaderas, otarios y morsas</a:t>
            </a:r>
            <a:r>
              <a:rPr lang="es-MX" dirty="0" smtClean="0">
                <a:solidFill>
                  <a:srgbClr val="0066FF"/>
                </a:solidFill>
              </a:rPr>
              <a:t>).</a:t>
            </a:r>
            <a:endParaRPr lang="es-MX" dirty="0">
              <a:solidFill>
                <a:srgbClr val="0066FF"/>
              </a:solidFill>
            </a:endParaRPr>
          </a:p>
        </p:txBody>
      </p:sp>
    </p:spTree>
    <p:extLst>
      <p:ext uri="{BB962C8B-B14F-4D97-AF65-F5344CB8AC3E}">
        <p14:creationId xmlns:p14="http://schemas.microsoft.com/office/powerpoint/2010/main" val="40723784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Image result for ballena jorob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423" y="2532089"/>
            <a:ext cx="2736304" cy="176118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611558" y="1340768"/>
            <a:ext cx="3260829" cy="646331"/>
          </a:xfrm>
          <a:prstGeom prst="rect">
            <a:avLst/>
          </a:prstGeom>
          <a:noFill/>
        </p:spPr>
        <p:txBody>
          <a:bodyPr wrap="none" rtlCol="0">
            <a:spAutoFit/>
          </a:bodyPr>
          <a:lstStyle/>
          <a:p>
            <a:r>
              <a:rPr lang="es-MX" dirty="0" smtClean="0">
                <a:solidFill>
                  <a:srgbClr val="0066FF"/>
                </a:solidFill>
              </a:rPr>
              <a:t>Odontocetos:</a:t>
            </a:r>
          </a:p>
          <a:p>
            <a:r>
              <a:rPr lang="es-MX" dirty="0" smtClean="0">
                <a:solidFill>
                  <a:srgbClr val="0066FF"/>
                </a:solidFill>
              </a:rPr>
              <a:t>Ballenas dentadas y marsopas</a:t>
            </a:r>
            <a:endParaRPr lang="es-MX" dirty="0">
              <a:solidFill>
                <a:srgbClr val="0066FF"/>
              </a:solidFill>
            </a:endParaRPr>
          </a:p>
        </p:txBody>
      </p:sp>
      <p:sp>
        <p:nvSpPr>
          <p:cNvPr id="3" name="2 CuadroTexto"/>
          <p:cNvSpPr txBox="1"/>
          <p:nvPr/>
        </p:nvSpPr>
        <p:spPr>
          <a:xfrm>
            <a:off x="3419872" y="116632"/>
            <a:ext cx="1859805" cy="646331"/>
          </a:xfrm>
          <a:prstGeom prst="rect">
            <a:avLst/>
          </a:prstGeom>
          <a:noFill/>
        </p:spPr>
        <p:txBody>
          <a:bodyPr wrap="none" rtlCol="0">
            <a:spAutoFit/>
          </a:bodyPr>
          <a:lstStyle/>
          <a:p>
            <a:r>
              <a:rPr lang="es-MX" sz="3600" dirty="0" smtClean="0">
                <a:solidFill>
                  <a:srgbClr val="0066FF"/>
                </a:solidFill>
              </a:rPr>
              <a:t>Cetácea</a:t>
            </a:r>
            <a:endParaRPr lang="es-MX" sz="3600" dirty="0">
              <a:solidFill>
                <a:srgbClr val="0066FF"/>
              </a:solidFill>
            </a:endParaRPr>
          </a:p>
        </p:txBody>
      </p:sp>
      <p:sp>
        <p:nvSpPr>
          <p:cNvPr id="4" name="3 CuadroTexto"/>
          <p:cNvSpPr txBox="1"/>
          <p:nvPr/>
        </p:nvSpPr>
        <p:spPr>
          <a:xfrm>
            <a:off x="6386104" y="1282339"/>
            <a:ext cx="2040943" cy="646331"/>
          </a:xfrm>
          <a:prstGeom prst="rect">
            <a:avLst/>
          </a:prstGeom>
          <a:noFill/>
        </p:spPr>
        <p:txBody>
          <a:bodyPr wrap="none" rtlCol="0">
            <a:spAutoFit/>
          </a:bodyPr>
          <a:lstStyle/>
          <a:p>
            <a:r>
              <a:rPr lang="es-MX" dirty="0" err="1" smtClean="0">
                <a:solidFill>
                  <a:srgbClr val="0066FF"/>
                </a:solidFill>
              </a:rPr>
              <a:t>Mysticeti</a:t>
            </a:r>
            <a:r>
              <a:rPr lang="es-MX" dirty="0" smtClean="0">
                <a:solidFill>
                  <a:srgbClr val="0066FF"/>
                </a:solidFill>
              </a:rPr>
              <a:t>:</a:t>
            </a:r>
          </a:p>
          <a:p>
            <a:r>
              <a:rPr lang="es-MX" dirty="0" smtClean="0">
                <a:solidFill>
                  <a:srgbClr val="0066FF"/>
                </a:solidFill>
              </a:rPr>
              <a:t>Ballenas barbadas</a:t>
            </a:r>
            <a:endParaRPr lang="es-MX" dirty="0">
              <a:solidFill>
                <a:srgbClr val="0066FF"/>
              </a:solidFill>
            </a:endParaRPr>
          </a:p>
        </p:txBody>
      </p:sp>
      <p:pic>
        <p:nvPicPr>
          <p:cNvPr id="7170" name="Picture 2" descr="Killerwhales jump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 y="2132856"/>
            <a:ext cx="238125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arsop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8274" y="2135125"/>
            <a:ext cx="2431401" cy="1576612"/>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1638" y="3831609"/>
            <a:ext cx="3621504" cy="923330"/>
          </a:xfrm>
          <a:prstGeom prst="rect">
            <a:avLst/>
          </a:prstGeom>
          <a:noFill/>
        </p:spPr>
        <p:txBody>
          <a:bodyPr wrap="none" rtlCol="0">
            <a:spAutoFit/>
          </a:bodyPr>
          <a:lstStyle/>
          <a:p>
            <a:pPr marL="285750" indent="-285750">
              <a:buFont typeface="Arial" panose="020B0604020202020204" pitchFamily="34" charset="0"/>
              <a:buChar char="•"/>
            </a:pPr>
            <a:r>
              <a:rPr lang="es-MX" dirty="0" smtClean="0">
                <a:solidFill>
                  <a:srgbClr val="0066FF"/>
                </a:solidFill>
              </a:rPr>
              <a:t>Depredadores </a:t>
            </a:r>
            <a:r>
              <a:rPr lang="es-MX" dirty="0" smtClean="0">
                <a:solidFill>
                  <a:srgbClr val="0066FF"/>
                </a:solidFill>
              </a:rPr>
              <a:t>tope.</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Comunicación oral </a:t>
            </a:r>
            <a:r>
              <a:rPr lang="es-MX" dirty="0" smtClean="0">
                <a:solidFill>
                  <a:srgbClr val="0066FF"/>
                </a:solidFill>
              </a:rPr>
              <a:t>sofisticada.</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Estructura </a:t>
            </a:r>
            <a:r>
              <a:rPr lang="es-MX" dirty="0" smtClean="0">
                <a:solidFill>
                  <a:srgbClr val="0066FF"/>
                </a:solidFill>
              </a:rPr>
              <a:t>social.</a:t>
            </a:r>
            <a:endParaRPr lang="es-MX" dirty="0">
              <a:solidFill>
                <a:srgbClr val="0066FF"/>
              </a:solidFill>
            </a:endParaRPr>
          </a:p>
        </p:txBody>
      </p:sp>
      <p:pic>
        <p:nvPicPr>
          <p:cNvPr id="7174" name="Picture 6" descr="Image result for ballena azu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294" y="1928069"/>
            <a:ext cx="2976562" cy="99536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ballena gr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8423" y="4051573"/>
            <a:ext cx="2785605" cy="1406731"/>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4607496" y="5733256"/>
            <a:ext cx="4536504" cy="923330"/>
          </a:xfrm>
          <a:prstGeom prst="rect">
            <a:avLst/>
          </a:prstGeom>
          <a:noFill/>
        </p:spPr>
        <p:txBody>
          <a:bodyPr wrap="square" rtlCol="0">
            <a:spAutoFit/>
          </a:bodyPr>
          <a:lstStyle/>
          <a:p>
            <a:pPr marL="285750" indent="-285750">
              <a:buFont typeface="Arial" panose="020B0604020202020204" pitchFamily="34" charset="0"/>
              <a:buChar char="•"/>
            </a:pPr>
            <a:r>
              <a:rPr lang="es-MX" dirty="0" smtClean="0">
                <a:solidFill>
                  <a:srgbClr val="0066FF"/>
                </a:solidFill>
              </a:rPr>
              <a:t>Poseen placas dermales en mandíbula </a:t>
            </a:r>
            <a:r>
              <a:rPr lang="es-MX" dirty="0" smtClean="0">
                <a:solidFill>
                  <a:srgbClr val="0066FF"/>
                </a:solidFill>
              </a:rPr>
              <a:t>superior.</a:t>
            </a:r>
            <a:endParaRPr lang="es-MX" dirty="0" smtClean="0">
              <a:solidFill>
                <a:srgbClr val="0066FF"/>
              </a:solidFill>
            </a:endParaRPr>
          </a:p>
          <a:p>
            <a:pPr marL="285750" indent="-285750">
              <a:buFont typeface="Arial" panose="020B0604020202020204" pitchFamily="34" charset="0"/>
              <a:buChar char="•"/>
            </a:pPr>
            <a:r>
              <a:rPr lang="es-MX" dirty="0" smtClean="0">
                <a:solidFill>
                  <a:srgbClr val="0066FF"/>
                </a:solidFill>
              </a:rPr>
              <a:t>Son </a:t>
            </a:r>
            <a:r>
              <a:rPr lang="es-MX" dirty="0" smtClean="0">
                <a:solidFill>
                  <a:srgbClr val="0066FF"/>
                </a:solidFill>
              </a:rPr>
              <a:t>filtradores.</a:t>
            </a:r>
            <a:endParaRPr lang="es-MX" dirty="0">
              <a:solidFill>
                <a:srgbClr val="0066FF"/>
              </a:solidFill>
            </a:endParaRPr>
          </a:p>
        </p:txBody>
      </p:sp>
      <p:pic>
        <p:nvPicPr>
          <p:cNvPr id="7180" name="Picture 12" descr="Image result for horny baleen plates"/>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t="47262" r="4057" b="1"/>
          <a:stretch/>
        </p:blipFill>
        <p:spPr bwMode="auto">
          <a:xfrm>
            <a:off x="2388274" y="5117656"/>
            <a:ext cx="2055784" cy="166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690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75655" y="188640"/>
            <a:ext cx="6668813" cy="646331"/>
          </a:xfrm>
          <a:prstGeom prst="rect">
            <a:avLst/>
          </a:prstGeom>
          <a:noFill/>
        </p:spPr>
        <p:txBody>
          <a:bodyPr wrap="none" rtlCol="0">
            <a:spAutoFit/>
          </a:bodyPr>
          <a:lstStyle/>
          <a:p>
            <a:r>
              <a:rPr lang="es-MX" sz="3600" dirty="0" smtClean="0">
                <a:solidFill>
                  <a:srgbClr val="0066FF"/>
                </a:solidFill>
              </a:rPr>
              <a:t>Focas, morsas y leones marinos</a:t>
            </a:r>
            <a:endParaRPr lang="es-MX" sz="3600" dirty="0">
              <a:solidFill>
                <a:srgbClr val="0066FF"/>
              </a:solidFill>
            </a:endParaRPr>
          </a:p>
        </p:txBody>
      </p:sp>
      <p:pic>
        <p:nvPicPr>
          <p:cNvPr id="8194" name="Picture 2" descr="Image result for focas marin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4" y="1268759"/>
            <a:ext cx="2653924" cy="17178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mors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410" y="1101592"/>
            <a:ext cx="2736304" cy="205222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leones mari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8714" y="1101592"/>
            <a:ext cx="3744416" cy="1985675"/>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467544" y="3573016"/>
            <a:ext cx="3288080" cy="2146742"/>
          </a:xfrm>
          <a:prstGeom prst="rect">
            <a:avLst/>
          </a:prstGeom>
          <a:noFill/>
        </p:spPr>
        <p:txBody>
          <a:bodyPr wrap="none" rtlCol="0">
            <a:spAutoFit/>
          </a:bodyPr>
          <a:lstStyle/>
          <a:p>
            <a:pPr>
              <a:lnSpc>
                <a:spcPct val="150000"/>
              </a:lnSpc>
            </a:pPr>
            <a:r>
              <a:rPr lang="es-MX" dirty="0" smtClean="0">
                <a:solidFill>
                  <a:srgbClr val="0066FF"/>
                </a:solidFill>
              </a:rPr>
              <a:t>Suborden </a:t>
            </a:r>
            <a:r>
              <a:rPr lang="es-MX" dirty="0" err="1" smtClean="0">
                <a:solidFill>
                  <a:srgbClr val="0066FF"/>
                </a:solidFill>
              </a:rPr>
              <a:t>Pinnipedia</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Poseen </a:t>
            </a:r>
            <a:r>
              <a:rPr lang="es-MX" dirty="0" smtClean="0">
                <a:solidFill>
                  <a:srgbClr val="0066FF"/>
                </a:solidFill>
              </a:rPr>
              <a:t>pelo.</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Carecen de capas de </a:t>
            </a:r>
            <a:r>
              <a:rPr lang="es-MX" dirty="0" smtClean="0">
                <a:solidFill>
                  <a:srgbClr val="0066FF"/>
                </a:solidFill>
              </a:rPr>
              <a:t>grasa.</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Grandes </a:t>
            </a:r>
            <a:r>
              <a:rPr lang="es-MX" dirty="0" smtClean="0">
                <a:solidFill>
                  <a:srgbClr val="0066FF"/>
                </a:solidFill>
              </a:rPr>
              <a:t>nadadores.</a:t>
            </a:r>
            <a:endParaRPr lang="es-MX" dirty="0" smtClean="0">
              <a:solidFill>
                <a:srgbClr val="0066FF"/>
              </a:solidFill>
            </a:endParaRPr>
          </a:p>
          <a:p>
            <a:pPr marL="285750" indent="-285750">
              <a:lnSpc>
                <a:spcPct val="150000"/>
              </a:lnSpc>
              <a:buFont typeface="Arial" panose="020B0604020202020204" pitchFamily="34" charset="0"/>
              <a:buChar char="•"/>
            </a:pPr>
            <a:r>
              <a:rPr lang="es-MX" dirty="0" smtClean="0">
                <a:solidFill>
                  <a:srgbClr val="0066FF"/>
                </a:solidFill>
              </a:rPr>
              <a:t>Patas traseras </a:t>
            </a:r>
            <a:r>
              <a:rPr lang="es-MX" dirty="0" smtClean="0">
                <a:solidFill>
                  <a:srgbClr val="0066FF"/>
                </a:solidFill>
              </a:rPr>
              <a:t>modificadas.</a:t>
            </a:r>
            <a:endParaRPr lang="es-MX" dirty="0">
              <a:solidFill>
                <a:srgbClr val="0066FF"/>
              </a:solidFill>
            </a:endParaRPr>
          </a:p>
        </p:txBody>
      </p:sp>
      <p:pic>
        <p:nvPicPr>
          <p:cNvPr id="8200" name="Picture 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5085184"/>
            <a:ext cx="2304256" cy="153707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elefante mari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4130" y="3087267"/>
            <a:ext cx="2774185" cy="183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564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pinguin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111" y="493147"/>
            <a:ext cx="2880320" cy="13501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pelícan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1376" y="349131"/>
            <a:ext cx="2696130" cy="18487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gu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435" y="2466681"/>
            <a:ext cx="2591669" cy="172831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result for albatross bi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968" y="2653387"/>
            <a:ext cx="2715056" cy="165618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379490" y="-20201"/>
            <a:ext cx="1145250" cy="369332"/>
          </a:xfrm>
          <a:prstGeom prst="rect">
            <a:avLst/>
          </a:prstGeom>
          <a:noFill/>
        </p:spPr>
        <p:txBody>
          <a:bodyPr wrap="none" rtlCol="0">
            <a:spAutoFit/>
          </a:bodyPr>
          <a:lstStyle/>
          <a:p>
            <a:r>
              <a:rPr lang="es-MX" dirty="0" smtClean="0">
                <a:solidFill>
                  <a:srgbClr val="0066FF"/>
                </a:solidFill>
              </a:rPr>
              <a:t>Pingüinos</a:t>
            </a:r>
            <a:endParaRPr lang="es-MX" dirty="0">
              <a:solidFill>
                <a:srgbClr val="0066FF"/>
              </a:solidFill>
            </a:endParaRPr>
          </a:p>
        </p:txBody>
      </p:sp>
      <p:sp>
        <p:nvSpPr>
          <p:cNvPr id="3" name="2 CuadroTexto"/>
          <p:cNvSpPr txBox="1"/>
          <p:nvPr/>
        </p:nvSpPr>
        <p:spPr>
          <a:xfrm>
            <a:off x="5195914" y="-20201"/>
            <a:ext cx="1140440" cy="369332"/>
          </a:xfrm>
          <a:prstGeom prst="rect">
            <a:avLst/>
          </a:prstGeom>
          <a:noFill/>
        </p:spPr>
        <p:txBody>
          <a:bodyPr wrap="none" rtlCol="0">
            <a:spAutoFit/>
          </a:bodyPr>
          <a:lstStyle/>
          <a:p>
            <a:r>
              <a:rPr lang="es-MX" dirty="0" smtClean="0">
                <a:solidFill>
                  <a:srgbClr val="0066FF"/>
                </a:solidFill>
              </a:rPr>
              <a:t>Pelícanos</a:t>
            </a:r>
            <a:endParaRPr lang="es-MX" dirty="0">
              <a:solidFill>
                <a:srgbClr val="0066FF"/>
              </a:solidFill>
            </a:endParaRPr>
          </a:p>
        </p:txBody>
      </p:sp>
      <p:sp>
        <p:nvSpPr>
          <p:cNvPr id="4" name="3 CuadroTexto"/>
          <p:cNvSpPr txBox="1"/>
          <p:nvPr/>
        </p:nvSpPr>
        <p:spPr>
          <a:xfrm>
            <a:off x="1595514" y="2029236"/>
            <a:ext cx="1071127" cy="369332"/>
          </a:xfrm>
          <a:prstGeom prst="rect">
            <a:avLst/>
          </a:prstGeom>
          <a:noFill/>
        </p:spPr>
        <p:txBody>
          <a:bodyPr wrap="none" rtlCol="0">
            <a:spAutoFit/>
          </a:bodyPr>
          <a:lstStyle/>
          <a:p>
            <a:r>
              <a:rPr lang="es-MX" dirty="0" smtClean="0">
                <a:solidFill>
                  <a:srgbClr val="0066FF"/>
                </a:solidFill>
              </a:rPr>
              <a:t>Gaviotas</a:t>
            </a:r>
            <a:endParaRPr lang="es-MX" dirty="0">
              <a:solidFill>
                <a:srgbClr val="0066FF"/>
              </a:solidFill>
            </a:endParaRPr>
          </a:p>
        </p:txBody>
      </p:sp>
      <p:sp>
        <p:nvSpPr>
          <p:cNvPr id="5" name="4 CuadroTexto"/>
          <p:cNvSpPr txBox="1"/>
          <p:nvPr/>
        </p:nvSpPr>
        <p:spPr>
          <a:xfrm>
            <a:off x="5690550" y="2269172"/>
            <a:ext cx="1051891" cy="369332"/>
          </a:xfrm>
          <a:prstGeom prst="rect">
            <a:avLst/>
          </a:prstGeom>
          <a:noFill/>
        </p:spPr>
        <p:txBody>
          <a:bodyPr wrap="none" rtlCol="0">
            <a:spAutoFit/>
          </a:bodyPr>
          <a:lstStyle/>
          <a:p>
            <a:r>
              <a:rPr lang="es-MX" dirty="0" smtClean="0">
                <a:solidFill>
                  <a:srgbClr val="0066FF"/>
                </a:solidFill>
              </a:rPr>
              <a:t>Albatros</a:t>
            </a:r>
            <a:endParaRPr lang="es-MX" dirty="0">
              <a:solidFill>
                <a:srgbClr val="0066FF"/>
              </a:solidFill>
            </a:endParaRPr>
          </a:p>
        </p:txBody>
      </p:sp>
      <p:sp>
        <p:nvSpPr>
          <p:cNvPr id="6" name="CuadroTexto 5"/>
          <p:cNvSpPr txBox="1"/>
          <p:nvPr/>
        </p:nvSpPr>
        <p:spPr>
          <a:xfrm>
            <a:off x="467545" y="4797152"/>
            <a:ext cx="7704856" cy="646331"/>
          </a:xfrm>
          <a:prstGeom prst="rect">
            <a:avLst/>
          </a:prstGeom>
          <a:noFill/>
        </p:spPr>
        <p:txBody>
          <a:bodyPr wrap="square" rtlCol="0">
            <a:spAutoFit/>
          </a:bodyPr>
          <a:lstStyle/>
          <a:p>
            <a:r>
              <a:rPr lang="es-MX" dirty="0" smtClean="0">
                <a:solidFill>
                  <a:srgbClr val="0066FF"/>
                </a:solidFill>
              </a:rPr>
              <a:t>Son </a:t>
            </a:r>
            <a:r>
              <a:rPr lang="es-MX" dirty="0">
                <a:solidFill>
                  <a:srgbClr val="0066FF"/>
                </a:solidFill>
              </a:rPr>
              <a:t>un tipo de aves adaptadas para la vida en hábitats </a:t>
            </a:r>
            <a:r>
              <a:rPr lang="es-MX" dirty="0" smtClean="0">
                <a:solidFill>
                  <a:srgbClr val="0066FF"/>
                </a:solidFill>
              </a:rPr>
              <a:t>marinos (nado, buceo y grandes migraciones</a:t>
            </a:r>
            <a:r>
              <a:rPr lang="es-MX" dirty="0" smtClean="0">
                <a:solidFill>
                  <a:srgbClr val="0066FF"/>
                </a:solidFill>
              </a:rPr>
              <a:t>).</a:t>
            </a:r>
            <a:endParaRPr lang="es-MX" dirty="0">
              <a:solidFill>
                <a:srgbClr val="0066FF"/>
              </a:solidFill>
            </a:endParaRPr>
          </a:p>
        </p:txBody>
      </p:sp>
    </p:spTree>
    <p:extLst>
      <p:ext uri="{BB962C8B-B14F-4D97-AF65-F5344CB8AC3E}">
        <p14:creationId xmlns:p14="http://schemas.microsoft.com/office/powerpoint/2010/main" val="496323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age result for tortuga golf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4" y="116632"/>
            <a:ext cx="1883980" cy="141694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18" y="1988840"/>
            <a:ext cx="1898375" cy="111054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tortuga cagua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78184"/>
            <a:ext cx="2162533" cy="135158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mage result for tortuga lo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0719" y="279101"/>
            <a:ext cx="2063281" cy="125447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tortuga ver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1792" y="1628800"/>
            <a:ext cx="1872208" cy="126561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tortuga care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7252" y="2996952"/>
            <a:ext cx="2121288" cy="1413793"/>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Image result for tortuga negr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4847" y="5013176"/>
            <a:ext cx="2495599" cy="140169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tortugas marinas de mexi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720" y="0"/>
            <a:ext cx="4641855" cy="654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936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marine benth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635896" y="0"/>
            <a:ext cx="1723549" cy="707886"/>
          </a:xfrm>
          <a:prstGeom prst="rect">
            <a:avLst/>
          </a:prstGeom>
          <a:noFill/>
        </p:spPr>
        <p:txBody>
          <a:bodyPr wrap="none" rtlCol="0">
            <a:spAutoFit/>
          </a:bodyPr>
          <a:lstStyle/>
          <a:p>
            <a:r>
              <a:rPr lang="es-MX" sz="4000" dirty="0" smtClean="0">
                <a:solidFill>
                  <a:srgbClr val="FFFF00"/>
                </a:solidFill>
              </a:rPr>
              <a:t>Bentos</a:t>
            </a:r>
            <a:endParaRPr lang="es-MX" sz="4000" dirty="0">
              <a:solidFill>
                <a:srgbClr val="FFFF00"/>
              </a:solidFill>
            </a:endParaRPr>
          </a:p>
        </p:txBody>
      </p:sp>
    </p:spTree>
    <p:extLst>
      <p:ext uri="{BB962C8B-B14F-4D97-AF65-F5344CB8AC3E}">
        <p14:creationId xmlns:p14="http://schemas.microsoft.com/office/powerpoint/2010/main" val="2844676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marine benth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1" y="0"/>
            <a:ext cx="4536504" cy="336934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journals.plos.org/plosone/article/figure/image?size=large&amp;id=10.1371/journal.pone.0044114.g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8751" y="1577868"/>
            <a:ext cx="4899603" cy="528752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3-Benthic_animals-(D)-Various_benthic_animals--(copyright-Kristin_L_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10" y="2586592"/>
            <a:ext cx="3238500"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144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p:cNvPicPr>
            <a:picLocks noChangeAspect="1" noChangeArrowheads="1"/>
          </p:cNvPicPr>
          <p:nvPr/>
        </p:nvPicPr>
        <p:blipFill rotWithShape="1">
          <a:blip r:embed="rId2">
            <a:clrChange>
              <a:clrFrom>
                <a:srgbClr val="BAE0E3"/>
              </a:clrFrom>
              <a:clrTo>
                <a:srgbClr val="BAE0E3">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t="21195"/>
          <a:stretch/>
        </p:blipFill>
        <p:spPr bwMode="auto">
          <a:xfrm>
            <a:off x="827584" y="1648016"/>
            <a:ext cx="6076950" cy="359546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844342" y="692696"/>
            <a:ext cx="6239209" cy="461665"/>
          </a:xfrm>
          <a:prstGeom prst="rect">
            <a:avLst/>
          </a:prstGeom>
          <a:noFill/>
        </p:spPr>
        <p:txBody>
          <a:bodyPr wrap="none" rtlCol="0">
            <a:spAutoFit/>
          </a:bodyPr>
          <a:lstStyle/>
          <a:p>
            <a:r>
              <a:rPr lang="es-MX" sz="2400" dirty="0" smtClean="0">
                <a:solidFill>
                  <a:srgbClr val="3366FF"/>
                </a:solidFill>
              </a:rPr>
              <a:t>Principales fila de invertebrados bentónicos</a:t>
            </a:r>
            <a:endParaRPr lang="es-MX" sz="2400" dirty="0">
              <a:solidFill>
                <a:srgbClr val="3366FF"/>
              </a:solidFill>
            </a:endParaRPr>
          </a:p>
        </p:txBody>
      </p:sp>
    </p:spTree>
    <p:extLst>
      <p:ext uri="{BB962C8B-B14F-4D97-AF65-F5344CB8AC3E}">
        <p14:creationId xmlns:p14="http://schemas.microsoft.com/office/powerpoint/2010/main" val="16366988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nergiverde.com/wp-content/uploads/2013/11/La-acidificaci%C3%B3n-del-Oc%C3%A9ano-%C3%81rtico-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652" y="0"/>
            <a:ext cx="5486400" cy="3943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ublic.dm2302.livefilestore.com/y3pqPIQiDHc8Cib6B7GY7U4GrZSPUzhhe0YrCwg8AQrHNbWuqrSWHvQjo64cbGD2BLxgMNx98iyYckjyd0RZB-Ko9vbj6yKOuz-SifbxOvr7LM/pmel-oa-imageee.jpg?psid=1&amp;rdrts=1223475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00" y="3656627"/>
            <a:ext cx="5688631" cy="3201373"/>
          </a:xfrm>
          <a:prstGeom prst="rect">
            <a:avLst/>
          </a:prstGeom>
          <a:noFill/>
          <a:extLst>
            <a:ext uri="{909E8E84-426E-40dd-AFC4-6F175D3DCCD1}">
              <a14:hiddenFill xmlns:a14="http://schemas.microsoft.com/office/drawing/2010/main">
                <a:solidFill>
                  <a:srgbClr val="FFFFFF"/>
                </a:solidFill>
              </a14:hiddenFill>
            </a:ext>
          </a:extLst>
        </p:spPr>
      </p:pic>
      <p:sp>
        <p:nvSpPr>
          <p:cNvPr id="5" name="3 CuadroTexto"/>
          <p:cNvSpPr txBox="1"/>
          <p:nvPr/>
        </p:nvSpPr>
        <p:spPr>
          <a:xfrm>
            <a:off x="-23280" y="332656"/>
            <a:ext cx="3677610" cy="954107"/>
          </a:xfrm>
          <a:prstGeom prst="rect">
            <a:avLst/>
          </a:prstGeom>
          <a:noFill/>
        </p:spPr>
        <p:txBody>
          <a:bodyPr wrap="none" rtlCol="0">
            <a:spAutoFit/>
          </a:bodyPr>
          <a:lstStyle/>
          <a:p>
            <a:r>
              <a:rPr lang="es-MX" sz="2800" dirty="0" smtClean="0">
                <a:solidFill>
                  <a:schemeClr val="accent2">
                    <a:lumMod val="75000"/>
                  </a:schemeClr>
                </a:solidFill>
              </a:rPr>
              <a:t>Absorción de Carbono</a:t>
            </a:r>
          </a:p>
          <a:p>
            <a:r>
              <a:rPr lang="es-MX" sz="2800" dirty="0" smtClean="0">
                <a:solidFill>
                  <a:schemeClr val="accent2">
                    <a:lumMod val="75000"/>
                  </a:schemeClr>
                </a:solidFill>
              </a:rPr>
              <a:t>y </a:t>
            </a:r>
            <a:r>
              <a:rPr lang="es-MX" sz="2800" dirty="0" smtClean="0">
                <a:solidFill>
                  <a:schemeClr val="accent2">
                    <a:lumMod val="75000"/>
                  </a:schemeClr>
                </a:solidFill>
              </a:rPr>
              <a:t>fijación.</a:t>
            </a:r>
            <a:endParaRPr lang="es-MX" sz="2800" dirty="0">
              <a:solidFill>
                <a:schemeClr val="accent2">
                  <a:lumMod val="75000"/>
                </a:schemeClr>
              </a:solidFill>
            </a:endParaRPr>
          </a:p>
        </p:txBody>
      </p:sp>
      <p:sp>
        <p:nvSpPr>
          <p:cNvPr id="6" name="3 CuadroTexto"/>
          <p:cNvSpPr txBox="1"/>
          <p:nvPr/>
        </p:nvSpPr>
        <p:spPr>
          <a:xfrm>
            <a:off x="28601" y="1726684"/>
            <a:ext cx="3463280" cy="1384995"/>
          </a:xfrm>
          <a:prstGeom prst="rect">
            <a:avLst/>
          </a:prstGeom>
          <a:noFill/>
        </p:spPr>
        <p:txBody>
          <a:bodyPr wrap="square" rtlCol="0">
            <a:spAutoFit/>
          </a:bodyPr>
          <a:lstStyle/>
          <a:p>
            <a:r>
              <a:rPr lang="es-MX" sz="2800" dirty="0" smtClean="0">
                <a:solidFill>
                  <a:schemeClr val="accent2">
                    <a:lumMod val="75000"/>
                  </a:schemeClr>
                </a:solidFill>
              </a:rPr>
              <a:t>50% de carbono es </a:t>
            </a:r>
          </a:p>
          <a:p>
            <a:r>
              <a:rPr lang="es-MX" sz="2800" dirty="0" smtClean="0">
                <a:solidFill>
                  <a:schemeClr val="accent2">
                    <a:lumMod val="75000"/>
                  </a:schemeClr>
                </a:solidFill>
              </a:rPr>
              <a:t>absorbido por el </a:t>
            </a:r>
            <a:r>
              <a:rPr lang="es-MX" sz="2800" dirty="0" smtClean="0">
                <a:solidFill>
                  <a:schemeClr val="accent2">
                    <a:lumMod val="75000"/>
                  </a:schemeClr>
                </a:solidFill>
              </a:rPr>
              <a:t>Océano.</a:t>
            </a:r>
            <a:endParaRPr lang="es-MX" sz="2800" dirty="0">
              <a:solidFill>
                <a:schemeClr val="accent2">
                  <a:lumMod val="75000"/>
                </a:schemeClr>
              </a:solidFill>
            </a:endParaRPr>
          </a:p>
        </p:txBody>
      </p:sp>
    </p:spTree>
    <p:extLst>
      <p:ext uri="{BB962C8B-B14F-4D97-AF65-F5344CB8AC3E}">
        <p14:creationId xmlns:p14="http://schemas.microsoft.com/office/powerpoint/2010/main" val="13414801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YMMETRY pentamerous radial symmetr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6934200" cy="52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9353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phylum porif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60648"/>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195736" y="5157191"/>
            <a:ext cx="5275803" cy="1477328"/>
          </a:xfrm>
          <a:prstGeom prst="rect">
            <a:avLst/>
          </a:prstGeom>
          <a:noFill/>
        </p:spPr>
        <p:txBody>
          <a:bodyPr wrap="none" rtlCol="0">
            <a:spAutoFit/>
          </a:bodyPr>
          <a:lstStyle/>
          <a:p>
            <a:pPr marL="285750" indent="-285750">
              <a:buFont typeface="Arial" panose="020B0604020202020204" pitchFamily="34" charset="0"/>
              <a:buChar char="•"/>
            </a:pPr>
            <a:r>
              <a:rPr lang="es-MX" dirty="0" smtClean="0">
                <a:solidFill>
                  <a:srgbClr val="3366FF"/>
                </a:solidFill>
              </a:rPr>
              <a:t>No poseen </a:t>
            </a:r>
            <a:r>
              <a:rPr lang="es-MX" dirty="0" smtClean="0">
                <a:solidFill>
                  <a:srgbClr val="3366FF"/>
                </a:solidFill>
              </a:rPr>
              <a:t>simetría.</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Animales </a:t>
            </a:r>
            <a:r>
              <a:rPr lang="es-MX" dirty="0" smtClean="0">
                <a:solidFill>
                  <a:srgbClr val="3366FF"/>
                </a:solidFill>
              </a:rPr>
              <a:t>simples.</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No poseen órganos ni </a:t>
            </a:r>
            <a:r>
              <a:rPr lang="es-MX" dirty="0" smtClean="0">
                <a:solidFill>
                  <a:srgbClr val="3366FF"/>
                </a:solidFill>
              </a:rPr>
              <a:t>tejidos.</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Numerosas porosidades con células </a:t>
            </a:r>
            <a:r>
              <a:rPr lang="es-MX" dirty="0" smtClean="0">
                <a:solidFill>
                  <a:srgbClr val="3366FF"/>
                </a:solidFill>
              </a:rPr>
              <a:t>flageladas.</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15,000 especies marinas </a:t>
            </a:r>
            <a:r>
              <a:rPr lang="es-MX" dirty="0" smtClean="0">
                <a:solidFill>
                  <a:srgbClr val="3366FF"/>
                </a:solidFill>
              </a:rPr>
              <a:t>aproximadamente.</a:t>
            </a:r>
            <a:endParaRPr lang="es-MX" dirty="0">
              <a:solidFill>
                <a:srgbClr val="3366FF"/>
              </a:solidFill>
            </a:endParaRPr>
          </a:p>
        </p:txBody>
      </p:sp>
    </p:spTree>
    <p:extLst>
      <p:ext uri="{BB962C8B-B14F-4D97-AF65-F5344CB8AC3E}">
        <p14:creationId xmlns:p14="http://schemas.microsoft.com/office/powerpoint/2010/main" val="980872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Image result for phylum cnida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5" y="22640"/>
            <a:ext cx="6264697" cy="4702549"/>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94848" y="5055820"/>
            <a:ext cx="3403496" cy="1477328"/>
          </a:xfrm>
          <a:prstGeom prst="rect">
            <a:avLst/>
          </a:prstGeom>
          <a:noFill/>
        </p:spPr>
        <p:txBody>
          <a:bodyPr wrap="none" rtlCol="0">
            <a:spAutoFit/>
          </a:bodyPr>
          <a:lstStyle/>
          <a:p>
            <a:pPr marL="285750" indent="-285750">
              <a:buFont typeface="Arial"/>
              <a:buChar char="•"/>
            </a:pPr>
            <a:r>
              <a:rPr lang="es-MX" dirty="0" smtClean="0">
                <a:solidFill>
                  <a:srgbClr val="3366FF"/>
                </a:solidFill>
              </a:rPr>
              <a:t>Simetría </a:t>
            </a:r>
            <a:r>
              <a:rPr lang="es-MX" dirty="0" smtClean="0">
                <a:solidFill>
                  <a:srgbClr val="3366FF"/>
                </a:solidFill>
              </a:rPr>
              <a:t>radial.</a:t>
            </a:r>
            <a:endParaRPr lang="es-MX" dirty="0" smtClean="0">
              <a:solidFill>
                <a:srgbClr val="3366FF"/>
              </a:solidFill>
            </a:endParaRPr>
          </a:p>
          <a:p>
            <a:pPr marL="285750" indent="-285750">
              <a:buFont typeface="Arial"/>
              <a:buChar char="•"/>
            </a:pPr>
            <a:r>
              <a:rPr lang="es-MX" dirty="0" smtClean="0">
                <a:solidFill>
                  <a:srgbClr val="3366FF"/>
                </a:solidFill>
              </a:rPr>
              <a:t>Cuerpo en forma de </a:t>
            </a:r>
            <a:r>
              <a:rPr lang="es-MX" dirty="0" smtClean="0">
                <a:solidFill>
                  <a:srgbClr val="3366FF"/>
                </a:solidFill>
              </a:rPr>
              <a:t>pólipos.</a:t>
            </a:r>
            <a:endParaRPr lang="es-MX" dirty="0" smtClean="0">
              <a:solidFill>
                <a:srgbClr val="3366FF"/>
              </a:solidFill>
            </a:endParaRPr>
          </a:p>
          <a:p>
            <a:pPr marL="285750" indent="-285750">
              <a:buFont typeface="Arial"/>
              <a:buChar char="•"/>
            </a:pPr>
            <a:r>
              <a:rPr lang="es-MX" dirty="0" smtClean="0">
                <a:solidFill>
                  <a:srgbClr val="3366FF"/>
                </a:solidFill>
              </a:rPr>
              <a:t>Poseen dos capas de </a:t>
            </a:r>
            <a:r>
              <a:rPr lang="es-MX" dirty="0" smtClean="0">
                <a:solidFill>
                  <a:srgbClr val="3366FF"/>
                </a:solidFill>
              </a:rPr>
              <a:t>tejido.</a:t>
            </a:r>
            <a:endParaRPr lang="es-MX" dirty="0" smtClean="0">
              <a:solidFill>
                <a:srgbClr val="3366FF"/>
              </a:solidFill>
            </a:endParaRPr>
          </a:p>
          <a:p>
            <a:pPr marL="285750" indent="-285750">
              <a:buFont typeface="Arial"/>
              <a:buChar char="•"/>
            </a:pPr>
            <a:r>
              <a:rPr lang="es-MX" dirty="0" smtClean="0">
                <a:solidFill>
                  <a:srgbClr val="3366FF"/>
                </a:solidFill>
              </a:rPr>
              <a:t>No poseen </a:t>
            </a:r>
            <a:r>
              <a:rPr lang="es-MX" dirty="0" smtClean="0">
                <a:solidFill>
                  <a:srgbClr val="3366FF"/>
                </a:solidFill>
              </a:rPr>
              <a:t>órganos.</a:t>
            </a:r>
            <a:endParaRPr lang="es-MX" dirty="0" smtClean="0">
              <a:solidFill>
                <a:srgbClr val="3366FF"/>
              </a:solidFill>
            </a:endParaRPr>
          </a:p>
          <a:p>
            <a:pPr marL="285750" indent="-285750">
              <a:buFont typeface="Arial"/>
              <a:buChar char="•"/>
            </a:pPr>
            <a:r>
              <a:rPr lang="es-MX" dirty="0" smtClean="0">
                <a:solidFill>
                  <a:srgbClr val="3366FF"/>
                </a:solidFill>
              </a:rPr>
              <a:t>10,000 </a:t>
            </a:r>
            <a:r>
              <a:rPr lang="es-MX" dirty="0" smtClean="0">
                <a:solidFill>
                  <a:srgbClr val="3366FF"/>
                </a:solidFill>
              </a:rPr>
              <a:t>especies.</a:t>
            </a:r>
            <a:endParaRPr lang="es-MX" dirty="0">
              <a:solidFill>
                <a:srgbClr val="3366FF"/>
              </a:solidFill>
            </a:endParaRPr>
          </a:p>
        </p:txBody>
      </p:sp>
      <p:pic>
        <p:nvPicPr>
          <p:cNvPr id="18440" name="Picture 8" descr="Image result for phylum cnida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186" y="4749654"/>
            <a:ext cx="4924502" cy="210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013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phylum platyhelmint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Image result for phylum platyhelminth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9462" name="Picture 6" descr="Image result for phylum platyhelmin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75" y="1080398"/>
            <a:ext cx="2181480" cy="163222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phylum platyhelmint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7244" y="1022941"/>
            <a:ext cx="2273651" cy="1705238"/>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phylum platyhelminthes flatwor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927" y="1022941"/>
            <a:ext cx="2641476" cy="1760984"/>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mage result for nemertean wor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376" y="2783924"/>
            <a:ext cx="2158742" cy="1471699"/>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Image result for nemertean wo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3347" y="2778275"/>
            <a:ext cx="238125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Image result for nemertean wor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749" y="2778275"/>
            <a:ext cx="2057400" cy="2057401"/>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459899" y="0"/>
            <a:ext cx="4721164" cy="1077218"/>
          </a:xfrm>
          <a:prstGeom prst="rect">
            <a:avLst/>
          </a:prstGeom>
          <a:noFill/>
        </p:spPr>
        <p:txBody>
          <a:bodyPr wrap="none" rtlCol="0">
            <a:spAutoFit/>
          </a:bodyPr>
          <a:lstStyle/>
          <a:p>
            <a:r>
              <a:rPr lang="es-MX" sz="3200" dirty="0" err="1" smtClean="0">
                <a:solidFill>
                  <a:srgbClr val="3366FF"/>
                </a:solidFill>
              </a:rPr>
              <a:t>Phylum</a:t>
            </a:r>
            <a:r>
              <a:rPr lang="es-MX" sz="3200" dirty="0" smtClean="0">
                <a:solidFill>
                  <a:srgbClr val="3366FF"/>
                </a:solidFill>
              </a:rPr>
              <a:t> </a:t>
            </a:r>
            <a:r>
              <a:rPr lang="es-MX" sz="3200" dirty="0" err="1" smtClean="0">
                <a:solidFill>
                  <a:srgbClr val="3366FF"/>
                </a:solidFill>
              </a:rPr>
              <a:t>Platyhelminthes</a:t>
            </a:r>
            <a:r>
              <a:rPr lang="es-MX" sz="3200" dirty="0" smtClean="0">
                <a:solidFill>
                  <a:srgbClr val="3366FF"/>
                </a:solidFill>
              </a:rPr>
              <a:t> </a:t>
            </a:r>
          </a:p>
          <a:p>
            <a:r>
              <a:rPr lang="es-MX" sz="3200" dirty="0" err="1" smtClean="0">
                <a:solidFill>
                  <a:srgbClr val="3366FF"/>
                </a:solidFill>
              </a:rPr>
              <a:t>Phylum</a:t>
            </a:r>
            <a:r>
              <a:rPr lang="es-MX" sz="3200" dirty="0" smtClean="0">
                <a:solidFill>
                  <a:srgbClr val="3366FF"/>
                </a:solidFill>
              </a:rPr>
              <a:t> </a:t>
            </a:r>
            <a:r>
              <a:rPr lang="es-MX" sz="3200" dirty="0" err="1" smtClean="0">
                <a:solidFill>
                  <a:srgbClr val="3366FF"/>
                </a:solidFill>
              </a:rPr>
              <a:t>Nemertea</a:t>
            </a:r>
            <a:endParaRPr lang="es-MX" sz="3200" dirty="0">
              <a:solidFill>
                <a:srgbClr val="3366FF"/>
              </a:solidFill>
            </a:endParaRPr>
          </a:p>
        </p:txBody>
      </p:sp>
      <p:sp>
        <p:nvSpPr>
          <p:cNvPr id="5" name="4 CuadroTexto"/>
          <p:cNvSpPr txBox="1"/>
          <p:nvPr/>
        </p:nvSpPr>
        <p:spPr>
          <a:xfrm>
            <a:off x="0" y="5157192"/>
            <a:ext cx="4484995" cy="1477328"/>
          </a:xfrm>
          <a:prstGeom prst="rect">
            <a:avLst/>
          </a:prstGeom>
          <a:noFill/>
        </p:spPr>
        <p:txBody>
          <a:bodyPr wrap="square" rtlCol="0">
            <a:spAutoFit/>
          </a:bodyPr>
          <a:lstStyle/>
          <a:p>
            <a:pPr marL="285750" indent="-285750">
              <a:buFont typeface="Arial" panose="020B0604020202020204" pitchFamily="34" charset="0"/>
              <a:buChar char="•"/>
            </a:pPr>
            <a:r>
              <a:rPr lang="es-MX" dirty="0" smtClean="0">
                <a:solidFill>
                  <a:srgbClr val="3366FF"/>
                </a:solidFill>
              </a:rPr>
              <a:t>Simetría </a:t>
            </a:r>
            <a:r>
              <a:rPr lang="es-MX" dirty="0" smtClean="0">
                <a:solidFill>
                  <a:srgbClr val="3366FF"/>
                </a:solidFill>
              </a:rPr>
              <a:t>bilateral.</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Diferenciación anterior-</a:t>
            </a:r>
            <a:r>
              <a:rPr lang="es-MX" dirty="0" smtClean="0">
                <a:solidFill>
                  <a:srgbClr val="3366FF"/>
                </a:solidFill>
              </a:rPr>
              <a:t>posterior.</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Poseen </a:t>
            </a:r>
            <a:r>
              <a:rPr lang="es-MX" dirty="0" smtClean="0">
                <a:solidFill>
                  <a:srgbClr val="3366FF"/>
                </a:solidFill>
              </a:rPr>
              <a:t>órganos.</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Tres capas de tejido (</a:t>
            </a:r>
            <a:r>
              <a:rPr lang="es-MX" dirty="0" smtClean="0">
                <a:solidFill>
                  <a:srgbClr val="3366FF"/>
                </a:solidFill>
              </a:rPr>
              <a:t>endodermo, </a:t>
            </a:r>
            <a:r>
              <a:rPr lang="es-MX" dirty="0" smtClean="0">
                <a:solidFill>
                  <a:srgbClr val="3366FF"/>
                </a:solidFill>
              </a:rPr>
              <a:t>mesodermo, ectodermo</a:t>
            </a:r>
            <a:r>
              <a:rPr lang="es-MX" dirty="0" smtClean="0">
                <a:solidFill>
                  <a:srgbClr val="3366FF"/>
                </a:solidFill>
              </a:rPr>
              <a:t>).</a:t>
            </a:r>
            <a:endParaRPr lang="es-MX" dirty="0">
              <a:solidFill>
                <a:srgbClr val="3366FF"/>
              </a:solidFill>
            </a:endParaRPr>
          </a:p>
        </p:txBody>
      </p:sp>
      <p:pic>
        <p:nvPicPr>
          <p:cNvPr id="19474" name="Picture 18" descr="Image result for phylum platyhelminthes flatworms"/>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9688"/>
          <a:stretch/>
        </p:blipFill>
        <p:spPr bwMode="auto">
          <a:xfrm>
            <a:off x="3995936" y="4806410"/>
            <a:ext cx="2809060" cy="190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705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Image result for polychaete 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154187"/>
            <a:ext cx="2664296" cy="1806393"/>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971600" y="19202"/>
            <a:ext cx="7636193" cy="646331"/>
          </a:xfrm>
          <a:prstGeom prst="rect">
            <a:avLst/>
          </a:prstGeom>
          <a:noFill/>
        </p:spPr>
        <p:txBody>
          <a:bodyPr wrap="none" rtlCol="0">
            <a:spAutoFit/>
          </a:bodyPr>
          <a:lstStyle/>
          <a:p>
            <a:r>
              <a:rPr lang="es-MX" sz="3600" dirty="0" err="1" smtClean="0">
                <a:solidFill>
                  <a:srgbClr val="3366FF"/>
                </a:solidFill>
              </a:rPr>
              <a:t>Phylum</a:t>
            </a:r>
            <a:r>
              <a:rPr lang="es-MX" sz="3600" dirty="0" smtClean="0">
                <a:solidFill>
                  <a:srgbClr val="3366FF"/>
                </a:solidFill>
              </a:rPr>
              <a:t> </a:t>
            </a:r>
            <a:r>
              <a:rPr lang="es-MX" sz="3600" dirty="0" err="1" smtClean="0">
                <a:solidFill>
                  <a:srgbClr val="3366FF"/>
                </a:solidFill>
              </a:rPr>
              <a:t>annelidae</a:t>
            </a:r>
            <a:r>
              <a:rPr lang="es-MX" sz="3600" dirty="0" smtClean="0">
                <a:solidFill>
                  <a:srgbClr val="3366FF"/>
                </a:solidFill>
              </a:rPr>
              <a:t>; Clase </a:t>
            </a:r>
            <a:r>
              <a:rPr lang="es-MX" sz="3600" dirty="0" err="1" smtClean="0">
                <a:solidFill>
                  <a:srgbClr val="3366FF"/>
                </a:solidFill>
              </a:rPr>
              <a:t>polychaeta</a:t>
            </a:r>
            <a:endParaRPr lang="es-MX" sz="3600" dirty="0">
              <a:solidFill>
                <a:srgbClr val="3366FF"/>
              </a:solidFill>
            </a:endParaRPr>
          </a:p>
        </p:txBody>
      </p:sp>
      <p:pic>
        <p:nvPicPr>
          <p:cNvPr id="20486" name="Picture 6" descr="Image result for polychaete w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052736"/>
            <a:ext cx="2341777" cy="231367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age result for polychaete w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836712"/>
            <a:ext cx="2247900" cy="299085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539552" y="4221088"/>
            <a:ext cx="2736304" cy="1512168"/>
          </a:xfrm>
          <a:prstGeom prst="rect">
            <a:avLst/>
          </a:prstGeom>
          <a:noFill/>
        </p:spPr>
        <p:txBody>
          <a:bodyPr wrap="square" rtlCol="0">
            <a:spAutoFit/>
          </a:bodyPr>
          <a:lstStyle/>
          <a:p>
            <a:pPr marL="285750" indent="-285750">
              <a:buFont typeface="Arial" panose="020B0604020202020204" pitchFamily="34" charset="0"/>
              <a:buChar char="•"/>
            </a:pPr>
            <a:r>
              <a:rPr lang="es-MX" dirty="0" smtClean="0">
                <a:solidFill>
                  <a:srgbClr val="3366FF"/>
                </a:solidFill>
              </a:rPr>
              <a:t>Simetría </a:t>
            </a:r>
            <a:r>
              <a:rPr lang="es-MX" dirty="0" smtClean="0">
                <a:solidFill>
                  <a:srgbClr val="3366FF"/>
                </a:solidFill>
              </a:rPr>
              <a:t>bilateral.</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Cuerpo </a:t>
            </a:r>
            <a:r>
              <a:rPr lang="es-MX" dirty="0" smtClean="0">
                <a:solidFill>
                  <a:srgbClr val="3366FF"/>
                </a:solidFill>
              </a:rPr>
              <a:t>segmentado.</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Poseen </a:t>
            </a:r>
            <a:r>
              <a:rPr lang="es-MX" dirty="0" smtClean="0">
                <a:solidFill>
                  <a:srgbClr val="3366FF"/>
                </a:solidFill>
              </a:rPr>
              <a:t>órganos.</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5,300 </a:t>
            </a:r>
            <a:r>
              <a:rPr lang="es-MX" dirty="0" smtClean="0">
                <a:solidFill>
                  <a:srgbClr val="3366FF"/>
                </a:solidFill>
              </a:rPr>
              <a:t>especies.</a:t>
            </a:r>
            <a:endParaRPr lang="es-MX" dirty="0" smtClean="0">
              <a:solidFill>
                <a:srgbClr val="3366FF"/>
              </a:solidFill>
            </a:endParaRPr>
          </a:p>
          <a:p>
            <a:pPr marL="285750" indent="-285750">
              <a:buFont typeface="Arial" panose="020B0604020202020204" pitchFamily="34" charset="0"/>
              <a:buChar char="•"/>
            </a:pPr>
            <a:endParaRPr lang="es-MX" dirty="0">
              <a:solidFill>
                <a:srgbClr val="3366FF"/>
              </a:solidFill>
            </a:endParaRPr>
          </a:p>
        </p:txBody>
      </p:sp>
      <p:pic>
        <p:nvPicPr>
          <p:cNvPr id="20492" name="Picture 12" descr="Image result for polychaete w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4077072"/>
            <a:ext cx="5521489" cy="205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4176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phylum mollusca"/>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75" t="2694" r="1550" b="2858"/>
          <a:stretch/>
        </p:blipFill>
        <p:spPr bwMode="auto">
          <a:xfrm>
            <a:off x="1063549" y="752203"/>
            <a:ext cx="6624736" cy="4031423"/>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915816" y="105872"/>
            <a:ext cx="3569375" cy="646331"/>
          </a:xfrm>
          <a:prstGeom prst="rect">
            <a:avLst/>
          </a:prstGeom>
          <a:noFill/>
        </p:spPr>
        <p:txBody>
          <a:bodyPr wrap="none" rtlCol="0">
            <a:spAutoFit/>
          </a:bodyPr>
          <a:lstStyle/>
          <a:p>
            <a:r>
              <a:rPr lang="es-MX" sz="3600" dirty="0" err="1" smtClean="0">
                <a:solidFill>
                  <a:srgbClr val="3366FF"/>
                </a:solidFill>
              </a:rPr>
              <a:t>Phylum</a:t>
            </a:r>
            <a:r>
              <a:rPr lang="es-MX" sz="3600" dirty="0" smtClean="0">
                <a:solidFill>
                  <a:srgbClr val="3366FF"/>
                </a:solidFill>
              </a:rPr>
              <a:t> </a:t>
            </a:r>
            <a:r>
              <a:rPr lang="es-MX" sz="3600" dirty="0" err="1" smtClean="0">
                <a:solidFill>
                  <a:srgbClr val="3366FF"/>
                </a:solidFill>
              </a:rPr>
              <a:t>Mollusca</a:t>
            </a:r>
            <a:endParaRPr lang="es-MX" sz="3600" dirty="0">
              <a:solidFill>
                <a:srgbClr val="3366FF"/>
              </a:solidFill>
            </a:endParaRPr>
          </a:p>
        </p:txBody>
      </p:sp>
      <p:sp>
        <p:nvSpPr>
          <p:cNvPr id="3" name="2 CuadroTexto"/>
          <p:cNvSpPr txBox="1"/>
          <p:nvPr/>
        </p:nvSpPr>
        <p:spPr>
          <a:xfrm>
            <a:off x="251520" y="4780974"/>
            <a:ext cx="5775940" cy="2031325"/>
          </a:xfrm>
          <a:prstGeom prst="rect">
            <a:avLst/>
          </a:prstGeom>
          <a:noFill/>
        </p:spPr>
        <p:txBody>
          <a:bodyPr wrap="none" rtlCol="0">
            <a:spAutoFit/>
          </a:bodyPr>
          <a:lstStyle/>
          <a:p>
            <a:pPr marL="285750" indent="-285750">
              <a:buFont typeface="Arial" panose="020B0604020202020204" pitchFamily="34" charset="0"/>
              <a:buChar char="•"/>
            </a:pPr>
            <a:r>
              <a:rPr lang="es-MX" dirty="0" smtClean="0">
                <a:solidFill>
                  <a:srgbClr val="3366FF"/>
                </a:solidFill>
              </a:rPr>
              <a:t>Simetría </a:t>
            </a:r>
            <a:r>
              <a:rPr lang="es-MX" dirty="0" smtClean="0">
                <a:solidFill>
                  <a:srgbClr val="3366FF"/>
                </a:solidFill>
              </a:rPr>
              <a:t>bilateral.</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Tres capas de </a:t>
            </a:r>
            <a:r>
              <a:rPr lang="es-MX" dirty="0" smtClean="0">
                <a:solidFill>
                  <a:srgbClr val="3366FF"/>
                </a:solidFill>
              </a:rPr>
              <a:t>tejido.</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Tracto digestivo completo con glándulas </a:t>
            </a:r>
            <a:r>
              <a:rPr lang="es-MX" dirty="0" smtClean="0">
                <a:solidFill>
                  <a:srgbClr val="3366FF"/>
                </a:solidFill>
              </a:rPr>
              <a:t>digestivas.</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Sistema circulatorio (corazón de dos cavidades</a:t>
            </a:r>
            <a:r>
              <a:rPr lang="es-MX" dirty="0" smtClean="0">
                <a:solidFill>
                  <a:srgbClr val="3366FF"/>
                </a:solidFill>
              </a:rPr>
              <a:t>).</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Cuerpo blando con un </a:t>
            </a:r>
            <a:r>
              <a:rPr lang="es-MX" dirty="0" smtClean="0">
                <a:solidFill>
                  <a:srgbClr val="3366FF"/>
                </a:solidFill>
              </a:rPr>
              <a:t>pie.</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Caparazón externo secretado por el </a:t>
            </a:r>
            <a:r>
              <a:rPr lang="es-MX" dirty="0" smtClean="0">
                <a:solidFill>
                  <a:srgbClr val="3366FF"/>
                </a:solidFill>
              </a:rPr>
              <a:t>manto.</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Ctenidium (sifon</a:t>
            </a:r>
            <a:r>
              <a:rPr lang="es-MX" dirty="0" smtClean="0">
                <a:solidFill>
                  <a:srgbClr val="3366FF"/>
                </a:solidFill>
              </a:rPr>
              <a:t>).</a:t>
            </a:r>
            <a:endParaRPr lang="es-MX" dirty="0">
              <a:solidFill>
                <a:srgbClr val="3366FF"/>
              </a:solidFill>
            </a:endParaRPr>
          </a:p>
        </p:txBody>
      </p:sp>
    </p:spTree>
    <p:extLst>
      <p:ext uri="{BB962C8B-B14F-4D97-AF65-F5344CB8AC3E}">
        <p14:creationId xmlns:p14="http://schemas.microsoft.com/office/powerpoint/2010/main" val="44544522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404664"/>
            <a:ext cx="5715000"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5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2918" t="14826" r="2601"/>
          <a:stretch/>
        </p:blipFill>
        <p:spPr bwMode="auto">
          <a:xfrm>
            <a:off x="827584" y="525994"/>
            <a:ext cx="7348660"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195736" y="27866"/>
            <a:ext cx="4935134" cy="646331"/>
          </a:xfrm>
          <a:prstGeom prst="rect">
            <a:avLst/>
          </a:prstGeom>
          <a:noFill/>
        </p:spPr>
        <p:txBody>
          <a:bodyPr wrap="none" rtlCol="0">
            <a:spAutoFit/>
          </a:bodyPr>
          <a:lstStyle/>
          <a:p>
            <a:r>
              <a:rPr lang="es-MX" sz="3600" dirty="0" err="1" smtClean="0">
                <a:solidFill>
                  <a:srgbClr val="3366FF"/>
                </a:solidFill>
              </a:rPr>
              <a:t>Phylum</a:t>
            </a:r>
            <a:r>
              <a:rPr lang="es-MX" sz="3600" dirty="0" smtClean="0">
                <a:solidFill>
                  <a:srgbClr val="3366FF"/>
                </a:solidFill>
              </a:rPr>
              <a:t> </a:t>
            </a:r>
            <a:r>
              <a:rPr lang="es-MX" sz="3600" dirty="0" err="1" smtClean="0">
                <a:solidFill>
                  <a:srgbClr val="3366FF"/>
                </a:solidFill>
              </a:rPr>
              <a:t>Equinodermata</a:t>
            </a:r>
            <a:endParaRPr lang="es-MX" sz="3600" dirty="0">
              <a:solidFill>
                <a:srgbClr val="3366FF"/>
              </a:solidFill>
            </a:endParaRPr>
          </a:p>
        </p:txBody>
      </p:sp>
      <p:sp>
        <p:nvSpPr>
          <p:cNvPr id="3" name="2 CuadroTexto"/>
          <p:cNvSpPr txBox="1"/>
          <p:nvPr/>
        </p:nvSpPr>
        <p:spPr>
          <a:xfrm>
            <a:off x="770851" y="5380672"/>
            <a:ext cx="1649811" cy="1477328"/>
          </a:xfrm>
          <a:prstGeom prst="rect">
            <a:avLst/>
          </a:prstGeom>
          <a:noFill/>
        </p:spPr>
        <p:txBody>
          <a:bodyPr wrap="none" rtlCol="0">
            <a:spAutoFit/>
          </a:bodyPr>
          <a:lstStyle/>
          <a:p>
            <a:r>
              <a:rPr lang="es-MX" dirty="0" smtClean="0">
                <a:solidFill>
                  <a:srgbClr val="3366FF"/>
                </a:solidFill>
              </a:rPr>
              <a:t>Asteroidea</a:t>
            </a:r>
          </a:p>
          <a:p>
            <a:r>
              <a:rPr lang="es-MX" dirty="0" err="1" smtClean="0">
                <a:solidFill>
                  <a:srgbClr val="3366FF"/>
                </a:solidFill>
              </a:rPr>
              <a:t>Ophiuroidea</a:t>
            </a:r>
            <a:endParaRPr lang="es-MX" dirty="0" smtClean="0">
              <a:solidFill>
                <a:srgbClr val="3366FF"/>
              </a:solidFill>
            </a:endParaRPr>
          </a:p>
          <a:p>
            <a:r>
              <a:rPr lang="es-MX" dirty="0" err="1" smtClean="0">
                <a:solidFill>
                  <a:srgbClr val="3366FF"/>
                </a:solidFill>
              </a:rPr>
              <a:t>Echinoidea</a:t>
            </a:r>
            <a:endParaRPr lang="es-MX" dirty="0" smtClean="0">
              <a:solidFill>
                <a:srgbClr val="3366FF"/>
              </a:solidFill>
            </a:endParaRPr>
          </a:p>
          <a:p>
            <a:r>
              <a:rPr lang="es-MX" dirty="0" err="1" smtClean="0">
                <a:solidFill>
                  <a:srgbClr val="3366FF"/>
                </a:solidFill>
              </a:rPr>
              <a:t>Holothuroidea</a:t>
            </a:r>
            <a:endParaRPr lang="es-MX" dirty="0" smtClean="0">
              <a:solidFill>
                <a:srgbClr val="3366FF"/>
              </a:solidFill>
            </a:endParaRPr>
          </a:p>
          <a:p>
            <a:r>
              <a:rPr lang="es-MX" dirty="0" smtClean="0">
                <a:solidFill>
                  <a:srgbClr val="3366FF"/>
                </a:solidFill>
              </a:rPr>
              <a:t>Crinoidea</a:t>
            </a:r>
            <a:endParaRPr lang="es-MX" dirty="0">
              <a:solidFill>
                <a:srgbClr val="3366FF"/>
              </a:solidFill>
            </a:endParaRPr>
          </a:p>
        </p:txBody>
      </p:sp>
    </p:spTree>
    <p:extLst>
      <p:ext uri="{BB962C8B-B14F-4D97-AF65-F5344CB8AC3E}">
        <p14:creationId xmlns:p14="http://schemas.microsoft.com/office/powerpoint/2010/main" val="1702449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4293096"/>
            <a:ext cx="8064896" cy="2585323"/>
          </a:xfrm>
          <a:prstGeom prst="rect">
            <a:avLst/>
          </a:prstGeom>
          <a:noFill/>
        </p:spPr>
        <p:txBody>
          <a:bodyPr wrap="square" rtlCol="0">
            <a:spAutoFit/>
          </a:bodyPr>
          <a:lstStyle/>
          <a:p>
            <a:pPr marL="285750" indent="-285750">
              <a:buFont typeface="Arial" panose="020B0604020202020204" pitchFamily="34" charset="0"/>
              <a:buChar char="•"/>
            </a:pPr>
            <a:r>
              <a:rPr lang="es-MX" dirty="0" smtClean="0">
                <a:solidFill>
                  <a:srgbClr val="3366FF"/>
                </a:solidFill>
              </a:rPr>
              <a:t>Simétricos (radial con 5 brazos</a:t>
            </a:r>
            <a:r>
              <a:rPr lang="es-MX" dirty="0" smtClean="0">
                <a:solidFill>
                  <a:srgbClr val="3366FF"/>
                </a:solidFill>
              </a:rPr>
              <a:t>).</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Piel </a:t>
            </a:r>
            <a:r>
              <a:rPr lang="es-MX" dirty="0" smtClean="0">
                <a:solidFill>
                  <a:srgbClr val="3366FF"/>
                </a:solidFill>
              </a:rPr>
              <a:t>espinosa.</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Esqueleto interno formado por placas de </a:t>
            </a:r>
            <a:r>
              <a:rPr lang="es-MX" dirty="0" smtClean="0">
                <a:solidFill>
                  <a:srgbClr val="3366FF"/>
                </a:solidFill>
              </a:rPr>
              <a:t>calcio.</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Locomoción y alimentación mediante sistema vascular acuífero (aparato ambulacral</a:t>
            </a:r>
            <a:r>
              <a:rPr lang="es-MX" dirty="0" smtClean="0">
                <a:solidFill>
                  <a:srgbClr val="3366FF"/>
                </a:solidFill>
              </a:rPr>
              <a:t>).</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Se distribuyen en todos los océanos en la zona </a:t>
            </a:r>
            <a:r>
              <a:rPr lang="es-MX" dirty="0" smtClean="0">
                <a:solidFill>
                  <a:srgbClr val="3366FF"/>
                </a:solidFill>
              </a:rPr>
              <a:t>intertidal.</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Aproximadamente 7,000 </a:t>
            </a:r>
            <a:r>
              <a:rPr lang="es-MX" dirty="0" smtClean="0">
                <a:solidFill>
                  <a:srgbClr val="3366FF"/>
                </a:solidFill>
              </a:rPr>
              <a:t>especies.</a:t>
            </a:r>
            <a:endParaRPr lang="es-MX" dirty="0" smtClean="0">
              <a:solidFill>
                <a:srgbClr val="3366FF"/>
              </a:solidFill>
            </a:endParaRPr>
          </a:p>
          <a:p>
            <a:pPr marL="285750" indent="-285750">
              <a:buFont typeface="Arial" panose="020B0604020202020204" pitchFamily="34" charset="0"/>
              <a:buChar char="•"/>
            </a:pPr>
            <a:r>
              <a:rPr lang="es-MX" dirty="0" smtClean="0">
                <a:solidFill>
                  <a:srgbClr val="3366FF"/>
                </a:solidFill>
              </a:rPr>
              <a:t>No poseen sistema circulatorio, respiratorio o </a:t>
            </a:r>
            <a:r>
              <a:rPr lang="es-MX" dirty="0" smtClean="0">
                <a:solidFill>
                  <a:srgbClr val="3366FF"/>
                </a:solidFill>
              </a:rPr>
              <a:t>excretorio.</a:t>
            </a:r>
            <a:endParaRPr lang="es-MX" dirty="0" smtClean="0">
              <a:solidFill>
                <a:srgbClr val="3366FF"/>
              </a:solidFill>
            </a:endParaRPr>
          </a:p>
          <a:p>
            <a:pPr marL="285750" indent="-285750">
              <a:buFont typeface="Arial" panose="020B0604020202020204" pitchFamily="34" charset="0"/>
              <a:buChar char="•"/>
            </a:pPr>
            <a:endParaRPr lang="es-MX" dirty="0">
              <a:solidFill>
                <a:srgbClr val="3366FF"/>
              </a:solidFill>
            </a:endParaRPr>
          </a:p>
        </p:txBody>
      </p:sp>
      <p:pic>
        <p:nvPicPr>
          <p:cNvPr id="25602" name="Picture 2" descr="Image result for phylum echinodermata"/>
          <p:cNvPicPr>
            <a:picLocks noChangeAspect="1" noChangeArrowheads="1"/>
          </p:cNvPicPr>
          <p:nvPr/>
        </p:nvPicPr>
        <p:blipFill rotWithShape="1">
          <a:blip r:embed="rId2">
            <a:extLst>
              <a:ext uri="{28A0092B-C50C-407E-A947-70E740481C1C}">
                <a14:useLocalDpi xmlns:a14="http://schemas.microsoft.com/office/drawing/2010/main" val="0"/>
              </a:ext>
            </a:extLst>
          </a:blip>
          <a:srcRect t="6617" b="10878"/>
          <a:stretch/>
        </p:blipFill>
        <p:spPr bwMode="auto">
          <a:xfrm>
            <a:off x="456186" y="116632"/>
            <a:ext cx="8205936" cy="380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23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ine arthropods"/>
          <p:cNvPicPr>
            <a:picLocks noChangeAspect="1" noChangeArrowheads="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5616" y="1244559"/>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23928" y="3748390"/>
            <a:ext cx="1584176" cy="369332"/>
          </a:xfrm>
          <a:prstGeom prst="rect">
            <a:avLst/>
          </a:prstGeom>
          <a:noFill/>
        </p:spPr>
        <p:txBody>
          <a:bodyPr wrap="square" rtlCol="0">
            <a:spAutoFit/>
          </a:bodyPr>
          <a:lstStyle/>
          <a:p>
            <a:r>
              <a:rPr lang="es-MX" dirty="0" err="1" smtClean="0">
                <a:solidFill>
                  <a:schemeClr val="tx2">
                    <a:lumMod val="60000"/>
                    <a:lumOff val="40000"/>
                  </a:schemeClr>
                </a:solidFill>
              </a:rPr>
              <a:t>Merostomata</a:t>
            </a:r>
            <a:endParaRPr lang="es-MX" dirty="0">
              <a:solidFill>
                <a:schemeClr val="tx2">
                  <a:lumMod val="60000"/>
                  <a:lumOff val="40000"/>
                </a:schemeClr>
              </a:solidFill>
            </a:endParaRPr>
          </a:p>
        </p:txBody>
      </p:sp>
      <p:sp>
        <p:nvSpPr>
          <p:cNvPr id="3" name="2 CuadroTexto"/>
          <p:cNvSpPr txBox="1"/>
          <p:nvPr/>
        </p:nvSpPr>
        <p:spPr>
          <a:xfrm>
            <a:off x="5652120" y="3748390"/>
            <a:ext cx="1471878" cy="369332"/>
          </a:xfrm>
          <a:prstGeom prst="rect">
            <a:avLst/>
          </a:prstGeom>
          <a:noFill/>
        </p:spPr>
        <p:txBody>
          <a:bodyPr wrap="none" rtlCol="0">
            <a:spAutoFit/>
          </a:bodyPr>
          <a:lstStyle/>
          <a:p>
            <a:r>
              <a:rPr lang="es-MX" dirty="0" err="1" smtClean="0">
                <a:solidFill>
                  <a:schemeClr val="tx2">
                    <a:lumMod val="60000"/>
                    <a:lumOff val="40000"/>
                  </a:schemeClr>
                </a:solidFill>
              </a:rPr>
              <a:t>Pycnogonida</a:t>
            </a:r>
            <a:endParaRPr lang="es-MX" dirty="0">
              <a:solidFill>
                <a:schemeClr val="tx2">
                  <a:lumMod val="60000"/>
                  <a:lumOff val="40000"/>
                </a:schemeClr>
              </a:solidFill>
            </a:endParaRPr>
          </a:p>
        </p:txBody>
      </p:sp>
      <p:pic>
        <p:nvPicPr>
          <p:cNvPr id="1028" name="Picture 4" descr="Image result for sea spid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4508" y="4365104"/>
            <a:ext cx="1764126" cy="937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4237214"/>
            <a:ext cx="1620641" cy="119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442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queo.mx/wp-content/uploads/2014/08/Oceanos-y-produccion-de-oxigeno-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692696"/>
            <a:ext cx="5616624" cy="4641282"/>
          </a:xfrm>
          <a:prstGeom prst="rect">
            <a:avLst/>
          </a:prstGeom>
          <a:noFill/>
          <a:extLst>
            <a:ext uri="{909E8E84-426E-40dd-AFC4-6F175D3DCCD1}">
              <a14:hiddenFill xmlns:a14="http://schemas.microsoft.com/office/drawing/2010/main">
                <a:solidFill>
                  <a:srgbClr val="FFFFFF"/>
                </a:solidFill>
              </a14:hiddenFill>
            </a:ext>
          </a:extLst>
        </p:spPr>
      </p:pic>
      <p:sp>
        <p:nvSpPr>
          <p:cNvPr id="3" name="3 CuadroTexto"/>
          <p:cNvSpPr txBox="1"/>
          <p:nvPr/>
        </p:nvSpPr>
        <p:spPr>
          <a:xfrm>
            <a:off x="1083810" y="5445224"/>
            <a:ext cx="7010252" cy="954107"/>
          </a:xfrm>
          <a:prstGeom prst="rect">
            <a:avLst/>
          </a:prstGeom>
          <a:noFill/>
        </p:spPr>
        <p:txBody>
          <a:bodyPr wrap="none" rtlCol="0">
            <a:spAutoFit/>
          </a:bodyPr>
          <a:lstStyle/>
          <a:p>
            <a:pPr algn="ctr"/>
            <a:r>
              <a:rPr lang="es-MX" sz="2800" dirty="0">
                <a:solidFill>
                  <a:schemeClr val="accent2">
                    <a:lumMod val="75000"/>
                  </a:schemeClr>
                </a:solidFill>
              </a:rPr>
              <a:t>7</a:t>
            </a:r>
            <a:r>
              <a:rPr lang="es-MX" sz="2800" dirty="0" smtClean="0">
                <a:solidFill>
                  <a:schemeClr val="accent2">
                    <a:lumMod val="75000"/>
                  </a:schemeClr>
                </a:solidFill>
              </a:rPr>
              <a:t>0% </a:t>
            </a:r>
            <a:r>
              <a:rPr lang="es-MX" sz="2800" dirty="0">
                <a:solidFill>
                  <a:schemeClr val="accent2">
                    <a:lumMod val="75000"/>
                  </a:schemeClr>
                </a:solidFill>
              </a:rPr>
              <a:t>del </a:t>
            </a:r>
            <a:r>
              <a:rPr lang="es-MX" sz="2800" dirty="0" smtClean="0">
                <a:solidFill>
                  <a:schemeClr val="accent2">
                    <a:lumMod val="75000"/>
                  </a:schemeClr>
                </a:solidFill>
              </a:rPr>
              <a:t>oxígeno atmosférico es producido </a:t>
            </a:r>
          </a:p>
          <a:p>
            <a:pPr algn="ctr"/>
            <a:r>
              <a:rPr lang="es-MX" sz="2800" dirty="0" smtClean="0">
                <a:solidFill>
                  <a:schemeClr val="accent2">
                    <a:lumMod val="75000"/>
                  </a:schemeClr>
                </a:solidFill>
              </a:rPr>
              <a:t>Por el </a:t>
            </a:r>
            <a:r>
              <a:rPr lang="es-MX" sz="2800" dirty="0" smtClean="0">
                <a:solidFill>
                  <a:schemeClr val="accent2">
                    <a:lumMod val="75000"/>
                  </a:schemeClr>
                </a:solidFill>
              </a:rPr>
              <a:t>fitoplancton.</a:t>
            </a:r>
            <a:endParaRPr lang="es-MX" sz="2800" dirty="0">
              <a:solidFill>
                <a:schemeClr val="accent2">
                  <a:lumMod val="75000"/>
                </a:schemeClr>
              </a:solidFill>
            </a:endParaRPr>
          </a:p>
        </p:txBody>
      </p:sp>
    </p:spTree>
    <p:extLst>
      <p:ext uri="{BB962C8B-B14F-4D97-AF65-F5344CB8AC3E}">
        <p14:creationId xmlns:p14="http://schemas.microsoft.com/office/powerpoint/2010/main" val="25506321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 "/>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1783" b="14655"/>
          <a:stretch/>
        </p:blipFill>
        <p:spPr bwMode="auto">
          <a:xfrm>
            <a:off x="866046" y="18599"/>
            <a:ext cx="7776864" cy="429064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39552" y="4509120"/>
            <a:ext cx="5314275" cy="1477328"/>
          </a:xfrm>
          <a:prstGeom prst="rect">
            <a:avLst/>
          </a:prstGeom>
          <a:noFill/>
        </p:spPr>
        <p:txBody>
          <a:bodyPr wrap="none" rtlCol="0">
            <a:spAutoFit/>
          </a:bodyPr>
          <a:lstStyle/>
          <a:p>
            <a:pPr marL="285750" indent="-285750">
              <a:buFont typeface="Arial"/>
              <a:buChar char="•"/>
            </a:pPr>
            <a:r>
              <a:rPr lang="es-MX" dirty="0" smtClean="0"/>
              <a:t>Dos pares de </a:t>
            </a:r>
            <a:r>
              <a:rPr lang="es-MX" dirty="0" smtClean="0"/>
              <a:t>antenas.</a:t>
            </a:r>
            <a:endParaRPr lang="es-MX" dirty="0" smtClean="0"/>
          </a:p>
          <a:p>
            <a:pPr marL="285750" indent="-285750">
              <a:buFont typeface="Arial"/>
              <a:buChar char="•"/>
            </a:pPr>
            <a:r>
              <a:rPr lang="es-MX" dirty="0" smtClean="0"/>
              <a:t>Tres pares de apéndices </a:t>
            </a:r>
            <a:r>
              <a:rPr lang="es-MX" dirty="0" smtClean="0"/>
              <a:t>bucales.</a:t>
            </a:r>
            <a:endParaRPr lang="es-MX" dirty="0" smtClean="0"/>
          </a:p>
          <a:p>
            <a:pPr marL="285750" indent="-285750">
              <a:buFont typeface="Arial"/>
              <a:buChar char="•"/>
            </a:pPr>
            <a:r>
              <a:rPr lang="es-MX" dirty="0" smtClean="0"/>
              <a:t>Tronco formado por tórax y abdomen </a:t>
            </a:r>
            <a:r>
              <a:rPr lang="es-MX" dirty="0" smtClean="0"/>
              <a:t>posterior.</a:t>
            </a:r>
            <a:endParaRPr lang="es-MX" dirty="0" smtClean="0"/>
          </a:p>
          <a:p>
            <a:pPr marL="285750" indent="-285750">
              <a:buFont typeface="Arial"/>
              <a:buChar char="•"/>
            </a:pPr>
            <a:r>
              <a:rPr lang="es-MX" dirty="0" smtClean="0"/>
              <a:t>y con apéndices </a:t>
            </a:r>
            <a:r>
              <a:rPr lang="es-MX" dirty="0" smtClean="0"/>
              <a:t>especializados.</a:t>
            </a:r>
            <a:endParaRPr lang="es-MX" dirty="0" smtClean="0"/>
          </a:p>
          <a:p>
            <a:endParaRPr lang="es-MX" dirty="0"/>
          </a:p>
        </p:txBody>
      </p:sp>
    </p:spTree>
    <p:extLst>
      <p:ext uri="{BB962C8B-B14F-4D97-AF65-F5344CB8AC3E}">
        <p14:creationId xmlns:p14="http://schemas.microsoft.com/office/powerpoint/2010/main" val="24180827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6957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64583" y="769807"/>
            <a:ext cx="6912768" cy="707886"/>
          </a:xfrm>
          <a:prstGeom prst="rect">
            <a:avLst/>
          </a:prstGeom>
          <a:noFill/>
        </p:spPr>
        <p:txBody>
          <a:bodyPr wrap="square" rtlCol="0">
            <a:spAutoFit/>
          </a:bodyPr>
          <a:lstStyle/>
          <a:p>
            <a:r>
              <a:rPr lang="es-MX" sz="4000" dirty="0" smtClean="0"/>
              <a:t>Niveles tróficos y energéticos</a:t>
            </a:r>
            <a:endParaRPr lang="es-MX" sz="4000" dirty="0"/>
          </a:p>
        </p:txBody>
      </p:sp>
      <p:sp>
        <p:nvSpPr>
          <p:cNvPr id="6" name="5 CuadroTexto"/>
          <p:cNvSpPr txBox="1"/>
          <p:nvPr/>
        </p:nvSpPr>
        <p:spPr>
          <a:xfrm>
            <a:off x="2517855" y="0"/>
            <a:ext cx="4006225" cy="769441"/>
          </a:xfrm>
          <a:prstGeom prst="rect">
            <a:avLst/>
          </a:prstGeom>
          <a:noFill/>
        </p:spPr>
        <p:txBody>
          <a:bodyPr wrap="none" rtlCol="0">
            <a:spAutoFit/>
          </a:bodyPr>
          <a:lstStyle/>
          <a:p>
            <a:r>
              <a:rPr lang="es-MX" sz="4400" dirty="0" smtClean="0"/>
              <a:t>ORGANIZACIÓN</a:t>
            </a:r>
            <a:endParaRPr lang="es-MX" sz="4400" dirty="0"/>
          </a:p>
        </p:txBody>
      </p:sp>
      <p:sp>
        <p:nvSpPr>
          <p:cNvPr id="7" name="6 CuadroTexto"/>
          <p:cNvSpPr txBox="1"/>
          <p:nvPr/>
        </p:nvSpPr>
        <p:spPr>
          <a:xfrm>
            <a:off x="539765" y="1941926"/>
            <a:ext cx="7781617" cy="5262979"/>
          </a:xfrm>
          <a:prstGeom prst="rect">
            <a:avLst/>
          </a:prstGeom>
          <a:noFill/>
        </p:spPr>
        <p:txBody>
          <a:bodyPr wrap="none" rtlCol="0">
            <a:spAutoFit/>
          </a:bodyPr>
          <a:lstStyle/>
          <a:p>
            <a:pPr marL="457200" indent="-457200">
              <a:lnSpc>
                <a:spcPct val="200000"/>
              </a:lnSpc>
              <a:buAutoNum type="alphaUcPeriod"/>
            </a:pPr>
            <a:r>
              <a:rPr lang="es-MX" sz="2400" dirty="0" smtClean="0"/>
              <a:t>Estructura:</a:t>
            </a:r>
            <a:endParaRPr lang="es-MX" sz="2400" dirty="0" smtClean="0"/>
          </a:p>
          <a:p>
            <a:pPr marL="914400" lvl="1" indent="-457200">
              <a:lnSpc>
                <a:spcPct val="150000"/>
              </a:lnSpc>
              <a:buAutoNum type="arabicPeriod"/>
            </a:pPr>
            <a:r>
              <a:rPr lang="es-MX" sz="2400" dirty="0" smtClean="0"/>
              <a:t>Composición de la comunidad </a:t>
            </a:r>
            <a:r>
              <a:rPr lang="es-MX" sz="2400" dirty="0" smtClean="0"/>
              <a:t>biológica.</a:t>
            </a:r>
            <a:endParaRPr lang="es-MX" sz="2400" dirty="0" smtClean="0"/>
          </a:p>
          <a:p>
            <a:pPr marL="914400" lvl="1" indent="-457200">
              <a:lnSpc>
                <a:spcPct val="150000"/>
              </a:lnSpc>
              <a:buAutoNum type="arabicPeriod"/>
            </a:pPr>
            <a:r>
              <a:rPr lang="es-MX" sz="2400" dirty="0" smtClean="0"/>
              <a:t>Cantidad y distribución de materiales </a:t>
            </a:r>
            <a:r>
              <a:rPr lang="es-MX" sz="2400" dirty="0" smtClean="0"/>
              <a:t>abióticos.</a:t>
            </a:r>
            <a:endParaRPr lang="es-MX" sz="2400" dirty="0" smtClean="0"/>
          </a:p>
          <a:p>
            <a:pPr marL="914400" lvl="1" indent="-457200">
              <a:lnSpc>
                <a:spcPct val="150000"/>
              </a:lnSpc>
              <a:buAutoNum type="arabicPeriod"/>
            </a:pPr>
            <a:r>
              <a:rPr lang="es-MX" sz="2400" dirty="0" smtClean="0"/>
              <a:t>Rango o gradiente de condiciones de </a:t>
            </a:r>
            <a:r>
              <a:rPr lang="es-MX" sz="2400" dirty="0" smtClean="0"/>
              <a:t>existencia.</a:t>
            </a:r>
            <a:endParaRPr lang="es-MX" sz="2400" dirty="0" smtClean="0"/>
          </a:p>
          <a:p>
            <a:pPr>
              <a:lnSpc>
                <a:spcPct val="150000"/>
              </a:lnSpc>
            </a:pPr>
            <a:r>
              <a:rPr lang="es-MX" sz="2400" dirty="0" smtClean="0"/>
              <a:t>B. </a:t>
            </a:r>
            <a:r>
              <a:rPr lang="es-MX" sz="2400" dirty="0" smtClean="0"/>
              <a:t>Función:</a:t>
            </a:r>
            <a:endParaRPr lang="es-MX" sz="2400" dirty="0" smtClean="0"/>
          </a:p>
          <a:p>
            <a:pPr marL="914400" lvl="1" indent="-457200">
              <a:lnSpc>
                <a:spcPct val="150000"/>
              </a:lnSpc>
              <a:buAutoNum type="arabicPeriod"/>
            </a:pPr>
            <a:r>
              <a:rPr lang="es-MX" sz="2400" dirty="0" smtClean="0"/>
              <a:t>Rango de flujo energético en el </a:t>
            </a:r>
            <a:r>
              <a:rPr lang="es-MX" sz="2400" dirty="0" smtClean="0"/>
              <a:t>sistema.</a:t>
            </a:r>
            <a:endParaRPr lang="es-MX" sz="2400" dirty="0" smtClean="0"/>
          </a:p>
          <a:p>
            <a:pPr marL="914400" lvl="1" indent="-457200">
              <a:lnSpc>
                <a:spcPct val="150000"/>
              </a:lnSpc>
              <a:buAutoNum type="arabicPeriod"/>
            </a:pPr>
            <a:r>
              <a:rPr lang="es-MX" sz="2400" dirty="0" smtClean="0"/>
              <a:t>Tasa de reciclaje de </a:t>
            </a:r>
            <a:r>
              <a:rPr lang="es-MX" sz="2400" dirty="0" smtClean="0"/>
              <a:t>materia.</a:t>
            </a:r>
            <a:endParaRPr lang="es-MX" sz="2400" dirty="0" smtClean="0"/>
          </a:p>
          <a:p>
            <a:pPr marL="914400" lvl="1" indent="-457200">
              <a:lnSpc>
                <a:spcPct val="150000"/>
              </a:lnSpc>
              <a:buAutoNum type="arabicPeriod"/>
            </a:pPr>
            <a:r>
              <a:rPr lang="es-MX" sz="2400" dirty="0" smtClean="0"/>
              <a:t>Regulación por el ambiente y por los </a:t>
            </a:r>
            <a:r>
              <a:rPr lang="es-MX" sz="2400" dirty="0" smtClean="0"/>
              <a:t>organismos.</a:t>
            </a:r>
            <a:endParaRPr lang="es-MX" sz="2400" dirty="0" smtClean="0"/>
          </a:p>
          <a:p>
            <a:pPr marL="914400" lvl="1" indent="-457200">
              <a:lnSpc>
                <a:spcPct val="150000"/>
              </a:lnSpc>
              <a:buAutoNum type="arabicPeriod"/>
            </a:pPr>
            <a:endParaRPr lang="es-MX" sz="2400" dirty="0" smtClean="0"/>
          </a:p>
        </p:txBody>
      </p:sp>
      <p:sp>
        <p:nvSpPr>
          <p:cNvPr id="8" name="7 CuadroTexto"/>
          <p:cNvSpPr txBox="1"/>
          <p:nvPr/>
        </p:nvSpPr>
        <p:spPr>
          <a:xfrm>
            <a:off x="2654911" y="1564833"/>
            <a:ext cx="3732112" cy="369332"/>
          </a:xfrm>
          <a:prstGeom prst="rect">
            <a:avLst/>
          </a:prstGeom>
          <a:noFill/>
        </p:spPr>
        <p:txBody>
          <a:bodyPr wrap="none" rtlCol="0">
            <a:spAutoFit/>
          </a:bodyPr>
          <a:lstStyle/>
          <a:p>
            <a:r>
              <a:rPr lang="es-MX" dirty="0" smtClean="0"/>
              <a:t>Ecosistemas: Estructura y función </a:t>
            </a:r>
            <a:endParaRPr lang="es-MX" dirty="0"/>
          </a:p>
        </p:txBody>
      </p:sp>
      <p:sp>
        <p:nvSpPr>
          <p:cNvPr id="9" name="8 CuadroTexto"/>
          <p:cNvSpPr txBox="1"/>
          <p:nvPr/>
        </p:nvSpPr>
        <p:spPr>
          <a:xfrm>
            <a:off x="6781859" y="1560898"/>
            <a:ext cx="1428596" cy="369332"/>
          </a:xfrm>
          <a:prstGeom prst="rect">
            <a:avLst/>
          </a:prstGeom>
          <a:noFill/>
        </p:spPr>
        <p:txBody>
          <a:bodyPr wrap="none" rtlCol="0">
            <a:spAutoFit/>
          </a:bodyPr>
          <a:lstStyle/>
          <a:p>
            <a:r>
              <a:rPr lang="es-MX" dirty="0" err="1" smtClean="0"/>
              <a:t>Odum</a:t>
            </a:r>
            <a:r>
              <a:rPr lang="es-MX" dirty="0" smtClean="0"/>
              <a:t>, 1968</a:t>
            </a:r>
            <a:endParaRPr lang="es-MX" dirty="0"/>
          </a:p>
        </p:txBody>
      </p:sp>
    </p:spTree>
    <p:extLst>
      <p:ext uri="{BB962C8B-B14F-4D97-AF65-F5344CB8AC3E}">
        <p14:creationId xmlns:p14="http://schemas.microsoft.com/office/powerpoint/2010/main" val="17581499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234" y="476672"/>
            <a:ext cx="7620000" cy="40386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977834" y="5157192"/>
            <a:ext cx="7200800" cy="1200329"/>
          </a:xfrm>
          <a:prstGeom prst="rect">
            <a:avLst/>
          </a:prstGeom>
          <a:noFill/>
        </p:spPr>
        <p:txBody>
          <a:bodyPr wrap="square" rtlCol="0">
            <a:spAutoFit/>
          </a:bodyPr>
          <a:lstStyle/>
          <a:p>
            <a:pPr algn="ctr"/>
            <a:r>
              <a:rPr lang="es-MX" dirty="0"/>
              <a:t>El </a:t>
            </a:r>
            <a:r>
              <a:rPr lang="es-MX" b="1" dirty="0"/>
              <a:t>objetivo fundamental de los ecosistemas, </a:t>
            </a:r>
            <a:r>
              <a:rPr lang="es-MX" dirty="0"/>
              <a:t>no es captar la máxima cantidad de energía, sino utilizar solamente la energía necesaria para el mantenimiento de la máxima cantidad de </a:t>
            </a:r>
            <a:r>
              <a:rPr lang="es-MX" dirty="0" smtClean="0"/>
              <a:t>organismos.</a:t>
            </a:r>
            <a:endParaRPr lang="es-MX" dirty="0"/>
          </a:p>
        </p:txBody>
      </p:sp>
    </p:spTree>
    <p:extLst>
      <p:ext uri="{BB962C8B-B14F-4D97-AF65-F5344CB8AC3E}">
        <p14:creationId xmlns:p14="http://schemas.microsoft.com/office/powerpoint/2010/main" val="16484209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11560" y="683404"/>
            <a:ext cx="2696957" cy="369332"/>
          </a:xfrm>
          <a:prstGeom prst="rect">
            <a:avLst/>
          </a:prstGeom>
          <a:noFill/>
        </p:spPr>
        <p:txBody>
          <a:bodyPr wrap="none" rtlCol="0">
            <a:spAutoFit/>
          </a:bodyPr>
          <a:lstStyle/>
          <a:p>
            <a:r>
              <a:rPr lang="es-MX" dirty="0" smtClean="0"/>
              <a:t>Productividad y biomasa</a:t>
            </a:r>
            <a:endParaRPr lang="es-MX" dirty="0"/>
          </a:p>
        </p:txBody>
      </p:sp>
      <p:sp>
        <p:nvSpPr>
          <p:cNvPr id="3" name="2 CuadroTexto"/>
          <p:cNvSpPr txBox="1"/>
          <p:nvPr/>
        </p:nvSpPr>
        <p:spPr>
          <a:xfrm>
            <a:off x="683569" y="1484784"/>
            <a:ext cx="8064896" cy="1200329"/>
          </a:xfrm>
          <a:prstGeom prst="rect">
            <a:avLst/>
          </a:prstGeom>
          <a:noFill/>
        </p:spPr>
        <p:txBody>
          <a:bodyPr wrap="square" rtlCol="0">
            <a:spAutoFit/>
          </a:bodyPr>
          <a:lstStyle/>
          <a:p>
            <a:r>
              <a:rPr lang="es-MX" dirty="0" smtClean="0"/>
              <a:t>Productividad.- Se expresa como la tasa de producción de materia </a:t>
            </a:r>
            <a:r>
              <a:rPr lang="es-MX" dirty="0" smtClean="0"/>
              <a:t>biológica.</a:t>
            </a:r>
            <a:endParaRPr lang="es-MX" dirty="0" smtClean="0"/>
          </a:p>
          <a:p>
            <a:endParaRPr lang="es-MX" dirty="0"/>
          </a:p>
          <a:p>
            <a:r>
              <a:rPr lang="es-MX" dirty="0" smtClean="0"/>
              <a:t>Biomasa.- Se refiere a la cantidad de materia biológica presente en un tiempo </a:t>
            </a:r>
            <a:r>
              <a:rPr lang="es-MX" dirty="0" smtClean="0"/>
              <a:t>específico.</a:t>
            </a:r>
            <a:endParaRPr lang="es-MX" dirty="0"/>
          </a:p>
        </p:txBody>
      </p:sp>
      <p:sp>
        <p:nvSpPr>
          <p:cNvPr id="4" name="3 Flecha abajo"/>
          <p:cNvSpPr/>
          <p:nvPr/>
        </p:nvSpPr>
        <p:spPr>
          <a:xfrm>
            <a:off x="3923928" y="2924944"/>
            <a:ext cx="57606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971600" y="4221088"/>
            <a:ext cx="6524543" cy="369332"/>
          </a:xfrm>
          <a:prstGeom prst="rect">
            <a:avLst/>
          </a:prstGeom>
          <a:noFill/>
        </p:spPr>
        <p:txBody>
          <a:bodyPr wrap="none" rtlCol="0">
            <a:spAutoFit/>
          </a:bodyPr>
          <a:lstStyle/>
          <a:p>
            <a:r>
              <a:rPr lang="es-MX" dirty="0" smtClean="0"/>
              <a:t>Ambos parámetros se expresan en función del área </a:t>
            </a:r>
            <a:r>
              <a:rPr lang="es-MX" dirty="0" smtClean="0"/>
              <a:t>oceánica. </a:t>
            </a:r>
            <a:endParaRPr lang="es-MX" dirty="0"/>
          </a:p>
        </p:txBody>
      </p:sp>
    </p:spTree>
    <p:extLst>
      <p:ext uri="{BB962C8B-B14F-4D97-AF65-F5344CB8AC3E}">
        <p14:creationId xmlns:p14="http://schemas.microsoft.com/office/powerpoint/2010/main" val="194843052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97511" y="692696"/>
            <a:ext cx="8017676" cy="2585323"/>
          </a:xfrm>
          <a:prstGeom prst="rect">
            <a:avLst/>
          </a:prstGeom>
          <a:noFill/>
        </p:spPr>
        <p:txBody>
          <a:bodyPr wrap="square" rtlCol="0">
            <a:spAutoFit/>
          </a:bodyPr>
          <a:lstStyle/>
          <a:p>
            <a:r>
              <a:rPr lang="es-MX" dirty="0" smtClean="0"/>
              <a:t>Productividad: es la cantidad de tejido vivo producido por unidad de tiempo</a:t>
            </a:r>
          </a:p>
          <a:p>
            <a:endParaRPr lang="es-MX" dirty="0"/>
          </a:p>
          <a:p>
            <a:pPr marL="285750" indent="-285750">
              <a:buFont typeface="Arial" panose="020B0604020202020204" pitchFamily="34" charset="0"/>
              <a:buChar char="•"/>
            </a:pPr>
            <a:r>
              <a:rPr lang="es-MX" dirty="0" smtClean="0"/>
              <a:t>Se estima en términos de contenido de carbono de la materia </a:t>
            </a:r>
            <a:r>
              <a:rPr lang="es-MX" dirty="0" smtClean="0"/>
              <a:t>viva.</a:t>
            </a:r>
            <a:endParaRPr lang="es-MX" dirty="0" smtClean="0"/>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smtClean="0"/>
              <a:t>Se expresa en gramos de Carbono (g C) producidos por día por metro cuadrado (g C m</a:t>
            </a:r>
            <a:r>
              <a:rPr lang="es-MX" baseline="30000" dirty="0" smtClean="0"/>
              <a:t>-2</a:t>
            </a:r>
            <a:r>
              <a:rPr lang="es-MX" dirty="0" smtClean="0"/>
              <a:t> d</a:t>
            </a:r>
            <a:r>
              <a:rPr lang="es-MX" baseline="30000" dirty="0" smtClean="0"/>
              <a:t>-1</a:t>
            </a:r>
            <a:r>
              <a:rPr lang="es-MX" dirty="0" smtClean="0"/>
              <a:t>).</a:t>
            </a:r>
            <a:endParaRPr lang="es-MX" dirty="0" smtClean="0"/>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smtClean="0"/>
              <a:t>Se estima para la columna de agua desde la superficie hasta el fondo </a:t>
            </a:r>
            <a:r>
              <a:rPr lang="es-MX" dirty="0" smtClean="0"/>
              <a:t>marino.</a:t>
            </a:r>
            <a:endParaRPr lang="es-MX" dirty="0"/>
          </a:p>
        </p:txBody>
      </p:sp>
      <p:sp>
        <p:nvSpPr>
          <p:cNvPr id="3" name="2 CuadroTexto"/>
          <p:cNvSpPr txBox="1"/>
          <p:nvPr/>
        </p:nvSpPr>
        <p:spPr>
          <a:xfrm>
            <a:off x="527114" y="3789040"/>
            <a:ext cx="7128792" cy="1477328"/>
          </a:xfrm>
          <a:prstGeom prst="rect">
            <a:avLst/>
          </a:prstGeom>
          <a:noFill/>
        </p:spPr>
        <p:txBody>
          <a:bodyPr wrap="square" rtlCol="0">
            <a:spAutoFit/>
          </a:bodyPr>
          <a:lstStyle/>
          <a:p>
            <a:r>
              <a:rPr lang="es-MX" dirty="0" smtClean="0"/>
              <a:t>Biomasa: Cantidad de materia viva presente en la columna de agua en un tiempo </a:t>
            </a:r>
            <a:r>
              <a:rPr lang="es-MX" dirty="0" smtClean="0"/>
              <a:t>determinado.</a:t>
            </a:r>
            <a:endParaRPr lang="es-MX" dirty="0" smtClean="0"/>
          </a:p>
          <a:p>
            <a:endParaRPr lang="es-MX" dirty="0"/>
          </a:p>
          <a:p>
            <a:r>
              <a:rPr lang="es-MX" dirty="0" smtClean="0"/>
              <a:t>Se expresa en g C m</a:t>
            </a:r>
            <a:r>
              <a:rPr lang="es-MX" baseline="30000" dirty="0" smtClean="0"/>
              <a:t>-</a:t>
            </a:r>
            <a:r>
              <a:rPr lang="es-MX" baseline="30000" dirty="0" smtClean="0"/>
              <a:t>1</a:t>
            </a:r>
            <a:endParaRPr lang="es-MX" baseline="30000" dirty="0" smtClean="0"/>
          </a:p>
          <a:p>
            <a:endParaRPr lang="es-MX" dirty="0"/>
          </a:p>
        </p:txBody>
      </p:sp>
    </p:spTree>
    <p:extLst>
      <p:ext uri="{BB962C8B-B14F-4D97-AF65-F5344CB8AC3E}">
        <p14:creationId xmlns:p14="http://schemas.microsoft.com/office/powerpoint/2010/main" val="3904090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16582" y="476672"/>
            <a:ext cx="8496944" cy="2031325"/>
          </a:xfrm>
          <a:prstGeom prst="rect">
            <a:avLst/>
          </a:prstGeom>
          <a:noFill/>
        </p:spPr>
        <p:txBody>
          <a:bodyPr wrap="square" rtlCol="0">
            <a:spAutoFit/>
          </a:bodyPr>
          <a:lstStyle/>
          <a:p>
            <a:r>
              <a:rPr lang="es-MX" dirty="0" smtClean="0"/>
              <a:t>Productividad primaria.- Es la porción de la producción resultante de la </a:t>
            </a:r>
            <a:r>
              <a:rPr lang="es-MX" dirty="0" smtClean="0"/>
              <a:t>fotosíntesis.</a:t>
            </a:r>
          </a:p>
          <a:p>
            <a:endParaRPr lang="es-MX" dirty="0" smtClean="0"/>
          </a:p>
          <a:p>
            <a:r>
              <a:rPr lang="es-MX" dirty="0" smtClean="0"/>
              <a:t>Factores limitantes</a:t>
            </a:r>
          </a:p>
          <a:p>
            <a:pPr marL="742950" lvl="1" indent="-285750">
              <a:buFont typeface="Arial" panose="020B0604020202020204" pitchFamily="34" charset="0"/>
              <a:buChar char="•"/>
            </a:pPr>
            <a:r>
              <a:rPr lang="es-MX" dirty="0" smtClean="0"/>
              <a:t>Luz</a:t>
            </a:r>
          </a:p>
          <a:p>
            <a:pPr marL="742950" lvl="1" indent="-285750">
              <a:buFont typeface="Arial" panose="020B0604020202020204" pitchFamily="34" charset="0"/>
              <a:buChar char="•"/>
            </a:pPr>
            <a:r>
              <a:rPr lang="es-MX" dirty="0" smtClean="0"/>
              <a:t>Nitrógeno</a:t>
            </a:r>
          </a:p>
          <a:p>
            <a:pPr marL="742950" lvl="1" indent="-285750">
              <a:buFont typeface="Arial" panose="020B0604020202020204" pitchFamily="34" charset="0"/>
              <a:buChar char="•"/>
            </a:pPr>
            <a:r>
              <a:rPr lang="es-MX" dirty="0" smtClean="0"/>
              <a:t>Fósforo</a:t>
            </a:r>
            <a:endParaRPr lang="es-MX" dirty="0"/>
          </a:p>
        </p:txBody>
      </p:sp>
      <p:pic>
        <p:nvPicPr>
          <p:cNvPr id="1026" name="Picture 2" descr="Image result for primary productivity in marine eco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304" y="2492896"/>
            <a:ext cx="6667500"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465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layer.slideplayer.com/23/6548194/data/images/im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8500518" cy="4275187"/>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043608" y="719554"/>
            <a:ext cx="7157216" cy="646331"/>
          </a:xfrm>
          <a:prstGeom prst="rect">
            <a:avLst/>
          </a:prstGeom>
          <a:noFill/>
        </p:spPr>
        <p:txBody>
          <a:bodyPr wrap="none" rtlCol="0">
            <a:spAutoFit/>
          </a:bodyPr>
          <a:lstStyle/>
          <a:p>
            <a:r>
              <a:rPr lang="es-MX" dirty="0" smtClean="0"/>
              <a:t>Variación en productividad primaria en diferentes ecosistemas y en</a:t>
            </a:r>
          </a:p>
          <a:p>
            <a:r>
              <a:rPr lang="es-MX" dirty="0" smtClean="0"/>
              <a:t>su contribución a la productividad total</a:t>
            </a:r>
            <a:endParaRPr lang="es-MX" dirty="0"/>
          </a:p>
        </p:txBody>
      </p:sp>
    </p:spTree>
    <p:extLst>
      <p:ext uri="{BB962C8B-B14F-4D97-AF65-F5344CB8AC3E}">
        <p14:creationId xmlns:p14="http://schemas.microsoft.com/office/powerpoint/2010/main" val="963594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64428" y="369529"/>
            <a:ext cx="7560840" cy="646331"/>
          </a:xfrm>
          <a:prstGeom prst="rect">
            <a:avLst/>
          </a:prstGeom>
          <a:noFill/>
        </p:spPr>
        <p:txBody>
          <a:bodyPr wrap="square" rtlCol="0">
            <a:spAutoFit/>
          </a:bodyPr>
          <a:lstStyle/>
          <a:p>
            <a:r>
              <a:rPr lang="es-MX" dirty="0" smtClean="0"/>
              <a:t>Productividad secundaria.- Se refiere a la producción de los organismos que consumen </a:t>
            </a:r>
            <a:r>
              <a:rPr lang="es-MX" dirty="0" smtClean="0"/>
              <a:t>fitoplancton.</a:t>
            </a:r>
            <a:endParaRPr lang="es-MX" dirty="0"/>
          </a:p>
        </p:txBody>
      </p:sp>
      <p:pic>
        <p:nvPicPr>
          <p:cNvPr id="4098" name="Picture 2" descr="Image result for secondary productivity in marine eco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414" y="1196752"/>
            <a:ext cx="6624736" cy="4709664"/>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44818" y="6093296"/>
            <a:ext cx="8000060" cy="646331"/>
          </a:xfrm>
          <a:prstGeom prst="rect">
            <a:avLst/>
          </a:prstGeom>
          <a:noFill/>
        </p:spPr>
        <p:txBody>
          <a:bodyPr wrap="square" rtlCol="0">
            <a:spAutoFit/>
          </a:bodyPr>
          <a:lstStyle/>
          <a:p>
            <a:r>
              <a:rPr lang="es-MX" dirty="0" smtClean="0"/>
              <a:t>Aquellos que se alimentan de la productividad secundaria constituyen a la productividad </a:t>
            </a:r>
            <a:r>
              <a:rPr lang="es-MX" dirty="0" smtClean="0"/>
              <a:t>terciaria.</a:t>
            </a:r>
            <a:endParaRPr lang="es-MX" dirty="0"/>
          </a:p>
        </p:txBody>
      </p:sp>
    </p:spTree>
    <p:extLst>
      <p:ext uri="{BB962C8B-B14F-4D97-AF65-F5344CB8AC3E}">
        <p14:creationId xmlns:p14="http://schemas.microsoft.com/office/powerpoint/2010/main" val="2616774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rophic levels in marine eco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9083" y="188640"/>
            <a:ext cx="6081947" cy="643413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512" y="620688"/>
            <a:ext cx="2808312" cy="3970318"/>
          </a:xfrm>
          <a:prstGeom prst="rect">
            <a:avLst/>
          </a:prstGeom>
          <a:noFill/>
        </p:spPr>
        <p:txBody>
          <a:bodyPr wrap="square" rtlCol="0">
            <a:spAutoFit/>
          </a:bodyPr>
          <a:lstStyle/>
          <a:p>
            <a:r>
              <a:rPr lang="es-MX" dirty="0" smtClean="0"/>
              <a:t>Trama trófica.- Es un diagrama que muestra el patrón de alimentación entre </a:t>
            </a:r>
            <a:r>
              <a:rPr lang="es-MX" dirty="0" smtClean="0"/>
              <a:t>organismos.</a:t>
            </a:r>
            <a:endParaRPr lang="es-MX" dirty="0" smtClean="0"/>
          </a:p>
          <a:p>
            <a:endParaRPr lang="es-MX" dirty="0"/>
          </a:p>
          <a:p>
            <a:r>
              <a:rPr lang="es-MX" dirty="0" smtClean="0"/>
              <a:t>Es </a:t>
            </a:r>
            <a:r>
              <a:rPr lang="es-MX" dirty="0"/>
              <a:t>un conjunto de cadenas alimentarias </a:t>
            </a:r>
            <a:r>
              <a:rPr lang="es-MX" dirty="0" smtClean="0"/>
              <a:t>interconectadas que pueden establecerse en un </a:t>
            </a:r>
            <a:r>
              <a:rPr lang="es-MX" dirty="0" smtClean="0"/>
              <a:t>ecosistema.</a:t>
            </a:r>
            <a:endParaRPr lang="es-MX" dirty="0" smtClean="0"/>
          </a:p>
          <a:p>
            <a:endParaRPr lang="es-MX" dirty="0"/>
          </a:p>
          <a:p>
            <a:r>
              <a:rPr lang="es-MX" dirty="0" smtClean="0"/>
              <a:t>Las relaciones alimentarias en una red son algo más </a:t>
            </a:r>
            <a:r>
              <a:rPr lang="es-MX" dirty="0" smtClean="0"/>
              <a:t>complejas.</a:t>
            </a:r>
            <a:endParaRPr lang="es-MX" dirty="0"/>
          </a:p>
        </p:txBody>
      </p:sp>
      <p:sp>
        <p:nvSpPr>
          <p:cNvPr id="3" name="2 Flecha abajo"/>
          <p:cNvSpPr/>
          <p:nvPr/>
        </p:nvSpPr>
        <p:spPr>
          <a:xfrm>
            <a:off x="1043608" y="4725144"/>
            <a:ext cx="360040"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204024" y="5949280"/>
            <a:ext cx="2207656" cy="369332"/>
          </a:xfrm>
          <a:prstGeom prst="rect">
            <a:avLst/>
          </a:prstGeom>
          <a:noFill/>
        </p:spPr>
        <p:txBody>
          <a:bodyPr wrap="none" rtlCol="0">
            <a:spAutoFit/>
          </a:bodyPr>
          <a:lstStyle/>
          <a:p>
            <a:r>
              <a:rPr lang="es-MX" dirty="0" smtClean="0"/>
              <a:t>Cadena alimentaria</a:t>
            </a:r>
            <a:endParaRPr lang="es-MX" dirty="0"/>
          </a:p>
        </p:txBody>
      </p:sp>
    </p:spTree>
    <p:extLst>
      <p:ext uri="{BB962C8B-B14F-4D97-AF65-F5344CB8AC3E}">
        <p14:creationId xmlns:p14="http://schemas.microsoft.com/office/powerpoint/2010/main" val="2656442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n3.chartsbin.com/chartimages/l_wwu_51f18124d45f6d492ceba4d724a7799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928" y="1484784"/>
            <a:ext cx="7164288" cy="304557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449179" y="791651"/>
            <a:ext cx="4003019" cy="461665"/>
          </a:xfrm>
          <a:prstGeom prst="rect">
            <a:avLst/>
          </a:prstGeom>
          <a:noFill/>
        </p:spPr>
        <p:txBody>
          <a:bodyPr wrap="none" rtlCol="0">
            <a:spAutoFit/>
          </a:bodyPr>
          <a:lstStyle/>
          <a:p>
            <a:r>
              <a:rPr lang="es-MX" sz="2400" dirty="0" smtClean="0">
                <a:solidFill>
                  <a:schemeClr val="bg2">
                    <a:lumMod val="75000"/>
                  </a:schemeClr>
                </a:solidFill>
              </a:rPr>
              <a:t>Área de cobertura oceánica</a:t>
            </a:r>
            <a:endParaRPr lang="es-MX" sz="2400" dirty="0">
              <a:solidFill>
                <a:schemeClr val="bg2">
                  <a:lumMod val="75000"/>
                </a:schemeClr>
              </a:solidFill>
            </a:endParaRPr>
          </a:p>
        </p:txBody>
      </p:sp>
      <p:sp>
        <p:nvSpPr>
          <p:cNvPr id="3" name="2 CuadroTexto"/>
          <p:cNvSpPr txBox="1"/>
          <p:nvPr/>
        </p:nvSpPr>
        <p:spPr>
          <a:xfrm>
            <a:off x="1835696" y="5019020"/>
            <a:ext cx="5881738" cy="369332"/>
          </a:xfrm>
          <a:prstGeom prst="rect">
            <a:avLst/>
          </a:prstGeom>
          <a:noFill/>
        </p:spPr>
        <p:txBody>
          <a:bodyPr wrap="none" rtlCol="0">
            <a:spAutoFit/>
          </a:bodyPr>
          <a:lstStyle/>
          <a:p>
            <a:r>
              <a:rPr lang="es-MX" dirty="0" smtClean="0">
                <a:solidFill>
                  <a:schemeClr val="bg2">
                    <a:lumMod val="75000"/>
                  </a:schemeClr>
                </a:solidFill>
              </a:rPr>
              <a:t>Solo el 5% del fondo de los océanos ha sido explorado!!</a:t>
            </a:r>
            <a:endParaRPr lang="es-MX" dirty="0">
              <a:solidFill>
                <a:schemeClr val="bg2">
                  <a:lumMod val="75000"/>
                </a:schemeClr>
              </a:solidFill>
            </a:endParaRPr>
          </a:p>
        </p:txBody>
      </p:sp>
    </p:spTree>
    <p:extLst>
      <p:ext uri="{BB962C8B-B14F-4D97-AF65-F5344CB8AC3E}">
        <p14:creationId xmlns:p14="http://schemas.microsoft.com/office/powerpoint/2010/main" val="348786609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116632"/>
            <a:ext cx="7632848" cy="646331"/>
          </a:xfrm>
          <a:prstGeom prst="rect">
            <a:avLst/>
          </a:prstGeom>
          <a:noFill/>
        </p:spPr>
        <p:txBody>
          <a:bodyPr wrap="square" rtlCol="0">
            <a:spAutoFit/>
          </a:bodyPr>
          <a:lstStyle/>
          <a:p>
            <a:pPr algn="ctr"/>
            <a:r>
              <a:rPr lang="es-MX" dirty="0" smtClean="0"/>
              <a:t>Cadena trófica.- Es una secuencia linear indicando que organismos consumen a otros en un ambiente determinado</a:t>
            </a:r>
            <a:endParaRPr lang="es-MX" dirty="0"/>
          </a:p>
        </p:txBody>
      </p:sp>
      <p:pic>
        <p:nvPicPr>
          <p:cNvPr id="3074" name="Picture 2" descr="Image result for marine trophic levels (food 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525" y="894894"/>
            <a:ext cx="5544616" cy="5930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1125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271182"/>
            <a:ext cx="7603363" cy="369332"/>
          </a:xfrm>
          <a:prstGeom prst="rect">
            <a:avLst/>
          </a:prstGeom>
          <a:noFill/>
        </p:spPr>
        <p:txBody>
          <a:bodyPr wrap="none" rtlCol="0">
            <a:spAutoFit/>
          </a:bodyPr>
          <a:lstStyle/>
          <a:p>
            <a:r>
              <a:rPr lang="es-MX" dirty="0" smtClean="0"/>
              <a:t>Considera las principales especies que participan en el flujo de materia</a:t>
            </a:r>
            <a:endParaRPr lang="es-MX" dirty="0"/>
          </a:p>
        </p:txBody>
      </p:sp>
      <p:sp>
        <p:nvSpPr>
          <p:cNvPr id="4" name="3 CuadroTexto"/>
          <p:cNvSpPr txBox="1"/>
          <p:nvPr/>
        </p:nvSpPr>
        <p:spPr>
          <a:xfrm>
            <a:off x="2749664" y="6093296"/>
            <a:ext cx="4062331" cy="369332"/>
          </a:xfrm>
          <a:prstGeom prst="rect">
            <a:avLst/>
          </a:prstGeom>
          <a:noFill/>
        </p:spPr>
        <p:txBody>
          <a:bodyPr wrap="none" rtlCol="0">
            <a:spAutoFit/>
          </a:bodyPr>
          <a:lstStyle/>
          <a:p>
            <a:r>
              <a:rPr lang="es-MX" dirty="0" smtClean="0"/>
              <a:t>Cada especie principal = Nivel trófico</a:t>
            </a:r>
            <a:endParaRPr lang="es-MX" dirty="0"/>
          </a:p>
        </p:txBody>
      </p:sp>
      <p:pic>
        <p:nvPicPr>
          <p:cNvPr id="7" name="Picture 4" descr="Image result for marine trophic levels (food chain)"/>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8766"/>
          <a:stretch/>
        </p:blipFill>
        <p:spPr bwMode="auto">
          <a:xfrm>
            <a:off x="911403" y="980728"/>
            <a:ext cx="7221331" cy="494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322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260648"/>
            <a:ext cx="8280920" cy="646331"/>
          </a:xfrm>
          <a:prstGeom prst="rect">
            <a:avLst/>
          </a:prstGeom>
          <a:noFill/>
        </p:spPr>
        <p:txBody>
          <a:bodyPr wrap="square" rtlCol="0">
            <a:spAutoFit/>
          </a:bodyPr>
          <a:lstStyle/>
          <a:p>
            <a:r>
              <a:rPr lang="es-MX" dirty="0" smtClean="0"/>
              <a:t>Nivel trófico.- Especie o grupo de especies que se alimentan de una u otras especies (las cuales se agrupan en el nivel inmediato inferior</a:t>
            </a:r>
            <a:r>
              <a:rPr lang="es-MX" dirty="0" smtClean="0"/>
              <a:t>).</a:t>
            </a:r>
            <a:endParaRPr lang="es-MX" dirty="0" smtClean="0"/>
          </a:p>
        </p:txBody>
      </p:sp>
      <p:sp>
        <p:nvSpPr>
          <p:cNvPr id="3" name="2 Flecha derecha"/>
          <p:cNvSpPr/>
          <p:nvPr/>
        </p:nvSpPr>
        <p:spPr>
          <a:xfrm rot="5400000">
            <a:off x="6452513" y="2453699"/>
            <a:ext cx="864096" cy="222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5204600" y="3140968"/>
            <a:ext cx="3582332"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dirty="0" smtClean="0">
                <a:solidFill>
                  <a:srgbClr val="FF0000"/>
                </a:solidFill>
              </a:rPr>
              <a:t>Las especies pueden </a:t>
            </a:r>
            <a:r>
              <a:rPr lang="es-MX" dirty="0" smtClean="0">
                <a:solidFill>
                  <a:srgbClr val="FF0000"/>
                </a:solidFill>
              </a:rPr>
              <a:t>ubicarse. </a:t>
            </a:r>
            <a:r>
              <a:rPr lang="es-MX" dirty="0" smtClean="0">
                <a:solidFill>
                  <a:srgbClr val="FF0000"/>
                </a:solidFill>
              </a:rPr>
              <a:t>en diferentes </a:t>
            </a:r>
            <a:r>
              <a:rPr lang="es-MX" dirty="0" smtClean="0">
                <a:solidFill>
                  <a:srgbClr val="FF0000"/>
                </a:solidFill>
              </a:rPr>
              <a:t>niveles.</a:t>
            </a:r>
            <a:endParaRPr lang="es-MX" dirty="0" smtClean="0">
              <a:solidFill>
                <a:srgbClr val="FF0000"/>
              </a:solidFill>
            </a:endParaRPr>
          </a:p>
          <a:p>
            <a:pPr marL="285750" indent="-285750">
              <a:lnSpc>
                <a:spcPct val="150000"/>
              </a:lnSpc>
              <a:buFont typeface="Arial" panose="020B0604020202020204" pitchFamily="34" charset="0"/>
              <a:buChar char="•"/>
            </a:pPr>
            <a:r>
              <a:rPr lang="es-MX" dirty="0" smtClean="0">
                <a:solidFill>
                  <a:srgbClr val="FF0000"/>
                </a:solidFill>
              </a:rPr>
              <a:t>Pueden alimentarse </a:t>
            </a:r>
            <a:r>
              <a:rPr lang="es-MX" dirty="0" smtClean="0">
                <a:solidFill>
                  <a:srgbClr val="FF0000"/>
                </a:solidFill>
              </a:rPr>
              <a:t>en. </a:t>
            </a:r>
            <a:r>
              <a:rPr lang="es-MX" dirty="0" smtClean="0">
                <a:solidFill>
                  <a:srgbClr val="FF0000"/>
                </a:solidFill>
              </a:rPr>
              <a:t>diferentes </a:t>
            </a:r>
            <a:r>
              <a:rPr lang="es-MX" dirty="0" smtClean="0">
                <a:solidFill>
                  <a:srgbClr val="FF0000"/>
                </a:solidFill>
              </a:rPr>
              <a:t>ecosistemas.</a:t>
            </a:r>
            <a:endParaRPr lang="es-MX" dirty="0" smtClean="0">
              <a:solidFill>
                <a:srgbClr val="FF0000"/>
              </a:solidFill>
            </a:endParaRPr>
          </a:p>
          <a:p>
            <a:pPr marL="285750" indent="-285750">
              <a:lnSpc>
                <a:spcPct val="150000"/>
              </a:lnSpc>
              <a:buFont typeface="Arial" panose="020B0604020202020204" pitchFamily="34" charset="0"/>
              <a:buChar char="•"/>
            </a:pPr>
            <a:r>
              <a:rPr lang="es-MX" dirty="0" smtClean="0">
                <a:solidFill>
                  <a:srgbClr val="FF0000"/>
                </a:solidFill>
              </a:rPr>
              <a:t>Pueden alimentarse </a:t>
            </a:r>
            <a:r>
              <a:rPr lang="es-MX" dirty="0" smtClean="0">
                <a:solidFill>
                  <a:srgbClr val="FF0000"/>
                </a:solidFill>
              </a:rPr>
              <a:t>de. </a:t>
            </a:r>
            <a:r>
              <a:rPr lang="es-MX" dirty="0" smtClean="0">
                <a:solidFill>
                  <a:srgbClr val="FF0000"/>
                </a:solidFill>
              </a:rPr>
              <a:t>diferentes </a:t>
            </a:r>
            <a:r>
              <a:rPr lang="es-MX" dirty="0" smtClean="0">
                <a:solidFill>
                  <a:srgbClr val="FF0000"/>
                </a:solidFill>
              </a:rPr>
              <a:t>niveles.</a:t>
            </a:r>
            <a:endParaRPr lang="es-MX" dirty="0">
              <a:solidFill>
                <a:srgbClr val="FF0000"/>
              </a:solidFill>
            </a:endParaRPr>
          </a:p>
        </p:txBody>
      </p:sp>
      <p:pic>
        <p:nvPicPr>
          <p:cNvPr id="1034" name="Picture 10" descr="Image result for marine trophic lev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25" y="1268760"/>
            <a:ext cx="4751804" cy="4573613"/>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5303644" y="1087859"/>
            <a:ext cx="3384244" cy="923330"/>
          </a:xfrm>
          <a:prstGeom prst="rect">
            <a:avLst/>
          </a:prstGeom>
          <a:noFill/>
        </p:spPr>
        <p:txBody>
          <a:bodyPr wrap="square" rtlCol="0">
            <a:spAutoFit/>
          </a:bodyPr>
          <a:lstStyle/>
          <a:p>
            <a:r>
              <a:rPr lang="es-MX" dirty="0"/>
              <a:t>Especies de un nivel trófico superior pueden alimentarse de otras de nivel </a:t>
            </a:r>
            <a:r>
              <a:rPr lang="es-MX" dirty="0" smtClean="0"/>
              <a:t>inferior.</a:t>
            </a:r>
            <a:endParaRPr lang="es-MX" dirty="0"/>
          </a:p>
        </p:txBody>
      </p:sp>
    </p:spTree>
    <p:extLst>
      <p:ext uri="{BB962C8B-B14F-4D97-AF65-F5344CB8AC3E}">
        <p14:creationId xmlns:p14="http://schemas.microsoft.com/office/powerpoint/2010/main" val="32592586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arine trophic levels"/>
          <p:cNvPicPr>
            <a:picLocks noChangeAspect="1" noChangeArrowheads="1"/>
          </p:cNvPicPr>
          <p:nvPr/>
        </p:nvPicPr>
        <p:blipFill rotWithShape="1">
          <a:blip r:embed="rId2">
            <a:extLst>
              <a:ext uri="{28A0092B-C50C-407E-A947-70E740481C1C}">
                <a14:useLocalDpi xmlns:a14="http://schemas.microsoft.com/office/drawing/2010/main" val="0"/>
              </a:ext>
            </a:extLst>
          </a:blip>
          <a:srcRect b="2120"/>
          <a:stretch/>
        </p:blipFill>
        <p:spPr bwMode="auto">
          <a:xfrm>
            <a:off x="611560" y="131763"/>
            <a:ext cx="4476750" cy="643294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528354" y="2621565"/>
            <a:ext cx="3024336" cy="923330"/>
          </a:xfrm>
          <a:prstGeom prst="rect">
            <a:avLst/>
          </a:prstGeom>
          <a:noFill/>
        </p:spPr>
        <p:txBody>
          <a:bodyPr wrap="square" rtlCol="0">
            <a:spAutoFit/>
          </a:bodyPr>
          <a:lstStyle/>
          <a:p>
            <a:r>
              <a:rPr lang="es-MX" dirty="0" smtClean="0"/>
              <a:t>Las relaciones alimentarias en realidad son más complejas!!</a:t>
            </a:r>
            <a:endParaRPr lang="es-MX" dirty="0"/>
          </a:p>
        </p:txBody>
      </p:sp>
    </p:spTree>
    <p:extLst>
      <p:ext uri="{BB962C8B-B14F-4D97-AF65-F5344CB8AC3E}">
        <p14:creationId xmlns:p14="http://schemas.microsoft.com/office/powerpoint/2010/main" val="1013125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variation in the trophic levels of planktonic ecosystems"/>
          <p:cNvPicPr>
            <a:picLocks noChangeAspect="1" noChangeArrowheads="1"/>
          </p:cNvPicPr>
          <p:nvPr/>
        </p:nvPicPr>
        <p:blipFill rotWithShape="1">
          <a:blip r:embed="rId2">
            <a:extLst>
              <a:ext uri="{28A0092B-C50C-407E-A947-70E740481C1C}">
                <a14:useLocalDpi xmlns:a14="http://schemas.microsoft.com/office/drawing/2010/main" val="0"/>
              </a:ext>
            </a:extLst>
          </a:blip>
          <a:srcRect r="40101"/>
          <a:stretch/>
        </p:blipFill>
        <p:spPr bwMode="auto">
          <a:xfrm>
            <a:off x="251520" y="260648"/>
            <a:ext cx="5189613" cy="649796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714295" y="2132856"/>
            <a:ext cx="3168352" cy="646331"/>
          </a:xfrm>
          <a:prstGeom prst="rect">
            <a:avLst/>
          </a:prstGeom>
          <a:noFill/>
        </p:spPr>
        <p:txBody>
          <a:bodyPr wrap="square" rtlCol="0">
            <a:spAutoFit/>
          </a:bodyPr>
          <a:lstStyle/>
          <a:p>
            <a:r>
              <a:rPr lang="es-MX" dirty="0" smtClean="0"/>
              <a:t>Identifica los niveles tróficos en esta trama </a:t>
            </a:r>
            <a:r>
              <a:rPr lang="es-MX" dirty="0" smtClean="0"/>
              <a:t>alimentaria. </a:t>
            </a:r>
            <a:endParaRPr lang="es-MX" dirty="0"/>
          </a:p>
        </p:txBody>
      </p:sp>
    </p:spTree>
    <p:extLst>
      <p:ext uri="{BB962C8B-B14F-4D97-AF65-F5344CB8AC3E}">
        <p14:creationId xmlns:p14="http://schemas.microsoft.com/office/powerpoint/2010/main" val="20957363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35696" y="292006"/>
            <a:ext cx="5507405" cy="400110"/>
          </a:xfrm>
          <a:prstGeom prst="rect">
            <a:avLst/>
          </a:prstGeom>
          <a:noFill/>
        </p:spPr>
        <p:txBody>
          <a:bodyPr wrap="none" rtlCol="0">
            <a:spAutoFit/>
          </a:bodyPr>
          <a:lstStyle/>
          <a:p>
            <a:r>
              <a:rPr lang="es-MX" sz="2000" dirty="0" smtClean="0"/>
              <a:t>Patrones de variación en cadenas alimentarias</a:t>
            </a:r>
            <a:endParaRPr lang="es-MX" sz="2000" dirty="0"/>
          </a:p>
        </p:txBody>
      </p:sp>
      <p:sp>
        <p:nvSpPr>
          <p:cNvPr id="3" name="2 CuadroTexto"/>
          <p:cNvSpPr txBox="1"/>
          <p:nvPr/>
        </p:nvSpPr>
        <p:spPr>
          <a:xfrm>
            <a:off x="755576" y="947796"/>
            <a:ext cx="5646097" cy="369332"/>
          </a:xfrm>
          <a:prstGeom prst="rect">
            <a:avLst/>
          </a:prstGeom>
          <a:noFill/>
        </p:spPr>
        <p:txBody>
          <a:bodyPr wrap="none" rtlCol="0">
            <a:spAutoFit/>
          </a:bodyPr>
          <a:lstStyle/>
          <a:p>
            <a:r>
              <a:rPr lang="es-MX" dirty="0" smtClean="0"/>
              <a:t>Se clasifican con base en condiciones oceanográficas</a:t>
            </a:r>
            <a:endParaRPr lang="es-MX" dirty="0"/>
          </a:p>
        </p:txBody>
      </p:sp>
      <p:sp>
        <p:nvSpPr>
          <p:cNvPr id="4" name="3 Flecha derecha"/>
          <p:cNvSpPr/>
          <p:nvPr/>
        </p:nvSpPr>
        <p:spPr>
          <a:xfrm>
            <a:off x="6401673" y="1056048"/>
            <a:ext cx="720080"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7320016" y="825215"/>
            <a:ext cx="1477371" cy="646331"/>
          </a:xfrm>
          <a:prstGeom prst="rect">
            <a:avLst/>
          </a:prstGeom>
          <a:noFill/>
        </p:spPr>
        <p:txBody>
          <a:bodyPr wrap="square" rtlCol="0">
            <a:spAutoFit/>
          </a:bodyPr>
          <a:lstStyle/>
          <a:p>
            <a:r>
              <a:rPr lang="es-MX" dirty="0" smtClean="0"/>
              <a:t># de niveles tróficos</a:t>
            </a:r>
            <a:endParaRPr lang="es-MX" dirty="0"/>
          </a:p>
        </p:txBody>
      </p:sp>
      <p:sp>
        <p:nvSpPr>
          <p:cNvPr id="6" name="5 CuadroTexto"/>
          <p:cNvSpPr txBox="1"/>
          <p:nvPr/>
        </p:nvSpPr>
        <p:spPr>
          <a:xfrm>
            <a:off x="395536" y="1556792"/>
            <a:ext cx="4237057" cy="1061829"/>
          </a:xfrm>
          <a:prstGeom prst="rect">
            <a:avLst/>
          </a:prstGeom>
          <a:noFill/>
        </p:spPr>
        <p:txBody>
          <a:bodyPr wrap="none" rtlCol="0">
            <a:spAutoFit/>
          </a:bodyPr>
          <a:lstStyle/>
          <a:p>
            <a:pPr>
              <a:lnSpc>
                <a:spcPct val="150000"/>
              </a:lnSpc>
            </a:pPr>
            <a:r>
              <a:rPr lang="es-MX" dirty="0" smtClean="0"/>
              <a:t>Sistemas </a:t>
            </a:r>
            <a:r>
              <a:rPr lang="es-MX" dirty="0" smtClean="0"/>
              <a:t>Oceánicos:</a:t>
            </a:r>
            <a:endParaRPr lang="es-MX" dirty="0" smtClean="0"/>
          </a:p>
          <a:p>
            <a:pPr marL="285750" indent="-285750">
              <a:buFont typeface="Arial" panose="020B0604020202020204" pitchFamily="34" charset="0"/>
              <a:buChar char="•"/>
            </a:pPr>
            <a:r>
              <a:rPr lang="es-MX" dirty="0" smtClean="0"/>
              <a:t>5 niveles </a:t>
            </a:r>
            <a:r>
              <a:rPr lang="es-MX" dirty="0" smtClean="0"/>
              <a:t>tróficos.</a:t>
            </a:r>
            <a:endParaRPr lang="es-MX" dirty="0" smtClean="0"/>
          </a:p>
          <a:p>
            <a:pPr marL="285750" indent="-285750">
              <a:buFont typeface="Arial" panose="020B0604020202020204" pitchFamily="34" charset="0"/>
              <a:buChar char="•"/>
            </a:pPr>
            <a:r>
              <a:rPr lang="es-MX" dirty="0" smtClean="0"/>
              <a:t>Productividad primaria 50 g C m</a:t>
            </a:r>
            <a:r>
              <a:rPr lang="es-MX" baseline="30000" dirty="0" smtClean="0"/>
              <a:t>-2</a:t>
            </a:r>
            <a:r>
              <a:rPr lang="es-MX" dirty="0" smtClean="0"/>
              <a:t> d</a:t>
            </a:r>
            <a:r>
              <a:rPr lang="es-MX" baseline="30000" dirty="0" smtClean="0"/>
              <a:t>-1</a:t>
            </a:r>
            <a:endParaRPr lang="es-MX" baseline="30000" dirty="0"/>
          </a:p>
        </p:txBody>
      </p:sp>
      <p:sp>
        <p:nvSpPr>
          <p:cNvPr id="7" name="6 CuadroTexto"/>
          <p:cNvSpPr txBox="1"/>
          <p:nvPr/>
        </p:nvSpPr>
        <p:spPr>
          <a:xfrm>
            <a:off x="7020272" y="1628800"/>
            <a:ext cx="1475853" cy="369332"/>
          </a:xfrm>
          <a:prstGeom prst="rect">
            <a:avLst/>
          </a:prstGeom>
          <a:noFill/>
        </p:spPr>
        <p:txBody>
          <a:bodyPr wrap="none" rtlCol="0">
            <a:spAutoFit/>
          </a:bodyPr>
          <a:lstStyle/>
          <a:p>
            <a:r>
              <a:rPr lang="es-MX" dirty="0" err="1" smtClean="0"/>
              <a:t>Ryther</a:t>
            </a:r>
            <a:r>
              <a:rPr lang="es-MX" dirty="0" smtClean="0"/>
              <a:t>, 1969</a:t>
            </a:r>
            <a:endParaRPr lang="es-MX" dirty="0"/>
          </a:p>
        </p:txBody>
      </p:sp>
      <p:pic>
        <p:nvPicPr>
          <p:cNvPr id="1028" name="Picture 4" descr="Image result for cadena trófica oceá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940" y="2780928"/>
            <a:ext cx="6096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054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764704"/>
            <a:ext cx="2736304" cy="2031325"/>
          </a:xfrm>
          <a:prstGeom prst="rect">
            <a:avLst/>
          </a:prstGeom>
          <a:noFill/>
        </p:spPr>
        <p:txBody>
          <a:bodyPr wrap="square" rtlCol="0">
            <a:spAutoFit/>
          </a:bodyPr>
          <a:lstStyle/>
          <a:p>
            <a:pPr>
              <a:lnSpc>
                <a:spcPct val="150000"/>
              </a:lnSpc>
            </a:pPr>
            <a:r>
              <a:rPr lang="es-MX" dirty="0" smtClean="0"/>
              <a:t>Sistemas </a:t>
            </a:r>
            <a:r>
              <a:rPr lang="es-MX" dirty="0" smtClean="0"/>
              <a:t>Costeros:</a:t>
            </a:r>
          </a:p>
          <a:p>
            <a:pPr>
              <a:lnSpc>
                <a:spcPct val="150000"/>
              </a:lnSpc>
            </a:pPr>
            <a:endParaRPr lang="es-MX" dirty="0" smtClean="0"/>
          </a:p>
          <a:p>
            <a:pPr marL="285750" indent="-285750">
              <a:buFont typeface="Arial" panose="020B0604020202020204" pitchFamily="34" charset="0"/>
              <a:buChar char="•"/>
            </a:pPr>
            <a:r>
              <a:rPr lang="es-MX" dirty="0" smtClean="0"/>
              <a:t>3 niveles </a:t>
            </a:r>
            <a:r>
              <a:rPr lang="es-MX" dirty="0" smtClean="0"/>
              <a:t>tróficos.</a:t>
            </a:r>
            <a:endParaRPr lang="es-MX" dirty="0" smtClean="0"/>
          </a:p>
          <a:p>
            <a:pPr marL="285750" indent="-285750">
              <a:buFont typeface="Arial" panose="020B0604020202020204" pitchFamily="34" charset="0"/>
              <a:buChar char="•"/>
            </a:pPr>
            <a:r>
              <a:rPr lang="es-MX" dirty="0" smtClean="0"/>
              <a:t>Productividad primaria 100 g C m</a:t>
            </a:r>
            <a:r>
              <a:rPr lang="es-MX" baseline="30000" dirty="0" smtClean="0"/>
              <a:t>-2</a:t>
            </a:r>
            <a:r>
              <a:rPr lang="es-MX" dirty="0" smtClean="0"/>
              <a:t>y</a:t>
            </a:r>
            <a:r>
              <a:rPr lang="es-MX" baseline="30000" dirty="0" smtClean="0"/>
              <a:t>-1</a:t>
            </a:r>
            <a:endParaRPr lang="es-MX" baseline="30000" dirty="0"/>
          </a:p>
        </p:txBody>
      </p:sp>
      <p:pic>
        <p:nvPicPr>
          <p:cNvPr id="2056" name="Picture 8" descr="Image result for coastal ecosystem food 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512" y="612909"/>
            <a:ext cx="5857875"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1588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4852" y="620688"/>
            <a:ext cx="4275529" cy="1477328"/>
          </a:xfrm>
          <a:prstGeom prst="rect">
            <a:avLst/>
          </a:prstGeom>
          <a:noFill/>
        </p:spPr>
        <p:txBody>
          <a:bodyPr wrap="none" rtlCol="0">
            <a:spAutoFit/>
          </a:bodyPr>
          <a:lstStyle/>
          <a:p>
            <a:pPr>
              <a:lnSpc>
                <a:spcPct val="150000"/>
              </a:lnSpc>
            </a:pPr>
            <a:r>
              <a:rPr lang="es-MX" dirty="0" smtClean="0"/>
              <a:t>Sistemas de </a:t>
            </a:r>
            <a:r>
              <a:rPr lang="es-MX" dirty="0" smtClean="0"/>
              <a:t>Surgencia:</a:t>
            </a:r>
          </a:p>
          <a:p>
            <a:pPr>
              <a:lnSpc>
                <a:spcPct val="150000"/>
              </a:lnSpc>
            </a:pPr>
            <a:endParaRPr lang="es-MX" dirty="0" smtClean="0"/>
          </a:p>
          <a:p>
            <a:pPr marL="285750" indent="-285750">
              <a:buFont typeface="Arial" panose="020B0604020202020204" pitchFamily="34" charset="0"/>
              <a:buChar char="•"/>
            </a:pPr>
            <a:r>
              <a:rPr lang="es-MX" dirty="0" smtClean="0"/>
              <a:t>2 niveles tróficos</a:t>
            </a:r>
          </a:p>
          <a:p>
            <a:pPr marL="285750" indent="-285750">
              <a:buFont typeface="Arial" panose="020B0604020202020204" pitchFamily="34" charset="0"/>
              <a:buChar char="•"/>
            </a:pPr>
            <a:r>
              <a:rPr lang="es-MX" dirty="0" smtClean="0"/>
              <a:t>Productividad primaria 300 g C m</a:t>
            </a:r>
            <a:r>
              <a:rPr lang="es-MX" baseline="30000" dirty="0" smtClean="0"/>
              <a:t>-2</a:t>
            </a:r>
            <a:r>
              <a:rPr lang="es-MX" dirty="0" smtClean="0"/>
              <a:t>y</a:t>
            </a:r>
            <a:r>
              <a:rPr lang="es-MX" baseline="30000" dirty="0" smtClean="0"/>
              <a:t>-1</a:t>
            </a:r>
            <a:endParaRPr lang="es-MX" baseline="30000" dirty="0"/>
          </a:p>
        </p:txBody>
      </p:sp>
      <p:pic>
        <p:nvPicPr>
          <p:cNvPr id="4098" name="Picture 2" descr="Image result for sardines in a food ch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420888"/>
            <a:ext cx="5688632" cy="369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5426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332656"/>
            <a:ext cx="7197804" cy="369332"/>
          </a:xfrm>
          <a:prstGeom prst="rect">
            <a:avLst/>
          </a:prstGeom>
          <a:noFill/>
        </p:spPr>
        <p:txBody>
          <a:bodyPr wrap="none" rtlCol="0">
            <a:spAutoFit/>
          </a:bodyPr>
          <a:lstStyle/>
          <a:p>
            <a:r>
              <a:rPr lang="es-MX" dirty="0" smtClean="0"/>
              <a:t>Estructura de una cadena alimentaria y control del flujo energético</a:t>
            </a:r>
            <a:endParaRPr lang="es-MX" dirty="0"/>
          </a:p>
        </p:txBody>
      </p:sp>
      <p:sp>
        <p:nvSpPr>
          <p:cNvPr id="3" name="2 CuadroTexto"/>
          <p:cNvSpPr txBox="1"/>
          <p:nvPr/>
        </p:nvSpPr>
        <p:spPr>
          <a:xfrm>
            <a:off x="1187624" y="908720"/>
            <a:ext cx="5750292" cy="923330"/>
          </a:xfrm>
          <a:prstGeom prst="rect">
            <a:avLst/>
          </a:prstGeom>
          <a:noFill/>
        </p:spPr>
        <p:txBody>
          <a:bodyPr wrap="none" rtlCol="0">
            <a:spAutoFit/>
          </a:bodyPr>
          <a:lstStyle/>
          <a:p>
            <a:pPr marL="285750" indent="-285750">
              <a:buFont typeface="Arial" panose="020B0604020202020204" pitchFamily="34" charset="0"/>
              <a:buChar char="•"/>
            </a:pPr>
            <a:r>
              <a:rPr lang="es-MX" dirty="0" smtClean="0"/>
              <a:t>Número de vínculos </a:t>
            </a:r>
            <a:r>
              <a:rPr lang="es-MX" dirty="0" smtClean="0"/>
              <a:t>tróficos.</a:t>
            </a:r>
            <a:endParaRPr lang="es-MX" dirty="0" smtClean="0"/>
          </a:p>
          <a:p>
            <a:pPr marL="285750" indent="-285750">
              <a:buFont typeface="Arial" panose="020B0604020202020204" pitchFamily="34" charset="0"/>
              <a:buChar char="•"/>
            </a:pPr>
            <a:r>
              <a:rPr lang="es-MX" dirty="0" smtClean="0"/>
              <a:t>Cantidad de energía que es posible </a:t>
            </a:r>
            <a:r>
              <a:rPr lang="es-MX" dirty="0" smtClean="0"/>
              <a:t>transportar.</a:t>
            </a:r>
            <a:endParaRPr lang="es-MX" dirty="0" smtClean="0"/>
          </a:p>
          <a:p>
            <a:pPr marL="285750" indent="-285750">
              <a:buFont typeface="Arial" panose="020B0604020202020204" pitchFamily="34" charset="0"/>
              <a:buChar char="•"/>
            </a:pPr>
            <a:r>
              <a:rPr lang="es-MX" dirty="0" smtClean="0"/>
              <a:t>Estabilidad de la cadena en función de su </a:t>
            </a:r>
            <a:r>
              <a:rPr lang="es-MX" dirty="0" smtClean="0"/>
              <a:t>longitud.</a:t>
            </a:r>
            <a:endParaRPr lang="es-MX" dirty="0"/>
          </a:p>
        </p:txBody>
      </p:sp>
      <p:pic>
        <p:nvPicPr>
          <p:cNvPr id="5122" name="Picture 2" descr="Image result for sardines in a food chai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0688"/>
          <a:stretch/>
        </p:blipFill>
        <p:spPr bwMode="auto">
          <a:xfrm>
            <a:off x="764869" y="2132856"/>
            <a:ext cx="7795549" cy="4209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818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39752" y="179348"/>
            <a:ext cx="4343240" cy="369332"/>
          </a:xfrm>
          <a:prstGeom prst="rect">
            <a:avLst/>
          </a:prstGeom>
          <a:noFill/>
        </p:spPr>
        <p:txBody>
          <a:bodyPr wrap="none" rtlCol="0">
            <a:spAutoFit/>
          </a:bodyPr>
          <a:lstStyle/>
          <a:p>
            <a:r>
              <a:rPr lang="es-MX" dirty="0" smtClean="0"/>
              <a:t>Procesos que regulan el flujo de energía</a:t>
            </a:r>
            <a:endParaRPr lang="es-MX" dirty="0"/>
          </a:p>
        </p:txBody>
      </p:sp>
      <p:pic>
        <p:nvPicPr>
          <p:cNvPr id="3" name="Picture 3" descr="figure combined.jpg                                            0000FF89Macintosh HD                   ABA7815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1168424"/>
            <a:ext cx="762000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1066800" y="6338888"/>
            <a:ext cx="2209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r>
              <a:rPr lang="en-GB" altLang="es-MX">
                <a:solidFill>
                  <a:srgbClr val="1E2AFF"/>
                </a:solidFill>
              </a:rPr>
              <a:t>Bottom-Up</a:t>
            </a:r>
            <a:endParaRPr lang="en-GB" altLang="es-MX">
              <a:solidFill>
                <a:schemeClr val="hlink"/>
              </a:solidFill>
            </a:endParaRPr>
          </a:p>
        </p:txBody>
      </p:sp>
      <p:sp>
        <p:nvSpPr>
          <p:cNvPr id="5" name="Rectangle 5"/>
          <p:cNvSpPr>
            <a:spLocks noChangeArrowheads="1"/>
          </p:cNvSpPr>
          <p:nvPr/>
        </p:nvSpPr>
        <p:spPr bwMode="auto">
          <a:xfrm>
            <a:off x="3733800" y="63246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r>
              <a:rPr lang="en-GB" altLang="es-MX">
                <a:solidFill>
                  <a:srgbClr val="1E2AFF"/>
                </a:solidFill>
              </a:rPr>
              <a:t>Top- Down</a:t>
            </a:r>
            <a:endParaRPr lang="en-GB" altLang="es-MX"/>
          </a:p>
        </p:txBody>
      </p:sp>
      <p:sp>
        <p:nvSpPr>
          <p:cNvPr id="6" name="Rectangle 6"/>
          <p:cNvSpPr>
            <a:spLocks noChangeArrowheads="1"/>
          </p:cNvSpPr>
          <p:nvPr/>
        </p:nvSpPr>
        <p:spPr bwMode="auto">
          <a:xfrm>
            <a:off x="6324600" y="6338888"/>
            <a:ext cx="2362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r>
              <a:rPr lang="en-GB" altLang="es-MX">
                <a:solidFill>
                  <a:srgbClr val="1E2AFF"/>
                </a:solidFill>
              </a:rPr>
              <a:t>Wasp-Waist</a:t>
            </a:r>
            <a:endParaRPr lang="en-GB" altLang="es-MX"/>
          </a:p>
        </p:txBody>
      </p:sp>
      <p:sp>
        <p:nvSpPr>
          <p:cNvPr id="7" name="6 CuadroTexto"/>
          <p:cNvSpPr txBox="1"/>
          <p:nvPr/>
        </p:nvSpPr>
        <p:spPr>
          <a:xfrm>
            <a:off x="3153468" y="670168"/>
            <a:ext cx="2715808" cy="369332"/>
          </a:xfrm>
          <a:prstGeom prst="rect">
            <a:avLst/>
          </a:prstGeom>
          <a:noFill/>
        </p:spPr>
        <p:txBody>
          <a:bodyPr wrap="none" rtlCol="0">
            <a:spAutoFit/>
          </a:bodyPr>
          <a:lstStyle/>
          <a:p>
            <a:r>
              <a:rPr lang="es-MX" dirty="0"/>
              <a:t>¿</a:t>
            </a:r>
            <a:r>
              <a:rPr lang="es-MX" dirty="0" smtClean="0"/>
              <a:t>Quién controla a quién?</a:t>
            </a:r>
            <a:endParaRPr lang="es-MX" dirty="0"/>
          </a:p>
        </p:txBody>
      </p:sp>
    </p:spTree>
    <p:extLst>
      <p:ext uri="{BB962C8B-B14F-4D97-AF65-F5344CB8AC3E}">
        <p14:creationId xmlns:p14="http://schemas.microsoft.com/office/powerpoint/2010/main" val="11605877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2600946" y="4869160"/>
            <a:ext cx="4732386" cy="954107"/>
          </a:xfrm>
          <a:prstGeom prst="rect">
            <a:avLst/>
          </a:prstGeom>
          <a:noFill/>
        </p:spPr>
        <p:txBody>
          <a:bodyPr wrap="none" rtlCol="0">
            <a:spAutoFit/>
          </a:bodyPr>
          <a:lstStyle/>
          <a:p>
            <a:pPr algn="ctr"/>
            <a:endParaRPr lang="es-MX" sz="2800" dirty="0" smtClean="0">
              <a:solidFill>
                <a:schemeClr val="accent2">
                  <a:lumMod val="75000"/>
                </a:schemeClr>
              </a:solidFill>
            </a:endParaRPr>
          </a:p>
          <a:p>
            <a:pPr algn="ctr"/>
            <a:r>
              <a:rPr lang="es-MX" sz="2800" dirty="0" smtClean="0">
                <a:solidFill>
                  <a:schemeClr val="accent2">
                    <a:lumMod val="75000"/>
                  </a:schemeClr>
                </a:solidFill>
              </a:rPr>
              <a:t>250,000 especies estimadas </a:t>
            </a:r>
            <a:endParaRPr lang="es-MX" sz="2800" dirty="0">
              <a:solidFill>
                <a:schemeClr val="accent2">
                  <a:lumMod val="75000"/>
                </a:schemeClr>
              </a:solidFill>
            </a:endParaRPr>
          </a:p>
        </p:txBody>
      </p:sp>
      <p:pic>
        <p:nvPicPr>
          <p:cNvPr id="1026" name="Picture 2" descr="https://upload.wikimedia.org/wikipedia/en/0/04/Census_Of_Marine_Lif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052736"/>
            <a:ext cx="6838950"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97465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78" r="13544"/>
          <a:stretch/>
        </p:blipFill>
        <p:spPr bwMode="auto">
          <a:xfrm>
            <a:off x="15589" y="0"/>
            <a:ext cx="7286441" cy="567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s://d2ufo47lrtsv5s.cloudfront.net/content/sci/308/5726/1280/F1.large.jpg?width=800&amp;height=600&amp;carouse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0127" y="4519506"/>
            <a:ext cx="3111510" cy="233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98642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2" y="188640"/>
            <a:ext cx="8964488" cy="630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96006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mamíferos mari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24744"/>
            <a:ext cx="7248525"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0979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1520" y="1412776"/>
            <a:ext cx="8352928" cy="496855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nSpc>
                <a:spcPct val="90000"/>
              </a:lnSpc>
              <a:buClr>
                <a:srgbClr val="FFFF00"/>
              </a:buClr>
              <a:buFontTx/>
              <a:buChar char="•"/>
            </a:pPr>
            <a:r>
              <a:rPr lang="en-US" altLang="en-US" sz="2800" dirty="0" err="1" smtClean="0">
                <a:solidFill>
                  <a:schemeClr val="bg2">
                    <a:lumMod val="75000"/>
                  </a:schemeClr>
                </a:solidFill>
              </a:rPr>
              <a:t>Programa</a:t>
            </a:r>
            <a:r>
              <a:rPr lang="en-US" altLang="en-US" sz="2800" dirty="0" smtClean="0">
                <a:solidFill>
                  <a:schemeClr val="bg2">
                    <a:lumMod val="75000"/>
                  </a:schemeClr>
                </a:solidFill>
              </a:rPr>
              <a:t> de </a:t>
            </a:r>
            <a:r>
              <a:rPr lang="en-US" altLang="en-US" sz="2800" u="sng" dirty="0" err="1" smtClean="0">
                <a:solidFill>
                  <a:schemeClr val="bg2">
                    <a:lumMod val="75000"/>
                  </a:schemeClr>
                </a:solidFill>
              </a:rPr>
              <a:t>investigación</a:t>
            </a:r>
            <a:r>
              <a:rPr lang="en-US" altLang="en-US" sz="2800" dirty="0" smtClean="0">
                <a:solidFill>
                  <a:schemeClr val="bg2">
                    <a:lumMod val="75000"/>
                  </a:schemeClr>
                </a:solidFill>
              </a:rPr>
              <a:t> </a:t>
            </a:r>
            <a:r>
              <a:rPr lang="en-US" altLang="en-US" sz="2800" i="1" dirty="0" smtClean="0">
                <a:solidFill>
                  <a:schemeClr val="bg2">
                    <a:lumMod val="75000"/>
                  </a:schemeClr>
                </a:solidFill>
              </a:rPr>
              <a:t>para </a:t>
            </a:r>
            <a:r>
              <a:rPr lang="en-US" altLang="en-US" sz="2800" i="1" dirty="0" err="1" smtClean="0">
                <a:solidFill>
                  <a:schemeClr val="bg2">
                    <a:lumMod val="75000"/>
                  </a:schemeClr>
                </a:solidFill>
              </a:rPr>
              <a:t>estimar</a:t>
            </a:r>
            <a:r>
              <a:rPr lang="en-US" altLang="en-US" sz="2800" i="1" dirty="0" smtClean="0">
                <a:solidFill>
                  <a:schemeClr val="bg2">
                    <a:lumMod val="75000"/>
                  </a:schemeClr>
                </a:solidFill>
              </a:rPr>
              <a:t> y </a:t>
            </a:r>
            <a:r>
              <a:rPr lang="en-US" altLang="en-US" sz="2800" i="1" dirty="0" err="1" smtClean="0">
                <a:solidFill>
                  <a:schemeClr val="bg2">
                    <a:lumMod val="75000"/>
                  </a:schemeClr>
                </a:solidFill>
              </a:rPr>
              <a:t>explicar</a:t>
            </a:r>
            <a:r>
              <a:rPr lang="en-US" altLang="en-US" sz="2800" i="1" dirty="0" smtClean="0">
                <a:solidFill>
                  <a:schemeClr val="bg2">
                    <a:lumMod val="75000"/>
                  </a:schemeClr>
                </a:solidFill>
              </a:rPr>
              <a:t> la </a:t>
            </a:r>
            <a:r>
              <a:rPr lang="en-US" altLang="en-US" sz="2800" i="1" dirty="0" err="1" smtClean="0">
                <a:solidFill>
                  <a:schemeClr val="bg2">
                    <a:lumMod val="75000"/>
                  </a:schemeClr>
                </a:solidFill>
              </a:rPr>
              <a:t>diversidad</a:t>
            </a:r>
            <a:r>
              <a:rPr lang="en-US" altLang="en-US" sz="2800" i="1" dirty="0" smtClean="0">
                <a:solidFill>
                  <a:schemeClr val="bg2">
                    <a:lumMod val="75000"/>
                  </a:schemeClr>
                </a:solidFill>
              </a:rPr>
              <a:t>, </a:t>
            </a:r>
            <a:r>
              <a:rPr lang="en-US" altLang="en-US" sz="2800" i="1" dirty="0" err="1" smtClean="0">
                <a:solidFill>
                  <a:schemeClr val="bg2">
                    <a:lumMod val="75000"/>
                  </a:schemeClr>
                </a:solidFill>
              </a:rPr>
              <a:t>distribución</a:t>
            </a:r>
            <a:r>
              <a:rPr lang="en-US" altLang="en-US" sz="2800" i="1" dirty="0" smtClean="0">
                <a:solidFill>
                  <a:schemeClr val="bg2">
                    <a:lumMod val="75000"/>
                  </a:schemeClr>
                </a:solidFill>
              </a:rPr>
              <a:t>, y </a:t>
            </a:r>
            <a:r>
              <a:rPr lang="en-US" altLang="en-US" sz="2800" i="1" dirty="0" err="1" smtClean="0">
                <a:solidFill>
                  <a:schemeClr val="bg2">
                    <a:lumMod val="75000"/>
                  </a:schemeClr>
                </a:solidFill>
              </a:rPr>
              <a:t>abundancia</a:t>
            </a:r>
            <a:r>
              <a:rPr lang="en-US" altLang="en-US" sz="2800" i="1" dirty="0" smtClean="0">
                <a:solidFill>
                  <a:schemeClr val="bg2">
                    <a:lumMod val="75000"/>
                  </a:schemeClr>
                </a:solidFill>
              </a:rPr>
              <a:t> de </a:t>
            </a:r>
            <a:r>
              <a:rPr lang="en-US" altLang="en-US" sz="2800" i="1" dirty="0" err="1" smtClean="0">
                <a:solidFill>
                  <a:schemeClr val="bg2">
                    <a:lumMod val="75000"/>
                  </a:schemeClr>
                </a:solidFill>
              </a:rPr>
              <a:t>organismos</a:t>
            </a:r>
            <a:r>
              <a:rPr lang="en-US" altLang="en-US" sz="2800" i="1" dirty="0" smtClean="0">
                <a:solidFill>
                  <a:schemeClr val="bg2">
                    <a:lumMod val="75000"/>
                  </a:schemeClr>
                </a:solidFill>
              </a:rPr>
              <a:t> </a:t>
            </a:r>
            <a:r>
              <a:rPr lang="en-US" altLang="en-US" sz="2800" i="1" dirty="0" err="1" smtClean="0">
                <a:solidFill>
                  <a:schemeClr val="bg2">
                    <a:lumMod val="75000"/>
                  </a:schemeClr>
                </a:solidFill>
              </a:rPr>
              <a:t>marinos</a:t>
            </a:r>
            <a:r>
              <a:rPr lang="en-US" altLang="en-US" sz="2800" i="1" dirty="0" smtClean="0">
                <a:solidFill>
                  <a:schemeClr val="bg2">
                    <a:lumMod val="75000"/>
                  </a:schemeClr>
                </a:solidFill>
              </a:rPr>
              <a:t>. </a:t>
            </a:r>
            <a:endParaRPr lang="en-US" altLang="en-US" sz="2800" i="1" dirty="0" smtClean="0">
              <a:solidFill>
                <a:schemeClr val="bg2">
                  <a:lumMod val="75000"/>
                </a:schemeClr>
              </a:solidFill>
            </a:endParaRPr>
          </a:p>
          <a:p>
            <a:pPr>
              <a:lnSpc>
                <a:spcPct val="90000"/>
              </a:lnSpc>
              <a:buClr>
                <a:srgbClr val="FFFF00"/>
              </a:buClr>
              <a:buFontTx/>
              <a:buChar char="•"/>
            </a:pPr>
            <a:r>
              <a:rPr lang="en-US" altLang="en-US" sz="2800" dirty="0">
                <a:solidFill>
                  <a:schemeClr val="bg2">
                    <a:lumMod val="75000"/>
                  </a:schemeClr>
                </a:solidFill>
              </a:rPr>
              <a:t>Un </a:t>
            </a:r>
            <a:r>
              <a:rPr lang="en-US" altLang="en-US" sz="2800" dirty="0" err="1">
                <a:solidFill>
                  <a:schemeClr val="bg2">
                    <a:lumMod val="75000"/>
                  </a:schemeClr>
                </a:solidFill>
              </a:rPr>
              <a:t>programa</a:t>
            </a:r>
            <a:r>
              <a:rPr lang="en-US" altLang="en-US" sz="2800" dirty="0">
                <a:solidFill>
                  <a:schemeClr val="bg2">
                    <a:lumMod val="75000"/>
                  </a:schemeClr>
                </a:solidFill>
              </a:rPr>
              <a:t> </a:t>
            </a:r>
            <a:r>
              <a:rPr lang="en-US" altLang="en-US" sz="2800" u="sng" dirty="0" err="1" smtClean="0">
                <a:solidFill>
                  <a:schemeClr val="bg2">
                    <a:lumMod val="75000"/>
                  </a:schemeClr>
                </a:solidFill>
              </a:rPr>
              <a:t>internacional</a:t>
            </a:r>
            <a:r>
              <a:rPr lang="en-US" altLang="en-US" sz="2800" dirty="0" smtClean="0">
                <a:solidFill>
                  <a:schemeClr val="bg2">
                    <a:lumMod val="75000"/>
                  </a:schemeClr>
                </a:solidFill>
              </a:rPr>
              <a:t> </a:t>
            </a:r>
            <a:r>
              <a:rPr lang="en-US" altLang="en-US" sz="2800" dirty="0" err="1" smtClean="0">
                <a:solidFill>
                  <a:schemeClr val="bg2">
                    <a:lumMod val="75000"/>
                  </a:schemeClr>
                </a:solidFill>
              </a:rPr>
              <a:t>involucrando</a:t>
            </a:r>
            <a:r>
              <a:rPr lang="en-US" altLang="en-US" sz="2800" dirty="0" smtClean="0">
                <a:solidFill>
                  <a:schemeClr val="bg2">
                    <a:lumMod val="75000"/>
                  </a:schemeClr>
                </a:solidFill>
              </a:rPr>
              <a:t> </a:t>
            </a:r>
            <a:r>
              <a:rPr lang="en-US" altLang="en-US" sz="2800" dirty="0" err="1" smtClean="0">
                <a:solidFill>
                  <a:schemeClr val="bg2">
                    <a:lumMod val="75000"/>
                  </a:schemeClr>
                </a:solidFill>
              </a:rPr>
              <a:t>expertos</a:t>
            </a:r>
            <a:r>
              <a:rPr lang="en-US" altLang="en-US" sz="2800" dirty="0" smtClean="0">
                <a:solidFill>
                  <a:schemeClr val="bg2">
                    <a:lumMod val="75000"/>
                  </a:schemeClr>
                </a:solidFill>
              </a:rPr>
              <a:t> en </a:t>
            </a:r>
            <a:r>
              <a:rPr lang="en-US" altLang="en-US" sz="2800" dirty="0" err="1" smtClean="0">
                <a:solidFill>
                  <a:schemeClr val="bg2">
                    <a:lumMod val="75000"/>
                  </a:schemeClr>
                </a:solidFill>
              </a:rPr>
              <a:t>una</a:t>
            </a:r>
            <a:r>
              <a:rPr lang="en-US" altLang="en-US" sz="2800" dirty="0" smtClean="0">
                <a:solidFill>
                  <a:schemeClr val="bg2">
                    <a:lumMod val="75000"/>
                  </a:schemeClr>
                </a:solidFill>
              </a:rPr>
              <a:t> </a:t>
            </a:r>
            <a:r>
              <a:rPr lang="en-US" altLang="en-US" sz="2800" dirty="0" err="1" smtClean="0">
                <a:solidFill>
                  <a:schemeClr val="bg2">
                    <a:lumMod val="75000"/>
                  </a:schemeClr>
                </a:solidFill>
              </a:rPr>
              <a:t>variedad</a:t>
            </a:r>
            <a:r>
              <a:rPr lang="en-US" altLang="en-US" sz="2800" dirty="0" smtClean="0">
                <a:solidFill>
                  <a:schemeClr val="bg2">
                    <a:lumMod val="75000"/>
                  </a:schemeClr>
                </a:solidFill>
              </a:rPr>
              <a:t> de </a:t>
            </a:r>
            <a:r>
              <a:rPr lang="en-US" altLang="en-US" sz="2800" dirty="0" err="1" smtClean="0">
                <a:solidFill>
                  <a:schemeClr val="bg2">
                    <a:lumMod val="75000"/>
                  </a:schemeClr>
                </a:solidFill>
              </a:rPr>
              <a:t>campos</a:t>
            </a:r>
            <a:r>
              <a:rPr lang="en-US" altLang="en-US" sz="2800" dirty="0" smtClean="0">
                <a:solidFill>
                  <a:schemeClr val="bg2">
                    <a:lumMod val="75000"/>
                  </a:schemeClr>
                </a:solidFill>
              </a:rPr>
              <a:t> en </a:t>
            </a:r>
            <a:r>
              <a:rPr lang="en-US" altLang="en-US" sz="2800" dirty="0" err="1" smtClean="0">
                <a:solidFill>
                  <a:schemeClr val="bg2">
                    <a:lumMod val="75000"/>
                  </a:schemeClr>
                </a:solidFill>
              </a:rPr>
              <a:t>todo</a:t>
            </a:r>
            <a:r>
              <a:rPr lang="en-US" altLang="en-US" sz="2800" dirty="0" smtClean="0">
                <a:solidFill>
                  <a:schemeClr val="bg2">
                    <a:lumMod val="75000"/>
                  </a:schemeClr>
                </a:solidFill>
              </a:rPr>
              <a:t> el </a:t>
            </a:r>
            <a:r>
              <a:rPr lang="en-US" altLang="en-US" sz="2800" dirty="0" err="1" smtClean="0">
                <a:solidFill>
                  <a:schemeClr val="bg2">
                    <a:lumMod val="75000"/>
                  </a:schemeClr>
                </a:solidFill>
              </a:rPr>
              <a:t>mundo</a:t>
            </a:r>
            <a:r>
              <a:rPr lang="en-US" altLang="en-US" sz="2800" dirty="0" smtClean="0">
                <a:solidFill>
                  <a:schemeClr val="bg2">
                    <a:lumMod val="75000"/>
                  </a:schemeClr>
                </a:solidFill>
              </a:rPr>
              <a:t>.</a:t>
            </a:r>
            <a:endParaRPr lang="en-US" altLang="en-US" sz="2800" dirty="0" smtClean="0">
              <a:solidFill>
                <a:schemeClr val="bg2">
                  <a:lumMod val="75000"/>
                </a:schemeClr>
              </a:solidFill>
            </a:endParaRPr>
          </a:p>
          <a:p>
            <a:pPr>
              <a:lnSpc>
                <a:spcPct val="90000"/>
              </a:lnSpc>
              <a:buClr>
                <a:srgbClr val="FFFF00"/>
              </a:buClr>
              <a:buFontTx/>
              <a:buChar char="•"/>
            </a:pPr>
            <a:r>
              <a:rPr lang="en-US" altLang="en-US" sz="2800" dirty="0" err="1" smtClean="0">
                <a:solidFill>
                  <a:schemeClr val="bg2">
                    <a:lumMod val="75000"/>
                  </a:schemeClr>
                </a:solidFill>
              </a:rPr>
              <a:t>Estudios</a:t>
            </a:r>
            <a:r>
              <a:rPr lang="en-US" altLang="en-US" sz="2800" dirty="0" smtClean="0">
                <a:solidFill>
                  <a:schemeClr val="bg2">
                    <a:lumMod val="75000"/>
                  </a:schemeClr>
                </a:solidFill>
              </a:rPr>
              <a:t> de </a:t>
            </a:r>
            <a:r>
              <a:rPr lang="en-US" altLang="en-US" sz="2800" dirty="0" err="1" smtClean="0">
                <a:solidFill>
                  <a:schemeClr val="bg2">
                    <a:lumMod val="75000"/>
                  </a:schemeClr>
                </a:solidFill>
              </a:rPr>
              <a:t>viabilidad</a:t>
            </a:r>
            <a:r>
              <a:rPr lang="en-US" altLang="en-US" sz="2800" dirty="0" smtClean="0">
                <a:solidFill>
                  <a:schemeClr val="bg2">
                    <a:lumMod val="75000"/>
                  </a:schemeClr>
                </a:solidFill>
              </a:rPr>
              <a:t> </a:t>
            </a:r>
            <a:r>
              <a:rPr lang="en-US" altLang="en-US" sz="2800" dirty="0" err="1" smtClean="0">
                <a:solidFill>
                  <a:schemeClr val="bg2">
                    <a:lumMod val="75000"/>
                  </a:schemeClr>
                </a:solidFill>
              </a:rPr>
              <a:t>iniciaron</a:t>
            </a:r>
            <a:r>
              <a:rPr lang="en-US" altLang="en-US" sz="2800" dirty="0" smtClean="0">
                <a:solidFill>
                  <a:schemeClr val="bg2">
                    <a:lumMod val="75000"/>
                  </a:schemeClr>
                </a:solidFill>
              </a:rPr>
              <a:t> en 1997 </a:t>
            </a:r>
            <a:r>
              <a:rPr lang="en-US" altLang="en-US" sz="2800" dirty="0">
                <a:solidFill>
                  <a:schemeClr val="bg2">
                    <a:lumMod val="75000"/>
                  </a:schemeClr>
                </a:solidFill>
              </a:rPr>
              <a:t>con </a:t>
            </a:r>
            <a:r>
              <a:rPr lang="en-US" altLang="en-US" sz="2800" dirty="0" err="1" smtClean="0">
                <a:solidFill>
                  <a:schemeClr val="bg2">
                    <a:lumMod val="75000"/>
                  </a:schemeClr>
                </a:solidFill>
              </a:rPr>
              <a:t>usuarios</a:t>
            </a:r>
            <a:r>
              <a:rPr lang="en-US" altLang="en-US" sz="2800" dirty="0" smtClean="0">
                <a:solidFill>
                  <a:schemeClr val="bg2">
                    <a:lumMod val="75000"/>
                  </a:schemeClr>
                </a:solidFill>
              </a:rPr>
              <a:t> </a:t>
            </a:r>
            <a:r>
              <a:rPr lang="en-US" altLang="en-US" sz="2800" dirty="0" err="1" smtClean="0">
                <a:solidFill>
                  <a:schemeClr val="bg2">
                    <a:lumMod val="75000"/>
                  </a:schemeClr>
                </a:solidFill>
              </a:rPr>
              <a:t>potenciales</a:t>
            </a:r>
            <a:r>
              <a:rPr lang="en-US" altLang="en-US" sz="2800" dirty="0">
                <a:solidFill>
                  <a:schemeClr val="bg2">
                    <a:lumMod val="75000"/>
                  </a:schemeClr>
                </a:solidFill>
              </a:rPr>
              <a:t>, </a:t>
            </a:r>
            <a:r>
              <a:rPr lang="en-US" altLang="en-US" sz="2800" dirty="0" err="1" smtClean="0">
                <a:solidFill>
                  <a:schemeClr val="bg2">
                    <a:lumMod val="75000"/>
                  </a:schemeClr>
                </a:solidFill>
              </a:rPr>
              <a:t>fundadores</a:t>
            </a:r>
            <a:r>
              <a:rPr lang="en-US" altLang="en-US" sz="2800" dirty="0" smtClean="0">
                <a:solidFill>
                  <a:schemeClr val="bg2">
                    <a:lumMod val="75000"/>
                  </a:schemeClr>
                </a:solidFill>
              </a:rPr>
              <a:t>, </a:t>
            </a:r>
            <a:r>
              <a:rPr lang="en-US" altLang="en-US" sz="2800" dirty="0" err="1" smtClean="0">
                <a:solidFill>
                  <a:schemeClr val="bg2">
                    <a:lumMod val="75000"/>
                  </a:schemeClr>
                </a:solidFill>
              </a:rPr>
              <a:t>realizadores</a:t>
            </a:r>
            <a:r>
              <a:rPr lang="en-US" altLang="en-US" sz="2800" dirty="0">
                <a:solidFill>
                  <a:schemeClr val="bg2">
                    <a:lumMod val="75000"/>
                  </a:schemeClr>
                </a:solidFill>
              </a:rPr>
              <a:t>: </a:t>
            </a:r>
            <a:r>
              <a:rPr lang="en-US" altLang="en-US" sz="2800" dirty="0" err="1" smtClean="0">
                <a:solidFill>
                  <a:schemeClr val="bg2">
                    <a:lumMod val="75000"/>
                  </a:schemeClr>
                </a:solidFill>
              </a:rPr>
              <a:t>administradores</a:t>
            </a:r>
            <a:r>
              <a:rPr lang="en-US" altLang="en-US" sz="2800" dirty="0" smtClean="0">
                <a:solidFill>
                  <a:schemeClr val="bg2">
                    <a:lumMod val="75000"/>
                  </a:schemeClr>
                </a:solidFill>
              </a:rPr>
              <a:t> de </a:t>
            </a:r>
            <a:r>
              <a:rPr lang="en-US" altLang="en-US" sz="2800" dirty="0" err="1" smtClean="0">
                <a:solidFill>
                  <a:schemeClr val="bg2">
                    <a:lumMod val="75000"/>
                  </a:schemeClr>
                </a:solidFill>
              </a:rPr>
              <a:t>recursos</a:t>
            </a:r>
            <a:r>
              <a:rPr lang="en-US" altLang="en-US" sz="2800" dirty="0" smtClean="0">
                <a:solidFill>
                  <a:schemeClr val="bg2">
                    <a:lumMod val="75000"/>
                  </a:schemeClr>
                </a:solidFill>
              </a:rPr>
              <a:t>, </a:t>
            </a:r>
            <a:r>
              <a:rPr lang="en-US" altLang="en-US" sz="2800" dirty="0" err="1" smtClean="0">
                <a:solidFill>
                  <a:schemeClr val="bg2">
                    <a:lumMod val="75000"/>
                  </a:schemeClr>
                </a:solidFill>
              </a:rPr>
              <a:t>pescadores</a:t>
            </a:r>
            <a:r>
              <a:rPr lang="en-US" altLang="en-US" sz="2800" dirty="0" smtClean="0">
                <a:solidFill>
                  <a:schemeClr val="bg2">
                    <a:lumMod val="75000"/>
                  </a:schemeClr>
                </a:solidFill>
              </a:rPr>
              <a:t>, </a:t>
            </a:r>
            <a:r>
              <a:rPr lang="en-US" altLang="en-US" sz="2800" dirty="0" err="1" smtClean="0">
                <a:solidFill>
                  <a:schemeClr val="bg2">
                    <a:lumMod val="75000"/>
                  </a:schemeClr>
                </a:solidFill>
              </a:rPr>
              <a:t>ambientalistas</a:t>
            </a:r>
            <a:r>
              <a:rPr lang="en-US" altLang="en-US" sz="2800" dirty="0" smtClean="0">
                <a:solidFill>
                  <a:schemeClr val="bg2">
                    <a:lumMod val="75000"/>
                  </a:schemeClr>
                </a:solidFill>
              </a:rPr>
              <a:t>, </a:t>
            </a:r>
            <a:r>
              <a:rPr lang="en-US" altLang="en-US" sz="2800" dirty="0" err="1" smtClean="0">
                <a:solidFill>
                  <a:schemeClr val="bg2">
                    <a:lumMod val="75000"/>
                  </a:schemeClr>
                </a:solidFill>
              </a:rPr>
              <a:t>embarcaciones</a:t>
            </a:r>
            <a:r>
              <a:rPr lang="en-US" altLang="en-US" sz="2800" dirty="0" smtClean="0">
                <a:solidFill>
                  <a:schemeClr val="bg2">
                    <a:lumMod val="75000"/>
                  </a:schemeClr>
                </a:solidFill>
              </a:rPr>
              <a:t>, </a:t>
            </a:r>
            <a:r>
              <a:rPr lang="en-US" altLang="en-US" sz="2800" dirty="0" err="1" smtClean="0">
                <a:solidFill>
                  <a:schemeClr val="bg2">
                    <a:lumMod val="75000"/>
                  </a:schemeClr>
                </a:solidFill>
              </a:rPr>
              <a:t>científicos</a:t>
            </a:r>
            <a:r>
              <a:rPr lang="en-US" altLang="en-US" sz="2800" dirty="0" smtClean="0">
                <a:solidFill>
                  <a:schemeClr val="bg2">
                    <a:lumMod val="75000"/>
                  </a:schemeClr>
                </a:solidFill>
              </a:rPr>
              <a:t>.</a:t>
            </a:r>
            <a:endParaRPr lang="en-US" altLang="en-US" sz="2800" dirty="0" smtClean="0">
              <a:solidFill>
                <a:schemeClr val="bg2">
                  <a:lumMod val="75000"/>
                </a:schemeClr>
              </a:solidFill>
            </a:endParaRPr>
          </a:p>
          <a:p>
            <a:pPr>
              <a:lnSpc>
                <a:spcPct val="90000"/>
              </a:lnSpc>
              <a:buClr>
                <a:srgbClr val="FFFF00"/>
              </a:buClr>
              <a:buFontTx/>
              <a:buChar char="•"/>
            </a:pPr>
            <a:r>
              <a:rPr lang="en-US" altLang="en-US" sz="2800" dirty="0" smtClean="0">
                <a:solidFill>
                  <a:schemeClr val="bg2">
                    <a:lumMod val="75000"/>
                  </a:schemeClr>
                </a:solidFill>
              </a:rPr>
              <a:t> </a:t>
            </a:r>
            <a:r>
              <a:rPr lang="en-US" altLang="en-US" sz="2800" dirty="0" err="1" smtClean="0">
                <a:solidFill>
                  <a:schemeClr val="bg2">
                    <a:lumMod val="75000"/>
                  </a:schemeClr>
                </a:solidFill>
              </a:rPr>
              <a:t>Finalizar</a:t>
            </a:r>
            <a:r>
              <a:rPr lang="en-US" altLang="en-US" sz="2800" dirty="0" smtClean="0">
                <a:solidFill>
                  <a:schemeClr val="bg2">
                    <a:lumMod val="75000"/>
                  </a:schemeClr>
                </a:solidFill>
              </a:rPr>
              <a:t> en </a:t>
            </a:r>
            <a:r>
              <a:rPr lang="en-US" altLang="en-US" sz="2800" dirty="0" smtClean="0">
                <a:solidFill>
                  <a:schemeClr val="bg2">
                    <a:lumMod val="75000"/>
                  </a:schemeClr>
                </a:solidFill>
              </a:rPr>
              <a:t>2010.</a:t>
            </a:r>
            <a:endParaRPr lang="en-US" altLang="en-US" sz="2800" dirty="0" smtClean="0">
              <a:solidFill>
                <a:schemeClr val="bg2">
                  <a:lumMod val="75000"/>
                </a:schemeClr>
              </a:solidFill>
            </a:endParaRPr>
          </a:p>
          <a:p>
            <a:pPr marL="45720" indent="0">
              <a:lnSpc>
                <a:spcPct val="90000"/>
              </a:lnSpc>
              <a:buClr>
                <a:srgbClr val="FFFF00"/>
              </a:buClr>
              <a:buNone/>
            </a:pPr>
            <a:endParaRPr lang="en-US" altLang="en-US" sz="2800" dirty="0" smtClean="0">
              <a:solidFill>
                <a:schemeClr val="bg2">
                  <a:lumMod val="75000"/>
                </a:schemeClr>
              </a:solidFill>
            </a:endParaRPr>
          </a:p>
          <a:p>
            <a:pPr>
              <a:lnSpc>
                <a:spcPct val="90000"/>
              </a:lnSpc>
              <a:buClr>
                <a:srgbClr val="FFFF00"/>
              </a:buClr>
              <a:buFontTx/>
              <a:buChar char="•"/>
            </a:pPr>
            <a:endParaRPr lang="en-US" altLang="en-US" dirty="0">
              <a:solidFill>
                <a:schemeClr val="bg2">
                  <a:lumMod val="75000"/>
                </a:schemeClr>
              </a:solidFill>
            </a:endParaRPr>
          </a:p>
        </p:txBody>
      </p:sp>
      <p:sp>
        <p:nvSpPr>
          <p:cNvPr id="3" name="2 CuadroTexto"/>
          <p:cNvSpPr txBox="1"/>
          <p:nvPr/>
        </p:nvSpPr>
        <p:spPr>
          <a:xfrm>
            <a:off x="467544" y="362545"/>
            <a:ext cx="1584176" cy="707886"/>
          </a:xfrm>
          <a:prstGeom prst="rect">
            <a:avLst/>
          </a:prstGeom>
          <a:noFill/>
        </p:spPr>
        <p:txBody>
          <a:bodyPr wrap="square" rtlCol="0">
            <a:spAutoFit/>
          </a:bodyPr>
          <a:lstStyle/>
          <a:p>
            <a:r>
              <a:rPr lang="es-MX" sz="4000" dirty="0" smtClean="0">
                <a:solidFill>
                  <a:schemeClr val="bg2">
                    <a:lumMod val="75000"/>
                  </a:schemeClr>
                </a:solidFill>
              </a:rPr>
              <a:t>Metas</a:t>
            </a:r>
            <a:endParaRPr lang="es-MX" sz="4000" dirty="0">
              <a:solidFill>
                <a:schemeClr val="bg2">
                  <a:lumMod val="75000"/>
                </a:schemeClr>
              </a:solidFill>
            </a:endParaRPr>
          </a:p>
        </p:txBody>
      </p:sp>
    </p:spTree>
    <p:extLst>
      <p:ext uri="{BB962C8B-B14F-4D97-AF65-F5344CB8AC3E}">
        <p14:creationId xmlns:p14="http://schemas.microsoft.com/office/powerpoint/2010/main" val="8645960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95536" y="476672"/>
            <a:ext cx="8458200" cy="6048672"/>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nSpc>
                <a:spcPct val="90000"/>
              </a:lnSpc>
              <a:buClr>
                <a:srgbClr val="FFFF00"/>
              </a:buClr>
              <a:buSzTx/>
              <a:buFontTx/>
              <a:buChar char="•"/>
            </a:pPr>
            <a:r>
              <a:rPr lang="en-US" altLang="en-US" sz="2800" dirty="0" err="1" smtClean="0">
                <a:solidFill>
                  <a:schemeClr val="bg2">
                    <a:lumMod val="75000"/>
                  </a:schemeClr>
                </a:solidFill>
              </a:rPr>
              <a:t>Tecnologías</a:t>
            </a:r>
            <a:r>
              <a:rPr lang="en-US" altLang="en-US" sz="2800" dirty="0" smtClean="0">
                <a:solidFill>
                  <a:schemeClr val="bg2">
                    <a:lumMod val="75000"/>
                  </a:schemeClr>
                </a:solidFill>
              </a:rPr>
              <a:t> </a:t>
            </a:r>
          </a:p>
          <a:p>
            <a:pPr lvl="1">
              <a:lnSpc>
                <a:spcPct val="90000"/>
              </a:lnSpc>
              <a:buClr>
                <a:srgbClr val="FFFF00"/>
              </a:buClr>
              <a:buFontTx/>
              <a:buChar char="•"/>
            </a:pPr>
            <a:r>
              <a:rPr lang="en-US" altLang="en-US" sz="2400" dirty="0" smtClean="0">
                <a:solidFill>
                  <a:schemeClr val="bg2">
                    <a:lumMod val="75000"/>
                  </a:schemeClr>
                </a:solidFill>
              </a:rPr>
              <a:t> Acustica </a:t>
            </a:r>
            <a:r>
              <a:rPr lang="en-US" altLang="en-US" sz="2400" dirty="0" err="1" smtClean="0">
                <a:solidFill>
                  <a:schemeClr val="bg2">
                    <a:lumMod val="75000"/>
                  </a:schemeClr>
                </a:solidFill>
              </a:rPr>
              <a:t>activa</a:t>
            </a:r>
            <a:r>
              <a:rPr lang="en-US" altLang="en-US" sz="2400" dirty="0" smtClean="0">
                <a:solidFill>
                  <a:schemeClr val="bg2">
                    <a:lumMod val="75000"/>
                  </a:schemeClr>
                </a:solidFill>
              </a:rPr>
              <a:t> y </a:t>
            </a:r>
            <a:r>
              <a:rPr lang="en-US" altLang="en-US" sz="2400" dirty="0" err="1" smtClean="0">
                <a:solidFill>
                  <a:schemeClr val="bg2">
                    <a:lumMod val="75000"/>
                  </a:schemeClr>
                </a:solidFill>
              </a:rPr>
              <a:t>pasiva</a:t>
            </a:r>
            <a:r>
              <a:rPr lang="en-US" altLang="en-US" sz="2400" dirty="0" smtClean="0">
                <a:solidFill>
                  <a:schemeClr val="bg2">
                    <a:lumMod val="75000"/>
                  </a:schemeClr>
                </a:solidFill>
              </a:rPr>
              <a:t>: “Un </a:t>
            </a:r>
            <a:r>
              <a:rPr lang="en-US" altLang="en-US" sz="2400" dirty="0" err="1" smtClean="0">
                <a:solidFill>
                  <a:schemeClr val="bg2">
                    <a:lumMod val="75000"/>
                  </a:schemeClr>
                </a:solidFill>
              </a:rPr>
              <a:t>pez</a:t>
            </a:r>
            <a:r>
              <a:rPr lang="en-US" altLang="en-US" sz="2400" dirty="0" smtClean="0">
                <a:solidFill>
                  <a:schemeClr val="bg2">
                    <a:lumMod val="75000"/>
                  </a:schemeClr>
                </a:solidFill>
              </a:rPr>
              <a:t> = un </a:t>
            </a:r>
            <a:r>
              <a:rPr lang="en-US" altLang="en-US" sz="2400" dirty="0" err="1" smtClean="0">
                <a:solidFill>
                  <a:schemeClr val="bg2">
                    <a:lumMod val="75000"/>
                  </a:schemeClr>
                </a:solidFill>
              </a:rPr>
              <a:t>submarino</a:t>
            </a:r>
            <a:r>
              <a:rPr lang="en-US" altLang="en-US" sz="2400" dirty="0" smtClean="0">
                <a:solidFill>
                  <a:schemeClr val="bg2">
                    <a:lumMod val="75000"/>
                  </a:schemeClr>
                </a:solidFill>
              </a:rPr>
              <a:t>”.</a:t>
            </a:r>
            <a:endParaRPr lang="en-US" altLang="en-US" sz="2400" dirty="0" smtClean="0">
              <a:solidFill>
                <a:schemeClr val="bg2">
                  <a:lumMod val="75000"/>
                </a:schemeClr>
              </a:solidFill>
            </a:endParaRPr>
          </a:p>
          <a:p>
            <a:pPr lvl="1">
              <a:lnSpc>
                <a:spcPct val="90000"/>
              </a:lnSpc>
              <a:buClr>
                <a:srgbClr val="FFFF00"/>
              </a:buClr>
              <a:buFontTx/>
              <a:buChar char="•"/>
            </a:pPr>
            <a:r>
              <a:rPr lang="en-US" altLang="en-US" sz="2400" dirty="0" smtClean="0">
                <a:solidFill>
                  <a:schemeClr val="bg2">
                    <a:lumMod val="75000"/>
                  </a:schemeClr>
                </a:solidFill>
              </a:rPr>
              <a:t> </a:t>
            </a:r>
            <a:r>
              <a:rPr lang="en-US" altLang="en-US" sz="2400" dirty="0" err="1" smtClean="0">
                <a:solidFill>
                  <a:schemeClr val="bg2">
                    <a:lumMod val="75000"/>
                  </a:schemeClr>
                </a:solidFill>
              </a:rPr>
              <a:t>Sensores</a:t>
            </a:r>
            <a:r>
              <a:rPr lang="en-US" altLang="en-US" sz="2400" dirty="0" smtClean="0">
                <a:solidFill>
                  <a:schemeClr val="bg2">
                    <a:lumMod val="75000"/>
                  </a:schemeClr>
                </a:solidFill>
              </a:rPr>
              <a:t> </a:t>
            </a:r>
            <a:r>
              <a:rPr lang="en-US" altLang="en-US" sz="2400" dirty="0" err="1" smtClean="0">
                <a:solidFill>
                  <a:schemeClr val="bg2">
                    <a:lumMod val="75000"/>
                  </a:schemeClr>
                </a:solidFill>
              </a:rPr>
              <a:t>ópticos</a:t>
            </a:r>
            <a:r>
              <a:rPr lang="en-US" altLang="en-US" sz="2400" dirty="0" smtClean="0">
                <a:solidFill>
                  <a:schemeClr val="bg2">
                    <a:lumMod val="75000"/>
                  </a:schemeClr>
                </a:solidFill>
              </a:rPr>
              <a:t>.</a:t>
            </a:r>
            <a:endParaRPr lang="en-US" altLang="en-US" sz="2400" dirty="0" smtClean="0">
              <a:solidFill>
                <a:schemeClr val="bg2">
                  <a:lumMod val="75000"/>
                </a:schemeClr>
              </a:solidFill>
            </a:endParaRPr>
          </a:p>
          <a:p>
            <a:pPr lvl="1">
              <a:lnSpc>
                <a:spcPct val="90000"/>
              </a:lnSpc>
              <a:buClr>
                <a:srgbClr val="FFFF00"/>
              </a:buClr>
              <a:buFontTx/>
              <a:buChar char="•"/>
            </a:pPr>
            <a:r>
              <a:rPr lang="en-US" altLang="en-US" sz="2400" dirty="0" smtClean="0">
                <a:solidFill>
                  <a:schemeClr val="bg2">
                    <a:lumMod val="75000"/>
                  </a:schemeClr>
                </a:solidFill>
              </a:rPr>
              <a:t> </a:t>
            </a:r>
            <a:r>
              <a:rPr lang="en-US" altLang="en-US" sz="2400" dirty="0" err="1" smtClean="0">
                <a:solidFill>
                  <a:schemeClr val="bg2">
                    <a:lumMod val="75000"/>
                  </a:schemeClr>
                </a:solidFill>
              </a:rPr>
              <a:t>Marcas</a:t>
            </a:r>
            <a:r>
              <a:rPr lang="en-US" altLang="en-US" sz="2400" dirty="0" smtClean="0">
                <a:solidFill>
                  <a:schemeClr val="bg2">
                    <a:lumMod val="75000"/>
                  </a:schemeClr>
                </a:solidFill>
              </a:rPr>
              <a:t> (</a:t>
            </a:r>
            <a:r>
              <a:rPr lang="en-US" altLang="en-US" sz="2400" dirty="0" err="1" smtClean="0">
                <a:solidFill>
                  <a:schemeClr val="bg2">
                    <a:lumMod val="75000"/>
                  </a:schemeClr>
                </a:solidFill>
              </a:rPr>
              <a:t>animales</a:t>
            </a:r>
            <a:r>
              <a:rPr lang="en-US" altLang="en-US" sz="2400" dirty="0" smtClean="0">
                <a:solidFill>
                  <a:schemeClr val="bg2">
                    <a:lumMod val="75000"/>
                  </a:schemeClr>
                </a:solidFill>
              </a:rPr>
              <a:t> </a:t>
            </a:r>
            <a:r>
              <a:rPr lang="en-US" altLang="en-US" sz="2400" dirty="0" err="1" smtClean="0">
                <a:solidFill>
                  <a:schemeClr val="bg2">
                    <a:lumMod val="75000"/>
                  </a:schemeClr>
                </a:solidFill>
              </a:rPr>
              <a:t>haciendo</a:t>
            </a:r>
            <a:r>
              <a:rPr lang="en-US" altLang="en-US" sz="2400" dirty="0" smtClean="0">
                <a:solidFill>
                  <a:schemeClr val="bg2">
                    <a:lumMod val="75000"/>
                  </a:schemeClr>
                </a:solidFill>
              </a:rPr>
              <a:t> </a:t>
            </a:r>
            <a:r>
              <a:rPr lang="en-US" altLang="en-US" sz="2400" dirty="0" err="1" smtClean="0">
                <a:solidFill>
                  <a:schemeClr val="bg2">
                    <a:lumMod val="75000"/>
                  </a:schemeClr>
                </a:solidFill>
              </a:rPr>
              <a:t>ellos</a:t>
            </a:r>
            <a:r>
              <a:rPr lang="en-US" altLang="en-US" sz="2400" dirty="0" smtClean="0">
                <a:solidFill>
                  <a:schemeClr val="bg2">
                    <a:lumMod val="75000"/>
                  </a:schemeClr>
                </a:solidFill>
              </a:rPr>
              <a:t> </a:t>
            </a:r>
            <a:r>
              <a:rPr lang="en-US" altLang="en-US" sz="2400" dirty="0" err="1" smtClean="0">
                <a:solidFill>
                  <a:schemeClr val="bg2">
                    <a:lumMod val="75000"/>
                  </a:schemeClr>
                </a:solidFill>
              </a:rPr>
              <a:t>mismos</a:t>
            </a:r>
            <a:r>
              <a:rPr lang="en-US" altLang="en-US" sz="2400" dirty="0" smtClean="0">
                <a:solidFill>
                  <a:schemeClr val="bg2">
                    <a:lumMod val="75000"/>
                  </a:schemeClr>
                </a:solidFill>
              </a:rPr>
              <a:t> la </a:t>
            </a:r>
            <a:r>
              <a:rPr lang="en-US" altLang="en-US" sz="2400" dirty="0" err="1" smtClean="0">
                <a:solidFill>
                  <a:schemeClr val="bg2">
                    <a:lumMod val="75000"/>
                  </a:schemeClr>
                </a:solidFill>
              </a:rPr>
              <a:t>investigación</a:t>
            </a:r>
            <a:r>
              <a:rPr lang="en-US" altLang="en-US" sz="2400" dirty="0" smtClean="0">
                <a:solidFill>
                  <a:schemeClr val="bg2">
                    <a:lumMod val="75000"/>
                  </a:schemeClr>
                </a:solidFill>
              </a:rPr>
              <a:t> </a:t>
            </a:r>
            <a:r>
              <a:rPr lang="en-US" altLang="en-US" sz="2400" dirty="0" smtClean="0">
                <a:solidFill>
                  <a:schemeClr val="bg2">
                    <a:lumMod val="75000"/>
                  </a:schemeClr>
                </a:solidFill>
              </a:rPr>
              <a:t>).</a:t>
            </a:r>
            <a:endParaRPr lang="en-US" altLang="en-US" sz="2400" dirty="0" smtClean="0">
              <a:solidFill>
                <a:schemeClr val="bg2">
                  <a:lumMod val="75000"/>
                </a:schemeClr>
              </a:solidFill>
            </a:endParaRPr>
          </a:p>
          <a:p>
            <a:pPr lvl="1">
              <a:lnSpc>
                <a:spcPct val="90000"/>
              </a:lnSpc>
              <a:buClr>
                <a:srgbClr val="FFFF00"/>
              </a:buClr>
              <a:buFontTx/>
              <a:buChar char="•"/>
            </a:pPr>
            <a:r>
              <a:rPr lang="en-US" altLang="en-US" sz="2400" dirty="0" smtClean="0">
                <a:solidFill>
                  <a:schemeClr val="bg2">
                    <a:lumMod val="75000"/>
                  </a:schemeClr>
                </a:solidFill>
              </a:rPr>
              <a:t> </a:t>
            </a:r>
            <a:r>
              <a:rPr lang="en-US" altLang="en-US" sz="2400" dirty="0" err="1" smtClean="0">
                <a:solidFill>
                  <a:schemeClr val="bg2">
                    <a:lumMod val="75000"/>
                  </a:schemeClr>
                </a:solidFill>
              </a:rPr>
              <a:t>Vehículos</a:t>
            </a:r>
            <a:r>
              <a:rPr lang="en-US" altLang="en-US" sz="2400" dirty="0" smtClean="0">
                <a:solidFill>
                  <a:schemeClr val="bg2">
                    <a:lumMod val="75000"/>
                  </a:schemeClr>
                </a:solidFill>
              </a:rPr>
              <a:t>: no </a:t>
            </a:r>
            <a:r>
              <a:rPr lang="en-US" altLang="en-US" sz="2400" dirty="0" err="1" smtClean="0">
                <a:solidFill>
                  <a:schemeClr val="bg2">
                    <a:lumMod val="75000"/>
                  </a:schemeClr>
                </a:solidFill>
              </a:rPr>
              <a:t>tripulados</a:t>
            </a:r>
            <a:r>
              <a:rPr lang="en-US" altLang="en-US" sz="2400" dirty="0" smtClean="0">
                <a:solidFill>
                  <a:schemeClr val="bg2">
                    <a:lumMod val="75000"/>
                  </a:schemeClr>
                </a:solidFill>
              </a:rPr>
              <a:t>, </a:t>
            </a:r>
            <a:r>
              <a:rPr lang="en-US" altLang="en-US" sz="2400" dirty="0" err="1" smtClean="0">
                <a:solidFill>
                  <a:schemeClr val="bg2">
                    <a:lumMod val="75000"/>
                  </a:schemeClr>
                </a:solidFill>
              </a:rPr>
              <a:t>operados</a:t>
            </a:r>
            <a:r>
              <a:rPr lang="en-US" altLang="en-US" sz="2400" dirty="0" smtClean="0">
                <a:solidFill>
                  <a:schemeClr val="bg2">
                    <a:lumMod val="75000"/>
                  </a:schemeClr>
                </a:solidFill>
              </a:rPr>
              <a:t> </a:t>
            </a:r>
            <a:r>
              <a:rPr lang="en-US" altLang="en-US" sz="2400" dirty="0" err="1" smtClean="0">
                <a:solidFill>
                  <a:schemeClr val="bg2">
                    <a:lumMod val="75000"/>
                  </a:schemeClr>
                </a:solidFill>
              </a:rPr>
              <a:t>remotamente</a:t>
            </a:r>
            <a:r>
              <a:rPr lang="en-US" altLang="en-US" sz="2400" dirty="0" smtClean="0">
                <a:solidFill>
                  <a:schemeClr val="bg2">
                    <a:lumMod val="75000"/>
                  </a:schemeClr>
                </a:solidFill>
              </a:rPr>
              <a:t> </a:t>
            </a:r>
            <a:r>
              <a:rPr lang="en-US" altLang="en-US" sz="2400" dirty="0" smtClean="0">
                <a:solidFill>
                  <a:schemeClr val="bg2">
                    <a:lumMod val="75000"/>
                  </a:schemeClr>
                </a:solidFill>
              </a:rPr>
              <a:t>.</a:t>
            </a:r>
            <a:endParaRPr lang="en-US" altLang="en-US" sz="2400" dirty="0" smtClean="0">
              <a:solidFill>
                <a:schemeClr val="bg2">
                  <a:lumMod val="75000"/>
                </a:schemeClr>
              </a:solidFill>
            </a:endParaRPr>
          </a:p>
          <a:p>
            <a:pPr lvl="1">
              <a:lnSpc>
                <a:spcPct val="90000"/>
              </a:lnSpc>
              <a:buClr>
                <a:srgbClr val="FFFF00"/>
              </a:buClr>
              <a:buFontTx/>
              <a:buChar char="•"/>
            </a:pPr>
            <a:r>
              <a:rPr lang="en-US" altLang="en-US" sz="2400" dirty="0" smtClean="0">
                <a:solidFill>
                  <a:schemeClr val="bg2">
                    <a:lumMod val="75000"/>
                  </a:schemeClr>
                </a:solidFill>
              </a:rPr>
              <a:t> </a:t>
            </a:r>
            <a:r>
              <a:rPr lang="en-US" altLang="en-US" sz="2400" dirty="0" err="1" smtClean="0">
                <a:solidFill>
                  <a:schemeClr val="bg2">
                    <a:lumMod val="75000"/>
                  </a:schemeClr>
                </a:solidFill>
              </a:rPr>
              <a:t>Genética</a:t>
            </a:r>
            <a:r>
              <a:rPr lang="en-US" altLang="en-US" sz="2400" dirty="0" smtClean="0">
                <a:solidFill>
                  <a:schemeClr val="bg2">
                    <a:lumMod val="75000"/>
                  </a:schemeClr>
                </a:solidFill>
              </a:rPr>
              <a:t>.</a:t>
            </a:r>
            <a:endParaRPr lang="en-US" altLang="en-US" sz="2400" dirty="0" smtClean="0">
              <a:solidFill>
                <a:schemeClr val="bg2">
                  <a:lumMod val="75000"/>
                </a:schemeClr>
              </a:solidFill>
            </a:endParaRPr>
          </a:p>
          <a:p>
            <a:pPr>
              <a:lnSpc>
                <a:spcPct val="90000"/>
              </a:lnSpc>
              <a:buClr>
                <a:srgbClr val="FFFF00"/>
              </a:buClr>
              <a:buSzTx/>
              <a:buFontTx/>
              <a:buChar char="•"/>
            </a:pPr>
            <a:r>
              <a:rPr lang="en-US" altLang="en-US" sz="2800" dirty="0" err="1" smtClean="0">
                <a:solidFill>
                  <a:schemeClr val="bg2">
                    <a:lumMod val="75000"/>
                  </a:schemeClr>
                </a:solidFill>
              </a:rPr>
              <a:t>Manejo</a:t>
            </a:r>
            <a:r>
              <a:rPr lang="en-US" altLang="en-US" sz="2800" dirty="0" smtClean="0">
                <a:solidFill>
                  <a:schemeClr val="bg2">
                    <a:lumMod val="75000"/>
                  </a:schemeClr>
                </a:solidFill>
              </a:rPr>
              <a:t> de </a:t>
            </a:r>
            <a:r>
              <a:rPr lang="en-US" altLang="en-US" sz="2800" dirty="0" err="1">
                <a:solidFill>
                  <a:schemeClr val="bg2">
                    <a:lumMod val="75000"/>
                  </a:schemeClr>
                </a:solidFill>
              </a:rPr>
              <a:t>datos</a:t>
            </a:r>
            <a:r>
              <a:rPr lang="en-US" altLang="en-US" sz="2800" dirty="0">
                <a:solidFill>
                  <a:schemeClr val="bg2">
                    <a:lumMod val="75000"/>
                  </a:schemeClr>
                </a:solidFill>
              </a:rPr>
              <a:t> </a:t>
            </a:r>
            <a:r>
              <a:rPr lang="en-US" altLang="en-US" sz="2800" dirty="0" smtClean="0">
                <a:solidFill>
                  <a:schemeClr val="bg2">
                    <a:lumMod val="75000"/>
                  </a:schemeClr>
                </a:solidFill>
              </a:rPr>
              <a:t>y </a:t>
            </a:r>
            <a:r>
              <a:rPr lang="en-US" altLang="en-US" sz="2800" dirty="0" err="1" smtClean="0">
                <a:solidFill>
                  <a:schemeClr val="bg2">
                    <a:lumMod val="75000"/>
                  </a:schemeClr>
                </a:solidFill>
              </a:rPr>
              <a:t>comunicación</a:t>
            </a:r>
            <a:r>
              <a:rPr lang="en-US" altLang="en-US" sz="2800" dirty="0" smtClean="0">
                <a:solidFill>
                  <a:schemeClr val="bg2">
                    <a:lumMod val="75000"/>
                  </a:schemeClr>
                </a:solidFill>
              </a:rPr>
              <a:t>.</a:t>
            </a:r>
            <a:r>
              <a:rPr lang="en-US" altLang="en-US" sz="2400" dirty="0" smtClean="0">
                <a:solidFill>
                  <a:schemeClr val="bg2">
                    <a:lumMod val="75000"/>
                  </a:schemeClr>
                </a:solidFill>
              </a:rPr>
              <a:t> </a:t>
            </a:r>
            <a:endParaRPr lang="en-US" altLang="en-US" sz="2400" dirty="0" smtClean="0">
              <a:solidFill>
                <a:schemeClr val="bg2">
                  <a:lumMod val="75000"/>
                </a:schemeClr>
              </a:solidFill>
            </a:endParaRPr>
          </a:p>
          <a:p>
            <a:pPr lvl="1">
              <a:lnSpc>
                <a:spcPct val="90000"/>
              </a:lnSpc>
              <a:buClr>
                <a:srgbClr val="FFFF00"/>
              </a:buClr>
              <a:buFontTx/>
              <a:buChar char="•"/>
            </a:pPr>
            <a:r>
              <a:rPr lang="en-US" altLang="en-US" sz="2400" dirty="0">
                <a:solidFill>
                  <a:schemeClr val="bg2">
                    <a:lumMod val="75000"/>
                  </a:schemeClr>
                </a:solidFill>
              </a:rPr>
              <a:t> </a:t>
            </a:r>
            <a:r>
              <a:rPr lang="en-US" altLang="en-US" sz="2400" dirty="0" err="1" smtClean="0">
                <a:solidFill>
                  <a:schemeClr val="bg2">
                    <a:lumMod val="75000"/>
                  </a:schemeClr>
                </a:solidFill>
              </a:rPr>
              <a:t>Comunicación</a:t>
            </a:r>
            <a:r>
              <a:rPr lang="en-US" altLang="en-US" sz="2400" dirty="0" smtClean="0">
                <a:solidFill>
                  <a:schemeClr val="bg2">
                    <a:lumMod val="75000"/>
                  </a:schemeClr>
                </a:solidFill>
              </a:rPr>
              <a:t> </a:t>
            </a:r>
            <a:r>
              <a:rPr lang="en-US" altLang="en-US" sz="2400" dirty="0" err="1" smtClean="0">
                <a:solidFill>
                  <a:schemeClr val="bg2">
                    <a:lumMod val="75000"/>
                  </a:schemeClr>
                </a:solidFill>
              </a:rPr>
              <a:t>satelital</a:t>
            </a:r>
            <a:r>
              <a:rPr lang="en-US" altLang="en-US" sz="2400" dirty="0" smtClean="0">
                <a:solidFill>
                  <a:schemeClr val="bg2">
                    <a:lumMod val="75000"/>
                  </a:schemeClr>
                </a:solidFill>
              </a:rPr>
              <a:t> en </a:t>
            </a:r>
            <a:r>
              <a:rPr lang="en-US" altLang="en-US" sz="2400" dirty="0" err="1" smtClean="0">
                <a:solidFill>
                  <a:schemeClr val="bg2">
                    <a:lumMod val="75000"/>
                  </a:schemeClr>
                </a:solidFill>
              </a:rPr>
              <a:t>tiempo</a:t>
            </a:r>
            <a:r>
              <a:rPr lang="en-US" altLang="en-US" sz="2400" dirty="0" smtClean="0">
                <a:solidFill>
                  <a:schemeClr val="bg2">
                    <a:lumMod val="75000"/>
                  </a:schemeClr>
                </a:solidFill>
              </a:rPr>
              <a:t> </a:t>
            </a:r>
            <a:r>
              <a:rPr lang="en-US" altLang="en-US" sz="2400" dirty="0">
                <a:solidFill>
                  <a:schemeClr val="bg2">
                    <a:lumMod val="75000"/>
                  </a:schemeClr>
                </a:solidFill>
              </a:rPr>
              <a:t>real </a:t>
            </a:r>
            <a:r>
              <a:rPr lang="en-US" altLang="en-US" sz="2400" dirty="0" err="1" smtClean="0">
                <a:solidFill>
                  <a:schemeClr val="bg2">
                    <a:lumMod val="75000"/>
                  </a:schemeClr>
                </a:solidFill>
              </a:rPr>
              <a:t>observaciones</a:t>
            </a:r>
            <a:r>
              <a:rPr lang="en-US" altLang="en-US" sz="2400" dirty="0" smtClean="0">
                <a:solidFill>
                  <a:schemeClr val="bg2">
                    <a:lumMod val="75000"/>
                  </a:schemeClr>
                </a:solidFill>
              </a:rPr>
              <a:t> </a:t>
            </a:r>
            <a:r>
              <a:rPr lang="en-US" altLang="en-US" sz="2400" dirty="0" err="1" smtClean="0">
                <a:solidFill>
                  <a:schemeClr val="bg2">
                    <a:lumMod val="75000"/>
                  </a:schemeClr>
                </a:solidFill>
              </a:rPr>
              <a:t>desde</a:t>
            </a:r>
            <a:r>
              <a:rPr lang="en-US" altLang="en-US" sz="2400" dirty="0">
                <a:solidFill>
                  <a:schemeClr val="bg2">
                    <a:lumMod val="75000"/>
                  </a:schemeClr>
                </a:solidFill>
              </a:rPr>
              <a:t> </a:t>
            </a:r>
            <a:r>
              <a:rPr lang="en-US" altLang="en-US" sz="2400" dirty="0" err="1" smtClean="0">
                <a:solidFill>
                  <a:schemeClr val="bg2">
                    <a:lumMod val="75000"/>
                  </a:schemeClr>
                </a:solidFill>
              </a:rPr>
              <a:t>plataformas</a:t>
            </a:r>
            <a:r>
              <a:rPr lang="en-US" altLang="en-US" sz="2400" dirty="0" smtClean="0">
                <a:solidFill>
                  <a:schemeClr val="bg2">
                    <a:lumMod val="75000"/>
                  </a:schemeClr>
                </a:solidFill>
              </a:rPr>
              <a:t> </a:t>
            </a:r>
            <a:r>
              <a:rPr lang="en-US" altLang="en-US" sz="2400" dirty="0" err="1" smtClean="0">
                <a:solidFill>
                  <a:schemeClr val="bg2">
                    <a:lumMod val="75000"/>
                  </a:schemeClr>
                </a:solidFill>
              </a:rPr>
              <a:t>fijas</a:t>
            </a:r>
            <a:r>
              <a:rPr lang="en-US" altLang="en-US" sz="2400" dirty="0" smtClean="0">
                <a:solidFill>
                  <a:schemeClr val="bg2">
                    <a:lumMod val="75000"/>
                  </a:schemeClr>
                </a:solidFill>
              </a:rPr>
              <a:t> y </a:t>
            </a:r>
            <a:r>
              <a:rPr lang="en-US" altLang="en-US" sz="2400" dirty="0" err="1" smtClean="0">
                <a:solidFill>
                  <a:schemeClr val="bg2">
                    <a:lumMod val="75000"/>
                  </a:schemeClr>
                </a:solidFill>
              </a:rPr>
              <a:t>flotantes</a:t>
            </a:r>
            <a:r>
              <a:rPr lang="en-US" altLang="en-US" sz="2400" dirty="0" smtClean="0">
                <a:solidFill>
                  <a:schemeClr val="bg2">
                    <a:lumMod val="75000"/>
                  </a:schemeClr>
                </a:solidFill>
              </a:rPr>
              <a:t>.</a:t>
            </a:r>
            <a:endParaRPr lang="en-US" altLang="en-US" sz="2400" dirty="0" smtClean="0">
              <a:solidFill>
                <a:schemeClr val="bg2">
                  <a:lumMod val="75000"/>
                </a:schemeClr>
              </a:solidFill>
            </a:endParaRPr>
          </a:p>
          <a:p>
            <a:pPr>
              <a:lnSpc>
                <a:spcPct val="90000"/>
              </a:lnSpc>
              <a:buClr>
                <a:srgbClr val="FFFF00"/>
              </a:buClr>
              <a:buSzTx/>
              <a:buFontTx/>
              <a:buChar char="•"/>
            </a:pPr>
            <a:r>
              <a:rPr lang="en-US" altLang="en-US" sz="2800" dirty="0" err="1" smtClean="0">
                <a:solidFill>
                  <a:schemeClr val="bg2">
                    <a:lumMod val="75000"/>
                  </a:schemeClr>
                </a:solidFill>
              </a:rPr>
              <a:t>Análisis</a:t>
            </a:r>
            <a:r>
              <a:rPr lang="en-US" altLang="en-US" sz="2800" dirty="0" smtClean="0">
                <a:solidFill>
                  <a:schemeClr val="bg2">
                    <a:lumMod val="75000"/>
                  </a:schemeClr>
                </a:solidFill>
              </a:rPr>
              <a:t> de </a:t>
            </a:r>
            <a:r>
              <a:rPr lang="en-US" altLang="en-US" sz="2800" dirty="0" err="1" smtClean="0">
                <a:solidFill>
                  <a:schemeClr val="bg2">
                    <a:lumMod val="75000"/>
                  </a:schemeClr>
                </a:solidFill>
              </a:rPr>
              <a:t>datos</a:t>
            </a:r>
            <a:r>
              <a:rPr lang="en-US" altLang="en-US" sz="2800" dirty="0" smtClean="0">
                <a:solidFill>
                  <a:schemeClr val="bg2">
                    <a:lumMod val="75000"/>
                  </a:schemeClr>
                </a:solidFill>
              </a:rPr>
              <a:t>. </a:t>
            </a:r>
            <a:endParaRPr lang="en-US" altLang="en-US" sz="2800" dirty="0" smtClean="0">
              <a:solidFill>
                <a:schemeClr val="bg2">
                  <a:lumMod val="75000"/>
                </a:schemeClr>
              </a:solidFill>
            </a:endParaRPr>
          </a:p>
          <a:p>
            <a:pPr lvl="1">
              <a:lnSpc>
                <a:spcPct val="90000"/>
              </a:lnSpc>
              <a:buClr>
                <a:srgbClr val="FFFF00"/>
              </a:buClr>
              <a:buFontTx/>
              <a:buChar char="•"/>
            </a:pPr>
            <a:r>
              <a:rPr lang="en-US" altLang="en-US" sz="2400" dirty="0" err="1" smtClean="0">
                <a:solidFill>
                  <a:schemeClr val="bg2">
                    <a:lumMod val="75000"/>
                  </a:schemeClr>
                </a:solidFill>
              </a:rPr>
              <a:t>Bibliotecas</a:t>
            </a:r>
            <a:r>
              <a:rPr lang="en-US" altLang="en-US" sz="2400" dirty="0">
                <a:solidFill>
                  <a:schemeClr val="bg2">
                    <a:lumMod val="75000"/>
                  </a:schemeClr>
                </a:solidFill>
              </a:rPr>
              <a:t> de </a:t>
            </a:r>
            <a:r>
              <a:rPr lang="en-US" altLang="en-US" sz="2400" dirty="0" err="1" smtClean="0">
                <a:solidFill>
                  <a:schemeClr val="bg2">
                    <a:lumMod val="75000"/>
                  </a:schemeClr>
                </a:solidFill>
              </a:rPr>
              <a:t>im</a:t>
            </a:r>
            <a:r>
              <a:rPr lang="en-US" altLang="en-US" sz="2400" dirty="0" err="1" smtClean="0">
                <a:solidFill>
                  <a:schemeClr val="bg2">
                    <a:lumMod val="75000"/>
                  </a:schemeClr>
                </a:solidFill>
              </a:rPr>
              <a:t>á</a:t>
            </a:r>
            <a:r>
              <a:rPr lang="en-US" altLang="en-US" sz="2400" dirty="0" err="1" smtClean="0">
                <a:solidFill>
                  <a:schemeClr val="bg2">
                    <a:lumMod val="75000"/>
                  </a:schemeClr>
                </a:solidFill>
              </a:rPr>
              <a:t>genes</a:t>
            </a:r>
            <a:r>
              <a:rPr lang="en-US" altLang="en-US" sz="2400" dirty="0" smtClean="0">
                <a:solidFill>
                  <a:schemeClr val="bg2">
                    <a:lumMod val="75000"/>
                  </a:schemeClr>
                </a:solidFill>
              </a:rPr>
              <a:t> </a:t>
            </a:r>
            <a:r>
              <a:rPr lang="en-US" altLang="en-US" sz="2400" dirty="0" smtClean="0">
                <a:solidFill>
                  <a:schemeClr val="bg2">
                    <a:lumMod val="75000"/>
                  </a:schemeClr>
                </a:solidFill>
              </a:rPr>
              <a:t>en </a:t>
            </a:r>
            <a:r>
              <a:rPr lang="en-US" altLang="en-US" sz="2400" dirty="0" err="1" smtClean="0">
                <a:solidFill>
                  <a:schemeClr val="bg2">
                    <a:lumMod val="75000"/>
                  </a:schemeClr>
                </a:solidFill>
              </a:rPr>
              <a:t>línea</a:t>
            </a:r>
            <a:r>
              <a:rPr lang="en-US" altLang="en-US" sz="2400" dirty="0" smtClean="0">
                <a:solidFill>
                  <a:schemeClr val="bg2">
                    <a:lumMod val="75000"/>
                  </a:schemeClr>
                </a:solidFill>
              </a:rPr>
              <a:t>.</a:t>
            </a:r>
            <a:endParaRPr lang="en-US" altLang="en-US" sz="2400" dirty="0" smtClean="0">
              <a:solidFill>
                <a:schemeClr val="bg2">
                  <a:lumMod val="75000"/>
                </a:schemeClr>
              </a:solidFill>
            </a:endParaRPr>
          </a:p>
          <a:p>
            <a:pPr lvl="1">
              <a:lnSpc>
                <a:spcPct val="90000"/>
              </a:lnSpc>
              <a:buClr>
                <a:srgbClr val="FFFF00"/>
              </a:buClr>
              <a:buFontTx/>
              <a:buChar char="•"/>
            </a:pPr>
            <a:r>
              <a:rPr lang="en-US" altLang="en-US" sz="2400" dirty="0" err="1" smtClean="0">
                <a:solidFill>
                  <a:schemeClr val="bg2">
                    <a:lumMod val="75000"/>
                  </a:schemeClr>
                </a:solidFill>
              </a:rPr>
              <a:t>Modelación</a:t>
            </a:r>
            <a:r>
              <a:rPr lang="en-US" altLang="en-US" sz="2400" dirty="0" smtClean="0">
                <a:solidFill>
                  <a:schemeClr val="bg2">
                    <a:lumMod val="75000"/>
                  </a:schemeClr>
                </a:solidFill>
              </a:rPr>
              <a:t> y </a:t>
            </a:r>
            <a:r>
              <a:rPr lang="en-US" altLang="en-US" sz="2400" dirty="0" err="1" smtClean="0">
                <a:solidFill>
                  <a:schemeClr val="bg2">
                    <a:lumMod val="75000"/>
                  </a:schemeClr>
                </a:solidFill>
              </a:rPr>
              <a:t>simulación</a:t>
            </a:r>
            <a:r>
              <a:rPr lang="en-US" altLang="en-US" sz="2400" dirty="0" smtClean="0">
                <a:solidFill>
                  <a:schemeClr val="bg2">
                    <a:lumMod val="75000"/>
                  </a:schemeClr>
                </a:solidFill>
              </a:rPr>
              <a:t> para </a:t>
            </a:r>
            <a:r>
              <a:rPr lang="en-US" altLang="en-US" sz="2400" dirty="0" err="1" smtClean="0">
                <a:solidFill>
                  <a:schemeClr val="bg2">
                    <a:lumMod val="75000"/>
                  </a:schemeClr>
                </a:solidFill>
              </a:rPr>
              <a:t>estimaciones</a:t>
            </a:r>
            <a:r>
              <a:rPr lang="en-US" altLang="en-US" sz="2400" dirty="0" smtClean="0">
                <a:solidFill>
                  <a:schemeClr val="bg2">
                    <a:lumMod val="75000"/>
                  </a:schemeClr>
                </a:solidFill>
              </a:rPr>
              <a:t> </a:t>
            </a:r>
            <a:r>
              <a:rPr lang="en-US" altLang="en-US" sz="2400" dirty="0" err="1" smtClean="0">
                <a:solidFill>
                  <a:schemeClr val="bg2">
                    <a:lumMod val="75000"/>
                  </a:schemeClr>
                </a:solidFill>
              </a:rPr>
              <a:t>poblacionales</a:t>
            </a:r>
            <a:r>
              <a:rPr lang="en-US" altLang="en-US" sz="2400" dirty="0" smtClean="0">
                <a:solidFill>
                  <a:schemeClr val="bg2">
                    <a:lumMod val="75000"/>
                  </a:schemeClr>
                </a:solidFill>
              </a:rPr>
              <a:t>. </a:t>
            </a:r>
            <a:endParaRPr lang="en-US" altLang="en-US" sz="2400" dirty="0">
              <a:solidFill>
                <a:schemeClr val="bg2">
                  <a:lumMod val="75000"/>
                </a:schemeClr>
              </a:solidFill>
            </a:endParaRPr>
          </a:p>
        </p:txBody>
      </p:sp>
    </p:spTree>
    <p:extLst>
      <p:ext uri="{BB962C8B-B14F-4D97-AF65-F5344CB8AC3E}">
        <p14:creationId xmlns:p14="http://schemas.microsoft.com/office/powerpoint/2010/main" val="20845588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6882</TotalTime>
  <Words>3257</Words>
  <Application>Microsoft Macintosh PowerPoint</Application>
  <PresentationFormat>Presentación en pantalla (4:3)</PresentationFormat>
  <Paragraphs>331</Paragraphs>
  <Slides>72</Slides>
  <Notes>39</Notes>
  <HiddenSlides>0</HiddenSlides>
  <MMClips>0</MMClips>
  <ScaleCrop>false</ScaleCrop>
  <HeadingPairs>
    <vt:vector size="4" baseType="variant">
      <vt:variant>
        <vt:lpstr>Tema</vt:lpstr>
      </vt:variant>
      <vt:variant>
        <vt:i4>1</vt:i4>
      </vt:variant>
      <vt:variant>
        <vt:lpstr>Títulos de diapositiva</vt:lpstr>
      </vt:variant>
      <vt:variant>
        <vt:i4>72</vt:i4>
      </vt:variant>
    </vt:vector>
  </HeadingPairs>
  <TitlesOfParts>
    <vt:vector size="73" baseType="lpstr">
      <vt:lpstr>Transmisión de listas</vt:lpstr>
      <vt:lpstr>Ecología y Biodiversidad Acuática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Genética poblacional en especies pelágicas</dc:title>
  <dc:creator>Usuario</dc:creator>
  <cp:lastModifiedBy>DG DC</cp:lastModifiedBy>
  <cp:revision>458</cp:revision>
  <dcterms:created xsi:type="dcterms:W3CDTF">2013-03-11T14:49:35Z</dcterms:created>
  <dcterms:modified xsi:type="dcterms:W3CDTF">2017-03-08T16:45:51Z</dcterms:modified>
</cp:coreProperties>
</file>