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5" r:id="rId3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0" d="100"/>
          <a:sy n="30" d="100"/>
        </p:scale>
        <p:origin x="-3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20E18-4515-B549-984D-DB69442C938D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51FB5-6439-AA41-A8D8-6BBE7EC65DB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51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1B4AC6-DA3B-2B4B-9015-56B06CDE298F}" type="slidenum">
              <a:rPr lang="es-ES_tradnl" sz="1200"/>
              <a:pPr/>
              <a:t>14</a:t>
            </a:fld>
            <a:endParaRPr lang="es-ES_tradnl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51FB5-6439-AA41-A8D8-6BBE7EC65DB5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47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72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80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41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53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89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92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9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63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34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79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8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577DD-11B9-4344-A586-AE27C51199AB}" type="datetimeFigureOut">
              <a:rPr lang="es-ES" smtClean="0"/>
              <a:t>05/11/15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ED037-6254-9641-AC4A-99576B4777F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8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Documento_de_Microsoft_Word1.docx"/><Relationship Id="rId5" Type="http://schemas.openxmlformats.org/officeDocument/2006/relationships/image" Target="../media/image52.png"/><Relationship Id="rId6" Type="http://schemas.openxmlformats.org/officeDocument/2006/relationships/image" Target="../media/image50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gif"/><Relationship Id="rId7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uz brilla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474" y="697217"/>
            <a:ext cx="8606118" cy="134773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/>
                <a:cs typeface="Comic Sans MS"/>
              </a:rPr>
              <a:t>XXII SEMANA DE </a:t>
            </a:r>
            <a:r>
              <a:rPr lang="es-ES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/>
                <a:cs typeface="Comic Sans MS"/>
              </a:rPr>
              <a:t>LA </a:t>
            </a:r>
            <a:r>
              <a:rPr lang="es-ES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/>
                <a:cs typeface="Comic Sans MS"/>
              </a:rPr>
              <a:t>CIENCIA</a:t>
            </a:r>
            <a:br>
              <a:rPr lang="es-ES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s-ES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/>
                <a:cs typeface="Comic Sans MS"/>
              </a:rPr>
              <a:t>Y TECNOLOGÍA</a:t>
            </a:r>
            <a:endParaRPr lang="es-E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7288" y="3657705"/>
            <a:ext cx="7500912" cy="167696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E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+mj-ea"/>
                <a:cs typeface="Comic Sans MS"/>
              </a:rPr>
              <a:t>AÑO INTERNACIONAL DE LA LUZ</a:t>
            </a:r>
          </a:p>
        </p:txBody>
      </p:sp>
      <p:pic>
        <p:nvPicPr>
          <p:cNvPr id="6" name="Imagen 5" descr="DG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53" y="5083792"/>
            <a:ext cx="1498627" cy="148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CONACY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69" y="2107836"/>
            <a:ext cx="1441831" cy="132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adroTexto 8"/>
          <p:cNvSpPr txBox="1"/>
          <p:nvPr/>
        </p:nvSpPr>
        <p:spPr>
          <a:xfrm>
            <a:off x="3430552" y="5106877"/>
            <a:ext cx="31022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Serafín Pérez Delgado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Eduardo Contreras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José León Pérez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Jorge Morales Cambrón</a:t>
            </a:r>
          </a:p>
          <a:p>
            <a:r>
              <a:rPr lang="es-ES" dirty="0">
                <a:solidFill>
                  <a:srgbClr val="FFFFFF"/>
                </a:solidFill>
              </a:rPr>
              <a:t>Carmina de la Luz Ramírez</a:t>
            </a:r>
          </a:p>
          <a:p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10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02" y="4986692"/>
            <a:ext cx="2086154" cy="16725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Imagen 10" descr="logo mysu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53" y="2107836"/>
            <a:ext cx="1453077" cy="112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52154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 descr="C:\Users\Ezequiel\Desktop\FotosAstronomía\DSC03017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38" y="651033"/>
            <a:ext cx="6285269" cy="471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55438" y="5441902"/>
            <a:ext cx="642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FFFF"/>
                </a:solidFill>
              </a:rPr>
              <a:t>Espejo reflector tipo parabólico</a:t>
            </a:r>
            <a:endParaRPr lang="es-E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4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ewtontelesco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eonhard_Eul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6" y="0"/>
            <a:ext cx="2287689" cy="28577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3888" y="2866547"/>
            <a:ext cx="280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Leonhard</a:t>
            </a:r>
            <a:r>
              <a:rPr lang="es-ES" dirty="0" smtClean="0">
                <a:solidFill>
                  <a:srgbClr val="FFFFFF"/>
                </a:solidFill>
              </a:rPr>
              <a:t> Euler 1707-1783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7" name="Imagen 6" descr="ondas  luz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07" y="161430"/>
            <a:ext cx="2754739" cy="2063395"/>
          </a:xfrm>
          <a:prstGeom prst="rect">
            <a:avLst/>
          </a:prstGeom>
        </p:spPr>
      </p:pic>
      <p:pic>
        <p:nvPicPr>
          <p:cNvPr id="8" name="Imagen 7" descr="teoría onda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46" y="65896"/>
            <a:ext cx="2754739" cy="2063395"/>
          </a:xfrm>
          <a:prstGeom prst="rect">
            <a:avLst/>
          </a:prstGeom>
        </p:spPr>
      </p:pic>
      <p:pic>
        <p:nvPicPr>
          <p:cNvPr id="9" name="Imagen 8" descr="teoría onda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2774020"/>
            <a:ext cx="4224513" cy="3067801"/>
          </a:xfrm>
          <a:prstGeom prst="rect">
            <a:avLst/>
          </a:prstGeom>
        </p:spPr>
      </p:pic>
      <p:pic>
        <p:nvPicPr>
          <p:cNvPr id="10" name="Imagen 9" descr="Young_Thomas_Lawren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6" y="3351013"/>
            <a:ext cx="2234350" cy="278970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30466" y="6305172"/>
            <a:ext cx="2026495" cy="37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Thomas Young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ayosXdescubrimie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92133" cy="3943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/>
          <p:cNvSpPr txBox="1"/>
          <p:nvPr/>
        </p:nvSpPr>
        <p:spPr>
          <a:xfrm>
            <a:off x="25399" y="4216400"/>
            <a:ext cx="4766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Los rayos X fueron descubiertos en 1695 por el físico alemán</a:t>
            </a:r>
          </a:p>
          <a:p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Wilhelm </a:t>
            </a:r>
            <a:r>
              <a:rPr lang="es-ES" sz="2400" b="1" dirty="0" err="1" smtClean="0">
                <a:solidFill>
                  <a:schemeClr val="bg1">
                    <a:lumMod val="95000"/>
                  </a:schemeClr>
                </a:solidFill>
              </a:rPr>
              <a:t>Conrad</a:t>
            </a: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400" b="1" dirty="0" err="1" smtClean="0">
                <a:solidFill>
                  <a:schemeClr val="bg1">
                    <a:lumMod val="95000"/>
                  </a:schemeClr>
                </a:solidFill>
              </a:rPr>
              <a:t>Röntgen</a:t>
            </a: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, al experimentar con rayos catódicos.</a:t>
            </a:r>
            <a:endParaRPr lang="es-E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Imagen 6" descr="imagenprim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67" y="2943226"/>
            <a:ext cx="2296583" cy="344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Primera radiografia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0" y="-1"/>
            <a:ext cx="2152650" cy="315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>
            <a:off x="7156450" y="6032501"/>
            <a:ext cx="198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2F2F2"/>
                </a:solidFill>
              </a:rPr>
              <a:t>Alfred von </a:t>
            </a:r>
            <a:r>
              <a:rPr lang="es-ES" dirty="0" err="1" smtClean="0">
                <a:solidFill>
                  <a:srgbClr val="F2F2F2"/>
                </a:solidFill>
              </a:rPr>
              <a:t>Kolliker</a:t>
            </a:r>
            <a:endParaRPr lang="es-ES" dirty="0">
              <a:solidFill>
                <a:srgbClr val="F2F2F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829550" y="3136384"/>
            <a:ext cx="118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2F2F2"/>
                </a:solidFill>
              </a:rPr>
              <a:t>Berta</a:t>
            </a:r>
            <a:endParaRPr lang="es-E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5913438"/>
          </a:xfrm>
        </p:spPr>
      </p:pic>
    </p:spTree>
    <p:extLst>
      <p:ext uri="{BB962C8B-B14F-4D97-AF65-F5344CB8AC3E}">
        <p14:creationId xmlns:p14="http://schemas.microsoft.com/office/powerpoint/2010/main" val="21533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6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47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9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1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5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87672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Adorar al Sol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Marcador de contenido 3" descr="adorar al So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44" r="-18944"/>
          <a:stretch>
            <a:fillRect/>
          </a:stretch>
        </p:blipFill>
        <p:spPr>
          <a:xfrm>
            <a:off x="949630" y="200741"/>
            <a:ext cx="7198255" cy="3958763"/>
          </a:xfrm>
        </p:spPr>
      </p:pic>
    </p:spTree>
    <p:extLst>
      <p:ext uri="{BB962C8B-B14F-4D97-AF65-F5344CB8AC3E}">
        <p14:creationId xmlns:p14="http://schemas.microsoft.com/office/powerpoint/2010/main" val="226672698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1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9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8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6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PECTROS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PECTROS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7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067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PECTROS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raunhofer_li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1" y="3997771"/>
            <a:ext cx="8779126" cy="2023314"/>
          </a:xfrm>
          <a:prstGeom prst="rect">
            <a:avLst/>
          </a:prstGeom>
        </p:spPr>
      </p:pic>
      <p:pic>
        <p:nvPicPr>
          <p:cNvPr id="5" name="Imagen 4" descr="Joseph_von_Fraunhof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08" y="149415"/>
            <a:ext cx="2278510" cy="341776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525547" y="1183833"/>
            <a:ext cx="248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Josep von Fraunhofer 1787-1826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1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540614"/>
              </p:ext>
            </p:extLst>
          </p:nvPr>
        </p:nvGraphicFramePr>
        <p:xfrm>
          <a:off x="156793" y="102582"/>
          <a:ext cx="4672446" cy="660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o" r:id="rId4" imgW="5918200" imgH="8369300" progId="Word.Document.12">
                  <p:embed/>
                </p:oleObj>
              </mc:Choice>
              <mc:Fallback>
                <p:oleObj name="Documento" r:id="rId4" imgW="5918200" imgH="836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793" y="102582"/>
                        <a:ext cx="4672446" cy="6608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Fraunhofer_lin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329" y="2658953"/>
            <a:ext cx="6910581" cy="15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0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Empedocles-de-agrigen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r="3870"/>
          <a:stretch/>
        </p:blipFill>
        <p:spPr>
          <a:xfrm>
            <a:off x="0" y="0"/>
            <a:ext cx="3762375" cy="578167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9398" y="5695645"/>
            <a:ext cx="4243939" cy="1071136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Empédocles de </a:t>
            </a:r>
            <a:r>
              <a:rPr lang="es-ES" sz="2000" dirty="0">
                <a:solidFill>
                  <a:srgbClr val="FFFFFF"/>
                </a:solidFill>
              </a:rPr>
              <a:t>A</a:t>
            </a:r>
            <a:r>
              <a:rPr lang="es-ES" sz="2000" dirty="0" smtClean="0">
                <a:solidFill>
                  <a:srgbClr val="FFFFFF"/>
                </a:solidFill>
              </a:rPr>
              <a:t>grigento</a:t>
            </a:r>
            <a:br>
              <a:rPr lang="es-ES" sz="2000" dirty="0" smtClean="0">
                <a:solidFill>
                  <a:srgbClr val="FFFFFF"/>
                </a:solidFill>
              </a:rPr>
            </a:br>
            <a:r>
              <a:rPr lang="es-ES" sz="2000" dirty="0" smtClean="0">
                <a:solidFill>
                  <a:srgbClr val="FFFFFF"/>
                </a:solidFill>
              </a:rPr>
              <a:t>480 a. n. e.</a:t>
            </a:r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5" name="Imagen 4" descr="PODERESVISUALE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32" y="111058"/>
            <a:ext cx="4320126" cy="2851283"/>
          </a:xfrm>
          <a:prstGeom prst="rect">
            <a:avLst/>
          </a:prstGeom>
        </p:spPr>
      </p:pic>
      <p:pic>
        <p:nvPicPr>
          <p:cNvPr id="6" name="Imagen 5" descr="personaje-de-dibujos-animados-de-superh-roes-divertida-usando-su-gran-potencia-dis-Foto-de-archiv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96134"/>
            <a:ext cx="3962400" cy="26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6719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model-bohr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1200"/>
            <a:ext cx="9144000" cy="911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5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espectro neonc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317625"/>
            <a:ext cx="9677400" cy="817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1905000" y="228600"/>
            <a:ext cx="3048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48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s-ES_tradnl" altLang="ja-JP" sz="48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ón</a:t>
            </a:r>
            <a:endParaRPr lang="es-ES_tradnl" sz="48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espectrohel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10400"/>
            <a:ext cx="9144000" cy="138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362200" y="5410200"/>
            <a:ext cx="198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4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Helio</a:t>
            </a:r>
            <a:endParaRPr lang="es-ES_tradnl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Espectrohidróge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763" y="-9448800"/>
            <a:ext cx="10799763" cy="163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600200" y="228600"/>
            <a:ext cx="5029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_tradnl" sz="48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Hidr</a:t>
            </a:r>
            <a:r>
              <a:rPr lang="es-ES_tradnl" altLang="ja-JP" sz="48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ógeno</a:t>
            </a:r>
            <a:endParaRPr lang="es-ES_tradnl" sz="48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288809" y="2985691"/>
            <a:ext cx="6467214" cy="1211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ES_tradnl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Muchas gracias</a:t>
            </a:r>
          </a:p>
          <a:p>
            <a:pPr algn="ctr"/>
            <a:r>
              <a:rPr lang="es-ES_tradnl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</a:t>
            </a:r>
            <a:r>
              <a:rPr lang="es-ES_tradnl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ue la luz de la ciencia </a:t>
            </a:r>
          </a:p>
          <a:p>
            <a:pPr algn="ctr"/>
            <a:r>
              <a:rPr lang="es-ES_tradnl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los acompañe.</a:t>
            </a:r>
            <a:endParaRPr lang="es-ES_tradnl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Imagen 9" descr="Yod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09" y="274399"/>
            <a:ext cx="3567230" cy="34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414" y="51990"/>
            <a:ext cx="6577510" cy="6402161"/>
          </a:xfrm>
        </p:spPr>
        <p:txBody>
          <a:bodyPr/>
          <a:lstStyle/>
          <a:p>
            <a:r>
              <a:rPr lang="es-MX" sz="4000" smtClean="0"/>
              <a:t/>
            </a:r>
            <a:br>
              <a:rPr lang="es-MX" sz="4000" smtClean="0"/>
            </a:br>
            <a:r>
              <a:rPr lang="es-MX" sz="4000" b="1">
                <a:solidFill>
                  <a:srgbClr val="000090"/>
                </a:solidFill>
              </a:rPr>
              <a:t>www.somedicyt.org.mx</a:t>
            </a:r>
            <a:r>
              <a:rPr lang="es-MX" sz="4000"/>
              <a:t/>
            </a:r>
            <a:br>
              <a:rPr lang="es-MX" sz="4000"/>
            </a:br>
            <a:r>
              <a:rPr lang="es-MX" sz="4000" smtClean="0"/>
              <a:t> </a:t>
            </a: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2000" dirty="0" smtClean="0">
                <a:solidFill>
                  <a:schemeClr val="bg1"/>
                </a:solidFill>
              </a:rPr>
              <a:t>Facebook:</a:t>
            </a:r>
            <a:r>
              <a:rPr lang="es-MX" sz="4000" dirty="0" smtClean="0">
                <a:solidFill>
                  <a:schemeClr val="bg1"/>
                </a:solidFill>
              </a:rPr>
              <a:t/>
            </a:r>
            <a:br>
              <a:rPr lang="es-MX" sz="4000" dirty="0" smtClean="0">
                <a:solidFill>
                  <a:schemeClr val="bg1"/>
                </a:solidFill>
              </a:rPr>
            </a:br>
            <a:r>
              <a:rPr lang="es-MX" sz="2800" dirty="0" smtClean="0">
                <a:solidFill>
                  <a:schemeClr val="bg1"/>
                </a:solidFill>
              </a:rPr>
              <a:t>Educación No Formal DGDC UNAM</a:t>
            </a:r>
            <a:endParaRPr lang="es-MX" sz="2800" dirty="0">
              <a:solidFill>
                <a:schemeClr val="bg1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6636924" y="344025"/>
            <a:ext cx="1580421" cy="5868847"/>
            <a:chOff x="6636924" y="344025"/>
            <a:chExt cx="1580421" cy="5868847"/>
          </a:xfrm>
        </p:grpSpPr>
        <p:pic>
          <p:nvPicPr>
            <p:cNvPr id="5" name="Imagen 4" descr="DGD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924" y="3499863"/>
              <a:ext cx="1491128" cy="1227799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6" name="Imagen 5" descr="CONACYT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975" y="344025"/>
              <a:ext cx="1439513" cy="1097136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8" name="Imagen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4975" y="1952509"/>
              <a:ext cx="1542370" cy="1236595"/>
            </a:xfrm>
            <a:prstGeom prst="rect">
              <a:avLst/>
            </a:prstGeom>
            <a:effectLst>
              <a:softEdge rad="101600"/>
            </a:effectLst>
          </p:spPr>
        </p:pic>
        <p:pic>
          <p:nvPicPr>
            <p:cNvPr id="9" name="Imagen 8" descr="logo mysu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975" y="5090040"/>
              <a:ext cx="1453077" cy="11228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" name="CuadroTexto 3"/>
          <p:cNvSpPr txBox="1"/>
          <p:nvPr/>
        </p:nvSpPr>
        <p:spPr>
          <a:xfrm>
            <a:off x="8748534" y="6461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69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5979963"/>
            <a:ext cx="3032993" cy="777341"/>
          </a:xfrm>
        </p:spPr>
        <p:txBody>
          <a:bodyPr>
            <a:normAutofit/>
          </a:bodyPr>
          <a:lstStyle/>
          <a:p>
            <a:r>
              <a:rPr lang="es-ES" sz="1800" dirty="0" smtClean="0">
                <a:solidFill>
                  <a:srgbClr val="FFFFFF"/>
                </a:solidFill>
              </a:rPr>
              <a:t>Euclides de </a:t>
            </a:r>
            <a:r>
              <a:rPr lang="es-ES" sz="1800" dirty="0" err="1" smtClean="0">
                <a:solidFill>
                  <a:srgbClr val="FFFFFF"/>
                </a:solidFill>
              </a:rPr>
              <a:t>Megara</a:t>
            </a:r>
            <a:endParaRPr lang="es-ES" sz="1800" dirty="0">
              <a:solidFill>
                <a:srgbClr val="FFFFFF"/>
              </a:solidFill>
            </a:endParaRPr>
          </a:p>
        </p:txBody>
      </p:sp>
      <p:pic>
        <p:nvPicPr>
          <p:cNvPr id="4" name="Marcador de contenido 3" descr="Euclide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5" t="1" r="-4794" b="-70"/>
          <a:stretch/>
        </p:blipFill>
        <p:spPr>
          <a:xfrm>
            <a:off x="1" y="0"/>
            <a:ext cx="2758128" cy="6065462"/>
          </a:xfrm>
        </p:spPr>
      </p:pic>
    </p:spTree>
    <p:extLst>
      <p:ext uri="{BB962C8B-B14F-4D97-AF65-F5344CB8AC3E}">
        <p14:creationId xmlns:p14="http://schemas.microsoft.com/office/powerpoint/2010/main" val="330786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Herón de Alejandría</a:t>
            </a:r>
            <a:endParaRPr lang="es-ES" dirty="0"/>
          </a:p>
        </p:txBody>
      </p:sp>
      <p:pic>
        <p:nvPicPr>
          <p:cNvPr id="4" name="Marcador de contenido 3" descr="Heron de Alexandri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752" r="-77752"/>
          <a:stretch>
            <a:fillRect/>
          </a:stretch>
        </p:blipFill>
        <p:spPr>
          <a:xfrm>
            <a:off x="-1210946" y="-142361"/>
            <a:ext cx="5239087" cy="2881296"/>
          </a:xfrm>
        </p:spPr>
      </p:pic>
      <p:pic>
        <p:nvPicPr>
          <p:cNvPr id="5" name="Imagen 4" descr="eolipi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71" y="1115373"/>
            <a:ext cx="3584238" cy="5433431"/>
          </a:xfrm>
          <a:prstGeom prst="rect">
            <a:avLst/>
          </a:prstGeom>
        </p:spPr>
      </p:pic>
      <p:pic>
        <p:nvPicPr>
          <p:cNvPr id="6" name="Imagen 5" descr="catóptr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118495"/>
            <a:ext cx="4368913" cy="211296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57201" y="5449439"/>
            <a:ext cx="159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catóptrico</a:t>
            </a:r>
            <a:endParaRPr lang="es-E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8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JKepl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2" r="-66062"/>
          <a:stretch>
            <a:fillRect/>
          </a:stretch>
        </p:blipFill>
        <p:spPr>
          <a:xfrm>
            <a:off x="-2030875" y="0"/>
            <a:ext cx="7351209" cy="4042882"/>
          </a:xfr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7316" y="4226816"/>
            <a:ext cx="2769522" cy="723125"/>
          </a:xfrm>
        </p:spPr>
        <p:txBody>
          <a:bodyPr>
            <a:normAutofit fontScale="90000"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Johannes Kepler</a:t>
            </a:r>
            <a:br>
              <a:rPr lang="es-ES" sz="2400" dirty="0" smtClean="0">
                <a:solidFill>
                  <a:srgbClr val="FFFFFF"/>
                </a:solidFill>
              </a:rPr>
            </a:br>
            <a:r>
              <a:rPr lang="es-ES" sz="2400" dirty="0" smtClean="0">
                <a:solidFill>
                  <a:srgbClr val="FFFFFF"/>
                </a:solidFill>
              </a:rPr>
              <a:t>1571-1630</a:t>
            </a:r>
            <a:endParaRPr lang="es-ES" sz="2400" dirty="0">
              <a:solidFill>
                <a:srgbClr val="FFFFFF"/>
              </a:solidFill>
            </a:endParaRPr>
          </a:p>
        </p:txBody>
      </p:sp>
      <p:pic>
        <p:nvPicPr>
          <p:cNvPr id="8" name="Imagen 7" descr="Camera_obscu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11" y="-22592"/>
            <a:ext cx="4375189" cy="69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3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78" y="2642728"/>
            <a:ext cx="2372922" cy="634797"/>
          </a:xfrm>
        </p:spPr>
        <p:txBody>
          <a:bodyPr>
            <a:normAutofit fontScale="90000"/>
          </a:bodyPr>
          <a:lstStyle/>
          <a:p>
            <a:r>
              <a:rPr lang="es-ES" sz="2400" dirty="0" err="1" smtClean="0">
                <a:solidFill>
                  <a:srgbClr val="FFFFFF"/>
                </a:solidFill>
              </a:rPr>
              <a:t>Christiaan</a:t>
            </a:r>
            <a:r>
              <a:rPr lang="es-ES" sz="2400" dirty="0" smtClean="0">
                <a:solidFill>
                  <a:srgbClr val="FFFFFF"/>
                </a:solidFill>
              </a:rPr>
              <a:t> Huygens</a:t>
            </a:r>
            <a:endParaRPr lang="es-ES" sz="2400" dirty="0">
              <a:solidFill>
                <a:srgbClr val="FFFFFF"/>
              </a:solidFill>
            </a:endParaRPr>
          </a:p>
        </p:txBody>
      </p:sp>
      <p:pic>
        <p:nvPicPr>
          <p:cNvPr id="4" name="Marcador de contenido 3" descr="Christiaan_Huygens-painting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11" r="-76711"/>
          <a:stretch>
            <a:fillRect/>
          </a:stretch>
        </p:blipFill>
        <p:spPr>
          <a:xfrm>
            <a:off x="-1863343" y="-77126"/>
            <a:ext cx="6099793" cy="3354651"/>
          </a:xfrm>
        </p:spPr>
      </p:pic>
      <p:pic>
        <p:nvPicPr>
          <p:cNvPr id="3" name="Imagen 2" descr="Robet Hoo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54" y="0"/>
            <a:ext cx="2583259" cy="3080233"/>
          </a:xfrm>
          <a:prstGeom prst="rect">
            <a:avLst/>
          </a:prstGeom>
        </p:spPr>
      </p:pic>
      <p:pic>
        <p:nvPicPr>
          <p:cNvPr id="5" name="Imagen 4" descr="células de Ho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43" y="3370216"/>
            <a:ext cx="2371588" cy="3163105"/>
          </a:xfrm>
          <a:prstGeom prst="rect">
            <a:avLst/>
          </a:prstGeom>
        </p:spPr>
      </p:pic>
      <p:pic>
        <p:nvPicPr>
          <p:cNvPr id="6" name="Imagen 5" descr="Hooke_Microsco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58" y="3206727"/>
            <a:ext cx="1840107" cy="1795165"/>
          </a:xfrm>
          <a:prstGeom prst="rect">
            <a:avLst/>
          </a:prstGeom>
        </p:spPr>
      </p:pic>
      <p:pic>
        <p:nvPicPr>
          <p:cNvPr id="7" name="Imagen 6" descr="difracción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08" y="43884"/>
            <a:ext cx="2889700" cy="2889700"/>
          </a:xfrm>
          <a:prstGeom prst="rect">
            <a:avLst/>
          </a:prstGeom>
        </p:spPr>
      </p:pic>
      <p:pic>
        <p:nvPicPr>
          <p:cNvPr id="8" name="Imagen 7" descr="difracción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" y="3370216"/>
            <a:ext cx="3449456" cy="34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1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New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19" r="-61119"/>
          <a:stretch>
            <a:fillRect/>
          </a:stretch>
        </p:blipFill>
        <p:spPr>
          <a:xfrm>
            <a:off x="3896319" y="107113"/>
            <a:ext cx="6882624" cy="3785178"/>
          </a:xfrm>
        </p:spPr>
      </p:pic>
      <p:pic>
        <p:nvPicPr>
          <p:cNvPr id="6" name="Picture 4" descr="**http%3A%2F%2F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9063" cy="679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451514" y="5190050"/>
            <a:ext cx="36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Isaac Newton 1642-1727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972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t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78" y="796617"/>
            <a:ext cx="7416061" cy="51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45895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106</Words>
  <Application>Microsoft Macintosh PowerPoint</Application>
  <PresentationFormat>Presentación en pantalla (4:3)</PresentationFormat>
  <Paragraphs>32</Paragraphs>
  <Slides>35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7" baseType="lpstr">
      <vt:lpstr>Tema de Office</vt:lpstr>
      <vt:lpstr>Documento</vt:lpstr>
      <vt:lpstr>XXII SEMANA DE LA CIENCIA Y TECNOLOGÍA</vt:lpstr>
      <vt:lpstr>Adorar al Sol</vt:lpstr>
      <vt:lpstr>Empédocles de Agrigento 480 a. n. e.</vt:lpstr>
      <vt:lpstr>Euclides de Megara</vt:lpstr>
      <vt:lpstr>Herón de Alejandría</vt:lpstr>
      <vt:lpstr>Johannes Kepler 1571-1630</vt:lpstr>
      <vt:lpstr>Christiaan Huygens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www.somedicyt.org.mx     Facebook: Educación No Formal DGDC UNAM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XII SEMANA DE LA CIENCIA</dc:title>
  <dc:creator>DG DC</dc:creator>
  <cp:lastModifiedBy>DG DC</cp:lastModifiedBy>
  <cp:revision>9</cp:revision>
  <dcterms:created xsi:type="dcterms:W3CDTF">2015-10-26T20:32:32Z</dcterms:created>
  <dcterms:modified xsi:type="dcterms:W3CDTF">2015-11-06T00:05:37Z</dcterms:modified>
</cp:coreProperties>
</file>